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873" r:id="rId2"/>
    <p:sldMasterId id="2147483933" r:id="rId3"/>
  </p:sldMasterIdLst>
  <p:notesMasterIdLst>
    <p:notesMasterId r:id="rId166"/>
  </p:notesMasterIdLst>
  <p:handoutMasterIdLst>
    <p:handoutMasterId r:id="rId167"/>
  </p:handoutMasterIdLst>
  <p:sldIdLst>
    <p:sldId id="283" r:id="rId4"/>
    <p:sldId id="257" r:id="rId5"/>
    <p:sldId id="532" r:id="rId6"/>
    <p:sldId id="464" r:id="rId7"/>
    <p:sldId id="334" r:id="rId8"/>
    <p:sldId id="335" r:id="rId9"/>
    <p:sldId id="336" r:id="rId10"/>
    <p:sldId id="339" r:id="rId11"/>
    <p:sldId id="527" r:id="rId12"/>
    <p:sldId id="424" r:id="rId13"/>
    <p:sldId id="425" r:id="rId14"/>
    <p:sldId id="427" r:id="rId15"/>
    <p:sldId id="428" r:id="rId16"/>
    <p:sldId id="337" r:id="rId17"/>
    <p:sldId id="338" r:id="rId18"/>
    <p:sldId id="460" r:id="rId19"/>
    <p:sldId id="462" r:id="rId20"/>
    <p:sldId id="461" r:id="rId21"/>
    <p:sldId id="463" r:id="rId22"/>
    <p:sldId id="345" r:id="rId23"/>
    <p:sldId id="343" r:id="rId24"/>
    <p:sldId id="344" r:id="rId25"/>
    <p:sldId id="341" r:id="rId26"/>
    <p:sldId id="346" r:id="rId27"/>
    <p:sldId id="342" r:id="rId28"/>
    <p:sldId id="348" r:id="rId29"/>
    <p:sldId id="395" r:id="rId30"/>
    <p:sldId id="347" r:id="rId31"/>
    <p:sldId id="360" r:id="rId32"/>
    <p:sldId id="352" r:id="rId33"/>
    <p:sldId id="469" r:id="rId34"/>
    <p:sldId id="470" r:id="rId35"/>
    <p:sldId id="465" r:id="rId36"/>
    <p:sldId id="362" r:id="rId37"/>
    <p:sldId id="356" r:id="rId38"/>
    <p:sldId id="357" r:id="rId39"/>
    <p:sldId id="452" r:id="rId40"/>
    <p:sldId id="724" r:id="rId41"/>
    <p:sldId id="349" r:id="rId42"/>
    <p:sldId id="363" r:id="rId43"/>
    <p:sldId id="361" r:id="rId44"/>
    <p:sldId id="353" r:id="rId45"/>
    <p:sldId id="354" r:id="rId46"/>
    <p:sldId id="364" r:id="rId47"/>
    <p:sldId id="455" r:id="rId48"/>
    <p:sldId id="358" r:id="rId49"/>
    <p:sldId id="359" r:id="rId50"/>
    <p:sldId id="365" r:id="rId51"/>
    <p:sldId id="366" r:id="rId52"/>
    <p:sldId id="367" r:id="rId53"/>
    <p:sldId id="368" r:id="rId54"/>
    <p:sldId id="449" r:id="rId55"/>
    <p:sldId id="370" r:id="rId56"/>
    <p:sldId id="405" r:id="rId57"/>
    <p:sldId id="451" r:id="rId58"/>
    <p:sldId id="369" r:id="rId59"/>
    <p:sldId id="402" r:id="rId60"/>
    <p:sldId id="373" r:id="rId61"/>
    <p:sldId id="450" r:id="rId62"/>
    <p:sldId id="371" r:id="rId63"/>
    <p:sldId id="372" r:id="rId64"/>
    <p:sldId id="374" r:id="rId65"/>
    <p:sldId id="403" r:id="rId66"/>
    <p:sldId id="420" r:id="rId67"/>
    <p:sldId id="401" r:id="rId68"/>
    <p:sldId id="400" r:id="rId69"/>
    <p:sldId id="406" r:id="rId70"/>
    <p:sldId id="404" r:id="rId71"/>
    <p:sldId id="407" r:id="rId72"/>
    <p:sldId id="408" r:id="rId73"/>
    <p:sldId id="409" r:id="rId74"/>
    <p:sldId id="410" r:id="rId75"/>
    <p:sldId id="417" r:id="rId76"/>
    <p:sldId id="411" r:id="rId77"/>
    <p:sldId id="434" r:id="rId78"/>
    <p:sldId id="435" r:id="rId79"/>
    <p:sldId id="436" r:id="rId80"/>
    <p:sldId id="437" r:id="rId81"/>
    <p:sldId id="413" r:id="rId82"/>
    <p:sldId id="438" r:id="rId83"/>
    <p:sldId id="439" r:id="rId84"/>
    <p:sldId id="440" r:id="rId85"/>
    <p:sldId id="472" r:id="rId86"/>
    <p:sldId id="414" r:id="rId87"/>
    <p:sldId id="418" r:id="rId88"/>
    <p:sldId id="419" r:id="rId89"/>
    <p:sldId id="515" r:id="rId90"/>
    <p:sldId id="516" r:id="rId91"/>
    <p:sldId id="517" r:id="rId92"/>
    <p:sldId id="518" r:id="rId93"/>
    <p:sldId id="519" r:id="rId94"/>
    <p:sldId id="520" r:id="rId95"/>
    <p:sldId id="521" r:id="rId96"/>
    <p:sldId id="522" r:id="rId97"/>
    <p:sldId id="514" r:id="rId98"/>
    <p:sldId id="415" r:id="rId99"/>
    <p:sldId id="416" r:id="rId100"/>
    <p:sldId id="398" r:id="rId101"/>
    <p:sldId id="375" r:id="rId102"/>
    <p:sldId id="394" r:id="rId103"/>
    <p:sldId id="378" r:id="rId104"/>
    <p:sldId id="379" r:id="rId105"/>
    <p:sldId id="380" r:id="rId106"/>
    <p:sldId id="385" r:id="rId107"/>
    <p:sldId id="381" r:id="rId108"/>
    <p:sldId id="382" r:id="rId109"/>
    <p:sldId id="383" r:id="rId110"/>
    <p:sldId id="446" r:id="rId111"/>
    <p:sldId id="725" r:id="rId112"/>
    <p:sldId id="384" r:id="rId113"/>
    <p:sldId id="448" r:id="rId114"/>
    <p:sldId id="432" r:id="rId115"/>
    <p:sldId id="433" r:id="rId116"/>
    <p:sldId id="386" r:id="rId117"/>
    <p:sldId id="387" r:id="rId118"/>
    <p:sldId id="388" r:id="rId119"/>
    <p:sldId id="389" r:id="rId120"/>
    <p:sldId id="390" r:id="rId121"/>
    <p:sldId id="391" r:id="rId122"/>
    <p:sldId id="392" r:id="rId123"/>
    <p:sldId id="393" r:id="rId124"/>
    <p:sldId id="511" r:id="rId125"/>
    <p:sldId id="473" r:id="rId126"/>
    <p:sldId id="474" r:id="rId127"/>
    <p:sldId id="475" r:id="rId128"/>
    <p:sldId id="476" r:id="rId129"/>
    <p:sldId id="477" r:id="rId130"/>
    <p:sldId id="478" r:id="rId131"/>
    <p:sldId id="479" r:id="rId132"/>
    <p:sldId id="480" r:id="rId133"/>
    <p:sldId id="481" r:id="rId134"/>
    <p:sldId id="482" r:id="rId135"/>
    <p:sldId id="483" r:id="rId136"/>
    <p:sldId id="484" r:id="rId137"/>
    <p:sldId id="485" r:id="rId138"/>
    <p:sldId id="486" r:id="rId139"/>
    <p:sldId id="487" r:id="rId140"/>
    <p:sldId id="488" r:id="rId141"/>
    <p:sldId id="489" r:id="rId142"/>
    <p:sldId id="490" r:id="rId143"/>
    <p:sldId id="491" r:id="rId144"/>
    <p:sldId id="492" r:id="rId145"/>
    <p:sldId id="493" r:id="rId146"/>
    <p:sldId id="494" r:id="rId147"/>
    <p:sldId id="495" r:id="rId148"/>
    <p:sldId id="496" r:id="rId149"/>
    <p:sldId id="497" r:id="rId150"/>
    <p:sldId id="498" r:id="rId151"/>
    <p:sldId id="499" r:id="rId152"/>
    <p:sldId id="500" r:id="rId153"/>
    <p:sldId id="501" r:id="rId154"/>
    <p:sldId id="502" r:id="rId155"/>
    <p:sldId id="503" r:id="rId156"/>
    <p:sldId id="504" r:id="rId157"/>
    <p:sldId id="505" r:id="rId158"/>
    <p:sldId id="506" r:id="rId159"/>
    <p:sldId id="507" r:id="rId160"/>
    <p:sldId id="508" r:id="rId161"/>
    <p:sldId id="509" r:id="rId162"/>
    <p:sldId id="510" r:id="rId163"/>
    <p:sldId id="513" r:id="rId164"/>
    <p:sldId id="512" r:id="rId165"/>
  </p:sldIdLst>
  <p:sldSz cx="9144000" cy="6858000" type="screen4x3"/>
  <p:notesSz cx="6669088" cy="9928225"/>
  <p:defaultTextStyle>
    <a:defPPr>
      <a:defRPr lang="de-DE"/>
    </a:defPPr>
    <a:lvl1pPr algn="ctr" rtl="0" fontAlgn="base">
      <a:spcBef>
        <a:spcPct val="0"/>
      </a:spcBef>
      <a:spcAft>
        <a:spcPct val="0"/>
      </a:spcAft>
      <a:defRPr sz="2000" kern="1200">
        <a:solidFill>
          <a:schemeClr val="bg2"/>
        </a:solidFill>
        <a:latin typeface="Times New Roman" pitchFamily="18" charset="0"/>
        <a:ea typeface="+mn-ea"/>
        <a:cs typeface="+mn-cs"/>
      </a:defRPr>
    </a:lvl1pPr>
    <a:lvl2pPr marL="457200" algn="ctr" rtl="0" fontAlgn="base">
      <a:spcBef>
        <a:spcPct val="0"/>
      </a:spcBef>
      <a:spcAft>
        <a:spcPct val="0"/>
      </a:spcAft>
      <a:defRPr sz="2000" kern="1200">
        <a:solidFill>
          <a:schemeClr val="bg2"/>
        </a:solidFill>
        <a:latin typeface="Times New Roman" pitchFamily="18" charset="0"/>
        <a:ea typeface="+mn-ea"/>
        <a:cs typeface="+mn-cs"/>
      </a:defRPr>
    </a:lvl2pPr>
    <a:lvl3pPr marL="914400" algn="ctr" rtl="0" fontAlgn="base">
      <a:spcBef>
        <a:spcPct val="0"/>
      </a:spcBef>
      <a:spcAft>
        <a:spcPct val="0"/>
      </a:spcAft>
      <a:defRPr sz="2000" kern="1200">
        <a:solidFill>
          <a:schemeClr val="bg2"/>
        </a:solidFill>
        <a:latin typeface="Times New Roman" pitchFamily="18" charset="0"/>
        <a:ea typeface="+mn-ea"/>
        <a:cs typeface="+mn-cs"/>
      </a:defRPr>
    </a:lvl3pPr>
    <a:lvl4pPr marL="1371600" algn="ctr" rtl="0" fontAlgn="base">
      <a:spcBef>
        <a:spcPct val="0"/>
      </a:spcBef>
      <a:spcAft>
        <a:spcPct val="0"/>
      </a:spcAft>
      <a:defRPr sz="2000" kern="1200">
        <a:solidFill>
          <a:schemeClr val="bg2"/>
        </a:solidFill>
        <a:latin typeface="Times New Roman" pitchFamily="18" charset="0"/>
        <a:ea typeface="+mn-ea"/>
        <a:cs typeface="+mn-cs"/>
      </a:defRPr>
    </a:lvl4pPr>
    <a:lvl5pPr marL="1828800" algn="ctr" rtl="0" fontAlgn="base">
      <a:spcBef>
        <a:spcPct val="0"/>
      </a:spcBef>
      <a:spcAft>
        <a:spcPct val="0"/>
      </a:spcAft>
      <a:defRPr sz="2000" kern="1200">
        <a:solidFill>
          <a:schemeClr val="bg2"/>
        </a:solidFill>
        <a:latin typeface="Times New Roman" pitchFamily="18" charset="0"/>
        <a:ea typeface="+mn-ea"/>
        <a:cs typeface="+mn-cs"/>
      </a:defRPr>
    </a:lvl5pPr>
    <a:lvl6pPr marL="2286000" algn="l" defTabSz="914400" rtl="0" eaLnBrk="1" latinLnBrk="0" hangingPunct="1">
      <a:defRPr sz="2000" kern="1200">
        <a:solidFill>
          <a:schemeClr val="bg2"/>
        </a:solidFill>
        <a:latin typeface="Times New Roman" pitchFamily="18" charset="0"/>
        <a:ea typeface="+mn-ea"/>
        <a:cs typeface="+mn-cs"/>
      </a:defRPr>
    </a:lvl6pPr>
    <a:lvl7pPr marL="2743200" algn="l" defTabSz="914400" rtl="0" eaLnBrk="1" latinLnBrk="0" hangingPunct="1">
      <a:defRPr sz="2000" kern="1200">
        <a:solidFill>
          <a:schemeClr val="bg2"/>
        </a:solidFill>
        <a:latin typeface="Times New Roman" pitchFamily="18" charset="0"/>
        <a:ea typeface="+mn-ea"/>
        <a:cs typeface="+mn-cs"/>
      </a:defRPr>
    </a:lvl7pPr>
    <a:lvl8pPr marL="3200400" algn="l" defTabSz="914400" rtl="0" eaLnBrk="1" latinLnBrk="0" hangingPunct="1">
      <a:defRPr sz="2000" kern="1200">
        <a:solidFill>
          <a:schemeClr val="bg2"/>
        </a:solidFill>
        <a:latin typeface="Times New Roman" pitchFamily="18" charset="0"/>
        <a:ea typeface="+mn-ea"/>
        <a:cs typeface="+mn-cs"/>
      </a:defRPr>
    </a:lvl8pPr>
    <a:lvl9pPr marL="3657600" algn="l" defTabSz="914400" rtl="0" eaLnBrk="1" latinLnBrk="0" hangingPunct="1">
      <a:defRPr sz="2000" kern="1200">
        <a:solidFill>
          <a:schemeClr val="bg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a:srgbClr val="00FF00"/>
    <a:srgbClr val="99FFCC"/>
    <a:srgbClr val="000000"/>
    <a:srgbClr val="99CCFF"/>
    <a:srgbClr val="00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73737" autoAdjust="0"/>
  </p:normalViewPr>
  <p:slideViewPr>
    <p:cSldViewPr snapToGrid="0">
      <p:cViewPr varScale="1">
        <p:scale>
          <a:sx n="65" d="100"/>
          <a:sy n="65" d="100"/>
        </p:scale>
        <p:origin x="930" y="4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10428"/>
    </p:cViewPr>
  </p:sorterViewPr>
  <p:notesViewPr>
    <p:cSldViewPr snapToGrid="0">
      <p:cViewPr>
        <p:scale>
          <a:sx n="100" d="100"/>
          <a:sy n="100" d="100"/>
        </p:scale>
        <p:origin x="2076" y="-1134"/>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theme" Target="theme/theme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ableStyles" Target="tableStyles.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1.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9.emf"/><Relationship Id="rId1" Type="http://schemas.openxmlformats.org/officeDocument/2006/relationships/image" Target="../media/image98.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101.emf"/><Relationship Id="rId1" Type="http://schemas.openxmlformats.org/officeDocument/2006/relationships/image" Target="../media/image100.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91.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9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0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91.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07.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08.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9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1.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2.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3.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4.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5.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6.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91.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118.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9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22" tIns="47411" rIns="94822" bIns="47411" numCol="1" anchor="t" anchorCtr="0" compatLnSpc="1">
            <a:prstTxWarp prst="textNoShape">
              <a:avLst/>
            </a:prstTxWarp>
          </a:bodyPr>
          <a:lstStyle>
            <a:lvl1pPr algn="l" defTabSz="946980">
              <a:defRPr sz="1200">
                <a:solidFill>
                  <a:schemeClr val="tx1"/>
                </a:solidFill>
                <a:latin typeface="Arial" charset="0"/>
              </a:defRPr>
            </a:lvl1pPr>
          </a:lstStyle>
          <a:p>
            <a:pPr>
              <a:defRPr/>
            </a:pPr>
            <a:endParaRPr lang="en-US"/>
          </a:p>
        </p:txBody>
      </p:sp>
      <p:sp>
        <p:nvSpPr>
          <p:cNvPr id="57347" name="Rectangle 3"/>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22" tIns="47411" rIns="94822" bIns="47411" numCol="1" anchor="t" anchorCtr="0" compatLnSpc="1">
            <a:prstTxWarp prst="textNoShape">
              <a:avLst/>
            </a:prstTxWarp>
          </a:bodyPr>
          <a:lstStyle>
            <a:lvl1pPr algn="r" defTabSz="946980">
              <a:defRPr sz="1200">
                <a:solidFill>
                  <a:schemeClr val="tx1"/>
                </a:solidFill>
                <a:latin typeface="Arial" charset="0"/>
              </a:defRPr>
            </a:lvl1pPr>
          </a:lstStyle>
          <a:p>
            <a:pPr>
              <a:defRPr/>
            </a:pPr>
            <a:endParaRPr lang="en-US"/>
          </a:p>
        </p:txBody>
      </p:sp>
      <p:sp>
        <p:nvSpPr>
          <p:cNvPr id="57348" name="Rectangle 4"/>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22" tIns="47411" rIns="94822" bIns="47411" numCol="1" anchor="b" anchorCtr="0" compatLnSpc="1">
            <a:prstTxWarp prst="textNoShape">
              <a:avLst/>
            </a:prstTxWarp>
          </a:bodyPr>
          <a:lstStyle>
            <a:lvl1pPr algn="l" defTabSz="946980">
              <a:defRPr sz="400">
                <a:solidFill>
                  <a:schemeClr val="tx1"/>
                </a:solidFill>
                <a:latin typeface="Arial" charset="0"/>
              </a:defRPr>
            </a:lvl1pPr>
          </a:lstStyle>
          <a:p>
            <a:pPr>
              <a:defRPr/>
            </a:pPr>
            <a:endParaRPr lang="en-US"/>
          </a:p>
        </p:txBody>
      </p:sp>
      <p:sp>
        <p:nvSpPr>
          <p:cNvPr id="57349" name="Rectangle 5"/>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22" tIns="47411" rIns="94822" bIns="47411" numCol="1" anchor="b" anchorCtr="0" compatLnSpc="1">
            <a:prstTxWarp prst="textNoShape">
              <a:avLst/>
            </a:prstTxWarp>
          </a:bodyPr>
          <a:lstStyle>
            <a:lvl1pPr algn="r" defTabSz="946980">
              <a:defRPr sz="1200">
                <a:solidFill>
                  <a:schemeClr val="tx1"/>
                </a:solidFill>
                <a:latin typeface="Arial" charset="0"/>
              </a:defRPr>
            </a:lvl1pPr>
          </a:lstStyle>
          <a:p>
            <a:pPr>
              <a:defRPr/>
            </a:pPr>
            <a:fld id="{0448B097-E922-4207-B6FC-9B71ED4057A2}" type="slidenum">
              <a:rPr lang="en-US"/>
              <a:pPr>
                <a:defRPr/>
              </a:pPr>
              <a:t>‹#›</a:t>
            </a:fld>
            <a:endParaRPr lang="en-US"/>
          </a:p>
        </p:txBody>
      </p:sp>
    </p:spTree>
    <p:extLst>
      <p:ext uri="{BB962C8B-B14F-4D97-AF65-F5344CB8AC3E}">
        <p14:creationId xmlns:p14="http://schemas.microsoft.com/office/powerpoint/2010/main" val="3460478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22" tIns="47411" rIns="94822" bIns="47411" numCol="1" anchor="t" anchorCtr="0" compatLnSpc="1">
            <a:prstTxWarp prst="textNoShape">
              <a:avLst/>
            </a:prstTxWarp>
          </a:bodyPr>
          <a:lstStyle>
            <a:lvl1pPr algn="l" defTabSz="946980">
              <a:defRPr sz="1200">
                <a:solidFill>
                  <a:schemeClr val="tx1"/>
                </a:solidFill>
                <a:latin typeface="Arial" charset="0"/>
              </a:defRPr>
            </a:lvl1pPr>
          </a:lstStyle>
          <a:p>
            <a:pPr>
              <a:defRPr/>
            </a:pPr>
            <a:endParaRPr lang="de-DE"/>
          </a:p>
        </p:txBody>
      </p:sp>
      <p:sp>
        <p:nvSpPr>
          <p:cNvPr id="9219" name="Rectangle 3"/>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22" tIns="47411" rIns="94822" bIns="47411" numCol="1" anchor="t" anchorCtr="0" compatLnSpc="1">
            <a:prstTxWarp prst="textNoShape">
              <a:avLst/>
            </a:prstTxWarp>
          </a:bodyPr>
          <a:lstStyle>
            <a:lvl1pPr algn="r" defTabSz="946980">
              <a:defRPr sz="1200">
                <a:solidFill>
                  <a:schemeClr val="tx1"/>
                </a:solidFill>
                <a:latin typeface="Arial" charset="0"/>
              </a:defRPr>
            </a:lvl1pPr>
          </a:lstStyle>
          <a:p>
            <a:pPr>
              <a:defRPr/>
            </a:pPr>
            <a:endParaRPr lang="de-DE"/>
          </a:p>
        </p:txBody>
      </p:sp>
      <p:sp>
        <p:nvSpPr>
          <p:cNvPr id="169988"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22" tIns="47411" rIns="94822" bIns="4741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222" name="Rectangle 6"/>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22" tIns="47411" rIns="94822" bIns="47411" numCol="1" anchor="b" anchorCtr="0" compatLnSpc="1">
            <a:prstTxWarp prst="textNoShape">
              <a:avLst/>
            </a:prstTxWarp>
          </a:bodyPr>
          <a:lstStyle>
            <a:lvl1pPr algn="l" defTabSz="946980">
              <a:defRPr sz="400">
                <a:solidFill>
                  <a:schemeClr val="tx1"/>
                </a:solidFill>
                <a:latin typeface="Arial" charset="0"/>
              </a:defRPr>
            </a:lvl1pPr>
          </a:lstStyle>
          <a:p>
            <a:pPr>
              <a:defRPr/>
            </a:pPr>
            <a:endParaRPr lang="de-DE"/>
          </a:p>
        </p:txBody>
      </p:sp>
      <p:sp>
        <p:nvSpPr>
          <p:cNvPr id="9223" name="Rectangle 7"/>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22" tIns="47411" rIns="94822" bIns="47411" numCol="1" anchor="b" anchorCtr="0" compatLnSpc="1">
            <a:prstTxWarp prst="textNoShape">
              <a:avLst/>
            </a:prstTxWarp>
          </a:bodyPr>
          <a:lstStyle>
            <a:lvl1pPr algn="r" defTabSz="946980">
              <a:defRPr sz="1200">
                <a:solidFill>
                  <a:schemeClr val="tx1"/>
                </a:solidFill>
                <a:latin typeface="Arial" charset="0"/>
              </a:defRPr>
            </a:lvl1pPr>
          </a:lstStyle>
          <a:p>
            <a:pPr>
              <a:defRPr/>
            </a:pPr>
            <a:fld id="{F6D7AAEF-BDEE-4B70-B62B-4DA47AC86DC4}" type="slidenum">
              <a:rPr lang="de-DE"/>
              <a:pPr>
                <a:defRPr/>
              </a:pPr>
              <a:t>‹#›</a:t>
            </a:fld>
            <a:endParaRPr lang="de-DE"/>
          </a:p>
        </p:txBody>
      </p:sp>
    </p:spTree>
    <p:extLst>
      <p:ext uri="{BB962C8B-B14F-4D97-AF65-F5344CB8AC3E}">
        <p14:creationId xmlns:p14="http://schemas.microsoft.com/office/powerpoint/2010/main" val="3324772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8" Type="http://schemas.openxmlformats.org/officeDocument/2006/relationships/hyperlink" Target="http://de.wikipedia.org/wiki/Telephassa" TargetMode="External"/><Relationship Id="rId13" Type="http://schemas.openxmlformats.org/officeDocument/2006/relationships/hyperlink" Target="http://de.wikipedia.org/wiki/Matala" TargetMode="External"/><Relationship Id="rId18" Type="http://schemas.openxmlformats.org/officeDocument/2006/relationships/hyperlink" Target="http://de.wikipedia.org/wiki/Aphrodite" TargetMode="External"/><Relationship Id="rId3" Type="http://schemas.openxmlformats.org/officeDocument/2006/relationships/hyperlink" Target="http://de.wikipedia.org/wiki/Altgriechische_Sprache" TargetMode="External"/><Relationship Id="rId7" Type="http://schemas.openxmlformats.org/officeDocument/2006/relationships/hyperlink" Target="http://de.wikipedia.org/wiki/Agenor_(Ph%C3%B6nizien)" TargetMode="External"/><Relationship Id="rId12" Type="http://schemas.openxmlformats.org/officeDocument/2006/relationships/hyperlink" Target="http://de.wikipedia.org/wiki/Sidon" TargetMode="External"/><Relationship Id="rId17" Type="http://schemas.openxmlformats.org/officeDocument/2006/relationships/hyperlink" Target="http://de.wikipedia.org/wiki/Sarpedon" TargetMode="External"/><Relationship Id="rId2" Type="http://schemas.openxmlformats.org/officeDocument/2006/relationships/slide" Target="../slides/slide123.xml"/><Relationship Id="rId16" Type="http://schemas.openxmlformats.org/officeDocument/2006/relationships/hyperlink" Target="http://de.wikipedia.org/wiki/Rhadamanthys" TargetMode="External"/><Relationship Id="rId1" Type="http://schemas.openxmlformats.org/officeDocument/2006/relationships/notesMaster" Target="../notesMasters/notesMaster1.xml"/><Relationship Id="rId6" Type="http://schemas.openxmlformats.org/officeDocument/2006/relationships/hyperlink" Target="http://de.wikipedia.org/wiki/Ph%C3%B6nizier" TargetMode="External"/><Relationship Id="rId11" Type="http://schemas.openxmlformats.org/officeDocument/2006/relationships/hyperlink" Target="http://de.wikipedia.org/wiki/Hermes_(Mythologie)" TargetMode="External"/><Relationship Id="rId5" Type="http://schemas.openxmlformats.org/officeDocument/2006/relationships/hyperlink" Target="http://de.wikipedia.org/wiki/Griechische_Mythologie" TargetMode="External"/><Relationship Id="rId15" Type="http://schemas.openxmlformats.org/officeDocument/2006/relationships/hyperlink" Target="http://de.wikipedia.org/wiki/Minos" TargetMode="External"/><Relationship Id="rId10" Type="http://schemas.openxmlformats.org/officeDocument/2006/relationships/hyperlink" Target="http://de.wikipedia.org/wiki/Hera" TargetMode="External"/><Relationship Id="rId4" Type="http://schemas.openxmlformats.org/officeDocument/2006/relationships/hyperlink" Target="http://de.wikipedia.org/wiki/Europa#Name" TargetMode="External"/><Relationship Id="rId9" Type="http://schemas.openxmlformats.org/officeDocument/2006/relationships/hyperlink" Target="http://de.wikipedia.org/wiki/Zeus" TargetMode="External"/><Relationship Id="rId14" Type="http://schemas.openxmlformats.org/officeDocument/2006/relationships/hyperlink" Target="http://de.wikipedia.org/wiki/Kreta" TargetMode="Externa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3" Type="http://schemas.openxmlformats.org/officeDocument/2006/relationships/hyperlink" Target="http://www.ecb.int/press/key/date/2012/html/sp120726.en.html" TargetMode="External"/><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3" Type="http://schemas.openxmlformats.org/officeDocument/2006/relationships/hyperlink" Target="http://www.ecb.int/press/key/date/2012/html/sp120726.en.html" TargetMode="External"/><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http://www.ecb.int/press/key/date/2012/html/sp120726.en.html" TargetMode="External"/><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8" Type="http://schemas.openxmlformats.org/officeDocument/2006/relationships/hyperlink" Target="http://de.wikipedia.org/w/index.php?title=Per-Annum&amp;action=edit&amp;redlink=1" TargetMode="External"/><Relationship Id="rId13" Type="http://schemas.openxmlformats.org/officeDocument/2006/relationships/hyperlink" Target="http://de.wikipedia.org/wiki/Mitteleurop%C3%A4ische_Zeit" TargetMode="External"/><Relationship Id="rId18" Type="http://schemas.openxmlformats.org/officeDocument/2006/relationships/hyperlink" Target="http://de.wikipedia.org/wiki/ACI_-_The_Financial_Markets_Association" TargetMode="External"/><Relationship Id="rId3" Type="http://schemas.openxmlformats.org/officeDocument/2006/relationships/hyperlink" Target="http://de.wikipedia.org/wiki/Geldmarkt" TargetMode="External"/><Relationship Id="rId21" Type="http://schemas.openxmlformats.org/officeDocument/2006/relationships/hyperlink" Target="http://de.wikipedia.org/wiki/Referenzzinssatz" TargetMode="External"/><Relationship Id="rId7" Type="http://schemas.openxmlformats.org/officeDocument/2006/relationships/hyperlink" Target="http://de.wikipedia.org/wiki/Interbankenmarkt" TargetMode="External"/><Relationship Id="rId12" Type="http://schemas.openxmlformats.org/officeDocument/2006/relationships/hyperlink" Target="http://de.wikipedia.org/wiki/International_Securities_Identification_Number" TargetMode="External"/><Relationship Id="rId17" Type="http://schemas.openxmlformats.org/officeDocument/2006/relationships/hyperlink" Target="http://de.wikipedia.org/wiki/Interbankengesch%C3%A4ft" TargetMode="External"/><Relationship Id="rId2" Type="http://schemas.openxmlformats.org/officeDocument/2006/relationships/slide" Target="../slides/slide55.xml"/><Relationship Id="rId16" Type="http://schemas.openxmlformats.org/officeDocument/2006/relationships/hyperlink" Target="http://de.wikipedia.org/wiki/Termingeld" TargetMode="External"/><Relationship Id="rId20" Type="http://schemas.openxmlformats.org/officeDocument/2006/relationships/hyperlink" Target="http://de.wikipedia.org/wiki/FIBOR" TargetMode="External"/><Relationship Id="rId1" Type="http://schemas.openxmlformats.org/officeDocument/2006/relationships/notesMaster" Target="../notesMasters/notesMaster1.xml"/><Relationship Id="rId6" Type="http://schemas.openxmlformats.org/officeDocument/2006/relationships/hyperlink" Target="http://de.wikipedia.org/wiki/Euroraum" TargetMode="External"/><Relationship Id="rId11" Type="http://schemas.openxmlformats.org/officeDocument/2006/relationships/hyperlink" Target="http://de.wikipedia.org/wiki/Wertpapierkennummer" TargetMode="External"/><Relationship Id="rId24" Type="http://schemas.openxmlformats.org/officeDocument/2006/relationships/hyperlink" Target="http://de.wikipedia.org/wiki/Kreditinstitut" TargetMode="External"/><Relationship Id="rId5" Type="http://schemas.openxmlformats.org/officeDocument/2006/relationships/hyperlink" Target="http://de.wikipedia.org/wiki/Zinssatz" TargetMode="External"/><Relationship Id="rId15" Type="http://schemas.openxmlformats.org/officeDocument/2006/relationships/hyperlink" Target="http://de.wikipedia.org/wiki/Zins" TargetMode="External"/><Relationship Id="rId23" Type="http://schemas.openxmlformats.org/officeDocument/2006/relationships/hyperlink" Target="http://de.wikipedia.org/w/index.php?title=Anlageprodukt&amp;action=edit&amp;redlink=1" TargetMode="External"/><Relationship Id="rId10" Type="http://schemas.openxmlformats.org/officeDocument/2006/relationships/hyperlink" Target="http://de.wikipedia.org/wiki/Europ%C3%A4ische_Zentralbank" TargetMode="External"/><Relationship Id="rId19" Type="http://schemas.openxmlformats.org/officeDocument/2006/relationships/hyperlink" Target="http://de.wikipedia.org/wiki/London_Interbank_Offered_Rate" TargetMode="External"/><Relationship Id="rId4" Type="http://schemas.openxmlformats.org/officeDocument/2006/relationships/hyperlink" Target="http://de.wikipedia.org/wiki/Euro" TargetMode="External"/><Relationship Id="rId9" Type="http://schemas.openxmlformats.org/officeDocument/2006/relationships/hyperlink" Target="http://de.wikipedia.org/wiki/Zinsberechnungsmethode" TargetMode="External"/><Relationship Id="rId14" Type="http://schemas.openxmlformats.org/officeDocument/2006/relationships/hyperlink" Target="http://de.wikipedia.org/wiki/Reuters" TargetMode="External"/><Relationship Id="rId22" Type="http://schemas.openxmlformats.org/officeDocument/2006/relationships/hyperlink" Target="http://de.wikipedia.org/wiki/Kredit"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B1DBF4-25E8-46C2-AB9F-23A85AAD5F1D}" type="slidenum">
              <a:rPr lang="de-DE" altLang="en-US" smtClean="0"/>
              <a:pPr algn="r" eaLnBrk="1" hangingPunct="1">
                <a:spcBef>
                  <a:spcPct val="0"/>
                </a:spcBef>
              </a:pPr>
              <a:t>1</a:t>
            </a:fld>
            <a:endParaRPr lang="de-DE" alt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Hello everybody! This is lesson 22 of the lecture “International Economic Relations”. I will discuss slides 1 to 20 of Chapter 4 “International Financial Market Crises”. </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3EC813-246C-4CE7-82D2-D2BAC4C33A64}" type="slidenum">
              <a:rPr lang="de-DE" altLang="en-US" smtClean="0"/>
              <a:pPr algn="r" eaLnBrk="1" hangingPunct="1">
                <a:spcBef>
                  <a:spcPct val="0"/>
                </a:spcBef>
              </a:pPr>
              <a:t>10</a:t>
            </a:fld>
            <a:endParaRPr lang="de-DE" altLang="en-US"/>
          </a:p>
        </p:txBody>
      </p:sp>
      <p:sp>
        <p:nvSpPr>
          <p:cNvPr id="18125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217488" indent="-217488" defTabSz="728663" eaLnBrk="1" hangingPunct="1"/>
            <a:endParaRPr lang="de-DE" altLang="en-US" dirty="0"/>
          </a:p>
          <a:p>
            <a:pPr marL="217488" indent="-217488" defTabSz="728663" eaLnBrk="1" hangingPunct="1"/>
            <a:r>
              <a:rPr lang="en-US" altLang="en-US" dirty="0"/>
              <a:t>It is different, however, when it comes to storable goods and market participants form naive price expectations.</a:t>
            </a:r>
          </a:p>
          <a:p>
            <a:pPr marL="217488" indent="-217488" defTabSz="728663" eaLnBrk="1" hangingPunct="1"/>
            <a:r>
              <a:rPr lang="en-US" altLang="en-US" dirty="0"/>
              <a:t>Let’s start assuming that new information, for example reports that a company has received a patent for an innovation, is expected to increase the price of the shares, so that the demand for the company's shares increases. </a:t>
            </a:r>
            <a:endParaRPr lang="de-DE" altLang="en-US" dirty="0"/>
          </a:p>
        </p:txBody>
      </p:sp>
      <p:sp>
        <p:nvSpPr>
          <p:cNvPr id="181252" name="Rectangle 7"/>
          <p:cNvSpPr>
            <a:spLocks noGrp="1" noRot="1" noChangeAspect="1" noChangeArrowheads="1" noTextEdit="1"/>
          </p:cNvSpPr>
          <p:nvPr>
            <p:ph type="sldImg"/>
          </p:nvPr>
        </p:nvSpPr>
        <p:spPr>
          <a:xfrm>
            <a:off x="863600" y="750888"/>
            <a:ext cx="4945063" cy="3709987"/>
          </a:xfrm>
          <a:ln w="12700" cap="flat">
            <a:solidFill>
              <a:schemeClr val="tx1"/>
            </a:solid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615FEE8-8E4F-4EF2-AE38-91E4D0397785}" type="slidenum">
              <a:rPr lang="de-DE" altLang="en-US" smtClean="0"/>
              <a:pPr algn="r" eaLnBrk="1" hangingPunct="1">
                <a:spcBef>
                  <a:spcPct val="0"/>
                </a:spcBef>
              </a:pPr>
              <a:t>100</a:t>
            </a:fld>
            <a:endParaRPr lang="de-DE" altLang="en-US"/>
          </a:p>
        </p:txBody>
      </p:sp>
      <p:sp>
        <p:nvSpPr>
          <p:cNvPr id="2693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93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693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93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931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p>
            <a:pPr marL="217488" indent="-217488" defTabSz="728663" eaLnBrk="1" hangingPunct="1"/>
            <a:r>
              <a:rPr lang="en-US" dirty="0"/>
              <a:t>As this chart shows based on the East Asian share index called “Singapore Straits Times”, the East Asian economic crisis began already in the year 1997, KLICK, but was already overcome by the year 1999. </a:t>
            </a:r>
            <a:endParaRPr lang="de-DE" altLang="en-US" dirty="0"/>
          </a:p>
        </p:txBody>
      </p:sp>
      <p:sp>
        <p:nvSpPr>
          <p:cNvPr id="26932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693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AB88A43-D92D-4210-9A6A-4C893E385B23}" type="slidenum">
              <a:rPr lang="de-DE" altLang="en-US" smtClean="0"/>
              <a:pPr algn="r" eaLnBrk="1" hangingPunct="1">
                <a:spcBef>
                  <a:spcPct val="0"/>
                </a:spcBef>
              </a:pPr>
              <a:t>101</a:t>
            </a:fld>
            <a:endParaRPr lang="de-DE" altLang="en-US"/>
          </a:p>
        </p:txBody>
      </p:sp>
      <p:sp>
        <p:nvSpPr>
          <p:cNvPr id="2703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03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03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03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034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indent="-217488" defTabSz="728663" eaLnBrk="1" hangingPunct="1"/>
            <a:r>
              <a:rPr lang="en-US" dirty="0"/>
              <a:t>KLICK During the </a:t>
            </a:r>
            <a:r>
              <a:rPr lang="en-US" dirty="0" err="1"/>
              <a:t>1980s</a:t>
            </a:r>
            <a:r>
              <a:rPr lang="en-US" dirty="0"/>
              <a:t>, countries, which practiced the concept of export-oriented industrialization like </a:t>
            </a:r>
            <a:r>
              <a:rPr lang="en-US" altLang="en-US" dirty="0">
                <a:solidFill>
                  <a:srgbClr val="FFFFFF"/>
                </a:solidFill>
              </a:rPr>
              <a:t>South Korea Thailand, Philippines, Malaysia, Hong Kong and Indonesia </a:t>
            </a:r>
            <a:r>
              <a:rPr lang="en-US" dirty="0"/>
              <a:t>experienced a strong </a:t>
            </a:r>
            <a:r>
              <a:rPr lang="en-US" altLang="en-US" dirty="0">
                <a:solidFill>
                  <a:srgbClr val="FFFFFF"/>
                </a:solidFill>
              </a:rPr>
              <a:t>growth of their per capita income, which was first was financed by their high domestic savings. </a:t>
            </a:r>
          </a:p>
          <a:p>
            <a:pPr marL="217488" indent="-217488" defTabSz="728663" eaLnBrk="1" hangingPunct="1"/>
            <a:endParaRPr lang="en-US" altLang="en-US" dirty="0">
              <a:solidFill>
                <a:srgbClr val="FFFFFF"/>
              </a:solidFill>
            </a:endParaRPr>
          </a:p>
          <a:p>
            <a:pPr marL="217488" indent="-217488" defTabSz="728663" eaLnBrk="1" hangingPunct="1"/>
            <a:r>
              <a:rPr lang="en-US" altLang="en-US" dirty="0">
                <a:solidFill>
                  <a:srgbClr val="FFFFFF"/>
                </a:solidFill>
              </a:rPr>
              <a:t>At the </a:t>
            </a:r>
            <a:r>
              <a:rPr lang="en-US" altLang="en-US" dirty="0">
                <a:solidFill>
                  <a:srgbClr val="00FF00"/>
                </a:solidFill>
              </a:rPr>
              <a:t>beginning of the </a:t>
            </a:r>
            <a:r>
              <a:rPr lang="en-US" altLang="en-US" dirty="0" err="1">
                <a:solidFill>
                  <a:srgbClr val="00FF00"/>
                </a:solidFill>
              </a:rPr>
              <a:t>90s</a:t>
            </a:r>
            <a:r>
              <a:rPr lang="en-US" altLang="en-US" dirty="0">
                <a:solidFill>
                  <a:srgbClr val="FFFFFF"/>
                </a:solidFill>
              </a:rPr>
              <a:t> they </a:t>
            </a:r>
            <a:r>
              <a:rPr lang="en-US" altLang="en-US" dirty="0">
                <a:solidFill>
                  <a:srgbClr val="00FF00"/>
                </a:solidFill>
              </a:rPr>
              <a:t>opened their capital markets</a:t>
            </a:r>
            <a:r>
              <a:rPr lang="en-US" altLang="en-US" dirty="0">
                <a:solidFill>
                  <a:srgbClr val="FFFFFF"/>
                </a:solidFill>
              </a:rPr>
              <a:t> for foreign investment.</a:t>
            </a:r>
          </a:p>
          <a:p>
            <a:pPr marL="217488" indent="-217488" defTabSz="728663" eaLnBrk="1" hangingPunct="1"/>
            <a:endParaRPr lang="en-US" dirty="0">
              <a:solidFill>
                <a:srgbClr val="FFFFFF"/>
              </a:solidFill>
            </a:endParaRPr>
          </a:p>
          <a:p>
            <a:pPr marL="217488" indent="-217488" defTabSz="728663" eaLnBrk="1" hangingPunct="1"/>
            <a:r>
              <a:rPr lang="en-US" dirty="0"/>
              <a:t>… FTX </a:t>
            </a:r>
          </a:p>
          <a:p>
            <a:pPr marL="0" indent="0" eaLnBrk="1" hangingPunct="1">
              <a:buNone/>
            </a:pPr>
            <a:endParaRPr lang="de-DE" sz="1200" dirty="0">
              <a:solidFill>
                <a:schemeClr val="tx1"/>
              </a:solidFill>
              <a:effectLst>
                <a:outerShdw blurRad="38100" dist="38100" dir="2700000" algn="tl">
                  <a:srgbClr val="000000"/>
                </a:outerShdw>
              </a:effectLst>
            </a:endParaRPr>
          </a:p>
          <a:p>
            <a:pPr marL="0" indent="0" eaLnBrk="1" hangingPunct="1">
              <a:buNone/>
            </a:pPr>
            <a:r>
              <a:rPr lang="de-DE" altLang="en-US" dirty="0"/>
              <a:t>KLICK </a:t>
            </a:r>
          </a:p>
          <a:p>
            <a:pPr marL="0" indent="0" eaLnBrk="1" hangingPunct="1">
              <a:buNone/>
            </a:pPr>
            <a:r>
              <a:rPr lang="de-DE" altLang="en-US" dirty="0"/>
              <a:t>KLICK </a:t>
            </a:r>
          </a:p>
          <a:p>
            <a:pPr marL="0" indent="0" eaLnBrk="1" hangingPunct="1">
              <a:buNone/>
            </a:pPr>
            <a:r>
              <a:rPr lang="de-DE" altLang="en-US" dirty="0"/>
              <a:t>KLICK </a:t>
            </a:r>
          </a:p>
          <a:p>
            <a:pPr marL="0" indent="0" eaLnBrk="1" hangingPunct="1">
              <a:buNone/>
            </a:pPr>
            <a:r>
              <a:rPr lang="de-DE" altLang="en-US" dirty="0"/>
              <a:t>KLICK </a:t>
            </a:r>
            <a:endParaRPr lang="de-DE" sz="1200" dirty="0">
              <a:solidFill>
                <a:schemeClr val="tx1"/>
              </a:solidFill>
              <a:effectLst>
                <a:outerShdw blurRad="38100" dist="38100" dir="2700000" algn="tl">
                  <a:srgbClr val="000000"/>
                </a:outerShdw>
              </a:effectLst>
            </a:endParaRPr>
          </a:p>
          <a:p>
            <a:pPr marL="217488" indent="-217488" defTabSz="728663" eaLnBrk="1" hangingPunct="1"/>
            <a:endParaRPr lang="en-US" altLang="en-US" dirty="0"/>
          </a:p>
          <a:p>
            <a:pPr marL="217488" indent="-217488" defTabSz="728663" eaLnBrk="1" hangingPunct="1"/>
            <a:endParaRPr lang="de-DE" altLang="en-US" dirty="0"/>
          </a:p>
          <a:p>
            <a:pPr marL="217488" indent="-217488" defTabSz="728663" eaLnBrk="1" hangingPunct="1"/>
            <a:endParaRPr lang="de-DE" altLang="en-US" dirty="0"/>
          </a:p>
        </p:txBody>
      </p:sp>
      <p:sp>
        <p:nvSpPr>
          <p:cNvPr id="27034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03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66C419-468C-42F6-B52F-B4E5DF513D83}" type="slidenum">
              <a:rPr lang="de-DE" altLang="en-US" smtClean="0"/>
              <a:pPr algn="r" eaLnBrk="1" hangingPunct="1">
                <a:spcBef>
                  <a:spcPct val="0"/>
                </a:spcBef>
              </a:pPr>
              <a:t>102</a:t>
            </a:fld>
            <a:endParaRPr lang="de-DE" altLang="en-US"/>
          </a:p>
        </p:txBody>
      </p:sp>
      <p:sp>
        <p:nvSpPr>
          <p:cNvPr id="2713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13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13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13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136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a:t>
            </a:r>
          </a:p>
          <a:p>
            <a:pPr marL="217488" indent="-217488" defTabSz="728663" eaLnBrk="1" hangingPunct="1"/>
            <a:endParaRPr lang="de-DE" altLang="en-US" dirty="0"/>
          </a:p>
          <a:p>
            <a:pPr marL="217488" indent="-217488" defTabSz="728663" eaLnBrk="1" hangingPunct="1"/>
            <a:endParaRPr lang="de-DE" altLang="en-US" dirty="0"/>
          </a:p>
        </p:txBody>
      </p:sp>
      <p:sp>
        <p:nvSpPr>
          <p:cNvPr id="27136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13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09D42A5-FBFA-4950-AD0E-DCB0F2A447AC}" type="slidenum">
              <a:rPr lang="de-DE" altLang="en-US" smtClean="0"/>
              <a:pPr algn="r" eaLnBrk="1" hangingPunct="1">
                <a:spcBef>
                  <a:spcPct val="0"/>
                </a:spcBef>
              </a:pPr>
              <a:t>103</a:t>
            </a:fld>
            <a:endParaRPr lang="de-DE" altLang="en-US"/>
          </a:p>
        </p:txBody>
      </p:sp>
      <p:sp>
        <p:nvSpPr>
          <p:cNvPr id="2723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23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23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23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239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a:t>
            </a:r>
          </a:p>
          <a:p>
            <a:pPr marL="217488" indent="-217488" defTabSz="728663" eaLnBrk="1" hangingPunct="1"/>
            <a:endParaRPr lang="en-US" altLang="en-US" dirty="0"/>
          </a:p>
        </p:txBody>
      </p:sp>
      <p:sp>
        <p:nvSpPr>
          <p:cNvPr id="27239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23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FFE9E3D-92F3-4D85-A69E-3503B2F2E756}" type="slidenum">
              <a:rPr lang="de-DE" altLang="en-US" smtClean="0"/>
              <a:pPr algn="r" eaLnBrk="1" hangingPunct="1">
                <a:spcBef>
                  <a:spcPct val="0"/>
                </a:spcBef>
              </a:pPr>
              <a:t>104</a:t>
            </a:fld>
            <a:endParaRPr lang="de-DE" altLang="en-US"/>
          </a:p>
        </p:txBody>
      </p:sp>
      <p:sp>
        <p:nvSpPr>
          <p:cNvPr id="2734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34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34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34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341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a:t>
            </a:r>
          </a:p>
          <a:p>
            <a:pPr marL="217488" indent="-217488" defTabSz="728663" eaLnBrk="1" hangingPunct="1"/>
            <a:endParaRPr lang="en-US" altLang="en-US" dirty="0"/>
          </a:p>
        </p:txBody>
      </p:sp>
      <p:sp>
        <p:nvSpPr>
          <p:cNvPr id="27341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34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926A91F-FABF-47CE-9BDA-A1DFD659CAB1}" type="slidenum">
              <a:rPr lang="de-DE" altLang="en-US" smtClean="0"/>
              <a:pPr algn="r" eaLnBrk="1" hangingPunct="1">
                <a:spcBef>
                  <a:spcPct val="0"/>
                </a:spcBef>
              </a:pPr>
              <a:t>105</a:t>
            </a:fld>
            <a:endParaRPr lang="de-DE" altLang="en-US"/>
          </a:p>
        </p:txBody>
      </p:sp>
      <p:sp>
        <p:nvSpPr>
          <p:cNvPr id="2744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44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44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44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443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dirty="0"/>
              <a:t>The strikethrough W is the symbol of the South Korean currency "Wong". </a:t>
            </a:r>
            <a:endParaRPr lang="de-DE" altLang="en-US" dirty="0"/>
          </a:p>
        </p:txBody>
      </p:sp>
      <p:sp>
        <p:nvSpPr>
          <p:cNvPr id="27444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44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FA20BBF-1950-42B6-A63B-15A7876B7FEA}" type="slidenum">
              <a:rPr lang="de-DE" altLang="en-US" smtClean="0"/>
              <a:pPr algn="r" eaLnBrk="1" hangingPunct="1">
                <a:spcBef>
                  <a:spcPct val="0"/>
                </a:spcBef>
              </a:pPr>
              <a:t>106</a:t>
            </a:fld>
            <a:endParaRPr lang="de-DE" altLang="en-US"/>
          </a:p>
        </p:txBody>
      </p:sp>
      <p:sp>
        <p:nvSpPr>
          <p:cNvPr id="2754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54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54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54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546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a:t>
            </a:r>
          </a:p>
          <a:p>
            <a:pPr marL="217488" indent="-217488" defTabSz="728663" eaLnBrk="1" hangingPunct="1"/>
            <a:endParaRPr lang="de-DE" altLang="en-US" dirty="0"/>
          </a:p>
          <a:p>
            <a:pPr marL="217488" indent="-217488" defTabSz="728663" eaLnBrk="1" hangingPunct="1"/>
            <a:endParaRPr lang="de-DE" altLang="en-US" dirty="0"/>
          </a:p>
        </p:txBody>
      </p:sp>
      <p:sp>
        <p:nvSpPr>
          <p:cNvPr id="27546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54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“Now international investors became alarmed, and refused to roll-over short-term credits of East Asian banks.”</a:t>
            </a:r>
          </a:p>
          <a:p>
            <a:pPr eaLnBrk="1" hangingPunct="1">
              <a:spcBef>
                <a:spcPct val="0"/>
              </a:spcBef>
            </a:pPr>
            <a:endParaRPr lang="en-US" altLang="en-US"/>
          </a:p>
          <a:p>
            <a:pPr eaLnBrk="1" hangingPunct="1">
              <a:spcBef>
                <a:spcPct val="0"/>
              </a:spcBef>
            </a:pPr>
            <a:r>
              <a:rPr lang="en-US" altLang="en-US"/>
              <a:t>=&gt; More restrictive monetary policy (= less central bank credits) increases the costs of refinancing credits by bank and by firms.</a:t>
            </a:r>
          </a:p>
          <a:p>
            <a:pPr eaLnBrk="1" hangingPunct="1">
              <a:spcBef>
                <a:spcPct val="0"/>
              </a:spcBef>
            </a:pPr>
            <a:r>
              <a:rPr lang="en-US" altLang="en-US"/>
              <a:t>=&gt; This increases the risk of default of banks and firms.</a:t>
            </a:r>
          </a:p>
          <a:p>
            <a:pPr eaLnBrk="1" hangingPunct="1">
              <a:spcBef>
                <a:spcPct val="0"/>
              </a:spcBef>
            </a:pPr>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8E115E-4D76-4327-95AB-9C11962D3236}" type="slidenum">
              <a:rPr lang="de-DE" altLang="en-US" smtClean="0"/>
              <a:pPr algn="r" eaLnBrk="1" hangingPunct="1">
                <a:spcBef>
                  <a:spcPct val="0"/>
                </a:spcBef>
              </a:pPr>
              <a:t>107</a:t>
            </a:fld>
            <a:endParaRPr lang="de-DE" altLang="en-US"/>
          </a:p>
        </p:txBody>
      </p:sp>
      <p:sp>
        <p:nvSpPr>
          <p:cNvPr id="2764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64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64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64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648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a:t>
            </a:r>
          </a:p>
          <a:p>
            <a:pPr marL="217488" indent="-217488" defTabSz="728663" eaLnBrk="1" hangingPunct="1"/>
            <a:endParaRPr lang="de-DE" altLang="en-US" dirty="0"/>
          </a:p>
          <a:p>
            <a:pPr marL="217488" indent="-217488" defTabSz="728663" eaLnBrk="1" hangingPunct="1"/>
            <a:endParaRPr lang="de-DE" altLang="en-US" dirty="0"/>
          </a:p>
        </p:txBody>
      </p:sp>
      <p:sp>
        <p:nvSpPr>
          <p:cNvPr id="27648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64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8497BF0-868C-4DA9-A351-34F9F0B8FB9E}" type="slidenum">
              <a:rPr lang="de-DE" altLang="en-US" smtClean="0"/>
              <a:pPr algn="r" eaLnBrk="1" hangingPunct="1">
                <a:spcBef>
                  <a:spcPct val="0"/>
                </a:spcBef>
              </a:pPr>
              <a:t>108</a:t>
            </a:fld>
            <a:endParaRPr lang="de-DE" altLang="en-US"/>
          </a:p>
        </p:txBody>
      </p:sp>
      <p:sp>
        <p:nvSpPr>
          <p:cNvPr id="2775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75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75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75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751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altLang="en-US" dirty="0"/>
              <a:t>This graph shows the structure of a bank balance sheet, in which the assets, KLICK, consist of loans to domestic companies and the liabilities, KLICK, consist of credits from foreign investors.</a:t>
            </a:r>
          </a:p>
          <a:p>
            <a:pPr marL="217488" indent="-217488" defTabSz="728663" eaLnBrk="1" hangingPunct="1"/>
            <a:endParaRPr lang="en-US" altLang="en-US" dirty="0"/>
          </a:p>
          <a:p>
            <a:pPr marL="217488" indent="-217488" defTabSz="728663" eaLnBrk="1" hangingPunct="1"/>
            <a:r>
              <a:rPr lang="en-US" altLang="en-US" dirty="0"/>
              <a:t>As the numerical example shows, this balance is just balanced at an exchange rate of 2 $ per ₩. </a:t>
            </a:r>
            <a:endParaRPr lang="de-DE" altLang="en-US" dirty="0"/>
          </a:p>
        </p:txBody>
      </p:sp>
      <p:sp>
        <p:nvSpPr>
          <p:cNvPr id="27751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75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90575" rtl="0" eaLnBrk="0" fontAlgn="base" latinLnBrk="0" hangingPunct="0">
              <a:lnSpc>
                <a:spcPct val="100000"/>
              </a:lnSpc>
              <a:spcBef>
                <a:spcPct val="0"/>
              </a:spcBef>
              <a:spcAft>
                <a:spcPct val="0"/>
              </a:spcAft>
              <a:buClrTx/>
              <a:buSzTx/>
              <a:buFontTx/>
              <a:buNone/>
              <a:tabLst/>
              <a:defRPr/>
            </a:pPr>
            <a:fld id="{FEEB24EB-7E78-4EE4-A8BA-D3F289CABD09}" type="slidenum">
              <a:rPr kumimoji="0" lang="en-GB" altLang="en-US" sz="11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790575" rtl="0" eaLnBrk="0" fontAlgn="base" latinLnBrk="0" hangingPunct="0">
                <a:lnSpc>
                  <a:spcPct val="100000"/>
                </a:lnSpc>
                <a:spcBef>
                  <a:spcPct val="0"/>
                </a:spcBef>
                <a:spcAft>
                  <a:spcPct val="0"/>
                </a:spcAft>
                <a:buClrTx/>
                <a:buSzTx/>
                <a:buFontTx/>
                <a:buNone/>
                <a:tabLst/>
                <a:defRPr/>
              </a:pPr>
              <a:t>109</a:t>
            </a:fld>
            <a:endPar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28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en-US" sz="2200" b="0" i="0" u="none" strike="noStrike" kern="1200" cap="none" spc="0" normalizeH="0" baseline="0" noProof="0">
              <a:ln>
                <a:noFill/>
              </a:ln>
              <a:solidFill>
                <a:srgbClr val="919191"/>
              </a:solidFill>
              <a:effectLst/>
              <a:uLnTx/>
              <a:uFillTx/>
              <a:latin typeface="Arial" charset="0"/>
              <a:ea typeface="+mn-ea"/>
              <a:cs typeface="+mn-cs"/>
            </a:endParaRPr>
          </a:p>
        </p:txBody>
      </p:sp>
      <p:sp>
        <p:nvSpPr>
          <p:cNvPr id="2928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90575"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rPr>
              <a:t>2</a:t>
            </a:r>
          </a:p>
        </p:txBody>
      </p:sp>
      <p:sp>
        <p:nvSpPr>
          <p:cNvPr id="2928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en-US" sz="2200" b="0" i="0" u="none" strike="noStrike" kern="1200" cap="none" spc="0" normalizeH="0" baseline="0" noProof="0">
              <a:ln>
                <a:noFill/>
              </a:ln>
              <a:solidFill>
                <a:srgbClr val="919191"/>
              </a:solidFill>
              <a:effectLst/>
              <a:uLnTx/>
              <a:uFillTx/>
              <a:latin typeface="Arial" charset="0"/>
              <a:ea typeface="+mn-ea"/>
              <a:cs typeface="+mn-cs"/>
            </a:endParaRPr>
          </a:p>
        </p:txBody>
      </p:sp>
      <p:sp>
        <p:nvSpPr>
          <p:cNvPr id="2928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altLang="en-US" sz="2200" b="0" i="0" u="none" strike="noStrike" kern="1200" cap="none" spc="0" normalizeH="0" baseline="0" noProof="0">
              <a:ln>
                <a:noFill/>
              </a:ln>
              <a:solidFill>
                <a:srgbClr val="919191"/>
              </a:solidFill>
              <a:effectLst/>
              <a:uLnTx/>
              <a:uFillTx/>
              <a:latin typeface="Arial" charset="0"/>
              <a:ea typeface="+mn-ea"/>
              <a:cs typeface="+mn-cs"/>
            </a:endParaRPr>
          </a:p>
        </p:txBody>
      </p:sp>
      <p:sp>
        <p:nvSpPr>
          <p:cNvPr id="2928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r>
              <a:rPr lang="en-US" altLang="en-US" sz="1200" baseline="0" noProof="0" dirty="0">
                <a:solidFill>
                  <a:srgbClr val="FF0000"/>
                </a:solidFill>
                <a:cs typeface="Times New Roman" pitchFamily="18" charset="0"/>
              </a:rPr>
              <a:t>However, if a depreciation of the domestic currency happens, KLICK, let‘s say from </a:t>
            </a:r>
            <a:r>
              <a:rPr lang="en-US" altLang="en-US" sz="1200" noProof="0" dirty="0">
                <a:solidFill>
                  <a:srgbClr val="FF0000"/>
                </a:solidFill>
              </a:rPr>
              <a:t>2</a:t>
            </a:r>
            <a:r>
              <a:rPr lang="en-US" altLang="en-US" sz="1200" baseline="30000" noProof="0" dirty="0">
                <a:solidFill>
                  <a:srgbClr val="FF0000"/>
                </a:solidFill>
                <a:cs typeface="Times New Roman" pitchFamily="18" charset="0"/>
              </a:rPr>
              <a:t>$</a:t>
            </a:r>
            <a:r>
              <a:rPr lang="en-US" altLang="en-US" sz="1200" baseline="-25000" noProof="0" dirty="0">
                <a:solidFill>
                  <a:srgbClr val="FF0000"/>
                </a:solidFill>
                <a:cs typeface="Times New Roman" pitchFamily="18" charset="0"/>
              </a:rPr>
              <a:t>₩ </a:t>
            </a:r>
            <a:r>
              <a:rPr lang="en-US" altLang="en-US" sz="1200" baseline="0" noProof="0" dirty="0">
                <a:solidFill>
                  <a:srgbClr val="FF0000"/>
                </a:solidFill>
                <a:cs typeface="Times New Roman" pitchFamily="18" charset="0"/>
              </a:rPr>
              <a:t>to 1</a:t>
            </a:r>
            <a:r>
              <a:rPr lang="en-US" altLang="en-US" sz="1200" baseline="30000" noProof="0" dirty="0">
                <a:solidFill>
                  <a:srgbClr val="FF0000"/>
                </a:solidFill>
                <a:cs typeface="Times New Roman" pitchFamily="18" charset="0"/>
              </a:rPr>
              <a:t>$</a:t>
            </a:r>
            <a:r>
              <a:rPr lang="en-US" altLang="en-US" sz="1200" baseline="-25000" noProof="0" dirty="0">
                <a:solidFill>
                  <a:srgbClr val="FF0000"/>
                </a:solidFill>
                <a:cs typeface="Times New Roman" pitchFamily="18" charset="0"/>
              </a:rPr>
              <a:t>₩</a:t>
            </a:r>
            <a:r>
              <a:rPr lang="en-US" altLang="en-US" sz="1200" baseline="0" noProof="0" dirty="0">
                <a:solidFill>
                  <a:srgbClr val="FF0000"/>
                </a:solidFill>
                <a:cs typeface="Times New Roman" pitchFamily="18" charset="0"/>
              </a:rPr>
              <a:t>, KLICK, this depreciation causes a bankruptcy, because the liabilities of the bank grow above the assets measured in domestic currency.</a:t>
            </a:r>
          </a:p>
          <a:p>
            <a:pPr marL="0" indent="0" eaLnBrk="1" hangingPunct="1">
              <a:buNone/>
            </a:pPr>
            <a:endParaRPr lang="en-US" altLang="en-US" sz="1200" baseline="0" noProof="0" dirty="0">
              <a:solidFill>
                <a:srgbClr val="FF0000"/>
              </a:solidFill>
              <a:cs typeface="Times New Roman" pitchFamily="18" charset="0"/>
            </a:endParaRPr>
          </a:p>
          <a:p>
            <a:pPr marL="0" indent="0" eaLnBrk="1" hangingPunct="1">
              <a:buNone/>
            </a:pPr>
            <a:r>
              <a:rPr lang="en-US" altLang="en-US" sz="1200" baseline="0" noProof="0" dirty="0">
                <a:solidFill>
                  <a:srgbClr val="FF0000"/>
                </a:solidFill>
                <a:cs typeface="Times New Roman" pitchFamily="18" charset="0"/>
              </a:rPr>
              <a:t>Without government support, the bank becomes bankrupt.</a:t>
            </a:r>
            <a:endParaRPr lang="de-DE" altLang="en-US" dirty="0"/>
          </a:p>
          <a:p>
            <a:pPr eaLnBrk="1" hangingPunct="1"/>
            <a:endParaRPr lang="de-DE" altLang="en-US" dirty="0"/>
          </a:p>
        </p:txBody>
      </p:sp>
      <p:sp>
        <p:nvSpPr>
          <p:cNvPr id="292872" name="Rectangle 7"/>
          <p:cNvSpPr>
            <a:spLocks noGrp="1" noRot="1" noChangeAspect="1" noChangeArrowheads="1" noTextEdit="1"/>
          </p:cNvSpPr>
          <p:nvPr>
            <p:ph type="sldImg"/>
          </p:nvPr>
        </p:nvSpPr>
        <p:spPr>
          <a:ln cap="flat"/>
        </p:spPr>
      </p:sp>
      <p:sp>
        <p:nvSpPr>
          <p:cNvPr id="29287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marL="228600" marR="0" lvl="0" indent="-228600" algn="l" defTabSz="762000" rtl="0" eaLnBrk="1" fontAlgn="base" latinLnBrk="0" hangingPunct="1">
              <a:lnSpc>
                <a:spcPct val="90000"/>
              </a:lnSpc>
              <a:spcBef>
                <a:spcPct val="60000"/>
              </a:spcBef>
              <a:spcAft>
                <a:spcPct val="0"/>
              </a:spcAft>
              <a:buClrTx/>
              <a:buSzTx/>
              <a:buFontTx/>
              <a:buAutoNum type="arabicPeriod"/>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a:p>
            <a:pPr marL="228600" marR="0" lvl="0" indent="-228600" algn="l" defTabSz="762000" rtl="0" eaLnBrk="1" fontAlgn="base" latinLnBrk="0" hangingPunct="1">
              <a:lnSpc>
                <a:spcPct val="100000"/>
              </a:lnSpc>
              <a:spcBef>
                <a:spcPct val="30000"/>
              </a:spcBef>
              <a:spcAft>
                <a:spcPct val="0"/>
              </a:spcAft>
              <a:buClrTx/>
              <a:buSzTx/>
              <a:buFontTx/>
              <a:buAutoNum type="arabicPeriod"/>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BDED71E-52D8-4B95-A9FD-F3BE73A4DCC1}" type="slidenum">
              <a:rPr lang="de-DE" altLang="en-US" smtClean="0"/>
              <a:pPr algn="r" eaLnBrk="1" hangingPunct="1">
                <a:spcBef>
                  <a:spcPct val="0"/>
                </a:spcBef>
              </a:pPr>
              <a:t>11</a:t>
            </a:fld>
            <a:endParaRPr lang="de-DE" altLang="en-US"/>
          </a:p>
        </p:txBody>
      </p:sp>
      <p:sp>
        <p:nvSpPr>
          <p:cNvPr id="18227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217488" indent="-217488" defTabSz="728663" eaLnBrk="1" hangingPunct="1"/>
            <a:endParaRPr lang="de-DE" altLang="en-US" dirty="0"/>
          </a:p>
          <a:p>
            <a:pPr marL="217488" indent="-217488" defTabSz="728663" eaLnBrk="1" hangingPunct="1"/>
            <a:r>
              <a:rPr lang="en-US" dirty="0"/>
              <a:t>Then naive expectations lead to a further increase in expected prices. In order to be able to benefit from this, the demand rises again and thus causes the price increase that it expected. </a:t>
            </a:r>
            <a:endParaRPr lang="de-DE" altLang="en-US" dirty="0"/>
          </a:p>
        </p:txBody>
      </p:sp>
      <p:sp>
        <p:nvSpPr>
          <p:cNvPr id="182276" name="Rectangle 7"/>
          <p:cNvSpPr>
            <a:spLocks noGrp="1" noRot="1" noChangeAspect="1" noChangeArrowheads="1" noTextEdit="1"/>
          </p:cNvSpPr>
          <p:nvPr>
            <p:ph type="sldImg"/>
          </p:nvPr>
        </p:nvSpPr>
        <p:spPr>
          <a:xfrm>
            <a:off x="863600" y="750888"/>
            <a:ext cx="4945063" cy="3709987"/>
          </a:xfrm>
          <a:ln w="12700" cap="flat">
            <a:solidFill>
              <a:schemeClr val="tx1"/>
            </a:solidFill>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B397CC4-9873-4AC1-B670-49FBCD9A26EE}" type="slidenum">
              <a:rPr lang="de-DE" altLang="en-US" smtClean="0"/>
              <a:pPr algn="r" eaLnBrk="1" hangingPunct="1">
                <a:spcBef>
                  <a:spcPct val="0"/>
                </a:spcBef>
              </a:pPr>
              <a:t>110</a:t>
            </a:fld>
            <a:endParaRPr lang="de-DE" altLang="en-US"/>
          </a:p>
        </p:txBody>
      </p:sp>
      <p:sp>
        <p:nvSpPr>
          <p:cNvPr id="2795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95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795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95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7955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indent="-217488" defTabSz="728663" eaLnBrk="1" hangingPunct="1"/>
            <a:endParaRPr lang="de-DE" altLang="en-US" dirty="0"/>
          </a:p>
          <a:p>
            <a:pPr marL="217488" indent="-217488" defTabSz="728663" eaLnBrk="1" hangingPunct="1"/>
            <a:endParaRPr lang="de-DE" altLang="en-US" dirty="0"/>
          </a:p>
        </p:txBody>
      </p:sp>
      <p:sp>
        <p:nvSpPr>
          <p:cNvPr id="27956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795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D8ED0CC-9AE7-485B-9834-1AB9E0CDF300}" type="slidenum">
              <a:rPr lang="de-DE" altLang="en-US" smtClean="0"/>
              <a:pPr algn="r" eaLnBrk="1" hangingPunct="1">
                <a:spcBef>
                  <a:spcPct val="0"/>
                </a:spcBef>
              </a:pPr>
              <a:t>111</a:t>
            </a:fld>
            <a:endParaRPr lang="de-DE" altLang="en-US"/>
          </a:p>
        </p:txBody>
      </p:sp>
      <p:sp>
        <p:nvSpPr>
          <p:cNvPr id="282627" name="Rectangle 2"/>
          <p:cNvSpPr>
            <a:spLocks noGrp="1" noRot="1" noChangeAspect="1" noChangeArrowheads="1" noTextEdit="1"/>
          </p:cNvSpPr>
          <p:nvPr>
            <p:ph type="sldImg"/>
          </p:nvPr>
        </p:nvSpPr>
        <p:spPr>
          <a:xfrm>
            <a:off x="863600" y="750888"/>
            <a:ext cx="4945063" cy="3709987"/>
          </a:xfrm>
          <a:ln/>
        </p:spPr>
      </p:sp>
      <p:sp>
        <p:nvSpPr>
          <p:cNvPr id="282628"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488" indent="-217488" defTabSz="728663" eaLnBrk="1" hangingPunct="1"/>
            <a:r>
              <a:rPr lang="en-US" altLang="en-US" dirty="0"/>
              <a:t>As this diagram shows, the consequences of the East Asian financial market crisis were soon overcome in East Asia as well. </a:t>
            </a:r>
          </a:p>
          <a:p>
            <a:pPr marL="217488" indent="-217488" defTabSz="728663" eaLnBrk="1" hangingPunct="1"/>
            <a:endParaRPr lang="en-US" altLang="en-US" dirty="0"/>
          </a:p>
          <a:p>
            <a:pPr marL="217488" indent="-217488" defTabSz="728663" eaLnBrk="1" hangingPunct="1"/>
            <a:r>
              <a:rPr lang="en-US" altLang="en-US" dirty="0"/>
              <a:t>After a brief slump, CLICK, GDP per capita recovered from the shock. </a:t>
            </a:r>
          </a:p>
          <a:p>
            <a:pPr marL="217488" indent="-217488" defTabSz="728663" eaLnBrk="1" hangingPunct="1"/>
            <a:endParaRPr lang="en-US" altLang="en-US" dirty="0"/>
          </a:p>
          <a:p>
            <a:pPr marL="217488" indent="-217488" defTabSz="728663" eaLnBrk="1" hangingPunct="1"/>
            <a:r>
              <a:rPr lang="en-US" altLang="en-US" dirty="0"/>
              <a:t>The long-term successful development path of "export-oriented industrialization" became not permanently blocked by the crisis.</a:t>
            </a:r>
          </a:p>
          <a:p>
            <a:pPr marL="217488" indent="-217488" defTabSz="728663" eaLnBrk="1" hangingPunct="1"/>
            <a:endParaRPr lang="en-US"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6C524D0-A037-4194-BBF1-76C2BF028643}" type="slidenum">
              <a:rPr lang="de-DE" altLang="en-US" smtClean="0"/>
              <a:pPr algn="r" eaLnBrk="1" hangingPunct="1">
                <a:spcBef>
                  <a:spcPct val="0"/>
                </a:spcBef>
              </a:pPr>
              <a:t>112</a:t>
            </a:fld>
            <a:endParaRPr lang="de-DE" altLang="en-US"/>
          </a:p>
        </p:txBody>
      </p:sp>
      <p:sp>
        <p:nvSpPr>
          <p:cNvPr id="280579" name="Rectangle 2"/>
          <p:cNvSpPr>
            <a:spLocks noGrp="1" noRot="1" noChangeAspect="1" noChangeArrowheads="1" noTextEdit="1"/>
          </p:cNvSpPr>
          <p:nvPr>
            <p:ph type="sldImg"/>
          </p:nvPr>
        </p:nvSpPr>
        <p:spPr>
          <a:xfrm>
            <a:off x="863600" y="750888"/>
            <a:ext cx="4945063" cy="3709987"/>
          </a:xfrm>
          <a:ln/>
        </p:spPr>
      </p:sp>
      <p:sp>
        <p:nvSpPr>
          <p:cNvPr id="280580"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488" indent="-217488" defTabSz="728663" eaLnBrk="1" hangingPunct="1"/>
            <a:r>
              <a:rPr lang="en-US" altLang="en-US" dirty="0"/>
              <a:t>As this diagram shows, the very high investment rates decreased somewhat after the crisis, CLICK. </a:t>
            </a:r>
          </a:p>
          <a:p>
            <a:pPr marL="217488" indent="-217488" defTabSz="728663" eaLnBrk="1" hangingPunct="1"/>
            <a:endParaRPr lang="en-US" altLang="en-US" dirty="0"/>
          </a:p>
          <a:p>
            <a:pPr marL="217488" indent="-217488" defTabSz="728663" eaLnBrk="1" hangingPunct="1"/>
            <a:r>
              <a:rPr lang="en-US" altLang="en-US" dirty="0"/>
              <a:t>Compared to other countries, however, they were still on a high level.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786EA0F-07FC-48BC-8E30-27467D3C2792}" type="slidenum">
              <a:rPr lang="de-DE" altLang="en-US" smtClean="0"/>
              <a:pPr algn="r" eaLnBrk="1" hangingPunct="1">
                <a:spcBef>
                  <a:spcPct val="0"/>
                </a:spcBef>
              </a:pPr>
              <a:t>113</a:t>
            </a:fld>
            <a:endParaRPr lang="de-DE" altLang="en-US"/>
          </a:p>
        </p:txBody>
      </p:sp>
      <p:sp>
        <p:nvSpPr>
          <p:cNvPr id="281603" name="Rectangle 2"/>
          <p:cNvSpPr>
            <a:spLocks noGrp="1" noRot="1" noChangeAspect="1" noChangeArrowheads="1" noTextEdit="1"/>
          </p:cNvSpPr>
          <p:nvPr>
            <p:ph type="sldImg"/>
          </p:nvPr>
        </p:nvSpPr>
        <p:spPr>
          <a:xfrm>
            <a:off x="863600" y="750888"/>
            <a:ext cx="4945063" cy="3709987"/>
          </a:xfrm>
          <a:ln/>
        </p:spPr>
      </p:sp>
      <p:sp>
        <p:nvSpPr>
          <p:cNvPr id="281604"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488" indent="-217488" defTabSz="728663" eaLnBrk="1" hangingPunct="1"/>
            <a:r>
              <a:rPr lang="en-US" altLang="en-US" dirty="0"/>
              <a:t>The depreciation of the currencies of the East Asian countries, which had been triggered by the speculators, made their goods cheaper on the world market and, CLICK, thus even led to an increase in the export quotas after the crisis.</a:t>
            </a:r>
          </a:p>
          <a:p>
            <a:pPr marL="217488" indent="-217488" defTabSz="728663" eaLnBrk="1" hangingPunct="1"/>
            <a:endParaRPr lang="en-US" altLang="en-US" dirty="0"/>
          </a:p>
          <a:p>
            <a:pPr marL="217488" indent="-217488" defTabSz="728663" eaLnBrk="1" hangingPunct="1"/>
            <a:r>
              <a:rPr lang="en-US" altLang="en-US" dirty="0"/>
              <a:t>This helped the real economy of the East Asian countries to recover relatively fast from this financial market shock.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6BD8995-6415-4D87-89CA-24D46CE25048}" type="slidenum">
              <a:rPr lang="de-DE" altLang="en-US" smtClean="0"/>
              <a:pPr algn="r" eaLnBrk="1" hangingPunct="1">
                <a:spcBef>
                  <a:spcPct val="0"/>
                </a:spcBef>
              </a:pPr>
              <a:t>114</a:t>
            </a:fld>
            <a:endParaRPr lang="de-DE" altLang="en-US"/>
          </a:p>
        </p:txBody>
      </p:sp>
      <p:sp>
        <p:nvSpPr>
          <p:cNvPr id="28365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365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8365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365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365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indent="-217488" defTabSz="728663" eaLnBrk="1" hangingPunct="1"/>
            <a:endParaRPr lang="de-DE" altLang="en-US"/>
          </a:p>
          <a:p>
            <a:pPr marL="217488" indent="-217488" defTabSz="728663" eaLnBrk="1" hangingPunct="1"/>
            <a:endParaRPr lang="de-DE" altLang="en-US"/>
          </a:p>
        </p:txBody>
      </p:sp>
      <p:sp>
        <p:nvSpPr>
          <p:cNvPr id="28365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8365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1384F2C-B854-45AB-90A9-8D32937B133B}" type="slidenum">
              <a:rPr lang="de-DE" altLang="en-US" smtClean="0"/>
              <a:pPr algn="r" eaLnBrk="1" hangingPunct="1">
                <a:spcBef>
                  <a:spcPct val="0"/>
                </a:spcBef>
              </a:pPr>
              <a:t>115</a:t>
            </a:fld>
            <a:endParaRPr lang="de-DE" altLang="en-US"/>
          </a:p>
        </p:txBody>
      </p:sp>
      <p:sp>
        <p:nvSpPr>
          <p:cNvPr id="28467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467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8467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467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467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17488" indent="-217488" defTabSz="728663" eaLnBrk="1" hangingPunct="1"/>
            <a:endParaRPr lang="de-DE" altLang="en-US"/>
          </a:p>
          <a:p>
            <a:pPr marL="217488" indent="-217488" defTabSz="728663" eaLnBrk="1" hangingPunct="1"/>
            <a:endParaRPr lang="de-DE" altLang="en-US"/>
          </a:p>
        </p:txBody>
      </p:sp>
      <p:sp>
        <p:nvSpPr>
          <p:cNvPr id="28468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8468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6C74C8F-7B2B-413F-865C-86451BEAE935}" type="slidenum">
              <a:rPr lang="de-DE" altLang="en-US" smtClean="0"/>
              <a:pPr algn="r" eaLnBrk="1" hangingPunct="1">
                <a:spcBef>
                  <a:spcPct val="0"/>
                </a:spcBef>
              </a:pPr>
              <a:t>116</a:t>
            </a:fld>
            <a:endParaRPr lang="de-DE" altLang="en-US"/>
          </a:p>
        </p:txBody>
      </p:sp>
      <p:sp>
        <p:nvSpPr>
          <p:cNvPr id="28569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570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8570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570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570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altLang="en-US" dirty="0"/>
              <a:t>Here, too, one can ask again whether this financial market crisis contained the typical components of a financial market crisis? CLICK </a:t>
            </a:r>
            <a:endParaRPr lang="de-DE" altLang="en-US" dirty="0"/>
          </a:p>
        </p:txBody>
      </p:sp>
      <p:sp>
        <p:nvSpPr>
          <p:cNvPr id="28570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8570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3E47EBC-9802-4AEE-BB24-A30AFAF6AFDD}" type="slidenum">
              <a:rPr lang="de-DE" altLang="en-US" smtClean="0"/>
              <a:pPr algn="r" eaLnBrk="1" hangingPunct="1">
                <a:spcBef>
                  <a:spcPct val="0"/>
                </a:spcBef>
              </a:pPr>
              <a:t>117</a:t>
            </a:fld>
            <a:endParaRPr lang="de-DE" altLang="en-US"/>
          </a:p>
        </p:txBody>
      </p:sp>
      <p:sp>
        <p:nvSpPr>
          <p:cNvPr id="2867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67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867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67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8672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8672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867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D92BF4-A312-44DD-86F2-F10E86946BAC}" type="slidenum">
              <a:rPr lang="de-DE" altLang="en-US" smtClean="0"/>
              <a:pPr algn="r" eaLnBrk="1" hangingPunct="1">
                <a:spcBef>
                  <a:spcPct val="0"/>
                </a:spcBef>
              </a:pPr>
              <a:t>118</a:t>
            </a:fld>
            <a:endParaRPr lang="de-DE" alt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0DB6BAC-C2CE-489E-AE2C-3C9A6F107B10}" type="slidenum">
              <a:rPr lang="de-DE" altLang="en-US" smtClean="0"/>
              <a:pPr algn="r" eaLnBrk="1" hangingPunct="1">
                <a:spcBef>
                  <a:spcPct val="0"/>
                </a:spcBef>
              </a:pPr>
              <a:t>119</a:t>
            </a:fld>
            <a:endParaRPr lang="de-DE" alt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C8C561E-0C89-47C5-B78B-88F3C536D34F}" type="slidenum">
              <a:rPr lang="de-DE" altLang="en-US" smtClean="0"/>
              <a:pPr algn="r" eaLnBrk="1" hangingPunct="1">
                <a:spcBef>
                  <a:spcPct val="0"/>
                </a:spcBef>
              </a:pPr>
              <a:t>12</a:t>
            </a:fld>
            <a:endParaRPr lang="de-DE" altLang="en-US"/>
          </a:p>
        </p:txBody>
      </p:sp>
      <p:sp>
        <p:nvSpPr>
          <p:cNvPr id="18329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217488" indent="-217488" defTabSz="728663" eaLnBrk="1" hangingPunct="1"/>
            <a:endParaRPr lang="de-DE" altLang="en-US" dirty="0"/>
          </a:p>
          <a:p>
            <a:pPr marL="217488" indent="-217488" defTabSz="728663" eaLnBrk="1" hangingPunct="1"/>
            <a:r>
              <a:rPr lang="en-US" altLang="en-US" dirty="0"/>
              <a:t>These naive expectations are now keeping the process going: They lead to a further increase in prices being expected. In order to be able to benefit from this, the demand then rises again and thus causes the price increase that it expected.</a:t>
            </a:r>
          </a:p>
          <a:p>
            <a:pPr marL="217488" indent="-217488" defTabSz="728663" eaLnBrk="1" hangingPunct="1"/>
            <a:endParaRPr lang="en-US" altLang="en-US" dirty="0"/>
          </a:p>
          <a:p>
            <a:pPr marL="217488" indent="-217488" defTabSz="728663" eaLnBrk="1" hangingPunct="1"/>
            <a:r>
              <a:rPr lang="en-US" altLang="en-US" dirty="0"/>
              <a:t>So this process can go on and on. This mechanism is also called self-fulfilling expectations. </a:t>
            </a:r>
            <a:endParaRPr lang="de-DE" altLang="en-US" dirty="0"/>
          </a:p>
        </p:txBody>
      </p:sp>
      <p:sp>
        <p:nvSpPr>
          <p:cNvPr id="183300" name="Rectangle 7"/>
          <p:cNvSpPr>
            <a:spLocks noGrp="1" noRot="1" noChangeAspect="1" noChangeArrowheads="1" noTextEdit="1"/>
          </p:cNvSpPr>
          <p:nvPr>
            <p:ph type="sldImg"/>
          </p:nvPr>
        </p:nvSpPr>
        <p:spPr>
          <a:xfrm>
            <a:off x="863600" y="750888"/>
            <a:ext cx="4945063" cy="3709987"/>
          </a:xfrm>
          <a:ln w="12700" cap="flat">
            <a:solidFill>
              <a:schemeClr val="tx1"/>
            </a:solidFill>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F4DB28-CE05-4102-B07B-1140C9D30C19}" type="slidenum">
              <a:rPr lang="de-DE" altLang="en-US" smtClean="0"/>
              <a:pPr algn="r" eaLnBrk="1" hangingPunct="1">
                <a:spcBef>
                  <a:spcPct val="0"/>
                </a:spcBef>
              </a:pPr>
              <a:t>120</a:t>
            </a:fld>
            <a:endParaRPr lang="de-DE" alt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E204E3-93C2-446B-A3FC-456BC8334656}" type="slidenum">
              <a:rPr lang="de-DE" altLang="en-US" smtClean="0"/>
              <a:pPr algn="r" eaLnBrk="1" hangingPunct="1">
                <a:spcBef>
                  <a:spcPct val="0"/>
                </a:spcBef>
              </a:pPr>
              <a:t>121</a:t>
            </a:fld>
            <a:endParaRPr lang="de-DE" alt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B4599A7-36BC-4EB2-98CA-0AEFB65D438C}" type="slidenum">
              <a:rPr lang="de-DE" altLang="en-US" smtClean="0"/>
              <a:pPr algn="r" eaLnBrk="1" hangingPunct="1">
                <a:spcBef>
                  <a:spcPct val="0"/>
                </a:spcBef>
              </a:pPr>
              <a:t>122</a:t>
            </a:fld>
            <a:endParaRPr lang="de-DE" altLang="en-US"/>
          </a:p>
        </p:txBody>
      </p:sp>
      <p:sp>
        <p:nvSpPr>
          <p:cNvPr id="29184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9184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184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9184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9184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endParaRPr lang="de-DE" altLang="en-US"/>
          </a:p>
          <a:p>
            <a:pPr marL="217488" indent="-217488" defTabSz="728663" eaLnBrk="1" hangingPunct="1"/>
            <a:endParaRPr lang="de-DE" altLang="en-US"/>
          </a:p>
        </p:txBody>
      </p:sp>
      <p:sp>
        <p:nvSpPr>
          <p:cNvPr id="29184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9184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C0566F96-C085-4BE7-9BFF-9F9634E6C65A}" type="slidenum">
              <a:rPr lang="en-GB" altLang="en-US" sz="1100" smtClean="0">
                <a:latin typeface="Times New Roman" pitchFamily="18" charset="0"/>
              </a:rPr>
              <a:pPr algn="r">
                <a:spcBef>
                  <a:spcPct val="0"/>
                </a:spcBef>
              </a:pPr>
              <a:t>123</a:t>
            </a:fld>
            <a:endParaRPr lang="en-GB" altLang="en-US" sz="1100">
              <a:latin typeface="Times New Roman" pitchFamily="18" charset="0"/>
            </a:endParaRPr>
          </a:p>
        </p:txBody>
      </p:sp>
      <p:sp>
        <p:nvSpPr>
          <p:cNvPr id="29286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286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286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287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28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de-DE" altLang="en-US" b="1"/>
              <a:t>   Europa</a:t>
            </a:r>
            <a:r>
              <a:rPr lang="de-DE" altLang="en-US"/>
              <a:t> (</a:t>
            </a:r>
            <a:r>
              <a:rPr lang="de-DE" altLang="en-US">
                <a:hlinkClick r:id="rId3" tooltip="Altgriechische Sprache"/>
              </a:rPr>
              <a:t>altgr.</a:t>
            </a:r>
            <a:r>
              <a:rPr lang="de-DE" altLang="en-US"/>
              <a:t> Εὐρώπη, </a:t>
            </a:r>
            <a:r>
              <a:rPr lang="de-DE" altLang="en-US" i="1"/>
              <a:t>Evrópe</a:t>
            </a:r>
            <a:r>
              <a:rPr lang="de-DE" altLang="en-US"/>
              <a:t>, altgriechische Aussprache </a:t>
            </a:r>
            <a:r>
              <a:rPr lang="de-DE" altLang="en-US" i="1"/>
              <a:t>Eurṓpē</a:t>
            </a:r>
            <a:r>
              <a:rPr lang="de-DE" altLang="en-US"/>
              <a:t>; Näheres zum Namen siehe unter </a:t>
            </a:r>
            <a:r>
              <a:rPr lang="de-DE" altLang="en-US">
                <a:hlinkClick r:id="rId4" tooltip="Europa"/>
              </a:rPr>
              <a:t>Europa</a:t>
            </a:r>
            <a:r>
              <a:rPr lang="de-DE" altLang="en-US"/>
              <a:t>), eine Gestalt der </a:t>
            </a:r>
            <a:r>
              <a:rPr lang="de-DE" altLang="en-US">
                <a:hlinkClick r:id="rId5" tooltip="Griechische Mythologie"/>
              </a:rPr>
              <a:t>griechischen Mythologie</a:t>
            </a:r>
            <a:r>
              <a:rPr lang="de-DE" altLang="en-US"/>
              <a:t>, ist die Tochter des </a:t>
            </a:r>
            <a:r>
              <a:rPr lang="de-DE" altLang="en-US">
                <a:hlinkClick r:id="rId6" tooltip="Phönizier"/>
              </a:rPr>
              <a:t>phönizischen</a:t>
            </a:r>
            <a:r>
              <a:rPr lang="de-DE" altLang="en-US"/>
              <a:t> </a:t>
            </a:r>
            <a:r>
              <a:rPr lang="de-DE" altLang="en-US" b="1"/>
              <a:t>Königs </a:t>
            </a:r>
            <a:r>
              <a:rPr lang="de-DE" altLang="en-US" b="1">
                <a:hlinkClick r:id="rId7" tooltip="Agenor (Phönizien)"/>
              </a:rPr>
              <a:t>Agenor</a:t>
            </a:r>
            <a:r>
              <a:rPr lang="de-DE" altLang="en-US"/>
              <a:t> und der </a:t>
            </a:r>
            <a:r>
              <a:rPr lang="de-DE" altLang="en-US">
                <a:hlinkClick r:id="rId8" tooltip="Telephassa"/>
              </a:rPr>
              <a:t>Telephassa</a:t>
            </a:r>
            <a:r>
              <a:rPr lang="de-DE" altLang="en-US"/>
              <a:t>. </a:t>
            </a:r>
            <a:r>
              <a:rPr lang="de-DE" altLang="en-US">
                <a:hlinkClick r:id="rId9" tooltip="Zeus"/>
              </a:rPr>
              <a:t>Zeus</a:t>
            </a:r>
            <a:r>
              <a:rPr lang="de-DE" altLang="en-US"/>
              <a:t> verliebte sich in sie. Er verwandelte sich wegen seiner argwöhnischen Gattin </a:t>
            </a:r>
            <a:r>
              <a:rPr lang="de-DE" altLang="en-US">
                <a:hlinkClick r:id="rId10" tooltip="Hera"/>
              </a:rPr>
              <a:t>Hera</a:t>
            </a:r>
            <a:r>
              <a:rPr lang="de-DE" altLang="en-US"/>
              <a:t> in einen Stier. Sein Bote </a:t>
            </a:r>
            <a:r>
              <a:rPr lang="de-DE" altLang="en-US">
                <a:hlinkClick r:id="rId11" tooltip="Hermes (Mythologie)"/>
              </a:rPr>
              <a:t>Hermes</a:t>
            </a:r>
            <a:r>
              <a:rPr lang="de-DE" altLang="en-US"/>
              <a:t> trieb eine Kuhherde in die Nähe der am Strand von </a:t>
            </a:r>
            <a:r>
              <a:rPr lang="de-DE" altLang="en-US">
                <a:hlinkClick r:id="rId12" tooltip="Sidon"/>
              </a:rPr>
              <a:t>Sidon</a:t>
            </a:r>
            <a:r>
              <a:rPr lang="de-DE" altLang="en-US"/>
              <a:t> spielenden Europa, die der Zeus-Stier auf seinem Rücken entführte. Er schwamm mit ihr nach </a:t>
            </a:r>
            <a:r>
              <a:rPr lang="de-DE" altLang="en-US">
                <a:hlinkClick r:id="rId13" tooltip="Matala"/>
              </a:rPr>
              <a:t>Matala</a:t>
            </a:r>
            <a:r>
              <a:rPr lang="de-DE" altLang="en-US"/>
              <a:t> auf der Insel </a:t>
            </a:r>
            <a:r>
              <a:rPr lang="de-DE" altLang="en-US">
                <a:hlinkClick r:id="rId14" tooltip="Kreta"/>
              </a:rPr>
              <a:t>Kreta</a:t>
            </a:r>
            <a:r>
              <a:rPr lang="de-DE" altLang="en-US"/>
              <a:t>, wo er sich zurückverwandelte. Der Verbindung mit dem Gott entsprangen drei Kinder: </a:t>
            </a:r>
            <a:r>
              <a:rPr lang="de-DE" altLang="en-US" b="1">
                <a:hlinkClick r:id="rId15" tooltip="Minos"/>
              </a:rPr>
              <a:t>Minos</a:t>
            </a:r>
            <a:r>
              <a:rPr lang="de-DE" altLang="en-US" b="1"/>
              <a:t>, </a:t>
            </a:r>
            <a:r>
              <a:rPr lang="de-DE" altLang="en-US" b="1">
                <a:hlinkClick r:id="rId16" tooltip="Rhadamanthys"/>
              </a:rPr>
              <a:t>Rhadamanthys</a:t>
            </a:r>
            <a:r>
              <a:rPr lang="de-DE" altLang="en-US" b="1"/>
              <a:t> und </a:t>
            </a:r>
            <a:r>
              <a:rPr lang="de-DE" altLang="en-US" b="1">
                <a:hlinkClick r:id="rId17" tooltip="Sarpedon"/>
              </a:rPr>
              <a:t>Sarpedon</a:t>
            </a:r>
            <a:r>
              <a:rPr lang="de-DE" altLang="en-US"/>
              <a:t>. Auf Grund einer Verheißung der </a:t>
            </a:r>
            <a:r>
              <a:rPr lang="de-DE" altLang="en-US">
                <a:hlinkClick r:id="rId18" tooltip="Aphrodite"/>
              </a:rPr>
              <a:t>Aphrodite</a:t>
            </a:r>
            <a:r>
              <a:rPr lang="de-DE" altLang="en-US"/>
              <a:t> wurde der fremde Erdteil nach Europa benannt. </a:t>
            </a:r>
          </a:p>
        </p:txBody>
      </p:sp>
      <p:sp>
        <p:nvSpPr>
          <p:cNvPr id="292872" name="Rectangle 7"/>
          <p:cNvSpPr>
            <a:spLocks noGrp="1" noRot="1" noChangeAspect="1" noChangeArrowheads="1" noTextEdit="1"/>
          </p:cNvSpPr>
          <p:nvPr>
            <p:ph type="sldImg"/>
          </p:nvPr>
        </p:nvSpPr>
        <p:spPr>
          <a:ln cap="flat"/>
        </p:spPr>
      </p:sp>
      <p:sp>
        <p:nvSpPr>
          <p:cNvPr id="29287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1D870DB8-DF05-49E9-9D61-67343A722ACA}" type="slidenum">
              <a:rPr lang="en-GB" altLang="en-US" sz="1100" smtClean="0">
                <a:latin typeface="Times New Roman" pitchFamily="18" charset="0"/>
              </a:rPr>
              <a:pPr algn="r">
                <a:spcBef>
                  <a:spcPct val="0"/>
                </a:spcBef>
              </a:pPr>
              <a:t>124</a:t>
            </a:fld>
            <a:endParaRPr lang="en-GB" altLang="en-US" sz="1100">
              <a:latin typeface="Times New Roman" pitchFamily="18" charset="0"/>
            </a:endParaRPr>
          </a:p>
        </p:txBody>
      </p:sp>
      <p:sp>
        <p:nvSpPr>
          <p:cNvPr id="29389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389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389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389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38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93896" name="Rectangle 7"/>
          <p:cNvSpPr>
            <a:spLocks noGrp="1" noRot="1" noChangeAspect="1" noChangeArrowheads="1" noTextEdit="1"/>
          </p:cNvSpPr>
          <p:nvPr>
            <p:ph type="sldImg"/>
          </p:nvPr>
        </p:nvSpPr>
        <p:spPr>
          <a:ln cap="flat"/>
        </p:spPr>
      </p:sp>
      <p:sp>
        <p:nvSpPr>
          <p:cNvPr id="29389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0EB0AE18-B8FB-483B-8568-F113E3129C49}" type="slidenum">
              <a:rPr lang="en-GB" altLang="en-US" sz="1100" smtClean="0">
                <a:latin typeface="Times New Roman" pitchFamily="18" charset="0"/>
              </a:rPr>
              <a:pPr algn="r">
                <a:spcBef>
                  <a:spcPct val="0"/>
                </a:spcBef>
              </a:pPr>
              <a:t>125</a:t>
            </a:fld>
            <a:endParaRPr lang="en-GB" altLang="en-US" sz="1100">
              <a:latin typeface="Times New Roman" pitchFamily="18" charset="0"/>
            </a:endParaRPr>
          </a:p>
        </p:txBody>
      </p:sp>
      <p:sp>
        <p:nvSpPr>
          <p:cNvPr id="2949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49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49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49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49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94920" name="Rectangle 7"/>
          <p:cNvSpPr>
            <a:spLocks noGrp="1" noRot="1" noChangeAspect="1" noChangeArrowheads="1" noTextEdit="1"/>
          </p:cNvSpPr>
          <p:nvPr>
            <p:ph type="sldImg"/>
          </p:nvPr>
        </p:nvSpPr>
        <p:spPr>
          <a:ln cap="flat"/>
        </p:spPr>
      </p:sp>
      <p:sp>
        <p:nvSpPr>
          <p:cNvPr id="2949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BD627AB-8CBB-4D86-9B99-9C6FCC30D42A}" type="slidenum">
              <a:rPr lang="en-GB" altLang="en-US" sz="1100" smtClean="0">
                <a:latin typeface="Times New Roman" pitchFamily="18" charset="0"/>
              </a:rPr>
              <a:pPr algn="r">
                <a:spcBef>
                  <a:spcPct val="0"/>
                </a:spcBef>
              </a:pPr>
              <a:t>126</a:t>
            </a:fld>
            <a:endParaRPr lang="en-GB" altLang="en-US" sz="1100">
              <a:latin typeface="Times New Roman" pitchFamily="18" charset="0"/>
            </a:endParaRPr>
          </a:p>
        </p:txBody>
      </p:sp>
      <p:sp>
        <p:nvSpPr>
          <p:cNvPr id="2959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59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59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59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59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95944" name="Rectangle 7"/>
          <p:cNvSpPr>
            <a:spLocks noGrp="1" noRot="1" noChangeAspect="1" noChangeArrowheads="1" noTextEdit="1"/>
          </p:cNvSpPr>
          <p:nvPr>
            <p:ph type="sldImg"/>
          </p:nvPr>
        </p:nvSpPr>
        <p:spPr>
          <a:ln cap="flat"/>
        </p:spPr>
      </p:sp>
      <p:sp>
        <p:nvSpPr>
          <p:cNvPr id="2959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888D8B02-8F17-4B4B-8BD5-0EE758A6B613}" type="slidenum">
              <a:rPr lang="en-GB" altLang="en-US" sz="1100" smtClean="0">
                <a:latin typeface="Times New Roman" pitchFamily="18" charset="0"/>
              </a:rPr>
              <a:pPr algn="r">
                <a:spcBef>
                  <a:spcPct val="0"/>
                </a:spcBef>
              </a:pPr>
              <a:t>127</a:t>
            </a:fld>
            <a:endParaRPr lang="en-GB" altLang="en-US" sz="1100">
              <a:latin typeface="Times New Roman" pitchFamily="18" charset="0"/>
            </a:endParaRPr>
          </a:p>
        </p:txBody>
      </p:sp>
      <p:sp>
        <p:nvSpPr>
          <p:cNvPr id="2969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69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69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69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69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96968" name="Rectangle 7"/>
          <p:cNvSpPr>
            <a:spLocks noGrp="1" noRot="1" noChangeAspect="1" noChangeArrowheads="1" noTextEdit="1"/>
          </p:cNvSpPr>
          <p:nvPr>
            <p:ph type="sldImg"/>
          </p:nvPr>
        </p:nvSpPr>
        <p:spPr>
          <a:ln cap="flat"/>
        </p:spPr>
      </p:sp>
      <p:sp>
        <p:nvSpPr>
          <p:cNvPr id="2969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AD010628-E3C0-49E5-861D-C4AC67A82F94}" type="slidenum">
              <a:rPr lang="en-GB" altLang="en-US" sz="1100" smtClean="0">
                <a:latin typeface="Times New Roman" pitchFamily="18" charset="0"/>
              </a:rPr>
              <a:pPr algn="r">
                <a:spcBef>
                  <a:spcPct val="0"/>
                </a:spcBef>
              </a:pPr>
              <a:t>128</a:t>
            </a:fld>
            <a:endParaRPr lang="en-GB" altLang="en-US" sz="1100">
              <a:latin typeface="Times New Roman" pitchFamily="18" charset="0"/>
            </a:endParaRPr>
          </a:p>
        </p:txBody>
      </p:sp>
      <p:sp>
        <p:nvSpPr>
          <p:cNvPr id="2979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79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79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79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79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 Keeping in mind this formula, it is easy to understand this diagram: The blue line shows the development of the variance of the nominal interest rates. It had nearly disappeared with the beginning of the European Currency Union in January 1999. This what means that there has been conversion of nominal interest rates.</a:t>
            </a:r>
          </a:p>
          <a:p>
            <a:pPr eaLnBrk="1" hangingPunct="1"/>
            <a:r>
              <a:rPr lang="en-US" altLang="en-US"/>
              <a:t>At the same point in time the variance of inflation rates had become smaller, but did never completely disappear.</a:t>
            </a:r>
          </a:p>
          <a:p>
            <a:pPr eaLnBrk="1" hangingPunct="1"/>
            <a:r>
              <a:rPr lang="en-US" altLang="en-US"/>
              <a:t>As a consequence, the variance of real interest rates became larger with the beginning of the European Currency Union – just as the real interest rate formula implies!</a:t>
            </a:r>
          </a:p>
        </p:txBody>
      </p:sp>
      <p:sp>
        <p:nvSpPr>
          <p:cNvPr id="297992" name="Rectangle 7"/>
          <p:cNvSpPr>
            <a:spLocks noGrp="1" noRot="1" noChangeAspect="1" noChangeArrowheads="1" noTextEdit="1"/>
          </p:cNvSpPr>
          <p:nvPr>
            <p:ph type="sldImg"/>
          </p:nvPr>
        </p:nvSpPr>
        <p:spPr>
          <a:ln cap="flat"/>
        </p:spPr>
      </p:sp>
      <p:sp>
        <p:nvSpPr>
          <p:cNvPr id="2979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1F543E28-5BCD-4E47-8498-42946D897922}" type="slidenum">
              <a:rPr lang="en-GB" altLang="en-US" sz="1100" smtClean="0">
                <a:latin typeface="Times New Roman" pitchFamily="18" charset="0"/>
              </a:rPr>
              <a:pPr algn="r">
                <a:spcBef>
                  <a:spcPct val="0"/>
                </a:spcBef>
              </a:pPr>
              <a:t>129</a:t>
            </a:fld>
            <a:endParaRPr lang="en-GB" altLang="en-US" sz="1100">
              <a:latin typeface="Times New Roman" pitchFamily="18" charset="0"/>
            </a:endParaRPr>
          </a:p>
        </p:txBody>
      </p:sp>
      <p:sp>
        <p:nvSpPr>
          <p:cNvPr id="2990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90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990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90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2990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As this diagram shows: Given its low inflation rates Germany experienced most of the time much higher real interest rates as the crisis countries!</a:t>
            </a:r>
          </a:p>
          <a:p>
            <a:pPr eaLnBrk="1" hangingPunct="1"/>
            <a:endParaRPr lang="de-DE" altLang="en-US"/>
          </a:p>
        </p:txBody>
      </p:sp>
      <p:sp>
        <p:nvSpPr>
          <p:cNvPr id="299016" name="Rectangle 7"/>
          <p:cNvSpPr>
            <a:spLocks noGrp="1" noRot="1" noChangeAspect="1" noChangeArrowheads="1" noTextEdit="1"/>
          </p:cNvSpPr>
          <p:nvPr>
            <p:ph type="sldImg"/>
          </p:nvPr>
        </p:nvSpPr>
        <p:spPr>
          <a:ln cap="flat"/>
        </p:spPr>
      </p:sp>
      <p:sp>
        <p:nvSpPr>
          <p:cNvPr id="2990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E87565-A2D0-4CDB-94D0-C23971F650C7}" type="slidenum">
              <a:rPr lang="de-DE" altLang="en-US" smtClean="0"/>
              <a:pPr algn="r" eaLnBrk="1" hangingPunct="1">
                <a:spcBef>
                  <a:spcPct val="0"/>
                </a:spcBef>
              </a:pPr>
              <a:t>13</a:t>
            </a:fld>
            <a:endParaRPr lang="de-DE" altLang="en-US"/>
          </a:p>
        </p:txBody>
      </p:sp>
      <p:sp>
        <p:nvSpPr>
          <p:cNvPr id="1843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843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18432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843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04AD8E6-DD53-4A3D-B49F-CDF3F91EC4A5}" type="slidenum">
              <a:rPr lang="en-GB" altLang="en-US" sz="1100" smtClean="0">
                <a:latin typeface="Times New Roman" pitchFamily="18" charset="0"/>
              </a:rPr>
              <a:pPr algn="r">
                <a:spcBef>
                  <a:spcPct val="0"/>
                </a:spcBef>
              </a:pPr>
              <a:t>130</a:t>
            </a:fld>
            <a:endParaRPr lang="en-GB" altLang="en-US" sz="1100">
              <a:latin typeface="Times New Roman" pitchFamily="18" charset="0"/>
            </a:endParaRPr>
          </a:p>
        </p:txBody>
      </p:sp>
      <p:sp>
        <p:nvSpPr>
          <p:cNvPr id="3000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00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00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00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00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This figure shows, what consequences diverging real interest rates have for the capital market:</a:t>
            </a:r>
          </a:p>
          <a:p>
            <a:pPr eaLnBrk="1" hangingPunct="1"/>
            <a:r>
              <a:rPr lang="en-US" altLang="en-US"/>
              <a:t>…</a:t>
            </a:r>
          </a:p>
          <a:p>
            <a:pPr eaLnBrk="1" hangingPunct="1"/>
            <a:r>
              <a:rPr lang="en-US" altLang="en-US"/>
              <a:t>The low inflation country builds up a net creditor position.</a:t>
            </a:r>
          </a:p>
          <a:p>
            <a:pPr eaLnBrk="1" hangingPunct="1"/>
            <a:r>
              <a:rPr lang="en-US" altLang="en-US"/>
              <a:t>The high inflation country builds up a net debtor position.</a:t>
            </a:r>
          </a:p>
          <a:p>
            <a:pPr eaLnBrk="1" hangingPunct="1"/>
            <a:endParaRPr lang="de-DE" altLang="en-US"/>
          </a:p>
        </p:txBody>
      </p:sp>
      <p:sp>
        <p:nvSpPr>
          <p:cNvPr id="300040" name="Rectangle 7"/>
          <p:cNvSpPr>
            <a:spLocks noGrp="1" noRot="1" noChangeAspect="1" noChangeArrowheads="1" noTextEdit="1"/>
          </p:cNvSpPr>
          <p:nvPr>
            <p:ph type="sldImg"/>
          </p:nvPr>
        </p:nvSpPr>
        <p:spPr>
          <a:ln cap="flat"/>
        </p:spPr>
      </p:sp>
      <p:sp>
        <p:nvSpPr>
          <p:cNvPr id="3000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A51042AF-DF4C-42A8-8058-A1141F6A8866}" type="slidenum">
              <a:rPr lang="en-GB" altLang="en-US" sz="1100" i="1">
                <a:latin typeface="Times New Roman" pitchFamily="18" charset="0"/>
              </a:rPr>
              <a:pPr algn="r">
                <a:spcBef>
                  <a:spcPct val="0"/>
                </a:spcBef>
              </a:pPr>
              <a:t>131</a:t>
            </a:fld>
            <a:endParaRPr lang="en-GB" altLang="en-US" sz="1100" i="1">
              <a:latin typeface="Times New Roman" pitchFamily="18" charset="0"/>
            </a:endParaRPr>
          </a:p>
        </p:txBody>
      </p:sp>
      <p:sp>
        <p:nvSpPr>
          <p:cNvPr id="3010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10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10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10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10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spcBef>
                <a:spcPct val="50000"/>
              </a:spcBef>
            </a:pPr>
            <a:r>
              <a:rPr lang="en-US" altLang="en-US">
                <a:solidFill>
                  <a:srgbClr val="0000F2"/>
                </a:solidFill>
              </a:rPr>
              <a:t>The </a:t>
            </a:r>
            <a:r>
              <a:rPr lang="en-US" altLang="en-US">
                <a:solidFill>
                  <a:srgbClr val="FF0000"/>
                </a:solidFill>
              </a:rPr>
              <a:t>total capital market</a:t>
            </a:r>
            <a:r>
              <a:rPr lang="en-US" altLang="en-US">
                <a:solidFill>
                  <a:srgbClr val="0000F2"/>
                </a:solidFill>
              </a:rPr>
              <a:t> of the European Currency Union is </a:t>
            </a:r>
            <a:r>
              <a:rPr lang="en-US" altLang="en-US">
                <a:solidFill>
                  <a:srgbClr val="FF0000"/>
                </a:solidFill>
              </a:rPr>
              <a:t>in equilibrium</a:t>
            </a:r>
            <a:r>
              <a:rPr lang="en-US" altLang="en-US">
                <a:solidFill>
                  <a:srgbClr val="0000F2"/>
                </a:solidFill>
              </a:rPr>
              <a:t>,</a:t>
            </a:r>
          </a:p>
          <a:p>
            <a:pPr eaLnBrk="1" hangingPunct="1">
              <a:spcBef>
                <a:spcPct val="50000"/>
              </a:spcBef>
            </a:pPr>
            <a:r>
              <a:rPr lang="en-US" altLang="en-US">
                <a:solidFill>
                  <a:srgbClr val="0000F2"/>
                </a:solidFill>
              </a:rPr>
              <a:t>while there is a disequilibrium on the capital markets of the member countries!</a:t>
            </a:r>
          </a:p>
          <a:p>
            <a:pPr eaLnBrk="1" hangingPunct="1"/>
            <a:endParaRPr lang="de-DE" altLang="en-US"/>
          </a:p>
        </p:txBody>
      </p:sp>
      <p:sp>
        <p:nvSpPr>
          <p:cNvPr id="301064" name="Rectangle 7"/>
          <p:cNvSpPr>
            <a:spLocks noGrp="1" noRot="1" noChangeAspect="1" noChangeArrowheads="1" noTextEdit="1"/>
          </p:cNvSpPr>
          <p:nvPr>
            <p:ph type="sldImg"/>
          </p:nvPr>
        </p:nvSpPr>
        <p:spPr>
          <a:ln cap="flat"/>
        </p:spPr>
      </p:sp>
      <p:sp>
        <p:nvSpPr>
          <p:cNvPr id="3010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3B4C948C-40FB-488A-A6AD-DACC2FA7043A}" type="slidenum">
              <a:rPr lang="en-GB" altLang="en-US" sz="1100" smtClean="0">
                <a:latin typeface="Times New Roman" pitchFamily="18" charset="0"/>
              </a:rPr>
              <a:pPr algn="r">
                <a:spcBef>
                  <a:spcPct val="0"/>
                </a:spcBef>
              </a:pPr>
              <a:t>132</a:t>
            </a:fld>
            <a:endParaRPr lang="en-GB" altLang="en-US" sz="1100">
              <a:latin typeface="Times New Roman" pitchFamily="18" charset="0"/>
            </a:endParaRPr>
          </a:p>
        </p:txBody>
      </p:sp>
      <p:sp>
        <p:nvSpPr>
          <p:cNvPr id="3020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20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20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20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4823"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defRPr/>
            </a:pPr>
            <a:r>
              <a:rPr lang="en-US">
                <a:effectLst>
                  <a:outerShdw blurRad="38100" dist="38100" dir="2700000" algn="tl">
                    <a:srgbClr val="C0C0C0"/>
                  </a:outerShdw>
                </a:effectLst>
              </a:rPr>
              <a:t>Result of diverging interest rates:</a:t>
            </a:r>
          </a:p>
          <a:p>
            <a:pPr eaLnBrk="1" hangingPunct="1">
              <a:defRPr/>
            </a:pPr>
            <a:endParaRPr lang="en-US">
              <a:effectLst>
                <a:outerShdw blurRad="38100" dist="38100" dir="2700000" algn="tl">
                  <a:srgbClr val="C0C0C0"/>
                </a:outerShdw>
              </a:effectLst>
            </a:endParaRPr>
          </a:p>
          <a:p>
            <a:pPr marL="742950" lvl="1" indent="-285750">
              <a:defRPr/>
            </a:pPr>
            <a:r>
              <a:rPr lang="en-US">
                <a:effectLst>
                  <a:outerShdw blurRad="38100" dist="38100" dir="2700000" algn="tl">
                    <a:srgbClr val="C0C0C0"/>
                  </a:outerShdw>
                </a:effectLst>
              </a:rPr>
              <a:t>The </a:t>
            </a:r>
            <a:r>
              <a:rPr lang="en-US" b="1">
                <a:solidFill>
                  <a:srgbClr val="00FF00"/>
                </a:solidFill>
                <a:effectLst>
                  <a:outerShdw blurRad="38100" dist="38100" dir="2700000" algn="tl">
                    <a:srgbClr val="C0C0C0"/>
                  </a:outerShdw>
                </a:effectLst>
              </a:rPr>
              <a:t>high inflation country</a:t>
            </a:r>
            <a:r>
              <a:rPr lang="en-US">
                <a:effectLst>
                  <a:outerShdw blurRad="38100" dist="38100" dir="2700000" algn="tl">
                    <a:srgbClr val="C0C0C0"/>
                  </a:outerShdw>
                </a:effectLst>
              </a:rPr>
              <a:t> has an incentive to borrow from the low inflation country, </a:t>
            </a:r>
            <a:r>
              <a:rPr lang="en-US">
                <a:solidFill>
                  <a:srgbClr val="00FF00"/>
                </a:solidFill>
                <a:effectLst>
                  <a:outerShdw blurRad="38100" dist="38100" dir="2700000" algn="tl">
                    <a:srgbClr val="C0C0C0"/>
                  </a:outerShdw>
                </a:effectLst>
              </a:rPr>
              <a:t>because of</a:t>
            </a:r>
            <a:r>
              <a:rPr lang="en-US">
                <a:effectLst>
                  <a:outerShdw blurRad="38100" dist="38100" dir="2700000" algn="tl">
                    <a:srgbClr val="C0C0C0"/>
                  </a:outerShdw>
                </a:effectLst>
              </a:rPr>
              <a:t> its </a:t>
            </a:r>
            <a:r>
              <a:rPr lang="en-US" b="1">
                <a:solidFill>
                  <a:srgbClr val="00FF00"/>
                </a:solidFill>
                <a:effectLst>
                  <a:outerShdw blurRad="38100" dist="38100" dir="2700000" algn="tl">
                    <a:srgbClr val="C0C0C0"/>
                  </a:outerShdw>
                </a:effectLst>
              </a:rPr>
              <a:t>low real interest rate</a:t>
            </a:r>
            <a:r>
              <a:rPr lang="en-US">
                <a:effectLst>
                  <a:outerShdw blurRad="38100" dist="38100" dir="2700000" algn="tl">
                    <a:srgbClr val="C0C0C0"/>
                  </a:outerShdw>
                </a:effectLst>
              </a:rPr>
              <a:t>.</a:t>
            </a:r>
          </a:p>
          <a:p>
            <a:pPr marL="742950" lvl="1" indent="-285750">
              <a:defRPr/>
            </a:pPr>
            <a:endParaRPr lang="en-US">
              <a:effectLst>
                <a:outerShdw blurRad="38100" dist="38100" dir="2700000" algn="tl">
                  <a:srgbClr val="C0C0C0"/>
                </a:outerShdw>
              </a:effectLst>
            </a:endParaRPr>
          </a:p>
          <a:p>
            <a:pPr marL="742950" lvl="1" indent="-285750">
              <a:defRPr/>
            </a:pPr>
            <a:r>
              <a:rPr lang="en-US">
                <a:effectLst>
                  <a:outerShdw blurRad="38100" dist="38100" dir="2700000" algn="tl">
                    <a:srgbClr val="C0C0C0"/>
                  </a:outerShdw>
                </a:effectLst>
              </a:rPr>
              <a:t>The </a:t>
            </a:r>
            <a:r>
              <a:rPr lang="en-US" b="1">
                <a:solidFill>
                  <a:srgbClr val="00FF00"/>
                </a:solidFill>
                <a:effectLst>
                  <a:outerShdw blurRad="38100" dist="38100" dir="2700000" algn="tl">
                    <a:srgbClr val="C0C0C0"/>
                  </a:outerShdw>
                </a:effectLst>
              </a:rPr>
              <a:t>low inflation country</a:t>
            </a:r>
            <a:r>
              <a:rPr lang="en-US">
                <a:effectLst>
                  <a:outerShdw blurRad="38100" dist="38100" dir="2700000" algn="tl">
                    <a:srgbClr val="C0C0C0"/>
                  </a:outerShdw>
                </a:effectLst>
              </a:rPr>
              <a:t> has an incentive to lend money to the low inflation country, </a:t>
            </a:r>
            <a:r>
              <a:rPr lang="en-US">
                <a:solidFill>
                  <a:srgbClr val="00FF00"/>
                </a:solidFill>
                <a:effectLst>
                  <a:outerShdw blurRad="38100" dist="38100" dir="2700000" algn="tl">
                    <a:srgbClr val="C0C0C0"/>
                  </a:outerShdw>
                </a:effectLst>
              </a:rPr>
              <a:t>because of</a:t>
            </a:r>
            <a:r>
              <a:rPr lang="en-US">
                <a:effectLst>
                  <a:outerShdw blurRad="38100" dist="38100" dir="2700000" algn="tl">
                    <a:srgbClr val="C0C0C0"/>
                  </a:outerShdw>
                </a:effectLst>
              </a:rPr>
              <a:t> its the </a:t>
            </a:r>
            <a:r>
              <a:rPr lang="en-US" b="1">
                <a:solidFill>
                  <a:srgbClr val="00FF00"/>
                </a:solidFill>
                <a:effectLst>
                  <a:outerShdw blurRad="38100" dist="38100" dir="2700000" algn="tl">
                    <a:srgbClr val="C0C0C0"/>
                  </a:outerShdw>
                </a:effectLst>
              </a:rPr>
              <a:t>high real interest rate</a:t>
            </a:r>
            <a:r>
              <a:rPr lang="en-US">
                <a:effectLst>
                  <a:outerShdw blurRad="38100" dist="38100" dir="2700000" algn="tl">
                    <a:srgbClr val="C0C0C0"/>
                  </a:outerShdw>
                </a:effectLst>
              </a:rPr>
              <a:t>.</a:t>
            </a:r>
          </a:p>
          <a:p>
            <a:pPr eaLnBrk="1" hangingPunct="1">
              <a:defRPr/>
            </a:pPr>
            <a:endParaRPr lang="de-DE"/>
          </a:p>
        </p:txBody>
      </p:sp>
      <p:sp>
        <p:nvSpPr>
          <p:cNvPr id="302088" name="Rectangle 7"/>
          <p:cNvSpPr>
            <a:spLocks noGrp="1" noRot="1" noChangeAspect="1" noChangeArrowheads="1" noTextEdit="1"/>
          </p:cNvSpPr>
          <p:nvPr>
            <p:ph type="sldImg"/>
          </p:nvPr>
        </p:nvSpPr>
        <p:spPr>
          <a:ln cap="flat"/>
        </p:spPr>
      </p:sp>
      <p:sp>
        <p:nvSpPr>
          <p:cNvPr id="3020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C98D9796-58E2-4271-9E9B-7D1EA6E04DDA}" type="slidenum">
              <a:rPr lang="en-GB" altLang="en-US" sz="1100" smtClean="0">
                <a:latin typeface="Times New Roman" pitchFamily="18" charset="0"/>
              </a:rPr>
              <a:pPr algn="r">
                <a:spcBef>
                  <a:spcPct val="0"/>
                </a:spcBef>
              </a:pPr>
              <a:t>133</a:t>
            </a:fld>
            <a:endParaRPr lang="en-GB" altLang="en-US" sz="1100">
              <a:latin typeface="Times New Roman" pitchFamily="18" charset="0"/>
            </a:endParaRPr>
          </a:p>
        </p:txBody>
      </p:sp>
      <p:sp>
        <p:nvSpPr>
          <p:cNvPr id="3031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31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31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31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31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3112" name="Rectangle 7"/>
          <p:cNvSpPr>
            <a:spLocks noGrp="1" noRot="1" noChangeAspect="1" noChangeArrowheads="1" noTextEdit="1"/>
          </p:cNvSpPr>
          <p:nvPr>
            <p:ph type="sldImg"/>
          </p:nvPr>
        </p:nvSpPr>
        <p:spPr>
          <a:ln cap="flat"/>
        </p:spPr>
      </p:sp>
      <p:sp>
        <p:nvSpPr>
          <p:cNvPr id="3031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D6086A86-6602-4761-A24B-C3AE575B3E7B}" type="slidenum">
              <a:rPr lang="en-GB" altLang="en-US" sz="1100" smtClean="0">
                <a:latin typeface="Times New Roman" pitchFamily="18" charset="0"/>
              </a:rPr>
              <a:pPr algn="r">
                <a:spcBef>
                  <a:spcPct val="0"/>
                </a:spcBef>
              </a:pPr>
              <a:t>134</a:t>
            </a:fld>
            <a:endParaRPr lang="en-GB" altLang="en-US" sz="1100">
              <a:latin typeface="Times New Roman" pitchFamily="18" charset="0"/>
            </a:endParaRPr>
          </a:p>
        </p:txBody>
      </p:sp>
      <p:sp>
        <p:nvSpPr>
          <p:cNvPr id="30413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413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413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413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41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4136" name="Rectangle 7"/>
          <p:cNvSpPr>
            <a:spLocks noGrp="1" noRot="1" noChangeAspect="1" noChangeArrowheads="1" noTextEdit="1"/>
          </p:cNvSpPr>
          <p:nvPr>
            <p:ph type="sldImg"/>
          </p:nvPr>
        </p:nvSpPr>
        <p:spPr>
          <a:ln cap="flat"/>
        </p:spPr>
      </p:sp>
      <p:sp>
        <p:nvSpPr>
          <p:cNvPr id="30413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3F5C9425-0FFF-412C-8CEA-1FEBB2453050}" type="slidenum">
              <a:rPr lang="en-GB" altLang="en-US" sz="1100" smtClean="0">
                <a:latin typeface="Times New Roman" pitchFamily="18" charset="0"/>
              </a:rPr>
              <a:pPr algn="r">
                <a:spcBef>
                  <a:spcPct val="0"/>
                </a:spcBef>
              </a:pPr>
              <a:t>135</a:t>
            </a:fld>
            <a:endParaRPr lang="en-GB" altLang="en-US" sz="1100">
              <a:latin typeface="Times New Roman" pitchFamily="18" charset="0"/>
            </a:endParaRPr>
          </a:p>
        </p:txBody>
      </p:sp>
      <p:sp>
        <p:nvSpPr>
          <p:cNvPr id="3051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51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51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51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51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5160" name="Rectangle 7"/>
          <p:cNvSpPr>
            <a:spLocks noGrp="1" noRot="1" noChangeAspect="1" noChangeArrowheads="1" noTextEdit="1"/>
          </p:cNvSpPr>
          <p:nvPr>
            <p:ph type="sldImg"/>
          </p:nvPr>
        </p:nvSpPr>
        <p:spPr>
          <a:ln cap="flat"/>
        </p:spPr>
      </p:sp>
      <p:sp>
        <p:nvSpPr>
          <p:cNvPr id="3051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6F265D2D-3DB1-4FC5-BE6D-AD1CC097A582}" type="slidenum">
              <a:rPr lang="en-GB" altLang="en-US" sz="1100" smtClean="0">
                <a:latin typeface="Times New Roman" pitchFamily="18" charset="0"/>
              </a:rPr>
              <a:pPr algn="r">
                <a:spcBef>
                  <a:spcPct val="0"/>
                </a:spcBef>
              </a:pPr>
              <a:t>136</a:t>
            </a:fld>
            <a:endParaRPr lang="en-GB" altLang="en-US" sz="1100">
              <a:latin typeface="Times New Roman" pitchFamily="18" charset="0"/>
            </a:endParaRPr>
          </a:p>
        </p:txBody>
      </p:sp>
      <p:sp>
        <p:nvSpPr>
          <p:cNvPr id="3061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61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61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61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61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6184" name="Rectangle 7"/>
          <p:cNvSpPr>
            <a:spLocks noGrp="1" noRot="1" noChangeAspect="1" noChangeArrowheads="1" noTextEdit="1"/>
          </p:cNvSpPr>
          <p:nvPr>
            <p:ph type="sldImg"/>
          </p:nvPr>
        </p:nvSpPr>
        <p:spPr>
          <a:ln cap="flat"/>
        </p:spPr>
      </p:sp>
      <p:sp>
        <p:nvSpPr>
          <p:cNvPr id="3061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A2ED35B7-3A3A-488F-9102-C4ACB202125F}" type="slidenum">
              <a:rPr lang="en-GB" altLang="en-US" sz="1100" smtClean="0">
                <a:latin typeface="Times New Roman" pitchFamily="18" charset="0"/>
              </a:rPr>
              <a:pPr algn="r">
                <a:spcBef>
                  <a:spcPct val="0"/>
                </a:spcBef>
              </a:pPr>
              <a:t>137</a:t>
            </a:fld>
            <a:endParaRPr lang="en-GB" altLang="en-US" sz="1100">
              <a:latin typeface="Times New Roman" pitchFamily="18" charset="0"/>
            </a:endParaRPr>
          </a:p>
        </p:txBody>
      </p:sp>
      <p:sp>
        <p:nvSpPr>
          <p:cNvPr id="3072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72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72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72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72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7208" name="Rectangle 7"/>
          <p:cNvSpPr>
            <a:spLocks noGrp="1" noRot="1" noChangeAspect="1" noChangeArrowheads="1" noTextEdit="1"/>
          </p:cNvSpPr>
          <p:nvPr>
            <p:ph type="sldImg"/>
          </p:nvPr>
        </p:nvSpPr>
        <p:spPr>
          <a:ln cap="flat"/>
        </p:spPr>
      </p:sp>
      <p:sp>
        <p:nvSpPr>
          <p:cNvPr id="3072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E456B4ED-A89A-4054-94FF-DA81993215EA}" type="slidenum">
              <a:rPr lang="en-GB" altLang="en-US" sz="1100" smtClean="0">
                <a:latin typeface="Times New Roman" pitchFamily="18" charset="0"/>
              </a:rPr>
              <a:pPr algn="r">
                <a:spcBef>
                  <a:spcPct val="0"/>
                </a:spcBef>
              </a:pPr>
              <a:t>138</a:t>
            </a:fld>
            <a:endParaRPr lang="en-GB" altLang="en-US" sz="1100">
              <a:latin typeface="Times New Roman" pitchFamily="18" charset="0"/>
            </a:endParaRPr>
          </a:p>
        </p:txBody>
      </p:sp>
      <p:sp>
        <p:nvSpPr>
          <p:cNvPr id="30822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822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822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823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82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8232" name="Rectangle 7"/>
          <p:cNvSpPr>
            <a:spLocks noGrp="1" noRot="1" noChangeAspect="1" noChangeArrowheads="1" noTextEdit="1"/>
          </p:cNvSpPr>
          <p:nvPr>
            <p:ph type="sldImg"/>
          </p:nvPr>
        </p:nvSpPr>
        <p:spPr>
          <a:ln cap="flat"/>
        </p:spPr>
      </p:sp>
      <p:sp>
        <p:nvSpPr>
          <p:cNvPr id="30823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C7B46117-8F19-4CBC-A796-96162BDD0BD6}" type="slidenum">
              <a:rPr lang="en-GB" altLang="en-US" sz="1100" smtClean="0">
                <a:latin typeface="Times New Roman" pitchFamily="18" charset="0"/>
              </a:rPr>
              <a:pPr algn="r">
                <a:spcBef>
                  <a:spcPct val="0"/>
                </a:spcBef>
              </a:pPr>
              <a:t>139</a:t>
            </a:fld>
            <a:endParaRPr lang="en-GB" altLang="en-US" sz="1100">
              <a:latin typeface="Times New Roman" pitchFamily="18" charset="0"/>
            </a:endParaRPr>
          </a:p>
        </p:txBody>
      </p:sp>
      <p:sp>
        <p:nvSpPr>
          <p:cNvPr id="30925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925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0925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925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092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9256" name="Rectangle 7"/>
          <p:cNvSpPr>
            <a:spLocks noGrp="1" noRot="1" noChangeAspect="1" noChangeArrowheads="1" noTextEdit="1"/>
          </p:cNvSpPr>
          <p:nvPr>
            <p:ph type="sldImg"/>
          </p:nvPr>
        </p:nvSpPr>
        <p:spPr>
          <a:ln cap="flat"/>
        </p:spPr>
      </p:sp>
      <p:sp>
        <p:nvSpPr>
          <p:cNvPr id="30925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530B4B8-AF61-4CD7-B19E-58437629DC8C}" type="slidenum">
              <a:rPr lang="de-DE" altLang="en-US" smtClean="0"/>
              <a:pPr algn="r" eaLnBrk="1" hangingPunct="1">
                <a:spcBef>
                  <a:spcPct val="0"/>
                </a:spcBef>
              </a:pPr>
              <a:t>14</a:t>
            </a:fld>
            <a:endParaRPr lang="de-DE" altLang="en-US"/>
          </a:p>
        </p:txBody>
      </p:sp>
      <p:sp>
        <p:nvSpPr>
          <p:cNvPr id="18534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534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8534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535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535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a:p>
            <a:pPr marL="217488" indent="-217488" defTabSz="728663" eaLnBrk="1" hangingPunct="1"/>
            <a:endParaRPr lang="de-DE" altLang="en-US" dirty="0"/>
          </a:p>
        </p:txBody>
      </p:sp>
      <p:sp>
        <p:nvSpPr>
          <p:cNvPr id="18535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8535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38967D0A-3F48-4150-BF8A-AC1F740793D4}" type="slidenum">
              <a:rPr lang="en-GB" altLang="en-US" sz="1100" smtClean="0">
                <a:latin typeface="Times New Roman" pitchFamily="18" charset="0"/>
              </a:rPr>
              <a:pPr algn="r">
                <a:spcBef>
                  <a:spcPct val="0"/>
                </a:spcBef>
              </a:pPr>
              <a:t>140</a:t>
            </a:fld>
            <a:endParaRPr lang="en-GB" altLang="en-US" sz="1100">
              <a:latin typeface="Times New Roman" pitchFamily="18" charset="0"/>
            </a:endParaRPr>
          </a:p>
        </p:txBody>
      </p:sp>
      <p:sp>
        <p:nvSpPr>
          <p:cNvPr id="31027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027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027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027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02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0280" name="Rectangle 7"/>
          <p:cNvSpPr>
            <a:spLocks noGrp="1" noRot="1" noChangeAspect="1" noChangeArrowheads="1" noTextEdit="1"/>
          </p:cNvSpPr>
          <p:nvPr>
            <p:ph type="sldImg"/>
          </p:nvPr>
        </p:nvSpPr>
        <p:spPr>
          <a:ln cap="flat"/>
        </p:spPr>
      </p:sp>
      <p:sp>
        <p:nvSpPr>
          <p:cNvPr id="31028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B1E1D28C-7D58-4553-BC7A-57EA4388A153}" type="slidenum">
              <a:rPr lang="en-GB" altLang="en-US" sz="1100" smtClean="0">
                <a:latin typeface="Times New Roman" pitchFamily="18" charset="0"/>
              </a:rPr>
              <a:pPr algn="r">
                <a:spcBef>
                  <a:spcPct val="0"/>
                </a:spcBef>
              </a:pPr>
              <a:t>141</a:t>
            </a:fld>
            <a:endParaRPr lang="en-GB" altLang="en-US" sz="1100">
              <a:latin typeface="Times New Roman" pitchFamily="18" charset="0"/>
            </a:endParaRPr>
          </a:p>
        </p:txBody>
      </p:sp>
      <p:sp>
        <p:nvSpPr>
          <p:cNvPr id="31129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130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130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130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130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1304" name="Rectangle 7"/>
          <p:cNvSpPr>
            <a:spLocks noGrp="1" noRot="1" noChangeAspect="1" noChangeArrowheads="1" noTextEdit="1"/>
          </p:cNvSpPr>
          <p:nvPr>
            <p:ph type="sldImg"/>
          </p:nvPr>
        </p:nvSpPr>
        <p:spPr>
          <a:ln cap="flat"/>
        </p:spPr>
      </p:sp>
      <p:sp>
        <p:nvSpPr>
          <p:cNvPr id="31130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E9CDAA64-5D7A-46EF-8375-42DA44B420AA}" type="slidenum">
              <a:rPr lang="en-GB" altLang="en-US" sz="1100" smtClean="0">
                <a:latin typeface="Times New Roman" pitchFamily="18" charset="0"/>
              </a:rPr>
              <a:pPr algn="r">
                <a:spcBef>
                  <a:spcPct val="0"/>
                </a:spcBef>
              </a:pPr>
              <a:t>142</a:t>
            </a:fld>
            <a:endParaRPr lang="en-GB" altLang="en-US" sz="1100">
              <a:latin typeface="Times New Roman" pitchFamily="18" charset="0"/>
            </a:endParaRPr>
          </a:p>
        </p:txBody>
      </p:sp>
      <p:sp>
        <p:nvSpPr>
          <p:cNvPr id="3123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23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23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23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23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2328" name="Rectangle 7"/>
          <p:cNvSpPr>
            <a:spLocks noGrp="1" noRot="1" noChangeAspect="1" noChangeArrowheads="1" noTextEdit="1"/>
          </p:cNvSpPr>
          <p:nvPr>
            <p:ph type="sldImg"/>
          </p:nvPr>
        </p:nvSpPr>
        <p:spPr>
          <a:ln cap="flat"/>
        </p:spPr>
      </p:sp>
      <p:sp>
        <p:nvSpPr>
          <p:cNvPr id="3123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A56190B2-D3ED-4A23-B9F2-4C24A10D7B9E}" type="slidenum">
              <a:rPr lang="en-GB" altLang="en-US" sz="1100" smtClean="0">
                <a:latin typeface="Times New Roman" pitchFamily="18" charset="0"/>
              </a:rPr>
              <a:pPr algn="r">
                <a:spcBef>
                  <a:spcPct val="0"/>
                </a:spcBef>
              </a:pPr>
              <a:t>143</a:t>
            </a:fld>
            <a:endParaRPr lang="en-GB" altLang="en-US" sz="1100">
              <a:latin typeface="Times New Roman" pitchFamily="18" charset="0"/>
            </a:endParaRPr>
          </a:p>
        </p:txBody>
      </p:sp>
      <p:sp>
        <p:nvSpPr>
          <p:cNvPr id="31334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334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334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335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33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3352" name="Rectangle 7"/>
          <p:cNvSpPr>
            <a:spLocks noGrp="1" noRot="1" noChangeAspect="1" noChangeArrowheads="1" noTextEdit="1"/>
          </p:cNvSpPr>
          <p:nvPr>
            <p:ph type="sldImg"/>
          </p:nvPr>
        </p:nvSpPr>
        <p:spPr>
          <a:ln cap="flat"/>
        </p:spPr>
      </p:sp>
      <p:sp>
        <p:nvSpPr>
          <p:cNvPr id="31335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80E3F5D-E915-4F4E-93A2-4457684D64DF}" type="slidenum">
              <a:rPr lang="en-GB" altLang="en-US" sz="1100" smtClean="0">
                <a:latin typeface="Times New Roman" pitchFamily="18" charset="0"/>
              </a:rPr>
              <a:pPr algn="r">
                <a:spcBef>
                  <a:spcPct val="0"/>
                </a:spcBef>
              </a:pPr>
              <a:t>144</a:t>
            </a:fld>
            <a:endParaRPr lang="en-GB" altLang="en-US" sz="1100">
              <a:latin typeface="Times New Roman" pitchFamily="18" charset="0"/>
            </a:endParaRPr>
          </a:p>
        </p:txBody>
      </p:sp>
      <p:sp>
        <p:nvSpPr>
          <p:cNvPr id="31437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437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437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437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43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4376" name="Rectangle 7"/>
          <p:cNvSpPr>
            <a:spLocks noGrp="1" noRot="1" noChangeAspect="1" noChangeArrowheads="1" noTextEdit="1"/>
          </p:cNvSpPr>
          <p:nvPr>
            <p:ph type="sldImg"/>
          </p:nvPr>
        </p:nvSpPr>
        <p:spPr>
          <a:ln cap="flat"/>
        </p:spPr>
      </p:sp>
      <p:sp>
        <p:nvSpPr>
          <p:cNvPr id="31437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8CBA6583-3142-4F94-9D99-20083D865D6E}" type="slidenum">
              <a:rPr lang="en-GB" altLang="en-US" sz="1100" smtClean="0">
                <a:latin typeface="Times New Roman" pitchFamily="18" charset="0"/>
              </a:rPr>
              <a:pPr algn="r">
                <a:spcBef>
                  <a:spcPct val="0"/>
                </a:spcBef>
              </a:pPr>
              <a:t>145</a:t>
            </a:fld>
            <a:endParaRPr lang="en-GB" altLang="en-US" sz="1100">
              <a:latin typeface="Times New Roman" pitchFamily="18" charset="0"/>
            </a:endParaRPr>
          </a:p>
        </p:txBody>
      </p:sp>
      <p:sp>
        <p:nvSpPr>
          <p:cNvPr id="31539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539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539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539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53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5400" name="Rectangle 7"/>
          <p:cNvSpPr>
            <a:spLocks noGrp="1" noRot="1" noChangeAspect="1" noChangeArrowheads="1" noTextEdit="1"/>
          </p:cNvSpPr>
          <p:nvPr>
            <p:ph type="sldImg"/>
          </p:nvPr>
        </p:nvSpPr>
        <p:spPr>
          <a:ln cap="flat"/>
        </p:spPr>
      </p:sp>
      <p:sp>
        <p:nvSpPr>
          <p:cNvPr id="31540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6C008CCD-3C1C-4333-A34B-E859BDF40BE9}" type="slidenum">
              <a:rPr lang="en-GB" altLang="en-US" sz="1100" smtClean="0">
                <a:latin typeface="Times New Roman" pitchFamily="18" charset="0"/>
              </a:rPr>
              <a:pPr algn="r">
                <a:spcBef>
                  <a:spcPct val="0"/>
                </a:spcBef>
              </a:pPr>
              <a:t>146</a:t>
            </a:fld>
            <a:endParaRPr lang="en-GB" altLang="en-US" sz="1100">
              <a:latin typeface="Times New Roman" pitchFamily="18" charset="0"/>
            </a:endParaRPr>
          </a:p>
        </p:txBody>
      </p:sp>
      <p:sp>
        <p:nvSpPr>
          <p:cNvPr id="31641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642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642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642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64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6424" name="Rectangle 7"/>
          <p:cNvSpPr>
            <a:spLocks noGrp="1" noRot="1" noChangeAspect="1" noChangeArrowheads="1" noTextEdit="1"/>
          </p:cNvSpPr>
          <p:nvPr>
            <p:ph type="sldImg"/>
          </p:nvPr>
        </p:nvSpPr>
        <p:spPr>
          <a:ln cap="flat"/>
        </p:spPr>
      </p:sp>
      <p:sp>
        <p:nvSpPr>
          <p:cNvPr id="31642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DF73358-FAAD-461F-BB21-2EAA06C185B8}" type="slidenum">
              <a:rPr lang="en-GB" altLang="en-US" sz="1100" smtClean="0">
                <a:latin typeface="Times New Roman" pitchFamily="18" charset="0"/>
              </a:rPr>
              <a:pPr algn="r">
                <a:spcBef>
                  <a:spcPct val="0"/>
                </a:spcBef>
              </a:pPr>
              <a:t>147</a:t>
            </a:fld>
            <a:endParaRPr lang="en-GB" altLang="en-US" sz="1100">
              <a:latin typeface="Times New Roman" pitchFamily="18" charset="0"/>
            </a:endParaRPr>
          </a:p>
        </p:txBody>
      </p:sp>
      <p:sp>
        <p:nvSpPr>
          <p:cNvPr id="31744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744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744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744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74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7448" name="Rectangle 7"/>
          <p:cNvSpPr>
            <a:spLocks noGrp="1" noRot="1" noChangeAspect="1" noChangeArrowheads="1" noTextEdit="1"/>
          </p:cNvSpPr>
          <p:nvPr>
            <p:ph type="sldImg"/>
          </p:nvPr>
        </p:nvSpPr>
        <p:spPr>
          <a:ln cap="flat"/>
        </p:spPr>
      </p:sp>
      <p:sp>
        <p:nvSpPr>
          <p:cNvPr id="31744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756037C4-8E33-4C0F-9DFD-445779CF30A3}" type="slidenum">
              <a:rPr lang="en-GB" altLang="en-US" sz="1100" smtClean="0">
                <a:latin typeface="Times New Roman" pitchFamily="18" charset="0"/>
              </a:rPr>
              <a:pPr algn="r">
                <a:spcBef>
                  <a:spcPct val="0"/>
                </a:spcBef>
              </a:pPr>
              <a:t>148</a:t>
            </a:fld>
            <a:endParaRPr lang="en-GB" altLang="en-US" sz="1100">
              <a:latin typeface="Times New Roman" pitchFamily="18" charset="0"/>
            </a:endParaRPr>
          </a:p>
        </p:txBody>
      </p:sp>
      <p:sp>
        <p:nvSpPr>
          <p:cNvPr id="31846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846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846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847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84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8472" name="Rectangle 7"/>
          <p:cNvSpPr>
            <a:spLocks noGrp="1" noRot="1" noChangeAspect="1" noChangeArrowheads="1" noTextEdit="1"/>
          </p:cNvSpPr>
          <p:nvPr>
            <p:ph type="sldImg"/>
          </p:nvPr>
        </p:nvSpPr>
        <p:spPr>
          <a:ln cap="flat"/>
        </p:spPr>
      </p:sp>
      <p:sp>
        <p:nvSpPr>
          <p:cNvPr id="31847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F491D14F-C732-43F6-8A7B-7C618D7030A1}" type="slidenum">
              <a:rPr lang="en-GB" altLang="en-US" sz="1100" smtClean="0">
                <a:latin typeface="Times New Roman" pitchFamily="18" charset="0"/>
              </a:rPr>
              <a:pPr algn="r">
                <a:spcBef>
                  <a:spcPct val="0"/>
                </a:spcBef>
              </a:pPr>
              <a:t>149</a:t>
            </a:fld>
            <a:endParaRPr lang="en-GB" altLang="en-US" sz="1100">
              <a:latin typeface="Times New Roman" pitchFamily="18" charset="0"/>
            </a:endParaRPr>
          </a:p>
        </p:txBody>
      </p:sp>
      <p:sp>
        <p:nvSpPr>
          <p:cNvPr id="31949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949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1949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949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194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9496" name="Rectangle 7"/>
          <p:cNvSpPr>
            <a:spLocks noGrp="1" noRot="1" noChangeAspect="1" noChangeArrowheads="1" noTextEdit="1"/>
          </p:cNvSpPr>
          <p:nvPr>
            <p:ph type="sldImg"/>
          </p:nvPr>
        </p:nvSpPr>
        <p:spPr>
          <a:ln cap="flat"/>
        </p:spPr>
      </p:sp>
      <p:sp>
        <p:nvSpPr>
          <p:cNvPr id="31949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FF009F3-FC8A-46A4-922B-FB612B050108}" type="slidenum">
              <a:rPr lang="de-DE" altLang="en-US" smtClean="0"/>
              <a:pPr algn="r" eaLnBrk="1" hangingPunct="1">
                <a:spcBef>
                  <a:spcPct val="0"/>
                </a:spcBef>
              </a:pPr>
              <a:t>15</a:t>
            </a:fld>
            <a:endParaRPr lang="de-DE" altLang="en-US"/>
          </a:p>
        </p:txBody>
      </p:sp>
      <p:sp>
        <p:nvSpPr>
          <p:cNvPr id="18637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637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8637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637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637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p:txBody>
      </p:sp>
      <p:sp>
        <p:nvSpPr>
          <p:cNvPr id="18637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8637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D8DAD6DB-8CC3-4DC1-820B-94F2E03B31B8}" type="slidenum">
              <a:rPr lang="en-GB" altLang="en-US" sz="1100" smtClean="0">
                <a:latin typeface="Times New Roman" pitchFamily="18" charset="0"/>
              </a:rPr>
              <a:pPr algn="r">
                <a:spcBef>
                  <a:spcPct val="0"/>
                </a:spcBef>
              </a:pPr>
              <a:t>150</a:t>
            </a:fld>
            <a:endParaRPr lang="en-GB" altLang="en-US" sz="1100">
              <a:latin typeface="Times New Roman" pitchFamily="18" charset="0"/>
            </a:endParaRPr>
          </a:p>
        </p:txBody>
      </p:sp>
      <p:sp>
        <p:nvSpPr>
          <p:cNvPr id="3205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05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05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05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05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0520" name="Rectangle 7"/>
          <p:cNvSpPr>
            <a:spLocks noGrp="1" noRot="1" noChangeAspect="1" noChangeArrowheads="1" noTextEdit="1"/>
          </p:cNvSpPr>
          <p:nvPr>
            <p:ph type="sldImg"/>
          </p:nvPr>
        </p:nvSpPr>
        <p:spPr>
          <a:ln cap="flat"/>
        </p:spPr>
      </p:sp>
      <p:sp>
        <p:nvSpPr>
          <p:cNvPr id="3205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1D59358A-9943-447D-A87B-D220B04EB0AB}" type="slidenum">
              <a:rPr lang="en-GB" altLang="en-US" sz="1100" smtClean="0">
                <a:latin typeface="Times New Roman" pitchFamily="18" charset="0"/>
              </a:rPr>
              <a:pPr algn="r">
                <a:spcBef>
                  <a:spcPct val="0"/>
                </a:spcBef>
              </a:pPr>
              <a:t>151</a:t>
            </a:fld>
            <a:endParaRPr lang="en-GB" altLang="en-US" sz="1100">
              <a:latin typeface="Times New Roman" pitchFamily="18" charset="0"/>
            </a:endParaRPr>
          </a:p>
        </p:txBody>
      </p:sp>
      <p:sp>
        <p:nvSpPr>
          <p:cNvPr id="3215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15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15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15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15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a:t>
            </a:r>
            <a:r>
              <a:rPr lang="en-US" altLang="en-US">
                <a:hlinkClick r:id="rId3"/>
              </a:rPr>
              <a:t>http://www.ecb.int/press/key/date/2012/html/sp120726.en.html</a:t>
            </a:r>
            <a:r>
              <a:rPr lang="en-US" altLang="en-US"/>
              <a:t>) </a:t>
            </a:r>
            <a:endParaRPr lang="de-DE" altLang="en-US"/>
          </a:p>
          <a:p>
            <a:pPr eaLnBrk="1" hangingPunct="1"/>
            <a:endParaRPr lang="de-DE" altLang="en-US"/>
          </a:p>
        </p:txBody>
      </p:sp>
      <p:sp>
        <p:nvSpPr>
          <p:cNvPr id="321544" name="Rectangle 7"/>
          <p:cNvSpPr>
            <a:spLocks noGrp="1" noRot="1" noChangeAspect="1" noChangeArrowheads="1" noTextEdit="1"/>
          </p:cNvSpPr>
          <p:nvPr>
            <p:ph type="sldImg"/>
          </p:nvPr>
        </p:nvSpPr>
        <p:spPr>
          <a:ln cap="flat"/>
        </p:spPr>
      </p:sp>
      <p:sp>
        <p:nvSpPr>
          <p:cNvPr id="3215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1DF77E6E-E4B7-48AB-8B2F-63E189D9E9E5}" type="slidenum">
              <a:rPr lang="en-GB" altLang="en-US" sz="1100" smtClean="0">
                <a:latin typeface="Times New Roman" pitchFamily="18" charset="0"/>
              </a:rPr>
              <a:pPr algn="r">
                <a:spcBef>
                  <a:spcPct val="0"/>
                </a:spcBef>
              </a:pPr>
              <a:t>152</a:t>
            </a:fld>
            <a:endParaRPr lang="en-GB" altLang="en-US" sz="1100">
              <a:latin typeface="Times New Roman" pitchFamily="18" charset="0"/>
            </a:endParaRPr>
          </a:p>
        </p:txBody>
      </p:sp>
      <p:sp>
        <p:nvSpPr>
          <p:cNvPr id="3225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25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25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25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25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2568" name="Rectangle 7"/>
          <p:cNvSpPr>
            <a:spLocks noGrp="1" noRot="1" noChangeAspect="1" noChangeArrowheads="1" noTextEdit="1"/>
          </p:cNvSpPr>
          <p:nvPr>
            <p:ph type="sldImg"/>
          </p:nvPr>
        </p:nvSpPr>
        <p:spPr>
          <a:ln cap="flat"/>
        </p:spPr>
      </p:sp>
      <p:sp>
        <p:nvSpPr>
          <p:cNvPr id="3225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9EED9A3-4C04-41E3-96AE-F2566B110122}" type="slidenum">
              <a:rPr lang="en-GB" altLang="en-US" sz="1100" smtClean="0">
                <a:latin typeface="Times New Roman" pitchFamily="18" charset="0"/>
              </a:rPr>
              <a:pPr algn="r">
                <a:spcBef>
                  <a:spcPct val="0"/>
                </a:spcBef>
              </a:pPr>
              <a:t>153</a:t>
            </a:fld>
            <a:endParaRPr lang="en-GB" altLang="en-US" sz="1100">
              <a:latin typeface="Times New Roman" pitchFamily="18" charset="0"/>
            </a:endParaRPr>
          </a:p>
        </p:txBody>
      </p:sp>
      <p:sp>
        <p:nvSpPr>
          <p:cNvPr id="3235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35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35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35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35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3592" name="Rectangle 7"/>
          <p:cNvSpPr>
            <a:spLocks noGrp="1" noRot="1" noChangeAspect="1" noChangeArrowheads="1" noTextEdit="1"/>
          </p:cNvSpPr>
          <p:nvPr>
            <p:ph type="sldImg"/>
          </p:nvPr>
        </p:nvSpPr>
        <p:spPr>
          <a:ln cap="flat"/>
        </p:spPr>
      </p:sp>
      <p:sp>
        <p:nvSpPr>
          <p:cNvPr id="3235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E7FC6F5E-A106-4342-BF74-A1780AD2BE6C}" type="slidenum">
              <a:rPr lang="en-GB" altLang="en-US" sz="1100" smtClean="0">
                <a:latin typeface="Times New Roman" pitchFamily="18" charset="0"/>
              </a:rPr>
              <a:pPr algn="r">
                <a:spcBef>
                  <a:spcPct val="0"/>
                </a:spcBef>
              </a:pPr>
              <a:t>154</a:t>
            </a:fld>
            <a:endParaRPr lang="en-GB" altLang="en-US" sz="1100">
              <a:latin typeface="Times New Roman" pitchFamily="18" charset="0"/>
            </a:endParaRPr>
          </a:p>
        </p:txBody>
      </p:sp>
      <p:sp>
        <p:nvSpPr>
          <p:cNvPr id="3246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46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46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46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46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4616" name="Rectangle 7"/>
          <p:cNvSpPr>
            <a:spLocks noGrp="1" noRot="1" noChangeAspect="1" noChangeArrowheads="1" noTextEdit="1"/>
          </p:cNvSpPr>
          <p:nvPr>
            <p:ph type="sldImg"/>
          </p:nvPr>
        </p:nvSpPr>
        <p:spPr>
          <a:ln cap="flat"/>
        </p:spPr>
      </p:sp>
      <p:sp>
        <p:nvSpPr>
          <p:cNvPr id="3246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CF28AFB3-F93E-4606-BEF7-A90E3E51887E}" type="slidenum">
              <a:rPr lang="en-GB" altLang="en-US" sz="1100" smtClean="0">
                <a:latin typeface="Times New Roman" pitchFamily="18" charset="0"/>
              </a:rPr>
              <a:pPr algn="r">
                <a:spcBef>
                  <a:spcPct val="0"/>
                </a:spcBef>
              </a:pPr>
              <a:t>155</a:t>
            </a:fld>
            <a:endParaRPr lang="en-GB" altLang="en-US" sz="1100">
              <a:latin typeface="Times New Roman" pitchFamily="18" charset="0"/>
            </a:endParaRPr>
          </a:p>
        </p:txBody>
      </p:sp>
      <p:sp>
        <p:nvSpPr>
          <p:cNvPr id="3256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56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56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56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56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5640" name="Rectangle 7"/>
          <p:cNvSpPr>
            <a:spLocks noGrp="1" noRot="1" noChangeAspect="1" noChangeArrowheads="1" noTextEdit="1"/>
          </p:cNvSpPr>
          <p:nvPr>
            <p:ph type="sldImg"/>
          </p:nvPr>
        </p:nvSpPr>
        <p:spPr>
          <a:ln cap="flat"/>
        </p:spPr>
      </p:sp>
      <p:sp>
        <p:nvSpPr>
          <p:cNvPr id="3256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946772FB-62AD-4F84-8A48-5E606FA05462}" type="slidenum">
              <a:rPr lang="en-GB" altLang="en-US" sz="1100" smtClean="0">
                <a:latin typeface="Times New Roman" pitchFamily="18" charset="0"/>
              </a:rPr>
              <a:pPr algn="r">
                <a:spcBef>
                  <a:spcPct val="0"/>
                </a:spcBef>
              </a:pPr>
              <a:t>156</a:t>
            </a:fld>
            <a:endParaRPr lang="en-GB" altLang="en-US" sz="1100">
              <a:latin typeface="Times New Roman" pitchFamily="18" charset="0"/>
            </a:endParaRPr>
          </a:p>
        </p:txBody>
      </p:sp>
      <p:sp>
        <p:nvSpPr>
          <p:cNvPr id="3266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66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66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66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66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6664" name="Rectangle 7"/>
          <p:cNvSpPr>
            <a:spLocks noGrp="1" noRot="1" noChangeAspect="1" noChangeArrowheads="1" noTextEdit="1"/>
          </p:cNvSpPr>
          <p:nvPr>
            <p:ph type="sldImg"/>
          </p:nvPr>
        </p:nvSpPr>
        <p:spPr>
          <a:ln cap="flat"/>
        </p:spPr>
      </p:sp>
      <p:sp>
        <p:nvSpPr>
          <p:cNvPr id="3266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3C8CF5D8-8041-4476-83CD-6CA817496003}" type="slidenum">
              <a:rPr lang="en-GB" altLang="en-US" sz="1100" smtClean="0">
                <a:latin typeface="Times New Roman" pitchFamily="18" charset="0"/>
              </a:rPr>
              <a:pPr algn="r">
                <a:spcBef>
                  <a:spcPct val="0"/>
                </a:spcBef>
              </a:pPr>
              <a:t>157</a:t>
            </a:fld>
            <a:endParaRPr lang="en-GB" altLang="en-US" sz="1100">
              <a:latin typeface="Times New Roman" pitchFamily="18" charset="0"/>
            </a:endParaRPr>
          </a:p>
        </p:txBody>
      </p:sp>
      <p:sp>
        <p:nvSpPr>
          <p:cNvPr id="3276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76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76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76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76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a:t>
            </a:r>
            <a:r>
              <a:rPr lang="en-US" altLang="en-US">
                <a:hlinkClick r:id="rId3"/>
              </a:rPr>
              <a:t>http://www.ecb.int/press/key/date/2012/html/sp120726.en.html</a:t>
            </a:r>
            <a:r>
              <a:rPr lang="en-US" altLang="en-US"/>
              <a:t>) </a:t>
            </a:r>
            <a:endParaRPr lang="de-DE" altLang="en-US"/>
          </a:p>
          <a:p>
            <a:pPr eaLnBrk="1" hangingPunct="1"/>
            <a:endParaRPr lang="de-DE" altLang="en-US"/>
          </a:p>
        </p:txBody>
      </p:sp>
      <p:sp>
        <p:nvSpPr>
          <p:cNvPr id="327688" name="Rectangle 7"/>
          <p:cNvSpPr>
            <a:spLocks noGrp="1" noRot="1" noChangeAspect="1" noChangeArrowheads="1" noTextEdit="1"/>
          </p:cNvSpPr>
          <p:nvPr>
            <p:ph type="sldImg"/>
          </p:nvPr>
        </p:nvSpPr>
        <p:spPr>
          <a:ln cap="flat"/>
        </p:spPr>
      </p:sp>
      <p:sp>
        <p:nvSpPr>
          <p:cNvPr id="3276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3D4F4E3C-D7F1-44EE-ABEE-7D8745A94066}" type="slidenum">
              <a:rPr lang="en-GB" altLang="en-US" sz="1100" smtClean="0">
                <a:latin typeface="Times New Roman" pitchFamily="18" charset="0"/>
              </a:rPr>
              <a:pPr algn="r">
                <a:spcBef>
                  <a:spcPct val="0"/>
                </a:spcBef>
              </a:pPr>
              <a:t>158</a:t>
            </a:fld>
            <a:endParaRPr lang="en-GB" altLang="en-US" sz="1100">
              <a:latin typeface="Times New Roman" pitchFamily="18" charset="0"/>
            </a:endParaRPr>
          </a:p>
        </p:txBody>
      </p:sp>
      <p:sp>
        <p:nvSpPr>
          <p:cNvPr id="3287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87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87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87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87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8712" name="Rectangle 7"/>
          <p:cNvSpPr>
            <a:spLocks noGrp="1" noRot="1" noChangeAspect="1" noChangeArrowheads="1" noTextEdit="1"/>
          </p:cNvSpPr>
          <p:nvPr>
            <p:ph type="sldImg"/>
          </p:nvPr>
        </p:nvSpPr>
        <p:spPr>
          <a:ln cap="flat"/>
        </p:spPr>
      </p:sp>
      <p:sp>
        <p:nvSpPr>
          <p:cNvPr id="3287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69424F4D-FE47-4A35-AB87-D00E91A5C4B7}" type="slidenum">
              <a:rPr lang="en-GB" altLang="en-US" sz="1100" smtClean="0">
                <a:latin typeface="Times New Roman" pitchFamily="18" charset="0"/>
              </a:rPr>
              <a:pPr algn="r">
                <a:spcBef>
                  <a:spcPct val="0"/>
                </a:spcBef>
              </a:pPr>
              <a:t>159</a:t>
            </a:fld>
            <a:endParaRPr lang="en-GB" altLang="en-US" sz="1100">
              <a:latin typeface="Times New Roman" pitchFamily="18" charset="0"/>
            </a:endParaRPr>
          </a:p>
        </p:txBody>
      </p:sp>
      <p:sp>
        <p:nvSpPr>
          <p:cNvPr id="32973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973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2973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973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297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r>
              <a:rPr lang="en-US" altLang="en-US"/>
              <a:t>(</a:t>
            </a:r>
            <a:r>
              <a:rPr lang="en-US" altLang="en-US">
                <a:hlinkClick r:id="rId3"/>
              </a:rPr>
              <a:t>http://www.ecb.int/press/key/date/2012/html/sp120726.en.html</a:t>
            </a:r>
            <a:r>
              <a:rPr lang="en-US" altLang="en-US"/>
              <a:t>) </a:t>
            </a:r>
            <a:endParaRPr lang="de-DE" altLang="en-US"/>
          </a:p>
          <a:p>
            <a:pPr eaLnBrk="1" hangingPunct="1"/>
            <a:endParaRPr lang="de-DE" altLang="en-US"/>
          </a:p>
        </p:txBody>
      </p:sp>
      <p:sp>
        <p:nvSpPr>
          <p:cNvPr id="329736" name="Rectangle 7"/>
          <p:cNvSpPr>
            <a:spLocks noGrp="1" noRot="1" noChangeAspect="1" noChangeArrowheads="1" noTextEdit="1"/>
          </p:cNvSpPr>
          <p:nvPr>
            <p:ph type="sldImg"/>
          </p:nvPr>
        </p:nvSpPr>
        <p:spPr>
          <a:ln cap="flat"/>
        </p:spPr>
      </p:sp>
      <p:sp>
        <p:nvSpPr>
          <p:cNvPr id="32973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A627CD-B571-499B-8824-78270F4EA668}" type="slidenum">
              <a:rPr lang="de-DE" altLang="en-US">
                <a:solidFill>
                  <a:srgbClr val="000000"/>
                </a:solidFill>
              </a:rPr>
              <a:pPr algn="r" eaLnBrk="1" hangingPunct="1">
                <a:spcBef>
                  <a:spcPct val="0"/>
                </a:spcBef>
              </a:pPr>
              <a:t>16</a:t>
            </a:fld>
            <a:endParaRPr lang="de-DE" altLang="en-US">
              <a:solidFill>
                <a:srgbClr val="000000"/>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lstStyle/>
          <a:p>
            <a:pPr eaLnBrk="1" hangingPunct="1"/>
            <a:r>
              <a:rPr lang="en-US" altLang="en-US" sz="1200" kern="0" dirty="0">
                <a:solidFill>
                  <a:srgbClr val="FF0000"/>
                </a:solidFill>
                <a:effectLst/>
              </a:rPr>
              <a:t>Can price bubbles be rational? </a:t>
            </a:r>
          </a:p>
          <a:p>
            <a:pPr eaLnBrk="1" hangingPunct="1"/>
            <a:endParaRPr lang="en-US" altLang="en-US" sz="1200" kern="0" dirty="0">
              <a:solidFill>
                <a:srgbClr val="FF0000"/>
              </a:solidFill>
              <a:effectLst/>
            </a:endParaRPr>
          </a:p>
          <a:p>
            <a:pPr eaLnBrk="1" hangingPunct="1"/>
            <a:r>
              <a:rPr lang="en-US" altLang="en-US" sz="1200" kern="0" dirty="0">
                <a:solidFill>
                  <a:srgbClr val="FF0000"/>
                </a:solidFill>
                <a:effectLst/>
              </a:rPr>
              <a:t>FTXT</a:t>
            </a:r>
          </a:p>
          <a:p>
            <a:pPr eaLnBrk="1" hangingPunct="1"/>
            <a:endParaRPr lang="en-US" altLang="en-US" sz="1200" kern="0" dirty="0">
              <a:solidFill>
                <a:srgbClr val="FF0000"/>
              </a:solidFill>
              <a:effectLst/>
            </a:endParaRPr>
          </a:p>
          <a:p>
            <a:pPr eaLnBrk="1" hangingPunct="1"/>
            <a:r>
              <a:rPr lang="en-US" altLang="en-US" dirty="0"/>
              <a:t>So this type of rational speculative bubble has to burst at some point. However, with a little math one can also show that when market interest rates fall below the rate of GDP growth, macroeconomic speculative bubbles can appear that do not necessarily have to burst. </a:t>
            </a:r>
          </a:p>
          <a:p>
            <a:pPr eaLnBrk="1" hangingPunct="1"/>
            <a:endParaRPr lang="en-US" altLang="en-US" dirty="0"/>
          </a:p>
          <a:p>
            <a:pPr eaLnBrk="1" hangingPunct="1"/>
            <a:r>
              <a:rPr lang="en-US" altLang="en-US" dirty="0"/>
              <a:t>This is shown by the excursus on slides 18 to 21 in the lecture notes for this chapter. </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9CC6B0A1-22CE-41DE-8CB2-6479C00D42AB}" type="slidenum">
              <a:rPr lang="en-GB" altLang="en-US" sz="1100" smtClean="0">
                <a:latin typeface="Times New Roman" pitchFamily="18" charset="0"/>
              </a:rPr>
              <a:pPr algn="r">
                <a:spcBef>
                  <a:spcPct val="0"/>
                </a:spcBef>
              </a:pPr>
              <a:t>160</a:t>
            </a:fld>
            <a:endParaRPr lang="en-GB" altLang="en-US" sz="1100">
              <a:latin typeface="Times New Roman" pitchFamily="18" charset="0"/>
            </a:endParaRPr>
          </a:p>
        </p:txBody>
      </p:sp>
      <p:sp>
        <p:nvSpPr>
          <p:cNvPr id="3307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307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3307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307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de-DE" altLang="en-US" sz="2200">
              <a:solidFill>
                <a:schemeClr val="bg2"/>
              </a:solidFill>
            </a:endParaRPr>
          </a:p>
        </p:txBody>
      </p:sp>
      <p:sp>
        <p:nvSpPr>
          <p:cNvPr id="3307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30760" name="Rectangle 7"/>
          <p:cNvSpPr>
            <a:spLocks noGrp="1" noRot="1" noChangeAspect="1" noChangeArrowheads="1" noTextEdit="1"/>
          </p:cNvSpPr>
          <p:nvPr>
            <p:ph type="sldImg"/>
          </p:nvPr>
        </p:nvSpPr>
        <p:spPr>
          <a:ln cap="flat"/>
        </p:spPr>
      </p:sp>
      <p:sp>
        <p:nvSpPr>
          <p:cNvPr id="3307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4"/>
          <p:cNvSpPr>
            <a:spLocks noGrp="1" noChangeArrowheads="1"/>
          </p:cNvSpPr>
          <p:nvPr>
            <p:ph type="ftr" sz="quarter" idx="4"/>
          </p:nvPr>
        </p:nvSpPr>
        <p:spPr>
          <a:xfrm>
            <a:off x="0" y="9429750"/>
            <a:ext cx="2890838" cy="496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2163" eaLnBrk="0" hangingPunct="0">
              <a:spcBef>
                <a:spcPct val="30000"/>
              </a:spcBef>
              <a:defRPr sz="1200">
                <a:solidFill>
                  <a:schemeClr val="tx1"/>
                </a:solidFill>
                <a:latin typeface="Arial" charset="0"/>
              </a:defRPr>
            </a:lvl1pPr>
            <a:lvl2pPr marL="744538" indent="-284163" algn="l" defTabSz="792163" eaLnBrk="0" hangingPunct="0">
              <a:spcBef>
                <a:spcPct val="30000"/>
              </a:spcBef>
              <a:defRPr sz="1200">
                <a:solidFill>
                  <a:schemeClr val="tx1"/>
                </a:solidFill>
                <a:latin typeface="Arial" charset="0"/>
              </a:defRPr>
            </a:lvl2pPr>
            <a:lvl3pPr marL="1146175" indent="-228600" algn="l" defTabSz="792163" eaLnBrk="0" hangingPunct="0">
              <a:spcBef>
                <a:spcPct val="30000"/>
              </a:spcBef>
              <a:defRPr sz="1200">
                <a:solidFill>
                  <a:schemeClr val="tx1"/>
                </a:solidFill>
                <a:latin typeface="Arial" charset="0"/>
              </a:defRPr>
            </a:lvl3pPr>
            <a:lvl4pPr marL="1604963" indent="-228600" algn="l" defTabSz="792163" eaLnBrk="0" hangingPunct="0">
              <a:spcBef>
                <a:spcPct val="30000"/>
              </a:spcBef>
              <a:defRPr sz="1200">
                <a:solidFill>
                  <a:schemeClr val="tx1"/>
                </a:solidFill>
                <a:latin typeface="Arial" charset="0"/>
              </a:defRPr>
            </a:lvl4pPr>
            <a:lvl5pPr marL="2065338" indent="-228600" algn="l" defTabSz="792163" eaLnBrk="0" hangingPunct="0">
              <a:spcBef>
                <a:spcPct val="30000"/>
              </a:spcBef>
              <a:defRPr sz="1200">
                <a:solidFill>
                  <a:schemeClr val="tx1"/>
                </a:solidFill>
                <a:latin typeface="Arial" charset="0"/>
              </a:defRPr>
            </a:lvl5pPr>
            <a:lvl6pPr marL="2522538" indent="-228600" defTabSz="792163" eaLnBrk="0" fontAlgn="base" hangingPunct="0">
              <a:spcBef>
                <a:spcPct val="30000"/>
              </a:spcBef>
              <a:spcAft>
                <a:spcPct val="0"/>
              </a:spcAft>
              <a:defRPr sz="1200">
                <a:solidFill>
                  <a:schemeClr val="tx1"/>
                </a:solidFill>
                <a:latin typeface="Arial" charset="0"/>
              </a:defRPr>
            </a:lvl6pPr>
            <a:lvl7pPr marL="2979738" indent="-228600" defTabSz="792163" eaLnBrk="0" fontAlgn="base" hangingPunct="0">
              <a:spcBef>
                <a:spcPct val="30000"/>
              </a:spcBef>
              <a:spcAft>
                <a:spcPct val="0"/>
              </a:spcAft>
              <a:defRPr sz="1200">
                <a:solidFill>
                  <a:schemeClr val="tx1"/>
                </a:solidFill>
                <a:latin typeface="Arial" charset="0"/>
              </a:defRPr>
            </a:lvl7pPr>
            <a:lvl8pPr marL="3436938" indent="-228600" defTabSz="792163" eaLnBrk="0" fontAlgn="base" hangingPunct="0">
              <a:spcBef>
                <a:spcPct val="30000"/>
              </a:spcBef>
              <a:spcAft>
                <a:spcPct val="0"/>
              </a:spcAft>
              <a:defRPr sz="1200">
                <a:solidFill>
                  <a:schemeClr val="tx1"/>
                </a:solidFill>
                <a:latin typeface="Arial" charset="0"/>
              </a:defRPr>
            </a:lvl8pPr>
            <a:lvl9pPr marL="3894138" indent="-228600" defTabSz="792163" eaLnBrk="0" fontAlgn="base" hangingPunct="0">
              <a:spcBef>
                <a:spcPct val="30000"/>
              </a:spcBef>
              <a:spcAft>
                <a:spcPct val="0"/>
              </a:spcAft>
              <a:defRPr sz="1200">
                <a:solidFill>
                  <a:schemeClr val="tx1"/>
                </a:solidFill>
                <a:latin typeface="Arial" charset="0"/>
              </a:defRPr>
            </a:lvl9pPr>
          </a:lstStyle>
          <a:p>
            <a:pPr algn="ctr">
              <a:spcBef>
                <a:spcPct val="0"/>
              </a:spcBef>
            </a:pPr>
            <a:r>
              <a:rPr lang="en-GB" altLang="en-US" sz="1100">
                <a:latin typeface="Times New Roman" pitchFamily="18" charset="0"/>
              </a:rPr>
              <a:t>Prof. Dr. Rainer Maurer, Markoökonomik</a:t>
            </a:r>
          </a:p>
        </p:txBody>
      </p:sp>
      <p:sp>
        <p:nvSpPr>
          <p:cNvPr id="3317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2163" eaLnBrk="0" hangingPunct="0">
              <a:spcBef>
                <a:spcPct val="30000"/>
              </a:spcBef>
              <a:defRPr sz="1200">
                <a:solidFill>
                  <a:schemeClr val="tx1"/>
                </a:solidFill>
                <a:latin typeface="Arial" charset="0"/>
              </a:defRPr>
            </a:lvl1pPr>
            <a:lvl2pPr marL="744538" indent="-284163" algn="l" defTabSz="792163" eaLnBrk="0" hangingPunct="0">
              <a:spcBef>
                <a:spcPct val="30000"/>
              </a:spcBef>
              <a:defRPr sz="1200">
                <a:solidFill>
                  <a:schemeClr val="tx1"/>
                </a:solidFill>
                <a:latin typeface="Arial" charset="0"/>
              </a:defRPr>
            </a:lvl2pPr>
            <a:lvl3pPr marL="1146175" indent="-228600" algn="l" defTabSz="792163" eaLnBrk="0" hangingPunct="0">
              <a:spcBef>
                <a:spcPct val="30000"/>
              </a:spcBef>
              <a:defRPr sz="1200">
                <a:solidFill>
                  <a:schemeClr val="tx1"/>
                </a:solidFill>
                <a:latin typeface="Arial" charset="0"/>
              </a:defRPr>
            </a:lvl3pPr>
            <a:lvl4pPr marL="1604963" indent="-228600" algn="l" defTabSz="792163" eaLnBrk="0" hangingPunct="0">
              <a:spcBef>
                <a:spcPct val="30000"/>
              </a:spcBef>
              <a:defRPr sz="1200">
                <a:solidFill>
                  <a:schemeClr val="tx1"/>
                </a:solidFill>
                <a:latin typeface="Arial" charset="0"/>
              </a:defRPr>
            </a:lvl4pPr>
            <a:lvl5pPr marL="2065338" indent="-228600" algn="l" defTabSz="792163" eaLnBrk="0" hangingPunct="0">
              <a:spcBef>
                <a:spcPct val="30000"/>
              </a:spcBef>
              <a:defRPr sz="1200">
                <a:solidFill>
                  <a:schemeClr val="tx1"/>
                </a:solidFill>
                <a:latin typeface="Arial" charset="0"/>
              </a:defRPr>
            </a:lvl5pPr>
            <a:lvl6pPr marL="2522538" indent="-228600" defTabSz="792163" eaLnBrk="0" fontAlgn="base" hangingPunct="0">
              <a:spcBef>
                <a:spcPct val="30000"/>
              </a:spcBef>
              <a:spcAft>
                <a:spcPct val="0"/>
              </a:spcAft>
              <a:defRPr sz="1200">
                <a:solidFill>
                  <a:schemeClr val="tx1"/>
                </a:solidFill>
                <a:latin typeface="Arial" charset="0"/>
              </a:defRPr>
            </a:lvl6pPr>
            <a:lvl7pPr marL="2979738" indent="-228600" defTabSz="792163" eaLnBrk="0" fontAlgn="base" hangingPunct="0">
              <a:spcBef>
                <a:spcPct val="30000"/>
              </a:spcBef>
              <a:spcAft>
                <a:spcPct val="0"/>
              </a:spcAft>
              <a:defRPr sz="1200">
                <a:solidFill>
                  <a:schemeClr val="tx1"/>
                </a:solidFill>
                <a:latin typeface="Arial" charset="0"/>
              </a:defRPr>
            </a:lvl7pPr>
            <a:lvl8pPr marL="3436938" indent="-228600" defTabSz="792163" eaLnBrk="0" fontAlgn="base" hangingPunct="0">
              <a:spcBef>
                <a:spcPct val="30000"/>
              </a:spcBef>
              <a:spcAft>
                <a:spcPct val="0"/>
              </a:spcAft>
              <a:defRPr sz="1200">
                <a:solidFill>
                  <a:schemeClr val="tx1"/>
                </a:solidFill>
                <a:latin typeface="Arial" charset="0"/>
              </a:defRPr>
            </a:lvl8pPr>
            <a:lvl9pPr marL="3894138" indent="-228600" defTabSz="792163" eaLnBrk="0" fontAlgn="base" hangingPunct="0">
              <a:spcBef>
                <a:spcPct val="30000"/>
              </a:spcBef>
              <a:spcAft>
                <a:spcPct val="0"/>
              </a:spcAft>
              <a:defRPr sz="1200">
                <a:solidFill>
                  <a:schemeClr val="tx1"/>
                </a:solidFill>
                <a:latin typeface="Arial" charset="0"/>
              </a:defRPr>
            </a:lvl9pPr>
          </a:lstStyle>
          <a:p>
            <a:pPr algn="r">
              <a:spcBef>
                <a:spcPct val="0"/>
              </a:spcBef>
            </a:pPr>
            <a:fld id="{AC5B19CF-4D61-4FD2-A5E7-5E951EC0D847}" type="slidenum">
              <a:rPr lang="en-GB" altLang="en-US" sz="1100" smtClean="0">
                <a:latin typeface="Times New Roman" pitchFamily="18" charset="0"/>
              </a:rPr>
              <a:pPr algn="r">
                <a:spcBef>
                  <a:spcPct val="0"/>
                </a:spcBef>
              </a:pPr>
              <a:t>161</a:t>
            </a:fld>
            <a:endParaRPr lang="en-GB" altLang="en-US" sz="1100">
              <a:latin typeface="Times New Roman" pitchFamily="18" charset="0"/>
            </a:endParaRPr>
          </a:p>
        </p:txBody>
      </p:sp>
      <p:sp>
        <p:nvSpPr>
          <p:cNvPr id="331780" name="Rectangle 2"/>
          <p:cNvSpPr>
            <a:spLocks noGrp="1" noRot="1" noChangeAspect="1" noChangeArrowheads="1" noTextEdit="1"/>
          </p:cNvSpPr>
          <p:nvPr>
            <p:ph type="sldImg"/>
          </p:nvPr>
        </p:nvSpPr>
        <p:spPr>
          <a:ln/>
        </p:spPr>
      </p:sp>
      <p:sp>
        <p:nvSpPr>
          <p:cNvPr id="331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23E493DB-E13D-4610-9174-90589E73D3CE}" type="slidenum">
              <a:rPr lang="en-GB" altLang="en-US" sz="1100" smtClean="0">
                <a:solidFill>
                  <a:srgbClr val="000000"/>
                </a:solidFill>
                <a:latin typeface="Times New Roman" pitchFamily="18" charset="0"/>
              </a:rPr>
              <a:pPr algn="r">
                <a:spcBef>
                  <a:spcPct val="0"/>
                </a:spcBef>
              </a:pPr>
              <a:t>162</a:t>
            </a:fld>
            <a:endParaRPr lang="en-GB" altLang="en-US" sz="1100">
              <a:solidFill>
                <a:srgbClr val="000000"/>
              </a:solidFill>
              <a:latin typeface="Times New Roman" pitchFamily="18" charset="0"/>
            </a:endParaRPr>
          </a:p>
        </p:txBody>
      </p:sp>
      <p:sp>
        <p:nvSpPr>
          <p:cNvPr id="332803" name="Rectangle 2"/>
          <p:cNvSpPr>
            <a:spLocks noGrp="1" noRot="1" noChangeAspect="1" noChangeArrowheads="1" noTextEdit="1"/>
          </p:cNvSpPr>
          <p:nvPr>
            <p:ph type="sldImg"/>
          </p:nvPr>
        </p:nvSpPr>
        <p:spPr>
          <a:xfrm>
            <a:off x="863600" y="750888"/>
            <a:ext cx="4946650" cy="3709987"/>
          </a:xfrm>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42846D5-0FDA-403F-B56D-363B55944264}" type="slidenum">
              <a:rPr lang="de-DE" altLang="en-US">
                <a:solidFill>
                  <a:srgbClr val="000000"/>
                </a:solidFill>
              </a:rPr>
              <a:pPr algn="r" eaLnBrk="1" hangingPunct="1">
                <a:spcBef>
                  <a:spcPct val="0"/>
                </a:spcBef>
              </a:pPr>
              <a:t>17</a:t>
            </a:fld>
            <a:endParaRPr lang="de-DE" altLang="en-US">
              <a:solidFill>
                <a:srgbClr val="000000"/>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E2E6192-C2CF-47AF-9EAF-EC075938EB28}" type="slidenum">
              <a:rPr lang="de-DE" altLang="en-US">
                <a:solidFill>
                  <a:srgbClr val="000000"/>
                </a:solidFill>
              </a:rPr>
              <a:pPr algn="r" eaLnBrk="1" hangingPunct="1">
                <a:spcBef>
                  <a:spcPct val="0"/>
                </a:spcBef>
              </a:pPr>
              <a:t>18</a:t>
            </a:fld>
            <a:endParaRPr lang="de-DE" altLang="en-US">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DB71B23-E5D0-4B08-987D-0AC0E12E741D}" type="slidenum">
              <a:rPr lang="de-DE" altLang="en-US">
                <a:solidFill>
                  <a:srgbClr val="000000"/>
                </a:solidFill>
              </a:rPr>
              <a:pPr algn="r" eaLnBrk="1" hangingPunct="1">
                <a:spcBef>
                  <a:spcPct val="0"/>
                </a:spcBef>
              </a:pPr>
              <a:t>19</a:t>
            </a:fld>
            <a:endParaRPr lang="de-DE" altLang="en-US">
              <a:solidFill>
                <a:srgbClr val="000000"/>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2" tIns="47036" rIns="94072" bIns="47036"/>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D38112-4633-4537-A303-9DC38F1D284B}" type="slidenum">
              <a:rPr lang="de-DE" altLang="en-US" smtClean="0"/>
              <a:pPr algn="r" eaLnBrk="1" hangingPunct="1">
                <a:spcBef>
                  <a:spcPct val="0"/>
                </a:spcBef>
              </a:pPr>
              <a:t>2</a:t>
            </a:fld>
            <a:endParaRPr lang="de-DE" altLang="en-US"/>
          </a:p>
        </p:txBody>
      </p:sp>
      <p:sp>
        <p:nvSpPr>
          <p:cNvPr id="1720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20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20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20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203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r>
              <a:rPr lang="en-US" altLang="en-US" dirty="0"/>
              <a:t>As we have seen, the openness of countries to international trade and capital movements can bring a number of advantages.</a:t>
            </a:r>
          </a:p>
          <a:p>
            <a:pPr marL="217488" indent="-217488" defTabSz="728663" eaLnBrk="1" hangingPunct="1"/>
            <a:endParaRPr lang="en-US" altLang="en-US" dirty="0"/>
          </a:p>
          <a:p>
            <a:pPr marL="217488" indent="-217488" defTabSz="728663" eaLnBrk="1" hangingPunct="1"/>
            <a:r>
              <a:rPr lang="en-US" altLang="en-US" dirty="0"/>
              <a:t>In has however also repeatedly resulted in financial market crises, which easily spread across many countries, often causing crises in the real economy too.</a:t>
            </a:r>
          </a:p>
          <a:p>
            <a:pPr marL="217488" indent="-217488" defTabSz="728663" eaLnBrk="1" hangingPunct="1"/>
            <a:endParaRPr lang="en-US" altLang="en-US" dirty="0"/>
          </a:p>
          <a:p>
            <a:pPr marL="217488" indent="-217488" defTabSz="728663" eaLnBrk="1" hangingPunct="1"/>
            <a:r>
              <a:rPr lang="en-US" altLang="en-US" dirty="0"/>
              <a:t>This chapter deals with historical financial market crises episodes. Above all, the similarities in the formation and course of these crises are examined. </a:t>
            </a:r>
            <a:endParaRPr lang="de-DE" altLang="en-US" dirty="0"/>
          </a:p>
          <a:p>
            <a:pPr marL="217488" indent="-217488" defTabSz="728663" eaLnBrk="1" hangingPunct="1"/>
            <a:endParaRPr lang="de-DE" altLang="en-US" dirty="0"/>
          </a:p>
        </p:txBody>
      </p:sp>
      <p:sp>
        <p:nvSpPr>
          <p:cNvPr id="17204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20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06EEA9A-3FB6-40FF-AE38-78144D28C89C}" type="slidenum">
              <a:rPr lang="de-DE" altLang="en-US" smtClean="0"/>
              <a:pPr algn="r" eaLnBrk="1" hangingPunct="1">
                <a:spcBef>
                  <a:spcPct val="0"/>
                </a:spcBef>
              </a:pPr>
              <a:t>20</a:t>
            </a:fld>
            <a:endParaRPr lang="de-DE" altLang="en-US"/>
          </a:p>
        </p:txBody>
      </p:sp>
      <p:sp>
        <p:nvSpPr>
          <p:cNvPr id="1925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25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25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25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251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endParaRPr lang="de-DE" altLang="en-US" dirty="0"/>
          </a:p>
          <a:p>
            <a:pPr marL="217488" indent="-217488" defTabSz="728663" eaLnBrk="1" hangingPunct="1"/>
            <a:r>
              <a:rPr lang="en-US" altLang="en-US" dirty="0"/>
              <a:t>So much for this lesson!</a:t>
            </a:r>
          </a:p>
          <a:p>
            <a:pPr marL="217488" indent="-217488" defTabSz="728663" eaLnBrk="1" hangingPunct="1"/>
            <a:r>
              <a:rPr lang="en-US" altLang="en-US" dirty="0"/>
              <a:t>______________________</a:t>
            </a:r>
          </a:p>
          <a:p>
            <a:pPr marL="217488" indent="-217488" defTabSz="728663" eaLnBrk="1" hangingPunct="1"/>
            <a:endParaRPr lang="en-US" altLang="en-US" dirty="0"/>
          </a:p>
          <a:p>
            <a:pPr marL="217488" indent="-217488" defTabSz="728663" eaLnBrk="1" hangingPunct="1"/>
            <a:r>
              <a:rPr lang="en-US" altLang="en-US" dirty="0"/>
              <a:t>Hello everybody! This is lesson 23 of the lecture “International Economics”. I will explain slides 21 to 28 of Chapter 4 “International Financial Crises”. In this lesson I will talk about a speculative crisis that took place at the end of the Middle Ages: the so-called “Dutch tulip fever”.</a:t>
            </a:r>
            <a:endParaRPr lang="de-DE" altLang="en-US" dirty="0"/>
          </a:p>
        </p:txBody>
      </p:sp>
      <p:sp>
        <p:nvSpPr>
          <p:cNvPr id="19252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25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459AA6A-0B3B-4661-AFA6-AF6BED29B78C}" type="slidenum">
              <a:rPr lang="de-DE" altLang="en-US" smtClean="0"/>
              <a:pPr algn="r" eaLnBrk="1" hangingPunct="1">
                <a:spcBef>
                  <a:spcPct val="0"/>
                </a:spcBef>
              </a:pPr>
              <a:t>21</a:t>
            </a:fld>
            <a:endParaRPr lang="de-DE" altLang="en-US"/>
          </a:p>
        </p:txBody>
      </p:sp>
      <p:sp>
        <p:nvSpPr>
          <p:cNvPr id="1935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35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35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35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354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dirty="0"/>
              <a:t>The Netherlands (then "United Provinces") experienced an economic boom between 1630 and 1660, for two reasons: The end of the war with Spain and the increasing dominance of Dutch merchants in international trade.</a:t>
            </a:r>
          </a:p>
          <a:p>
            <a:pPr marL="217488" indent="-217488" defTabSz="728663" eaLnBrk="1" hangingPunct="1"/>
            <a:endParaRPr lang="en-US" dirty="0"/>
          </a:p>
          <a:p>
            <a:pPr marL="217488" indent="-217488" defTabSz="728663" eaLnBrk="1" hangingPunct="1"/>
            <a:r>
              <a:rPr lang="en-US" dirty="0"/>
              <a:t>This dominance in international trade came about mainly because the Dutch gained the monopoly to trade nutmeg (in German “</a:t>
            </a:r>
            <a:r>
              <a:rPr lang="en-US" dirty="0" err="1"/>
              <a:t>Muskatnüsse</a:t>
            </a:r>
            <a:r>
              <a:rPr lang="en-US" dirty="0"/>
              <a:t>”). The nutmeg was the gold of East India in the 16th century. The British, Spaniards, Portuguese and Dutch fought over the fruit of the nutmeg tree. In the year 1621, the Dutch governor-general </a:t>
            </a:r>
            <a:r>
              <a:rPr lang="en-US" dirty="0" err="1"/>
              <a:t>Pieterszoon</a:t>
            </a:r>
            <a:r>
              <a:rPr lang="en-US" dirty="0"/>
              <a:t> Coen arrived on the Banda Islands with 2000 men and began to exterminate the native population. The entire island population was killed, an estimated number 15,000 humans and replaced by slaves from other areas. With this brutal approach, the Dutch secured the nutmeg monopoly trade for the next 150 years.</a:t>
            </a:r>
          </a:p>
          <a:p>
            <a:pPr marL="217488" indent="-217488" defTabSz="728663" eaLnBrk="1" hangingPunct="1"/>
            <a:endParaRPr lang="en-US" dirty="0"/>
          </a:p>
          <a:p>
            <a:pPr marL="217488" indent="-217488" defTabSz="728663" eaLnBrk="1" hangingPunct="1"/>
            <a:r>
              <a:rPr lang="en-US" dirty="0"/>
              <a:t>The Dutch trade margins for nutmegs were enormous: in the mid-16th century, traders on the Banda Islands were selling ten pounds of nutmegs for less than an English penny. In England the price of nutmegs was about 600 times higher. These trade profits flowed to the Netherlands and were spent there. This led to an economic upturn. The traders' profits flowed into the Dutch economy through their demand for goods and services and thus led to increasing incomes for local craftsmen and service providers.</a:t>
            </a:r>
          </a:p>
          <a:p>
            <a:pPr marL="217488" indent="-217488" defTabSz="728663" eaLnBrk="1" hangingPunct="1"/>
            <a:endParaRPr lang="en-US" dirty="0"/>
          </a:p>
          <a:p>
            <a:pPr marL="217488" indent="-217488" defTabSz="728663" eaLnBrk="1" hangingPunct="1"/>
            <a:r>
              <a:rPr lang="en-US" dirty="0"/>
              <a:t>This economic boom created a new class of wealthy citizens (merchants and craftsmen) alongside the established nobility.</a:t>
            </a:r>
          </a:p>
          <a:p>
            <a:pPr marL="217488" indent="-217488" defTabSz="728663" eaLnBrk="1" hangingPunct="1"/>
            <a:endParaRPr lang="en-US" dirty="0"/>
          </a:p>
          <a:p>
            <a:pPr marL="217488" indent="-217488" defTabSz="728663" eaLnBrk="1" hangingPunct="1"/>
            <a:r>
              <a:rPr lang="en-US" dirty="0"/>
              <a:t>The tulip flower came to Europe from Turkey in the 16th century.</a:t>
            </a:r>
          </a:p>
          <a:p>
            <a:pPr marL="217488" indent="-217488" defTabSz="728663" eaLnBrk="1" hangingPunct="1"/>
            <a:r>
              <a:rPr lang="en-US" dirty="0"/>
              <a:t>CLICK </a:t>
            </a:r>
            <a:endParaRPr lang="de-DE" altLang="en-US" dirty="0"/>
          </a:p>
        </p:txBody>
      </p:sp>
      <p:sp>
        <p:nvSpPr>
          <p:cNvPr id="19354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35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7856E7-F2EC-4E9B-8D76-8FA0ADEFAE82}" type="slidenum">
              <a:rPr lang="de-DE" altLang="en-US" smtClean="0"/>
              <a:pPr algn="r" eaLnBrk="1" hangingPunct="1">
                <a:spcBef>
                  <a:spcPct val="0"/>
                </a:spcBef>
              </a:pPr>
              <a:t>22</a:t>
            </a:fld>
            <a:endParaRPr lang="de-DE" altLang="en-US"/>
          </a:p>
        </p:txBody>
      </p:sp>
      <p:sp>
        <p:nvSpPr>
          <p:cNvPr id="1945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45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45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45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456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p:txBody>
      </p:sp>
      <p:sp>
        <p:nvSpPr>
          <p:cNvPr id="19456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45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4FFD7BD-EAEF-40A6-B472-B6C5DB68A399}" type="slidenum">
              <a:rPr lang="de-DE" altLang="en-US" smtClean="0"/>
              <a:pPr algn="r" eaLnBrk="1" hangingPunct="1">
                <a:spcBef>
                  <a:spcPct val="0"/>
                </a:spcBef>
              </a:pPr>
              <a:t>23</a:t>
            </a:fld>
            <a:endParaRPr lang="de-DE" altLang="en-US"/>
          </a:p>
        </p:txBody>
      </p:sp>
      <p:sp>
        <p:nvSpPr>
          <p:cNvPr id="1955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55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55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55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559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a:p>
            <a:pPr marL="217488" indent="-217488" defTabSz="728663" eaLnBrk="1" hangingPunct="1"/>
            <a:endParaRPr lang="de-DE" altLang="en-US" dirty="0"/>
          </a:p>
        </p:txBody>
      </p:sp>
      <p:sp>
        <p:nvSpPr>
          <p:cNvPr id="19559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55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E69CE35-05F4-44E9-9220-C88496ED3150}" type="slidenum">
              <a:rPr lang="de-DE" altLang="en-US" smtClean="0"/>
              <a:pPr algn="r" eaLnBrk="1" hangingPunct="1">
                <a:spcBef>
                  <a:spcPct val="0"/>
                </a:spcBef>
              </a:pPr>
              <a:t>24</a:t>
            </a:fld>
            <a:endParaRPr lang="de-DE" altLang="en-US"/>
          </a:p>
        </p:txBody>
      </p:sp>
      <p:sp>
        <p:nvSpPr>
          <p:cNvPr id="1966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66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66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66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661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a:p>
            <a:pPr marL="217488" indent="-217488" defTabSz="728663" eaLnBrk="1" hangingPunct="1"/>
            <a:r>
              <a:rPr lang="en-US" altLang="en-US" noProof="0" dirty="0"/>
              <a:t>During the tulip fever, Dutch farmer gained experience in the cultivation of tulips and other flowers. The gave them a competitive advantage in the trade wit flowers. </a:t>
            </a:r>
            <a:r>
              <a:rPr lang="en-US" altLang="en-US" sz="1200" dirty="0">
                <a:solidFill>
                  <a:srgbClr val="FFFFFF"/>
                </a:solidFill>
              </a:rPr>
              <a:t>Today, with more than 2 billion tulips harvested every year, the Netherlands are world market leader in trade with flowers.</a:t>
            </a:r>
            <a:endParaRPr lang="en-US" altLang="en-US" noProof="0" dirty="0"/>
          </a:p>
        </p:txBody>
      </p:sp>
      <p:sp>
        <p:nvSpPr>
          <p:cNvPr id="19661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66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47BABB1-CBFE-45C2-B4B4-7B4FB54DF0E4}" type="slidenum">
              <a:rPr lang="de-DE" altLang="en-US" smtClean="0"/>
              <a:pPr algn="r" eaLnBrk="1" hangingPunct="1">
                <a:spcBef>
                  <a:spcPct val="0"/>
                </a:spcBef>
              </a:pPr>
              <a:t>25</a:t>
            </a:fld>
            <a:endParaRPr lang="de-DE" altLang="en-US"/>
          </a:p>
        </p:txBody>
      </p:sp>
      <p:sp>
        <p:nvSpPr>
          <p:cNvPr id="1976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76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76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76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763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b="1" dirty="0"/>
          </a:p>
          <a:p>
            <a:pPr marL="217488" indent="-217488" defTabSz="728663" eaLnBrk="1" hangingPunct="1"/>
            <a:endParaRPr lang="de-DE" altLang="en-US" dirty="0"/>
          </a:p>
        </p:txBody>
      </p:sp>
      <p:sp>
        <p:nvSpPr>
          <p:cNvPr id="19764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76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749373-BF3A-4724-AC0F-EDEB492ED566}" type="slidenum">
              <a:rPr lang="de-DE" altLang="en-US" smtClean="0"/>
              <a:pPr algn="r" eaLnBrk="1" hangingPunct="1">
                <a:spcBef>
                  <a:spcPct val="0"/>
                </a:spcBef>
              </a:pPr>
              <a:t>26</a:t>
            </a:fld>
            <a:endParaRPr lang="de-DE" altLang="en-US"/>
          </a:p>
        </p:txBody>
      </p:sp>
      <p:sp>
        <p:nvSpPr>
          <p:cNvPr id="1986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86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86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86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866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p:txBody>
      </p:sp>
      <p:sp>
        <p:nvSpPr>
          <p:cNvPr id="19866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86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597409-03E1-4A63-A0E3-F2F0571A8923}" type="slidenum">
              <a:rPr lang="de-DE" altLang="en-US" smtClean="0"/>
              <a:pPr algn="r" eaLnBrk="1" hangingPunct="1">
                <a:spcBef>
                  <a:spcPct val="0"/>
                </a:spcBef>
              </a:pPr>
              <a:t>27</a:t>
            </a:fld>
            <a:endParaRPr lang="de-DE" altLang="en-US"/>
          </a:p>
        </p:txBody>
      </p:sp>
      <p:sp>
        <p:nvSpPr>
          <p:cNvPr id="1996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96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996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96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9968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a:p>
            <a:pPr marL="217488" indent="-217488" defTabSz="728663" eaLnBrk="1" hangingPunct="1"/>
            <a:r>
              <a:rPr lang="en-US" dirty="0"/>
              <a:t>Under the link of this video on </a:t>
            </a:r>
            <a:r>
              <a:rPr lang="en-US" dirty="0" err="1"/>
              <a:t>Moodles</a:t>
            </a:r>
            <a:r>
              <a:rPr lang="en-US" dirty="0"/>
              <a:t> you will find a link to a historical documentary on Dutch tulip fever, which contains further information. </a:t>
            </a:r>
            <a:endParaRPr lang="de-DE" altLang="en-US" dirty="0"/>
          </a:p>
        </p:txBody>
      </p:sp>
      <p:sp>
        <p:nvSpPr>
          <p:cNvPr id="19968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996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B5CAAC0-3E92-4619-ACB0-B0E17F6ACB2C}" type="slidenum">
              <a:rPr lang="de-DE" altLang="en-US" smtClean="0"/>
              <a:pPr algn="r" eaLnBrk="1" hangingPunct="1">
                <a:spcBef>
                  <a:spcPct val="0"/>
                </a:spcBef>
              </a:pPr>
              <a:t>28</a:t>
            </a:fld>
            <a:endParaRPr lang="de-DE" altLang="en-US"/>
          </a:p>
        </p:txBody>
      </p:sp>
      <p:sp>
        <p:nvSpPr>
          <p:cNvPr id="2007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07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07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07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071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r>
              <a:rPr lang="de-DE" altLang="en-US" dirty="0"/>
              <a:t>So </a:t>
            </a:r>
            <a:r>
              <a:rPr lang="de-DE" altLang="en-US" dirty="0" err="1"/>
              <a:t>much</a:t>
            </a:r>
            <a:r>
              <a:rPr lang="de-DE" altLang="en-US" dirty="0"/>
              <a:t> </a:t>
            </a:r>
            <a:r>
              <a:rPr lang="de-DE" altLang="en-US" dirty="0" err="1"/>
              <a:t>for</a:t>
            </a:r>
            <a:r>
              <a:rPr lang="de-DE" altLang="en-US" dirty="0"/>
              <a:t> </a:t>
            </a:r>
            <a:r>
              <a:rPr lang="de-DE" altLang="en-US" dirty="0" err="1"/>
              <a:t>this</a:t>
            </a:r>
            <a:r>
              <a:rPr lang="de-DE" altLang="en-US" dirty="0"/>
              <a:t> </a:t>
            </a:r>
            <a:r>
              <a:rPr lang="de-DE" altLang="en-US" dirty="0" err="1"/>
              <a:t>lecture</a:t>
            </a:r>
            <a:r>
              <a:rPr lang="de-DE" altLang="en-US" dirty="0"/>
              <a:t>!</a:t>
            </a:r>
          </a:p>
          <a:p>
            <a:pPr marL="217488" indent="-217488" defTabSz="728663" eaLnBrk="1" hangingPunct="1"/>
            <a:endParaRPr lang="de-DE" altLang="en-US"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___________________</a:t>
            </a:r>
          </a:p>
          <a:p>
            <a:pPr marL="217488" indent="-217488" defTabSz="728663" eaLnBrk="1" hangingPunct="1"/>
            <a:endParaRPr lang="de-DE" altLang="en-US" dirty="0"/>
          </a:p>
          <a:p>
            <a:pPr marL="217488" indent="-217488" defTabSz="728663" eaLnBrk="1" hangingPunct="1"/>
            <a:r>
              <a:rPr lang="en-US" dirty="0" err="1"/>
              <a:t>Hellow</a:t>
            </a:r>
            <a:r>
              <a:rPr lang="en-US" dirty="0"/>
              <a:t> everybody! </a:t>
            </a:r>
          </a:p>
          <a:p>
            <a:pPr marL="217488" indent="-217488" defTabSz="728663" eaLnBrk="1" hangingPunct="1"/>
            <a:endParaRPr lang="en-US" dirty="0"/>
          </a:p>
          <a:p>
            <a:pPr marL="217488" indent="-217488" defTabSz="728663" eaLnBrk="1" hangingPunct="1"/>
            <a:r>
              <a:rPr lang="en-US" dirty="0"/>
              <a:t>This is lesson 24 of the lecture “International Economics”. </a:t>
            </a:r>
          </a:p>
          <a:p>
            <a:pPr marL="217488" indent="-217488" defTabSz="728663" eaLnBrk="1" hangingPunct="1"/>
            <a:endParaRPr lang="en-US" dirty="0"/>
          </a:p>
          <a:p>
            <a:pPr marL="217488" indent="-217488" defTabSz="728663" eaLnBrk="1" hangingPunct="1"/>
            <a:r>
              <a:rPr lang="en-US" dirty="0"/>
              <a:t>I will present slides 28 through 49 of Chapter 4, “International Financial Crises”. We will talk about the stock market crash of 1929 and the resulting World Economic Crisis of the </a:t>
            </a:r>
            <a:r>
              <a:rPr lang="en-US" dirty="0" err="1"/>
              <a:t>1930s</a:t>
            </a:r>
            <a:r>
              <a:rPr lang="en-US" dirty="0"/>
              <a:t>. </a:t>
            </a:r>
          </a:p>
          <a:p>
            <a:pPr marL="217488" indent="-217488" defTabSz="728663" eaLnBrk="1" hangingPunct="1"/>
            <a:endParaRPr lang="en-US" altLang="en-US" dirty="0"/>
          </a:p>
          <a:p>
            <a:pPr marL="217488" indent="-217488" defTabSz="728663" eaLnBrk="1" hangingPunct="1"/>
            <a:r>
              <a:rPr lang="de-DE" altLang="en-US" dirty="0"/>
              <a:t>https://</a:t>
            </a:r>
            <a:r>
              <a:rPr lang="de-DE" altLang="en-US" dirty="0" err="1"/>
              <a:t>youtu.be</a:t>
            </a:r>
            <a:r>
              <a:rPr lang="de-DE" altLang="en-US" dirty="0"/>
              <a:t>/</a:t>
            </a:r>
            <a:r>
              <a:rPr lang="de-DE" altLang="en-US"/>
              <a:t>FXNziew6C9A</a:t>
            </a:r>
            <a:endParaRPr lang="de-DE" altLang="en-US" dirty="0"/>
          </a:p>
        </p:txBody>
      </p:sp>
      <p:sp>
        <p:nvSpPr>
          <p:cNvPr id="20071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07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AD3035C-8F46-424A-8DE2-DBBF9BD47197}" type="slidenum">
              <a:rPr lang="de-DE" altLang="en-US" smtClean="0"/>
              <a:pPr algn="r" eaLnBrk="1" hangingPunct="1">
                <a:spcBef>
                  <a:spcPct val="0"/>
                </a:spcBef>
              </a:pPr>
              <a:t>29</a:t>
            </a:fld>
            <a:endParaRPr lang="de-DE" altLang="en-US"/>
          </a:p>
        </p:txBody>
      </p:sp>
      <p:sp>
        <p:nvSpPr>
          <p:cNvPr id="20173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173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173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173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173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a:p>
            <a:pPr marL="217488" indent="-217488" defTabSz="728663" eaLnBrk="1" hangingPunct="1"/>
            <a:endParaRPr lang="de-DE" altLang="en-US" dirty="0"/>
          </a:p>
        </p:txBody>
      </p:sp>
      <p:sp>
        <p:nvSpPr>
          <p:cNvPr id="20173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173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D7A1DD9-99C1-42B4-8256-FF01F87941F3}" type="slidenum">
              <a:rPr lang="en-GB" altLang="en-US" sz="1100" smtClean="0">
                <a:latin typeface="Times New Roman" pitchFamily="18" charset="0"/>
              </a:rPr>
              <a:pPr>
                <a:spcBef>
                  <a:spcPct val="0"/>
                </a:spcBef>
                <a:buFontTx/>
                <a:buNone/>
              </a:pPr>
              <a:t>3</a:t>
            </a:fld>
            <a:endParaRPr lang="en-GB" altLang="en-US" sz="1100">
              <a:latin typeface="Times New Roman" pitchFamily="18" charset="0"/>
            </a:endParaRPr>
          </a:p>
        </p:txBody>
      </p:sp>
      <p:sp>
        <p:nvSpPr>
          <p:cNvPr id="1689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89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en-US" dirty="0"/>
              <a:t>First, we will however discuss theoretical approaches to explain, why financial market crises can occur. The formation of speculative bubbles plays an important role here. </a:t>
            </a:r>
            <a:endParaRPr lang="de-DE" altLang="en-US" dirty="0"/>
          </a:p>
          <a:p>
            <a:pPr eaLnBrk="1" hangingPunct="1"/>
            <a:endParaRPr lang="de-DE" altLang="en-US" dirty="0"/>
          </a:p>
        </p:txBody>
      </p:sp>
      <p:sp>
        <p:nvSpPr>
          <p:cNvPr id="168968" name="Rectangle 7"/>
          <p:cNvSpPr>
            <a:spLocks noGrp="1" noRot="1" noChangeAspect="1" noChangeArrowheads="1" noTextEdit="1"/>
          </p:cNvSpPr>
          <p:nvPr>
            <p:ph type="sldImg"/>
          </p:nvPr>
        </p:nvSpPr>
        <p:spPr>
          <a:ln cap="flat"/>
        </p:spPr>
      </p:sp>
      <p:sp>
        <p:nvSpPr>
          <p:cNvPr id="1689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E1EDBA6-3ABD-4AF5-B385-B9AF0C9BF5E8}" type="slidenum">
              <a:rPr lang="de-DE" altLang="en-US" smtClean="0"/>
              <a:pPr algn="r" eaLnBrk="1" hangingPunct="1">
                <a:spcBef>
                  <a:spcPct val="0"/>
                </a:spcBef>
              </a:pPr>
              <a:t>30</a:t>
            </a:fld>
            <a:endParaRPr lang="de-DE" altLang="en-US"/>
          </a:p>
        </p:txBody>
      </p:sp>
      <p:sp>
        <p:nvSpPr>
          <p:cNvPr id="2027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27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27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27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275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217488" indent="-217488" defTabSz="728663" eaLnBrk="1" hangingPunct="1"/>
            <a:r>
              <a:rPr lang="en-US" altLang="en-US" dirty="0"/>
              <a:t>This diagram shows the development of the Dow Jones stock market index in the so-called "Roaring Twenties" of the past century. The Dow Jones stock market index is the average value of the 30 largest stock companies that are traded on the New York Stock Exchange, also known as Wall Street.</a:t>
            </a:r>
          </a:p>
          <a:p>
            <a:pPr marL="217488" indent="-217488" defTabSz="728663" eaLnBrk="1" hangingPunct="1"/>
            <a:endParaRPr lang="en-US" altLang="en-US" dirty="0"/>
          </a:p>
          <a:p>
            <a:pPr marL="217488" indent="-217488" defTabSz="728663" eaLnBrk="1" hangingPunct="1"/>
            <a:r>
              <a:rPr lang="en-US" altLang="en-US" dirty="0"/>
              <a:t>The technological progress just described led to higher profits for the stock corporations so that the prices continued to rise with the beginning of the </a:t>
            </a:r>
            <a:r>
              <a:rPr lang="en-US" altLang="en-US" dirty="0" err="1"/>
              <a:t>20s</a:t>
            </a:r>
            <a:r>
              <a:rPr lang="en-US" altLang="en-US" dirty="0"/>
              <a:t>.</a:t>
            </a:r>
          </a:p>
          <a:p>
            <a:pPr marL="217488" indent="-217488" defTabSz="728663" eaLnBrk="1" hangingPunct="1"/>
            <a:endParaRPr lang="en-US" altLang="en-US" dirty="0"/>
          </a:p>
          <a:p>
            <a:pPr marL="217488" indent="-217488" defTabSz="728663" eaLnBrk="1" hangingPunct="1"/>
            <a:r>
              <a:rPr lang="en-US" altLang="en-US" dirty="0"/>
              <a:t>This led to speculation on a further price increase, so that the demand for shares continued to rise. </a:t>
            </a:r>
            <a:endParaRPr lang="de-DE" altLang="en-US" dirty="0"/>
          </a:p>
        </p:txBody>
      </p:sp>
      <p:sp>
        <p:nvSpPr>
          <p:cNvPr id="202760" name="Rectangle 7"/>
          <p:cNvSpPr>
            <a:spLocks noGrp="1" noRot="1" noChangeAspect="1" noChangeArrowheads="1" noTextEdit="1"/>
          </p:cNvSpPr>
          <p:nvPr>
            <p:ph type="sldImg"/>
          </p:nvPr>
        </p:nvSpPr>
        <p:spPr>
          <a:xfrm>
            <a:off x="863600" y="750888"/>
            <a:ext cx="4945063" cy="3709987"/>
          </a:xfrm>
          <a:ln w="12700" cap="flat">
            <a:solidFill>
              <a:schemeClr val="tx1"/>
            </a:solidFill>
          </a:ln>
        </p:spPr>
      </p:sp>
      <p:sp>
        <p:nvSpPr>
          <p:cNvPr id="2027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52FF8E-E7E1-478E-85F5-EAFB08FA2A34}" type="slidenum">
              <a:rPr lang="de-DE" altLang="en-US" smtClean="0"/>
              <a:pPr algn="r" eaLnBrk="1" hangingPunct="1">
                <a:spcBef>
                  <a:spcPct val="0"/>
                </a:spcBef>
              </a:pPr>
              <a:t>31</a:t>
            </a:fld>
            <a:endParaRPr lang="de-DE" altLang="en-US"/>
          </a:p>
        </p:txBody>
      </p:sp>
      <p:sp>
        <p:nvSpPr>
          <p:cNvPr id="2037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37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dirty="0"/>
              <a:t>This diagram shows the development of the average company earnings per share of the 500 stock companies included in the Standard &amp; Poor's 500 index. This index covers the 500 largest companies that are traded on the NY Stock Exchange. </a:t>
            </a:r>
          </a:p>
          <a:p>
            <a:pPr marL="217488" indent="-217488" defTabSz="728663" eaLnBrk="1" hangingPunct="1"/>
            <a:endParaRPr lang="en-US" altLang="en-US"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altLang="en-US" sz="1200" dirty="0">
                <a:solidFill>
                  <a:srgbClr val="0000FF"/>
                </a:solidFill>
              </a:rPr>
              <a:t>This strong upward trend in corporate profits in the course of the </a:t>
            </a:r>
            <a:r>
              <a:rPr lang="en-US" altLang="en-US" sz="1200" dirty="0" err="1">
                <a:solidFill>
                  <a:srgbClr val="0000FF"/>
                </a:solidFill>
              </a:rPr>
              <a:t>20s</a:t>
            </a:r>
            <a:r>
              <a:rPr lang="en-US" altLang="en-US" sz="1200" dirty="0">
                <a:solidFill>
                  <a:srgbClr val="0000FF"/>
                </a:solidFill>
              </a:rPr>
              <a:t> gave rise to further profit growth expectations.</a:t>
            </a:r>
            <a:endParaRPr lang="de-DE" altLang="en-US" b="1" dirty="0">
              <a:solidFill>
                <a:srgbClr val="00FF00"/>
              </a:solidFill>
            </a:endParaRPr>
          </a:p>
          <a:p>
            <a:pPr marL="217488" indent="-217488" defTabSz="728663" eaLnBrk="1" hangingPunct="1"/>
            <a:endParaRPr lang="de-DE" altLang="en-US" dirty="0"/>
          </a:p>
        </p:txBody>
      </p:sp>
      <p:sp>
        <p:nvSpPr>
          <p:cNvPr id="20378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37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064F82-AF3A-41A4-963E-D33265FA10AD}" type="slidenum">
              <a:rPr lang="de-DE" altLang="en-US" smtClean="0"/>
              <a:pPr algn="r" eaLnBrk="1" hangingPunct="1">
                <a:spcBef>
                  <a:spcPct val="0"/>
                </a:spcBef>
              </a:pPr>
              <a:t>32</a:t>
            </a:fld>
            <a:endParaRPr lang="de-DE" altLang="en-US"/>
          </a:p>
        </p:txBody>
      </p:sp>
      <p:sp>
        <p:nvSpPr>
          <p:cNvPr id="2048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48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altLang="en-US" dirty="0"/>
              <a:t>This chart shows additionally the average stock price of the 500 companies in the S&amp;P Index.</a:t>
            </a:r>
          </a:p>
          <a:p>
            <a:pPr marL="217488" indent="-217488" defTabSz="728663" eaLnBrk="1" hangingPunct="1"/>
            <a:endParaRPr lang="en-US" altLang="en-US" dirty="0"/>
          </a:p>
          <a:p>
            <a:pPr marL="217488" indent="-217488" defTabSz="728663" eaLnBrk="1" hangingPunct="1"/>
            <a:r>
              <a:rPr lang="en-US" altLang="en-US" dirty="0"/>
              <a:t>As is obvious, stock prices rose much faster than the average corporate earnings per stock. </a:t>
            </a:r>
            <a:endParaRPr lang="de-DE" altLang="en-US" dirty="0"/>
          </a:p>
        </p:txBody>
      </p:sp>
      <p:sp>
        <p:nvSpPr>
          <p:cNvPr id="20480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48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1D6EE7F-83BE-493D-BBC2-374F26D81617}" type="slidenum">
              <a:rPr lang="de-DE" altLang="en-US"/>
              <a:pPr algn="r" eaLnBrk="1" hangingPunct="1">
                <a:spcBef>
                  <a:spcPct val="0"/>
                </a:spcBef>
              </a:pPr>
              <a:t>33</a:t>
            </a:fld>
            <a:endParaRPr lang="de-DE" alt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lstStyle/>
          <a:p>
            <a:pPr eaLnBrk="1" hangingPunct="1"/>
            <a:r>
              <a:rPr lang="en-US" dirty="0"/>
              <a:t>If you divide the earnings per share by the share price, the resulting number is called the price-earnings ratio.</a:t>
            </a:r>
          </a:p>
          <a:p>
            <a:pPr eaLnBrk="1" hangingPunct="1"/>
            <a:endParaRPr lang="en-US" dirty="0"/>
          </a:p>
          <a:p>
            <a:pPr eaLnBrk="1" hangingPunct="1"/>
            <a:r>
              <a:rPr lang="en-US" dirty="0"/>
              <a:t>As this diagram shows, the price / earnings ratio rose very sharply during the </a:t>
            </a:r>
            <a:r>
              <a:rPr lang="en-US" dirty="0" err="1"/>
              <a:t>1920s</a:t>
            </a:r>
            <a:r>
              <a:rPr lang="en-US" dirty="0"/>
              <a:t> at CLICK. That means that stock prices rose much faster than the earnings of the companies' stocks.</a:t>
            </a:r>
          </a:p>
          <a:p>
            <a:pPr eaLnBrk="1" hangingPunct="1"/>
            <a:endParaRPr lang="en-US" dirty="0"/>
          </a:p>
          <a:p>
            <a:pPr eaLnBrk="1" hangingPunct="1"/>
            <a:r>
              <a:rPr lang="en-US" dirty="0"/>
              <a:t>With the stock market crash of October 1929, share prices began to collapse, so that the P / E ratio also crashed.</a:t>
            </a:r>
          </a:p>
          <a:p>
            <a:pPr eaLnBrk="1" hangingPunct="1"/>
            <a:endParaRPr lang="en-US" dirty="0"/>
          </a:p>
          <a:p>
            <a:pPr eaLnBrk="1" hangingPunct="1"/>
            <a:r>
              <a:rPr lang="en-US" dirty="0"/>
              <a:t>As the diagram shows, there was a very similar development in the </a:t>
            </a:r>
            <a:r>
              <a:rPr lang="en-US" dirty="0" err="1"/>
              <a:t>1990s</a:t>
            </a:r>
            <a:r>
              <a:rPr lang="en-US" dirty="0"/>
              <a:t>, which led to the bursting of the internet bubble, in April 2000. </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F427C5-C959-4C3F-BC3F-BE5AB58A801B}" type="slidenum">
              <a:rPr lang="de-DE" altLang="en-US" smtClean="0"/>
              <a:pPr algn="r" eaLnBrk="1" hangingPunct="1">
                <a:spcBef>
                  <a:spcPct val="0"/>
                </a:spcBef>
              </a:pPr>
              <a:t>34</a:t>
            </a:fld>
            <a:endParaRPr lang="de-DE" altLang="en-US"/>
          </a:p>
        </p:txBody>
      </p:sp>
      <p:sp>
        <p:nvSpPr>
          <p:cNvPr id="20685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685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685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685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685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0685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685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0EB73AC-374C-451B-BE36-F770CE537913}" type="slidenum">
              <a:rPr lang="de-DE" altLang="en-US" smtClean="0"/>
              <a:pPr algn="r" eaLnBrk="1" hangingPunct="1">
                <a:spcBef>
                  <a:spcPct val="0"/>
                </a:spcBef>
              </a:pPr>
              <a:t>35</a:t>
            </a:fld>
            <a:endParaRPr lang="de-DE" altLang="en-US"/>
          </a:p>
        </p:txBody>
      </p:sp>
      <p:sp>
        <p:nvSpPr>
          <p:cNvPr id="20787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787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787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787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787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a:p>
            <a:pPr marL="217488" indent="-217488" defTabSz="728663" eaLnBrk="1" hangingPunct="1"/>
            <a:r>
              <a:rPr lang="en-US" altLang="en-US" dirty="0"/>
              <a:t>The red line in this graph shows the development of the American money supply.</a:t>
            </a:r>
          </a:p>
          <a:p>
            <a:pPr marL="217488" indent="-217488" defTabSz="728663" eaLnBrk="1" hangingPunct="1"/>
            <a:endParaRPr lang="en-US" altLang="en-US" dirty="0"/>
          </a:p>
          <a:p>
            <a:pPr marL="217488" indent="-217488" defTabSz="728663" eaLnBrk="1" hangingPunct="1"/>
            <a:r>
              <a:rPr lang="en-US" altLang="en-US" dirty="0"/>
              <a:t>As is observable , CLICK, there was a sharp increase in the money supply after the end of the First World War.</a:t>
            </a:r>
          </a:p>
          <a:p>
            <a:pPr marL="217488" indent="-217488" defTabSz="728663" eaLnBrk="1" hangingPunct="1"/>
            <a:endParaRPr lang="en-US" altLang="en-US" dirty="0"/>
          </a:p>
          <a:p>
            <a:pPr marL="217488" indent="-217488" defTabSz="728663" eaLnBrk="1" hangingPunct="1"/>
            <a:r>
              <a:rPr lang="en-US" altLang="en-US" dirty="0"/>
              <a:t>The green line shows the development of nominal GDP; the blue line shows the development of real GDP.</a:t>
            </a:r>
          </a:p>
          <a:p>
            <a:pPr marL="217488" indent="-217488" defTabSz="728663" eaLnBrk="1" hangingPunct="1"/>
            <a:endParaRPr lang="en-US" altLang="en-US" dirty="0"/>
          </a:p>
          <a:p>
            <a:pPr marL="217488" indent="-217488" defTabSz="728663" eaLnBrk="1" hangingPunct="1"/>
            <a:r>
              <a:rPr lang="en-US" altLang="en-US" dirty="0"/>
              <a:t>The growing difference between the green and blue lines over the twenties, implies that this type of monetary policy caused first a strong inflationary increase in the prices of goods. </a:t>
            </a:r>
            <a:endParaRPr lang="de-DE" altLang="en-US" dirty="0"/>
          </a:p>
        </p:txBody>
      </p:sp>
      <p:sp>
        <p:nvSpPr>
          <p:cNvPr id="20788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788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20B7600-8369-4BE6-BC52-11A146B9A933}" type="slidenum">
              <a:rPr lang="de-DE" altLang="en-US" smtClean="0"/>
              <a:pPr algn="r" eaLnBrk="1" hangingPunct="1">
                <a:spcBef>
                  <a:spcPct val="0"/>
                </a:spcBef>
              </a:pPr>
              <a:t>36</a:t>
            </a:fld>
            <a:endParaRPr lang="de-DE" altLang="en-US"/>
          </a:p>
        </p:txBody>
      </p:sp>
      <p:sp>
        <p:nvSpPr>
          <p:cNvPr id="20889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890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890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890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890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altLang="en-US" noProof="0" dirty="0"/>
              <a:t>In the course of the </a:t>
            </a:r>
            <a:r>
              <a:rPr lang="en-US" altLang="en-US" noProof="0" dirty="0" err="1"/>
              <a:t>20s</a:t>
            </a:r>
            <a:r>
              <a:rPr lang="en-US" altLang="en-US" noProof="0" dirty="0"/>
              <a:t> money growth became stronger that the growth of nominal GDP.</a:t>
            </a:r>
          </a:p>
          <a:p>
            <a:pPr marL="217488" indent="-217488" defTabSz="728663" eaLnBrk="1" hangingPunct="1"/>
            <a:endParaRPr lang="de-DE" altLang="en-US" dirty="0"/>
          </a:p>
          <a:p>
            <a:pPr marL="217488" indent="-217488" defTabSz="728663" eaLnBrk="1" hangingPunct="1"/>
            <a:endParaRPr lang="de-DE" altLang="en-US"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altLang="en-US" sz="1200" dirty="0">
                <a:solidFill>
                  <a:srgbClr val="0000FF"/>
                </a:solidFill>
              </a:rPr>
              <a:t>This indicates that a part of money supply was not flowing in the demand for goods but in the demand for stocks, a phenomenon called “Asset price Inflation”</a:t>
            </a:r>
            <a:endParaRPr lang="en-US" altLang="en-US" b="1" dirty="0">
              <a:solidFill>
                <a:srgbClr val="0000FF"/>
              </a:solidFill>
            </a:endParaRPr>
          </a:p>
          <a:p>
            <a:pPr marL="217488" indent="-217488" defTabSz="728663" eaLnBrk="1" hangingPunct="1"/>
            <a:endParaRPr lang="de-DE" altLang="en-US" dirty="0"/>
          </a:p>
        </p:txBody>
      </p:sp>
      <p:sp>
        <p:nvSpPr>
          <p:cNvPr id="20890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890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63C4750-3E7A-482D-AB86-2A8A52CFA63F}" type="slidenum">
              <a:rPr lang="de-DE" altLang="en-US" smtClean="0"/>
              <a:pPr algn="r" eaLnBrk="1" hangingPunct="1">
                <a:spcBef>
                  <a:spcPct val="0"/>
                </a:spcBef>
              </a:pPr>
              <a:t>37</a:t>
            </a:fld>
            <a:endParaRPr lang="de-DE" altLang="en-US"/>
          </a:p>
        </p:txBody>
      </p:sp>
      <p:sp>
        <p:nvSpPr>
          <p:cNvPr id="2099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99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99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99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992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en-US" altLang="en-US" dirty="0"/>
          </a:p>
          <a:p>
            <a:pPr marL="217488" indent="-217488" defTabSz="728663" eaLnBrk="1" hangingPunct="1"/>
            <a:endParaRPr lang="en-US" altLang="en-US" dirty="0"/>
          </a:p>
          <a:p>
            <a:pPr marL="217488" indent="-217488" defTabSz="728663" eaLnBrk="1" hangingPunct="1"/>
            <a:endParaRPr lang="en-US" altLang="en-US" dirty="0"/>
          </a:p>
          <a:p>
            <a:pPr marL="217488" indent="-217488" defTabSz="728663" eaLnBrk="1" hangingPunct="1"/>
            <a:r>
              <a:rPr lang="en-US" altLang="en-US" dirty="0"/>
              <a:t>milkmaid </a:t>
            </a:r>
            <a:r>
              <a:rPr lang="en-US" altLang="en-US" dirty="0" err="1"/>
              <a:t>hausse</a:t>
            </a:r>
            <a:r>
              <a:rPr lang="en-US" altLang="en-US" dirty="0"/>
              <a:t> = porters, waiters, newspaper men, shoeblacks and so on...</a:t>
            </a:r>
          </a:p>
        </p:txBody>
      </p:sp>
      <p:sp>
        <p:nvSpPr>
          <p:cNvPr id="20992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99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27C604D-1868-4521-B79F-49292E6BDCD8}" type="slidenum">
              <a:rPr lang="en-GB" altLang="en-US" sz="1100" smtClean="0">
                <a:latin typeface="Times New Roman" pitchFamily="18" charset="0"/>
              </a:rPr>
              <a:pPr>
                <a:spcBef>
                  <a:spcPct val="0"/>
                </a:spcBef>
                <a:buFontTx/>
                <a:buNone/>
              </a:pPr>
              <a:t>38</a:t>
            </a:fld>
            <a:endParaRPr lang="en-GB" altLang="en-US" sz="1100">
              <a:latin typeface="Times New Roman" pitchFamily="18" charset="0"/>
            </a:endParaRPr>
          </a:p>
        </p:txBody>
      </p:sp>
      <p:sp>
        <p:nvSpPr>
          <p:cNvPr id="20275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0275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FDE8174-732D-4E97-AE8F-4F33BD8F315A}" type="slidenum">
              <a:rPr lang="en-GB" altLang="en-US" sz="1100" i="1">
                <a:latin typeface="Times New Roman" pitchFamily="18" charset="0"/>
              </a:rPr>
              <a:pPr algn="r">
                <a:spcBef>
                  <a:spcPct val="0"/>
                </a:spcBef>
                <a:buFontTx/>
                <a:buNone/>
              </a:pPr>
              <a:t>38</a:t>
            </a:fld>
            <a:endParaRPr lang="en-GB" altLang="en-US" sz="1100" i="1">
              <a:latin typeface="Times New Roman" pitchFamily="18" charset="0"/>
            </a:endParaRPr>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eaLnBrk="1" hangingPunct="1"/>
            <a:endParaRPr lang="de-DE"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4AFA46D-6B60-4596-BCDC-02FB7189BCE0}" type="slidenum">
              <a:rPr lang="de-DE" altLang="en-US" smtClean="0"/>
              <a:pPr algn="r" eaLnBrk="1" hangingPunct="1">
                <a:spcBef>
                  <a:spcPct val="0"/>
                </a:spcBef>
              </a:pPr>
              <a:t>39</a:t>
            </a:fld>
            <a:endParaRPr lang="de-DE" altLang="en-US"/>
          </a:p>
        </p:txBody>
      </p:sp>
      <p:sp>
        <p:nvSpPr>
          <p:cNvPr id="21094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094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094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095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095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de-DE" altLang="en-US"/>
              <a:t>SEC = </a:t>
            </a:r>
            <a:r>
              <a:rPr lang="en-US" altLang="en-US"/>
              <a:t>U.S. Securities and Exchange Commission</a:t>
            </a:r>
          </a:p>
          <a:p>
            <a:pPr marL="217488" indent="-217488" defTabSz="728663" eaLnBrk="1" hangingPunct="1"/>
            <a:endParaRPr lang="en-US" altLang="en-US"/>
          </a:p>
          <a:p>
            <a:pPr marL="217488" indent="-217488" defTabSz="728663" eaLnBrk="1" hangingPunct="1"/>
            <a:r>
              <a:rPr lang="en-US" altLang="en-US"/>
              <a:t>On October 24 ("</a:t>
            </a:r>
            <a:r>
              <a:rPr lang="en-US" altLang="en-US" b="1"/>
              <a:t>Black Thursday</a:t>
            </a:r>
            <a:r>
              <a:rPr lang="en-US" altLang="en-US"/>
              <a:t>"), the market lost 11 percent of its value at the opening bell on very heavy trading. The huge volume meant that the report of prices on the ticker tape in brokerage offices around the nation was hours late, so investors had no idea what most stocks were actually trading for at that moment, increasing panic. Several leading Wall Street bankers met to find a solution to the panic and chaos on the trading floor.[11] The meeting included Thomas W. Lamont, acting head of Morgan Bank; Albert Wiggin, head of the Chase National Bank; and </a:t>
            </a:r>
            <a:r>
              <a:rPr lang="en-US" altLang="en-US" b="1"/>
              <a:t>Charles E. Mitchell, president of the National City Bank of New York</a:t>
            </a:r>
            <a:r>
              <a:rPr lang="en-US" altLang="en-US"/>
              <a:t>. They chose Richard Whitney, vice president of the Exchange, to act on their behalf.</a:t>
            </a:r>
          </a:p>
          <a:p>
            <a:pPr marL="217488" indent="-217488" defTabSz="728663" eaLnBrk="1" hangingPunct="1"/>
            <a:endParaRPr lang="en-US" altLang="en-US"/>
          </a:p>
          <a:p>
            <a:pPr marL="217488" indent="-217488" defTabSz="728663" eaLnBrk="1" hangingPunct="1"/>
            <a:r>
              <a:rPr lang="en-US" altLang="en-US"/>
              <a:t>With the bankers' financial resources behind him, </a:t>
            </a:r>
            <a:r>
              <a:rPr lang="en-US" altLang="en-US" b="1"/>
              <a:t>Whitney placed a bid to purchase a large block of shares in U.S. Steel at a price well above the current market</a:t>
            </a:r>
            <a:r>
              <a:rPr lang="en-US" altLang="en-US"/>
              <a:t>. As traders watched, Whitney then placed similar bids on other "blue chip" stocks. This tactic was similar to one that ended the Panic of 1907. It succeeded in halting the slide. The Dow Jones Industrial Average recovered, closing with it down only 6.38 points for the day. </a:t>
            </a:r>
            <a:r>
              <a:rPr lang="en-US" altLang="en-US" b="1"/>
              <a:t>The rally continued on Friday,</a:t>
            </a:r>
            <a:r>
              <a:rPr lang="en-US" altLang="en-US"/>
              <a:t> October 25th, and the </a:t>
            </a:r>
            <a:r>
              <a:rPr lang="en-US" altLang="en-US" b="1"/>
              <a:t>half day session on Saturday the 26t</a:t>
            </a:r>
            <a:r>
              <a:rPr lang="en-US" altLang="en-US"/>
              <a:t>h but, unlike 1907, the respite was only temporary.</a:t>
            </a:r>
          </a:p>
          <a:p>
            <a:pPr marL="217488" indent="-217488" defTabSz="728663" eaLnBrk="1" hangingPunct="1"/>
            <a:r>
              <a:rPr lang="en-US" altLang="en-US"/>
              <a:t>The trading floor of the New York Stock Exchange in 1930, six months after the crash of 1929</a:t>
            </a:r>
          </a:p>
          <a:p>
            <a:pPr marL="217488" indent="-217488" defTabSz="728663" eaLnBrk="1" hangingPunct="1"/>
            <a:endParaRPr lang="en-US" altLang="en-US"/>
          </a:p>
          <a:p>
            <a:pPr marL="217488" indent="-217488" defTabSz="728663" eaLnBrk="1" hangingPunct="1"/>
            <a:r>
              <a:rPr lang="en-US" altLang="en-US"/>
              <a:t>Over the weekend, the events were covered by the newspapers across the United States. </a:t>
            </a:r>
            <a:r>
              <a:rPr lang="en-US" altLang="en-US" b="1"/>
              <a:t>On October 28, "Black Monday",[12] more investors facing margin calls </a:t>
            </a:r>
            <a:r>
              <a:rPr lang="en-US" altLang="en-US"/>
              <a:t>decided to get out of the market, and the slide continued with a record loss in the Dow for the day of 38.33 points, or 13%.</a:t>
            </a:r>
          </a:p>
          <a:p>
            <a:pPr marL="217488" indent="-217488" defTabSz="728663" eaLnBrk="1" hangingPunct="1"/>
            <a:endParaRPr lang="en-US" altLang="en-US"/>
          </a:p>
          <a:p>
            <a:pPr marL="217488" indent="-217488" defTabSz="728663" eaLnBrk="1" hangingPunct="1"/>
            <a:r>
              <a:rPr lang="en-US" altLang="en-US" b="1"/>
              <a:t>The next day, "Black Tuesday", October 29, 1929</a:t>
            </a:r>
            <a:r>
              <a:rPr lang="en-US" altLang="en-US"/>
              <a:t>, about 16 million shares traded as the panic selling reached its crescendo. Some stocks actually had no buyers at any price that day ("air pockets"). The Dow lost an additional 30 points, </a:t>
            </a:r>
            <a:r>
              <a:rPr lang="en-US" altLang="en-US" b="1"/>
              <a:t>or 12 percent</a:t>
            </a:r>
            <a:r>
              <a:rPr lang="en-US" altLang="en-US"/>
              <a:t>,[13][14][15] amid rumors that U.S. President Herbert Hoover would not veto the pending Smoot–Hawley Tariff Act.[16] The </a:t>
            </a:r>
            <a:r>
              <a:rPr lang="en-US" altLang="en-US" b="1"/>
              <a:t>volume of stocks traded on October </a:t>
            </a:r>
            <a:r>
              <a:rPr lang="en-US" altLang="en-US"/>
              <a:t>29, 1929 </a:t>
            </a:r>
            <a:r>
              <a:rPr lang="en-US" altLang="en-US" b="1"/>
              <a:t>was a record </a:t>
            </a:r>
            <a:r>
              <a:rPr lang="en-US" altLang="en-US"/>
              <a:t>that was not broken for nearly 40 years.[14]</a:t>
            </a:r>
          </a:p>
          <a:p>
            <a:pPr marL="217488" indent="-217488" defTabSz="728663" eaLnBrk="1" hangingPunct="1"/>
            <a:endParaRPr lang="en-US" altLang="en-US"/>
          </a:p>
          <a:p>
            <a:pPr marL="217488" indent="-217488" defTabSz="728663" eaLnBrk="1" hangingPunct="1"/>
            <a:r>
              <a:rPr lang="en-US" altLang="en-US"/>
              <a:t>On October 29, William C. Durant joined with members of the Rockefeller family and other financial giants to buy large quantities of stocks to demonstrate to the public their confidence in the market. But, their efforts failed to stop the large decline in prices. Due to massive volume of stocks traded that day, the ticker did not stop running until about 7:45 p.m. that evening. </a:t>
            </a:r>
            <a:r>
              <a:rPr lang="en-US" altLang="en-US" b="1"/>
              <a:t>The market had lost over $30 billion in the space of two days which included $14 billion on October 29 alone</a:t>
            </a:r>
            <a:endParaRPr lang="de-DE" altLang="en-US" b="1"/>
          </a:p>
        </p:txBody>
      </p:sp>
      <p:sp>
        <p:nvSpPr>
          <p:cNvPr id="21095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1095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B6171EF-06A2-4F91-9B8F-BF95B2EAB9EF}" type="slidenum">
              <a:rPr lang="de-DE" altLang="en-US" smtClean="0"/>
              <a:pPr algn="r" eaLnBrk="1" hangingPunct="1">
                <a:spcBef>
                  <a:spcPct val="0"/>
                </a:spcBef>
              </a:pPr>
              <a:t>4</a:t>
            </a:fld>
            <a:endParaRPr lang="de-DE" altLang="en-US"/>
          </a:p>
        </p:txBody>
      </p:sp>
      <p:sp>
        <p:nvSpPr>
          <p:cNvPr id="1751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51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51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51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511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a:p>
            <a:pPr marL="217488" indent="-217488" defTabSz="728663" eaLnBrk="1" hangingPunct="1"/>
            <a:endParaRPr lang="de-DE" altLang="en-US" dirty="0"/>
          </a:p>
        </p:txBody>
      </p:sp>
      <p:sp>
        <p:nvSpPr>
          <p:cNvPr id="17511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51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7DCB9AF-49A8-4A1D-9319-AD715F87793F}" type="slidenum">
              <a:rPr lang="de-DE" altLang="en-US" smtClean="0"/>
              <a:pPr algn="r" eaLnBrk="1" hangingPunct="1">
                <a:spcBef>
                  <a:spcPct val="0"/>
                </a:spcBef>
              </a:pPr>
              <a:t>40</a:t>
            </a:fld>
            <a:endParaRPr lang="de-DE" altLang="en-US"/>
          </a:p>
        </p:txBody>
      </p:sp>
      <p:sp>
        <p:nvSpPr>
          <p:cNvPr id="21197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197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197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197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197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217488" indent="-217488" defTabSz="728663" eaLnBrk="1" hangingPunct="1"/>
            <a:endParaRPr lang="de-DE" altLang="en-US" dirty="0"/>
          </a:p>
          <a:p>
            <a:pPr marL="217488" indent="-217488" defTabSz="728663" eaLnBrk="1" hangingPunct="1"/>
            <a:r>
              <a:rPr lang="en-US" altLang="en-US" dirty="0"/>
              <a:t>This chart shows the development of the Dow Jones Index after the crash of 1929.</a:t>
            </a:r>
          </a:p>
          <a:p>
            <a:pPr marL="217488" indent="-217488" defTabSz="728663" eaLnBrk="1" hangingPunct="1"/>
            <a:endParaRPr lang="en-US" altLang="en-US" dirty="0"/>
          </a:p>
          <a:p>
            <a:pPr marL="217488" indent="-217488" defTabSz="728663" eaLnBrk="1" hangingPunct="1"/>
            <a:r>
              <a:rPr lang="en-US" altLang="en-US" dirty="0"/>
              <a:t>Prices kept on falling until the year 1933. A full recovery of price took place after World War II. </a:t>
            </a:r>
          </a:p>
          <a:p>
            <a:pPr marL="217488" indent="-217488" defTabSz="728663" eaLnBrk="1" hangingPunct="1"/>
            <a:endParaRPr lang="en-US" altLang="en-US"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dirty="0"/>
              <a:t>Until then, there had never been such a sharp and long-lasting slump in stock prices. </a:t>
            </a:r>
            <a:endParaRPr lang="de-DE" altLang="en-US" dirty="0"/>
          </a:p>
          <a:p>
            <a:pPr marL="217488" indent="-217488" defTabSz="728663" eaLnBrk="1" hangingPunct="1"/>
            <a:endParaRPr lang="de-DE" altLang="en-US" dirty="0"/>
          </a:p>
        </p:txBody>
      </p:sp>
      <p:sp>
        <p:nvSpPr>
          <p:cNvPr id="211976" name="Rectangle 7"/>
          <p:cNvSpPr>
            <a:spLocks noGrp="1" noRot="1" noChangeAspect="1" noChangeArrowheads="1" noTextEdit="1"/>
          </p:cNvSpPr>
          <p:nvPr>
            <p:ph type="sldImg"/>
          </p:nvPr>
        </p:nvSpPr>
        <p:spPr>
          <a:xfrm>
            <a:off x="863600" y="750888"/>
            <a:ext cx="4945063" cy="3709987"/>
          </a:xfrm>
          <a:ln w="12700" cap="flat">
            <a:solidFill>
              <a:schemeClr val="tx1"/>
            </a:solidFill>
          </a:ln>
        </p:spPr>
      </p:sp>
      <p:sp>
        <p:nvSpPr>
          <p:cNvPr id="21197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AB9F779-3F56-4F3D-A0AB-CF142EDB53AE}" type="slidenum">
              <a:rPr lang="de-DE" altLang="en-US" smtClean="0"/>
              <a:pPr algn="r" eaLnBrk="1" hangingPunct="1">
                <a:spcBef>
                  <a:spcPct val="0"/>
                </a:spcBef>
              </a:pPr>
              <a:t>41</a:t>
            </a:fld>
            <a:endParaRPr lang="de-DE" altLang="en-US"/>
          </a:p>
        </p:txBody>
      </p:sp>
      <p:sp>
        <p:nvSpPr>
          <p:cNvPr id="21299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299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299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299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299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p:txBody>
      </p:sp>
      <p:sp>
        <p:nvSpPr>
          <p:cNvPr id="21300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1300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78B6C74-DA1A-4B81-8F31-AC252180BEDA}" type="slidenum">
              <a:rPr lang="de-DE" altLang="en-US" smtClean="0"/>
              <a:pPr algn="r" eaLnBrk="1" hangingPunct="1">
                <a:spcBef>
                  <a:spcPct val="0"/>
                </a:spcBef>
              </a:pPr>
              <a:t>42</a:t>
            </a:fld>
            <a:endParaRPr lang="de-DE" altLang="en-US"/>
          </a:p>
        </p:txBody>
      </p:sp>
      <p:sp>
        <p:nvSpPr>
          <p:cNvPr id="214019"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3913" eaLnBrk="0" hangingPunct="0">
              <a:spcBef>
                <a:spcPct val="30000"/>
              </a:spcBef>
              <a:defRPr sz="1200">
                <a:solidFill>
                  <a:schemeClr val="tx1"/>
                </a:solidFill>
                <a:latin typeface="Arial" charset="0"/>
              </a:defRPr>
            </a:lvl1pPr>
            <a:lvl2pPr marL="742950" indent="-285750" algn="l" defTabSz="823913" eaLnBrk="0" hangingPunct="0">
              <a:spcBef>
                <a:spcPct val="30000"/>
              </a:spcBef>
              <a:defRPr sz="1200">
                <a:solidFill>
                  <a:schemeClr val="tx1"/>
                </a:solidFill>
                <a:latin typeface="Arial" charset="0"/>
              </a:defRPr>
            </a:lvl2pPr>
            <a:lvl3pPr marL="1143000" indent="-228600" algn="l" defTabSz="823913" eaLnBrk="0" hangingPunct="0">
              <a:spcBef>
                <a:spcPct val="30000"/>
              </a:spcBef>
              <a:defRPr sz="1200">
                <a:solidFill>
                  <a:schemeClr val="tx1"/>
                </a:solidFill>
                <a:latin typeface="Arial" charset="0"/>
              </a:defRPr>
            </a:lvl3pPr>
            <a:lvl4pPr marL="1600200" indent="-228600" algn="l" defTabSz="823913" eaLnBrk="0" hangingPunct="0">
              <a:spcBef>
                <a:spcPct val="30000"/>
              </a:spcBef>
              <a:defRPr sz="1200">
                <a:solidFill>
                  <a:schemeClr val="tx1"/>
                </a:solidFill>
                <a:latin typeface="Arial" charset="0"/>
              </a:defRPr>
            </a:lvl4pPr>
            <a:lvl5pPr marL="2057400" indent="-228600" algn="l" defTabSz="823913" eaLnBrk="0" hangingPunct="0">
              <a:spcBef>
                <a:spcPct val="30000"/>
              </a:spcBef>
              <a:defRPr sz="1200">
                <a:solidFill>
                  <a:schemeClr val="tx1"/>
                </a:solidFill>
                <a:latin typeface="Arial" charset="0"/>
              </a:defRPr>
            </a:lvl5pPr>
            <a:lvl6pPr marL="2514600" indent="-228600" defTabSz="823913" eaLnBrk="0" fontAlgn="base" hangingPunct="0">
              <a:spcBef>
                <a:spcPct val="30000"/>
              </a:spcBef>
              <a:spcAft>
                <a:spcPct val="0"/>
              </a:spcAft>
              <a:defRPr sz="1200">
                <a:solidFill>
                  <a:schemeClr val="tx1"/>
                </a:solidFill>
                <a:latin typeface="Arial" charset="0"/>
              </a:defRPr>
            </a:lvl6pPr>
            <a:lvl7pPr marL="2971800" indent="-228600" defTabSz="823913" eaLnBrk="0" fontAlgn="base" hangingPunct="0">
              <a:spcBef>
                <a:spcPct val="30000"/>
              </a:spcBef>
              <a:spcAft>
                <a:spcPct val="0"/>
              </a:spcAft>
              <a:defRPr sz="1200">
                <a:solidFill>
                  <a:schemeClr val="tx1"/>
                </a:solidFill>
                <a:latin typeface="Arial" charset="0"/>
              </a:defRPr>
            </a:lvl7pPr>
            <a:lvl8pPr marL="3429000" indent="-228600" defTabSz="823913" eaLnBrk="0" fontAlgn="base" hangingPunct="0">
              <a:spcBef>
                <a:spcPct val="30000"/>
              </a:spcBef>
              <a:spcAft>
                <a:spcPct val="0"/>
              </a:spcAft>
              <a:defRPr sz="1200">
                <a:solidFill>
                  <a:schemeClr val="tx1"/>
                </a:solidFill>
                <a:latin typeface="Arial" charset="0"/>
              </a:defRPr>
            </a:lvl8pPr>
            <a:lvl9pPr marL="3886200" indent="-228600" defTabSz="823913" eaLnBrk="0" fontAlgn="base" hangingPunct="0">
              <a:spcBef>
                <a:spcPct val="30000"/>
              </a:spcBef>
              <a:spcAft>
                <a:spcPct val="0"/>
              </a:spcAft>
              <a:defRPr sz="1200">
                <a:solidFill>
                  <a:schemeClr val="tx1"/>
                </a:solidFill>
                <a:latin typeface="Arial" charset="0"/>
              </a:defRPr>
            </a:lvl9pPr>
          </a:lstStyle>
          <a:p>
            <a:pPr>
              <a:spcBef>
                <a:spcPct val="0"/>
              </a:spcBef>
            </a:pPr>
            <a:r>
              <a:rPr lang="en-GB" altLang="en-US" sz="1100" i="1">
                <a:latin typeface="Times New Roman" pitchFamily="18" charset="0"/>
              </a:rPr>
              <a:t>Prof. Dr. Rainer Maurer</a:t>
            </a:r>
          </a:p>
        </p:txBody>
      </p:sp>
      <p:sp>
        <p:nvSpPr>
          <p:cNvPr id="214020"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3913" eaLnBrk="0" hangingPunct="0">
              <a:spcBef>
                <a:spcPct val="30000"/>
              </a:spcBef>
              <a:defRPr sz="1200">
                <a:solidFill>
                  <a:schemeClr val="tx1"/>
                </a:solidFill>
                <a:latin typeface="Arial" charset="0"/>
              </a:defRPr>
            </a:lvl1pPr>
            <a:lvl2pPr marL="742950" indent="-285750" algn="l" defTabSz="823913" eaLnBrk="0" hangingPunct="0">
              <a:spcBef>
                <a:spcPct val="30000"/>
              </a:spcBef>
              <a:defRPr sz="1200">
                <a:solidFill>
                  <a:schemeClr val="tx1"/>
                </a:solidFill>
                <a:latin typeface="Arial" charset="0"/>
              </a:defRPr>
            </a:lvl2pPr>
            <a:lvl3pPr marL="1143000" indent="-228600" algn="l" defTabSz="823913" eaLnBrk="0" hangingPunct="0">
              <a:spcBef>
                <a:spcPct val="30000"/>
              </a:spcBef>
              <a:defRPr sz="1200">
                <a:solidFill>
                  <a:schemeClr val="tx1"/>
                </a:solidFill>
                <a:latin typeface="Arial" charset="0"/>
              </a:defRPr>
            </a:lvl3pPr>
            <a:lvl4pPr marL="1600200" indent="-228600" algn="l" defTabSz="823913" eaLnBrk="0" hangingPunct="0">
              <a:spcBef>
                <a:spcPct val="30000"/>
              </a:spcBef>
              <a:defRPr sz="1200">
                <a:solidFill>
                  <a:schemeClr val="tx1"/>
                </a:solidFill>
                <a:latin typeface="Arial" charset="0"/>
              </a:defRPr>
            </a:lvl4pPr>
            <a:lvl5pPr marL="2057400" indent="-228600" algn="l" defTabSz="823913" eaLnBrk="0" hangingPunct="0">
              <a:spcBef>
                <a:spcPct val="30000"/>
              </a:spcBef>
              <a:defRPr sz="1200">
                <a:solidFill>
                  <a:schemeClr val="tx1"/>
                </a:solidFill>
                <a:latin typeface="Arial" charset="0"/>
              </a:defRPr>
            </a:lvl5pPr>
            <a:lvl6pPr marL="2514600" indent="-228600" defTabSz="823913" eaLnBrk="0" fontAlgn="base" hangingPunct="0">
              <a:spcBef>
                <a:spcPct val="30000"/>
              </a:spcBef>
              <a:spcAft>
                <a:spcPct val="0"/>
              </a:spcAft>
              <a:defRPr sz="1200">
                <a:solidFill>
                  <a:schemeClr val="tx1"/>
                </a:solidFill>
                <a:latin typeface="Arial" charset="0"/>
              </a:defRPr>
            </a:lvl6pPr>
            <a:lvl7pPr marL="2971800" indent="-228600" defTabSz="823913" eaLnBrk="0" fontAlgn="base" hangingPunct="0">
              <a:spcBef>
                <a:spcPct val="30000"/>
              </a:spcBef>
              <a:spcAft>
                <a:spcPct val="0"/>
              </a:spcAft>
              <a:defRPr sz="1200">
                <a:solidFill>
                  <a:schemeClr val="tx1"/>
                </a:solidFill>
                <a:latin typeface="Arial" charset="0"/>
              </a:defRPr>
            </a:lvl7pPr>
            <a:lvl8pPr marL="3429000" indent="-228600" defTabSz="823913" eaLnBrk="0" fontAlgn="base" hangingPunct="0">
              <a:spcBef>
                <a:spcPct val="30000"/>
              </a:spcBef>
              <a:spcAft>
                <a:spcPct val="0"/>
              </a:spcAft>
              <a:defRPr sz="1200">
                <a:solidFill>
                  <a:schemeClr val="tx1"/>
                </a:solidFill>
                <a:latin typeface="Arial" charset="0"/>
              </a:defRPr>
            </a:lvl8pPr>
            <a:lvl9pPr marL="3886200" indent="-228600" defTabSz="823913" eaLnBrk="0" fontAlgn="base" hangingPunct="0">
              <a:spcBef>
                <a:spcPct val="30000"/>
              </a:spcBef>
              <a:spcAft>
                <a:spcPct val="0"/>
              </a:spcAft>
              <a:defRPr sz="1200">
                <a:solidFill>
                  <a:schemeClr val="tx1"/>
                </a:solidFill>
                <a:latin typeface="Arial" charset="0"/>
              </a:defRPr>
            </a:lvl9pPr>
          </a:lstStyle>
          <a:p>
            <a:pPr algn="r">
              <a:spcBef>
                <a:spcPct val="0"/>
              </a:spcBef>
            </a:pPr>
            <a:fld id="{6B16D6D6-501C-4B08-811A-4E704097648A}" type="slidenum">
              <a:rPr lang="en-GB" altLang="en-US" sz="1100" i="1">
                <a:latin typeface="Times New Roman" pitchFamily="18" charset="0"/>
              </a:rPr>
              <a:pPr algn="r">
                <a:spcBef>
                  <a:spcPct val="0"/>
                </a:spcBef>
              </a:pPr>
              <a:t>42</a:t>
            </a:fld>
            <a:endParaRPr lang="en-GB" altLang="en-US" sz="1100" i="1">
              <a:latin typeface="Times New Roman" pitchFamily="18" charset="0"/>
            </a:endParaRPr>
          </a:p>
        </p:txBody>
      </p:sp>
      <p:sp>
        <p:nvSpPr>
          <p:cNvPr id="214021" name="Rectangle 2"/>
          <p:cNvSpPr>
            <a:spLocks noGrp="1" noRot="1" noChangeAspect="1" noChangeArrowheads="1" noTextEdit="1"/>
          </p:cNvSpPr>
          <p:nvPr>
            <p:ph type="sldImg"/>
          </p:nvPr>
        </p:nvSpPr>
        <p:spPr>
          <a:xfrm>
            <a:off x="862013" y="750888"/>
            <a:ext cx="4945062" cy="3709987"/>
          </a:xfrm>
          <a:ln/>
        </p:spPr>
      </p:sp>
      <p:sp>
        <p:nvSpPr>
          <p:cNvPr id="214022"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17488" indent="-217488" defTabSz="728663" eaLnBrk="1" hangingPunct="1"/>
            <a:r>
              <a:rPr lang="en-US" altLang="en-US" dirty="0"/>
              <a:t>This table shows how severe the following recession was. The unemployment rate rose over a period of 4 years, CLICK. In 1933, 25% of all American workers had become unemployed.</a:t>
            </a:r>
          </a:p>
          <a:p>
            <a:pPr marL="217488" indent="-217488" defTabSz="728663" eaLnBrk="1" hangingPunct="1"/>
            <a:endParaRPr lang="en-US" altLang="en-US" dirty="0"/>
          </a:p>
          <a:p>
            <a:pPr marL="217488" indent="-217488" defTabSz="728663" eaLnBrk="1" hangingPunct="1"/>
            <a:r>
              <a:rPr lang="en-US" altLang="en-US" dirty="0"/>
              <a:t>On the other hand, real GDP, KLICK, decreased at double-digit rates over a period of 3 years.</a:t>
            </a:r>
          </a:p>
          <a:p>
            <a:pPr marL="217488" indent="-217488" defTabSz="728663" eaLnBrk="1" hangingPunct="1"/>
            <a:endParaRPr lang="en-US" altLang="en-US" dirty="0"/>
          </a:p>
          <a:p>
            <a:pPr marL="217488" indent="-217488" defTabSz="728663" eaLnBrk="1" hangingPunct="1"/>
            <a:r>
              <a:rPr lang="en-US" altLang="en-US" dirty="0"/>
              <a:t>All three domestic expenditure components of GDP, household consumption, investment demand and government consumption, collapsed. CLICK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BACF30C-E999-4454-B384-D7C9FC4DEED7}" type="slidenum">
              <a:rPr lang="de-DE" altLang="en-US" smtClean="0"/>
              <a:pPr algn="r" eaLnBrk="1" hangingPunct="1">
                <a:spcBef>
                  <a:spcPct val="0"/>
                </a:spcBef>
              </a:pPr>
              <a:t>43</a:t>
            </a:fld>
            <a:endParaRPr lang="de-DE" altLang="en-US"/>
          </a:p>
        </p:txBody>
      </p:sp>
      <p:sp>
        <p:nvSpPr>
          <p:cNvPr id="215043"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3913" eaLnBrk="0" hangingPunct="0">
              <a:spcBef>
                <a:spcPct val="30000"/>
              </a:spcBef>
              <a:defRPr sz="1200">
                <a:solidFill>
                  <a:schemeClr val="tx1"/>
                </a:solidFill>
                <a:latin typeface="Arial" charset="0"/>
              </a:defRPr>
            </a:lvl1pPr>
            <a:lvl2pPr marL="742950" indent="-285750" algn="l" defTabSz="823913" eaLnBrk="0" hangingPunct="0">
              <a:spcBef>
                <a:spcPct val="30000"/>
              </a:spcBef>
              <a:defRPr sz="1200">
                <a:solidFill>
                  <a:schemeClr val="tx1"/>
                </a:solidFill>
                <a:latin typeface="Arial" charset="0"/>
              </a:defRPr>
            </a:lvl2pPr>
            <a:lvl3pPr marL="1143000" indent="-228600" algn="l" defTabSz="823913" eaLnBrk="0" hangingPunct="0">
              <a:spcBef>
                <a:spcPct val="30000"/>
              </a:spcBef>
              <a:defRPr sz="1200">
                <a:solidFill>
                  <a:schemeClr val="tx1"/>
                </a:solidFill>
                <a:latin typeface="Arial" charset="0"/>
              </a:defRPr>
            </a:lvl3pPr>
            <a:lvl4pPr marL="1600200" indent="-228600" algn="l" defTabSz="823913" eaLnBrk="0" hangingPunct="0">
              <a:spcBef>
                <a:spcPct val="30000"/>
              </a:spcBef>
              <a:defRPr sz="1200">
                <a:solidFill>
                  <a:schemeClr val="tx1"/>
                </a:solidFill>
                <a:latin typeface="Arial" charset="0"/>
              </a:defRPr>
            </a:lvl4pPr>
            <a:lvl5pPr marL="2057400" indent="-228600" algn="l" defTabSz="823913" eaLnBrk="0" hangingPunct="0">
              <a:spcBef>
                <a:spcPct val="30000"/>
              </a:spcBef>
              <a:defRPr sz="1200">
                <a:solidFill>
                  <a:schemeClr val="tx1"/>
                </a:solidFill>
                <a:latin typeface="Arial" charset="0"/>
              </a:defRPr>
            </a:lvl5pPr>
            <a:lvl6pPr marL="2514600" indent="-228600" defTabSz="823913" eaLnBrk="0" fontAlgn="base" hangingPunct="0">
              <a:spcBef>
                <a:spcPct val="30000"/>
              </a:spcBef>
              <a:spcAft>
                <a:spcPct val="0"/>
              </a:spcAft>
              <a:defRPr sz="1200">
                <a:solidFill>
                  <a:schemeClr val="tx1"/>
                </a:solidFill>
                <a:latin typeface="Arial" charset="0"/>
              </a:defRPr>
            </a:lvl6pPr>
            <a:lvl7pPr marL="2971800" indent="-228600" defTabSz="823913" eaLnBrk="0" fontAlgn="base" hangingPunct="0">
              <a:spcBef>
                <a:spcPct val="30000"/>
              </a:spcBef>
              <a:spcAft>
                <a:spcPct val="0"/>
              </a:spcAft>
              <a:defRPr sz="1200">
                <a:solidFill>
                  <a:schemeClr val="tx1"/>
                </a:solidFill>
                <a:latin typeface="Arial" charset="0"/>
              </a:defRPr>
            </a:lvl7pPr>
            <a:lvl8pPr marL="3429000" indent="-228600" defTabSz="823913" eaLnBrk="0" fontAlgn="base" hangingPunct="0">
              <a:spcBef>
                <a:spcPct val="30000"/>
              </a:spcBef>
              <a:spcAft>
                <a:spcPct val="0"/>
              </a:spcAft>
              <a:defRPr sz="1200">
                <a:solidFill>
                  <a:schemeClr val="tx1"/>
                </a:solidFill>
                <a:latin typeface="Arial" charset="0"/>
              </a:defRPr>
            </a:lvl8pPr>
            <a:lvl9pPr marL="3886200" indent="-228600" defTabSz="823913" eaLnBrk="0" fontAlgn="base" hangingPunct="0">
              <a:spcBef>
                <a:spcPct val="30000"/>
              </a:spcBef>
              <a:spcAft>
                <a:spcPct val="0"/>
              </a:spcAft>
              <a:defRPr sz="1200">
                <a:solidFill>
                  <a:schemeClr val="tx1"/>
                </a:solidFill>
                <a:latin typeface="Arial" charset="0"/>
              </a:defRPr>
            </a:lvl9pPr>
          </a:lstStyle>
          <a:p>
            <a:pPr>
              <a:spcBef>
                <a:spcPct val="0"/>
              </a:spcBef>
            </a:pPr>
            <a:r>
              <a:rPr lang="en-GB" altLang="en-US" sz="1100" i="1">
                <a:latin typeface="Times New Roman" pitchFamily="18" charset="0"/>
              </a:rPr>
              <a:t>Prof. Dr. Rainer Maurer</a:t>
            </a:r>
          </a:p>
        </p:txBody>
      </p:sp>
      <p:sp>
        <p:nvSpPr>
          <p:cNvPr id="215044"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3913" eaLnBrk="0" hangingPunct="0">
              <a:spcBef>
                <a:spcPct val="30000"/>
              </a:spcBef>
              <a:defRPr sz="1200">
                <a:solidFill>
                  <a:schemeClr val="tx1"/>
                </a:solidFill>
                <a:latin typeface="Arial" charset="0"/>
              </a:defRPr>
            </a:lvl1pPr>
            <a:lvl2pPr marL="742950" indent="-285750" algn="l" defTabSz="823913" eaLnBrk="0" hangingPunct="0">
              <a:spcBef>
                <a:spcPct val="30000"/>
              </a:spcBef>
              <a:defRPr sz="1200">
                <a:solidFill>
                  <a:schemeClr val="tx1"/>
                </a:solidFill>
                <a:latin typeface="Arial" charset="0"/>
              </a:defRPr>
            </a:lvl2pPr>
            <a:lvl3pPr marL="1143000" indent="-228600" algn="l" defTabSz="823913" eaLnBrk="0" hangingPunct="0">
              <a:spcBef>
                <a:spcPct val="30000"/>
              </a:spcBef>
              <a:defRPr sz="1200">
                <a:solidFill>
                  <a:schemeClr val="tx1"/>
                </a:solidFill>
                <a:latin typeface="Arial" charset="0"/>
              </a:defRPr>
            </a:lvl3pPr>
            <a:lvl4pPr marL="1600200" indent="-228600" algn="l" defTabSz="823913" eaLnBrk="0" hangingPunct="0">
              <a:spcBef>
                <a:spcPct val="30000"/>
              </a:spcBef>
              <a:defRPr sz="1200">
                <a:solidFill>
                  <a:schemeClr val="tx1"/>
                </a:solidFill>
                <a:latin typeface="Arial" charset="0"/>
              </a:defRPr>
            </a:lvl4pPr>
            <a:lvl5pPr marL="2057400" indent="-228600" algn="l" defTabSz="823913" eaLnBrk="0" hangingPunct="0">
              <a:spcBef>
                <a:spcPct val="30000"/>
              </a:spcBef>
              <a:defRPr sz="1200">
                <a:solidFill>
                  <a:schemeClr val="tx1"/>
                </a:solidFill>
                <a:latin typeface="Arial" charset="0"/>
              </a:defRPr>
            </a:lvl5pPr>
            <a:lvl6pPr marL="2514600" indent="-228600" defTabSz="823913" eaLnBrk="0" fontAlgn="base" hangingPunct="0">
              <a:spcBef>
                <a:spcPct val="30000"/>
              </a:spcBef>
              <a:spcAft>
                <a:spcPct val="0"/>
              </a:spcAft>
              <a:defRPr sz="1200">
                <a:solidFill>
                  <a:schemeClr val="tx1"/>
                </a:solidFill>
                <a:latin typeface="Arial" charset="0"/>
              </a:defRPr>
            </a:lvl6pPr>
            <a:lvl7pPr marL="2971800" indent="-228600" defTabSz="823913" eaLnBrk="0" fontAlgn="base" hangingPunct="0">
              <a:spcBef>
                <a:spcPct val="30000"/>
              </a:spcBef>
              <a:spcAft>
                <a:spcPct val="0"/>
              </a:spcAft>
              <a:defRPr sz="1200">
                <a:solidFill>
                  <a:schemeClr val="tx1"/>
                </a:solidFill>
                <a:latin typeface="Arial" charset="0"/>
              </a:defRPr>
            </a:lvl7pPr>
            <a:lvl8pPr marL="3429000" indent="-228600" defTabSz="823913" eaLnBrk="0" fontAlgn="base" hangingPunct="0">
              <a:spcBef>
                <a:spcPct val="30000"/>
              </a:spcBef>
              <a:spcAft>
                <a:spcPct val="0"/>
              </a:spcAft>
              <a:defRPr sz="1200">
                <a:solidFill>
                  <a:schemeClr val="tx1"/>
                </a:solidFill>
                <a:latin typeface="Arial" charset="0"/>
              </a:defRPr>
            </a:lvl8pPr>
            <a:lvl9pPr marL="3886200" indent="-228600" defTabSz="823913" eaLnBrk="0" fontAlgn="base" hangingPunct="0">
              <a:spcBef>
                <a:spcPct val="30000"/>
              </a:spcBef>
              <a:spcAft>
                <a:spcPct val="0"/>
              </a:spcAft>
              <a:defRPr sz="1200">
                <a:solidFill>
                  <a:schemeClr val="tx1"/>
                </a:solidFill>
                <a:latin typeface="Arial" charset="0"/>
              </a:defRPr>
            </a:lvl9pPr>
          </a:lstStyle>
          <a:p>
            <a:pPr algn="r">
              <a:spcBef>
                <a:spcPct val="0"/>
              </a:spcBef>
            </a:pPr>
            <a:fld id="{AC26487B-8305-419C-B73E-496F79618BB5}" type="slidenum">
              <a:rPr lang="en-GB" altLang="en-US" sz="1100" i="1">
                <a:latin typeface="Times New Roman" pitchFamily="18" charset="0"/>
              </a:rPr>
              <a:pPr algn="r">
                <a:spcBef>
                  <a:spcPct val="0"/>
                </a:spcBef>
              </a:pPr>
              <a:t>43</a:t>
            </a:fld>
            <a:endParaRPr lang="en-GB" altLang="en-US" sz="1100" i="1">
              <a:latin typeface="Times New Roman" pitchFamily="18" charset="0"/>
            </a:endParaRPr>
          </a:p>
        </p:txBody>
      </p:sp>
      <p:sp>
        <p:nvSpPr>
          <p:cNvPr id="215045" name="Rectangle 2"/>
          <p:cNvSpPr>
            <a:spLocks noGrp="1" noRot="1" noChangeAspect="1" noChangeArrowheads="1" noTextEdit="1"/>
          </p:cNvSpPr>
          <p:nvPr>
            <p:ph type="sldImg"/>
          </p:nvPr>
        </p:nvSpPr>
        <p:spPr>
          <a:xfrm>
            <a:off x="862013" y="750888"/>
            <a:ext cx="4945062" cy="3709987"/>
          </a:xfrm>
          <a:ln/>
        </p:spPr>
      </p:sp>
      <p:sp>
        <p:nvSpPr>
          <p:cNvPr id="215046"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17488" indent="-217488" defTabSz="728663" eaLnBrk="1" hangingPunct="1"/>
            <a:r>
              <a:rPr lang="en-US" altLang="en-US" dirty="0"/>
              <a:t>Other countries like Germany had similar experiences. CLICK</a:t>
            </a:r>
          </a:p>
          <a:p>
            <a:pPr marL="217488" indent="-217488" defTabSz="728663" eaLnBrk="1" hangingPunct="1"/>
            <a:endParaRPr lang="en-US" altLang="en-US" dirty="0"/>
          </a:p>
          <a:p>
            <a:pPr marL="217488" indent="-217488" defTabSz="728663" eaLnBrk="1" hangingPunct="1"/>
            <a:r>
              <a:rPr lang="en-US" altLang="en-US" dirty="0"/>
              <a:t>The crisis hit the entire world economy.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664938-CFA3-45C1-BF52-9CE66046EEBD}" type="slidenum">
              <a:rPr lang="de-DE" altLang="en-US" smtClean="0"/>
              <a:pPr algn="r" eaLnBrk="1" hangingPunct="1">
                <a:spcBef>
                  <a:spcPct val="0"/>
                </a:spcBef>
              </a:pPr>
              <a:t>44</a:t>
            </a:fld>
            <a:endParaRPr lang="de-DE" altLang="en-US"/>
          </a:p>
        </p:txBody>
      </p:sp>
      <p:sp>
        <p:nvSpPr>
          <p:cNvPr id="21606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606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606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607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607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de-DE" altLang="en-US" dirty="0"/>
              <a:t>Even </a:t>
            </a:r>
            <a:r>
              <a:rPr lang="de-DE" altLang="en-US" dirty="0" err="1"/>
              <a:t>banks</a:t>
            </a:r>
            <a:r>
              <a:rPr lang="de-DE" altLang="en-US" dirty="0"/>
              <a:t> </a:t>
            </a:r>
            <a:r>
              <a:rPr lang="de-DE" altLang="en-US" dirty="0" err="1"/>
              <a:t>that</a:t>
            </a:r>
            <a:r>
              <a:rPr lang="de-DE" altLang="en-US" dirty="0"/>
              <a:t> </a:t>
            </a:r>
            <a:r>
              <a:rPr lang="de-DE" altLang="en-US" dirty="0" err="1"/>
              <a:t>had</a:t>
            </a:r>
            <a:r>
              <a:rPr lang="de-DE" altLang="en-US" dirty="0"/>
              <a:t> in </a:t>
            </a:r>
            <a:r>
              <a:rPr lang="de-DE" altLang="en-US" dirty="0" err="1"/>
              <a:t>principle</a:t>
            </a:r>
            <a:r>
              <a:rPr lang="de-DE" altLang="en-US" dirty="0"/>
              <a:t> </a:t>
            </a:r>
            <a:r>
              <a:rPr lang="de-DE" altLang="en-US" dirty="0" err="1"/>
              <a:t>been</a:t>
            </a:r>
            <a:r>
              <a:rPr lang="de-DE" altLang="en-US" dirty="0"/>
              <a:t> solvent, </a:t>
            </a:r>
            <a:r>
              <a:rPr lang="de-DE" altLang="en-US" dirty="0" err="1"/>
              <a:t>became</a:t>
            </a:r>
            <a:r>
              <a:rPr lang="de-DE" altLang="en-US" dirty="0"/>
              <a:t> illiquid, </a:t>
            </a:r>
            <a:r>
              <a:rPr lang="de-DE" altLang="en-US" dirty="0" err="1"/>
              <a:t>because</a:t>
            </a:r>
            <a:r>
              <a:rPr lang="de-DE" altLang="en-US" dirty="0"/>
              <a:t> </a:t>
            </a:r>
            <a:r>
              <a:rPr lang="de-DE" altLang="en-US" dirty="0" err="1"/>
              <a:t>they</a:t>
            </a:r>
            <a:r>
              <a:rPr lang="de-DE" altLang="en-US" dirty="0"/>
              <a:t> </a:t>
            </a:r>
            <a:r>
              <a:rPr lang="de-DE" altLang="en-US" dirty="0" err="1"/>
              <a:t>had</a:t>
            </a:r>
            <a:r>
              <a:rPr lang="de-DE" altLang="en-US" dirty="0"/>
              <a:t> </a:t>
            </a:r>
            <a:r>
              <a:rPr lang="de-DE" altLang="en-US" dirty="0" err="1"/>
              <a:t>no</a:t>
            </a:r>
            <a:r>
              <a:rPr lang="de-DE" altLang="en-US" dirty="0"/>
              <a:t> </a:t>
            </a:r>
            <a:r>
              <a:rPr lang="de-DE" altLang="en-US" dirty="0" err="1"/>
              <a:t>access</a:t>
            </a:r>
            <a:r>
              <a:rPr lang="de-DE" altLang="en-US" dirty="0"/>
              <a:t> </a:t>
            </a:r>
            <a:r>
              <a:rPr lang="de-DE" altLang="en-US" dirty="0" err="1"/>
              <a:t>to</a:t>
            </a:r>
            <a:r>
              <a:rPr lang="de-DE" altLang="en-US" dirty="0"/>
              <a:t> </a:t>
            </a:r>
            <a:r>
              <a:rPr lang="de-DE" altLang="en-US" dirty="0" err="1"/>
              <a:t>short</a:t>
            </a:r>
            <a:r>
              <a:rPr lang="de-DE" altLang="en-US" dirty="0"/>
              <a:t> </a:t>
            </a:r>
            <a:r>
              <a:rPr lang="de-DE" altLang="en-US" dirty="0" err="1"/>
              <a:t>run</a:t>
            </a:r>
            <a:r>
              <a:rPr lang="de-DE" altLang="en-US" dirty="0"/>
              <a:t> cash </a:t>
            </a:r>
            <a:r>
              <a:rPr lang="de-DE" altLang="en-US" dirty="0" err="1"/>
              <a:t>from</a:t>
            </a:r>
            <a:r>
              <a:rPr lang="de-DE" altLang="en-US" dirty="0"/>
              <a:t> </a:t>
            </a:r>
            <a:r>
              <a:rPr lang="de-DE" altLang="en-US" dirty="0" err="1"/>
              <a:t>the</a:t>
            </a:r>
            <a:r>
              <a:rPr lang="de-DE" altLang="en-US" dirty="0"/>
              <a:t> </a:t>
            </a:r>
            <a:r>
              <a:rPr lang="de-DE" altLang="en-US" dirty="0" err="1"/>
              <a:t>central</a:t>
            </a:r>
            <a:r>
              <a:rPr lang="de-DE" altLang="en-US" dirty="0"/>
              <a:t> </a:t>
            </a:r>
            <a:r>
              <a:rPr lang="de-DE" altLang="en-US" dirty="0" err="1"/>
              <a:t>bank</a:t>
            </a:r>
            <a:r>
              <a:rPr lang="de-DE" altLang="en-US" dirty="0"/>
              <a:t>.</a:t>
            </a:r>
          </a:p>
          <a:p>
            <a:pPr marL="217488" indent="-217488" defTabSz="728663" eaLnBrk="1" hangingPunct="1"/>
            <a:endParaRPr lang="de-DE" altLang="en-US" dirty="0"/>
          </a:p>
        </p:txBody>
      </p:sp>
      <p:sp>
        <p:nvSpPr>
          <p:cNvPr id="21607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1607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1FA8C14-3F6D-4C15-86D5-172190231533}" type="slidenum">
              <a:rPr lang="en-GB" altLang="en-US" smtClean="0"/>
              <a:pPr algn="r" eaLnBrk="1" hangingPunct="1">
                <a:spcBef>
                  <a:spcPct val="0"/>
                </a:spcBef>
              </a:pPr>
              <a:t>45</a:t>
            </a:fld>
            <a:endParaRPr lang="en-GB" altLang="en-US"/>
          </a:p>
        </p:txBody>
      </p:sp>
      <p:sp>
        <p:nvSpPr>
          <p:cNvPr id="21709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709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48" tIns="0" rIns="19748"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709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709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70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7" rIns="95452" bIns="47727"/>
          <a:lstStyle/>
          <a:p>
            <a:pPr eaLnBrk="1" hangingPunct="1"/>
            <a:r>
              <a:rPr lang="en-US" altLang="en-US" dirty="0"/>
              <a:t>The red line of the diagram shows that after the outbreak of the crisis, CLICK, the US Federal Reserve strictly reduced the money supply, CLICK.</a:t>
            </a:r>
          </a:p>
          <a:p>
            <a:pPr eaLnBrk="1" hangingPunct="1"/>
            <a:endParaRPr lang="en-US" altLang="en-US" dirty="0"/>
          </a:p>
          <a:p>
            <a:pPr eaLnBrk="1" hangingPunct="1"/>
            <a:r>
              <a:rPr lang="en-US" altLang="en-US" dirty="0"/>
              <a:t>This reduction in credit supply cut off many commercial banks from the cash credits that they urgently needed in order to react to the bank run of their worried customers.</a:t>
            </a:r>
          </a:p>
          <a:p>
            <a:pPr eaLnBrk="1" hangingPunct="1"/>
            <a:endParaRPr lang="en-US" altLang="en-US" dirty="0"/>
          </a:p>
          <a:p>
            <a:pPr eaLnBrk="1" hangingPunct="1"/>
            <a:r>
              <a:rPr lang="en-US" altLang="en-US" dirty="0"/>
              <a:t>These commercial banks were illiquid and had to file for bankruptcy even though they were not actually over-indebted. </a:t>
            </a:r>
            <a:endParaRPr lang="de-DE" altLang="en-US" dirty="0"/>
          </a:p>
        </p:txBody>
      </p:sp>
      <p:sp>
        <p:nvSpPr>
          <p:cNvPr id="217096" name="Rectangle 7"/>
          <p:cNvSpPr>
            <a:spLocks noGrp="1" noRot="1" noChangeAspect="1" noChangeArrowheads="1" noTextEdit="1"/>
          </p:cNvSpPr>
          <p:nvPr>
            <p:ph type="sldImg"/>
          </p:nvPr>
        </p:nvSpPr>
        <p:spPr>
          <a:ln cap="flat"/>
        </p:spPr>
      </p:sp>
      <p:sp>
        <p:nvSpPr>
          <p:cNvPr id="21709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7" rIns="95452" bIns="47727"/>
          <a:lstStyle>
            <a:lvl1pPr marL="238125" indent="-238125" algn="l" defTabSz="795338" eaLnBrk="0" hangingPunct="0">
              <a:spcBef>
                <a:spcPct val="30000"/>
              </a:spcBef>
              <a:defRPr sz="1200">
                <a:solidFill>
                  <a:schemeClr val="tx1"/>
                </a:solidFill>
                <a:latin typeface="Arial" charset="0"/>
              </a:defRPr>
            </a:lvl1pPr>
            <a:lvl2pPr marL="742950" indent="-285750" algn="l" defTabSz="795338" eaLnBrk="0" hangingPunct="0">
              <a:spcBef>
                <a:spcPct val="30000"/>
              </a:spcBef>
              <a:defRPr sz="1200">
                <a:solidFill>
                  <a:schemeClr val="tx1"/>
                </a:solidFill>
                <a:latin typeface="Arial" charset="0"/>
              </a:defRPr>
            </a:lvl2pPr>
            <a:lvl3pPr marL="1143000" indent="-228600" algn="l" defTabSz="795338" eaLnBrk="0" hangingPunct="0">
              <a:spcBef>
                <a:spcPct val="30000"/>
              </a:spcBef>
              <a:defRPr sz="1200">
                <a:solidFill>
                  <a:schemeClr val="tx1"/>
                </a:solidFill>
                <a:latin typeface="Arial" charset="0"/>
              </a:defRPr>
            </a:lvl3pPr>
            <a:lvl4pPr marL="1600200" indent="-228600" algn="l" defTabSz="795338" eaLnBrk="0" hangingPunct="0">
              <a:spcBef>
                <a:spcPct val="30000"/>
              </a:spcBef>
              <a:defRPr sz="1200">
                <a:solidFill>
                  <a:schemeClr val="tx1"/>
                </a:solidFill>
                <a:latin typeface="Arial" charset="0"/>
              </a:defRPr>
            </a:lvl4pPr>
            <a:lvl5pPr marL="2057400" indent="-228600" algn="l" defTabSz="795338" eaLnBrk="0" hangingPunct="0">
              <a:spcBef>
                <a:spcPct val="30000"/>
              </a:spcBef>
              <a:defRPr sz="1200">
                <a:solidFill>
                  <a:schemeClr val="tx1"/>
                </a:solidFill>
                <a:latin typeface="Arial" charset="0"/>
              </a:defRPr>
            </a:lvl5pPr>
            <a:lvl6pPr marL="2514600" indent="-228600" defTabSz="795338" eaLnBrk="0" fontAlgn="base" hangingPunct="0">
              <a:spcBef>
                <a:spcPct val="30000"/>
              </a:spcBef>
              <a:spcAft>
                <a:spcPct val="0"/>
              </a:spcAft>
              <a:defRPr sz="1200">
                <a:solidFill>
                  <a:schemeClr val="tx1"/>
                </a:solidFill>
                <a:latin typeface="Arial" charset="0"/>
              </a:defRPr>
            </a:lvl6pPr>
            <a:lvl7pPr marL="2971800" indent="-228600" defTabSz="795338" eaLnBrk="0" fontAlgn="base" hangingPunct="0">
              <a:spcBef>
                <a:spcPct val="30000"/>
              </a:spcBef>
              <a:spcAft>
                <a:spcPct val="0"/>
              </a:spcAft>
              <a:defRPr sz="1200">
                <a:solidFill>
                  <a:schemeClr val="tx1"/>
                </a:solidFill>
                <a:latin typeface="Arial" charset="0"/>
              </a:defRPr>
            </a:lvl7pPr>
            <a:lvl8pPr marL="3429000" indent="-228600" defTabSz="795338" eaLnBrk="0" fontAlgn="base" hangingPunct="0">
              <a:spcBef>
                <a:spcPct val="30000"/>
              </a:spcBef>
              <a:spcAft>
                <a:spcPct val="0"/>
              </a:spcAft>
              <a:defRPr sz="1200">
                <a:solidFill>
                  <a:schemeClr val="tx1"/>
                </a:solidFill>
                <a:latin typeface="Arial" charset="0"/>
              </a:defRPr>
            </a:lvl8pPr>
            <a:lvl9pPr marL="3886200" indent="-228600" defTabSz="795338"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latin typeface="Times New Roman" pitchFamily="18" charset="0"/>
            </a:endParaRPr>
          </a:p>
          <a:p>
            <a:pPr algn="ctr" eaLnBrk="1" hangingPunct="1">
              <a:buFontTx/>
              <a:buAutoNum type="arabicPeriod"/>
            </a:pPr>
            <a:endParaRPr lang="en-US" alt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B15B57B-323D-4E6D-831E-13C0BC0BAA30}" type="slidenum">
              <a:rPr lang="de-DE" altLang="en-US" smtClean="0"/>
              <a:pPr algn="r" eaLnBrk="1" hangingPunct="1">
                <a:spcBef>
                  <a:spcPct val="0"/>
                </a:spcBef>
              </a:pPr>
              <a:t>46</a:t>
            </a:fld>
            <a:endParaRPr lang="de-DE" altLang="en-US"/>
          </a:p>
        </p:txBody>
      </p:sp>
      <p:sp>
        <p:nvSpPr>
          <p:cNvPr id="2181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81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81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81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811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de-DE" altLang="en-US" dirty="0"/>
              <a:t>FTXT</a:t>
            </a:r>
          </a:p>
          <a:p>
            <a:pPr marL="217488" indent="-217488" defTabSz="728663" eaLnBrk="1" hangingPunct="1"/>
            <a:endParaRPr lang="de-DE" altLang="en-US" dirty="0"/>
          </a:p>
          <a:p>
            <a:pPr marL="217488" indent="-217488" defTabSz="728663" eaLnBrk="1" hangingPunct="1"/>
            <a:endParaRPr lang="de-DE" altLang="en-US" dirty="0"/>
          </a:p>
        </p:txBody>
      </p:sp>
      <p:sp>
        <p:nvSpPr>
          <p:cNvPr id="21812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181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C3049E-380A-48A6-AC6A-00024E85874A}" type="slidenum">
              <a:rPr lang="de-DE" altLang="en-US" smtClean="0"/>
              <a:pPr algn="r" eaLnBrk="1" hangingPunct="1">
                <a:spcBef>
                  <a:spcPct val="0"/>
                </a:spcBef>
              </a:pPr>
              <a:t>47</a:t>
            </a:fld>
            <a:endParaRPr lang="de-DE" altLang="en-US"/>
          </a:p>
        </p:txBody>
      </p:sp>
      <p:sp>
        <p:nvSpPr>
          <p:cNvPr id="2191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91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191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91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1914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altLang="en-US" noProof="0" dirty="0"/>
              <a:t>FTXT</a:t>
            </a:r>
          </a:p>
          <a:p>
            <a:pPr marL="217488" indent="-217488" defTabSz="728663" eaLnBrk="1" hangingPunct="1"/>
            <a:endParaRPr lang="en-US" altLang="en-US" noProof="0" dirty="0"/>
          </a:p>
          <a:p>
            <a:pPr marL="217488" indent="-217488" defTabSz="728663" eaLnBrk="1" hangingPunct="1"/>
            <a:r>
              <a:rPr lang="en-US" altLang="en-US" noProof="0" dirty="0"/>
              <a:t>Under the </a:t>
            </a:r>
            <a:r>
              <a:rPr lang="en-US" altLang="en-US" noProof="0" dirty="0" err="1"/>
              <a:t>moodle</a:t>
            </a:r>
            <a:r>
              <a:rPr lang="en-US" altLang="en-US" noProof="0" dirty="0"/>
              <a:t> link of this lecture you will find a BBC documentary about the stock market crash of 1929.</a:t>
            </a:r>
          </a:p>
          <a:p>
            <a:pPr marL="217488" indent="-217488" defTabSz="728663" eaLnBrk="1" hangingPunct="1"/>
            <a:endParaRPr lang="en-US" altLang="en-US" noProof="0" dirty="0"/>
          </a:p>
          <a:p>
            <a:pPr marL="217488" marR="0" lvl="0" indent="-217488" algn="l" defTabSz="728663" rtl="0" eaLnBrk="1" fontAlgn="base" latinLnBrk="0" hangingPunct="1">
              <a:lnSpc>
                <a:spcPct val="100000"/>
              </a:lnSpc>
              <a:spcBef>
                <a:spcPct val="30000"/>
              </a:spcBef>
              <a:spcAft>
                <a:spcPct val="0"/>
              </a:spcAft>
              <a:buClrTx/>
              <a:buSzTx/>
              <a:buFontTx/>
              <a:buNone/>
              <a:tabLst/>
              <a:defRPr/>
            </a:pPr>
            <a:r>
              <a:rPr lang="en-US" sz="900" kern="1200" noProof="0" dirty="0">
                <a:solidFill>
                  <a:srgbClr val="00FF00"/>
                </a:solidFill>
                <a:latin typeface="Arial" charset="0"/>
                <a:ea typeface="+mn-ea"/>
                <a:cs typeface="+mn-cs"/>
              </a:rPr>
              <a:t>https://</a:t>
            </a:r>
            <a:r>
              <a:rPr lang="en-US" sz="900" kern="1200" noProof="0" dirty="0" err="1">
                <a:solidFill>
                  <a:srgbClr val="00FF00"/>
                </a:solidFill>
                <a:latin typeface="Arial" charset="0"/>
                <a:ea typeface="+mn-ea"/>
                <a:cs typeface="+mn-cs"/>
              </a:rPr>
              <a:t>www.youtube.com</a:t>
            </a:r>
            <a:r>
              <a:rPr lang="en-US" sz="900" kern="1200" noProof="0" dirty="0">
                <a:solidFill>
                  <a:srgbClr val="00FF00"/>
                </a:solidFill>
                <a:latin typeface="Arial" charset="0"/>
                <a:ea typeface="+mn-ea"/>
                <a:cs typeface="+mn-cs"/>
              </a:rPr>
              <a:t>/</a:t>
            </a:r>
            <a:r>
              <a:rPr lang="en-US" sz="900" kern="1200" noProof="0" dirty="0" err="1">
                <a:solidFill>
                  <a:srgbClr val="00FF00"/>
                </a:solidFill>
                <a:latin typeface="Arial" charset="0"/>
                <a:ea typeface="+mn-ea"/>
                <a:cs typeface="+mn-cs"/>
              </a:rPr>
              <a:t>watch?v</a:t>
            </a:r>
            <a:r>
              <a:rPr lang="en-US" sz="900" kern="1200" noProof="0" dirty="0">
                <a:solidFill>
                  <a:srgbClr val="00FF00"/>
                </a:solidFill>
                <a:latin typeface="Arial" charset="0"/>
                <a:ea typeface="+mn-ea"/>
                <a:cs typeface="+mn-cs"/>
              </a:rPr>
              <a:t>=</a:t>
            </a:r>
            <a:r>
              <a:rPr lang="en-US" sz="900" kern="1200" noProof="0" dirty="0" err="1">
                <a:solidFill>
                  <a:srgbClr val="00FF00"/>
                </a:solidFill>
                <a:latin typeface="Arial" charset="0"/>
                <a:ea typeface="+mn-ea"/>
                <a:cs typeface="+mn-cs"/>
              </a:rPr>
              <a:t>FXNziew6C9A</a:t>
            </a:r>
            <a:endParaRPr lang="en-US" sz="900" kern="1200" noProof="0" dirty="0">
              <a:solidFill>
                <a:srgbClr val="00FF00"/>
              </a:solidFill>
              <a:latin typeface="Arial" charset="0"/>
              <a:ea typeface="+mn-ea"/>
              <a:cs typeface="+mn-cs"/>
            </a:endParaRPr>
          </a:p>
          <a:p>
            <a:pPr marL="217488" indent="-217488" defTabSz="728663" eaLnBrk="1" hangingPunct="1"/>
            <a:endParaRPr lang="en-US" altLang="en-US" noProof="0" dirty="0"/>
          </a:p>
        </p:txBody>
      </p:sp>
      <p:sp>
        <p:nvSpPr>
          <p:cNvPr id="21914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191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810A448-5481-4278-8ECD-E0F60FB3FAA6}" type="slidenum">
              <a:rPr lang="de-DE" altLang="en-US" smtClean="0"/>
              <a:pPr algn="r" eaLnBrk="1" hangingPunct="1">
                <a:spcBef>
                  <a:spcPct val="0"/>
                </a:spcBef>
              </a:pPr>
              <a:t>48</a:t>
            </a:fld>
            <a:endParaRPr lang="de-DE" altLang="en-US"/>
          </a:p>
        </p:txBody>
      </p:sp>
      <p:sp>
        <p:nvSpPr>
          <p:cNvPr id="2201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01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01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01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016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r>
              <a:rPr lang="de-DE" altLang="en-US" dirty="0"/>
              <a:t>So </a:t>
            </a:r>
            <a:r>
              <a:rPr lang="de-DE" altLang="en-US" dirty="0" err="1"/>
              <a:t>much</a:t>
            </a:r>
            <a:r>
              <a:rPr lang="de-DE" altLang="en-US" dirty="0"/>
              <a:t> </a:t>
            </a:r>
            <a:r>
              <a:rPr lang="de-DE" altLang="en-US" dirty="0" err="1"/>
              <a:t>for</a:t>
            </a:r>
            <a:r>
              <a:rPr lang="de-DE" altLang="en-US" dirty="0"/>
              <a:t> </a:t>
            </a:r>
            <a:r>
              <a:rPr lang="de-DE" altLang="en-US" dirty="0" err="1"/>
              <a:t>this</a:t>
            </a:r>
            <a:r>
              <a:rPr lang="de-DE" altLang="en-US" dirty="0"/>
              <a:t> </a:t>
            </a:r>
            <a:r>
              <a:rPr lang="de-DE" altLang="en-US" dirty="0" err="1"/>
              <a:t>lecture</a:t>
            </a:r>
            <a:r>
              <a:rPr lang="de-DE" altLang="en-US" dirty="0"/>
              <a:t>!</a:t>
            </a:r>
          </a:p>
          <a:p>
            <a:pPr marL="217488" indent="-217488" defTabSz="728663" eaLnBrk="1" hangingPunct="1"/>
            <a:endParaRPr lang="de-DE" altLang="en-US" dirty="0"/>
          </a:p>
        </p:txBody>
      </p:sp>
      <p:sp>
        <p:nvSpPr>
          <p:cNvPr id="22016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01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DF78361-7619-40CD-A7B8-1A0745E9029C}" type="slidenum">
              <a:rPr lang="de-DE" altLang="en-US" smtClean="0"/>
              <a:pPr algn="r" eaLnBrk="1" hangingPunct="1">
                <a:spcBef>
                  <a:spcPct val="0"/>
                </a:spcBef>
              </a:pPr>
              <a:t>49</a:t>
            </a:fld>
            <a:endParaRPr lang="de-DE" altLang="en-US"/>
          </a:p>
        </p:txBody>
      </p:sp>
      <p:sp>
        <p:nvSpPr>
          <p:cNvPr id="2211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11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11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11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119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119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11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2119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22464D2-C566-45BB-9FEA-E2EDD82D381B}" type="slidenum">
              <a:rPr lang="de-DE" altLang="en-US" smtClean="0"/>
              <a:pPr algn="r" eaLnBrk="1" hangingPunct="1">
                <a:spcBef>
                  <a:spcPct val="0"/>
                </a:spcBef>
              </a:pPr>
              <a:t>5</a:t>
            </a:fld>
            <a:endParaRPr lang="de-DE" altLang="en-US"/>
          </a:p>
        </p:txBody>
      </p:sp>
      <p:sp>
        <p:nvSpPr>
          <p:cNvPr id="17613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613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613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613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613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17613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613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F3C4215-DE75-4225-8019-ECDFF3901061}" type="slidenum">
              <a:rPr lang="de-DE" altLang="en-US" smtClean="0"/>
              <a:pPr algn="r" eaLnBrk="1" hangingPunct="1">
                <a:spcBef>
                  <a:spcPct val="0"/>
                </a:spcBef>
              </a:pPr>
              <a:t>50</a:t>
            </a:fld>
            <a:endParaRPr lang="de-DE" altLang="en-US"/>
          </a:p>
        </p:txBody>
      </p:sp>
      <p:sp>
        <p:nvSpPr>
          <p:cNvPr id="2222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22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22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22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221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r>
              <a:rPr lang="en-US" altLang="en-US"/>
              <a:t>Extremely high P/E ratios, but only those companies with positive Earnings are included! </a:t>
            </a:r>
          </a:p>
          <a:p>
            <a:pPr marL="217488" indent="-217488" defTabSz="728663" eaLnBrk="1" hangingPunct="1"/>
            <a:r>
              <a:rPr lang="en-US" altLang="en-US"/>
              <a:t>Many “new market companies” suffered from heavy losses! </a:t>
            </a:r>
          </a:p>
          <a:p>
            <a:pPr marL="217488" indent="-217488" defTabSz="728663" eaLnBrk="1" hangingPunct="1"/>
            <a:r>
              <a:rPr lang="en-US" altLang="en-US"/>
              <a:t>There was a “theory” / explanation why buying stock companies with very high losses per stock was profitable:</a:t>
            </a:r>
          </a:p>
          <a:p>
            <a:pPr marL="217488" indent="-217488" defTabSz="728663" eaLnBrk="1" hangingPunct="1"/>
            <a:r>
              <a:rPr lang="en-US" altLang="en-US"/>
              <a:t>The “capital-burn-rate-theorem”: Network effects…</a:t>
            </a:r>
          </a:p>
          <a:p>
            <a:pPr marL="217488" indent="-217488" defTabSz="728663" eaLnBrk="1" hangingPunct="1"/>
            <a:endParaRPr lang="en-US" altLang="en-US"/>
          </a:p>
          <a:p>
            <a:pPr marL="217488" indent="-217488" defTabSz="728663" eaLnBrk="1" hangingPunct="1"/>
            <a:r>
              <a:rPr lang="en-US" altLang="en-US"/>
              <a:t>Betriebssystem: operating system</a:t>
            </a:r>
          </a:p>
          <a:p>
            <a:pPr marL="217488" indent="-217488" defTabSz="728663" eaLnBrk="1" hangingPunct="1"/>
            <a:r>
              <a:rPr lang="en-US" altLang="en-US"/>
              <a:t>Anwendungssoftware:  applications software</a:t>
            </a:r>
          </a:p>
          <a:p>
            <a:pPr marL="217488" indent="-217488" defTabSz="728663" eaLnBrk="1" hangingPunct="1"/>
            <a:endParaRPr lang="en-US" altLang="en-US"/>
          </a:p>
          <a:p>
            <a:pPr marL="217488" indent="-217488" defTabSz="728663" eaLnBrk="1" hangingPunct="1"/>
            <a:endParaRPr lang="en-US" altLang="en-US"/>
          </a:p>
        </p:txBody>
      </p:sp>
      <p:sp>
        <p:nvSpPr>
          <p:cNvPr id="22221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22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904E845-05C0-4F41-B9F8-11B4E59C8F03}" type="slidenum">
              <a:rPr lang="de-DE" altLang="en-US" smtClean="0"/>
              <a:pPr algn="r" eaLnBrk="1" hangingPunct="1">
                <a:spcBef>
                  <a:spcPct val="0"/>
                </a:spcBef>
              </a:pPr>
              <a:t>51</a:t>
            </a:fld>
            <a:endParaRPr lang="de-DE" altLang="en-US"/>
          </a:p>
        </p:txBody>
      </p:sp>
      <p:sp>
        <p:nvSpPr>
          <p:cNvPr id="2232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32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32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32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323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324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32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B62B26-A747-44B3-BFED-804B8348FCD8}" type="slidenum">
              <a:rPr lang="de-DE" altLang="en-US" smtClean="0"/>
              <a:pPr algn="r" eaLnBrk="1" hangingPunct="1">
                <a:spcBef>
                  <a:spcPct val="0"/>
                </a:spcBef>
              </a:pPr>
              <a:t>52</a:t>
            </a:fld>
            <a:endParaRPr lang="de-DE" altLang="en-US"/>
          </a:p>
        </p:txBody>
      </p:sp>
      <p:sp>
        <p:nvSpPr>
          <p:cNvPr id="2242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42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42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42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426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426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42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C9B0F6D-02D5-4FF9-8F48-39F01D304FA8}" type="slidenum">
              <a:rPr lang="de-DE" altLang="en-US" smtClean="0"/>
              <a:pPr algn="r" eaLnBrk="1" hangingPunct="1">
                <a:spcBef>
                  <a:spcPct val="0"/>
                </a:spcBef>
              </a:pPr>
              <a:t>53</a:t>
            </a:fld>
            <a:endParaRPr lang="de-DE" altLang="en-US"/>
          </a:p>
        </p:txBody>
      </p:sp>
      <p:sp>
        <p:nvSpPr>
          <p:cNvPr id="2252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52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52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52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528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528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52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96BA878-A71F-4D85-86D6-50C44E633FE2}" type="slidenum">
              <a:rPr lang="de-DE" altLang="en-US" smtClean="0"/>
              <a:pPr algn="r" eaLnBrk="1" hangingPunct="1">
                <a:spcBef>
                  <a:spcPct val="0"/>
                </a:spcBef>
              </a:pPr>
              <a:t>54</a:t>
            </a:fld>
            <a:endParaRPr lang="de-DE" altLang="en-US"/>
          </a:p>
        </p:txBody>
      </p:sp>
      <p:sp>
        <p:nvSpPr>
          <p:cNvPr id="2263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63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63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63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631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631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63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7B5840D-DCD4-45A0-A9A0-F387FB9602DE}" type="slidenum">
              <a:rPr lang="de-DE" altLang="en-US" smtClean="0"/>
              <a:pPr algn="r" eaLnBrk="1" hangingPunct="1">
                <a:spcBef>
                  <a:spcPct val="0"/>
                </a:spcBef>
              </a:pPr>
              <a:t>55</a:t>
            </a:fld>
            <a:endParaRPr lang="de-DE" altLang="en-US"/>
          </a:p>
        </p:txBody>
      </p:sp>
      <p:sp>
        <p:nvSpPr>
          <p:cNvPr id="227331" name="Rectangle 2"/>
          <p:cNvSpPr>
            <a:spLocks noGrp="1" noRot="1" noChangeAspect="1" noChangeArrowheads="1" noTextEdit="1"/>
          </p:cNvSpPr>
          <p:nvPr>
            <p:ph type="sldImg"/>
          </p:nvPr>
        </p:nvSpPr>
        <p:spPr>
          <a:xfrm>
            <a:off x="863600" y="750888"/>
            <a:ext cx="4945063" cy="3709987"/>
          </a:xfrm>
          <a:ln/>
        </p:spPr>
      </p:sp>
      <p:sp>
        <p:nvSpPr>
          <p:cNvPr id="227332" name="Rectangle 3"/>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488" indent="-217488" defTabSz="728663" eaLnBrk="1" hangingPunct="1"/>
            <a:r>
              <a:rPr lang="de-DE" altLang="en-US" sz="1000"/>
              <a:t>Der </a:t>
            </a:r>
            <a:r>
              <a:rPr lang="de-DE" altLang="en-US" sz="1000" b="1"/>
              <a:t>EONIA</a:t>
            </a:r>
            <a:r>
              <a:rPr lang="de-DE" altLang="en-US" sz="1000"/>
              <a:t> (</a:t>
            </a:r>
            <a:r>
              <a:rPr lang="de-DE" altLang="en-US" sz="1000" i="1"/>
              <a:t>Euro Overnight Index Average</a:t>
            </a:r>
            <a:r>
              <a:rPr lang="de-DE" altLang="en-US" sz="1000"/>
              <a:t>) ist der offiziell berechnete </a:t>
            </a:r>
            <a:r>
              <a:rPr lang="de-DE" altLang="en-US" sz="1000">
                <a:hlinkClick r:id="rId3" tooltip="Geldmarkt"/>
              </a:rPr>
              <a:t>Tagesgeldzinssatz</a:t>
            </a:r>
            <a:r>
              <a:rPr lang="de-DE" altLang="en-US" sz="1000"/>
              <a:t> für den </a:t>
            </a:r>
            <a:r>
              <a:rPr lang="de-DE" altLang="en-US" sz="1000">
                <a:hlinkClick r:id="rId4" tooltip="Euro"/>
              </a:rPr>
              <a:t>Euro</a:t>
            </a:r>
            <a:r>
              <a:rPr lang="de-DE" altLang="en-US" sz="1000"/>
              <a:t>. Er besteht aus dem gewichteten Durchschnitt der </a:t>
            </a:r>
            <a:r>
              <a:rPr lang="de-DE" altLang="en-US" sz="1000">
                <a:hlinkClick r:id="rId5" tooltip="Zinssatz"/>
              </a:rPr>
              <a:t>Zinssätze</a:t>
            </a:r>
            <a:r>
              <a:rPr lang="de-DE" altLang="en-US" sz="1000"/>
              <a:t>, die eine Gruppe größerer Institute im </a:t>
            </a:r>
            <a:r>
              <a:rPr lang="de-DE" altLang="en-US" sz="1000">
                <a:hlinkClick r:id="rId6" tooltip="Euroraum"/>
              </a:rPr>
              <a:t>Euro-Währungsgebiet</a:t>
            </a:r>
            <a:r>
              <a:rPr lang="de-DE" altLang="en-US" sz="1000"/>
              <a:t> auf dem </a:t>
            </a:r>
            <a:r>
              <a:rPr lang="de-DE" altLang="en-US" sz="1000">
                <a:hlinkClick r:id="rId7" tooltip="Interbankenmarkt"/>
              </a:rPr>
              <a:t>Interbankenmarkt</a:t>
            </a:r>
            <a:r>
              <a:rPr lang="de-DE" altLang="en-US" sz="1000"/>
              <a:t> für unbesicherte Übernachtkontrakte effektiv abgeschlossen haben und ist ein </a:t>
            </a:r>
            <a:r>
              <a:rPr lang="de-DE" altLang="en-US" sz="1000">
                <a:hlinkClick r:id="rId8" tooltip="Per-Annum (Seite nicht vorhanden)"/>
              </a:rPr>
              <a:t>Per-Annum</a:t>
            </a:r>
            <a:r>
              <a:rPr lang="de-DE" altLang="en-US" sz="1000"/>
              <a:t>-Zinssatz nach der Methode </a:t>
            </a:r>
            <a:r>
              <a:rPr lang="de-DE" altLang="en-US" sz="1000">
                <a:hlinkClick r:id="rId9" tooltip="Zinsberechnungsmethode"/>
              </a:rPr>
              <a:t>act/360</a:t>
            </a:r>
            <a:r>
              <a:rPr lang="de-DE" altLang="en-US" sz="1000"/>
              <a:t>. Er wird von der </a:t>
            </a:r>
            <a:r>
              <a:rPr lang="de-DE" altLang="en-US" sz="1000">
                <a:hlinkClick r:id="rId10" tooltip="Europäische Zentralbank"/>
              </a:rPr>
              <a:t>Europäischen Zentralbank</a:t>
            </a:r>
            <a:r>
              <a:rPr lang="de-DE" altLang="en-US" sz="1000"/>
              <a:t> berechnet und trägt die </a:t>
            </a:r>
            <a:r>
              <a:rPr lang="de-DE" altLang="en-US" sz="1000">
                <a:hlinkClick r:id="rId11" tooltip="Wertpapierkennummer"/>
              </a:rPr>
              <a:t>WKN:</a:t>
            </a:r>
            <a:r>
              <a:rPr lang="de-DE" altLang="en-US" sz="1000"/>
              <a:t> 965994 /</a:t>
            </a:r>
            <a:r>
              <a:rPr lang="de-DE" altLang="en-US" sz="1000">
                <a:hlinkClick r:id="rId12" tooltip="International Securities Identification Number"/>
              </a:rPr>
              <a:t>ISIN:</a:t>
            </a:r>
            <a:r>
              <a:rPr lang="de-DE" altLang="en-US" sz="1000"/>
              <a:t> EU0009659945. Zur Ermittlung des EONIA stellt eine Gruppe von 43 Banken (Panel-Banken) täglich bis spätestens 18:30 </a:t>
            </a:r>
            <a:r>
              <a:rPr lang="de-DE" altLang="en-US" sz="1000">
                <a:hlinkClick r:id="rId13" tooltip="Mitteleuropäische Zeit"/>
              </a:rPr>
              <a:t>CET</a:t>
            </a:r>
            <a:r>
              <a:rPr lang="de-DE" altLang="en-US" sz="1000"/>
              <a:t> der </a:t>
            </a:r>
            <a:r>
              <a:rPr lang="de-DE" altLang="en-US" sz="1000">
                <a:hlinkClick r:id="rId10" tooltip="Europäische Zentralbank"/>
              </a:rPr>
              <a:t>Europäischen Zentralbank</a:t>
            </a:r>
            <a:r>
              <a:rPr lang="de-DE" altLang="en-US" sz="1000"/>
              <a:t> Daten über Umfang und durchschnittlichen Zinssatz der an diesem Tag vollzogenen ungesicherten Tagesgeldausleihungen zur Verfügung. Der von der </a:t>
            </a:r>
            <a:r>
              <a:rPr lang="de-DE" altLang="en-US" sz="1000">
                <a:hlinkClick r:id="rId10" tooltip="Europäische Zentralbank"/>
              </a:rPr>
              <a:t>EZB</a:t>
            </a:r>
            <a:r>
              <a:rPr lang="de-DE" altLang="en-US" sz="1000"/>
              <a:t> unter Eliminierung der jeweils 15 höchsten und tiefsten Werte ermittelte Durchschnittswert, welcher seit dem 3. September 2007 mit drei Nachkommastellen angegeben wird, wird daraufhin an </a:t>
            </a:r>
            <a:r>
              <a:rPr lang="de-DE" altLang="en-US" sz="1000">
                <a:hlinkClick r:id="rId14" tooltip="Reuters"/>
              </a:rPr>
              <a:t>Reuters</a:t>
            </a:r>
            <a:r>
              <a:rPr lang="de-DE" altLang="en-US" sz="1000"/>
              <a:t> weitergeleitet, so dass der EONIA zwischen 18:45 und 19:00 Uhr veröffentlicht werden kann. Da es sich bei den Daten, die die einzelnen Banken herausgeben, um sensible Informationen handelt, stellt die </a:t>
            </a:r>
            <a:r>
              <a:rPr lang="de-DE" altLang="en-US" sz="1000">
                <a:hlinkClick r:id="rId10" tooltip="Europäische Zentralbank"/>
              </a:rPr>
              <a:t>EZB</a:t>
            </a:r>
            <a:r>
              <a:rPr lang="de-DE" altLang="en-US" sz="1000"/>
              <a:t> als unabhängige Institution eine wichtige Voraussetzung zur Berechnung des EONIA dar.</a:t>
            </a:r>
          </a:p>
          <a:p>
            <a:pPr marL="217488" indent="-217488" defTabSz="728663" eaLnBrk="1" hangingPunct="1"/>
            <a:endParaRPr lang="de-DE" altLang="en-US" sz="1000"/>
          </a:p>
          <a:p>
            <a:pPr marL="217488" indent="-217488" defTabSz="728663" eaLnBrk="1" hangingPunct="1"/>
            <a:r>
              <a:rPr lang="de-DE" altLang="en-US" sz="1000" b="1"/>
              <a:t>EURIBOR</a:t>
            </a:r>
            <a:r>
              <a:rPr lang="de-DE" altLang="en-US" sz="1000"/>
              <a:t>:  </a:t>
            </a:r>
            <a:r>
              <a:rPr lang="de-DE" altLang="en-US" sz="1000" b="1"/>
              <a:t>European InterBank Offered Rate</a:t>
            </a:r>
            <a:r>
              <a:rPr lang="de-DE" altLang="en-US" sz="1000"/>
              <a:t> ist der </a:t>
            </a:r>
            <a:r>
              <a:rPr lang="de-DE" altLang="en-US" sz="1000">
                <a:hlinkClick r:id="rId15" tooltip="Zins"/>
              </a:rPr>
              <a:t>Zinssatz</a:t>
            </a:r>
            <a:r>
              <a:rPr lang="de-DE" altLang="en-US" sz="1000"/>
              <a:t> für </a:t>
            </a:r>
            <a:r>
              <a:rPr lang="de-DE" altLang="en-US" sz="1000">
                <a:hlinkClick r:id="rId16" tooltip="Termingeld"/>
              </a:rPr>
              <a:t>Termingelder</a:t>
            </a:r>
            <a:r>
              <a:rPr lang="de-DE" altLang="en-US" sz="1000"/>
              <a:t> in </a:t>
            </a:r>
            <a:r>
              <a:rPr lang="de-DE" altLang="en-US" sz="1000">
                <a:hlinkClick r:id="rId4" tooltip="Euro"/>
              </a:rPr>
              <a:t>Euro</a:t>
            </a:r>
            <a:r>
              <a:rPr lang="de-DE" altLang="en-US" sz="1000"/>
              <a:t> im </a:t>
            </a:r>
            <a:r>
              <a:rPr lang="de-DE" altLang="en-US" sz="1000">
                <a:hlinkClick r:id="rId17" tooltip="Interbankengeschäft"/>
              </a:rPr>
              <a:t>Interbankengeschäft</a:t>
            </a:r>
            <a:r>
              <a:rPr lang="de-DE" altLang="en-US" sz="1000"/>
              <a:t>. Er wurde im Zuge der Einführung des Euros vom </a:t>
            </a:r>
            <a:r>
              <a:rPr lang="de-DE" altLang="en-US" sz="1000">
                <a:hlinkClick r:id="rId18" tooltip="ACI - The Financial Markets Association"/>
              </a:rPr>
              <a:t>ACI</a:t>
            </a:r>
            <a:r>
              <a:rPr lang="de-DE" altLang="en-US" sz="1000"/>
              <a:t> als Alternative zum </a:t>
            </a:r>
            <a:r>
              <a:rPr lang="de-DE" altLang="en-US" sz="1000">
                <a:hlinkClick r:id="rId19" tooltip="London Interbank Offered Rate"/>
              </a:rPr>
              <a:t>LIBOR</a:t>
            </a:r>
            <a:r>
              <a:rPr lang="de-DE" altLang="en-US" sz="1000"/>
              <a:t> am 1. Januar 1999 eingeführt und ersetzte in Deutschland zugleich den </a:t>
            </a:r>
            <a:r>
              <a:rPr lang="de-DE" altLang="en-US" sz="1000">
                <a:hlinkClick r:id="rId20" tooltip="FIBOR"/>
              </a:rPr>
              <a:t>FIBOR</a:t>
            </a:r>
            <a:r>
              <a:rPr lang="de-DE" altLang="en-US" sz="1000"/>
              <a:t> (Frankfurt Interbank Offered Rate) als </a:t>
            </a:r>
            <a:r>
              <a:rPr lang="de-DE" altLang="en-US" sz="1000">
                <a:hlinkClick r:id="rId21" tooltip="Referenzzinssatz"/>
              </a:rPr>
              <a:t>Referenzzinssatz</a:t>
            </a:r>
            <a:r>
              <a:rPr lang="de-DE" altLang="en-US" sz="1000"/>
              <a:t> bei </a:t>
            </a:r>
            <a:r>
              <a:rPr lang="de-DE" altLang="en-US" sz="1000">
                <a:hlinkClick r:id="rId22" tooltip="Kredit"/>
              </a:rPr>
              <a:t>Krediten</a:t>
            </a:r>
            <a:r>
              <a:rPr lang="de-DE" altLang="en-US" sz="1000"/>
              <a:t> und </a:t>
            </a:r>
            <a:r>
              <a:rPr lang="de-DE" altLang="en-US" sz="1000">
                <a:hlinkClick r:id="rId23" tooltip="Anlageprodukt (Seite nicht vorhanden)"/>
              </a:rPr>
              <a:t>Anlageprodukten</a:t>
            </a:r>
            <a:r>
              <a:rPr lang="de-DE" altLang="en-US" sz="1000"/>
              <a:t>. Täglich melden bis zu 43 </a:t>
            </a:r>
            <a:r>
              <a:rPr lang="de-DE" altLang="en-US" sz="1000">
                <a:hlinkClick r:id="rId24" tooltip="Kreditinstitut"/>
              </a:rPr>
              <a:t>Kreditinstitute</a:t>
            </a:r>
            <a:r>
              <a:rPr lang="de-DE" altLang="en-US" sz="1000"/>
              <a:t>, darunter 10 deutsche Banken, Angebotssätze (Briefsätze) für Ein- bis Zwölfmonatsgelder um 11:00 Uhr Brüsseler Zeit an einen Informationsanbieter, der Durchschnittssätze ermittelt und auf Reuters (früher Moneyline Telerate, davor Bridge Telerate Seite 248) mit drei Nachkommastellen veröffentlicht, wobei die 13 Banken mit dem höchsten und niedrigsten Zinsangebot nicht in die EURIBOR-Berechnung einfließen. Dies soll dazu führen, dass Zinsausreißer nicht den Markt verfälschen. Für die Zinsberechnung gilt die für Geldmarktgeschäfte übliche Methode </a:t>
            </a:r>
            <a:r>
              <a:rPr lang="de-DE" altLang="en-US" sz="1000">
                <a:hlinkClick r:id="rId9" tooltip="Zinsberechnungsmethode"/>
              </a:rPr>
              <a:t>actual/360</a:t>
            </a:r>
            <a:r>
              <a:rPr lang="de-DE" altLang="en-US" sz="1000"/>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4AB2454-1E8A-43BE-8909-0B67EBE0DA3D}" type="slidenum">
              <a:rPr lang="de-DE" altLang="en-US" smtClean="0"/>
              <a:pPr algn="r" eaLnBrk="1" hangingPunct="1">
                <a:spcBef>
                  <a:spcPct val="0"/>
                </a:spcBef>
              </a:pPr>
              <a:t>56</a:t>
            </a:fld>
            <a:endParaRPr lang="de-DE" altLang="en-US"/>
          </a:p>
        </p:txBody>
      </p:sp>
      <p:sp>
        <p:nvSpPr>
          <p:cNvPr id="2283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83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83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83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835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836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83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AE058A7-116A-48A2-9778-585EC2AC8246}" type="slidenum">
              <a:rPr lang="de-DE" altLang="en-US" smtClean="0"/>
              <a:pPr algn="r" eaLnBrk="1" hangingPunct="1">
                <a:spcBef>
                  <a:spcPct val="0"/>
                </a:spcBef>
              </a:pPr>
              <a:t>57</a:t>
            </a:fld>
            <a:endParaRPr lang="de-DE" altLang="en-US"/>
          </a:p>
        </p:txBody>
      </p:sp>
      <p:sp>
        <p:nvSpPr>
          <p:cNvPr id="2293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93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293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93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2938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2938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293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9841A87-7517-4AB0-A8FA-926858732D84}" type="slidenum">
              <a:rPr lang="de-DE" altLang="en-US" smtClean="0"/>
              <a:pPr algn="r" eaLnBrk="1" hangingPunct="1">
                <a:spcBef>
                  <a:spcPct val="0"/>
                </a:spcBef>
              </a:pPr>
              <a:t>58</a:t>
            </a:fld>
            <a:endParaRPr lang="de-DE" altLang="en-US"/>
          </a:p>
        </p:txBody>
      </p:sp>
      <p:sp>
        <p:nvSpPr>
          <p:cNvPr id="2304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04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04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04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040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040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04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89C6B88-7C04-4286-AAEF-6FCC6E98FA9D}" type="slidenum">
              <a:rPr lang="de-DE" altLang="en-US" smtClean="0"/>
              <a:pPr algn="r" eaLnBrk="1" hangingPunct="1">
                <a:spcBef>
                  <a:spcPct val="0"/>
                </a:spcBef>
              </a:pPr>
              <a:t>59</a:t>
            </a:fld>
            <a:endParaRPr lang="de-DE" altLang="en-US"/>
          </a:p>
        </p:txBody>
      </p:sp>
      <p:sp>
        <p:nvSpPr>
          <p:cNvPr id="23142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142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142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143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143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143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143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A1C197C-2EF5-49FB-9E62-A361B12734A6}" type="slidenum">
              <a:rPr lang="de-DE" altLang="en-US" smtClean="0"/>
              <a:pPr algn="r" eaLnBrk="1" hangingPunct="1">
                <a:spcBef>
                  <a:spcPct val="0"/>
                </a:spcBef>
              </a:pPr>
              <a:t>6</a:t>
            </a:fld>
            <a:endParaRPr lang="de-DE" altLang="en-US"/>
          </a:p>
        </p:txBody>
      </p:sp>
      <p:sp>
        <p:nvSpPr>
          <p:cNvPr id="1771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71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71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71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715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de-DE" altLang="en-US" dirty="0"/>
              <a:t>FTXT</a:t>
            </a:r>
          </a:p>
        </p:txBody>
      </p:sp>
      <p:sp>
        <p:nvSpPr>
          <p:cNvPr id="17716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71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r>
              <a:rPr lang="en-US" altLang="en-US"/>
              <a:t> electrification [elec.] die Elektrifizierung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E586FC6-9317-45D7-8EBF-76239CF0A715}" type="slidenum">
              <a:rPr lang="de-DE" altLang="en-US" smtClean="0"/>
              <a:pPr algn="r" eaLnBrk="1" hangingPunct="1">
                <a:spcBef>
                  <a:spcPct val="0"/>
                </a:spcBef>
              </a:pPr>
              <a:t>60</a:t>
            </a:fld>
            <a:endParaRPr lang="de-DE" altLang="en-US"/>
          </a:p>
        </p:txBody>
      </p:sp>
      <p:sp>
        <p:nvSpPr>
          <p:cNvPr id="23245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245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245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245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245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245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245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6CC09E3-846F-4998-AB87-B9703B6152FE}" type="slidenum">
              <a:rPr lang="de-DE" altLang="en-US" smtClean="0"/>
              <a:pPr algn="r" eaLnBrk="1" hangingPunct="1">
                <a:spcBef>
                  <a:spcPct val="0"/>
                </a:spcBef>
              </a:pPr>
              <a:t>61</a:t>
            </a:fld>
            <a:endParaRPr lang="de-DE" altLang="en-US"/>
          </a:p>
        </p:txBody>
      </p:sp>
      <p:sp>
        <p:nvSpPr>
          <p:cNvPr id="23347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347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347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347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347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348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348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7766A3C-F0F0-41D1-B68A-9BF8D3D5CB90}" type="slidenum">
              <a:rPr lang="de-DE" altLang="en-US" smtClean="0"/>
              <a:pPr algn="r" eaLnBrk="1" hangingPunct="1">
                <a:spcBef>
                  <a:spcPct val="0"/>
                </a:spcBef>
              </a:pPr>
              <a:t>62</a:t>
            </a:fld>
            <a:endParaRPr lang="de-DE" altLang="en-US"/>
          </a:p>
        </p:txBody>
      </p:sp>
      <p:sp>
        <p:nvSpPr>
          <p:cNvPr id="23449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450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450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450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450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endParaRPr lang="de-DE" altLang="en-US"/>
          </a:p>
          <a:p>
            <a:pPr marL="217488" indent="-217488" defTabSz="728663" eaLnBrk="1" hangingPunct="1"/>
            <a:endParaRPr lang="de-DE" altLang="en-US"/>
          </a:p>
        </p:txBody>
      </p:sp>
      <p:sp>
        <p:nvSpPr>
          <p:cNvPr id="23450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450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629C46F-D982-4990-A6E4-44ADA4E4BCF5}" type="slidenum">
              <a:rPr lang="de-DE" altLang="en-US" smtClean="0"/>
              <a:pPr algn="r" eaLnBrk="1" hangingPunct="1">
                <a:spcBef>
                  <a:spcPct val="0"/>
                </a:spcBef>
              </a:pPr>
              <a:t>63</a:t>
            </a:fld>
            <a:endParaRPr lang="de-DE" altLang="en-US"/>
          </a:p>
        </p:txBody>
      </p:sp>
      <p:sp>
        <p:nvSpPr>
          <p:cNvPr id="2355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55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55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55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552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552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55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5530"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E71087-EEFD-4225-A540-A1F4AD21E73A}" type="slidenum">
              <a:rPr lang="de-DE" altLang="en-US" smtClean="0"/>
              <a:pPr algn="r" eaLnBrk="1" hangingPunct="1">
                <a:spcBef>
                  <a:spcPct val="0"/>
                </a:spcBef>
              </a:pPr>
              <a:t>64</a:t>
            </a:fld>
            <a:endParaRPr lang="de-DE" altLang="en-US"/>
          </a:p>
        </p:txBody>
      </p:sp>
      <p:sp>
        <p:nvSpPr>
          <p:cNvPr id="23654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654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654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655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655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655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655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655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93B299D-76C6-44FB-A9B6-C0EBE27E9388}" type="slidenum">
              <a:rPr lang="de-DE" altLang="en-US" smtClean="0"/>
              <a:pPr algn="r" eaLnBrk="1" hangingPunct="1">
                <a:spcBef>
                  <a:spcPct val="0"/>
                </a:spcBef>
              </a:pPr>
              <a:t>65</a:t>
            </a:fld>
            <a:endParaRPr lang="de-DE" altLang="en-US"/>
          </a:p>
        </p:txBody>
      </p:sp>
      <p:sp>
        <p:nvSpPr>
          <p:cNvPr id="23757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757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757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757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757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757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757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7578"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2D6A3B3-1736-47A8-923E-3C0B662D1F39}" type="slidenum">
              <a:rPr lang="de-DE" altLang="en-US" smtClean="0"/>
              <a:pPr algn="r" eaLnBrk="1" hangingPunct="1">
                <a:spcBef>
                  <a:spcPct val="0"/>
                </a:spcBef>
              </a:pPr>
              <a:t>66</a:t>
            </a:fld>
            <a:endParaRPr lang="de-DE" altLang="en-US"/>
          </a:p>
        </p:txBody>
      </p:sp>
      <p:sp>
        <p:nvSpPr>
          <p:cNvPr id="23859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859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859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859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859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860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860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8602"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A51B19F-3A97-4F5B-BA5C-864931594370}" type="slidenum">
              <a:rPr lang="de-DE" altLang="en-US" smtClean="0"/>
              <a:pPr algn="r" eaLnBrk="1" hangingPunct="1">
                <a:spcBef>
                  <a:spcPct val="0"/>
                </a:spcBef>
              </a:pPr>
              <a:t>67</a:t>
            </a:fld>
            <a:endParaRPr lang="de-DE" altLang="en-US"/>
          </a:p>
        </p:txBody>
      </p:sp>
      <p:sp>
        <p:nvSpPr>
          <p:cNvPr id="23961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962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3962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962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3962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3962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3962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9626"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05AC74D-6C26-49C5-99DC-2877A1674823}" type="slidenum">
              <a:rPr lang="de-DE" altLang="en-US" smtClean="0"/>
              <a:pPr algn="r" eaLnBrk="1" hangingPunct="1">
                <a:spcBef>
                  <a:spcPct val="0"/>
                </a:spcBef>
              </a:pPr>
              <a:t>68</a:t>
            </a:fld>
            <a:endParaRPr lang="de-DE" altLang="en-US"/>
          </a:p>
        </p:txBody>
      </p:sp>
      <p:sp>
        <p:nvSpPr>
          <p:cNvPr id="24064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064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064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064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064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064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064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6EDBBC9-8757-43EA-8A54-349E610694BB}" type="slidenum">
              <a:rPr lang="de-DE" altLang="en-US" smtClean="0"/>
              <a:pPr algn="r" eaLnBrk="1" hangingPunct="1">
                <a:spcBef>
                  <a:spcPct val="0"/>
                </a:spcBef>
              </a:pPr>
              <a:t>69</a:t>
            </a:fld>
            <a:endParaRPr lang="de-DE" altLang="en-US"/>
          </a:p>
        </p:txBody>
      </p:sp>
      <p:sp>
        <p:nvSpPr>
          <p:cNvPr id="24166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166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166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167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167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marR="0" indent="-217488" algn="l" defTabSz="728663" rtl="0" eaLnBrk="1" fontAlgn="base" latinLnBrk="0" hangingPunct="1">
              <a:lnSpc>
                <a:spcPct val="100000"/>
              </a:lnSpc>
              <a:spcBef>
                <a:spcPct val="30000"/>
              </a:spcBef>
              <a:spcAft>
                <a:spcPct val="0"/>
              </a:spcAft>
              <a:buClrTx/>
              <a:buSzTx/>
              <a:buFontTx/>
              <a:buNone/>
              <a:tabLst/>
              <a:defRPr/>
            </a:pPr>
            <a:r>
              <a:rPr lang="de-DE" b="1" dirty="0"/>
              <a:t>Fannie Mae</a:t>
            </a:r>
            <a:r>
              <a:rPr lang="de-DE" b="1" baseline="0" dirty="0"/>
              <a:t>  =  </a:t>
            </a:r>
            <a:r>
              <a:rPr lang="en-US" b="1" dirty="0"/>
              <a:t>Federal National Mortgage Association</a:t>
            </a:r>
          </a:p>
          <a:p>
            <a:pPr marL="217488" marR="0" indent="-217488" algn="l" defTabSz="728663" rtl="0" eaLnBrk="1" fontAlgn="base" latinLnBrk="0" hangingPunct="1">
              <a:lnSpc>
                <a:spcPct val="100000"/>
              </a:lnSpc>
              <a:spcBef>
                <a:spcPct val="30000"/>
              </a:spcBef>
              <a:spcAft>
                <a:spcPct val="0"/>
              </a:spcAft>
              <a:buClrTx/>
              <a:buSzTx/>
              <a:buFontTx/>
              <a:buNone/>
              <a:tabLst/>
              <a:defRPr/>
            </a:pPr>
            <a:r>
              <a:rPr lang="en-US" b="1" dirty="0"/>
              <a:t>Freddie Mac</a:t>
            </a:r>
            <a:r>
              <a:rPr lang="en-US" dirty="0"/>
              <a:t> = </a:t>
            </a:r>
            <a:r>
              <a:rPr lang="en-US" b="1" dirty="0"/>
              <a:t>Federal Home Loan Mortgage Corporation</a:t>
            </a:r>
            <a:endParaRPr lang="de-DE" altLang="en-US" dirty="0"/>
          </a:p>
        </p:txBody>
      </p:sp>
      <p:sp>
        <p:nvSpPr>
          <p:cNvPr id="24167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167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167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E429AF9-3C5D-45AC-BB0E-BD0DC9356613}" type="slidenum">
              <a:rPr lang="de-DE" altLang="en-US" smtClean="0"/>
              <a:pPr algn="r" eaLnBrk="1" hangingPunct="1">
                <a:spcBef>
                  <a:spcPct val="0"/>
                </a:spcBef>
              </a:pPr>
              <a:t>7</a:t>
            </a:fld>
            <a:endParaRPr lang="de-DE" altLang="en-US"/>
          </a:p>
        </p:txBody>
      </p:sp>
      <p:sp>
        <p:nvSpPr>
          <p:cNvPr id="1781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81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81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81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818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de-DE" altLang="en-US" dirty="0"/>
              <a:t>FTXT</a:t>
            </a:r>
          </a:p>
        </p:txBody>
      </p:sp>
      <p:sp>
        <p:nvSpPr>
          <p:cNvPr id="17818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81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844E8A0-2B36-4C38-AABF-3242FEB6E65F}" type="slidenum">
              <a:rPr lang="de-DE" altLang="en-US" smtClean="0"/>
              <a:pPr algn="r" eaLnBrk="1" hangingPunct="1">
                <a:spcBef>
                  <a:spcPct val="0"/>
                </a:spcBef>
              </a:pPr>
              <a:t>70</a:t>
            </a:fld>
            <a:endParaRPr lang="de-DE" altLang="en-US"/>
          </a:p>
        </p:txBody>
      </p:sp>
      <p:sp>
        <p:nvSpPr>
          <p:cNvPr id="24269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269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269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269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269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269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269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871CAA6-7BB3-4FB9-9AF1-2300B4ABEAFB}" type="slidenum">
              <a:rPr lang="de-DE" altLang="en-US" smtClean="0"/>
              <a:pPr algn="r" eaLnBrk="1" hangingPunct="1">
                <a:spcBef>
                  <a:spcPct val="0"/>
                </a:spcBef>
              </a:pPr>
              <a:t>71</a:t>
            </a:fld>
            <a:endParaRPr lang="de-DE" altLang="en-US"/>
          </a:p>
        </p:txBody>
      </p:sp>
      <p:sp>
        <p:nvSpPr>
          <p:cNvPr id="24371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371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371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371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371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372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372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520423D-2BDE-447E-B857-D04DA5099961}" type="slidenum">
              <a:rPr lang="de-DE" altLang="en-US" smtClean="0"/>
              <a:pPr algn="r" eaLnBrk="1" hangingPunct="1">
                <a:spcBef>
                  <a:spcPct val="0"/>
                </a:spcBef>
              </a:pPr>
              <a:t>72</a:t>
            </a:fld>
            <a:endParaRPr lang="de-DE" altLang="en-US"/>
          </a:p>
        </p:txBody>
      </p:sp>
      <p:sp>
        <p:nvSpPr>
          <p:cNvPr id="24473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474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474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474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474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474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474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4746"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E26C6D6-F65D-4BDF-BD4E-343705DD8D69}" type="slidenum">
              <a:rPr lang="de-DE" altLang="en-US" smtClean="0"/>
              <a:pPr algn="r" eaLnBrk="1" hangingPunct="1">
                <a:spcBef>
                  <a:spcPct val="0"/>
                </a:spcBef>
              </a:pPr>
              <a:t>73</a:t>
            </a:fld>
            <a:endParaRPr lang="de-DE" altLang="en-US"/>
          </a:p>
        </p:txBody>
      </p:sp>
      <p:sp>
        <p:nvSpPr>
          <p:cNvPr id="24576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576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576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576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576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576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576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5770"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D2B52B0-7061-423B-B2D2-E9B51DE9D9A6}" type="slidenum">
              <a:rPr lang="de-DE" altLang="en-US" smtClean="0"/>
              <a:pPr algn="r" eaLnBrk="1" hangingPunct="1">
                <a:spcBef>
                  <a:spcPct val="0"/>
                </a:spcBef>
              </a:pPr>
              <a:t>74</a:t>
            </a:fld>
            <a:endParaRPr lang="de-DE" altLang="en-US"/>
          </a:p>
        </p:txBody>
      </p:sp>
      <p:sp>
        <p:nvSpPr>
          <p:cNvPr id="24678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678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678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679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679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679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679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679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A2E7F2E-0A40-4BF1-BE96-D123F5B37E2E}" type="slidenum">
              <a:rPr lang="de-DE" altLang="en-US" smtClean="0"/>
              <a:pPr algn="r" eaLnBrk="1" hangingPunct="1">
                <a:spcBef>
                  <a:spcPct val="0"/>
                </a:spcBef>
              </a:pPr>
              <a:t>75</a:t>
            </a:fld>
            <a:endParaRPr lang="de-DE" altLang="en-US"/>
          </a:p>
        </p:txBody>
      </p:sp>
      <p:sp>
        <p:nvSpPr>
          <p:cNvPr id="24781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781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781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781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781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781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781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7818"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F51CA9A-C409-4B6A-979D-9006BB854C8A}" type="slidenum">
              <a:rPr lang="de-DE" altLang="en-US" smtClean="0"/>
              <a:pPr algn="r" eaLnBrk="1" hangingPunct="1">
                <a:spcBef>
                  <a:spcPct val="0"/>
                </a:spcBef>
              </a:pPr>
              <a:t>76</a:t>
            </a:fld>
            <a:endParaRPr lang="de-DE" altLang="en-US"/>
          </a:p>
        </p:txBody>
      </p:sp>
      <p:sp>
        <p:nvSpPr>
          <p:cNvPr id="24883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883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883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883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883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884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884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8842"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94C9912-6CDE-4B9B-98EF-0BC163134ECF}" type="slidenum">
              <a:rPr lang="de-DE" altLang="en-US" smtClean="0"/>
              <a:pPr algn="r" eaLnBrk="1" hangingPunct="1">
                <a:spcBef>
                  <a:spcPct val="0"/>
                </a:spcBef>
              </a:pPr>
              <a:t>77</a:t>
            </a:fld>
            <a:endParaRPr lang="de-DE" altLang="en-US"/>
          </a:p>
        </p:txBody>
      </p:sp>
      <p:sp>
        <p:nvSpPr>
          <p:cNvPr id="24985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986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4986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986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4986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4986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4986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9866"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16E532-E4B0-4A2B-A4B5-88A4C6B07E9F}" type="slidenum">
              <a:rPr lang="de-DE" altLang="en-US" smtClean="0"/>
              <a:pPr algn="r" eaLnBrk="1" hangingPunct="1">
                <a:spcBef>
                  <a:spcPct val="0"/>
                </a:spcBef>
              </a:pPr>
              <a:t>78</a:t>
            </a:fld>
            <a:endParaRPr lang="de-DE" altLang="en-US"/>
          </a:p>
        </p:txBody>
      </p:sp>
      <p:sp>
        <p:nvSpPr>
          <p:cNvPr id="25088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088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088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088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088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088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088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0890"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FF67ED6-92D8-4360-B789-4302AEC08DE8}" type="slidenum">
              <a:rPr lang="de-DE" altLang="en-US" smtClean="0"/>
              <a:pPr algn="r" eaLnBrk="1" hangingPunct="1">
                <a:spcBef>
                  <a:spcPct val="0"/>
                </a:spcBef>
              </a:pPr>
              <a:t>79</a:t>
            </a:fld>
            <a:endParaRPr lang="de-DE" altLang="en-US"/>
          </a:p>
        </p:txBody>
      </p:sp>
      <p:sp>
        <p:nvSpPr>
          <p:cNvPr id="25190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190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190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191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191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191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191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191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EA65682-11A8-4C67-BFCD-B335B82437E9}" type="slidenum">
              <a:rPr lang="de-DE" altLang="en-US" smtClean="0"/>
              <a:pPr algn="r" eaLnBrk="1" hangingPunct="1">
                <a:spcBef>
                  <a:spcPct val="0"/>
                </a:spcBef>
              </a:pPr>
              <a:t>8</a:t>
            </a:fld>
            <a:endParaRPr lang="de-DE" altLang="en-US"/>
          </a:p>
        </p:txBody>
      </p:sp>
      <p:sp>
        <p:nvSpPr>
          <p:cNvPr id="1792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92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792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92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7920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r>
              <a:rPr lang="en-US" altLang="en-US" dirty="0"/>
              <a:t>One can describe a positive feedback effect with the help of a circular graph.</a:t>
            </a:r>
          </a:p>
          <a:p>
            <a:pPr marL="217488" indent="-217488" defTabSz="728663" eaLnBrk="1" hangingPunct="1"/>
            <a:endParaRPr lang="en-US" altLang="en-US" dirty="0"/>
          </a:p>
          <a:p>
            <a:pPr marL="217488" indent="-217488" defTabSz="728663" eaLnBrk="1" hangingPunct="1"/>
            <a:r>
              <a:rPr lang="en-US" altLang="en-US" dirty="0"/>
              <a:t>Let us assume that due to an initial shock, such as a technological innovation, a large group of market participants form the expectation that the price of a stock company will rise. </a:t>
            </a:r>
            <a:endParaRPr lang="de-DE" altLang="en-US" dirty="0"/>
          </a:p>
          <a:p>
            <a:pPr marL="217488" indent="-217488" defTabSz="728663" eaLnBrk="1" hangingPunct="1"/>
            <a:endParaRPr lang="de-DE" altLang="en-US" dirty="0"/>
          </a:p>
        </p:txBody>
      </p:sp>
      <p:sp>
        <p:nvSpPr>
          <p:cNvPr id="17920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79209" name="Rectangle 8"/>
          <p:cNvSpPr>
            <a:spLocks noChangeArrowheads="1"/>
          </p:cNvSpPr>
          <p:nvPr/>
        </p:nvSpPr>
        <p:spPr bwMode="auto">
          <a:xfrm>
            <a:off x="450850" y="4929188"/>
            <a:ext cx="62182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r>
              <a:rPr lang="en-US" altLang="en-US"/>
              <a:t>…if </a:t>
            </a:r>
            <a:r>
              <a:rPr lang="en-US" altLang="en-US">
                <a:solidFill>
                  <a:srgbClr val="FF0000"/>
                </a:solidFill>
              </a:rPr>
              <a:t>new information arrives</a:t>
            </a:r>
            <a:r>
              <a:rPr lang="en-US" altLang="en-US"/>
              <a:t> that a certain stock company will make more profits, people expect a </a:t>
            </a:r>
            <a:r>
              <a:rPr lang="en-US" altLang="en-US">
                <a:solidFill>
                  <a:srgbClr val="FF0000"/>
                </a:solidFill>
              </a:rPr>
              <a:t>price increase</a:t>
            </a:r>
            <a:r>
              <a:rPr lang="en-US" altLang="en-US"/>
              <a:t> of the stock of this company.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43271FC-2CC4-44B8-B7EA-5956CDCCE649}" type="slidenum">
              <a:rPr lang="de-DE" altLang="en-US" smtClean="0"/>
              <a:pPr algn="r" eaLnBrk="1" hangingPunct="1">
                <a:spcBef>
                  <a:spcPct val="0"/>
                </a:spcBef>
              </a:pPr>
              <a:t>80</a:t>
            </a:fld>
            <a:endParaRPr lang="de-DE" altLang="en-US"/>
          </a:p>
        </p:txBody>
      </p:sp>
      <p:sp>
        <p:nvSpPr>
          <p:cNvPr id="25293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293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293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293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293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293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293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2938"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638C041-EC11-4DC6-8507-B108DB472B00}" type="slidenum">
              <a:rPr lang="de-DE" altLang="en-US" smtClean="0"/>
              <a:pPr algn="r" eaLnBrk="1" hangingPunct="1">
                <a:spcBef>
                  <a:spcPct val="0"/>
                </a:spcBef>
              </a:pPr>
              <a:t>81</a:t>
            </a:fld>
            <a:endParaRPr lang="de-DE" altLang="en-US"/>
          </a:p>
        </p:txBody>
      </p:sp>
      <p:sp>
        <p:nvSpPr>
          <p:cNvPr id="25395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395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395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395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395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396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396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3962"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48F4972-C5D4-41F0-9932-4629B17D2B9F}" type="slidenum">
              <a:rPr lang="de-DE" altLang="en-US" smtClean="0"/>
              <a:pPr algn="r" eaLnBrk="1" hangingPunct="1">
                <a:spcBef>
                  <a:spcPct val="0"/>
                </a:spcBef>
              </a:pPr>
              <a:t>82</a:t>
            </a:fld>
            <a:endParaRPr lang="de-DE" altLang="en-US"/>
          </a:p>
        </p:txBody>
      </p:sp>
      <p:sp>
        <p:nvSpPr>
          <p:cNvPr id="2549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49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49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49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498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498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49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4986"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fld id="{6FEE44C3-A9C7-4604-A464-0A352EDFE958}" type="slidenum">
              <a:rPr lang="en-GB" altLang="en-US" sz="1100" smtClean="0">
                <a:latin typeface="Times New Roman" pitchFamily="18" charset="0"/>
              </a:rPr>
              <a:pPr algn="r">
                <a:spcBef>
                  <a:spcPct val="0"/>
                </a:spcBef>
              </a:pPr>
              <a:t>83</a:t>
            </a:fld>
            <a:endParaRPr lang="en-GB" altLang="en-US" sz="1100">
              <a:latin typeface="Times New Roman" pitchFamily="18" charset="0"/>
            </a:endParaRPr>
          </a:p>
        </p:txBody>
      </p:sp>
      <p:sp>
        <p:nvSpPr>
          <p:cNvPr id="2560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endParaRPr lang="de-DE" altLang="en-US" sz="2200">
              <a:solidFill>
                <a:schemeClr val="bg2"/>
              </a:solidFill>
            </a:endParaRPr>
          </a:p>
        </p:txBody>
      </p:sp>
      <p:sp>
        <p:nvSpPr>
          <p:cNvPr id="2560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790575" eaLnBrk="0" hangingPunct="0">
              <a:spcBef>
                <a:spcPct val="30000"/>
              </a:spcBef>
              <a:defRPr sz="1200">
                <a:solidFill>
                  <a:schemeClr val="tx1"/>
                </a:solidFill>
                <a:latin typeface="Arial" charset="0"/>
              </a:defRPr>
            </a:lvl1pPr>
            <a:lvl2pPr marL="742950" indent="-285750" algn="l" defTabSz="790575" eaLnBrk="0" hangingPunct="0">
              <a:spcBef>
                <a:spcPct val="30000"/>
              </a:spcBef>
              <a:defRPr sz="1200">
                <a:solidFill>
                  <a:schemeClr val="tx1"/>
                </a:solidFill>
                <a:latin typeface="Arial" charset="0"/>
              </a:defRPr>
            </a:lvl2pPr>
            <a:lvl3pPr marL="1143000" indent="-228600" algn="l" defTabSz="790575" eaLnBrk="0" hangingPunct="0">
              <a:spcBef>
                <a:spcPct val="30000"/>
              </a:spcBef>
              <a:defRPr sz="1200">
                <a:solidFill>
                  <a:schemeClr val="tx1"/>
                </a:solidFill>
                <a:latin typeface="Arial" charset="0"/>
              </a:defRPr>
            </a:lvl3pPr>
            <a:lvl4pPr marL="1600200" indent="-228600" algn="l" defTabSz="790575" eaLnBrk="0" hangingPunct="0">
              <a:spcBef>
                <a:spcPct val="30000"/>
              </a:spcBef>
              <a:defRPr sz="1200">
                <a:solidFill>
                  <a:schemeClr val="tx1"/>
                </a:solidFill>
                <a:latin typeface="Arial" charset="0"/>
              </a:defRPr>
            </a:lvl4pPr>
            <a:lvl5pPr marL="2057400" indent="-228600" algn="l" defTabSz="790575" eaLnBrk="0" hangingPunct="0">
              <a:spcBef>
                <a:spcPct val="30000"/>
              </a:spcBef>
              <a:defRPr sz="1200">
                <a:solidFill>
                  <a:schemeClr val="tx1"/>
                </a:solidFill>
                <a:latin typeface="Arial" charset="0"/>
              </a:defRPr>
            </a:lvl5pPr>
            <a:lvl6pPr marL="2514600" indent="-228600" defTabSz="790575" eaLnBrk="0" fontAlgn="base" hangingPunct="0">
              <a:spcBef>
                <a:spcPct val="30000"/>
              </a:spcBef>
              <a:spcAft>
                <a:spcPct val="0"/>
              </a:spcAft>
              <a:defRPr sz="1200">
                <a:solidFill>
                  <a:schemeClr val="tx1"/>
                </a:solidFill>
                <a:latin typeface="Arial" charset="0"/>
              </a:defRPr>
            </a:lvl6pPr>
            <a:lvl7pPr marL="2971800" indent="-228600" defTabSz="790575" eaLnBrk="0" fontAlgn="base" hangingPunct="0">
              <a:spcBef>
                <a:spcPct val="30000"/>
              </a:spcBef>
              <a:spcAft>
                <a:spcPct val="0"/>
              </a:spcAft>
              <a:defRPr sz="1200">
                <a:solidFill>
                  <a:schemeClr val="tx1"/>
                </a:solidFill>
                <a:latin typeface="Arial" charset="0"/>
              </a:defRPr>
            </a:lvl7pPr>
            <a:lvl8pPr marL="3429000" indent="-228600" defTabSz="790575" eaLnBrk="0" fontAlgn="base" hangingPunct="0">
              <a:spcBef>
                <a:spcPct val="30000"/>
              </a:spcBef>
              <a:spcAft>
                <a:spcPct val="0"/>
              </a:spcAft>
              <a:defRPr sz="1200">
                <a:solidFill>
                  <a:schemeClr val="tx1"/>
                </a:solidFill>
                <a:latin typeface="Arial" charset="0"/>
              </a:defRPr>
            </a:lvl8pPr>
            <a:lvl9pPr marL="3886200" indent="-228600" defTabSz="790575"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60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endParaRPr lang="de-DE" altLang="en-US" sz="2200">
              <a:solidFill>
                <a:schemeClr val="bg2"/>
              </a:solidFill>
            </a:endParaRPr>
          </a:p>
        </p:txBody>
      </p:sp>
      <p:sp>
        <p:nvSpPr>
          <p:cNvPr id="2560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endParaRPr lang="de-DE" altLang="en-US" sz="2200">
              <a:solidFill>
                <a:schemeClr val="bg2"/>
              </a:solidFill>
            </a:endParaRPr>
          </a:p>
        </p:txBody>
      </p:sp>
      <p:sp>
        <p:nvSpPr>
          <p:cNvPr id="2560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6008" name="Rectangle 7"/>
          <p:cNvSpPr>
            <a:spLocks noGrp="1" noRot="1" noChangeAspect="1" noChangeArrowheads="1" noTextEdit="1"/>
          </p:cNvSpPr>
          <p:nvPr>
            <p:ph type="sldImg"/>
          </p:nvPr>
        </p:nvSpPr>
        <p:spPr>
          <a:ln cap="flat"/>
        </p:spPr>
      </p:sp>
      <p:sp>
        <p:nvSpPr>
          <p:cNvPr id="2560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algn="ctr" eaLnBrk="1" hangingPunct="1">
              <a:lnSpc>
                <a:spcPct val="90000"/>
              </a:lnSpc>
              <a:spcBef>
                <a:spcPct val="60000"/>
              </a:spcBef>
              <a:buFontTx/>
              <a:buAutoNum type="arabicPeriod"/>
            </a:pPr>
            <a:endParaRPr lang="en-US" altLang="en-US"/>
          </a:p>
          <a:p>
            <a:pPr algn="ctr" eaLnBrk="1" hangingPunct="1">
              <a:buFontTx/>
              <a:buAutoNum type="arabicPeriod"/>
            </a:pPr>
            <a:endParaRPr lang="en-US" altLang="en-US"/>
          </a:p>
        </p:txBody>
      </p:sp>
      <p:sp>
        <p:nvSpPr>
          <p:cNvPr id="256010" name="Text Box 9"/>
          <p:cNvSpPr txBox="1">
            <a:spLocks noChangeArrowheads="1"/>
          </p:cNvSpPr>
          <p:nvPr/>
        </p:nvSpPr>
        <p:spPr bwMode="auto">
          <a:xfrm>
            <a:off x="325438" y="4894263"/>
            <a:ext cx="59515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defTabSz="876300" eaLnBrk="0" hangingPunct="0">
              <a:spcBef>
                <a:spcPct val="30000"/>
              </a:spcBef>
              <a:defRPr sz="1200">
                <a:solidFill>
                  <a:schemeClr val="tx1"/>
                </a:solidFill>
                <a:latin typeface="Arial" charset="0"/>
              </a:defRPr>
            </a:lvl1pPr>
            <a:lvl2pPr marL="742950" indent="-285750" algn="l" defTabSz="876300" eaLnBrk="0" hangingPunct="0">
              <a:spcBef>
                <a:spcPct val="30000"/>
              </a:spcBef>
              <a:defRPr sz="1200">
                <a:solidFill>
                  <a:schemeClr val="tx1"/>
                </a:solidFill>
                <a:latin typeface="Arial" charset="0"/>
              </a:defRPr>
            </a:lvl2pPr>
            <a:lvl3pPr marL="1143000" indent="-228600" algn="l" defTabSz="876300" eaLnBrk="0" hangingPunct="0">
              <a:spcBef>
                <a:spcPct val="30000"/>
              </a:spcBef>
              <a:defRPr sz="1200">
                <a:solidFill>
                  <a:schemeClr val="tx1"/>
                </a:solidFill>
                <a:latin typeface="Arial" charset="0"/>
              </a:defRPr>
            </a:lvl3pPr>
            <a:lvl4pPr marL="1600200" indent="-228600" algn="l" defTabSz="876300" eaLnBrk="0" hangingPunct="0">
              <a:spcBef>
                <a:spcPct val="30000"/>
              </a:spcBef>
              <a:defRPr sz="1200">
                <a:solidFill>
                  <a:schemeClr val="tx1"/>
                </a:solidFill>
                <a:latin typeface="Arial" charset="0"/>
              </a:defRPr>
            </a:lvl4pPr>
            <a:lvl5pPr marL="2057400" indent="-228600" algn="l" defTabSz="876300" eaLnBrk="0" hangingPunct="0">
              <a:spcBef>
                <a:spcPct val="30000"/>
              </a:spcBef>
              <a:defRPr sz="1200">
                <a:solidFill>
                  <a:schemeClr val="tx1"/>
                </a:solidFill>
                <a:latin typeface="Arial" charset="0"/>
              </a:defRPr>
            </a:lvl5pPr>
            <a:lvl6pPr marL="2514600" indent="-228600" defTabSz="876300" eaLnBrk="0" fontAlgn="base" hangingPunct="0">
              <a:spcBef>
                <a:spcPct val="30000"/>
              </a:spcBef>
              <a:spcAft>
                <a:spcPct val="0"/>
              </a:spcAft>
              <a:defRPr sz="1200">
                <a:solidFill>
                  <a:schemeClr val="tx1"/>
                </a:solidFill>
                <a:latin typeface="Arial" charset="0"/>
              </a:defRPr>
            </a:lvl6pPr>
            <a:lvl7pPr marL="2971800" indent="-228600" defTabSz="876300" eaLnBrk="0" fontAlgn="base" hangingPunct="0">
              <a:spcBef>
                <a:spcPct val="30000"/>
              </a:spcBef>
              <a:spcAft>
                <a:spcPct val="0"/>
              </a:spcAft>
              <a:defRPr sz="1200">
                <a:solidFill>
                  <a:schemeClr val="tx1"/>
                </a:solidFill>
                <a:latin typeface="Arial" charset="0"/>
              </a:defRPr>
            </a:lvl7pPr>
            <a:lvl8pPr marL="3429000" indent="-228600" defTabSz="876300" eaLnBrk="0" fontAlgn="base" hangingPunct="0">
              <a:spcBef>
                <a:spcPct val="30000"/>
              </a:spcBef>
              <a:spcAft>
                <a:spcPct val="0"/>
              </a:spcAft>
              <a:defRPr sz="1200">
                <a:solidFill>
                  <a:schemeClr val="tx1"/>
                </a:solidFill>
                <a:latin typeface="Arial" charset="0"/>
              </a:defRPr>
            </a:lvl8pPr>
            <a:lvl9pPr marL="3886200" indent="-228600" defTabSz="8763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DDD53ED-836D-4855-ADC7-907AEA53421A}" type="slidenum">
              <a:rPr lang="de-DE" altLang="en-US" smtClean="0"/>
              <a:pPr algn="r" eaLnBrk="1" hangingPunct="1">
                <a:spcBef>
                  <a:spcPct val="0"/>
                </a:spcBef>
              </a:pPr>
              <a:t>84</a:t>
            </a:fld>
            <a:endParaRPr lang="de-DE" altLang="en-US"/>
          </a:p>
        </p:txBody>
      </p:sp>
      <p:sp>
        <p:nvSpPr>
          <p:cNvPr id="25702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702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702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703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703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703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703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7034"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BEF405B-354B-44AE-8607-90BB3D5B4316}" type="slidenum">
              <a:rPr lang="de-DE" altLang="en-US" smtClean="0"/>
              <a:pPr algn="r" eaLnBrk="1" hangingPunct="1">
                <a:spcBef>
                  <a:spcPct val="0"/>
                </a:spcBef>
              </a:pPr>
              <a:t>85</a:t>
            </a:fld>
            <a:endParaRPr lang="de-DE" altLang="en-US"/>
          </a:p>
        </p:txBody>
      </p:sp>
      <p:sp>
        <p:nvSpPr>
          <p:cNvPr id="25805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805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805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805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805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805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805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8058"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50C760-2AEF-4DB3-83B2-9CFDE999852B}" type="slidenum">
              <a:rPr lang="de-DE" altLang="en-US" smtClean="0"/>
              <a:pPr algn="r" eaLnBrk="1" hangingPunct="1">
                <a:spcBef>
                  <a:spcPct val="0"/>
                </a:spcBef>
              </a:pPr>
              <a:t>86</a:t>
            </a:fld>
            <a:endParaRPr lang="de-DE" altLang="en-US"/>
          </a:p>
        </p:txBody>
      </p:sp>
      <p:sp>
        <p:nvSpPr>
          <p:cNvPr id="25907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907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5907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907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59079"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59080"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5908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9082" name="Text Box 9"/>
          <p:cNvSpPr txBox="1">
            <a:spLocks noChangeArrowheads="1"/>
          </p:cNvSpPr>
          <p:nvPr/>
        </p:nvSpPr>
        <p:spPr bwMode="auto">
          <a:xfrm>
            <a:off x="325438" y="4894263"/>
            <a:ext cx="59515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50000"/>
              </a:spcBef>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D33AE663-2781-4788-A40D-19DC4DF1AA62}" type="slidenum">
              <a:rPr lang="en-GB" altLang="en-US" sz="1100">
                <a:latin typeface="Times New Roman" pitchFamily="18" charset="0"/>
              </a:rPr>
              <a:pPr>
                <a:spcBef>
                  <a:spcPct val="0"/>
                </a:spcBef>
                <a:buFontTx/>
                <a:buNone/>
              </a:pPr>
              <a:t>87</a:t>
            </a:fld>
            <a:endParaRPr lang="en-GB" altLang="en-US" sz="1100">
              <a:latin typeface="Times New Roman" pitchFamily="18" charset="0"/>
            </a:endParaRPr>
          </a:p>
        </p:txBody>
      </p:sp>
      <p:sp>
        <p:nvSpPr>
          <p:cNvPr id="513027"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3028"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312FE22-079A-4473-9CE3-A3BE45BCC782}" type="slidenum">
              <a:rPr lang="en-GB" altLang="en-US" sz="1100" i="1">
                <a:latin typeface="Times New Roman" pitchFamily="18" charset="0"/>
              </a:rPr>
              <a:pPr algn="r">
                <a:spcBef>
                  <a:spcPct val="0"/>
                </a:spcBef>
                <a:buFontTx/>
                <a:buNone/>
              </a:pPr>
              <a:t>87</a:t>
            </a:fld>
            <a:endParaRPr lang="en-GB" altLang="en-US" sz="1100" i="1">
              <a:latin typeface="Times New Roman" pitchFamily="18" charset="0"/>
            </a:endParaRPr>
          </a:p>
        </p:txBody>
      </p:sp>
      <p:sp>
        <p:nvSpPr>
          <p:cNvPr id="513029" name="Rectangle 2"/>
          <p:cNvSpPr>
            <a:spLocks noGrp="1" noRot="1" noChangeAspect="1" noChangeArrowheads="1" noTextEdit="1"/>
          </p:cNvSpPr>
          <p:nvPr>
            <p:ph type="sldImg"/>
          </p:nvPr>
        </p:nvSpPr>
        <p:spPr>
          <a:ln/>
        </p:spPr>
      </p:sp>
      <p:sp>
        <p:nvSpPr>
          <p:cNvPr id="5130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4B7B26A7-3C8C-4DE5-981B-7F2C373935BA}" type="slidenum">
              <a:rPr lang="en-GB" altLang="en-US" sz="1100">
                <a:latin typeface="Times New Roman" pitchFamily="18" charset="0"/>
              </a:rPr>
              <a:pPr>
                <a:spcBef>
                  <a:spcPct val="0"/>
                </a:spcBef>
                <a:buFontTx/>
                <a:buNone/>
              </a:pPr>
              <a:t>88</a:t>
            </a:fld>
            <a:endParaRPr lang="en-GB" altLang="en-US" sz="1100">
              <a:latin typeface="Times New Roman" pitchFamily="18" charset="0"/>
            </a:endParaRPr>
          </a:p>
        </p:txBody>
      </p:sp>
      <p:sp>
        <p:nvSpPr>
          <p:cNvPr id="514051"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4052"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93D7F9C-AC7A-43E0-AC30-EC2DAA0840E9}" type="slidenum">
              <a:rPr lang="en-GB" altLang="en-US" sz="1100" i="1">
                <a:latin typeface="Times New Roman" pitchFamily="18" charset="0"/>
              </a:rPr>
              <a:pPr algn="r">
                <a:spcBef>
                  <a:spcPct val="0"/>
                </a:spcBef>
                <a:buFontTx/>
                <a:buNone/>
              </a:pPr>
              <a:t>88</a:t>
            </a:fld>
            <a:endParaRPr lang="en-GB" altLang="en-US" sz="1100" i="1">
              <a:latin typeface="Times New Roman" pitchFamily="18" charset="0"/>
            </a:endParaRPr>
          </a:p>
        </p:txBody>
      </p:sp>
      <p:sp>
        <p:nvSpPr>
          <p:cNvPr id="514053" name="Rectangle 2"/>
          <p:cNvSpPr>
            <a:spLocks noGrp="1" noRot="1" noChangeAspect="1" noChangeArrowheads="1" noTextEdit="1"/>
          </p:cNvSpPr>
          <p:nvPr>
            <p:ph type="sldImg"/>
          </p:nvPr>
        </p:nvSpPr>
        <p:spPr>
          <a:ln/>
        </p:spPr>
      </p:sp>
      <p:sp>
        <p:nvSpPr>
          <p:cNvPr id="514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latin typeface="Arial" pitchFamily="34" charset="0"/>
              </a:rPr>
              <a:t>Extension of short-time working benefits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6A96A2C-2056-42FF-B430-093540920BF0}" type="slidenum">
              <a:rPr lang="en-GB" altLang="en-US" sz="1100">
                <a:latin typeface="Times New Roman" pitchFamily="18" charset="0"/>
              </a:rPr>
              <a:pPr>
                <a:spcBef>
                  <a:spcPct val="0"/>
                </a:spcBef>
                <a:buFontTx/>
                <a:buNone/>
              </a:pPr>
              <a:t>89</a:t>
            </a:fld>
            <a:endParaRPr lang="en-GB" altLang="en-US" sz="1100">
              <a:latin typeface="Times New Roman" pitchFamily="18" charset="0"/>
            </a:endParaRPr>
          </a:p>
        </p:txBody>
      </p:sp>
      <p:sp>
        <p:nvSpPr>
          <p:cNvPr id="515075"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5076"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A07F899-AD60-40FB-B46B-C6FC5EAFF57F}" type="slidenum">
              <a:rPr lang="en-GB" altLang="en-US" sz="1100" i="1">
                <a:latin typeface="Times New Roman" pitchFamily="18" charset="0"/>
              </a:rPr>
              <a:pPr algn="r">
                <a:spcBef>
                  <a:spcPct val="0"/>
                </a:spcBef>
                <a:buFontTx/>
                <a:buNone/>
              </a:pPr>
              <a:t>89</a:t>
            </a:fld>
            <a:endParaRPr lang="en-GB" altLang="en-US" sz="1100" i="1">
              <a:latin typeface="Times New Roman" pitchFamily="18" charset="0"/>
            </a:endParaRPr>
          </a:p>
        </p:txBody>
      </p:sp>
      <p:sp>
        <p:nvSpPr>
          <p:cNvPr id="515077" name="Rectangle 2"/>
          <p:cNvSpPr>
            <a:spLocks noGrp="1" noRot="1" noChangeAspect="1" noChangeArrowheads="1" noTextEdit="1"/>
          </p:cNvSpPr>
          <p:nvPr>
            <p:ph type="sldImg"/>
          </p:nvPr>
        </p:nvSpPr>
        <p:spPr>
          <a:ln/>
        </p:spPr>
      </p:sp>
      <p:sp>
        <p:nvSpPr>
          <p:cNvPr id="5150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latin typeface="Arial" pitchFamily="34" charset="0"/>
              </a:rPr>
              <a:t>https://www.destatis.de/DE/ZahlenFakten/Indikatoren/Konjunkturindikatoren/Konjunkturindikatoren.html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4BB9E89-3B2F-4DE8-A882-2063614E474F}" type="slidenum">
              <a:rPr lang="en-GB" altLang="en-US" sz="1100" smtClean="0">
                <a:latin typeface="Times New Roman" pitchFamily="18" charset="0"/>
              </a:rPr>
              <a:pPr>
                <a:spcBef>
                  <a:spcPct val="0"/>
                </a:spcBef>
                <a:buFontTx/>
                <a:buNone/>
              </a:pPr>
              <a:t>9</a:t>
            </a:fld>
            <a:endParaRPr lang="en-GB" altLang="en-US" sz="1100">
              <a:latin typeface="Times New Roman" pitchFamily="18" charset="0"/>
            </a:endParaRPr>
          </a:p>
        </p:txBody>
      </p:sp>
      <p:sp>
        <p:nvSpPr>
          <p:cNvPr id="1751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en-US" altLang="en-US" dirty="0"/>
              <a:t>One can also show the emergence of a positive feedback effect with the help of a market diagram.</a:t>
            </a:r>
          </a:p>
          <a:p>
            <a:pPr marL="0" indent="0" eaLnBrk="1" hangingPunct="1">
              <a:buNone/>
            </a:pPr>
            <a:endParaRPr lang="en-US" altLang="en-US" dirty="0"/>
          </a:p>
          <a:p>
            <a:pPr marL="0" indent="0" eaLnBrk="1" hangingPunct="1">
              <a:buNone/>
            </a:pPr>
            <a:r>
              <a:rPr lang="en-US" altLang="en-US" dirty="0"/>
              <a:t>Markets are usually negative feedback mechanisms. This means that market equilibria are usually stable.</a:t>
            </a:r>
          </a:p>
          <a:p>
            <a:pPr marL="0" indent="0" eaLnBrk="1" hangingPunct="1">
              <a:buNone/>
            </a:pPr>
            <a:endParaRPr lang="en-US" altLang="en-US" dirty="0"/>
          </a:p>
          <a:p>
            <a:pPr marL="0" indent="0" eaLnBrk="1" hangingPunct="1">
              <a:buNone/>
            </a:pPr>
            <a:r>
              <a:rPr lang="en-US" altLang="en-US" dirty="0"/>
              <a:t>If a price exceeds the market equilibrium price due to random fluctuations, CLICK this creates an excess supply, which then leads to falling prices again.</a:t>
            </a:r>
          </a:p>
          <a:p>
            <a:pPr marL="0" indent="0" eaLnBrk="1" hangingPunct="1">
              <a:buNone/>
            </a:pPr>
            <a:endParaRPr lang="en-US" altLang="en-US" dirty="0"/>
          </a:p>
          <a:p>
            <a:pPr marL="0" indent="0" eaLnBrk="1" hangingPunct="1">
              <a:buNone/>
            </a:pPr>
            <a:r>
              <a:rPr lang="en-US" altLang="en-US" dirty="0"/>
              <a:t>If a price falls below the market equilibrium price due to random fluctuations, CLICK this creates excess demand, which then leads to the price rising again.</a:t>
            </a:r>
          </a:p>
          <a:p>
            <a:pPr marL="0" indent="0" eaLnBrk="1" hangingPunct="1">
              <a:buNone/>
            </a:pPr>
            <a:endParaRPr lang="en-US" altLang="en-US" dirty="0"/>
          </a:p>
          <a:p>
            <a:pPr marL="0" indent="0" eaLnBrk="1" hangingPunct="1">
              <a:buNone/>
            </a:pPr>
            <a:r>
              <a:rPr lang="en-US" altLang="en-US" dirty="0"/>
              <a:t>This means that deviations from the market equilibrium are corrected again and again by market forces. The market equilibrium is therefore stable. Speculative bubbles cannot develop under these conditions. </a:t>
            </a:r>
            <a:endParaRPr lang="de-DE" altLang="en-US" dirty="0"/>
          </a:p>
        </p:txBody>
      </p:sp>
      <p:sp>
        <p:nvSpPr>
          <p:cNvPr id="175108" name="Rectangle 7"/>
          <p:cNvSpPr>
            <a:spLocks noGrp="1" noRot="1" noChangeAspect="1" noChangeArrowheads="1" noTextEdit="1"/>
          </p:cNvSpPr>
          <p:nvPr>
            <p:ph type="sldImg"/>
          </p:nvPr>
        </p:nvSpPr>
        <p:spPr>
          <a:xfrm>
            <a:off x="928688" y="750888"/>
            <a:ext cx="4945062" cy="3709987"/>
          </a:xfrm>
          <a:ln cap="flat"/>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FD95A30-0CAA-410F-99B0-52333B562147}" type="slidenum">
              <a:rPr lang="en-GB" altLang="en-US" sz="1100">
                <a:latin typeface="Times New Roman" pitchFamily="18" charset="0"/>
              </a:rPr>
              <a:pPr>
                <a:spcBef>
                  <a:spcPct val="0"/>
                </a:spcBef>
                <a:buFontTx/>
                <a:buNone/>
              </a:pPr>
              <a:t>90</a:t>
            </a:fld>
            <a:endParaRPr lang="en-GB" altLang="en-US" sz="1100">
              <a:latin typeface="Times New Roman" pitchFamily="18" charset="0"/>
            </a:endParaRPr>
          </a:p>
        </p:txBody>
      </p:sp>
      <p:sp>
        <p:nvSpPr>
          <p:cNvPr id="516099"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6100"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AAA20C9-E81C-43DF-9913-34C6643D4784}" type="slidenum">
              <a:rPr lang="en-GB" altLang="en-US" sz="1100" i="1">
                <a:latin typeface="Times New Roman" pitchFamily="18" charset="0"/>
              </a:rPr>
              <a:pPr algn="r">
                <a:spcBef>
                  <a:spcPct val="0"/>
                </a:spcBef>
                <a:buFontTx/>
                <a:buNone/>
              </a:pPr>
              <a:t>90</a:t>
            </a:fld>
            <a:endParaRPr lang="en-GB" altLang="en-US" sz="1100" i="1">
              <a:latin typeface="Times New Roman" pitchFamily="18" charset="0"/>
            </a:endParaRPr>
          </a:p>
        </p:txBody>
      </p:sp>
      <p:sp>
        <p:nvSpPr>
          <p:cNvPr id="516101" name="Rectangle 2"/>
          <p:cNvSpPr>
            <a:spLocks noGrp="1" noRot="1" noChangeAspect="1" noChangeArrowheads="1" noTextEdit="1"/>
          </p:cNvSpPr>
          <p:nvPr>
            <p:ph type="sldImg"/>
          </p:nvPr>
        </p:nvSpPr>
        <p:spPr>
          <a:ln/>
        </p:spPr>
      </p:sp>
      <p:sp>
        <p:nvSpPr>
          <p:cNvPr id="5161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latin typeface="Arial" pitchFamily="34" charset="0"/>
              </a:rPr>
              <a:t>https://www.destatis.de/DE/ZahlenFakten/Indikatoren/Konjunkturindikatoren/Konjunkturindikatoren.html</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8C8BCAF-FE6F-47D4-8772-2141D54BB537}" type="slidenum">
              <a:rPr lang="en-GB" altLang="en-US" sz="1100">
                <a:latin typeface="Times New Roman" pitchFamily="18" charset="0"/>
              </a:rPr>
              <a:pPr>
                <a:spcBef>
                  <a:spcPct val="0"/>
                </a:spcBef>
                <a:buFontTx/>
                <a:buNone/>
              </a:pPr>
              <a:t>91</a:t>
            </a:fld>
            <a:endParaRPr lang="en-GB" altLang="en-US" sz="1100">
              <a:latin typeface="Times New Roman" pitchFamily="18" charset="0"/>
            </a:endParaRPr>
          </a:p>
        </p:txBody>
      </p:sp>
      <p:sp>
        <p:nvSpPr>
          <p:cNvPr id="517123"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7124"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6BD93D2-5800-4F03-832B-4C85A2B6DB16}" type="slidenum">
              <a:rPr lang="en-GB" altLang="en-US" sz="1100" i="1">
                <a:latin typeface="Times New Roman" pitchFamily="18" charset="0"/>
              </a:rPr>
              <a:pPr algn="r">
                <a:spcBef>
                  <a:spcPct val="0"/>
                </a:spcBef>
                <a:buFontTx/>
                <a:buNone/>
              </a:pPr>
              <a:t>91</a:t>
            </a:fld>
            <a:endParaRPr lang="en-GB" altLang="en-US" sz="1100" i="1">
              <a:latin typeface="Times New Roman" pitchFamily="18" charset="0"/>
            </a:endParaRPr>
          </a:p>
        </p:txBody>
      </p:sp>
      <p:sp>
        <p:nvSpPr>
          <p:cNvPr id="517125" name="Rectangle 2"/>
          <p:cNvSpPr>
            <a:spLocks noGrp="1" noRot="1" noChangeAspect="1" noChangeArrowheads="1" noTextEdit="1"/>
          </p:cNvSpPr>
          <p:nvPr>
            <p:ph type="sldImg"/>
          </p:nvPr>
        </p:nvSpPr>
        <p:spPr>
          <a:ln/>
        </p:spPr>
      </p:sp>
      <p:sp>
        <p:nvSpPr>
          <p:cNvPr id="517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4E355B63-4B08-4D00-A285-2F9C8E464EA2}" type="slidenum">
              <a:rPr lang="en-GB" altLang="en-US" sz="1100">
                <a:latin typeface="Times New Roman" pitchFamily="18" charset="0"/>
              </a:rPr>
              <a:pPr>
                <a:spcBef>
                  <a:spcPct val="0"/>
                </a:spcBef>
                <a:buFontTx/>
                <a:buNone/>
              </a:pPr>
              <a:t>92</a:t>
            </a:fld>
            <a:endParaRPr lang="en-GB" altLang="en-US" sz="1100">
              <a:latin typeface="Times New Roman" pitchFamily="18" charset="0"/>
            </a:endParaRPr>
          </a:p>
        </p:txBody>
      </p:sp>
      <p:sp>
        <p:nvSpPr>
          <p:cNvPr id="518147"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8148"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D70991D-FE02-4B34-BD35-83FA0D685A7C}" type="slidenum">
              <a:rPr lang="en-GB" altLang="en-US" sz="1100" i="1">
                <a:latin typeface="Times New Roman" pitchFamily="18" charset="0"/>
              </a:rPr>
              <a:pPr algn="r">
                <a:spcBef>
                  <a:spcPct val="0"/>
                </a:spcBef>
                <a:buFontTx/>
                <a:buNone/>
              </a:pPr>
              <a:t>92</a:t>
            </a:fld>
            <a:endParaRPr lang="en-GB" altLang="en-US" sz="1100" i="1">
              <a:latin typeface="Times New Roman" pitchFamily="18" charset="0"/>
            </a:endParaRPr>
          </a:p>
        </p:txBody>
      </p:sp>
      <p:sp>
        <p:nvSpPr>
          <p:cNvPr id="518149" name="Rectangle 2"/>
          <p:cNvSpPr>
            <a:spLocks noGrp="1" noRot="1" noChangeAspect="1" noChangeArrowheads="1" noTextEdit="1"/>
          </p:cNvSpPr>
          <p:nvPr>
            <p:ph type="sldImg"/>
          </p:nvPr>
        </p:nvSpPr>
        <p:spPr>
          <a:ln/>
        </p:spPr>
      </p:sp>
      <p:sp>
        <p:nvSpPr>
          <p:cNvPr id="5181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D00B162-B416-43D0-9E3F-B63D70494E21}" type="slidenum">
              <a:rPr lang="en-GB" altLang="en-US" sz="1100">
                <a:latin typeface="Times New Roman" pitchFamily="18" charset="0"/>
              </a:rPr>
              <a:pPr>
                <a:spcBef>
                  <a:spcPct val="0"/>
                </a:spcBef>
                <a:buFontTx/>
                <a:buNone/>
              </a:pPr>
              <a:t>93</a:t>
            </a:fld>
            <a:endParaRPr lang="en-GB" altLang="en-US" sz="1100">
              <a:latin typeface="Times New Roman" pitchFamily="18" charset="0"/>
            </a:endParaRPr>
          </a:p>
        </p:txBody>
      </p:sp>
      <p:sp>
        <p:nvSpPr>
          <p:cNvPr id="519171"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19172"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1DEF293-C614-4685-83CF-AB6BDBCEC2F9}" type="slidenum">
              <a:rPr lang="en-GB" altLang="en-US" sz="1100" i="1">
                <a:latin typeface="Times New Roman" pitchFamily="18" charset="0"/>
              </a:rPr>
              <a:pPr algn="r">
                <a:spcBef>
                  <a:spcPct val="0"/>
                </a:spcBef>
                <a:buFontTx/>
                <a:buNone/>
              </a:pPr>
              <a:t>93</a:t>
            </a:fld>
            <a:endParaRPr lang="en-GB" altLang="en-US" sz="1100" i="1">
              <a:latin typeface="Times New Roman" pitchFamily="18" charset="0"/>
            </a:endParaRPr>
          </a:p>
        </p:txBody>
      </p:sp>
      <p:sp>
        <p:nvSpPr>
          <p:cNvPr id="519173" name="Rectangle 2"/>
          <p:cNvSpPr>
            <a:spLocks noGrp="1" noRot="1" noChangeAspect="1" noChangeArrowheads="1" noTextEdit="1"/>
          </p:cNvSpPr>
          <p:nvPr>
            <p:ph type="sldImg"/>
          </p:nvPr>
        </p:nvSpPr>
        <p:spPr>
          <a:ln/>
        </p:spPr>
      </p:sp>
      <p:sp>
        <p:nvSpPr>
          <p:cNvPr id="519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B3DE8CE-201C-490E-88D4-FB4987F5BDCA}" type="slidenum">
              <a:rPr lang="en-GB" altLang="en-US" sz="1100">
                <a:latin typeface="Times New Roman" pitchFamily="18" charset="0"/>
              </a:rPr>
              <a:pPr>
                <a:spcBef>
                  <a:spcPct val="0"/>
                </a:spcBef>
                <a:buFontTx/>
                <a:buNone/>
              </a:pPr>
              <a:t>94</a:t>
            </a:fld>
            <a:endParaRPr lang="en-GB" altLang="en-US" sz="1100">
              <a:latin typeface="Times New Roman" pitchFamily="18" charset="0"/>
            </a:endParaRPr>
          </a:p>
        </p:txBody>
      </p:sp>
      <p:sp>
        <p:nvSpPr>
          <p:cNvPr id="520195"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20196"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7469822-8906-4D20-A967-C39F235EA8BA}" type="slidenum">
              <a:rPr lang="en-GB" altLang="en-US" sz="1100" i="1">
                <a:latin typeface="Times New Roman" pitchFamily="18" charset="0"/>
              </a:rPr>
              <a:pPr algn="r">
                <a:spcBef>
                  <a:spcPct val="0"/>
                </a:spcBef>
                <a:buFontTx/>
                <a:buNone/>
              </a:pPr>
              <a:t>94</a:t>
            </a:fld>
            <a:endParaRPr lang="en-GB" altLang="en-US" sz="1100" i="1">
              <a:latin typeface="Times New Roman" pitchFamily="18" charset="0"/>
            </a:endParaRPr>
          </a:p>
        </p:txBody>
      </p:sp>
      <p:sp>
        <p:nvSpPr>
          <p:cNvPr id="520197" name="Rectangle 2"/>
          <p:cNvSpPr>
            <a:spLocks noGrp="1" noRot="1" noChangeAspect="1" noChangeArrowheads="1" noTextEdit="1"/>
          </p:cNvSpPr>
          <p:nvPr>
            <p:ph type="sldImg"/>
          </p:nvPr>
        </p:nvSpPr>
        <p:spPr>
          <a:ln/>
        </p:spPr>
      </p:sp>
      <p:sp>
        <p:nvSpPr>
          <p:cNvPr id="5201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400">
              <a:spcBef>
                <a:spcPct val="30000"/>
              </a:spcBef>
              <a:buAutoNum type="arabicPeriod"/>
              <a:defRPr sz="1200">
                <a:solidFill>
                  <a:schemeClr val="tx1"/>
                </a:solidFill>
                <a:latin typeface="Arial" pitchFamily="34" charset="0"/>
              </a:defRPr>
            </a:lvl1pPr>
            <a:lvl2pPr marL="742950" indent="-285750" defTabSz="787400">
              <a:spcBef>
                <a:spcPct val="30000"/>
              </a:spcBef>
              <a:buAutoNum type="arabicPeriod"/>
              <a:defRPr sz="1200">
                <a:solidFill>
                  <a:schemeClr val="tx1"/>
                </a:solidFill>
                <a:latin typeface="Arial" pitchFamily="34" charset="0"/>
              </a:defRPr>
            </a:lvl2pPr>
            <a:lvl3pPr marL="1143000" indent="-228600" defTabSz="787400">
              <a:spcBef>
                <a:spcPct val="30000"/>
              </a:spcBef>
              <a:buAutoNum type="arabicPeriod"/>
              <a:defRPr sz="1200">
                <a:solidFill>
                  <a:schemeClr val="tx1"/>
                </a:solidFill>
                <a:latin typeface="Arial" pitchFamily="34" charset="0"/>
              </a:defRPr>
            </a:lvl3pPr>
            <a:lvl4pPr marL="1600200" indent="-228600" defTabSz="787400">
              <a:spcBef>
                <a:spcPct val="30000"/>
              </a:spcBef>
              <a:buAutoNum type="arabicPeriod"/>
              <a:defRPr sz="1200">
                <a:solidFill>
                  <a:schemeClr val="tx1"/>
                </a:solidFill>
                <a:latin typeface="Arial" pitchFamily="34" charset="0"/>
              </a:defRPr>
            </a:lvl4pPr>
            <a:lvl5pPr marL="2057400" indent="-228600" defTabSz="787400">
              <a:spcBef>
                <a:spcPct val="30000"/>
              </a:spcBef>
              <a:buAutoNum type="arabicPeriod"/>
              <a:defRPr sz="1200">
                <a:solidFill>
                  <a:schemeClr val="tx1"/>
                </a:solidFill>
                <a:latin typeface="Arial" pitchFamily="34" charset="0"/>
              </a:defRPr>
            </a:lvl5pPr>
            <a:lvl6pPr marL="2514600" indent="-228600" defTabSz="7874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74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74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74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35ED28D8-4563-4176-9272-F47BEAE3E31D}" type="slidenum">
              <a:rPr lang="en-GB" altLang="en-US" sz="1100">
                <a:latin typeface="Times New Roman" pitchFamily="18" charset="0"/>
              </a:rPr>
              <a:pPr>
                <a:spcBef>
                  <a:spcPct val="0"/>
                </a:spcBef>
                <a:buFontTx/>
                <a:buNone/>
              </a:pPr>
              <a:t>95</a:t>
            </a:fld>
            <a:endParaRPr lang="en-GB" altLang="en-US" sz="1100">
              <a:latin typeface="Times New Roman" pitchFamily="18" charset="0"/>
            </a:endParaRPr>
          </a:p>
        </p:txBody>
      </p:sp>
      <p:sp>
        <p:nvSpPr>
          <p:cNvPr id="521219" name="Rectangle 4"/>
          <p:cNvSpPr txBox="1">
            <a:spLocks noGrp="1" noChangeArrowheads="1"/>
          </p:cNvSpPr>
          <p:nvPr/>
        </p:nvSpPr>
        <p:spPr bwMode="auto">
          <a:xfrm>
            <a:off x="0"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521220" name="Rectangle 5"/>
          <p:cNvSpPr txBox="1">
            <a:spLocks noGrp="1" noChangeArrowheads="1"/>
          </p:cNvSpPr>
          <p:nvPr/>
        </p:nvSpPr>
        <p:spPr bwMode="auto">
          <a:xfrm>
            <a:off x="3778423" y="9431814"/>
            <a:ext cx="2890665"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E384B3E6-1246-4CEB-837D-239BA85CED89}" type="slidenum">
              <a:rPr lang="en-GB" altLang="en-US" sz="1100" i="1">
                <a:latin typeface="Times New Roman" pitchFamily="18" charset="0"/>
              </a:rPr>
              <a:pPr algn="r">
                <a:spcBef>
                  <a:spcPct val="0"/>
                </a:spcBef>
                <a:buFontTx/>
                <a:buNone/>
              </a:pPr>
              <a:t>95</a:t>
            </a:fld>
            <a:endParaRPr lang="en-GB" altLang="en-US" sz="1100" i="1">
              <a:latin typeface="Times New Roman" pitchFamily="18" charset="0"/>
            </a:endParaRPr>
          </a:p>
        </p:txBody>
      </p:sp>
      <p:sp>
        <p:nvSpPr>
          <p:cNvPr id="521221" name="Rectangle 2"/>
          <p:cNvSpPr>
            <a:spLocks noGrp="1" noRot="1" noChangeAspect="1" noChangeArrowheads="1" noTextEdit="1"/>
          </p:cNvSpPr>
          <p:nvPr>
            <p:ph type="sldImg"/>
          </p:nvPr>
        </p:nvSpPr>
        <p:spPr>
          <a:ln/>
        </p:spPr>
      </p:sp>
      <p:sp>
        <p:nvSpPr>
          <p:cNvPr id="5212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74FE884-23FF-44A0-8BAB-1242D59C6C03}" type="slidenum">
              <a:rPr lang="de-DE" altLang="en-US" smtClean="0"/>
              <a:pPr algn="r" eaLnBrk="1" hangingPunct="1">
                <a:spcBef>
                  <a:spcPct val="0"/>
                </a:spcBef>
              </a:pPr>
              <a:t>96</a:t>
            </a:fld>
            <a:endParaRPr lang="de-DE" altLang="en-US"/>
          </a:p>
        </p:txBody>
      </p:sp>
      <p:sp>
        <p:nvSpPr>
          <p:cNvPr id="26521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522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6522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522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522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6522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6522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7F1DD8A-F40F-4C40-83FE-6E8D7F1B4B89}" type="slidenum">
              <a:rPr lang="de-DE" altLang="en-US" smtClean="0"/>
              <a:pPr algn="r" eaLnBrk="1" hangingPunct="1">
                <a:spcBef>
                  <a:spcPct val="0"/>
                </a:spcBef>
              </a:pPr>
              <a:t>97</a:t>
            </a:fld>
            <a:endParaRPr lang="de-DE" altLang="en-US"/>
          </a:p>
        </p:txBody>
      </p:sp>
      <p:sp>
        <p:nvSpPr>
          <p:cNvPr id="26624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624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6624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624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624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a:p>
          <a:p>
            <a:pPr marL="217488" indent="-217488" defTabSz="728663" eaLnBrk="1" hangingPunct="1"/>
            <a:endParaRPr lang="de-DE" altLang="en-US"/>
          </a:p>
        </p:txBody>
      </p:sp>
      <p:sp>
        <p:nvSpPr>
          <p:cNvPr id="26624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6624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924A67D-7B8C-4421-9403-5DA8FD6C364D}" type="slidenum">
              <a:rPr lang="de-DE" altLang="en-US" smtClean="0"/>
              <a:pPr algn="r" eaLnBrk="1" hangingPunct="1">
                <a:spcBef>
                  <a:spcPct val="0"/>
                </a:spcBef>
              </a:pPr>
              <a:t>98</a:t>
            </a:fld>
            <a:endParaRPr lang="de-DE" altLang="en-US"/>
          </a:p>
        </p:txBody>
      </p:sp>
      <p:sp>
        <p:nvSpPr>
          <p:cNvPr id="267267"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7268"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67269"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7270"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7271"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217488" indent="-217488" defTabSz="728663" eaLnBrk="1" hangingPunct="1"/>
            <a:r>
              <a:rPr lang="de-DE" altLang="en-US" dirty="0"/>
              <a:t>Hello </a:t>
            </a:r>
            <a:r>
              <a:rPr lang="de-DE" altLang="en-US" dirty="0" err="1"/>
              <a:t>everybody</a:t>
            </a:r>
            <a:r>
              <a:rPr lang="de-DE" altLang="en-US" dirty="0"/>
              <a:t>!</a:t>
            </a:r>
          </a:p>
          <a:p>
            <a:pPr marL="217488" indent="-217488" defTabSz="728663" eaLnBrk="1" hangingPunct="1"/>
            <a:endParaRPr lang="de-DE" altLang="en-US" dirty="0"/>
          </a:p>
          <a:p>
            <a:pPr marL="217488" indent="-217488" defTabSz="728663" eaLnBrk="1" hangingPunct="1"/>
            <a:r>
              <a:rPr lang="en-US" altLang="en-US" dirty="0"/>
              <a:t>This is lesson 25 of the lecture “International Economics”.</a:t>
            </a:r>
          </a:p>
          <a:p>
            <a:pPr marL="217488" indent="-217488" defTabSz="728663" eaLnBrk="1" hangingPunct="1"/>
            <a:endParaRPr lang="en-US" altLang="en-US" dirty="0"/>
          </a:p>
          <a:p>
            <a:pPr marL="0" indent="0" algn="l" defTabSz="728663" eaLnBrk="1" hangingPunct="1"/>
            <a:r>
              <a:rPr lang="en-US" altLang="en-US" dirty="0"/>
              <a:t>I will discuss slides 98 to 122 of Chapter 4 “International Financial Crises”. This lesson is about the so-called "East Asian financial market crisis that took place between 1997 and 98". </a:t>
            </a:r>
            <a:endParaRPr lang="de-DE" altLang="en-US" dirty="0"/>
          </a:p>
        </p:txBody>
      </p:sp>
      <p:sp>
        <p:nvSpPr>
          <p:cNvPr id="267272"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67273"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B63487-5AC6-4CF3-B2CF-4F069BBB1CFF}" type="slidenum">
              <a:rPr lang="de-DE" altLang="en-US" smtClean="0"/>
              <a:pPr algn="r" eaLnBrk="1" hangingPunct="1">
                <a:spcBef>
                  <a:spcPct val="0"/>
                </a:spcBef>
              </a:pPr>
              <a:t>99</a:t>
            </a:fld>
            <a:endParaRPr lang="de-DE" altLang="en-US"/>
          </a:p>
        </p:txBody>
      </p:sp>
      <p:sp>
        <p:nvSpPr>
          <p:cNvPr id="26829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829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6829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829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68295"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p>
            <a:pPr marL="217488" indent="-217488" defTabSz="728663" eaLnBrk="1" hangingPunct="1"/>
            <a:r>
              <a:rPr lang="en-US" altLang="en-US" dirty="0"/>
              <a:t>I have already addressed East Asian economic history in connection with various trade policy concepts in Chapter 1. The so-called “East Asian tiger states” succeeded in starting a growth catch-up process based on the concept of “export-oriented industrialization”, which, increased significantly the per capita income and the real wages of these countries in the course of the eighties and nineties of the last century.</a:t>
            </a:r>
          </a:p>
          <a:p>
            <a:pPr marL="217488" indent="-217488" defTabSz="728663" eaLnBrk="1" hangingPunct="1"/>
            <a:endParaRPr lang="en-US" altLang="en-US" dirty="0"/>
          </a:p>
          <a:p>
            <a:pPr marL="217488" indent="-217488" defTabSz="728663" eaLnBrk="1" hangingPunct="1"/>
            <a:r>
              <a:rPr lang="en-US" altLang="en-US" dirty="0"/>
              <a:t>An important motor in this catch-up process was an investment boom, which triggered investment ratios between 20 and 30% of the gross domestic product in these countries.</a:t>
            </a:r>
          </a:p>
          <a:p>
            <a:pPr marL="217488" indent="-217488" defTabSz="728663" eaLnBrk="1" hangingPunct="1"/>
            <a:endParaRPr lang="en-US" altLang="en-US" dirty="0"/>
          </a:p>
          <a:p>
            <a:pPr marL="217488" indent="-217488" defTabSz="728663" eaLnBrk="1" hangingPunct="1"/>
            <a:r>
              <a:rPr lang="en-US" altLang="en-US" dirty="0"/>
              <a:t>This investment boom was made possible by the opening of the capital market of the countries to foreign investors in accordance following the concept of “export-oriented industrialization”.</a:t>
            </a:r>
          </a:p>
          <a:p>
            <a:pPr marL="217488" indent="-217488" defTabSz="728663" eaLnBrk="1" hangingPunct="1"/>
            <a:endParaRPr lang="en-US" altLang="en-US" dirty="0"/>
          </a:p>
          <a:p>
            <a:pPr marL="217488" indent="-217488" defTabSz="728663" eaLnBrk="1" hangingPunct="1"/>
            <a:r>
              <a:rPr lang="en-US" altLang="en-US" dirty="0"/>
              <a:t>However, this investment boom did not take place not without disruptions. As this chart of the Dow Jones Index shows, there was a global stock market slump in 1998, KLICK, which was related to the economic development, KLICK, in East Asia.</a:t>
            </a:r>
          </a:p>
          <a:p>
            <a:pPr marL="217488" indent="-217488" defTabSz="728663" eaLnBrk="1" hangingPunct="1"/>
            <a:endParaRPr lang="en-US" altLang="en-US" dirty="0"/>
          </a:p>
          <a:p>
            <a:pPr marL="217488" indent="-217488" defTabSz="728663" eaLnBrk="1" hangingPunct="1"/>
            <a:r>
              <a:rPr lang="en-US" altLang="en-US" dirty="0"/>
              <a:t>This slump in the American stock market was however overcome in the same year, because the American central bank, followed by other central banks, reacted very quickly by easing monetary policy.</a:t>
            </a:r>
          </a:p>
          <a:p>
            <a:pPr marL="217488" indent="-217488" defTabSz="728663" eaLnBrk="1" hangingPunct="1"/>
            <a:endParaRPr lang="en-US" altLang="en-US" dirty="0"/>
          </a:p>
          <a:p>
            <a:pPr marL="217488" indent="-217488" defTabSz="728663" eaLnBrk="1" hangingPunct="1"/>
            <a:r>
              <a:rPr lang="en-US" altLang="en-US" dirty="0"/>
              <a:t>This reaction by the Federal Reserve was ironically referred to as the "Greenspan Put" after its then President, Alan Greenspan, because it signaled to equity investors that the US Federal Reserve is providing monetary policy to hedge share prices against excessive falls. This type of monetary policy remains highly controversial until today. Many market observers blame it for fueling of the so-called “Internet speculative bubble”, which then burst in the spring of the year 2000. </a:t>
            </a:r>
            <a:endParaRPr lang="de-DE" altLang="en-US" dirty="0"/>
          </a:p>
          <a:p>
            <a:pPr marL="217488" indent="-217488" defTabSz="728663" eaLnBrk="1" hangingPunct="1"/>
            <a:endParaRPr lang="de-DE" altLang="en-US" dirty="0"/>
          </a:p>
        </p:txBody>
      </p:sp>
      <p:sp>
        <p:nvSpPr>
          <p:cNvPr id="268296"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6829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t>-</a:t>
            </a:r>
            <a:fld id="{EFBA603A-826C-4D97-8C1D-D21800020741}" type="slidenum">
              <a:rPr lang="de-DE"/>
              <a:pPr>
                <a:defRPr/>
              </a:pPr>
              <a:t>‹#›</a:t>
            </a:fld>
            <a:r>
              <a:rPr lang="de-DE"/>
              <a:t>-</a:t>
            </a:r>
          </a:p>
        </p:txBody>
      </p:sp>
      <p:sp>
        <p:nvSpPr>
          <p:cNvPr id="5"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1264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pPr>
              <a:defRPr/>
            </a:pPr>
            <a:r>
              <a:rPr lang="de-DE"/>
              <a:t>- </a:t>
            </a:r>
            <a:fld id="{0E458904-C912-4C1E-97CE-8388051E4598}" type="slidenum">
              <a:rPr lang="de-DE"/>
              <a:pPr>
                <a:defRPr/>
              </a:pPr>
              <a:t>‹#›</a:t>
            </a:fld>
            <a:r>
              <a:rPr lang="de-DE"/>
              <a:t> -</a:t>
            </a:r>
          </a:p>
        </p:txBody>
      </p:sp>
      <p:sp>
        <p:nvSpPr>
          <p:cNvPr id="3" name="Rectangle 14"/>
          <p:cNvSpPr>
            <a:spLocks noGrp="1" noChangeArrowheads="1"/>
          </p:cNvSpPr>
          <p:nvPr>
            <p:ph type="ftr" sz="quarter" idx="11"/>
          </p:nvPr>
        </p:nvSpPr>
        <p:spPr/>
        <p:txBody>
          <a:bodyPr/>
          <a:lstStyle>
            <a:lvl1pPr algn="ctr">
              <a:defRPr/>
            </a:lvl1pPr>
          </a:lstStyle>
          <a:p>
            <a:pPr>
              <a:defRPr/>
            </a:pPr>
            <a:r>
              <a:rPr lang="de-DE"/>
              <a:t>Prof. Dr. Rainer Maurer</a:t>
            </a:r>
          </a:p>
        </p:txBody>
      </p:sp>
    </p:spTree>
    <p:extLst>
      <p:ext uri="{BB962C8B-B14F-4D97-AF65-F5344CB8AC3E}">
        <p14:creationId xmlns:p14="http://schemas.microsoft.com/office/powerpoint/2010/main" val="387353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4pPr marL="1600200" indent="-228600">
              <a:buSzPct val="100000"/>
              <a:buFont typeface="Arial" pitchFamily="34" charset="0"/>
              <a:buChar char="●"/>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t>- </a:t>
            </a:r>
            <a:fld id="{C5CCF7EA-1413-4E7E-9A51-B26DAD690C95}" type="slidenum">
              <a:rPr lang="de-DE"/>
              <a:pPr>
                <a:defRPr/>
              </a:pPr>
              <a:t>‹#›</a:t>
            </a:fld>
            <a:r>
              <a:rPr 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1408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t>- </a:t>
            </a:r>
            <a:fld id="{CECACB55-9EBC-484C-865D-97AEEA57E4D3}" type="slidenum">
              <a:rPr lang="de-DE"/>
              <a:pPr>
                <a:defRPr/>
              </a:pPr>
              <a:t>‹#›</a:t>
            </a:fld>
            <a:r>
              <a:rPr lang="de-DE"/>
              <a:t> -</a:t>
            </a:r>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94341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r>
              <a:rPr lang="de-DE"/>
              <a:t>- </a:t>
            </a:r>
            <a:fld id="{C31FE749-D4E8-4D77-AC70-B2D5F990D96C}" type="slidenum">
              <a:rPr lang="de-DE"/>
              <a:pPr>
                <a:defRPr/>
              </a:pPr>
              <a:t>‹#›</a:t>
            </a:fld>
            <a:r>
              <a:rPr lang="de-DE"/>
              <a:t> -</a:t>
            </a:r>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98793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31750"/>
            <a:ext cx="9144000" cy="1100138"/>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3"/>
          <p:cNvSpPr>
            <a:spLocks noGrp="1" noChangeArrowheads="1"/>
          </p:cNvSpPr>
          <p:nvPr>
            <p:ph type="sldNum" sz="quarter" idx="10"/>
          </p:nvPr>
        </p:nvSpPr>
        <p:spPr/>
        <p:txBody>
          <a:bodyPr/>
          <a:lstStyle>
            <a:lvl1pPr>
              <a:defRPr/>
            </a:lvl1pPr>
          </a:lstStyle>
          <a:p>
            <a:pPr>
              <a:defRPr/>
            </a:pPr>
            <a:r>
              <a:rPr lang="de-DE"/>
              <a:t>-</a:t>
            </a:r>
            <a:fld id="{06C01BAF-4552-47F9-B9CA-43580CC3F1DE}" type="slidenum">
              <a:rPr lang="de-DE"/>
              <a:pPr>
                <a:defRPr/>
              </a:pPr>
              <a:t>‹#›</a:t>
            </a:fld>
            <a:r>
              <a:rPr lang="de-DE"/>
              <a:t>-</a:t>
            </a:r>
          </a:p>
        </p:txBody>
      </p:sp>
      <p:sp>
        <p:nvSpPr>
          <p:cNvPr id="5" name="Fußzeilenplatzhalter 3"/>
          <p:cNvSpPr>
            <a:spLocks noGrp="1"/>
          </p:cNvSpPr>
          <p:nvPr>
            <p:ph type="ftr" sz="quarter" idx="11"/>
          </p:nvPr>
        </p:nvSpPr>
        <p:spPr/>
        <p:txBody>
          <a:bodyPr/>
          <a:lstStyle>
            <a:lvl1pPr algn="l" eaLnBrk="1" hangingPunct="1">
              <a:spcBef>
                <a:spcPct val="0"/>
              </a:spcBef>
              <a:buClrTx/>
              <a:buFontTx/>
              <a:buNone/>
              <a:defRPr sz="100">
                <a:solidFill>
                  <a:srgbClr val="FFFFFF"/>
                </a:solidFill>
                <a:latin typeface="Arial"/>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defRPr/>
            </a:pPr>
            <a:r>
              <a:rPr lang="de-DE" altLang="en-US"/>
              <a:t>Prof. Dr. Rainer Maurer</a:t>
            </a:r>
          </a:p>
        </p:txBody>
      </p:sp>
    </p:spTree>
    <p:extLst>
      <p:ext uri="{BB962C8B-B14F-4D97-AF65-F5344CB8AC3E}">
        <p14:creationId xmlns:p14="http://schemas.microsoft.com/office/powerpoint/2010/main" val="147696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t>-</a:t>
            </a:r>
            <a:fld id="{91B8C83A-2887-479A-8F20-4A16B66B1473}" type="slidenum">
              <a:rPr lang="de-DE"/>
              <a:pPr>
                <a:defRPr/>
              </a:pPr>
              <a:t>‹#›</a:t>
            </a:fld>
            <a:r>
              <a:rPr lang="de-DE"/>
              <a:t>-</a:t>
            </a:r>
          </a:p>
        </p:txBody>
      </p:sp>
      <p:sp>
        <p:nvSpPr>
          <p:cNvPr id="6"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236312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31750"/>
            <a:ext cx="9144000" cy="1100138"/>
          </a:xfrm>
        </p:spPr>
        <p:txBody>
          <a:bodyPr/>
          <a:lstStyle/>
          <a:p>
            <a:r>
              <a:rPr lang="de-DE"/>
              <a:t>Titelmasterformat durch Klicken bearbeiten</a:t>
            </a:r>
          </a:p>
        </p:txBody>
      </p:sp>
      <p:sp>
        <p:nvSpPr>
          <p:cNvPr id="3" name="Rectangle 3"/>
          <p:cNvSpPr>
            <a:spLocks noGrp="1" noChangeArrowheads="1"/>
          </p:cNvSpPr>
          <p:nvPr>
            <p:ph type="sldNum" sz="quarter" idx="10"/>
          </p:nvPr>
        </p:nvSpPr>
        <p:spPr>
          <a:ln/>
        </p:spPr>
        <p:txBody>
          <a:bodyPr/>
          <a:lstStyle>
            <a:lvl1pPr>
              <a:defRPr/>
            </a:lvl1pPr>
          </a:lstStyle>
          <a:p>
            <a:pPr>
              <a:defRPr/>
            </a:pPr>
            <a:r>
              <a:rPr lang="de-DE"/>
              <a:t>-</a:t>
            </a:r>
            <a:fld id="{4E090F22-A79A-4004-8FF2-E86B43CB980D}" type="slidenum">
              <a:rPr lang="de-DE"/>
              <a:pPr>
                <a:defRPr/>
              </a:pPr>
              <a:t>‹#›</a:t>
            </a:fld>
            <a:r>
              <a:rPr lang="de-DE"/>
              <a:t>-</a:t>
            </a:r>
          </a:p>
        </p:txBody>
      </p:sp>
      <p:sp>
        <p:nvSpPr>
          <p:cNvPr id="4"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287805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r>
              <a:rPr lang="de-DE"/>
              <a:t>-</a:t>
            </a:r>
            <a:fld id="{B7E05FFA-ED82-4A2D-B4F1-F0B2F0C2AA6F}" type="slidenum">
              <a:rPr lang="de-DE"/>
              <a:pPr>
                <a:defRPr/>
              </a:pPr>
              <a:t>‹#›</a:t>
            </a:fld>
            <a:r>
              <a:rPr lang="de-DE"/>
              <a:t>-</a:t>
            </a:r>
          </a:p>
        </p:txBody>
      </p:sp>
      <p:sp>
        <p:nvSpPr>
          <p:cNvPr id="3"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177155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t>-</a:t>
            </a:r>
            <a:fld id="{34DA4057-09E6-406E-B68E-AEEBAB1ECB37}" type="slidenum">
              <a:rPr lang="de-DE"/>
              <a:pPr>
                <a:defRPr/>
              </a:pPr>
              <a:t>‹#›</a:t>
            </a:fld>
            <a:r>
              <a:rPr lang="de-DE"/>
              <a:t>-</a:t>
            </a:r>
          </a:p>
        </p:txBody>
      </p:sp>
      <p:sp>
        <p:nvSpPr>
          <p:cNvPr id="6"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335395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t>-</a:t>
            </a:r>
            <a:fld id="{2D0D3826-527F-4740-9195-AF4DD7B5E1CE}" type="slidenum">
              <a:rPr lang="de-DE"/>
              <a:pPr>
                <a:defRPr/>
              </a:pPr>
              <a:t>‹#›</a:t>
            </a:fld>
            <a:r>
              <a:rPr lang="de-DE"/>
              <a:t>-</a:t>
            </a:r>
          </a:p>
        </p:txBody>
      </p:sp>
      <p:sp>
        <p:nvSpPr>
          <p:cNvPr id="6" name="Fußzeilenplatzhalter 3"/>
          <p:cNvSpPr>
            <a:spLocks noGrp="1"/>
          </p:cNvSpPr>
          <p:nvPr>
            <p:ph type="ftr" sz="quarter" idx="11"/>
          </p:nvPr>
        </p:nvSpPr>
        <p:spPr/>
        <p:txBody>
          <a:bodyPr/>
          <a:lstStyle>
            <a:lvl1pPr>
              <a:defRPr/>
            </a:lvl1pPr>
          </a:lstStyle>
          <a:p>
            <a:pPr>
              <a:defRPr/>
            </a:pPr>
            <a:r>
              <a:rPr lang="de-DE" altLang="en-US"/>
              <a:t>Prof. Dr. Rainer Maurer</a:t>
            </a:r>
            <a:endParaRPr lang="de-DE" altLang="en-US" dirty="0"/>
          </a:p>
        </p:txBody>
      </p:sp>
    </p:spTree>
    <p:extLst>
      <p:ext uri="{BB962C8B-B14F-4D97-AF65-F5344CB8AC3E}">
        <p14:creationId xmlns:p14="http://schemas.microsoft.com/office/powerpoint/2010/main" val="136814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4pPr marL="1600200" indent="-228600">
              <a:buSzPct val="100000"/>
              <a:buFont typeface="Arial" pitchFamily="34" charset="0"/>
              <a:buChar char="●"/>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Rectangle 3"/>
          <p:cNvSpPr>
            <a:spLocks noGrp="1" noChangeArrowheads="1"/>
          </p:cNvSpPr>
          <p:nvPr>
            <p:ph type="sldNum" sz="quarter" idx="10"/>
          </p:nvPr>
        </p:nvSpPr>
        <p:spPr/>
        <p:txBody>
          <a:bodyPr/>
          <a:lstStyle>
            <a:lvl1pPr>
              <a:defRPr/>
            </a:lvl1pPr>
          </a:lstStyle>
          <a:p>
            <a:pPr>
              <a:defRPr/>
            </a:pPr>
            <a:r>
              <a:rPr lang="de-DE"/>
              <a:t>- </a:t>
            </a:r>
            <a:fld id="{F79D7E17-BBB4-4DA0-AEE9-7B79D66D4E4D}" type="slidenum">
              <a:rPr lang="de-DE"/>
              <a:pPr>
                <a:defRPr/>
              </a:pPr>
              <a:t>‹#›</a:t>
            </a:fld>
            <a:r>
              <a:rPr lang="de-DE"/>
              <a:t> -</a:t>
            </a:r>
          </a:p>
        </p:txBody>
      </p:sp>
      <p:sp>
        <p:nvSpPr>
          <p:cNvPr id="5" name="Rectangle 14"/>
          <p:cNvSpPr>
            <a:spLocks noGrp="1" noChangeArrowheads="1"/>
          </p:cNvSpPr>
          <p:nvPr>
            <p:ph type="ftr" sz="quarter" idx="11"/>
          </p:nvPr>
        </p:nvSpPr>
        <p:spPr/>
        <p:txBody>
          <a:bodyPr/>
          <a:lstStyle>
            <a:lvl1pPr algn="ctr">
              <a:defRPr/>
            </a:lvl1pPr>
          </a:lstStyle>
          <a:p>
            <a:pPr>
              <a:defRPr/>
            </a:pPr>
            <a:r>
              <a:rPr lang="de-DE"/>
              <a:t>Prof. Dr. Rainer Maurer</a:t>
            </a:r>
          </a:p>
        </p:txBody>
      </p:sp>
    </p:spTree>
    <p:extLst>
      <p:ext uri="{BB962C8B-B14F-4D97-AF65-F5344CB8AC3E}">
        <p14:creationId xmlns:p14="http://schemas.microsoft.com/office/powerpoint/2010/main" val="174681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sldNum" sz="quarter" idx="10"/>
          </p:nvPr>
        </p:nvSpPr>
        <p:spPr/>
        <p:txBody>
          <a:bodyPr/>
          <a:lstStyle>
            <a:lvl1pPr>
              <a:defRPr/>
            </a:lvl1pPr>
          </a:lstStyle>
          <a:p>
            <a:pPr>
              <a:defRPr/>
            </a:pPr>
            <a:r>
              <a:rPr lang="de-DE"/>
              <a:t>- </a:t>
            </a:r>
            <a:fld id="{B28F0619-2087-41D4-8474-0D4B066DFF60}" type="slidenum">
              <a:rPr lang="de-DE"/>
              <a:pPr>
                <a:defRPr/>
              </a:pPr>
              <a:t>‹#›</a:t>
            </a:fld>
            <a:r>
              <a:rPr lang="de-DE"/>
              <a:t> -</a:t>
            </a:r>
          </a:p>
        </p:txBody>
      </p:sp>
      <p:sp>
        <p:nvSpPr>
          <p:cNvPr id="6" name="Rectangle 14"/>
          <p:cNvSpPr>
            <a:spLocks noGrp="1" noChangeArrowheads="1"/>
          </p:cNvSpPr>
          <p:nvPr>
            <p:ph type="ftr" sz="quarter" idx="11"/>
          </p:nvPr>
        </p:nvSpPr>
        <p:spPr/>
        <p:txBody>
          <a:bodyPr/>
          <a:lstStyle>
            <a:lvl1pPr algn="ctr">
              <a:defRPr/>
            </a:lvl1pPr>
          </a:lstStyle>
          <a:p>
            <a:pPr>
              <a:defRPr/>
            </a:pPr>
            <a:r>
              <a:rPr lang="de-DE"/>
              <a:t>Prof. Dr. Rainer Maurer</a:t>
            </a:r>
          </a:p>
        </p:txBody>
      </p:sp>
    </p:spTree>
    <p:extLst>
      <p:ext uri="{BB962C8B-B14F-4D97-AF65-F5344CB8AC3E}">
        <p14:creationId xmlns:p14="http://schemas.microsoft.com/office/powerpoint/2010/main" val="339240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600" b="1">
                <a:solidFill>
                  <a:schemeClr val="tx1"/>
                </a:solidFill>
              </a:defRPr>
            </a:lvl1pPr>
          </a:lstStyle>
          <a:p>
            <a:pPr>
              <a:defRPr/>
            </a:pPr>
            <a:r>
              <a:rPr lang="de-DE"/>
              <a:t>-</a:t>
            </a:r>
            <a:fld id="{520BA736-2C07-403E-9E7C-62A885661899}" type="slidenum">
              <a:rPr lang="de-DE"/>
              <a:pPr>
                <a:defRPr/>
              </a:pPr>
              <a:t>‹#›</a:t>
            </a:fld>
            <a:r>
              <a:rPr lang="de-DE"/>
              <a:t>-</a:t>
            </a:r>
          </a:p>
        </p:txBody>
      </p:sp>
      <p:grpSp>
        <p:nvGrpSpPr>
          <p:cNvPr id="1027" name="Group 4"/>
          <p:cNvGrpSpPr>
            <a:grpSpLocks/>
          </p:cNvGrpSpPr>
          <p:nvPr/>
        </p:nvGrpSpPr>
        <p:grpSpPr bwMode="auto">
          <a:xfrm>
            <a:off x="0" y="0"/>
            <a:ext cx="9140825" cy="6850063"/>
            <a:chOff x="0" y="0"/>
            <a:chExt cx="5758" cy="4315"/>
          </a:xfrm>
        </p:grpSpPr>
        <p:grpSp>
          <p:nvGrpSpPr>
            <p:cNvPr id="1035"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de-DE"/>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de-DE"/>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de-DE"/>
              </a:p>
            </p:txBody>
          </p:sp>
          <p:sp>
            <p:nvSpPr>
              <p:cNvPr id="104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de-DE"/>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de-DE"/>
            </a:p>
          </p:txBody>
        </p:sp>
        <p:sp>
          <p:nvSpPr>
            <p:cNvPr id="1037"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05394" name="Rectangle 18"/>
          <p:cNvSpPr>
            <a:spLocks noGrp="1" noChangeArrowheads="1"/>
          </p:cNvSpPr>
          <p:nvPr>
            <p:ph type="title"/>
          </p:nvPr>
        </p:nvSpPr>
        <p:spPr bwMode="auto">
          <a:xfrm>
            <a:off x="0" y="12700"/>
            <a:ext cx="91440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0"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333" y="3442"/>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200">
                  <a:solidFill>
                    <a:schemeClr val="bg2"/>
                  </a:solidFill>
                  <a:latin typeface="Arial" charset="0"/>
                </a:defRPr>
              </a:lvl1pPr>
              <a:lvl2pPr marL="742950" indent="-285750" defTabSz="762000" eaLnBrk="0" hangingPunct="0">
                <a:defRPr sz="2200">
                  <a:solidFill>
                    <a:schemeClr val="bg2"/>
                  </a:solidFill>
                  <a:latin typeface="Arial" charset="0"/>
                </a:defRPr>
              </a:lvl2pPr>
              <a:lvl3pPr marL="1143000" indent="-228600" defTabSz="762000" eaLnBrk="0" hangingPunct="0">
                <a:defRPr sz="2200">
                  <a:solidFill>
                    <a:schemeClr val="bg2"/>
                  </a:solidFill>
                  <a:latin typeface="Arial" charset="0"/>
                </a:defRPr>
              </a:lvl3pPr>
              <a:lvl4pPr marL="1600200" indent="-228600" defTabSz="762000" eaLnBrk="0" hangingPunct="0">
                <a:defRPr sz="2200">
                  <a:solidFill>
                    <a:schemeClr val="bg2"/>
                  </a:solidFill>
                  <a:latin typeface="Arial" charset="0"/>
                </a:defRPr>
              </a:lvl4pPr>
              <a:lvl5pPr marL="2057400" indent="-228600" defTabSz="762000" eaLnBrk="0" hangingPunct="0">
                <a:defRPr sz="2200">
                  <a:solidFill>
                    <a:schemeClr val="bg2"/>
                  </a:solidFill>
                  <a:latin typeface="Arial" charset="0"/>
                </a:defRPr>
              </a:lvl5pPr>
              <a:lvl6pPr marL="2514600" indent="-228600" defTabSz="762000" eaLnBrk="0" fontAlgn="base" hangingPunct="0">
                <a:spcBef>
                  <a:spcPct val="50000"/>
                </a:spcBef>
                <a:spcAft>
                  <a:spcPct val="0"/>
                </a:spcAft>
                <a:defRPr sz="2200">
                  <a:solidFill>
                    <a:schemeClr val="bg2"/>
                  </a:solidFill>
                  <a:latin typeface="Arial" charset="0"/>
                </a:defRPr>
              </a:lvl6pPr>
              <a:lvl7pPr marL="2971800" indent="-228600" defTabSz="762000" eaLnBrk="0" fontAlgn="base" hangingPunct="0">
                <a:spcBef>
                  <a:spcPct val="50000"/>
                </a:spcBef>
                <a:spcAft>
                  <a:spcPct val="0"/>
                </a:spcAft>
                <a:defRPr sz="2200">
                  <a:solidFill>
                    <a:schemeClr val="bg2"/>
                  </a:solidFill>
                  <a:latin typeface="Arial" charset="0"/>
                </a:defRPr>
              </a:lvl7pPr>
              <a:lvl8pPr marL="3429000" indent="-228600" defTabSz="762000" eaLnBrk="0" fontAlgn="base" hangingPunct="0">
                <a:spcBef>
                  <a:spcPct val="50000"/>
                </a:spcBef>
                <a:spcAft>
                  <a:spcPct val="0"/>
                </a:spcAft>
                <a:defRPr sz="2200">
                  <a:solidFill>
                    <a:schemeClr val="bg2"/>
                  </a:solidFill>
                  <a:latin typeface="Arial" charset="0"/>
                </a:defRPr>
              </a:lvl8pPr>
              <a:lvl9pPr marL="3886200" indent="-228600" defTabSz="762000" eaLnBrk="0" fontAlgn="base" hangingPunct="0">
                <a:spcBef>
                  <a:spcPct val="50000"/>
                </a:spcBef>
                <a:spcAft>
                  <a:spcPct val="0"/>
                </a:spcAft>
                <a:defRPr sz="2200">
                  <a:solidFill>
                    <a:schemeClr val="bg2"/>
                  </a:solidFill>
                  <a:latin typeface="Arial" charset="0"/>
                </a:defRPr>
              </a:lvl9pPr>
            </a:lstStyle>
            <a:p>
              <a:pPr>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200">
                  <a:solidFill>
                    <a:schemeClr val="bg2"/>
                  </a:solidFill>
                  <a:latin typeface="Arial" charset="0"/>
                </a:defRPr>
              </a:lvl1pPr>
              <a:lvl2pPr marL="742950" indent="-285750" eaLnBrk="0" hangingPunct="0">
                <a:defRPr sz="2200">
                  <a:solidFill>
                    <a:schemeClr val="bg2"/>
                  </a:solidFill>
                  <a:latin typeface="Arial" charset="0"/>
                </a:defRPr>
              </a:lvl2pPr>
              <a:lvl3pPr marL="1143000" indent="-228600" eaLnBrk="0" hangingPunct="0">
                <a:defRPr sz="2200">
                  <a:solidFill>
                    <a:schemeClr val="bg2"/>
                  </a:solidFill>
                  <a:latin typeface="Arial" charset="0"/>
                </a:defRPr>
              </a:lvl3pPr>
              <a:lvl4pPr marL="1600200" indent="-228600" eaLnBrk="0" hangingPunct="0">
                <a:defRPr sz="2200">
                  <a:solidFill>
                    <a:schemeClr val="bg2"/>
                  </a:solidFill>
                  <a:latin typeface="Arial" charset="0"/>
                </a:defRPr>
              </a:lvl4pPr>
              <a:lvl5pPr marL="2057400" indent="-228600" eaLnBrk="0" hangingPunct="0">
                <a:defRPr sz="2200">
                  <a:solidFill>
                    <a:schemeClr val="bg2"/>
                  </a:solidFill>
                  <a:latin typeface="Arial" charset="0"/>
                </a:defRPr>
              </a:lvl5pPr>
              <a:lvl6pPr marL="2514600" indent="-228600" eaLnBrk="0" fontAlgn="base" hangingPunct="0">
                <a:spcBef>
                  <a:spcPct val="50000"/>
                </a:spcBef>
                <a:spcAft>
                  <a:spcPct val="0"/>
                </a:spcAft>
                <a:defRPr sz="2200">
                  <a:solidFill>
                    <a:schemeClr val="bg2"/>
                  </a:solidFill>
                  <a:latin typeface="Arial" charset="0"/>
                </a:defRPr>
              </a:lvl6pPr>
              <a:lvl7pPr marL="2971800" indent="-228600" eaLnBrk="0" fontAlgn="base" hangingPunct="0">
                <a:spcBef>
                  <a:spcPct val="50000"/>
                </a:spcBef>
                <a:spcAft>
                  <a:spcPct val="0"/>
                </a:spcAft>
                <a:defRPr sz="2200">
                  <a:solidFill>
                    <a:schemeClr val="bg2"/>
                  </a:solidFill>
                  <a:latin typeface="Arial" charset="0"/>
                </a:defRPr>
              </a:lvl7pPr>
              <a:lvl8pPr marL="3429000" indent="-228600" eaLnBrk="0" fontAlgn="base" hangingPunct="0">
                <a:spcBef>
                  <a:spcPct val="50000"/>
                </a:spcBef>
                <a:spcAft>
                  <a:spcPct val="0"/>
                </a:spcAft>
                <a:defRPr sz="2200">
                  <a:solidFill>
                    <a:schemeClr val="bg2"/>
                  </a:solidFill>
                  <a:latin typeface="Arial" charset="0"/>
                </a:defRPr>
              </a:lvl8pPr>
              <a:lvl9pPr marL="3886200" indent="-228600" eaLnBrk="0" fontAlgn="base" hangingPunct="0">
                <a:spcBef>
                  <a:spcPct val="50000"/>
                </a:spcBef>
                <a:spcAft>
                  <a:spcPct val="0"/>
                </a:spcAft>
                <a:defRPr sz="2200">
                  <a:solidFill>
                    <a:schemeClr val="bg2"/>
                  </a:solidFill>
                  <a:latin typeface="Arial" charset="0"/>
                </a:defRPr>
              </a:lvl9pPr>
            </a:lstStyle>
            <a:p>
              <a:pPr eaLnBrk="1" hangingPunct="1">
                <a:defRPr/>
              </a:pPr>
              <a:endParaRPr lang="de-DE" altLang="en-US"/>
            </a:p>
          </p:txBody>
        </p:sp>
      </p:grpSp>
      <p:sp>
        <p:nvSpPr>
          <p:cNvPr id="1031" name="Line 31" hidden="1"/>
          <p:cNvSpPr>
            <a:spLocks noChangeShapeType="1"/>
          </p:cNvSpPr>
          <p:nvPr userDrawn="1"/>
        </p:nvSpPr>
        <p:spPr bwMode="auto">
          <a:xfrm>
            <a:off x="468313" y="1016000"/>
            <a:ext cx="82438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 name="Fußzeilenplatzhalter 3"/>
          <p:cNvSpPr>
            <a:spLocks noGrp="1"/>
          </p:cNvSpPr>
          <p:nvPr>
            <p:ph type="ftr" sz="quarter" idx="3"/>
          </p:nvPr>
        </p:nvSpPr>
        <p:spPr>
          <a:xfrm>
            <a:off x="-19050" y="6619875"/>
            <a:ext cx="1308100" cy="233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1" hangingPunct="1">
              <a:spcBef>
                <a:spcPct val="0"/>
              </a:spcBef>
              <a:buClrTx/>
              <a:buFontTx/>
              <a:buNone/>
              <a:defRPr sz="300">
                <a:solidFill>
                  <a:srgbClr val="FFFFFF"/>
                </a:solidFill>
                <a:latin typeface="Arial"/>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defRPr/>
            </a:pPr>
            <a:r>
              <a:rPr lang="de-DE" altLang="en-US"/>
              <a:t>Prof. Dr. Rainer Maurer</a:t>
            </a:r>
            <a:endParaRPr lang="de-DE" altLang="en-US" dirty="0"/>
          </a:p>
        </p:txBody>
      </p:sp>
    </p:spTree>
  </p:cSld>
  <p:clrMap bg1="dk2" tx1="lt1" bg2="dk1" tx2="lt2" accent1="accent1" accent2="accent2" accent3="accent3" accent4="accent4" accent5="accent5" accent6="accent6" hlink="hlink" folHlink="folHlink"/>
  <p:sldLayoutIdLst>
    <p:sldLayoutId id="2147483923" r:id="rId1"/>
    <p:sldLayoutId id="2147483929" r:id="rId2"/>
    <p:sldLayoutId id="2147483924" r:id="rId3"/>
    <p:sldLayoutId id="2147483925" r:id="rId4"/>
    <p:sldLayoutId id="2147483926" r:id="rId5"/>
    <p:sldLayoutId id="2147483927" r:id="rId6"/>
    <p:sldLayoutId id="2147483928" r:id="rId7"/>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600" b="1">
                <a:solidFill>
                  <a:srgbClr val="FFFFFF"/>
                </a:solidFill>
                <a:latin typeface="Arial" charset="0"/>
              </a:defRPr>
            </a:lvl1pPr>
          </a:lstStyle>
          <a:p>
            <a:pPr>
              <a:defRPr/>
            </a:pPr>
            <a:r>
              <a:rPr lang="de-DE"/>
              <a:t>- </a:t>
            </a:r>
            <a:fld id="{2F4D53D5-BC0C-4B49-B69A-873D996CB191}" type="slidenum">
              <a:rPr lang="de-DE"/>
              <a:pPr>
                <a:defRPr/>
              </a:pPr>
              <a:t>‹#›</a:t>
            </a:fld>
            <a:r>
              <a:rPr lang="de-DE"/>
              <a:t> -</a:t>
            </a:r>
          </a:p>
        </p:txBody>
      </p:sp>
      <p:grpSp>
        <p:nvGrpSpPr>
          <p:cNvPr id="2051" name="Group 4"/>
          <p:cNvGrpSpPr>
            <a:grpSpLocks/>
          </p:cNvGrpSpPr>
          <p:nvPr/>
        </p:nvGrpSpPr>
        <p:grpSpPr bwMode="auto">
          <a:xfrm>
            <a:off x="0" y="0"/>
            <a:ext cx="9140825" cy="6850063"/>
            <a:chOff x="0" y="0"/>
            <a:chExt cx="5758" cy="4315"/>
          </a:xfrm>
        </p:grpSpPr>
        <p:grpSp>
          <p:nvGrpSpPr>
            <p:cNvPr id="2058"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a:spcBef>
                    <a:spcPct val="50000"/>
                  </a:spcBef>
                  <a:defRPr/>
                </a:pPr>
                <a:endParaRPr lang="de-DE" sz="2200">
                  <a:solidFill>
                    <a:srgbClr val="000514"/>
                  </a:solidFill>
                  <a:latin typeface="Arial" charset="0"/>
                </a:endParaRPr>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a:spcBef>
                    <a:spcPct val="50000"/>
                  </a:spcBef>
                  <a:defRPr/>
                </a:pPr>
                <a:endParaRPr lang="de-DE" sz="2200">
                  <a:solidFill>
                    <a:srgbClr val="000514"/>
                  </a:solidFill>
                  <a:latin typeface="Arial" charset="0"/>
                </a:endParaRPr>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a:spcBef>
                    <a:spcPct val="50000"/>
                  </a:spcBef>
                  <a:defRPr/>
                </a:pPr>
                <a:endParaRPr lang="de-DE" sz="2200">
                  <a:solidFill>
                    <a:srgbClr val="000514"/>
                  </a:solidFill>
                  <a:latin typeface="Arial" charset="0"/>
                </a:endParaRPr>
              </a:p>
            </p:txBody>
          </p:sp>
          <p:sp>
            <p:nvSpPr>
              <p:cNvPr id="206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a:spcBef>
                    <a:spcPct val="50000"/>
                  </a:spcBef>
                  <a:defRPr/>
                </a:pPr>
                <a:endParaRPr lang="de-DE" sz="2200">
                  <a:solidFill>
                    <a:srgbClr val="000514"/>
                  </a:solidFill>
                  <a:latin typeface="Arial" charset="0"/>
                </a:endParaRPr>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a:spcBef>
                  <a:spcPct val="50000"/>
                </a:spcBef>
                <a:defRPr/>
              </a:pPr>
              <a:endParaRPr lang="de-DE" sz="2200">
                <a:solidFill>
                  <a:srgbClr val="000514"/>
                </a:solidFill>
                <a:latin typeface="Arial" charset="0"/>
              </a:endParaRPr>
            </a:p>
          </p:txBody>
        </p:sp>
        <p:sp>
          <p:nvSpPr>
            <p:cNvPr id="2060" name="Freeform 12"/>
            <p:cNvSpPr>
              <a:spLocks/>
            </p:cNvSpPr>
            <p:nvPr/>
          </p:nvSpPr>
          <p:spPr bwMode="hidden">
            <a:xfrm>
              <a:off x="0" y="0"/>
              <a:ext cx="5758" cy="1776"/>
            </a:xfrm>
            <a:custGeom>
              <a:avLst/>
              <a:gdLst>
                <a:gd name="T0" fmla="*/ 0 w 5740"/>
                <a:gd name="T1" fmla="*/ 0 h 1906"/>
                <a:gd name="T2" fmla="*/ 0 w 5740"/>
                <a:gd name="T3" fmla="*/ 97 h 1906"/>
                <a:gd name="T4" fmla="*/ 6545 w 5740"/>
                <a:gd name="T5" fmla="*/ 97 h 1906"/>
                <a:gd name="T6" fmla="*/ 654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600">
                <a:solidFill>
                  <a:srgbClr val="FFFFFF"/>
                </a:solidFill>
                <a:latin typeface="Arial" charset="0"/>
              </a:defRPr>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2055"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95" y="3396"/>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200">
                  <a:solidFill>
                    <a:schemeClr val="bg2"/>
                  </a:solidFill>
                  <a:latin typeface="Arial" pitchFamily="34" charset="0"/>
                </a:defRPr>
              </a:lvl1pPr>
              <a:lvl2pPr marL="742950" indent="-285750" defTabSz="762000" eaLnBrk="0" hangingPunct="0">
                <a:defRPr sz="2200">
                  <a:solidFill>
                    <a:schemeClr val="bg2"/>
                  </a:solidFill>
                  <a:latin typeface="Arial" pitchFamily="34" charset="0"/>
                </a:defRPr>
              </a:lvl2pPr>
              <a:lvl3pPr marL="1143000" indent="-228600" defTabSz="762000" eaLnBrk="0" hangingPunct="0">
                <a:defRPr sz="2200">
                  <a:solidFill>
                    <a:schemeClr val="bg2"/>
                  </a:solidFill>
                  <a:latin typeface="Arial" pitchFamily="34" charset="0"/>
                </a:defRPr>
              </a:lvl3pPr>
              <a:lvl4pPr marL="1600200" indent="-228600" defTabSz="762000" eaLnBrk="0" hangingPunct="0">
                <a:defRPr sz="2200">
                  <a:solidFill>
                    <a:schemeClr val="bg2"/>
                  </a:solidFill>
                  <a:latin typeface="Arial" pitchFamily="34" charset="0"/>
                </a:defRPr>
              </a:lvl4pPr>
              <a:lvl5pPr marL="2057400" indent="-228600" defTabSz="762000" eaLnBrk="0" hangingPunct="0">
                <a:defRPr sz="2200">
                  <a:solidFill>
                    <a:schemeClr val="bg2"/>
                  </a:solidFill>
                  <a:latin typeface="Arial" pitchFamily="34" charset="0"/>
                </a:defRPr>
              </a:lvl5pPr>
              <a:lvl6pPr marL="2514600" indent="-228600" defTabSz="762000" eaLnBrk="0" fontAlgn="base" hangingPunct="0">
                <a:spcBef>
                  <a:spcPct val="50000"/>
                </a:spcBef>
                <a:spcAft>
                  <a:spcPct val="0"/>
                </a:spcAft>
                <a:defRPr sz="2200">
                  <a:solidFill>
                    <a:schemeClr val="bg2"/>
                  </a:solidFill>
                  <a:latin typeface="Arial" pitchFamily="34" charset="0"/>
                </a:defRPr>
              </a:lvl6pPr>
              <a:lvl7pPr marL="2971800" indent="-228600" defTabSz="762000" eaLnBrk="0" fontAlgn="base" hangingPunct="0">
                <a:spcBef>
                  <a:spcPct val="50000"/>
                </a:spcBef>
                <a:spcAft>
                  <a:spcPct val="0"/>
                </a:spcAft>
                <a:defRPr sz="2200">
                  <a:solidFill>
                    <a:schemeClr val="bg2"/>
                  </a:solidFill>
                  <a:latin typeface="Arial" pitchFamily="34" charset="0"/>
                </a:defRPr>
              </a:lvl7pPr>
              <a:lvl8pPr marL="3429000" indent="-228600" defTabSz="762000" eaLnBrk="0" fontAlgn="base" hangingPunct="0">
                <a:spcBef>
                  <a:spcPct val="50000"/>
                </a:spcBef>
                <a:spcAft>
                  <a:spcPct val="0"/>
                </a:spcAft>
                <a:defRPr sz="2200">
                  <a:solidFill>
                    <a:schemeClr val="bg2"/>
                  </a:solidFill>
                  <a:latin typeface="Arial" pitchFamily="34" charset="0"/>
                </a:defRPr>
              </a:lvl8pPr>
              <a:lvl9pPr marL="3886200" indent="-228600" defTabSz="762000" eaLnBrk="0" fontAlgn="base" hangingPunct="0">
                <a:spcBef>
                  <a:spcPct val="50000"/>
                </a:spcBef>
                <a:spcAft>
                  <a:spcPct val="0"/>
                </a:spcAft>
                <a:defRPr sz="2200">
                  <a:solidFill>
                    <a:schemeClr val="bg2"/>
                  </a:solidFill>
                  <a:latin typeface="Arial" pitchFamily="34" charset="0"/>
                </a:defRPr>
              </a:lvl9pPr>
            </a:lstStyle>
            <a:p>
              <a:pPr algn="l">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200">
                  <a:solidFill>
                    <a:schemeClr val="bg2"/>
                  </a:solidFill>
                  <a:latin typeface="Arial" pitchFamily="34" charset="0"/>
                </a:defRPr>
              </a:lvl1pPr>
              <a:lvl2pPr marL="742950" indent="-285750" eaLnBrk="0" hangingPunct="0">
                <a:defRPr sz="2200">
                  <a:solidFill>
                    <a:schemeClr val="bg2"/>
                  </a:solidFill>
                  <a:latin typeface="Arial" pitchFamily="34" charset="0"/>
                </a:defRPr>
              </a:lvl2pPr>
              <a:lvl3pPr marL="1143000" indent="-228600" eaLnBrk="0" hangingPunct="0">
                <a:defRPr sz="2200">
                  <a:solidFill>
                    <a:schemeClr val="bg2"/>
                  </a:solidFill>
                  <a:latin typeface="Arial" pitchFamily="34" charset="0"/>
                </a:defRPr>
              </a:lvl3pPr>
              <a:lvl4pPr marL="1600200" indent="-228600" eaLnBrk="0" hangingPunct="0">
                <a:defRPr sz="2200">
                  <a:solidFill>
                    <a:schemeClr val="bg2"/>
                  </a:solidFill>
                  <a:latin typeface="Arial" pitchFamily="34" charset="0"/>
                </a:defRPr>
              </a:lvl4pPr>
              <a:lvl5pPr marL="2057400" indent="-228600" eaLnBrk="0" hangingPunct="0">
                <a:defRPr sz="2200">
                  <a:solidFill>
                    <a:schemeClr val="bg2"/>
                  </a:solidFill>
                  <a:latin typeface="Arial" pitchFamily="34" charset="0"/>
                </a:defRPr>
              </a:lvl5pPr>
              <a:lvl6pPr marL="2514600" indent="-228600" eaLnBrk="0" fontAlgn="base" hangingPunct="0">
                <a:spcBef>
                  <a:spcPct val="50000"/>
                </a:spcBef>
                <a:spcAft>
                  <a:spcPct val="0"/>
                </a:spcAft>
                <a:defRPr sz="2200">
                  <a:solidFill>
                    <a:schemeClr val="bg2"/>
                  </a:solidFill>
                  <a:latin typeface="Arial" pitchFamily="34" charset="0"/>
                </a:defRPr>
              </a:lvl6pPr>
              <a:lvl7pPr marL="2971800" indent="-228600" eaLnBrk="0" fontAlgn="base" hangingPunct="0">
                <a:spcBef>
                  <a:spcPct val="50000"/>
                </a:spcBef>
                <a:spcAft>
                  <a:spcPct val="0"/>
                </a:spcAft>
                <a:defRPr sz="2200">
                  <a:solidFill>
                    <a:schemeClr val="bg2"/>
                  </a:solidFill>
                  <a:latin typeface="Arial" pitchFamily="34" charset="0"/>
                </a:defRPr>
              </a:lvl7pPr>
              <a:lvl8pPr marL="3429000" indent="-228600" eaLnBrk="0" fontAlgn="base" hangingPunct="0">
                <a:spcBef>
                  <a:spcPct val="50000"/>
                </a:spcBef>
                <a:spcAft>
                  <a:spcPct val="0"/>
                </a:spcAft>
                <a:defRPr sz="2200">
                  <a:solidFill>
                    <a:schemeClr val="bg2"/>
                  </a:solidFill>
                  <a:latin typeface="Arial" pitchFamily="34" charset="0"/>
                </a:defRPr>
              </a:lvl8pPr>
              <a:lvl9pPr marL="3886200" indent="-228600" eaLnBrk="0" fontAlgn="base" hangingPunct="0">
                <a:spcBef>
                  <a:spcPct val="50000"/>
                </a:spcBef>
                <a:spcAft>
                  <a:spcPct val="0"/>
                </a:spcAft>
                <a:defRPr sz="2200">
                  <a:solidFill>
                    <a:schemeClr val="bg2"/>
                  </a:solidFill>
                  <a:latin typeface="Arial" pitchFamily="34" charset="0"/>
                </a:defRPr>
              </a:lvl9pPr>
            </a:lstStyle>
            <a:p>
              <a:pPr algn="l" eaLnBrk="1" hangingPunct="1">
                <a:spcBef>
                  <a:spcPct val="50000"/>
                </a:spcBef>
                <a:defRPr/>
              </a:pPr>
              <a:endParaRPr lang="de-DE" altLang="en-US">
                <a:solidFill>
                  <a:srgbClr val="000514"/>
                </a:solidFill>
              </a:endParaRPr>
            </a:p>
          </p:txBody>
        </p:sp>
      </p:grpSp>
    </p:spTree>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600" b="1">
                <a:solidFill>
                  <a:schemeClr val="tx1"/>
                </a:solidFill>
                <a:latin typeface="Arial" charset="0"/>
              </a:defRPr>
            </a:lvl1pPr>
          </a:lstStyle>
          <a:p>
            <a:pPr>
              <a:defRPr/>
            </a:pPr>
            <a:r>
              <a:rPr lang="de-DE"/>
              <a:t>- </a:t>
            </a:r>
            <a:fld id="{E5F37757-40F7-4643-8F38-1318D5501748}" type="slidenum">
              <a:rPr lang="de-DE"/>
              <a:pPr>
                <a:defRPr/>
              </a:pPr>
              <a:t>‹#›</a:t>
            </a:fld>
            <a:r>
              <a:rPr lang="de-DE"/>
              <a:t> -</a:t>
            </a:r>
          </a:p>
        </p:txBody>
      </p:sp>
      <p:grpSp>
        <p:nvGrpSpPr>
          <p:cNvPr id="1027"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de-DE"/>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de-DE"/>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de-DE"/>
              </a:p>
            </p:txBody>
          </p:sp>
          <p:sp>
            <p:nvSpPr>
              <p:cNvPr id="104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de-DE"/>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de-DE"/>
            </a:p>
          </p:txBody>
        </p:sp>
        <p:sp>
          <p:nvSpPr>
            <p:cNvPr id="1036" name="Freeform 12"/>
            <p:cNvSpPr>
              <a:spLocks/>
            </p:cNvSpPr>
            <p:nvPr/>
          </p:nvSpPr>
          <p:spPr bwMode="hidden">
            <a:xfrm>
              <a:off x="0" y="0"/>
              <a:ext cx="5758" cy="1776"/>
            </a:xfrm>
            <a:custGeom>
              <a:avLst/>
              <a:gdLst>
                <a:gd name="T0" fmla="*/ 0 w 5740"/>
                <a:gd name="T1" fmla="*/ 0 h 1906"/>
                <a:gd name="T2" fmla="*/ 0 w 5740"/>
                <a:gd name="T3" fmla="*/ 112 h 1906"/>
                <a:gd name="T4" fmla="*/ 6505 w 5740"/>
                <a:gd name="T5" fmla="*/ 112 h 1906"/>
                <a:gd name="T6" fmla="*/ 65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600">
                <a:solidFill>
                  <a:schemeClr val="tx1"/>
                </a:solidFill>
                <a:latin typeface="Arial" charset="0"/>
              </a:defRPr>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1"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97" y="3398"/>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200">
                  <a:solidFill>
                    <a:schemeClr val="bg2"/>
                  </a:solidFill>
                  <a:latin typeface="Arial" pitchFamily="34" charset="0"/>
                </a:defRPr>
              </a:lvl1pPr>
              <a:lvl2pPr marL="742950" indent="-285750" defTabSz="762000" eaLnBrk="0" hangingPunct="0">
                <a:defRPr sz="2200">
                  <a:solidFill>
                    <a:schemeClr val="bg2"/>
                  </a:solidFill>
                  <a:latin typeface="Arial" pitchFamily="34" charset="0"/>
                </a:defRPr>
              </a:lvl2pPr>
              <a:lvl3pPr marL="1143000" indent="-228600" defTabSz="762000" eaLnBrk="0" hangingPunct="0">
                <a:defRPr sz="2200">
                  <a:solidFill>
                    <a:schemeClr val="bg2"/>
                  </a:solidFill>
                  <a:latin typeface="Arial" pitchFamily="34" charset="0"/>
                </a:defRPr>
              </a:lvl3pPr>
              <a:lvl4pPr marL="1600200" indent="-228600" defTabSz="762000" eaLnBrk="0" hangingPunct="0">
                <a:defRPr sz="2200">
                  <a:solidFill>
                    <a:schemeClr val="bg2"/>
                  </a:solidFill>
                  <a:latin typeface="Arial" pitchFamily="34" charset="0"/>
                </a:defRPr>
              </a:lvl4pPr>
              <a:lvl5pPr marL="2057400" indent="-228600" defTabSz="762000" eaLnBrk="0" hangingPunct="0">
                <a:defRPr sz="2200">
                  <a:solidFill>
                    <a:schemeClr val="bg2"/>
                  </a:solidFill>
                  <a:latin typeface="Arial" pitchFamily="34" charset="0"/>
                </a:defRPr>
              </a:lvl5pPr>
              <a:lvl6pPr marL="2514600" indent="-228600" defTabSz="762000" eaLnBrk="0" fontAlgn="base" hangingPunct="0">
                <a:spcBef>
                  <a:spcPct val="50000"/>
                </a:spcBef>
                <a:spcAft>
                  <a:spcPct val="0"/>
                </a:spcAft>
                <a:defRPr sz="2200">
                  <a:solidFill>
                    <a:schemeClr val="bg2"/>
                  </a:solidFill>
                  <a:latin typeface="Arial" pitchFamily="34" charset="0"/>
                </a:defRPr>
              </a:lvl6pPr>
              <a:lvl7pPr marL="2971800" indent="-228600" defTabSz="762000" eaLnBrk="0" fontAlgn="base" hangingPunct="0">
                <a:spcBef>
                  <a:spcPct val="50000"/>
                </a:spcBef>
                <a:spcAft>
                  <a:spcPct val="0"/>
                </a:spcAft>
                <a:defRPr sz="2200">
                  <a:solidFill>
                    <a:schemeClr val="bg2"/>
                  </a:solidFill>
                  <a:latin typeface="Arial" pitchFamily="34" charset="0"/>
                </a:defRPr>
              </a:lvl7pPr>
              <a:lvl8pPr marL="3429000" indent="-228600" defTabSz="762000" eaLnBrk="0" fontAlgn="base" hangingPunct="0">
                <a:spcBef>
                  <a:spcPct val="50000"/>
                </a:spcBef>
                <a:spcAft>
                  <a:spcPct val="0"/>
                </a:spcAft>
                <a:defRPr sz="2200">
                  <a:solidFill>
                    <a:schemeClr val="bg2"/>
                  </a:solidFill>
                  <a:latin typeface="Arial" pitchFamily="34" charset="0"/>
                </a:defRPr>
              </a:lvl8pPr>
              <a:lvl9pPr marL="3886200" indent="-228600" defTabSz="762000" eaLnBrk="0" fontAlgn="base" hangingPunct="0">
                <a:spcBef>
                  <a:spcPct val="50000"/>
                </a:spcBef>
                <a:spcAft>
                  <a:spcPct val="0"/>
                </a:spcAft>
                <a:defRPr sz="2200">
                  <a:solidFill>
                    <a:schemeClr val="bg2"/>
                  </a:solidFill>
                  <a:latin typeface="Arial" pitchFamily="34" charset="0"/>
                </a:defRPr>
              </a:lvl9pPr>
            </a:lstStyle>
            <a:p>
              <a:pPr>
                <a:spcBef>
                  <a:spcPct val="0"/>
                </a:spcBef>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200">
                  <a:solidFill>
                    <a:schemeClr val="bg2"/>
                  </a:solidFill>
                  <a:latin typeface="Arial" pitchFamily="34" charset="0"/>
                </a:defRPr>
              </a:lvl1pPr>
              <a:lvl2pPr marL="742950" indent="-285750" eaLnBrk="0" hangingPunct="0">
                <a:defRPr sz="2200">
                  <a:solidFill>
                    <a:schemeClr val="bg2"/>
                  </a:solidFill>
                  <a:latin typeface="Arial" pitchFamily="34" charset="0"/>
                </a:defRPr>
              </a:lvl2pPr>
              <a:lvl3pPr marL="1143000" indent="-228600" eaLnBrk="0" hangingPunct="0">
                <a:defRPr sz="2200">
                  <a:solidFill>
                    <a:schemeClr val="bg2"/>
                  </a:solidFill>
                  <a:latin typeface="Arial" pitchFamily="34" charset="0"/>
                </a:defRPr>
              </a:lvl3pPr>
              <a:lvl4pPr marL="1600200" indent="-228600" eaLnBrk="0" hangingPunct="0">
                <a:defRPr sz="2200">
                  <a:solidFill>
                    <a:schemeClr val="bg2"/>
                  </a:solidFill>
                  <a:latin typeface="Arial" pitchFamily="34" charset="0"/>
                </a:defRPr>
              </a:lvl4pPr>
              <a:lvl5pPr marL="2057400" indent="-228600" eaLnBrk="0" hangingPunct="0">
                <a:defRPr sz="2200">
                  <a:solidFill>
                    <a:schemeClr val="bg2"/>
                  </a:solidFill>
                  <a:latin typeface="Arial" pitchFamily="34" charset="0"/>
                </a:defRPr>
              </a:lvl5pPr>
              <a:lvl6pPr marL="2514600" indent="-228600" eaLnBrk="0" fontAlgn="base" hangingPunct="0">
                <a:spcBef>
                  <a:spcPct val="50000"/>
                </a:spcBef>
                <a:spcAft>
                  <a:spcPct val="0"/>
                </a:spcAft>
                <a:defRPr sz="2200">
                  <a:solidFill>
                    <a:schemeClr val="bg2"/>
                  </a:solidFill>
                  <a:latin typeface="Arial" pitchFamily="34" charset="0"/>
                </a:defRPr>
              </a:lvl6pPr>
              <a:lvl7pPr marL="2971800" indent="-228600" eaLnBrk="0" fontAlgn="base" hangingPunct="0">
                <a:spcBef>
                  <a:spcPct val="50000"/>
                </a:spcBef>
                <a:spcAft>
                  <a:spcPct val="0"/>
                </a:spcAft>
                <a:defRPr sz="2200">
                  <a:solidFill>
                    <a:schemeClr val="bg2"/>
                  </a:solidFill>
                  <a:latin typeface="Arial" pitchFamily="34" charset="0"/>
                </a:defRPr>
              </a:lvl7pPr>
              <a:lvl8pPr marL="3429000" indent="-228600" eaLnBrk="0" fontAlgn="base" hangingPunct="0">
                <a:spcBef>
                  <a:spcPct val="50000"/>
                </a:spcBef>
                <a:spcAft>
                  <a:spcPct val="0"/>
                </a:spcAft>
                <a:defRPr sz="2200">
                  <a:solidFill>
                    <a:schemeClr val="bg2"/>
                  </a:solidFill>
                  <a:latin typeface="Arial" pitchFamily="34" charset="0"/>
                </a:defRPr>
              </a:lvl8pPr>
              <a:lvl9pPr marL="3886200" indent="-228600" eaLnBrk="0" fontAlgn="base" hangingPunct="0">
                <a:spcBef>
                  <a:spcPct val="50000"/>
                </a:spcBef>
                <a:spcAft>
                  <a:spcPct val="0"/>
                </a:spcAft>
                <a:defRPr sz="2200">
                  <a:solidFill>
                    <a:schemeClr val="bg2"/>
                  </a:solidFill>
                  <a:latin typeface="Arial" pitchFamily="34" charset="0"/>
                </a:defRPr>
              </a:lvl9pPr>
            </a:lstStyle>
            <a:p>
              <a:pPr eaLnBrk="1" hangingPunct="1">
                <a:defRPr/>
              </a:pPr>
              <a:endParaRPr lang="de-DE" altLang="en-US"/>
            </a:p>
          </p:txBody>
        </p:sp>
      </p:grpSp>
    </p:spTree>
    <p:extLst>
      <p:ext uri="{BB962C8B-B14F-4D97-AF65-F5344CB8AC3E}">
        <p14:creationId xmlns:p14="http://schemas.microsoft.com/office/powerpoint/2010/main" val="4059935289"/>
      </p:ext>
    </p:extLst>
  </p:cSld>
  <p:clrMap bg1="dk2" tx1="lt1" bg2="dk1" tx2="lt2" accent1="accent1" accent2="accent2" accent3="accent3" accent4="accent4" accent5="accent5" accent6="accent6" hlink="hlink" folHlink="folHlink"/>
  <p:sldLayoutIdLst>
    <p:sldLayoutId id="2147483934" r:id="rId1"/>
    <p:sldLayoutId id="2147483935" r:id="rId2"/>
    <p:sldLayoutId id="2147483936" r:id="rId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87.emf"/><Relationship Id="rId4" Type="http://schemas.openxmlformats.org/officeDocument/2006/relationships/oleObject" Target="file:///D:\Arbeit\Archiv\Google%20Drive\0Vorlesungen\3.%20Internationale%20Wirtschaftsbeziehungen\Material\GDPcurrentUS-regions.xls!Diagramm1%20(12)"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88.emf"/><Relationship Id="rId4" Type="http://schemas.openxmlformats.org/officeDocument/2006/relationships/oleObject" Target="file:///D:\Arbeit\Archiv\Google%20Drive\0Vorlesungen\3.%20Internationale%20Wirtschaftsbeziehungen\Material\GDPcurrentUS-regions.xls!Diagramm1%20(7)" TargetMode="Externa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89.emf"/><Relationship Id="rId4" Type="http://schemas.openxmlformats.org/officeDocument/2006/relationships/oleObject" Target="file:///D:\Arbeit\Archiv\Google%20Drive\0Vorlesungen\3.%20Internationale%20Wirtschaftsbeziehungen\Material\GDPcurrentUS-regions.xls!Diagramm1%20(11)"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91.wmf"/><Relationship Id="rId4" Type="http://schemas.openxmlformats.org/officeDocument/2006/relationships/oleObject" Target="../embeddings/oleObject12.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file:///D:\Arbeit\Archiv\Google%20Drive\0Vorlesungen\Arbeitspapiere\24%20The%20Euro%20Area%20Debt%20Crisis\Prices%20Eurozone.xls!GDP-Deflator" TargetMode="External"/><Relationship Id="rId5" Type="http://schemas.openxmlformats.org/officeDocument/2006/relationships/image" Target="../media/image91.wmf"/><Relationship Id="rId4" Type="http://schemas.openxmlformats.org/officeDocument/2006/relationships/oleObject" Target="../embeddings/oleObject13.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file:///D:\Arbeit\Archiv\Google%20Drive\0Vorlesungen\Arbeitspapiere\00%20Kurzartikel\0%20Blogeintr&#228;ge\29%20Bisherige%20Krisenpolitik%20gescheitert\Euro%20Area%20Yearly%20HCPI%20%20Indices.xlsx!Diagramm1" TargetMode="External"/><Relationship Id="rId5" Type="http://schemas.openxmlformats.org/officeDocument/2006/relationships/image" Target="../media/image91.wmf"/><Relationship Id="rId4" Type="http://schemas.openxmlformats.org/officeDocument/2006/relationships/oleObject" Target="../embeddings/oleObject14.bin"/></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7.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6.bin"/><Relationship Id="rId5" Type="http://schemas.openxmlformats.org/officeDocument/2006/relationships/image" Target="../media/image91.wmf"/><Relationship Id="rId4" Type="http://schemas.openxmlformats.org/officeDocument/2006/relationships/oleObject" Target="../embeddings/oleObject15.bin"/><Relationship Id="rId9" Type="http://schemas.openxmlformats.org/officeDocument/2006/relationships/image" Target="../media/image95.w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7"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file:///D:\Arbeit\Archiv\Google%20Drive\0Vorlesungen\Arbeitspapiere\24%20The%20Euro%20Area%20Debt%20Crisis\Debt%20Ratio%20Stabilizing%20Surpluses-Orig.xls!VarianceCoefficients" TargetMode="External"/><Relationship Id="rId5" Type="http://schemas.openxmlformats.org/officeDocument/2006/relationships/image" Target="../media/image91.wmf"/><Relationship Id="rId4" Type="http://schemas.openxmlformats.org/officeDocument/2006/relationships/oleObject" Target="../embeddings/oleObject18.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file:///D:\Arbeit\Archiv\Google%20Drive\0Vorlesungen\Arbeitspapiere\00%20Kurzartikel\0%20Blogeintr&#228;ge\25%20Unit%20Labor%20Costs\Originaldaten\Kopie%20von%20Real%20Interest%20Rate%20EMU%20Countries-sec.xlsx!Balkendiagramm%20(3)" TargetMode="External"/><Relationship Id="rId5" Type="http://schemas.openxmlformats.org/officeDocument/2006/relationships/image" Target="../media/image91.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30.xml"/><Relationship Id="rId7" Type="http://schemas.openxmlformats.org/officeDocument/2006/relationships/image" Target="../media/image99.e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1.bin"/><Relationship Id="rId5" Type="http://schemas.openxmlformats.org/officeDocument/2006/relationships/image" Target="../media/image98.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91.wmf"/></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31.xml"/><Relationship Id="rId7" Type="http://schemas.openxmlformats.org/officeDocument/2006/relationships/image" Target="../media/image101.emf"/><Relationship Id="rId2" Type="http://schemas.openxmlformats.org/officeDocument/2006/relationships/slideLayout" Target="../slideLayouts/slideLayout5.xml"/><Relationship Id="rId1" Type="http://schemas.openxmlformats.org/officeDocument/2006/relationships/vmlDrawing" Target="../drawings/vmlDrawing38.vml"/><Relationship Id="rId6" Type="http://schemas.openxmlformats.org/officeDocument/2006/relationships/oleObject" Target="../embeddings/oleObject25.bin"/><Relationship Id="rId5" Type="http://schemas.openxmlformats.org/officeDocument/2006/relationships/image" Target="../media/image100.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91.wmf"/></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9.bin"/><Relationship Id="rId5" Type="http://schemas.openxmlformats.org/officeDocument/2006/relationships/image" Target="../media/image91.wmf"/><Relationship Id="rId4" Type="http://schemas.openxmlformats.org/officeDocument/2006/relationships/oleObject" Target="../embeddings/oleObject28.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7"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file:///D:\Arbeit\Archiv\Google%20Drive\0Vorlesungen\3.%20Internationale%20Wirtschaftsbeziehungen\Grafik-Daten\EWU_Realzins_Verschuldung%20New%20English%20Version.xls!Schaubild%204a" TargetMode="External"/><Relationship Id="rId5" Type="http://schemas.openxmlformats.org/officeDocument/2006/relationships/image" Target="../media/image91.wmf"/><Relationship Id="rId4" Type="http://schemas.openxmlformats.org/officeDocument/2006/relationships/oleObject" Target="../embeddings/oleObject30.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7" Type="http://schemas.openxmlformats.org/officeDocument/2006/relationships/image" Target="../media/image104.e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file:///D:\Arbeit\Archiv\Google%20Drive\0Vorlesungen\3.%20Internationale%20Wirtschaftsbeziehungen\Grafik-Daten\EWU_Inflationsrate_Verschuldung%20New%20English%20Version.xls!Schaubild%204b" TargetMode="External"/><Relationship Id="rId5" Type="http://schemas.openxmlformats.org/officeDocument/2006/relationships/image" Target="../media/image91.wmf"/><Relationship Id="rId4" Type="http://schemas.openxmlformats.org/officeDocument/2006/relationships/oleObject" Target="../embeddings/oleObject31.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32.bin"/><Relationship Id="rId5" Type="http://schemas.openxmlformats.org/officeDocument/2006/relationships/image" Target="../media/image105.emf"/><Relationship Id="rId4" Type="http://schemas.openxmlformats.org/officeDocument/2006/relationships/oleObject" Target="file:///D:\Arbeit\Archiv\Google%20Drive\0Vorlesungen\Arbeitspapiere\24%20The%20Euro%20Area%20Debt%20Crisis\Debt%20Ratio%20Stabilizing%20Surpluses-Orig.xls!CrisisCountries%20Debt-to-GDP%20(3)"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91.wmf"/><Relationship Id="rId4" Type="http://schemas.openxmlformats.org/officeDocument/2006/relationships/oleObject" Target="../embeddings/oleObject33.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91.wmf"/><Relationship Id="rId4" Type="http://schemas.openxmlformats.org/officeDocument/2006/relationships/oleObject" Target="../embeddings/oleObject34.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7" Type="http://schemas.openxmlformats.org/officeDocument/2006/relationships/image" Target="../media/image106.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file:///D:\Arbeit\Archiv\Google%20Drive\0Vorlesungen\Arbeitspapiere\00%20Kurzartikel\0%20Blogeintr&#228;ge\29%20Bisherige%20Krisenpolitik%20gescheitert\Int%20Inv%20Pos%20and%20Gov%20Debt%20Ratios.xls!Spain%20Diagram" TargetMode="External"/><Relationship Id="rId5" Type="http://schemas.openxmlformats.org/officeDocument/2006/relationships/image" Target="../media/image91.wmf"/><Relationship Id="rId4" Type="http://schemas.openxmlformats.org/officeDocument/2006/relationships/oleObject" Target="../embeddings/oleObject35.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36.bin"/><Relationship Id="rId5" Type="http://schemas.openxmlformats.org/officeDocument/2006/relationships/image" Target="../media/image107.emf"/><Relationship Id="rId4" Type="http://schemas.openxmlformats.org/officeDocument/2006/relationships/oleObject" Target="file:///D:\Arbeit\Archiv\Google%20Drive\0Vorlesungen\Arbeitspapiere\00%20Kurzartikel\0%20Blogeintr&#228;ge\29%20Bisherige%20Krisenpolitik%20gescheitert\Int%20Inv%20Pos%20and%20Gov%20Debt%20Ratios.xls!Irland%20Diagram" TargetMode="Externa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37.bin"/><Relationship Id="rId5" Type="http://schemas.openxmlformats.org/officeDocument/2006/relationships/image" Target="../media/image108.emf"/><Relationship Id="rId4" Type="http://schemas.openxmlformats.org/officeDocument/2006/relationships/oleObject" Target="file:///D:\Arbeit\Archiv\Google%20Drive\0Vorlesungen\Arbeitspapiere\00%20Kurzartikel\0%20Blogeintr&#228;ge\29%20Bisherige%20Krisenpolitik%20gescheitert\Kopie%20von%20bop_ext_intpos.xls!Greece%20Diagram" TargetMode="Externa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7" Type="http://schemas.openxmlformats.org/officeDocument/2006/relationships/image" Target="../media/image109.e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file:///D:\Arbeit\Archiv\Google%20Drive\0Vorlesungen\Arbeitspapiere\00%20Kurzartikel\0%20Blogeintr&#228;ge\29%20Bisherige%20Krisenpolitik%20gescheitert\Kopie%20von%20bop_ext_intpos.xls!Germany%20Diagram" TargetMode="External"/><Relationship Id="rId5" Type="http://schemas.openxmlformats.org/officeDocument/2006/relationships/image" Target="../media/image91.wmf"/><Relationship Id="rId4" Type="http://schemas.openxmlformats.org/officeDocument/2006/relationships/oleObject" Target="../embeddings/oleObject38.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39.bin"/><Relationship Id="rId5" Type="http://schemas.openxmlformats.org/officeDocument/2006/relationships/image" Target="../media/image110.emf"/><Relationship Id="rId4" Type="http://schemas.openxmlformats.org/officeDocument/2006/relationships/oleObject" Target="file:///D:\Arbeit\Archiv\Google%20Drive\0Vorlesungen\Arbeitspapiere\00%20Kurzartikel\0%20Blogeintr&#228;ge\29%20Bisherige%20Krisenpolitik%20gescheitert\Gov%20Exp%20and%20Rev.xls!Greece%20Diagram" TargetMode="Externa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40.bin"/><Relationship Id="rId5" Type="http://schemas.openxmlformats.org/officeDocument/2006/relationships/image" Target="../media/image111.emf"/><Relationship Id="rId4" Type="http://schemas.openxmlformats.org/officeDocument/2006/relationships/oleObject" Target="file:///D:\Arbeit\Archiv\Google%20Drive\0Vorlesungen\Arbeitspapiere\00%20Kurzartikel\0%20Blogeintr&#228;ge\29%20Bisherige%20Krisenpolitik%20gescheitert\Gov%20Exp%20and%20Rev.xls!Portugal%20Diagram" TargetMode="Externa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41.bin"/><Relationship Id="rId5" Type="http://schemas.openxmlformats.org/officeDocument/2006/relationships/image" Target="../media/image112.emf"/><Relationship Id="rId4" Type="http://schemas.openxmlformats.org/officeDocument/2006/relationships/oleObject" Target="file:///D:\Arbeit\Archiv\Google%20Drive\0Vorlesungen\Arbeitspapiere\00%20Kurzartikel\0%20Blogeintr&#228;ge\29%20Bisherige%20Krisenpolitik%20gescheitert\Gov%20Exp%20and%20Rev.xls!Spain%20Diagram" TargetMode="Externa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42.bin"/><Relationship Id="rId5" Type="http://schemas.openxmlformats.org/officeDocument/2006/relationships/image" Target="../media/image113.emf"/><Relationship Id="rId4" Type="http://schemas.openxmlformats.org/officeDocument/2006/relationships/oleObject" Target="file:///D:\Arbeit\Archiv\Google%20Drive\0Vorlesungen\Arbeitspapiere\00%20Kurzartikel\0%20Blogeintr&#228;ge\29%20Bisherige%20Krisenpolitik%20gescheitert\Gov%20Exp%20and%20Rev.xls!Irland%20Diagra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43.bin"/><Relationship Id="rId5" Type="http://schemas.openxmlformats.org/officeDocument/2006/relationships/image" Target="../media/image114.emf"/><Relationship Id="rId4" Type="http://schemas.openxmlformats.org/officeDocument/2006/relationships/oleObject" Target="file:///D:\Arbeit\Archiv\Google%20Drive\0Vorlesungen\Arbeitspapiere\00%20Kurzartikel\0%20Blogeintr&#228;ge\29%20Bisherige%20Krisenpolitik%20gescheitert\Gov%20Exp%20and%20Rev.xls!Germany%20Diagram"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44.bin"/><Relationship Id="rId5" Type="http://schemas.openxmlformats.org/officeDocument/2006/relationships/image" Target="../media/image115.emf"/><Relationship Id="rId4" Type="http://schemas.openxmlformats.org/officeDocument/2006/relationships/oleObject" Target="file:///D:\Arbeit\Archiv\Google%20Drive\0Vorlesungen\Arbeitspapiere\00%20Kurzartikel\0%20Blogeintr&#228;ge\29%20Bisherige%20Krisenpolitik%20gescheitert\GDP%20and%20Gov%20Debt.xls!Portugal%20Diagram" TargetMode="Externa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45.bin"/><Relationship Id="rId5" Type="http://schemas.openxmlformats.org/officeDocument/2006/relationships/image" Target="../media/image116.emf"/><Relationship Id="rId4" Type="http://schemas.openxmlformats.org/officeDocument/2006/relationships/oleObject" Target="file:///D:\Arbeit\Archiv\Google%20Drive\0Vorlesungen\Arbeitspapiere\00%20Kurzartikel\0%20Blogeintr&#228;ge\29%20Bisherige%20Krisenpolitik%20gescheitert\GDP%20and%20Gov%20Debt.xls!Spain%20Diagram" TargetMode="Externa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7" Type="http://schemas.openxmlformats.org/officeDocument/2006/relationships/image" Target="../media/image117.e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file:///D:\Arbeit\Archiv\Google%20Drive\0Vorlesungen\Arbeitspapiere\00%20Kurzartikel\0%20Blogeintr&#228;ge\29%20Bisherige%20Krisenpolitik%20gescheitert\GDP%20and%20Gov%20Debt.xls!Irland%20Diagram" TargetMode="External"/><Relationship Id="rId5" Type="http://schemas.openxmlformats.org/officeDocument/2006/relationships/image" Target="../media/image91.wmf"/><Relationship Id="rId4" Type="http://schemas.openxmlformats.org/officeDocument/2006/relationships/oleObject" Target="../embeddings/oleObject46.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47.bin"/><Relationship Id="rId5" Type="http://schemas.openxmlformats.org/officeDocument/2006/relationships/image" Target="../media/image118.emf"/><Relationship Id="rId4" Type="http://schemas.openxmlformats.org/officeDocument/2006/relationships/oleObject" Target="file:///D:\Arbeit\Archiv\Google%20Drive\0Vorlesungen\Arbeitspapiere\00%20Kurzartikel\0%20Blogeintr&#228;ge\29%20Bisherige%20Krisenpolitik%20gescheitert\GDP%20and%20Gov%20Debt.xls!Greece%20Diagram" TargetMode="Externa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7" Type="http://schemas.openxmlformats.org/officeDocument/2006/relationships/image" Target="../media/image119.e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file:///D:\Arbeit\Archiv\Google%20Drive\0Vorlesungen\Arbeitspapiere\00%20Kurzartikel\0%20Blogeintr&#228;ge\29%20Bisherige%20Krisenpolitik%20gescheitert\GDP%20and%20Gov%20Debt.xls!Germany%20Diagram" TargetMode="External"/><Relationship Id="rId5" Type="http://schemas.openxmlformats.org/officeDocument/2006/relationships/image" Target="../media/image91.wmf"/><Relationship Id="rId4" Type="http://schemas.openxmlformats.org/officeDocument/2006/relationships/oleObject" Target="../embeddings/oleObject48.bin"/></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120.emf"/><Relationship Id="rId4" Type="http://schemas.openxmlformats.org/officeDocument/2006/relationships/oleObject" Target="file:///D:\Arbeit\Archiv\Google%20Drive\0Vorlesungen\4.%20International%20Economics\Material\Zinss&#228;tze%20Eurokrisenl&#228;nder%202009-10%20.xls!Spreads%20(7)" TargetMode="Externa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file:///D:\Arbeit\Archiv\Google%20Drive\0Vorlesungen\Arbeitspapiere\00%20Kurzartikel\0%20Blogeintr&#228;ge\29%20Bisherige%20Krisenpolitik%20gescheitert\Euro%20Area%20Yearly%20HCPI%20%20Indices.xlsx!Diagramm1" TargetMode="External"/><Relationship Id="rId5" Type="http://schemas.openxmlformats.org/officeDocument/2006/relationships/image" Target="../media/image91.wmf"/><Relationship Id="rId4" Type="http://schemas.openxmlformats.org/officeDocument/2006/relationships/oleObject" Target="../embeddings/oleObject49.bin"/></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w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file:///D:\Arbeit\Hochschule\Arbeitspapiere\00%20Kurzartikel\0%20Blogeintr&#228;ge\33%20Bitcoin\US-GDP-Growth%20Interest%20Rates.xls!Diagramm1%2010J%2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terial/Tulipmania.m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terial/The%20Tulip%20Bubble%20720p%20%5b360p%5d.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file:///D:\Arbeit\Archiv\Google%20Drive\0Vorlesungen\4.%20International%20Economics\06-11-13_%20ie_data-graph-new.xlsx!Index%20Plot%20(3)"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oleObject" Target="file:///D:\Arbeit\Archiv\Google%20Drive\0Vorlesungen\4.%20International%20Economics\06-11-13_%20ie_data-graph-new.xlsx!Index%20Plot%20(2)"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file:///D:\Arbeit\Archiv\Google%20Drive\0Vorlesungen\4.%20International%20Economics\Grafik%20Daten\06-11-13_%20ie_data-graph.xls!PE%20(CAPE)%20Plo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file:///D:\Arbeit\Archiv\Google%20Drive\0Vorlesungen\2.%20Makro&#246;konomik\Grafik-Daten\US%20-%20Money%20Supply%20before%20and%20after%201929.xls!MoneySupply"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slide" Target="slide39.xml"/><Relationship Id="rId5" Type="http://schemas.openxmlformats.org/officeDocument/2006/relationships/image" Target="../media/image22.emf"/><Relationship Id="rId4" Type="http://schemas.openxmlformats.org/officeDocument/2006/relationships/oleObject" Target="file:///D:\Arbeit\Archiv\Google%20Drive\0Vorlesungen\2.%20Makro&#246;konomik\Grafik-Daten\US%20-%20Money%20Supply%20before%20and%20after%201929.xls!MoneySupply"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7.e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9.emf"/><Relationship Id="rId4" Type="http://schemas.openxmlformats.org/officeDocument/2006/relationships/oleObject" Target="file:///D:\Arbeit\Archiv\Google%20Drive\0Vorlesungen\2.%20Makro&#246;konomik\Grafik-Daten\US%20-%20Money%20Supply%20before%20and%20after%201929.xls!MoneySupply%20(2)"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FXNziew6C9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file:///D:\Arbeit\Hochschule\4.%20International%20Financial%20Markets\D-CH2-Major_Market_Segments_and_Their_Assets.ppt#-1,57,Slide 57"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finanzen.net/aktien/Infineon-Akti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finanzen.net/aktien/Deutsche_Telekom-Akti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hyperlink" Target="D-CH2-Major_Market_Segments_and_Their_Assets.ppt#-1,37,Folie 37" TargetMode="External"/><Relationship Id="rId5" Type="http://schemas.openxmlformats.org/officeDocument/2006/relationships/image" Target="../media/image34.emf"/><Relationship Id="rId4" Type="http://schemas.openxmlformats.org/officeDocument/2006/relationships/oleObject" Target="file:///D:\Arbeit\Archiv\Google%20Drive\0Vorlesungen\2.%20Makro&#246;konomik\Grafik-Daten\M1_and_inflation_USA.xls!Diagramm1%20(3)"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5.emf"/><Relationship Id="rId4" Type="http://schemas.openxmlformats.org/officeDocument/2006/relationships/oleObject" Target="file:///D:\Arbeit\Archiv\Google%20Drive\0Vorlesungen\2.%20Makro&#246;konomik\Grafik-Daten\Fed%20Monetary%20Aggregates.xls!Diagramm1%20(1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9.emf"/><Relationship Id="rId4" Type="http://schemas.openxmlformats.org/officeDocument/2006/relationships/oleObject" Target="file:///D:\Arbeit\Archiv\Google%20Drive\0Vorlesungen\2.%20Makro&#246;konomik\Grafik-Daten\M1_and_inflation_USA.xls!Diagramm1%20(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18" Type="http://schemas.openxmlformats.org/officeDocument/2006/relationships/image" Target="../media/image55.jpeg"/><Relationship Id="rId26" Type="http://schemas.openxmlformats.org/officeDocument/2006/relationships/image" Target="../media/image63.jpeg"/><Relationship Id="rId3" Type="http://schemas.openxmlformats.org/officeDocument/2006/relationships/image" Target="../media/image40.jpeg"/><Relationship Id="rId21" Type="http://schemas.openxmlformats.org/officeDocument/2006/relationships/image" Target="../media/image58.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5" Type="http://schemas.openxmlformats.org/officeDocument/2006/relationships/image" Target="../media/image62.jpeg"/><Relationship Id="rId2" Type="http://schemas.openxmlformats.org/officeDocument/2006/relationships/notesSlide" Target="../notesSlides/notesSlide63.xml"/><Relationship Id="rId16" Type="http://schemas.openxmlformats.org/officeDocument/2006/relationships/image" Target="../media/image53.jpeg"/><Relationship Id="rId20" Type="http://schemas.openxmlformats.org/officeDocument/2006/relationships/image" Target="../media/image57.jpeg"/><Relationship Id="rId29"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24" Type="http://schemas.openxmlformats.org/officeDocument/2006/relationships/image" Target="../media/image61.jpeg"/><Relationship Id="rId5" Type="http://schemas.openxmlformats.org/officeDocument/2006/relationships/image" Target="../media/image42.jpeg"/><Relationship Id="rId15" Type="http://schemas.openxmlformats.org/officeDocument/2006/relationships/image" Target="../media/image52.jpeg"/><Relationship Id="rId23" Type="http://schemas.openxmlformats.org/officeDocument/2006/relationships/image" Target="../media/image60.jpeg"/><Relationship Id="rId28" Type="http://schemas.openxmlformats.org/officeDocument/2006/relationships/image" Target="../media/image65.jpeg"/><Relationship Id="rId10" Type="http://schemas.openxmlformats.org/officeDocument/2006/relationships/image" Target="../media/image47.jpeg"/><Relationship Id="rId19" Type="http://schemas.openxmlformats.org/officeDocument/2006/relationships/image" Target="../media/image56.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 Id="rId22" Type="http://schemas.openxmlformats.org/officeDocument/2006/relationships/image" Target="../media/image59.jpeg"/><Relationship Id="rId27" Type="http://schemas.openxmlformats.org/officeDocument/2006/relationships/image" Target="../media/image64.jpeg"/></Relationships>
</file>

<file path=ppt/slides/_rels/slide6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9.emf"/><Relationship Id="rId4" Type="http://schemas.openxmlformats.org/officeDocument/2006/relationships/oleObject" Target="file:///D:\Arbeit\Archiv\Google%20Drive\0Vorlesungen\4.%20International%20Economics\Grafik%20Daten\US-Monthly-Hauspreise-Office%20Federal%20Housing%20Enterprise.xls!Diagram%20Real%20Price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0.emf"/><Relationship Id="rId4" Type="http://schemas.openxmlformats.org/officeDocument/2006/relationships/oleObject" Target="file:///D:\Arbeit\Archiv\Google%20Drive\0Vorlesungen\2.%20Makro&#246;konomik\Grafik-Daten\M1_and_inflation_USA.xls!Diagramm1%20(3)"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71.emf"/><Relationship Id="rId4" Type="http://schemas.openxmlformats.org/officeDocument/2006/relationships/oleObject" Target="file:///D:\Arbeit\Archiv\Google%20Drive\0Vorlesungen\4.%20International%20Economics\Grafik%20Daten\US-Mortgage%20Credits-B76.xls!Diagramm1"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72.emf"/><Relationship Id="rId4" Type="http://schemas.openxmlformats.org/officeDocument/2006/relationships/oleObject" Target="file:///D:\Arbeit\Archiv\Google%20Drive\0Vorlesungen\4.%20International%20Economics\Grafik%20Daten\US-Mortgage%20Credits-B76.xls!Diagramm2"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7.emf"/><Relationship Id="rId4" Type="http://schemas.openxmlformats.org/officeDocument/2006/relationships/oleObject" Target="file:///D:\Arbeit\Archiv\Google%20Drive\0Vorlesungen\4.%20International%20Economics\Grafik%20Daten\Deposit-Facility.xls!Diagramm1%20(en)"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xml"/><Relationship Id="rId1" Type="http://schemas.openxmlformats.org/officeDocument/2006/relationships/vmlDrawing" Target="../drawings/vmlDrawing26.vml"/><Relationship Id="rId5" Type="http://schemas.openxmlformats.org/officeDocument/2006/relationships/image" Target="../media/image78.emf"/><Relationship Id="rId4" Type="http://schemas.openxmlformats.org/officeDocument/2006/relationships/oleObject" Target="file:///C:\Arbeit\Hochschule\Internetseite\mediapool\90\903602\data\Grafiken\Business%20Cycles.xls!Germany"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vmlDrawing" Target="../drawings/vmlDrawing27.vml"/><Relationship Id="rId6" Type="http://schemas.openxmlformats.org/officeDocument/2006/relationships/hyperlink" Target="http://www.rainer-maurer.com/pageID_9550563.html" TargetMode="External"/><Relationship Id="rId5" Type="http://schemas.openxmlformats.org/officeDocument/2006/relationships/image" Target="../media/image79.emf"/><Relationship Id="rId4" Type="http://schemas.openxmlformats.org/officeDocument/2006/relationships/oleObject" Target="file:///C:\Arbeit\Hochschule\Internetseite\mediapool\90\903602\data\Grafiken\Business%20Cycles.xls!Germany%20AL"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terial/Banks%20Brokers%20Mortgages%20Foreclosure%20Money%20and%20Debt.mp4"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hyperlink" Target="Material/Theological%20Consolation.flv"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defRPr/>
            </a:pPr>
            <a:r>
              <a:rPr lang="en-US" altLang="en-US" sz="3000" dirty="0"/>
              <a:t>International Economics</a:t>
            </a:r>
            <a:br>
              <a:rPr lang="en-US" altLang="en-US" sz="3000" dirty="0"/>
            </a:br>
            <a:r>
              <a:rPr lang="en-US" altLang="en-US" sz="3000" dirty="0"/>
              <a:t> </a:t>
            </a:r>
            <a:r>
              <a:rPr lang="fr-FR" altLang="en-US" dirty="0"/>
              <a:t>4. International Financial </a:t>
            </a:r>
            <a:r>
              <a:rPr lang="fr-FR" altLang="en-US" dirty="0" err="1"/>
              <a:t>Market</a:t>
            </a:r>
            <a:r>
              <a:rPr lang="fr-FR" altLang="en-US" dirty="0"/>
              <a:t> Crises</a:t>
            </a:r>
            <a:endParaRPr lang="en-US" altLang="en-US" dirty="0"/>
          </a:p>
        </p:txBody>
      </p:sp>
      <p:sp>
        <p:nvSpPr>
          <p:cNvPr id="717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49D804C-2DEF-4962-B5FE-260F44F3CC0F}" type="slidenum">
              <a:rPr lang="de-DE" altLang="en-US" sz="1800" smtClean="0">
                <a:solidFill>
                  <a:srgbClr val="FFFFFF"/>
                </a:solidFill>
              </a:rPr>
              <a:pPr algn="r" eaLnBrk="1" hangingPunct="1">
                <a:spcBef>
                  <a:spcPct val="0"/>
                </a:spcBef>
                <a:buClrTx/>
                <a:buFontTx/>
                <a:buNone/>
              </a:pPr>
              <a:t>1</a:t>
            </a:fld>
            <a:r>
              <a:rPr lang="de-DE" altLang="en-US" sz="1800">
                <a:solidFill>
                  <a:srgbClr val="FFFFFF"/>
                </a:solidFill>
              </a:rPr>
              <a:t>-</a:t>
            </a:r>
          </a:p>
        </p:txBody>
      </p:sp>
      <p:sp>
        <p:nvSpPr>
          <p:cNvPr id="717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pSp>
        <p:nvGrpSpPr>
          <p:cNvPr id="7173" name="Group 164"/>
          <p:cNvGrpSpPr>
            <a:grpSpLocks/>
          </p:cNvGrpSpPr>
          <p:nvPr/>
        </p:nvGrpSpPr>
        <p:grpSpPr bwMode="auto">
          <a:xfrm>
            <a:off x="2771775" y="1665288"/>
            <a:ext cx="3951288" cy="4441825"/>
            <a:chOff x="1756" y="1040"/>
            <a:chExt cx="2489" cy="2798"/>
          </a:xfrm>
        </p:grpSpPr>
        <p:sp>
          <p:nvSpPr>
            <p:cNvPr id="7285" name="Arc 6"/>
            <p:cNvSpPr>
              <a:spLocks/>
            </p:cNvSpPr>
            <p:nvPr/>
          </p:nvSpPr>
          <p:spPr bwMode="auto">
            <a:xfrm rot="10800000">
              <a:off x="1806" y="2643"/>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6" name="Arc 7"/>
            <p:cNvSpPr>
              <a:spLocks/>
            </p:cNvSpPr>
            <p:nvPr/>
          </p:nvSpPr>
          <p:spPr bwMode="auto">
            <a:xfrm rot="10680000">
              <a:off x="1969" y="2418"/>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7" name="Arc 11"/>
            <p:cNvSpPr>
              <a:spLocks/>
            </p:cNvSpPr>
            <p:nvPr/>
          </p:nvSpPr>
          <p:spPr bwMode="auto">
            <a:xfrm rot="-720000">
              <a:off x="1756" y="1040"/>
              <a:ext cx="2488" cy="1171"/>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8" name="Arc 12"/>
            <p:cNvSpPr>
              <a:spLocks/>
            </p:cNvSpPr>
            <p:nvPr/>
          </p:nvSpPr>
          <p:spPr bwMode="auto">
            <a:xfrm rot="-720000">
              <a:off x="1891" y="1328"/>
              <a:ext cx="2277" cy="1171"/>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174" name="Object 165"/>
          <p:cNvGraphicFramePr>
            <a:graphicFrameLocks noChangeAspect="1"/>
          </p:cNvGraphicFramePr>
          <p:nvPr/>
        </p:nvGraphicFramePr>
        <p:xfrm>
          <a:off x="6427788" y="3417888"/>
          <a:ext cx="773112" cy="1160462"/>
        </p:xfrm>
        <a:graphic>
          <a:graphicData uri="http://schemas.openxmlformats.org/presentationml/2006/ole">
            <mc:AlternateContent xmlns:mc="http://schemas.openxmlformats.org/markup-compatibility/2006">
              <mc:Choice xmlns:v="urn:schemas-microsoft-com:vml" Requires="v">
                <p:oleObj spid="_x0000_s7438" r:id="rId4" imgW="2278063" imgH="3421063" progId="Unknown">
                  <p:embed/>
                </p:oleObj>
              </mc:Choice>
              <mc:Fallback>
                <p:oleObj r:id="rId4" imgW="2278063" imgH="3421063" progId="Unknown">
                  <p:embed/>
                  <p:pic>
                    <p:nvPicPr>
                      <p:cNvPr id="0" name="Object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788" y="3417888"/>
                        <a:ext cx="7731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75" name="Group 166"/>
          <p:cNvGrpSpPr>
            <a:grpSpLocks noChangeAspect="1"/>
          </p:cNvGrpSpPr>
          <p:nvPr/>
        </p:nvGrpSpPr>
        <p:grpSpPr bwMode="auto">
          <a:xfrm>
            <a:off x="2087563" y="3487738"/>
            <a:ext cx="1743075" cy="1092200"/>
            <a:chOff x="1196" y="2272"/>
            <a:chExt cx="1512" cy="947"/>
          </a:xfrm>
        </p:grpSpPr>
        <p:sp>
          <p:nvSpPr>
            <p:cNvPr id="7176" name="AutoShape 167"/>
            <p:cNvSpPr>
              <a:spLocks noChangeAspect="1" noChangeArrowheads="1" noTextEdit="1"/>
            </p:cNvSpPr>
            <p:nvPr/>
          </p:nvSpPr>
          <p:spPr bwMode="auto">
            <a:xfrm>
              <a:off x="1196" y="2272"/>
              <a:ext cx="1512"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177" name="Group 168"/>
            <p:cNvGrpSpPr>
              <a:grpSpLocks/>
            </p:cNvGrpSpPr>
            <p:nvPr/>
          </p:nvGrpSpPr>
          <p:grpSpPr bwMode="auto">
            <a:xfrm>
              <a:off x="1685" y="2636"/>
              <a:ext cx="340" cy="89"/>
              <a:chOff x="1685" y="2636"/>
              <a:chExt cx="340" cy="89"/>
            </a:xfrm>
          </p:grpSpPr>
          <p:sp>
            <p:nvSpPr>
              <p:cNvPr id="7283" name="Freeform 169"/>
              <p:cNvSpPr>
                <a:spLocks/>
              </p:cNvSpPr>
              <p:nvPr/>
            </p:nvSpPr>
            <p:spPr bwMode="auto">
              <a:xfrm>
                <a:off x="1685" y="2636"/>
                <a:ext cx="230" cy="89"/>
              </a:xfrm>
              <a:custGeom>
                <a:avLst/>
                <a:gdLst>
                  <a:gd name="T0" fmla="*/ 0 w 690"/>
                  <a:gd name="T1" fmla="*/ 0 h 269"/>
                  <a:gd name="T2" fmla="*/ 0 w 690"/>
                  <a:gd name="T3" fmla="*/ 0 h 269"/>
                  <a:gd name="T4" fmla="*/ 0 w 690"/>
                  <a:gd name="T5" fmla="*/ 0 h 269"/>
                  <a:gd name="T6" fmla="*/ 0 w 690"/>
                  <a:gd name="T7" fmla="*/ 0 h 269"/>
                  <a:gd name="T8" fmla="*/ 0 w 690"/>
                  <a:gd name="T9" fmla="*/ 0 h 269"/>
                  <a:gd name="T10" fmla="*/ 0 60000 65536"/>
                  <a:gd name="T11" fmla="*/ 0 60000 65536"/>
                  <a:gd name="T12" fmla="*/ 0 60000 65536"/>
                  <a:gd name="T13" fmla="*/ 0 60000 65536"/>
                  <a:gd name="T14" fmla="*/ 0 60000 65536"/>
                  <a:gd name="T15" fmla="*/ 0 w 690"/>
                  <a:gd name="T16" fmla="*/ 0 h 269"/>
                  <a:gd name="T17" fmla="*/ 690 w 690"/>
                  <a:gd name="T18" fmla="*/ 269 h 269"/>
                </a:gdLst>
                <a:ahLst/>
                <a:cxnLst>
                  <a:cxn ang="T10">
                    <a:pos x="T0" y="T1"/>
                  </a:cxn>
                  <a:cxn ang="T11">
                    <a:pos x="T2" y="T3"/>
                  </a:cxn>
                  <a:cxn ang="T12">
                    <a:pos x="T4" y="T5"/>
                  </a:cxn>
                  <a:cxn ang="T13">
                    <a:pos x="T6" y="T7"/>
                  </a:cxn>
                  <a:cxn ang="T14">
                    <a:pos x="T8" y="T9"/>
                  </a:cxn>
                </a:cxnLst>
                <a:rect l="T15" t="T16" r="T17" b="T18"/>
                <a:pathLst>
                  <a:path w="690" h="269">
                    <a:moveTo>
                      <a:pt x="0" y="269"/>
                    </a:moveTo>
                    <a:lnTo>
                      <a:pt x="0" y="112"/>
                    </a:lnTo>
                    <a:lnTo>
                      <a:pt x="690" y="0"/>
                    </a:lnTo>
                    <a:lnTo>
                      <a:pt x="690" y="191"/>
                    </a:lnTo>
                    <a:lnTo>
                      <a:pt x="0" y="269"/>
                    </a:lnTo>
                    <a:close/>
                  </a:path>
                </a:pathLst>
              </a:custGeom>
              <a:solidFill>
                <a:srgbClr val="606060"/>
              </a:solidFill>
              <a:ln w="4763">
                <a:solidFill>
                  <a:srgbClr val="606060"/>
                </a:solidFill>
                <a:prstDash val="solid"/>
                <a:round/>
                <a:headEnd/>
                <a:tailEnd/>
              </a:ln>
            </p:spPr>
            <p:txBody>
              <a:bodyPr/>
              <a:lstStyle/>
              <a:p>
                <a:endParaRPr lang="en-US"/>
              </a:p>
            </p:txBody>
          </p:sp>
          <p:sp>
            <p:nvSpPr>
              <p:cNvPr id="7284" name="Freeform 170"/>
              <p:cNvSpPr>
                <a:spLocks/>
              </p:cNvSpPr>
              <p:nvPr/>
            </p:nvSpPr>
            <p:spPr bwMode="auto">
              <a:xfrm>
                <a:off x="1915" y="2636"/>
                <a:ext cx="110" cy="63"/>
              </a:xfrm>
              <a:custGeom>
                <a:avLst/>
                <a:gdLst>
                  <a:gd name="T0" fmla="*/ 0 w 329"/>
                  <a:gd name="T1" fmla="*/ 0 h 191"/>
                  <a:gd name="T2" fmla="*/ 0 w 329"/>
                  <a:gd name="T3" fmla="*/ 0 h 191"/>
                  <a:gd name="T4" fmla="*/ 0 w 329"/>
                  <a:gd name="T5" fmla="*/ 0 h 191"/>
                  <a:gd name="T6" fmla="*/ 0 w 329"/>
                  <a:gd name="T7" fmla="*/ 0 h 191"/>
                  <a:gd name="T8" fmla="*/ 0 w 329"/>
                  <a:gd name="T9" fmla="*/ 0 h 191"/>
                  <a:gd name="T10" fmla="*/ 0 60000 65536"/>
                  <a:gd name="T11" fmla="*/ 0 60000 65536"/>
                  <a:gd name="T12" fmla="*/ 0 60000 65536"/>
                  <a:gd name="T13" fmla="*/ 0 60000 65536"/>
                  <a:gd name="T14" fmla="*/ 0 60000 65536"/>
                  <a:gd name="T15" fmla="*/ 0 w 329"/>
                  <a:gd name="T16" fmla="*/ 0 h 191"/>
                  <a:gd name="T17" fmla="*/ 329 w 329"/>
                  <a:gd name="T18" fmla="*/ 191 h 191"/>
                </a:gdLst>
                <a:ahLst/>
                <a:cxnLst>
                  <a:cxn ang="T10">
                    <a:pos x="T0" y="T1"/>
                  </a:cxn>
                  <a:cxn ang="T11">
                    <a:pos x="T2" y="T3"/>
                  </a:cxn>
                  <a:cxn ang="T12">
                    <a:pos x="T4" y="T5"/>
                  </a:cxn>
                  <a:cxn ang="T13">
                    <a:pos x="T6" y="T7"/>
                  </a:cxn>
                  <a:cxn ang="T14">
                    <a:pos x="T8" y="T9"/>
                  </a:cxn>
                </a:cxnLst>
                <a:rect l="T15" t="T16" r="T17" b="T18"/>
                <a:pathLst>
                  <a:path w="329" h="191">
                    <a:moveTo>
                      <a:pt x="0" y="0"/>
                    </a:moveTo>
                    <a:lnTo>
                      <a:pt x="0" y="191"/>
                    </a:lnTo>
                    <a:lnTo>
                      <a:pt x="329" y="191"/>
                    </a:lnTo>
                    <a:lnTo>
                      <a:pt x="329" y="5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8" name="Group 171"/>
            <p:cNvGrpSpPr>
              <a:grpSpLocks/>
            </p:cNvGrpSpPr>
            <p:nvPr/>
          </p:nvGrpSpPr>
          <p:grpSpPr bwMode="auto">
            <a:xfrm>
              <a:off x="1982" y="2272"/>
              <a:ext cx="374" cy="547"/>
              <a:chOff x="1982" y="2272"/>
              <a:chExt cx="374" cy="547"/>
            </a:xfrm>
          </p:grpSpPr>
          <p:sp>
            <p:nvSpPr>
              <p:cNvPr id="7280" name="Freeform 172"/>
              <p:cNvSpPr>
                <a:spLocks/>
              </p:cNvSpPr>
              <p:nvPr/>
            </p:nvSpPr>
            <p:spPr bwMode="auto">
              <a:xfrm>
                <a:off x="1982" y="2272"/>
                <a:ext cx="83" cy="515"/>
              </a:xfrm>
              <a:custGeom>
                <a:avLst/>
                <a:gdLst>
                  <a:gd name="T0" fmla="*/ 0 w 249"/>
                  <a:gd name="T1" fmla="*/ 0 h 1544"/>
                  <a:gd name="T2" fmla="*/ 0 w 249"/>
                  <a:gd name="T3" fmla="*/ 0 h 1544"/>
                  <a:gd name="T4" fmla="*/ 0 w 249"/>
                  <a:gd name="T5" fmla="*/ 0 h 1544"/>
                  <a:gd name="T6" fmla="*/ 0 w 249"/>
                  <a:gd name="T7" fmla="*/ 0 h 1544"/>
                  <a:gd name="T8" fmla="*/ 0 w 249"/>
                  <a:gd name="T9" fmla="*/ 0 h 1544"/>
                  <a:gd name="T10" fmla="*/ 0 60000 65536"/>
                  <a:gd name="T11" fmla="*/ 0 60000 65536"/>
                  <a:gd name="T12" fmla="*/ 0 60000 65536"/>
                  <a:gd name="T13" fmla="*/ 0 60000 65536"/>
                  <a:gd name="T14" fmla="*/ 0 60000 65536"/>
                  <a:gd name="T15" fmla="*/ 0 w 249"/>
                  <a:gd name="T16" fmla="*/ 0 h 1544"/>
                  <a:gd name="T17" fmla="*/ 249 w 249"/>
                  <a:gd name="T18" fmla="*/ 1544 h 1544"/>
                </a:gdLst>
                <a:ahLst/>
                <a:cxnLst>
                  <a:cxn ang="T10">
                    <a:pos x="T0" y="T1"/>
                  </a:cxn>
                  <a:cxn ang="T11">
                    <a:pos x="T2" y="T3"/>
                  </a:cxn>
                  <a:cxn ang="T12">
                    <a:pos x="T4" y="T5"/>
                  </a:cxn>
                  <a:cxn ang="T13">
                    <a:pos x="T6" y="T7"/>
                  </a:cxn>
                  <a:cxn ang="T14">
                    <a:pos x="T8" y="T9"/>
                  </a:cxn>
                </a:cxnLst>
                <a:rect l="T15" t="T16" r="T17" b="T18"/>
                <a:pathLst>
                  <a:path w="249" h="1544">
                    <a:moveTo>
                      <a:pt x="0" y="1544"/>
                    </a:moveTo>
                    <a:lnTo>
                      <a:pt x="70" y="0"/>
                    </a:lnTo>
                    <a:lnTo>
                      <a:pt x="179" y="0"/>
                    </a:lnTo>
                    <a:lnTo>
                      <a:pt x="249" y="1544"/>
                    </a:lnTo>
                    <a:lnTo>
                      <a:pt x="0" y="15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 name="Freeform 173"/>
              <p:cNvSpPr>
                <a:spLocks/>
              </p:cNvSpPr>
              <p:nvPr/>
            </p:nvSpPr>
            <p:spPr bwMode="auto">
              <a:xfrm>
                <a:off x="2120" y="2283"/>
                <a:ext cx="83" cy="511"/>
              </a:xfrm>
              <a:custGeom>
                <a:avLst/>
                <a:gdLst>
                  <a:gd name="T0" fmla="*/ 0 w 249"/>
                  <a:gd name="T1" fmla="*/ 0 h 1532"/>
                  <a:gd name="T2" fmla="*/ 0 w 249"/>
                  <a:gd name="T3" fmla="*/ 0 h 1532"/>
                  <a:gd name="T4" fmla="*/ 0 w 249"/>
                  <a:gd name="T5" fmla="*/ 0 h 1532"/>
                  <a:gd name="T6" fmla="*/ 0 w 249"/>
                  <a:gd name="T7" fmla="*/ 0 h 1532"/>
                  <a:gd name="T8" fmla="*/ 0 w 249"/>
                  <a:gd name="T9" fmla="*/ 0 h 1532"/>
                  <a:gd name="T10" fmla="*/ 0 60000 65536"/>
                  <a:gd name="T11" fmla="*/ 0 60000 65536"/>
                  <a:gd name="T12" fmla="*/ 0 60000 65536"/>
                  <a:gd name="T13" fmla="*/ 0 60000 65536"/>
                  <a:gd name="T14" fmla="*/ 0 60000 65536"/>
                  <a:gd name="T15" fmla="*/ 0 w 249"/>
                  <a:gd name="T16" fmla="*/ 0 h 1532"/>
                  <a:gd name="T17" fmla="*/ 249 w 249"/>
                  <a:gd name="T18" fmla="*/ 1532 h 1532"/>
                </a:gdLst>
                <a:ahLst/>
                <a:cxnLst>
                  <a:cxn ang="T10">
                    <a:pos x="T0" y="T1"/>
                  </a:cxn>
                  <a:cxn ang="T11">
                    <a:pos x="T2" y="T3"/>
                  </a:cxn>
                  <a:cxn ang="T12">
                    <a:pos x="T4" y="T5"/>
                  </a:cxn>
                  <a:cxn ang="T13">
                    <a:pos x="T6" y="T7"/>
                  </a:cxn>
                  <a:cxn ang="T14">
                    <a:pos x="T8" y="T9"/>
                  </a:cxn>
                </a:cxnLst>
                <a:rect l="T15" t="T16" r="T17" b="T18"/>
                <a:pathLst>
                  <a:path w="249" h="1532">
                    <a:moveTo>
                      <a:pt x="0" y="1532"/>
                    </a:moveTo>
                    <a:lnTo>
                      <a:pt x="68" y="0"/>
                    </a:lnTo>
                    <a:lnTo>
                      <a:pt x="179" y="0"/>
                    </a:lnTo>
                    <a:lnTo>
                      <a:pt x="249" y="1532"/>
                    </a:lnTo>
                    <a:lnTo>
                      <a:pt x="0" y="153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 name="Freeform 174"/>
              <p:cNvSpPr>
                <a:spLocks/>
              </p:cNvSpPr>
              <p:nvPr/>
            </p:nvSpPr>
            <p:spPr bwMode="auto">
              <a:xfrm>
                <a:off x="2272" y="2305"/>
                <a:ext cx="84" cy="514"/>
              </a:xfrm>
              <a:custGeom>
                <a:avLst/>
                <a:gdLst>
                  <a:gd name="T0" fmla="*/ 0 w 250"/>
                  <a:gd name="T1" fmla="*/ 0 h 1543"/>
                  <a:gd name="T2" fmla="*/ 0 w 250"/>
                  <a:gd name="T3" fmla="*/ 0 h 1543"/>
                  <a:gd name="T4" fmla="*/ 0 w 250"/>
                  <a:gd name="T5" fmla="*/ 0 h 1543"/>
                  <a:gd name="T6" fmla="*/ 0 w 250"/>
                  <a:gd name="T7" fmla="*/ 0 h 1543"/>
                  <a:gd name="T8" fmla="*/ 0 w 250"/>
                  <a:gd name="T9" fmla="*/ 0 h 1543"/>
                  <a:gd name="T10" fmla="*/ 0 60000 65536"/>
                  <a:gd name="T11" fmla="*/ 0 60000 65536"/>
                  <a:gd name="T12" fmla="*/ 0 60000 65536"/>
                  <a:gd name="T13" fmla="*/ 0 60000 65536"/>
                  <a:gd name="T14" fmla="*/ 0 60000 65536"/>
                  <a:gd name="T15" fmla="*/ 0 w 250"/>
                  <a:gd name="T16" fmla="*/ 0 h 1543"/>
                  <a:gd name="T17" fmla="*/ 250 w 250"/>
                  <a:gd name="T18" fmla="*/ 1543 h 1543"/>
                </a:gdLst>
                <a:ahLst/>
                <a:cxnLst>
                  <a:cxn ang="T10">
                    <a:pos x="T0" y="T1"/>
                  </a:cxn>
                  <a:cxn ang="T11">
                    <a:pos x="T2" y="T3"/>
                  </a:cxn>
                  <a:cxn ang="T12">
                    <a:pos x="T4" y="T5"/>
                  </a:cxn>
                  <a:cxn ang="T13">
                    <a:pos x="T6" y="T7"/>
                  </a:cxn>
                  <a:cxn ang="T14">
                    <a:pos x="T8" y="T9"/>
                  </a:cxn>
                </a:cxnLst>
                <a:rect l="T15" t="T16" r="T17" b="T18"/>
                <a:pathLst>
                  <a:path w="250" h="1543">
                    <a:moveTo>
                      <a:pt x="0" y="1543"/>
                    </a:moveTo>
                    <a:lnTo>
                      <a:pt x="69" y="0"/>
                    </a:lnTo>
                    <a:lnTo>
                      <a:pt x="182" y="0"/>
                    </a:lnTo>
                    <a:lnTo>
                      <a:pt x="250" y="1543"/>
                    </a:lnTo>
                    <a:lnTo>
                      <a:pt x="0" y="15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9" name="Freeform 175"/>
            <p:cNvSpPr>
              <a:spLocks/>
            </p:cNvSpPr>
            <p:nvPr/>
          </p:nvSpPr>
          <p:spPr bwMode="auto">
            <a:xfrm>
              <a:off x="1196" y="2919"/>
              <a:ext cx="1512" cy="300"/>
            </a:xfrm>
            <a:custGeom>
              <a:avLst/>
              <a:gdLst>
                <a:gd name="T0" fmla="*/ 0 w 4536"/>
                <a:gd name="T1" fmla="*/ 0 h 900"/>
                <a:gd name="T2" fmla="*/ 0 w 4536"/>
                <a:gd name="T3" fmla="*/ 0 h 900"/>
                <a:gd name="T4" fmla="*/ 0 w 4536"/>
                <a:gd name="T5" fmla="*/ 0 h 900"/>
                <a:gd name="T6" fmla="*/ 0 w 4536"/>
                <a:gd name="T7" fmla="*/ 0 h 900"/>
                <a:gd name="T8" fmla="*/ 0 w 4536"/>
                <a:gd name="T9" fmla="*/ 0 h 900"/>
                <a:gd name="T10" fmla="*/ 0 w 4536"/>
                <a:gd name="T11" fmla="*/ 0 h 900"/>
                <a:gd name="T12" fmla="*/ 0 w 4536"/>
                <a:gd name="T13" fmla="*/ 0 h 900"/>
                <a:gd name="T14" fmla="*/ 0 w 4536"/>
                <a:gd name="T15" fmla="*/ 0 h 900"/>
                <a:gd name="T16" fmla="*/ 0 w 4536"/>
                <a:gd name="T17" fmla="*/ 0 h 900"/>
                <a:gd name="T18" fmla="*/ 0 w 4536"/>
                <a:gd name="T19" fmla="*/ 0 h 900"/>
                <a:gd name="T20" fmla="*/ 0 w 4536"/>
                <a:gd name="T21" fmla="*/ 0 h 900"/>
                <a:gd name="T22" fmla="*/ 0 w 4536"/>
                <a:gd name="T23" fmla="*/ 0 h 900"/>
                <a:gd name="T24" fmla="*/ 0 w 4536"/>
                <a:gd name="T25" fmla="*/ 0 h 900"/>
                <a:gd name="T26" fmla="*/ 0 w 4536"/>
                <a:gd name="T27" fmla="*/ 0 h 900"/>
                <a:gd name="T28" fmla="*/ 0 w 4536"/>
                <a:gd name="T29" fmla="*/ 0 h 900"/>
                <a:gd name="T30" fmla="*/ 0 w 4536"/>
                <a:gd name="T31" fmla="*/ 0 h 900"/>
                <a:gd name="T32" fmla="*/ 0 w 4536"/>
                <a:gd name="T33" fmla="*/ 0 h 900"/>
                <a:gd name="T34" fmla="*/ 0 w 4536"/>
                <a:gd name="T35" fmla="*/ 0 h 900"/>
                <a:gd name="T36" fmla="*/ 0 w 4536"/>
                <a:gd name="T37" fmla="*/ 0 h 900"/>
                <a:gd name="T38" fmla="*/ 0 w 4536"/>
                <a:gd name="T39" fmla="*/ 0 h 900"/>
                <a:gd name="T40" fmla="*/ 0 w 4536"/>
                <a:gd name="T41" fmla="*/ 0 h 900"/>
                <a:gd name="T42" fmla="*/ 0 w 4536"/>
                <a:gd name="T43" fmla="*/ 0 h 900"/>
                <a:gd name="T44" fmla="*/ 0 w 4536"/>
                <a:gd name="T45" fmla="*/ 0 h 900"/>
                <a:gd name="T46" fmla="*/ 0 w 4536"/>
                <a:gd name="T47" fmla="*/ 0 h 900"/>
                <a:gd name="T48" fmla="*/ 0 w 4536"/>
                <a:gd name="T49" fmla="*/ 0 h 900"/>
                <a:gd name="T50" fmla="*/ 0 w 4536"/>
                <a:gd name="T51" fmla="*/ 0 h 900"/>
                <a:gd name="T52" fmla="*/ 0 w 4536"/>
                <a:gd name="T53" fmla="*/ 0 h 900"/>
                <a:gd name="T54" fmla="*/ 0 w 4536"/>
                <a:gd name="T55" fmla="*/ 0 h 900"/>
                <a:gd name="T56" fmla="*/ 0 w 4536"/>
                <a:gd name="T57" fmla="*/ 0 h 900"/>
                <a:gd name="T58" fmla="*/ 0 w 4536"/>
                <a:gd name="T59" fmla="*/ 0 h 900"/>
                <a:gd name="T60" fmla="*/ 0 w 4536"/>
                <a:gd name="T61" fmla="*/ 0 h 900"/>
                <a:gd name="T62" fmla="*/ 0 w 4536"/>
                <a:gd name="T63" fmla="*/ 0 h 900"/>
                <a:gd name="T64" fmla="*/ 0 w 4536"/>
                <a:gd name="T65" fmla="*/ 0 h 900"/>
                <a:gd name="T66" fmla="*/ 0 w 4536"/>
                <a:gd name="T67" fmla="*/ 0 h 900"/>
                <a:gd name="T68" fmla="*/ 0 w 4536"/>
                <a:gd name="T69" fmla="*/ 0 h 9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36"/>
                <a:gd name="T106" fmla="*/ 0 h 900"/>
                <a:gd name="T107" fmla="*/ 4536 w 4536"/>
                <a:gd name="T108" fmla="*/ 900 h 9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36" h="900">
                  <a:moveTo>
                    <a:pt x="176" y="51"/>
                  </a:moveTo>
                  <a:lnTo>
                    <a:pt x="29" y="58"/>
                  </a:lnTo>
                  <a:lnTo>
                    <a:pt x="0" y="146"/>
                  </a:lnTo>
                  <a:lnTo>
                    <a:pt x="59" y="234"/>
                  </a:lnTo>
                  <a:lnTo>
                    <a:pt x="102" y="307"/>
                  </a:lnTo>
                  <a:lnTo>
                    <a:pt x="234" y="322"/>
                  </a:lnTo>
                  <a:lnTo>
                    <a:pt x="358" y="300"/>
                  </a:lnTo>
                  <a:lnTo>
                    <a:pt x="512" y="307"/>
                  </a:lnTo>
                  <a:lnTo>
                    <a:pt x="585" y="314"/>
                  </a:lnTo>
                  <a:lnTo>
                    <a:pt x="724" y="380"/>
                  </a:lnTo>
                  <a:lnTo>
                    <a:pt x="805" y="432"/>
                  </a:lnTo>
                  <a:lnTo>
                    <a:pt x="878" y="505"/>
                  </a:lnTo>
                  <a:lnTo>
                    <a:pt x="958" y="585"/>
                  </a:lnTo>
                  <a:lnTo>
                    <a:pt x="1024" y="651"/>
                  </a:lnTo>
                  <a:lnTo>
                    <a:pt x="1207" y="717"/>
                  </a:lnTo>
                  <a:lnTo>
                    <a:pt x="1310" y="732"/>
                  </a:lnTo>
                  <a:lnTo>
                    <a:pt x="1353" y="739"/>
                  </a:lnTo>
                  <a:lnTo>
                    <a:pt x="1375" y="739"/>
                  </a:lnTo>
                  <a:lnTo>
                    <a:pt x="1390" y="739"/>
                  </a:lnTo>
                  <a:lnTo>
                    <a:pt x="1405" y="739"/>
                  </a:lnTo>
                  <a:lnTo>
                    <a:pt x="1419" y="739"/>
                  </a:lnTo>
                  <a:lnTo>
                    <a:pt x="1441" y="739"/>
                  </a:lnTo>
                  <a:lnTo>
                    <a:pt x="1492" y="739"/>
                  </a:lnTo>
                  <a:lnTo>
                    <a:pt x="1617" y="739"/>
                  </a:lnTo>
                  <a:lnTo>
                    <a:pt x="1712" y="739"/>
                  </a:lnTo>
                  <a:lnTo>
                    <a:pt x="1727" y="739"/>
                  </a:lnTo>
                  <a:lnTo>
                    <a:pt x="1741" y="739"/>
                  </a:lnTo>
                  <a:lnTo>
                    <a:pt x="1756" y="739"/>
                  </a:lnTo>
                  <a:lnTo>
                    <a:pt x="1771" y="739"/>
                  </a:lnTo>
                  <a:lnTo>
                    <a:pt x="1785" y="739"/>
                  </a:lnTo>
                  <a:lnTo>
                    <a:pt x="1800" y="746"/>
                  </a:lnTo>
                  <a:lnTo>
                    <a:pt x="1814" y="746"/>
                  </a:lnTo>
                  <a:lnTo>
                    <a:pt x="1829" y="746"/>
                  </a:lnTo>
                  <a:lnTo>
                    <a:pt x="1844" y="746"/>
                  </a:lnTo>
                  <a:lnTo>
                    <a:pt x="1858" y="754"/>
                  </a:lnTo>
                  <a:lnTo>
                    <a:pt x="2019" y="783"/>
                  </a:lnTo>
                  <a:lnTo>
                    <a:pt x="2078" y="805"/>
                  </a:lnTo>
                  <a:lnTo>
                    <a:pt x="2158" y="849"/>
                  </a:lnTo>
                  <a:lnTo>
                    <a:pt x="2202" y="878"/>
                  </a:lnTo>
                  <a:lnTo>
                    <a:pt x="2480" y="900"/>
                  </a:lnTo>
                  <a:lnTo>
                    <a:pt x="2590" y="863"/>
                  </a:lnTo>
                  <a:lnTo>
                    <a:pt x="2663" y="805"/>
                  </a:lnTo>
                  <a:lnTo>
                    <a:pt x="2787" y="746"/>
                  </a:lnTo>
                  <a:lnTo>
                    <a:pt x="2861" y="739"/>
                  </a:lnTo>
                  <a:lnTo>
                    <a:pt x="2963" y="724"/>
                  </a:lnTo>
                  <a:lnTo>
                    <a:pt x="3109" y="556"/>
                  </a:lnTo>
                  <a:lnTo>
                    <a:pt x="3234" y="534"/>
                  </a:lnTo>
                  <a:lnTo>
                    <a:pt x="3278" y="534"/>
                  </a:lnTo>
                  <a:lnTo>
                    <a:pt x="3300" y="534"/>
                  </a:lnTo>
                  <a:lnTo>
                    <a:pt x="3322" y="541"/>
                  </a:lnTo>
                  <a:lnTo>
                    <a:pt x="3351" y="541"/>
                  </a:lnTo>
                  <a:lnTo>
                    <a:pt x="3373" y="541"/>
                  </a:lnTo>
                  <a:lnTo>
                    <a:pt x="3395" y="541"/>
                  </a:lnTo>
                  <a:lnTo>
                    <a:pt x="3417" y="549"/>
                  </a:lnTo>
                  <a:lnTo>
                    <a:pt x="3431" y="549"/>
                  </a:lnTo>
                  <a:lnTo>
                    <a:pt x="3446" y="556"/>
                  </a:lnTo>
                  <a:lnTo>
                    <a:pt x="3461" y="556"/>
                  </a:lnTo>
                  <a:lnTo>
                    <a:pt x="3475" y="563"/>
                  </a:lnTo>
                  <a:lnTo>
                    <a:pt x="3490" y="571"/>
                  </a:lnTo>
                  <a:lnTo>
                    <a:pt x="3578" y="585"/>
                  </a:lnTo>
                  <a:lnTo>
                    <a:pt x="3746" y="571"/>
                  </a:lnTo>
                  <a:lnTo>
                    <a:pt x="3856" y="468"/>
                  </a:lnTo>
                  <a:lnTo>
                    <a:pt x="3958" y="366"/>
                  </a:lnTo>
                  <a:lnTo>
                    <a:pt x="4039" y="322"/>
                  </a:lnTo>
                  <a:lnTo>
                    <a:pt x="4170" y="344"/>
                  </a:lnTo>
                  <a:lnTo>
                    <a:pt x="4287" y="300"/>
                  </a:lnTo>
                  <a:lnTo>
                    <a:pt x="4346" y="205"/>
                  </a:lnTo>
                  <a:lnTo>
                    <a:pt x="4536" y="146"/>
                  </a:lnTo>
                  <a:lnTo>
                    <a:pt x="4536" y="51"/>
                  </a:lnTo>
                  <a:lnTo>
                    <a:pt x="4419" y="0"/>
                  </a:lnTo>
                  <a:lnTo>
                    <a:pt x="176" y="51"/>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76"/>
            <p:cNvSpPr>
              <a:spLocks/>
            </p:cNvSpPr>
            <p:nvPr/>
          </p:nvSpPr>
          <p:spPr bwMode="auto">
            <a:xfrm>
              <a:off x="2444" y="2980"/>
              <a:ext cx="117" cy="28"/>
            </a:xfrm>
            <a:custGeom>
              <a:avLst/>
              <a:gdLst>
                <a:gd name="T0" fmla="*/ 0 w 352"/>
                <a:gd name="T1" fmla="*/ 0 h 84"/>
                <a:gd name="T2" fmla="*/ 0 w 352"/>
                <a:gd name="T3" fmla="*/ 0 h 84"/>
                <a:gd name="T4" fmla="*/ 0 w 352"/>
                <a:gd name="T5" fmla="*/ 0 h 84"/>
                <a:gd name="T6" fmla="*/ 0 w 352"/>
                <a:gd name="T7" fmla="*/ 0 h 84"/>
                <a:gd name="T8" fmla="*/ 0 w 352"/>
                <a:gd name="T9" fmla="*/ 0 h 84"/>
                <a:gd name="T10" fmla="*/ 0 60000 65536"/>
                <a:gd name="T11" fmla="*/ 0 60000 65536"/>
                <a:gd name="T12" fmla="*/ 0 60000 65536"/>
                <a:gd name="T13" fmla="*/ 0 60000 65536"/>
                <a:gd name="T14" fmla="*/ 0 60000 65536"/>
                <a:gd name="T15" fmla="*/ 0 w 352"/>
                <a:gd name="T16" fmla="*/ 0 h 84"/>
                <a:gd name="T17" fmla="*/ 352 w 352"/>
                <a:gd name="T18" fmla="*/ 84 h 84"/>
              </a:gdLst>
              <a:ahLst/>
              <a:cxnLst>
                <a:cxn ang="T10">
                  <a:pos x="T0" y="T1"/>
                </a:cxn>
                <a:cxn ang="T11">
                  <a:pos x="T2" y="T3"/>
                </a:cxn>
                <a:cxn ang="T12">
                  <a:pos x="T4" y="T5"/>
                </a:cxn>
                <a:cxn ang="T13">
                  <a:pos x="T6" y="T7"/>
                </a:cxn>
                <a:cxn ang="T14">
                  <a:pos x="T8" y="T9"/>
                </a:cxn>
              </a:cxnLst>
              <a:rect l="T15" t="T16" r="T17" b="T18"/>
              <a:pathLst>
                <a:path w="352" h="84">
                  <a:moveTo>
                    <a:pt x="0" y="64"/>
                  </a:moveTo>
                  <a:lnTo>
                    <a:pt x="267" y="0"/>
                  </a:lnTo>
                  <a:lnTo>
                    <a:pt x="352" y="20"/>
                  </a:lnTo>
                  <a:lnTo>
                    <a:pt x="67" y="84"/>
                  </a:lnTo>
                  <a:lnTo>
                    <a:pt x="0" y="64"/>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77"/>
            <p:cNvSpPr>
              <a:spLocks/>
            </p:cNvSpPr>
            <p:nvPr/>
          </p:nvSpPr>
          <p:spPr bwMode="auto">
            <a:xfrm>
              <a:off x="2444" y="3001"/>
              <a:ext cx="22" cy="20"/>
            </a:xfrm>
            <a:custGeom>
              <a:avLst/>
              <a:gdLst>
                <a:gd name="T0" fmla="*/ 0 w 67"/>
                <a:gd name="T1" fmla="*/ 0 h 60"/>
                <a:gd name="T2" fmla="*/ 0 w 67"/>
                <a:gd name="T3" fmla="*/ 0 h 60"/>
                <a:gd name="T4" fmla="*/ 0 w 67"/>
                <a:gd name="T5" fmla="*/ 0 h 60"/>
                <a:gd name="T6" fmla="*/ 0 w 67"/>
                <a:gd name="T7" fmla="*/ 0 h 60"/>
                <a:gd name="T8" fmla="*/ 0 w 67"/>
                <a:gd name="T9" fmla="*/ 0 h 60"/>
                <a:gd name="T10" fmla="*/ 0 60000 65536"/>
                <a:gd name="T11" fmla="*/ 0 60000 65536"/>
                <a:gd name="T12" fmla="*/ 0 60000 65536"/>
                <a:gd name="T13" fmla="*/ 0 60000 65536"/>
                <a:gd name="T14" fmla="*/ 0 60000 65536"/>
                <a:gd name="T15" fmla="*/ 0 w 67"/>
                <a:gd name="T16" fmla="*/ 0 h 60"/>
                <a:gd name="T17" fmla="*/ 67 w 67"/>
                <a:gd name="T18" fmla="*/ 60 h 60"/>
              </a:gdLst>
              <a:ahLst/>
              <a:cxnLst>
                <a:cxn ang="T10">
                  <a:pos x="T0" y="T1"/>
                </a:cxn>
                <a:cxn ang="T11">
                  <a:pos x="T2" y="T3"/>
                </a:cxn>
                <a:cxn ang="T12">
                  <a:pos x="T4" y="T5"/>
                </a:cxn>
                <a:cxn ang="T13">
                  <a:pos x="T6" y="T7"/>
                </a:cxn>
                <a:cxn ang="T14">
                  <a:pos x="T8" y="T9"/>
                </a:cxn>
              </a:cxnLst>
              <a:rect l="T15" t="T16" r="T17" b="T18"/>
              <a:pathLst>
                <a:path w="67" h="60">
                  <a:moveTo>
                    <a:pt x="0" y="0"/>
                  </a:moveTo>
                  <a:lnTo>
                    <a:pt x="67" y="20"/>
                  </a:lnTo>
                  <a:lnTo>
                    <a:pt x="67" y="60"/>
                  </a:lnTo>
                  <a:lnTo>
                    <a:pt x="0" y="34"/>
                  </a:lnTo>
                  <a:lnTo>
                    <a:pt x="0" y="0"/>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78"/>
            <p:cNvSpPr>
              <a:spLocks/>
            </p:cNvSpPr>
            <p:nvPr/>
          </p:nvSpPr>
          <p:spPr bwMode="auto">
            <a:xfrm>
              <a:off x="2444" y="2864"/>
              <a:ext cx="89" cy="11"/>
            </a:xfrm>
            <a:custGeom>
              <a:avLst/>
              <a:gdLst>
                <a:gd name="T0" fmla="*/ 0 w 267"/>
                <a:gd name="T1" fmla="*/ 0 h 33"/>
                <a:gd name="T2" fmla="*/ 0 w 267"/>
                <a:gd name="T3" fmla="*/ 0 h 33"/>
                <a:gd name="T4" fmla="*/ 0 w 267"/>
                <a:gd name="T5" fmla="*/ 0 h 33"/>
                <a:gd name="T6" fmla="*/ 0 w 267"/>
                <a:gd name="T7" fmla="*/ 0 h 33"/>
                <a:gd name="T8" fmla="*/ 0 w 267"/>
                <a:gd name="T9" fmla="*/ 0 h 33"/>
                <a:gd name="T10" fmla="*/ 0 60000 65536"/>
                <a:gd name="T11" fmla="*/ 0 60000 65536"/>
                <a:gd name="T12" fmla="*/ 0 60000 65536"/>
                <a:gd name="T13" fmla="*/ 0 60000 65536"/>
                <a:gd name="T14" fmla="*/ 0 60000 65536"/>
                <a:gd name="T15" fmla="*/ 0 w 267"/>
                <a:gd name="T16" fmla="*/ 0 h 33"/>
                <a:gd name="T17" fmla="*/ 267 w 267"/>
                <a:gd name="T18" fmla="*/ 33 h 33"/>
              </a:gdLst>
              <a:ahLst/>
              <a:cxnLst>
                <a:cxn ang="T10">
                  <a:pos x="T0" y="T1"/>
                </a:cxn>
                <a:cxn ang="T11">
                  <a:pos x="T2" y="T3"/>
                </a:cxn>
                <a:cxn ang="T12">
                  <a:pos x="T4" y="T5"/>
                </a:cxn>
                <a:cxn ang="T13">
                  <a:pos x="T6" y="T7"/>
                </a:cxn>
                <a:cxn ang="T14">
                  <a:pos x="T8" y="T9"/>
                </a:cxn>
              </a:cxnLst>
              <a:rect l="T15" t="T16" r="T17" b="T18"/>
              <a:pathLst>
                <a:path w="267" h="33">
                  <a:moveTo>
                    <a:pt x="0" y="15"/>
                  </a:moveTo>
                  <a:lnTo>
                    <a:pt x="267" y="0"/>
                  </a:lnTo>
                  <a:lnTo>
                    <a:pt x="244" y="20"/>
                  </a:lnTo>
                  <a:lnTo>
                    <a:pt x="0" y="33"/>
                  </a:lnTo>
                  <a:lnTo>
                    <a:pt x="0" y="15"/>
                  </a:lnTo>
                  <a:close/>
                </a:path>
              </a:pathLst>
            </a:custGeom>
            <a:solidFill>
              <a:srgbClr val="2F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79"/>
            <p:cNvSpPr>
              <a:spLocks/>
            </p:cNvSpPr>
            <p:nvPr/>
          </p:nvSpPr>
          <p:spPr bwMode="auto">
            <a:xfrm>
              <a:off x="2444" y="2977"/>
              <a:ext cx="89" cy="24"/>
            </a:xfrm>
            <a:custGeom>
              <a:avLst/>
              <a:gdLst>
                <a:gd name="T0" fmla="*/ 0 w 267"/>
                <a:gd name="T1" fmla="*/ 0 h 73"/>
                <a:gd name="T2" fmla="*/ 0 w 267"/>
                <a:gd name="T3" fmla="*/ 0 h 73"/>
                <a:gd name="T4" fmla="*/ 0 w 267"/>
                <a:gd name="T5" fmla="*/ 0 h 73"/>
                <a:gd name="T6" fmla="*/ 0 w 267"/>
                <a:gd name="T7" fmla="*/ 0 h 73"/>
                <a:gd name="T8" fmla="*/ 0 w 267"/>
                <a:gd name="T9" fmla="*/ 0 h 73"/>
                <a:gd name="T10" fmla="*/ 0 60000 65536"/>
                <a:gd name="T11" fmla="*/ 0 60000 65536"/>
                <a:gd name="T12" fmla="*/ 0 60000 65536"/>
                <a:gd name="T13" fmla="*/ 0 60000 65536"/>
                <a:gd name="T14" fmla="*/ 0 60000 65536"/>
                <a:gd name="T15" fmla="*/ 0 w 267"/>
                <a:gd name="T16" fmla="*/ 0 h 73"/>
                <a:gd name="T17" fmla="*/ 267 w 267"/>
                <a:gd name="T18" fmla="*/ 73 h 73"/>
              </a:gdLst>
              <a:ahLst/>
              <a:cxnLst>
                <a:cxn ang="T10">
                  <a:pos x="T0" y="T1"/>
                </a:cxn>
                <a:cxn ang="T11">
                  <a:pos x="T2" y="T3"/>
                </a:cxn>
                <a:cxn ang="T12">
                  <a:pos x="T4" y="T5"/>
                </a:cxn>
                <a:cxn ang="T13">
                  <a:pos x="T6" y="T7"/>
                </a:cxn>
                <a:cxn ang="T14">
                  <a:pos x="T8" y="T9"/>
                </a:cxn>
              </a:cxnLst>
              <a:rect l="T15" t="T16" r="T17" b="T18"/>
              <a:pathLst>
                <a:path w="267" h="73">
                  <a:moveTo>
                    <a:pt x="0" y="73"/>
                  </a:moveTo>
                  <a:lnTo>
                    <a:pt x="267" y="9"/>
                  </a:lnTo>
                  <a:lnTo>
                    <a:pt x="244" y="0"/>
                  </a:lnTo>
                  <a:lnTo>
                    <a:pt x="0" y="56"/>
                  </a:lnTo>
                  <a:lnTo>
                    <a:pt x="0" y="73"/>
                  </a:lnTo>
                  <a:close/>
                </a:path>
              </a:pathLst>
            </a:custGeom>
            <a:solidFill>
              <a:srgbClr val="56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84" name="Group 180"/>
            <p:cNvGrpSpPr>
              <a:grpSpLocks/>
            </p:cNvGrpSpPr>
            <p:nvPr/>
          </p:nvGrpSpPr>
          <p:grpSpPr bwMode="auto">
            <a:xfrm>
              <a:off x="1233" y="2688"/>
              <a:ext cx="725" cy="442"/>
              <a:chOff x="1233" y="2688"/>
              <a:chExt cx="725" cy="442"/>
            </a:xfrm>
          </p:grpSpPr>
          <p:sp>
            <p:nvSpPr>
              <p:cNvPr id="7228" name="Freeform 181"/>
              <p:cNvSpPr>
                <a:spLocks/>
              </p:cNvSpPr>
              <p:nvPr/>
            </p:nvSpPr>
            <p:spPr bwMode="auto">
              <a:xfrm>
                <a:off x="1233" y="2688"/>
                <a:ext cx="725" cy="442"/>
              </a:xfrm>
              <a:custGeom>
                <a:avLst/>
                <a:gdLst>
                  <a:gd name="T0" fmla="*/ 0 w 2175"/>
                  <a:gd name="T1" fmla="*/ 0 h 1326"/>
                  <a:gd name="T2" fmla="*/ 0 w 2175"/>
                  <a:gd name="T3" fmla="*/ 0 h 1326"/>
                  <a:gd name="T4" fmla="*/ 0 w 2175"/>
                  <a:gd name="T5" fmla="*/ 0 h 1326"/>
                  <a:gd name="T6" fmla="*/ 0 w 2175"/>
                  <a:gd name="T7" fmla="*/ 0 h 1326"/>
                  <a:gd name="T8" fmla="*/ 0 w 2175"/>
                  <a:gd name="T9" fmla="*/ 0 h 1326"/>
                  <a:gd name="T10" fmla="*/ 0 60000 65536"/>
                  <a:gd name="T11" fmla="*/ 0 60000 65536"/>
                  <a:gd name="T12" fmla="*/ 0 60000 65536"/>
                  <a:gd name="T13" fmla="*/ 0 60000 65536"/>
                  <a:gd name="T14" fmla="*/ 0 60000 65536"/>
                  <a:gd name="T15" fmla="*/ 0 w 2175"/>
                  <a:gd name="T16" fmla="*/ 0 h 1326"/>
                  <a:gd name="T17" fmla="*/ 2175 w 2175"/>
                  <a:gd name="T18" fmla="*/ 1326 h 1326"/>
                </a:gdLst>
                <a:ahLst/>
                <a:cxnLst>
                  <a:cxn ang="T10">
                    <a:pos x="T0" y="T1"/>
                  </a:cxn>
                  <a:cxn ang="T11">
                    <a:pos x="T2" y="T3"/>
                  </a:cxn>
                  <a:cxn ang="T12">
                    <a:pos x="T4" y="T5"/>
                  </a:cxn>
                  <a:cxn ang="T13">
                    <a:pos x="T6" y="T7"/>
                  </a:cxn>
                  <a:cxn ang="T14">
                    <a:pos x="T8" y="T9"/>
                  </a:cxn>
                </a:cxnLst>
                <a:rect l="T15" t="T16" r="T17" b="T18"/>
                <a:pathLst>
                  <a:path w="2175" h="1326">
                    <a:moveTo>
                      <a:pt x="2175" y="0"/>
                    </a:moveTo>
                    <a:lnTo>
                      <a:pt x="2175" y="1326"/>
                    </a:lnTo>
                    <a:lnTo>
                      <a:pt x="0" y="782"/>
                    </a:lnTo>
                    <a:lnTo>
                      <a:pt x="0" y="238"/>
                    </a:lnTo>
                    <a:lnTo>
                      <a:pt x="2175"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29" name="Group 182"/>
              <p:cNvGrpSpPr>
                <a:grpSpLocks/>
              </p:cNvGrpSpPr>
              <p:nvPr/>
            </p:nvGrpSpPr>
            <p:grpSpPr bwMode="auto">
              <a:xfrm>
                <a:off x="1251" y="2738"/>
                <a:ext cx="659" cy="286"/>
                <a:chOff x="1251" y="2738"/>
                <a:chExt cx="659" cy="286"/>
              </a:xfrm>
            </p:grpSpPr>
            <p:sp>
              <p:nvSpPr>
                <p:cNvPr id="7230" name="Freeform 183"/>
                <p:cNvSpPr>
                  <a:spLocks/>
                </p:cNvSpPr>
                <p:nvPr/>
              </p:nvSpPr>
              <p:spPr bwMode="auto">
                <a:xfrm>
                  <a:off x="1251" y="2738"/>
                  <a:ext cx="659" cy="286"/>
                </a:xfrm>
                <a:custGeom>
                  <a:avLst/>
                  <a:gdLst>
                    <a:gd name="T0" fmla="*/ 0 w 1977"/>
                    <a:gd name="T1" fmla="*/ 0 h 856"/>
                    <a:gd name="T2" fmla="*/ 0 w 1977"/>
                    <a:gd name="T3" fmla="*/ 0 h 856"/>
                    <a:gd name="T4" fmla="*/ 0 w 1977"/>
                    <a:gd name="T5" fmla="*/ 0 h 856"/>
                    <a:gd name="T6" fmla="*/ 0 w 1977"/>
                    <a:gd name="T7" fmla="*/ 0 h 856"/>
                    <a:gd name="T8" fmla="*/ 0 w 1977"/>
                    <a:gd name="T9" fmla="*/ 0 h 856"/>
                    <a:gd name="T10" fmla="*/ 0 60000 65536"/>
                    <a:gd name="T11" fmla="*/ 0 60000 65536"/>
                    <a:gd name="T12" fmla="*/ 0 60000 65536"/>
                    <a:gd name="T13" fmla="*/ 0 60000 65536"/>
                    <a:gd name="T14" fmla="*/ 0 60000 65536"/>
                    <a:gd name="T15" fmla="*/ 0 w 1977"/>
                    <a:gd name="T16" fmla="*/ 0 h 856"/>
                    <a:gd name="T17" fmla="*/ 1977 w 1977"/>
                    <a:gd name="T18" fmla="*/ 856 h 856"/>
                  </a:gdLst>
                  <a:ahLst/>
                  <a:cxnLst>
                    <a:cxn ang="T10">
                      <a:pos x="T0" y="T1"/>
                    </a:cxn>
                    <a:cxn ang="T11">
                      <a:pos x="T2" y="T3"/>
                    </a:cxn>
                    <a:cxn ang="T12">
                      <a:pos x="T4" y="T5"/>
                    </a:cxn>
                    <a:cxn ang="T13">
                      <a:pos x="T6" y="T7"/>
                    </a:cxn>
                    <a:cxn ang="T14">
                      <a:pos x="T8" y="T9"/>
                    </a:cxn>
                  </a:cxnLst>
                  <a:rect l="T15" t="T16" r="T17" b="T18"/>
                  <a:pathLst>
                    <a:path w="1977" h="856">
                      <a:moveTo>
                        <a:pt x="0" y="139"/>
                      </a:moveTo>
                      <a:lnTo>
                        <a:pt x="0" y="515"/>
                      </a:lnTo>
                      <a:lnTo>
                        <a:pt x="1977" y="856"/>
                      </a:lnTo>
                      <a:lnTo>
                        <a:pt x="1977" y="0"/>
                      </a:lnTo>
                      <a:lnTo>
                        <a:pt x="0" y="139"/>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1" name="Line 184"/>
                <p:cNvSpPr>
                  <a:spLocks noChangeShapeType="1"/>
                </p:cNvSpPr>
                <p:nvPr/>
              </p:nvSpPr>
              <p:spPr bwMode="auto">
                <a:xfrm flipH="1">
                  <a:off x="1251" y="2786"/>
                  <a:ext cx="659" cy="2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2" name="Line 185"/>
                <p:cNvSpPr>
                  <a:spLocks noChangeShapeType="1"/>
                </p:cNvSpPr>
                <p:nvPr/>
              </p:nvSpPr>
              <p:spPr bwMode="auto">
                <a:xfrm flipH="1" flipV="1">
                  <a:off x="1251" y="2827"/>
                  <a:ext cx="659" cy="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3" name="Line 186"/>
                <p:cNvSpPr>
                  <a:spLocks noChangeShapeType="1"/>
                </p:cNvSpPr>
                <p:nvPr/>
              </p:nvSpPr>
              <p:spPr bwMode="auto">
                <a:xfrm flipH="1" flipV="1">
                  <a:off x="1251" y="2848"/>
                  <a:ext cx="659" cy="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4" name="Line 187"/>
                <p:cNvSpPr>
                  <a:spLocks noChangeShapeType="1"/>
                </p:cNvSpPr>
                <p:nvPr/>
              </p:nvSpPr>
              <p:spPr bwMode="auto">
                <a:xfrm flipH="1" flipV="1">
                  <a:off x="1251" y="2869"/>
                  <a:ext cx="659" cy="6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5" name="Line 188"/>
                <p:cNvSpPr>
                  <a:spLocks noChangeShapeType="1"/>
                </p:cNvSpPr>
                <p:nvPr/>
              </p:nvSpPr>
              <p:spPr bwMode="auto">
                <a:xfrm flipH="1" flipV="1">
                  <a:off x="1251" y="2890"/>
                  <a:ext cx="659" cy="8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6" name="Line 189"/>
                <p:cNvSpPr>
                  <a:spLocks noChangeShapeType="1"/>
                </p:cNvSpPr>
                <p:nvPr/>
              </p:nvSpPr>
              <p:spPr bwMode="auto">
                <a:xfrm>
                  <a:off x="1849" y="2744"/>
                  <a:ext cx="1" cy="26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7" name="Line 190"/>
                <p:cNvSpPr>
                  <a:spLocks noChangeShapeType="1"/>
                </p:cNvSpPr>
                <p:nvPr/>
              </p:nvSpPr>
              <p:spPr bwMode="auto">
                <a:xfrm>
                  <a:off x="1795" y="2748"/>
                  <a:ext cx="1" cy="25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8" name="Line 191"/>
                <p:cNvSpPr>
                  <a:spLocks noChangeShapeType="1"/>
                </p:cNvSpPr>
                <p:nvPr/>
              </p:nvSpPr>
              <p:spPr bwMode="auto">
                <a:xfrm>
                  <a:off x="1749" y="2751"/>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9" name="Line 192"/>
                <p:cNvSpPr>
                  <a:spLocks noChangeShapeType="1"/>
                </p:cNvSpPr>
                <p:nvPr/>
              </p:nvSpPr>
              <p:spPr bwMode="auto">
                <a:xfrm>
                  <a:off x="1704" y="2754"/>
                  <a:ext cx="1" cy="2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0" name="Line 193"/>
                <p:cNvSpPr>
                  <a:spLocks noChangeShapeType="1"/>
                </p:cNvSpPr>
                <p:nvPr/>
              </p:nvSpPr>
              <p:spPr bwMode="auto">
                <a:xfrm>
                  <a:off x="1661" y="2756"/>
                  <a:ext cx="1" cy="22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1" name="Line 194"/>
                <p:cNvSpPr>
                  <a:spLocks noChangeShapeType="1"/>
                </p:cNvSpPr>
                <p:nvPr/>
              </p:nvSpPr>
              <p:spPr bwMode="auto">
                <a:xfrm>
                  <a:off x="1626" y="2758"/>
                  <a:ext cx="1" cy="21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2" name="Line 195"/>
                <p:cNvSpPr>
                  <a:spLocks noChangeShapeType="1"/>
                </p:cNvSpPr>
                <p:nvPr/>
              </p:nvSpPr>
              <p:spPr bwMode="auto">
                <a:xfrm>
                  <a:off x="1592" y="2761"/>
                  <a:ext cx="1" cy="20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3" name="Line 196"/>
                <p:cNvSpPr>
                  <a:spLocks noChangeShapeType="1"/>
                </p:cNvSpPr>
                <p:nvPr/>
              </p:nvSpPr>
              <p:spPr bwMode="auto">
                <a:xfrm>
                  <a:off x="1562" y="2764"/>
                  <a:ext cx="1" cy="20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4" name="Line 197"/>
                <p:cNvSpPr>
                  <a:spLocks noChangeShapeType="1"/>
                </p:cNvSpPr>
                <p:nvPr/>
              </p:nvSpPr>
              <p:spPr bwMode="auto">
                <a:xfrm>
                  <a:off x="1531" y="2765"/>
                  <a:ext cx="1" cy="19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5" name="Line 198"/>
                <p:cNvSpPr>
                  <a:spLocks noChangeShapeType="1"/>
                </p:cNvSpPr>
                <p:nvPr/>
              </p:nvSpPr>
              <p:spPr bwMode="auto">
                <a:xfrm>
                  <a:off x="1501" y="2768"/>
                  <a:ext cx="1" cy="185"/>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6" name="Line 199"/>
                <p:cNvSpPr>
                  <a:spLocks noChangeShapeType="1"/>
                </p:cNvSpPr>
                <p:nvPr/>
              </p:nvSpPr>
              <p:spPr bwMode="auto">
                <a:xfrm>
                  <a:off x="1473" y="2769"/>
                  <a:ext cx="1" cy="18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7" name="Line 200"/>
                <p:cNvSpPr>
                  <a:spLocks noChangeShapeType="1"/>
                </p:cNvSpPr>
                <p:nvPr/>
              </p:nvSpPr>
              <p:spPr bwMode="auto">
                <a:xfrm>
                  <a:off x="1444" y="2772"/>
                  <a:ext cx="1" cy="17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8" name="Line 201"/>
                <p:cNvSpPr>
                  <a:spLocks noChangeShapeType="1"/>
                </p:cNvSpPr>
                <p:nvPr/>
              </p:nvSpPr>
              <p:spPr bwMode="auto">
                <a:xfrm>
                  <a:off x="1387" y="2776"/>
                  <a:ext cx="1" cy="15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9" name="Line 202"/>
                <p:cNvSpPr>
                  <a:spLocks noChangeShapeType="1"/>
                </p:cNvSpPr>
                <p:nvPr/>
              </p:nvSpPr>
              <p:spPr bwMode="auto">
                <a:xfrm>
                  <a:off x="1365" y="2777"/>
                  <a:ext cx="1" cy="153"/>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0" name="Line 203"/>
                <p:cNvSpPr>
                  <a:spLocks noChangeShapeType="1"/>
                </p:cNvSpPr>
                <p:nvPr/>
              </p:nvSpPr>
              <p:spPr bwMode="auto">
                <a:xfrm>
                  <a:off x="1342" y="2779"/>
                  <a:ext cx="1" cy="14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1" name="Line 204"/>
                <p:cNvSpPr>
                  <a:spLocks noChangeShapeType="1"/>
                </p:cNvSpPr>
                <p:nvPr/>
              </p:nvSpPr>
              <p:spPr bwMode="auto">
                <a:xfrm>
                  <a:off x="1319" y="2780"/>
                  <a:ext cx="1" cy="14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2" name="Line 205"/>
                <p:cNvSpPr>
                  <a:spLocks noChangeShapeType="1"/>
                </p:cNvSpPr>
                <p:nvPr/>
              </p:nvSpPr>
              <p:spPr bwMode="auto">
                <a:xfrm>
                  <a:off x="1296" y="2781"/>
                  <a:ext cx="1" cy="13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3" name="Line 206"/>
                <p:cNvSpPr>
                  <a:spLocks noChangeShapeType="1"/>
                </p:cNvSpPr>
                <p:nvPr/>
              </p:nvSpPr>
              <p:spPr bwMode="auto">
                <a:xfrm>
                  <a:off x="1274" y="2783"/>
                  <a:ext cx="1" cy="13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4" name="Freeform 207"/>
                <p:cNvSpPr>
                  <a:spLocks/>
                </p:cNvSpPr>
                <p:nvPr/>
              </p:nvSpPr>
              <p:spPr bwMode="auto">
                <a:xfrm>
                  <a:off x="1251" y="2738"/>
                  <a:ext cx="659" cy="286"/>
                </a:xfrm>
                <a:custGeom>
                  <a:avLst/>
                  <a:gdLst>
                    <a:gd name="T0" fmla="*/ 0 w 1977"/>
                    <a:gd name="T1" fmla="*/ 0 h 856"/>
                    <a:gd name="T2" fmla="*/ 0 w 1977"/>
                    <a:gd name="T3" fmla="*/ 0 h 856"/>
                    <a:gd name="T4" fmla="*/ 0 w 1977"/>
                    <a:gd name="T5" fmla="*/ 0 h 856"/>
                    <a:gd name="T6" fmla="*/ 0 w 1977"/>
                    <a:gd name="T7" fmla="*/ 0 h 856"/>
                    <a:gd name="T8" fmla="*/ 0 w 1977"/>
                    <a:gd name="T9" fmla="*/ 0 h 856"/>
                    <a:gd name="T10" fmla="*/ 0 60000 65536"/>
                    <a:gd name="T11" fmla="*/ 0 60000 65536"/>
                    <a:gd name="T12" fmla="*/ 0 60000 65536"/>
                    <a:gd name="T13" fmla="*/ 0 60000 65536"/>
                    <a:gd name="T14" fmla="*/ 0 60000 65536"/>
                    <a:gd name="T15" fmla="*/ 0 w 1977"/>
                    <a:gd name="T16" fmla="*/ 0 h 856"/>
                    <a:gd name="T17" fmla="*/ 1977 w 1977"/>
                    <a:gd name="T18" fmla="*/ 856 h 856"/>
                  </a:gdLst>
                  <a:ahLst/>
                  <a:cxnLst>
                    <a:cxn ang="T10">
                      <a:pos x="T0" y="T1"/>
                    </a:cxn>
                    <a:cxn ang="T11">
                      <a:pos x="T2" y="T3"/>
                    </a:cxn>
                    <a:cxn ang="T12">
                      <a:pos x="T4" y="T5"/>
                    </a:cxn>
                    <a:cxn ang="T13">
                      <a:pos x="T6" y="T7"/>
                    </a:cxn>
                    <a:cxn ang="T14">
                      <a:pos x="T8" y="T9"/>
                    </a:cxn>
                  </a:cxnLst>
                  <a:rect l="T15" t="T16" r="T17" b="T18"/>
                  <a:pathLst>
                    <a:path w="1977" h="856">
                      <a:moveTo>
                        <a:pt x="0" y="139"/>
                      </a:moveTo>
                      <a:lnTo>
                        <a:pt x="0" y="515"/>
                      </a:lnTo>
                      <a:lnTo>
                        <a:pt x="1977" y="856"/>
                      </a:lnTo>
                      <a:lnTo>
                        <a:pt x="1977" y="0"/>
                      </a:lnTo>
                      <a:lnTo>
                        <a:pt x="0" y="139"/>
                      </a:lnTo>
                    </a:path>
                  </a:pathLst>
                </a:custGeom>
                <a:noFill/>
                <a:ln w="6350">
                  <a:solidFill>
                    <a:srgbClr val="2020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255" name="Group 208"/>
                <p:cNvGrpSpPr>
                  <a:grpSpLocks/>
                </p:cNvGrpSpPr>
                <p:nvPr/>
              </p:nvGrpSpPr>
              <p:grpSpPr bwMode="auto">
                <a:xfrm>
                  <a:off x="1284" y="2774"/>
                  <a:ext cx="590" cy="166"/>
                  <a:chOff x="1284" y="2774"/>
                  <a:chExt cx="590" cy="166"/>
                </a:xfrm>
              </p:grpSpPr>
              <p:sp>
                <p:nvSpPr>
                  <p:cNvPr id="7257" name="Line 209"/>
                  <p:cNvSpPr>
                    <a:spLocks noChangeShapeType="1"/>
                  </p:cNvSpPr>
                  <p:nvPr/>
                </p:nvSpPr>
                <p:spPr bwMode="auto">
                  <a:xfrm flipV="1">
                    <a:off x="1284" y="2825"/>
                    <a:ext cx="23" cy="2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8" name="Line 210"/>
                  <p:cNvSpPr>
                    <a:spLocks noChangeShapeType="1"/>
                  </p:cNvSpPr>
                  <p:nvPr/>
                </p:nvSpPr>
                <p:spPr bwMode="auto">
                  <a:xfrm flipV="1">
                    <a:off x="1313" y="2800"/>
                    <a:ext cx="35" cy="3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9" name="Line 211"/>
                  <p:cNvSpPr>
                    <a:spLocks noChangeShapeType="1"/>
                  </p:cNvSpPr>
                  <p:nvPr/>
                </p:nvSpPr>
                <p:spPr bwMode="auto">
                  <a:xfrm flipV="1">
                    <a:off x="1286" y="2855"/>
                    <a:ext cx="27" cy="2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0" name="Line 212"/>
                  <p:cNvSpPr>
                    <a:spLocks noChangeShapeType="1"/>
                  </p:cNvSpPr>
                  <p:nvPr/>
                </p:nvSpPr>
                <p:spPr bwMode="auto">
                  <a:xfrm flipV="1">
                    <a:off x="1316" y="2842"/>
                    <a:ext cx="26" cy="2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1" name="Line 213"/>
                  <p:cNvSpPr>
                    <a:spLocks noChangeShapeType="1"/>
                  </p:cNvSpPr>
                  <p:nvPr/>
                </p:nvSpPr>
                <p:spPr bwMode="auto">
                  <a:xfrm flipV="1">
                    <a:off x="1413" y="2788"/>
                    <a:ext cx="57" cy="5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2" name="Line 214"/>
                  <p:cNvSpPr>
                    <a:spLocks noChangeShapeType="1"/>
                  </p:cNvSpPr>
                  <p:nvPr/>
                </p:nvSpPr>
                <p:spPr bwMode="auto">
                  <a:xfrm flipV="1">
                    <a:off x="1376" y="2827"/>
                    <a:ext cx="74" cy="6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3" name="Line 215"/>
                  <p:cNvSpPr>
                    <a:spLocks noChangeShapeType="1"/>
                  </p:cNvSpPr>
                  <p:nvPr/>
                </p:nvSpPr>
                <p:spPr bwMode="auto">
                  <a:xfrm flipV="1">
                    <a:off x="1427" y="2808"/>
                    <a:ext cx="55" cy="5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4" name="Line 216"/>
                  <p:cNvSpPr>
                    <a:spLocks noChangeShapeType="1"/>
                  </p:cNvSpPr>
                  <p:nvPr/>
                </p:nvSpPr>
                <p:spPr bwMode="auto">
                  <a:xfrm flipV="1">
                    <a:off x="1346" y="2847"/>
                    <a:ext cx="30" cy="2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5" name="Line 217"/>
                  <p:cNvSpPr>
                    <a:spLocks noChangeShapeType="1"/>
                  </p:cNvSpPr>
                  <p:nvPr/>
                </p:nvSpPr>
                <p:spPr bwMode="auto">
                  <a:xfrm flipV="1">
                    <a:off x="1526" y="2774"/>
                    <a:ext cx="50" cy="4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6" name="Line 218"/>
                  <p:cNvSpPr>
                    <a:spLocks noChangeShapeType="1"/>
                  </p:cNvSpPr>
                  <p:nvPr/>
                </p:nvSpPr>
                <p:spPr bwMode="auto">
                  <a:xfrm flipV="1">
                    <a:off x="1464" y="2849"/>
                    <a:ext cx="42" cy="4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7" name="Line 219"/>
                  <p:cNvSpPr>
                    <a:spLocks noChangeShapeType="1"/>
                  </p:cNvSpPr>
                  <p:nvPr/>
                </p:nvSpPr>
                <p:spPr bwMode="auto">
                  <a:xfrm flipV="1">
                    <a:off x="1507" y="2808"/>
                    <a:ext cx="63" cy="5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8" name="Line 220"/>
                  <p:cNvSpPr>
                    <a:spLocks noChangeShapeType="1"/>
                  </p:cNvSpPr>
                  <p:nvPr/>
                </p:nvSpPr>
                <p:spPr bwMode="auto">
                  <a:xfrm flipV="1">
                    <a:off x="1516" y="2879"/>
                    <a:ext cx="39" cy="3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9" name="Line 221"/>
                  <p:cNvSpPr>
                    <a:spLocks noChangeShapeType="1"/>
                  </p:cNvSpPr>
                  <p:nvPr/>
                </p:nvSpPr>
                <p:spPr bwMode="auto">
                  <a:xfrm flipV="1">
                    <a:off x="1572" y="2824"/>
                    <a:ext cx="63" cy="5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 name="Line 222"/>
                  <p:cNvSpPr>
                    <a:spLocks noChangeShapeType="1"/>
                  </p:cNvSpPr>
                  <p:nvPr/>
                </p:nvSpPr>
                <p:spPr bwMode="auto">
                  <a:xfrm flipV="1">
                    <a:off x="1635" y="2785"/>
                    <a:ext cx="56" cy="5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 name="Line 223"/>
                  <p:cNvSpPr>
                    <a:spLocks noChangeShapeType="1"/>
                  </p:cNvSpPr>
                  <p:nvPr/>
                </p:nvSpPr>
                <p:spPr bwMode="auto">
                  <a:xfrm flipV="1">
                    <a:off x="1585" y="2803"/>
                    <a:ext cx="55" cy="52"/>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 name="Line 224"/>
                  <p:cNvSpPr>
                    <a:spLocks noChangeShapeType="1"/>
                  </p:cNvSpPr>
                  <p:nvPr/>
                </p:nvSpPr>
                <p:spPr bwMode="auto">
                  <a:xfrm flipV="1">
                    <a:off x="1552" y="2873"/>
                    <a:ext cx="54" cy="45"/>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 name="Line 225"/>
                  <p:cNvSpPr>
                    <a:spLocks noChangeShapeType="1"/>
                  </p:cNvSpPr>
                  <p:nvPr/>
                </p:nvSpPr>
                <p:spPr bwMode="auto">
                  <a:xfrm flipV="1">
                    <a:off x="1683" y="2775"/>
                    <a:ext cx="65" cy="6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 name="Line 226"/>
                  <p:cNvSpPr>
                    <a:spLocks noChangeShapeType="1"/>
                  </p:cNvSpPr>
                  <p:nvPr/>
                </p:nvSpPr>
                <p:spPr bwMode="auto">
                  <a:xfrm flipV="1">
                    <a:off x="1653" y="2818"/>
                    <a:ext cx="74" cy="7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 name="Line 227"/>
                  <p:cNvSpPr>
                    <a:spLocks noChangeShapeType="1"/>
                  </p:cNvSpPr>
                  <p:nvPr/>
                </p:nvSpPr>
                <p:spPr bwMode="auto">
                  <a:xfrm flipV="1">
                    <a:off x="1633" y="2879"/>
                    <a:ext cx="65" cy="6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6" name="Line 228"/>
                  <p:cNvSpPr>
                    <a:spLocks noChangeShapeType="1"/>
                  </p:cNvSpPr>
                  <p:nvPr/>
                </p:nvSpPr>
                <p:spPr bwMode="auto">
                  <a:xfrm flipV="1">
                    <a:off x="1693" y="2842"/>
                    <a:ext cx="58" cy="5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7" name="Line 229"/>
                  <p:cNvSpPr>
                    <a:spLocks noChangeShapeType="1"/>
                  </p:cNvSpPr>
                  <p:nvPr/>
                </p:nvSpPr>
                <p:spPr bwMode="auto">
                  <a:xfrm flipV="1">
                    <a:off x="1787" y="2804"/>
                    <a:ext cx="49" cy="4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8" name="Line 230"/>
                  <p:cNvSpPr>
                    <a:spLocks noChangeShapeType="1"/>
                  </p:cNvSpPr>
                  <p:nvPr/>
                </p:nvSpPr>
                <p:spPr bwMode="auto">
                  <a:xfrm flipV="1">
                    <a:off x="1770" y="2891"/>
                    <a:ext cx="46" cy="4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9" name="Line 231"/>
                  <p:cNvSpPr>
                    <a:spLocks noChangeShapeType="1"/>
                  </p:cNvSpPr>
                  <p:nvPr/>
                </p:nvSpPr>
                <p:spPr bwMode="auto">
                  <a:xfrm flipV="1">
                    <a:off x="1821" y="2850"/>
                    <a:ext cx="53" cy="5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56" name="Line 232"/>
                <p:cNvSpPr>
                  <a:spLocks noChangeShapeType="1"/>
                </p:cNvSpPr>
                <p:nvPr/>
              </p:nvSpPr>
              <p:spPr bwMode="auto">
                <a:xfrm>
                  <a:off x="1417" y="2773"/>
                  <a:ext cx="1" cy="16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185" name="Group 233"/>
            <p:cNvGrpSpPr>
              <a:grpSpLocks/>
            </p:cNvGrpSpPr>
            <p:nvPr/>
          </p:nvGrpSpPr>
          <p:grpSpPr bwMode="auto">
            <a:xfrm>
              <a:off x="1958" y="2688"/>
              <a:ext cx="724" cy="442"/>
              <a:chOff x="1958" y="2688"/>
              <a:chExt cx="724" cy="442"/>
            </a:xfrm>
          </p:grpSpPr>
          <p:sp>
            <p:nvSpPr>
              <p:cNvPr id="7186" name="Freeform 234"/>
              <p:cNvSpPr>
                <a:spLocks/>
              </p:cNvSpPr>
              <p:nvPr/>
            </p:nvSpPr>
            <p:spPr bwMode="auto">
              <a:xfrm>
                <a:off x="1958" y="2688"/>
                <a:ext cx="724" cy="442"/>
              </a:xfrm>
              <a:custGeom>
                <a:avLst/>
                <a:gdLst>
                  <a:gd name="T0" fmla="*/ 0 w 2174"/>
                  <a:gd name="T1" fmla="*/ 0 h 1326"/>
                  <a:gd name="T2" fmla="*/ 0 w 2174"/>
                  <a:gd name="T3" fmla="*/ 0 h 1326"/>
                  <a:gd name="T4" fmla="*/ 0 w 2174"/>
                  <a:gd name="T5" fmla="*/ 0 h 1326"/>
                  <a:gd name="T6" fmla="*/ 0 w 2174"/>
                  <a:gd name="T7" fmla="*/ 0 h 1326"/>
                  <a:gd name="T8" fmla="*/ 0 w 2174"/>
                  <a:gd name="T9" fmla="*/ 0 h 1326"/>
                  <a:gd name="T10" fmla="*/ 0 60000 65536"/>
                  <a:gd name="T11" fmla="*/ 0 60000 65536"/>
                  <a:gd name="T12" fmla="*/ 0 60000 65536"/>
                  <a:gd name="T13" fmla="*/ 0 60000 65536"/>
                  <a:gd name="T14" fmla="*/ 0 60000 65536"/>
                  <a:gd name="T15" fmla="*/ 0 w 2174"/>
                  <a:gd name="T16" fmla="*/ 0 h 1326"/>
                  <a:gd name="T17" fmla="*/ 2174 w 2174"/>
                  <a:gd name="T18" fmla="*/ 1326 h 1326"/>
                </a:gdLst>
                <a:ahLst/>
                <a:cxnLst>
                  <a:cxn ang="T10">
                    <a:pos x="T0" y="T1"/>
                  </a:cxn>
                  <a:cxn ang="T11">
                    <a:pos x="T2" y="T3"/>
                  </a:cxn>
                  <a:cxn ang="T12">
                    <a:pos x="T4" y="T5"/>
                  </a:cxn>
                  <a:cxn ang="T13">
                    <a:pos x="T6" y="T7"/>
                  </a:cxn>
                  <a:cxn ang="T14">
                    <a:pos x="T8" y="T9"/>
                  </a:cxn>
                </a:cxnLst>
                <a:rect l="T15" t="T16" r="T17" b="T18"/>
                <a:pathLst>
                  <a:path w="2174" h="1326">
                    <a:moveTo>
                      <a:pt x="0" y="0"/>
                    </a:moveTo>
                    <a:lnTo>
                      <a:pt x="0" y="1326"/>
                    </a:lnTo>
                    <a:lnTo>
                      <a:pt x="2174" y="782"/>
                    </a:lnTo>
                    <a:lnTo>
                      <a:pt x="2174" y="238"/>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235"/>
              <p:cNvSpPr>
                <a:spLocks/>
              </p:cNvSpPr>
              <p:nvPr/>
            </p:nvSpPr>
            <p:spPr bwMode="auto">
              <a:xfrm>
                <a:off x="2444" y="2864"/>
                <a:ext cx="89" cy="137"/>
              </a:xfrm>
              <a:custGeom>
                <a:avLst/>
                <a:gdLst>
                  <a:gd name="T0" fmla="*/ 0 w 267"/>
                  <a:gd name="T1" fmla="*/ 0 h 410"/>
                  <a:gd name="T2" fmla="*/ 0 w 267"/>
                  <a:gd name="T3" fmla="*/ 0 h 410"/>
                  <a:gd name="T4" fmla="*/ 0 w 267"/>
                  <a:gd name="T5" fmla="*/ 0 h 410"/>
                  <a:gd name="T6" fmla="*/ 0 w 267"/>
                  <a:gd name="T7" fmla="*/ 0 h 410"/>
                  <a:gd name="T8" fmla="*/ 0 w 267"/>
                  <a:gd name="T9" fmla="*/ 0 h 410"/>
                  <a:gd name="T10" fmla="*/ 0 60000 65536"/>
                  <a:gd name="T11" fmla="*/ 0 60000 65536"/>
                  <a:gd name="T12" fmla="*/ 0 60000 65536"/>
                  <a:gd name="T13" fmla="*/ 0 60000 65536"/>
                  <a:gd name="T14" fmla="*/ 0 60000 65536"/>
                  <a:gd name="T15" fmla="*/ 0 w 267"/>
                  <a:gd name="T16" fmla="*/ 0 h 410"/>
                  <a:gd name="T17" fmla="*/ 267 w 267"/>
                  <a:gd name="T18" fmla="*/ 410 h 410"/>
                </a:gdLst>
                <a:ahLst/>
                <a:cxnLst>
                  <a:cxn ang="T10">
                    <a:pos x="T0" y="T1"/>
                  </a:cxn>
                  <a:cxn ang="T11">
                    <a:pos x="T2" y="T3"/>
                  </a:cxn>
                  <a:cxn ang="T12">
                    <a:pos x="T4" y="T5"/>
                  </a:cxn>
                  <a:cxn ang="T13">
                    <a:pos x="T6" y="T7"/>
                  </a:cxn>
                  <a:cxn ang="T14">
                    <a:pos x="T8" y="T9"/>
                  </a:cxn>
                </a:cxnLst>
                <a:rect l="T15" t="T16" r="T17" b="T18"/>
                <a:pathLst>
                  <a:path w="267" h="410">
                    <a:moveTo>
                      <a:pt x="0" y="410"/>
                    </a:moveTo>
                    <a:lnTo>
                      <a:pt x="0" y="15"/>
                    </a:lnTo>
                    <a:lnTo>
                      <a:pt x="267" y="0"/>
                    </a:lnTo>
                    <a:lnTo>
                      <a:pt x="267" y="346"/>
                    </a:lnTo>
                    <a:lnTo>
                      <a:pt x="0" y="410"/>
                    </a:lnTo>
                    <a:close/>
                  </a:path>
                </a:pathLst>
              </a:custGeom>
              <a:solidFill>
                <a:srgbClr val="47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88" name="Group 236"/>
              <p:cNvGrpSpPr>
                <a:grpSpLocks/>
              </p:cNvGrpSpPr>
              <p:nvPr/>
            </p:nvGrpSpPr>
            <p:grpSpPr bwMode="auto">
              <a:xfrm>
                <a:off x="2563" y="2796"/>
                <a:ext cx="42" cy="91"/>
                <a:chOff x="2563" y="2796"/>
                <a:chExt cx="42" cy="91"/>
              </a:xfrm>
            </p:grpSpPr>
            <p:sp>
              <p:nvSpPr>
                <p:cNvPr id="7220" name="Freeform 237"/>
                <p:cNvSpPr>
                  <a:spLocks/>
                </p:cNvSpPr>
                <p:nvPr/>
              </p:nvSpPr>
              <p:spPr bwMode="auto">
                <a:xfrm>
                  <a:off x="2563" y="2796"/>
                  <a:ext cx="42" cy="91"/>
                </a:xfrm>
                <a:custGeom>
                  <a:avLst/>
                  <a:gdLst>
                    <a:gd name="T0" fmla="*/ 0 w 127"/>
                    <a:gd name="T1" fmla="*/ 0 h 274"/>
                    <a:gd name="T2" fmla="*/ 0 w 127"/>
                    <a:gd name="T3" fmla="*/ 0 h 274"/>
                    <a:gd name="T4" fmla="*/ 0 w 127"/>
                    <a:gd name="T5" fmla="*/ 0 h 274"/>
                    <a:gd name="T6" fmla="*/ 0 w 127"/>
                    <a:gd name="T7" fmla="*/ 0 h 274"/>
                    <a:gd name="T8" fmla="*/ 0 w 127"/>
                    <a:gd name="T9" fmla="*/ 0 h 274"/>
                    <a:gd name="T10" fmla="*/ 0 60000 65536"/>
                    <a:gd name="T11" fmla="*/ 0 60000 65536"/>
                    <a:gd name="T12" fmla="*/ 0 60000 65536"/>
                    <a:gd name="T13" fmla="*/ 0 60000 65536"/>
                    <a:gd name="T14" fmla="*/ 0 60000 65536"/>
                    <a:gd name="T15" fmla="*/ 0 w 127"/>
                    <a:gd name="T16" fmla="*/ 0 h 274"/>
                    <a:gd name="T17" fmla="*/ 127 w 127"/>
                    <a:gd name="T18" fmla="*/ 274 h 274"/>
                  </a:gdLst>
                  <a:ahLst/>
                  <a:cxnLst>
                    <a:cxn ang="T10">
                      <a:pos x="T0" y="T1"/>
                    </a:cxn>
                    <a:cxn ang="T11">
                      <a:pos x="T2" y="T3"/>
                    </a:cxn>
                    <a:cxn ang="T12">
                      <a:pos x="T4" y="T5"/>
                    </a:cxn>
                    <a:cxn ang="T13">
                      <a:pos x="T6" y="T7"/>
                    </a:cxn>
                    <a:cxn ang="T14">
                      <a:pos x="T8" y="T9"/>
                    </a:cxn>
                  </a:cxnLst>
                  <a:rect l="T15" t="T16" r="T17" b="T18"/>
                  <a:pathLst>
                    <a:path w="127" h="274">
                      <a:moveTo>
                        <a:pt x="0" y="0"/>
                      </a:moveTo>
                      <a:lnTo>
                        <a:pt x="127" y="8"/>
                      </a:lnTo>
                      <a:lnTo>
                        <a:pt x="127" y="268"/>
                      </a:lnTo>
                      <a:lnTo>
                        <a:pt x="0" y="274"/>
                      </a:lnTo>
                      <a:lnTo>
                        <a:pt x="0" y="0"/>
                      </a:lnTo>
                      <a:close/>
                    </a:path>
                  </a:pathLst>
                </a:custGeom>
                <a:solidFill>
                  <a:srgbClr val="4D5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1" name="Line 238"/>
                <p:cNvSpPr>
                  <a:spLocks noChangeShapeType="1"/>
                </p:cNvSpPr>
                <p:nvPr/>
              </p:nvSpPr>
              <p:spPr bwMode="auto">
                <a:xfrm flipV="1">
                  <a:off x="2574" y="2834"/>
                  <a:ext cx="15" cy="16"/>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2" name="Line 239"/>
                <p:cNvSpPr>
                  <a:spLocks noChangeShapeType="1"/>
                </p:cNvSpPr>
                <p:nvPr/>
              </p:nvSpPr>
              <p:spPr bwMode="auto">
                <a:xfrm flipV="1">
                  <a:off x="2571" y="2848"/>
                  <a:ext cx="18" cy="19"/>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3" name="Line 240"/>
                <p:cNvSpPr>
                  <a:spLocks noChangeShapeType="1"/>
                </p:cNvSpPr>
                <p:nvPr/>
              </p:nvSpPr>
              <p:spPr bwMode="auto">
                <a:xfrm flipV="1">
                  <a:off x="2589" y="2831"/>
                  <a:ext cx="10" cy="12"/>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4" name="Line 241"/>
                <p:cNvSpPr>
                  <a:spLocks noChangeShapeType="1"/>
                </p:cNvSpPr>
                <p:nvPr/>
              </p:nvSpPr>
              <p:spPr bwMode="auto">
                <a:xfrm>
                  <a:off x="2563" y="2826"/>
                  <a:ext cx="42" cy="1"/>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5" name="Line 242"/>
                <p:cNvSpPr>
                  <a:spLocks noChangeShapeType="1"/>
                </p:cNvSpPr>
                <p:nvPr/>
              </p:nvSpPr>
              <p:spPr bwMode="auto">
                <a:xfrm flipV="1">
                  <a:off x="2563" y="2856"/>
                  <a:ext cx="42" cy="1"/>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6" name="Line 243"/>
                <p:cNvSpPr>
                  <a:spLocks noChangeShapeType="1"/>
                </p:cNvSpPr>
                <p:nvPr/>
              </p:nvSpPr>
              <p:spPr bwMode="auto">
                <a:xfrm>
                  <a:off x="2584" y="2797"/>
                  <a:ext cx="1" cy="89"/>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7" name="Freeform 244"/>
                <p:cNvSpPr>
                  <a:spLocks/>
                </p:cNvSpPr>
                <p:nvPr/>
              </p:nvSpPr>
              <p:spPr bwMode="auto">
                <a:xfrm>
                  <a:off x="2563" y="2796"/>
                  <a:ext cx="42" cy="91"/>
                </a:xfrm>
                <a:custGeom>
                  <a:avLst/>
                  <a:gdLst>
                    <a:gd name="T0" fmla="*/ 0 w 127"/>
                    <a:gd name="T1" fmla="*/ 0 h 274"/>
                    <a:gd name="T2" fmla="*/ 0 w 127"/>
                    <a:gd name="T3" fmla="*/ 0 h 274"/>
                    <a:gd name="T4" fmla="*/ 0 w 127"/>
                    <a:gd name="T5" fmla="*/ 0 h 274"/>
                    <a:gd name="T6" fmla="*/ 0 w 127"/>
                    <a:gd name="T7" fmla="*/ 0 h 274"/>
                    <a:gd name="T8" fmla="*/ 0 w 127"/>
                    <a:gd name="T9" fmla="*/ 0 h 274"/>
                    <a:gd name="T10" fmla="*/ 0 60000 65536"/>
                    <a:gd name="T11" fmla="*/ 0 60000 65536"/>
                    <a:gd name="T12" fmla="*/ 0 60000 65536"/>
                    <a:gd name="T13" fmla="*/ 0 60000 65536"/>
                    <a:gd name="T14" fmla="*/ 0 60000 65536"/>
                    <a:gd name="T15" fmla="*/ 0 w 127"/>
                    <a:gd name="T16" fmla="*/ 0 h 274"/>
                    <a:gd name="T17" fmla="*/ 127 w 127"/>
                    <a:gd name="T18" fmla="*/ 274 h 274"/>
                  </a:gdLst>
                  <a:ahLst/>
                  <a:cxnLst>
                    <a:cxn ang="T10">
                      <a:pos x="T0" y="T1"/>
                    </a:cxn>
                    <a:cxn ang="T11">
                      <a:pos x="T2" y="T3"/>
                    </a:cxn>
                    <a:cxn ang="T12">
                      <a:pos x="T4" y="T5"/>
                    </a:cxn>
                    <a:cxn ang="T13">
                      <a:pos x="T6" y="T7"/>
                    </a:cxn>
                    <a:cxn ang="T14">
                      <a:pos x="T8" y="T9"/>
                    </a:cxn>
                  </a:cxnLst>
                  <a:rect l="T15" t="T16" r="T17" b="T18"/>
                  <a:pathLst>
                    <a:path w="127" h="274">
                      <a:moveTo>
                        <a:pt x="0" y="0"/>
                      </a:moveTo>
                      <a:lnTo>
                        <a:pt x="127" y="8"/>
                      </a:lnTo>
                      <a:lnTo>
                        <a:pt x="127" y="268"/>
                      </a:lnTo>
                      <a:lnTo>
                        <a:pt x="0" y="274"/>
                      </a:lnTo>
                      <a:lnTo>
                        <a:pt x="0" y="0"/>
                      </a:lnTo>
                    </a:path>
                  </a:pathLst>
                </a:custGeom>
                <a:noFill/>
                <a:ln w="6350">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189" name="Group 245"/>
              <p:cNvGrpSpPr>
                <a:grpSpLocks/>
              </p:cNvGrpSpPr>
              <p:nvPr/>
            </p:nvGrpSpPr>
            <p:grpSpPr bwMode="auto">
              <a:xfrm>
                <a:off x="1997" y="2738"/>
                <a:ext cx="396" cy="286"/>
                <a:chOff x="1997" y="2738"/>
                <a:chExt cx="396" cy="286"/>
              </a:xfrm>
            </p:grpSpPr>
            <p:sp>
              <p:nvSpPr>
                <p:cNvPr id="7190" name="Freeform 246"/>
                <p:cNvSpPr>
                  <a:spLocks/>
                </p:cNvSpPr>
                <p:nvPr/>
              </p:nvSpPr>
              <p:spPr bwMode="auto">
                <a:xfrm>
                  <a:off x="1997" y="2738"/>
                  <a:ext cx="396" cy="286"/>
                </a:xfrm>
                <a:custGeom>
                  <a:avLst/>
                  <a:gdLst>
                    <a:gd name="T0" fmla="*/ 0 w 1189"/>
                    <a:gd name="T1" fmla="*/ 0 h 856"/>
                    <a:gd name="T2" fmla="*/ 0 w 1189"/>
                    <a:gd name="T3" fmla="*/ 0 h 856"/>
                    <a:gd name="T4" fmla="*/ 0 w 1189"/>
                    <a:gd name="T5" fmla="*/ 0 h 856"/>
                    <a:gd name="T6" fmla="*/ 0 w 1189"/>
                    <a:gd name="T7" fmla="*/ 0 h 856"/>
                    <a:gd name="T8" fmla="*/ 0 w 1189"/>
                    <a:gd name="T9" fmla="*/ 0 h 856"/>
                    <a:gd name="T10" fmla="*/ 0 60000 65536"/>
                    <a:gd name="T11" fmla="*/ 0 60000 65536"/>
                    <a:gd name="T12" fmla="*/ 0 60000 65536"/>
                    <a:gd name="T13" fmla="*/ 0 60000 65536"/>
                    <a:gd name="T14" fmla="*/ 0 60000 65536"/>
                    <a:gd name="T15" fmla="*/ 0 w 1189"/>
                    <a:gd name="T16" fmla="*/ 0 h 856"/>
                    <a:gd name="T17" fmla="*/ 1189 w 1189"/>
                    <a:gd name="T18" fmla="*/ 856 h 856"/>
                  </a:gdLst>
                  <a:ahLst/>
                  <a:cxnLst>
                    <a:cxn ang="T10">
                      <a:pos x="T0" y="T1"/>
                    </a:cxn>
                    <a:cxn ang="T11">
                      <a:pos x="T2" y="T3"/>
                    </a:cxn>
                    <a:cxn ang="T12">
                      <a:pos x="T4" y="T5"/>
                    </a:cxn>
                    <a:cxn ang="T13">
                      <a:pos x="T6" y="T7"/>
                    </a:cxn>
                    <a:cxn ang="T14">
                      <a:pos x="T8" y="T9"/>
                    </a:cxn>
                  </a:cxnLst>
                  <a:rect l="T15" t="T16" r="T17" b="T18"/>
                  <a:pathLst>
                    <a:path w="1189" h="856">
                      <a:moveTo>
                        <a:pt x="1189" y="66"/>
                      </a:moveTo>
                      <a:lnTo>
                        <a:pt x="1189" y="644"/>
                      </a:lnTo>
                      <a:lnTo>
                        <a:pt x="0" y="856"/>
                      </a:lnTo>
                      <a:lnTo>
                        <a:pt x="0" y="0"/>
                      </a:lnTo>
                      <a:lnTo>
                        <a:pt x="1189" y="66"/>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Line 247"/>
                <p:cNvSpPr>
                  <a:spLocks noChangeShapeType="1"/>
                </p:cNvSpPr>
                <p:nvPr/>
              </p:nvSpPr>
              <p:spPr bwMode="auto">
                <a:xfrm>
                  <a:off x="2158" y="2748"/>
                  <a:ext cx="1" cy="250"/>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248"/>
                <p:cNvSpPr>
                  <a:spLocks noChangeShapeType="1"/>
                </p:cNvSpPr>
                <p:nvPr/>
              </p:nvSpPr>
              <p:spPr bwMode="auto">
                <a:xfrm>
                  <a:off x="2202" y="2751"/>
                  <a:ext cx="1" cy="239"/>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249"/>
                <p:cNvSpPr>
                  <a:spLocks noChangeShapeType="1"/>
                </p:cNvSpPr>
                <p:nvPr/>
              </p:nvSpPr>
              <p:spPr bwMode="auto">
                <a:xfrm>
                  <a:off x="2245" y="2754"/>
                  <a:ext cx="1" cy="229"/>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Freeform 250"/>
                <p:cNvSpPr>
                  <a:spLocks/>
                </p:cNvSpPr>
                <p:nvPr/>
              </p:nvSpPr>
              <p:spPr bwMode="auto">
                <a:xfrm>
                  <a:off x="2004" y="2738"/>
                  <a:ext cx="389" cy="286"/>
                </a:xfrm>
                <a:custGeom>
                  <a:avLst/>
                  <a:gdLst>
                    <a:gd name="T0" fmla="*/ 0 w 1168"/>
                    <a:gd name="T1" fmla="*/ 0 h 856"/>
                    <a:gd name="T2" fmla="*/ 0 w 1168"/>
                    <a:gd name="T3" fmla="*/ 0 h 856"/>
                    <a:gd name="T4" fmla="*/ 0 w 1168"/>
                    <a:gd name="T5" fmla="*/ 0 h 856"/>
                    <a:gd name="T6" fmla="*/ 0 w 1168"/>
                    <a:gd name="T7" fmla="*/ 0 h 856"/>
                    <a:gd name="T8" fmla="*/ 0 w 1168"/>
                    <a:gd name="T9" fmla="*/ 0 h 856"/>
                    <a:gd name="T10" fmla="*/ 0 60000 65536"/>
                    <a:gd name="T11" fmla="*/ 0 60000 65536"/>
                    <a:gd name="T12" fmla="*/ 0 60000 65536"/>
                    <a:gd name="T13" fmla="*/ 0 60000 65536"/>
                    <a:gd name="T14" fmla="*/ 0 60000 65536"/>
                    <a:gd name="T15" fmla="*/ 0 w 1168"/>
                    <a:gd name="T16" fmla="*/ 0 h 856"/>
                    <a:gd name="T17" fmla="*/ 1168 w 1168"/>
                    <a:gd name="T18" fmla="*/ 856 h 856"/>
                  </a:gdLst>
                  <a:ahLst/>
                  <a:cxnLst>
                    <a:cxn ang="T10">
                      <a:pos x="T0" y="T1"/>
                    </a:cxn>
                    <a:cxn ang="T11">
                      <a:pos x="T2" y="T3"/>
                    </a:cxn>
                    <a:cxn ang="T12">
                      <a:pos x="T4" y="T5"/>
                    </a:cxn>
                    <a:cxn ang="T13">
                      <a:pos x="T6" y="T7"/>
                    </a:cxn>
                    <a:cxn ang="T14">
                      <a:pos x="T8" y="T9"/>
                    </a:cxn>
                  </a:cxnLst>
                  <a:rect l="T15" t="T16" r="T17" b="T18"/>
                  <a:pathLst>
                    <a:path w="1168" h="856">
                      <a:moveTo>
                        <a:pt x="0" y="0"/>
                      </a:moveTo>
                      <a:lnTo>
                        <a:pt x="0" y="856"/>
                      </a:lnTo>
                      <a:lnTo>
                        <a:pt x="1168" y="644"/>
                      </a:lnTo>
                      <a:lnTo>
                        <a:pt x="1168" y="66"/>
                      </a:lnTo>
                      <a:lnTo>
                        <a:pt x="0" y="0"/>
                      </a:lnTo>
                    </a:path>
                  </a:pathLst>
                </a:custGeom>
                <a:noFill/>
                <a:ln w="6350">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5" name="Line 251"/>
                <p:cNvSpPr>
                  <a:spLocks noChangeShapeType="1"/>
                </p:cNvSpPr>
                <p:nvPr/>
              </p:nvSpPr>
              <p:spPr bwMode="auto">
                <a:xfrm>
                  <a:off x="2058" y="2744"/>
                  <a:ext cx="1" cy="26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252"/>
                <p:cNvSpPr>
                  <a:spLocks noChangeShapeType="1"/>
                </p:cNvSpPr>
                <p:nvPr/>
              </p:nvSpPr>
              <p:spPr bwMode="auto">
                <a:xfrm>
                  <a:off x="2158" y="2751"/>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253"/>
                <p:cNvSpPr>
                  <a:spLocks noChangeShapeType="1"/>
                </p:cNvSpPr>
                <p:nvPr/>
              </p:nvSpPr>
              <p:spPr bwMode="auto">
                <a:xfrm>
                  <a:off x="2204" y="2754"/>
                  <a:ext cx="1" cy="2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254"/>
                <p:cNvSpPr>
                  <a:spLocks noChangeShapeType="1"/>
                </p:cNvSpPr>
                <p:nvPr/>
              </p:nvSpPr>
              <p:spPr bwMode="auto">
                <a:xfrm>
                  <a:off x="2281" y="2758"/>
                  <a:ext cx="1" cy="21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255"/>
                <p:cNvSpPr>
                  <a:spLocks noChangeShapeType="1"/>
                </p:cNvSpPr>
                <p:nvPr/>
              </p:nvSpPr>
              <p:spPr bwMode="auto">
                <a:xfrm>
                  <a:off x="2315" y="2761"/>
                  <a:ext cx="1" cy="20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256"/>
                <p:cNvSpPr>
                  <a:spLocks noChangeShapeType="1"/>
                </p:cNvSpPr>
                <p:nvPr/>
              </p:nvSpPr>
              <p:spPr bwMode="auto">
                <a:xfrm>
                  <a:off x="2345" y="2764"/>
                  <a:ext cx="1" cy="20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257"/>
                <p:cNvSpPr>
                  <a:spLocks noChangeShapeType="1"/>
                </p:cNvSpPr>
                <p:nvPr/>
              </p:nvSpPr>
              <p:spPr bwMode="auto">
                <a:xfrm>
                  <a:off x="2376" y="2765"/>
                  <a:ext cx="1" cy="193"/>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202" name="Group 258"/>
                <p:cNvGrpSpPr>
                  <a:grpSpLocks/>
                </p:cNvGrpSpPr>
                <p:nvPr/>
              </p:nvGrpSpPr>
              <p:grpSpPr bwMode="auto">
                <a:xfrm>
                  <a:off x="2033" y="2774"/>
                  <a:ext cx="358" cy="188"/>
                  <a:chOff x="2033" y="2774"/>
                  <a:chExt cx="358" cy="188"/>
                </a:xfrm>
              </p:grpSpPr>
              <p:sp>
                <p:nvSpPr>
                  <p:cNvPr id="7209" name="Line 259"/>
                  <p:cNvSpPr>
                    <a:spLocks noChangeShapeType="1"/>
                  </p:cNvSpPr>
                  <p:nvPr/>
                </p:nvSpPr>
                <p:spPr bwMode="auto">
                  <a:xfrm flipH="1" flipV="1">
                    <a:off x="2331" y="2774"/>
                    <a:ext cx="51" cy="40"/>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0" name="Line 260"/>
                  <p:cNvSpPr>
                    <a:spLocks noChangeShapeType="1"/>
                  </p:cNvSpPr>
                  <p:nvPr/>
                </p:nvSpPr>
                <p:spPr bwMode="auto">
                  <a:xfrm flipH="1" flipV="1">
                    <a:off x="2352" y="2879"/>
                    <a:ext cx="39" cy="3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Line 261"/>
                  <p:cNvSpPr>
                    <a:spLocks noChangeShapeType="1"/>
                  </p:cNvSpPr>
                  <p:nvPr/>
                </p:nvSpPr>
                <p:spPr bwMode="auto">
                  <a:xfrm flipH="1" flipV="1">
                    <a:off x="2272" y="2824"/>
                    <a:ext cx="63" cy="58"/>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2" name="Line 262"/>
                  <p:cNvSpPr>
                    <a:spLocks noChangeShapeType="1"/>
                  </p:cNvSpPr>
                  <p:nvPr/>
                </p:nvSpPr>
                <p:spPr bwMode="auto">
                  <a:xfrm flipH="1" flipV="1">
                    <a:off x="2038" y="2787"/>
                    <a:ext cx="56" cy="5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263"/>
                  <p:cNvSpPr>
                    <a:spLocks noChangeShapeType="1"/>
                  </p:cNvSpPr>
                  <p:nvPr/>
                </p:nvSpPr>
                <p:spPr bwMode="auto">
                  <a:xfrm flipH="1" flipV="1">
                    <a:off x="2267" y="2803"/>
                    <a:ext cx="56" cy="52"/>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264"/>
                  <p:cNvSpPr>
                    <a:spLocks noChangeShapeType="1"/>
                  </p:cNvSpPr>
                  <p:nvPr/>
                </p:nvSpPr>
                <p:spPr bwMode="auto">
                  <a:xfrm flipH="1" flipV="1">
                    <a:off x="2302" y="2873"/>
                    <a:ext cx="53" cy="45"/>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5" name="Line 265"/>
                  <p:cNvSpPr>
                    <a:spLocks noChangeShapeType="1"/>
                  </p:cNvSpPr>
                  <p:nvPr/>
                </p:nvSpPr>
                <p:spPr bwMode="auto">
                  <a:xfrm flipH="1" flipV="1">
                    <a:off x="2159" y="2775"/>
                    <a:ext cx="66" cy="6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Line 266"/>
                  <p:cNvSpPr>
                    <a:spLocks noChangeShapeType="1"/>
                  </p:cNvSpPr>
                  <p:nvPr/>
                </p:nvSpPr>
                <p:spPr bwMode="auto">
                  <a:xfrm flipH="1" flipV="1">
                    <a:off x="2180" y="2818"/>
                    <a:ext cx="74" cy="7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7" name="Line 267"/>
                  <p:cNvSpPr>
                    <a:spLocks noChangeShapeType="1"/>
                  </p:cNvSpPr>
                  <p:nvPr/>
                </p:nvSpPr>
                <p:spPr bwMode="auto">
                  <a:xfrm flipH="1" flipV="1">
                    <a:off x="2105" y="2815"/>
                    <a:ext cx="65" cy="62"/>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268"/>
                  <p:cNvSpPr>
                    <a:spLocks noChangeShapeType="1"/>
                  </p:cNvSpPr>
                  <p:nvPr/>
                </p:nvSpPr>
                <p:spPr bwMode="auto">
                  <a:xfrm flipH="1" flipV="1">
                    <a:off x="2132" y="2908"/>
                    <a:ext cx="58" cy="5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9" name="Line 269"/>
                  <p:cNvSpPr>
                    <a:spLocks noChangeShapeType="1"/>
                  </p:cNvSpPr>
                  <p:nvPr/>
                </p:nvSpPr>
                <p:spPr bwMode="auto">
                  <a:xfrm flipH="1" flipV="1">
                    <a:off x="2033" y="2850"/>
                    <a:ext cx="53" cy="5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03" name="Line 270"/>
                <p:cNvSpPr>
                  <a:spLocks noChangeShapeType="1"/>
                </p:cNvSpPr>
                <p:nvPr/>
              </p:nvSpPr>
              <p:spPr bwMode="auto">
                <a:xfrm>
                  <a:off x="2107" y="2753"/>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271"/>
                <p:cNvSpPr>
                  <a:spLocks noChangeShapeType="1"/>
                </p:cNvSpPr>
                <p:nvPr/>
              </p:nvSpPr>
              <p:spPr bwMode="auto">
                <a:xfrm>
                  <a:off x="2003" y="2782"/>
                  <a:ext cx="386" cy="1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272"/>
                <p:cNvSpPr>
                  <a:spLocks noChangeShapeType="1"/>
                </p:cNvSpPr>
                <p:nvPr/>
              </p:nvSpPr>
              <p:spPr bwMode="auto">
                <a:xfrm flipV="1">
                  <a:off x="2006" y="2829"/>
                  <a:ext cx="385" cy="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273"/>
                <p:cNvSpPr>
                  <a:spLocks noChangeShapeType="1"/>
                </p:cNvSpPr>
                <p:nvPr/>
              </p:nvSpPr>
              <p:spPr bwMode="auto">
                <a:xfrm flipV="1">
                  <a:off x="2008" y="2865"/>
                  <a:ext cx="381" cy="2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274"/>
                <p:cNvSpPr>
                  <a:spLocks noChangeShapeType="1"/>
                </p:cNvSpPr>
                <p:nvPr/>
              </p:nvSpPr>
              <p:spPr bwMode="auto">
                <a:xfrm flipV="1">
                  <a:off x="2006" y="2929"/>
                  <a:ext cx="387" cy="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275"/>
                <p:cNvSpPr>
                  <a:spLocks noChangeShapeType="1"/>
                </p:cNvSpPr>
                <p:nvPr/>
              </p:nvSpPr>
              <p:spPr bwMode="auto">
                <a:xfrm flipV="1">
                  <a:off x="2008" y="2897"/>
                  <a:ext cx="385" cy="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E08DB80C-F9EF-49D2-8686-17CD63002755}" type="slidenum">
              <a:rPr lang="de-DE" altLang="en-US" sz="1800" smtClean="0">
                <a:solidFill>
                  <a:srgbClr val="FFFFFF"/>
                </a:solidFill>
              </a:rPr>
              <a:pPr algn="r" eaLnBrk="1" hangingPunct="1">
                <a:spcBef>
                  <a:spcPct val="0"/>
                </a:spcBef>
                <a:buClrTx/>
                <a:buFontTx/>
                <a:buNone/>
              </a:pPr>
              <a:t>10</a:t>
            </a:fld>
            <a:r>
              <a:rPr lang="de-DE" altLang="en-US" sz="1800">
                <a:solidFill>
                  <a:srgbClr val="FFFFFF"/>
                </a:solidFill>
              </a:rPr>
              <a:t>-</a:t>
            </a:r>
          </a:p>
        </p:txBody>
      </p:sp>
      <p:sp>
        <p:nvSpPr>
          <p:cNvPr id="18438" name="Rectangle 3"/>
          <p:cNvSpPr>
            <a:spLocks noGrp="1" noChangeArrowheads="1"/>
          </p:cNvSpPr>
          <p:nvPr>
            <p:ph type="title" idx="4294967295"/>
          </p:nvPr>
        </p:nvSpPr>
        <p:spPr>
          <a:xfrm>
            <a:off x="0" y="31750"/>
            <a:ext cx="9072563" cy="954087"/>
          </a:xfrm>
        </p:spPr>
        <p:txBody>
          <a:bodyPr/>
          <a:lstStyle/>
          <a:p>
            <a:pPr eaLnBrk="1" hangingPunct="1">
              <a:defRPr/>
            </a:pPr>
            <a:r>
              <a:rPr lang="en-US" altLang="en-US" sz="2900" dirty="0"/>
              <a:t>4.1. The Ingredients of a Financial Market Crisis</a:t>
            </a:r>
            <a:endParaRPr lang="de-DE" altLang="en-US" sz="2900" dirty="0"/>
          </a:p>
        </p:txBody>
      </p:sp>
      <p:sp>
        <p:nvSpPr>
          <p:cNvPr id="17412"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7413" name="Rectangle 4"/>
          <p:cNvSpPr>
            <a:spLocks noChangeArrowheads="1"/>
          </p:cNvSpPr>
          <p:nvPr/>
        </p:nvSpPr>
        <p:spPr bwMode="auto">
          <a:xfrm>
            <a:off x="1223963" y="1016000"/>
            <a:ext cx="468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a:t>
            </a:r>
            <a:endParaRPr lang="en-GB" altLang="en-US" sz="2200" baseline="-25000">
              <a:solidFill>
                <a:srgbClr val="FFFFFF"/>
              </a:solidFill>
            </a:endParaRPr>
          </a:p>
        </p:txBody>
      </p:sp>
      <p:sp>
        <p:nvSpPr>
          <p:cNvPr id="17414" name="Rectangle 5"/>
          <p:cNvSpPr>
            <a:spLocks noChangeArrowheads="1"/>
          </p:cNvSpPr>
          <p:nvPr/>
        </p:nvSpPr>
        <p:spPr bwMode="auto">
          <a:xfrm>
            <a:off x="8748713" y="594995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solidFill>
                  <a:srgbClr val="FFFFFF"/>
                </a:solidFill>
              </a:rPr>
              <a:t>X</a:t>
            </a:r>
          </a:p>
        </p:txBody>
      </p:sp>
      <p:sp>
        <p:nvSpPr>
          <p:cNvPr id="17415" name="Line 6"/>
          <p:cNvSpPr>
            <a:spLocks noChangeShapeType="1"/>
          </p:cNvSpPr>
          <p:nvPr/>
        </p:nvSpPr>
        <p:spPr bwMode="auto">
          <a:xfrm flipH="1">
            <a:off x="3097213" y="3968750"/>
            <a:ext cx="0" cy="2484438"/>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16" name="Line 7"/>
          <p:cNvSpPr>
            <a:spLocks noChangeShapeType="1"/>
          </p:cNvSpPr>
          <p:nvPr/>
        </p:nvSpPr>
        <p:spPr bwMode="auto">
          <a:xfrm rot="5400000" flipH="1">
            <a:off x="2160588" y="2997200"/>
            <a:ext cx="0" cy="19431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17"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18" name="Text Box 10"/>
          <p:cNvSpPr txBox="1">
            <a:spLocks noChangeArrowheads="1"/>
          </p:cNvSpPr>
          <p:nvPr/>
        </p:nvSpPr>
        <p:spPr bwMode="auto">
          <a:xfrm>
            <a:off x="6156325" y="1484313"/>
            <a:ext cx="720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00FF00"/>
                </a:solidFill>
              </a:rPr>
              <a:t>X</a:t>
            </a:r>
            <a:r>
              <a:rPr lang="en-US" altLang="en-US" sz="2000" baseline="-25000">
                <a:solidFill>
                  <a:srgbClr val="00FF00"/>
                </a:solidFill>
              </a:rPr>
              <a:t>S</a:t>
            </a:r>
            <a:endParaRPr lang="en-US" altLang="en-US" sz="2000">
              <a:solidFill>
                <a:srgbClr val="00FF00"/>
              </a:solidFill>
            </a:endParaRPr>
          </a:p>
        </p:txBody>
      </p:sp>
      <p:sp>
        <p:nvSpPr>
          <p:cNvPr id="17419"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20" name="Line 14"/>
          <p:cNvSpPr>
            <a:spLocks noChangeShapeType="1"/>
          </p:cNvSpPr>
          <p:nvPr/>
        </p:nvSpPr>
        <p:spPr bwMode="auto">
          <a:xfrm flipV="1">
            <a:off x="1223963" y="1160463"/>
            <a:ext cx="0" cy="288925"/>
          </a:xfrm>
          <a:prstGeom prst="line">
            <a:avLst/>
          </a:prstGeom>
          <a:noFill/>
          <a:ln w="12700">
            <a:solidFill>
              <a:schemeClr val="bg2"/>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21" name="Line 15"/>
          <p:cNvSpPr>
            <a:spLocks noChangeShapeType="1"/>
          </p:cNvSpPr>
          <p:nvPr/>
        </p:nvSpPr>
        <p:spPr bwMode="auto">
          <a:xfrm rot="5400000" flipV="1">
            <a:off x="8713788" y="6272212"/>
            <a:ext cx="0" cy="288925"/>
          </a:xfrm>
          <a:prstGeom prst="line">
            <a:avLst/>
          </a:prstGeom>
          <a:noFill/>
          <a:ln w="12700">
            <a:solidFill>
              <a:schemeClr val="bg2"/>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22" name="AutoShape 17"/>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8449" name="AutoShape 16"/>
          <p:cNvSpPr>
            <a:spLocks noChangeArrowheads="1"/>
          </p:cNvSpPr>
          <p:nvPr/>
        </p:nvSpPr>
        <p:spPr bwMode="auto">
          <a:xfrm>
            <a:off x="6696075" y="1089025"/>
            <a:ext cx="2376488" cy="3203575"/>
          </a:xfrm>
          <a:prstGeom prst="roundRect">
            <a:avLst>
              <a:gd name="adj" fmla="val 12495"/>
            </a:avLst>
          </a:prstGeom>
          <a:solidFill>
            <a:srgbClr val="E5FFFF"/>
          </a:solidFill>
          <a:ln w="50800">
            <a:solidFill>
              <a:srgbClr val="00FF00"/>
            </a:solidFill>
            <a:round/>
            <a:headEnd/>
            <a:tailEnd/>
          </a:ln>
        </p:spPr>
        <p:txBody>
          <a:bodyPr anchor="ctr"/>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sym typeface="Wingdings" pitchFamily="2" charset="2"/>
              </a:rPr>
              <a:t>Change: New information (=</a:t>
            </a:r>
            <a:r>
              <a:rPr lang="en-US" altLang="en-US" sz="2000" dirty="0">
                <a:solidFill>
                  <a:srgbClr val="FF0000"/>
                </a:solidFill>
                <a:latin typeface="Arial"/>
                <a:sym typeface="Wingdings" pitchFamily="2" charset="2"/>
              </a:rPr>
              <a:t>initial shock</a:t>
            </a:r>
            <a:r>
              <a:rPr lang="en-US" altLang="en-US" sz="2000" dirty="0">
                <a:solidFill>
                  <a:schemeClr val="bg2">
                    <a:lumMod val="50000"/>
                    <a:lumOff val="50000"/>
                  </a:schemeClr>
                </a:solidFill>
                <a:latin typeface="Arial"/>
                <a:sym typeface="Wingdings" pitchFamily="2" charset="2"/>
              </a:rPr>
              <a:t>) leads to a higher expected price of the next period: </a:t>
            </a:r>
            <a:r>
              <a:rPr lang="en-US" altLang="en-US" sz="2000" dirty="0">
                <a:solidFill>
                  <a:srgbClr val="FF0000"/>
                </a:solidFill>
                <a:latin typeface="Arial"/>
              </a:rPr>
              <a:t>E</a:t>
            </a:r>
            <a:r>
              <a:rPr lang="en-US" altLang="en-US" sz="2000" baseline="-25000" dirty="0">
                <a:solidFill>
                  <a:srgbClr val="FF0000"/>
                </a:solidFill>
                <a:latin typeface="Arial"/>
              </a:rPr>
              <a:t>t</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25000" dirty="0" err="1">
                <a:solidFill>
                  <a:srgbClr val="FF0000"/>
                </a:solidFill>
                <a:latin typeface="Arial"/>
              </a:rPr>
              <a:t>t+1</a:t>
            </a:r>
            <a:r>
              <a:rPr lang="en-US" altLang="en-US" sz="2000" dirty="0">
                <a:solidFill>
                  <a:srgbClr val="FF0000"/>
                </a:solidFill>
                <a:latin typeface="Arial"/>
              </a:rPr>
              <a:t>) &gt;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a:t>
            </a:r>
            <a:endParaRPr lang="en-US" altLang="en-US" sz="2000" baseline="-25000" dirty="0">
              <a:solidFill>
                <a:srgbClr val="00FF00"/>
              </a:solidFill>
              <a:latin typeface="Arial"/>
            </a:endParaRPr>
          </a:p>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rPr>
              <a:t>=&gt; </a:t>
            </a:r>
            <a:r>
              <a:rPr lang="en-US" altLang="en-US" sz="2000" dirty="0">
                <a:solidFill>
                  <a:srgbClr val="FF0000"/>
                </a:solidFill>
                <a:latin typeface="Arial"/>
              </a:rPr>
              <a:t>Additional </a:t>
            </a:r>
            <a:r>
              <a:rPr lang="en-US" altLang="en-US" sz="2000" dirty="0">
                <a:solidFill>
                  <a:schemeClr val="bg2">
                    <a:lumMod val="50000"/>
                    <a:lumOff val="50000"/>
                  </a:schemeClr>
                </a:solidFill>
                <a:latin typeface="Arial"/>
              </a:rPr>
              <a:t>purchases by speculators</a:t>
            </a:r>
          </a:p>
        </p:txBody>
      </p:sp>
      <p:sp>
        <p:nvSpPr>
          <p:cNvPr id="725014" name="Text Box 8"/>
          <p:cNvSpPr txBox="1">
            <a:spLocks noChangeArrowheads="1"/>
          </p:cNvSpPr>
          <p:nvPr/>
        </p:nvSpPr>
        <p:spPr bwMode="auto">
          <a:xfrm>
            <a:off x="6156325" y="5300663"/>
            <a:ext cx="24495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725015"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26" name="Text Box 8"/>
          <p:cNvSpPr txBox="1">
            <a:spLocks noChangeArrowheads="1"/>
          </p:cNvSpPr>
          <p:nvPr/>
        </p:nvSpPr>
        <p:spPr bwMode="auto">
          <a:xfrm>
            <a:off x="6156325" y="5984875"/>
            <a:ext cx="2449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7427" name="Text Box 12"/>
          <p:cNvSpPr txBox="1">
            <a:spLocks noChangeArrowheads="1"/>
          </p:cNvSpPr>
          <p:nvPr/>
        </p:nvSpPr>
        <p:spPr bwMode="auto">
          <a:xfrm>
            <a:off x="684213" y="375285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1</a:t>
            </a:r>
            <a:r>
              <a:rPr lang="en-US" altLang="en-US" sz="2000" baseline="-25000">
                <a:solidFill>
                  <a:srgbClr val="00FF00"/>
                </a:solidFill>
              </a:rPr>
              <a:t>t</a:t>
            </a:r>
            <a:endParaRPr lang="en-US" altLang="en-US" sz="2000" baseline="30000">
              <a:solidFill>
                <a:srgbClr val="00FF00"/>
              </a:solidFill>
            </a:endParaRPr>
          </a:p>
        </p:txBody>
      </p:sp>
      <p:sp>
        <p:nvSpPr>
          <p:cNvPr id="17428" name="Text Box 17"/>
          <p:cNvSpPr txBox="1">
            <a:spLocks noChangeArrowheads="1"/>
          </p:cNvSpPr>
          <p:nvPr/>
        </p:nvSpPr>
        <p:spPr bwMode="auto">
          <a:xfrm>
            <a:off x="28813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1</a:t>
            </a:r>
            <a:r>
              <a:rPr lang="en-US" altLang="en-US" sz="2000" baseline="-25000">
                <a:solidFill>
                  <a:srgbClr val="00FF00"/>
                </a:solidFill>
              </a:rPr>
              <a:t>t</a:t>
            </a:r>
          </a:p>
        </p:txBody>
      </p:sp>
      <p:sp>
        <p:nvSpPr>
          <p:cNvPr id="725019" name="Line 27"/>
          <p:cNvSpPr>
            <a:spLocks noChangeShapeType="1"/>
          </p:cNvSpPr>
          <p:nvPr/>
        </p:nvSpPr>
        <p:spPr bwMode="auto">
          <a:xfrm rot="-5400000">
            <a:off x="1206500" y="3806826"/>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25020" name="Line 7"/>
          <p:cNvSpPr>
            <a:spLocks noChangeShapeType="1"/>
          </p:cNvSpPr>
          <p:nvPr/>
        </p:nvSpPr>
        <p:spPr bwMode="auto">
          <a:xfrm rot="5400000" flipH="1">
            <a:off x="2393951" y="2474912"/>
            <a:ext cx="0" cy="23399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5021" name="Text Box 12"/>
          <p:cNvSpPr txBox="1">
            <a:spLocks noChangeArrowheads="1"/>
          </p:cNvSpPr>
          <p:nvPr/>
        </p:nvSpPr>
        <p:spPr bwMode="auto">
          <a:xfrm>
            <a:off x="684213" y="342900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a:t>
            </a:r>
            <a:endParaRPr lang="en-US" altLang="en-US" sz="2000" baseline="30000">
              <a:solidFill>
                <a:srgbClr val="00FF00"/>
              </a:solidFill>
            </a:endParaRPr>
          </a:p>
        </p:txBody>
      </p:sp>
      <p:sp>
        <p:nvSpPr>
          <p:cNvPr id="725022" name="Line 6"/>
          <p:cNvSpPr>
            <a:spLocks noChangeShapeType="1"/>
          </p:cNvSpPr>
          <p:nvPr/>
        </p:nvSpPr>
        <p:spPr bwMode="auto">
          <a:xfrm flipH="1">
            <a:off x="3563938" y="3644900"/>
            <a:ext cx="0" cy="27717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5023" name="Text Box 17"/>
          <p:cNvSpPr txBox="1">
            <a:spLocks noChangeArrowheads="1"/>
          </p:cNvSpPr>
          <p:nvPr/>
        </p:nvSpPr>
        <p:spPr bwMode="auto">
          <a:xfrm>
            <a:off x="33131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2</a:t>
            </a:r>
            <a:r>
              <a:rPr lang="en-US" altLang="en-US" sz="2000" baseline="-25000">
                <a:solidFill>
                  <a:srgbClr val="00FF00"/>
                </a:solidFill>
              </a:rPr>
              <a:t>t</a:t>
            </a:r>
          </a:p>
        </p:txBody>
      </p:sp>
      <p:sp>
        <p:nvSpPr>
          <p:cNvPr id="725024" name="Line 32"/>
          <p:cNvSpPr>
            <a:spLocks noChangeShapeType="1"/>
          </p:cNvSpPr>
          <p:nvPr/>
        </p:nvSpPr>
        <p:spPr bwMode="auto">
          <a:xfrm>
            <a:off x="3168650" y="6245225"/>
            <a:ext cx="3603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25025" name="Line 33"/>
          <p:cNvSpPr>
            <a:spLocks noChangeShapeType="1"/>
          </p:cNvSpPr>
          <p:nvPr/>
        </p:nvSpPr>
        <p:spPr bwMode="auto">
          <a:xfrm>
            <a:off x="1619250" y="2744788"/>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7436" name="Rectangle 4"/>
          <p:cNvSpPr>
            <a:spLocks noChangeArrowheads="1"/>
          </p:cNvSpPr>
          <p:nvPr/>
        </p:nvSpPr>
        <p:spPr bwMode="auto">
          <a:xfrm>
            <a:off x="2663825" y="1304925"/>
            <a:ext cx="176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Period: t</a:t>
            </a:r>
            <a:endParaRPr lang="en-GB" altLang="en-US" sz="2200" baseline="-25000">
              <a:solidFill>
                <a:srgbClr val="FFFFFF"/>
              </a:solidFill>
            </a:endParaRPr>
          </a:p>
        </p:txBody>
      </p:sp>
      <p:sp>
        <p:nvSpPr>
          <p:cNvPr id="725029" name="Line 37"/>
          <p:cNvSpPr>
            <a:spLocks noChangeShapeType="1"/>
          </p:cNvSpPr>
          <p:nvPr/>
        </p:nvSpPr>
        <p:spPr bwMode="auto">
          <a:xfrm>
            <a:off x="3743325" y="4365625"/>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graphicFrame>
        <p:nvGraphicFramePr>
          <p:cNvPr id="17438" name="Objekt 1"/>
          <p:cNvGraphicFramePr>
            <a:graphicFrameLocks/>
          </p:cNvGraphicFramePr>
          <p:nvPr/>
        </p:nvGraphicFramePr>
        <p:xfrm>
          <a:off x="1150938" y="1089025"/>
          <a:ext cx="9471025" cy="6835775"/>
        </p:xfrm>
        <a:graphic>
          <a:graphicData uri="http://schemas.openxmlformats.org/presentationml/2006/ole">
            <mc:AlternateContent xmlns:mc="http://schemas.openxmlformats.org/markup-compatibility/2006">
              <mc:Choice xmlns:v="urn:schemas-microsoft-com:vml" Requires="v">
                <p:oleObj spid="_x0000_s17589" name="Diagramm" r:id="rId4" imgW="11787317" imgH="10406056" progId="MSGraph.Chart.8">
                  <p:embed followColorScheme="full"/>
                </p:oleObj>
              </mc:Choice>
              <mc:Fallback>
                <p:oleObj name="Diagramm" r:id="rId4" imgW="11787317" imgH="10406056" progId="MSGraph.Chart.8">
                  <p:embed followColorScheme="full"/>
                  <p:pic>
                    <p:nvPicPr>
                      <p:cNvPr id="0" name="Objek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089025"/>
                        <a:ext cx="94710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5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50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50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50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50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50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50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50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50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5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14" grpId="0"/>
      <p:bldP spid="725015" grpId="0" animBg="1"/>
      <p:bldP spid="725019" grpId="0" animBg="1"/>
      <p:bldP spid="725020" grpId="0" animBg="1"/>
      <p:bldP spid="725021" grpId="0"/>
      <p:bldP spid="725022" grpId="0" animBg="1"/>
      <p:bldP spid="725023" grpId="0"/>
      <p:bldP spid="725024" grpId="0" animBg="1"/>
      <p:bldP spid="725025" grpId="0" animBg="1"/>
      <p:bldP spid="72502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BF9B5EB-B576-444A-8E93-343847006A66}" type="slidenum">
              <a:rPr lang="de-DE" altLang="en-US" sz="1800" smtClean="0">
                <a:solidFill>
                  <a:srgbClr val="FFFFFF"/>
                </a:solidFill>
              </a:rPr>
              <a:pPr algn="r" eaLnBrk="1" hangingPunct="1">
                <a:spcBef>
                  <a:spcPct val="0"/>
                </a:spcBef>
                <a:buClrTx/>
                <a:buFontTx/>
                <a:buNone/>
              </a:pPr>
              <a:t>100</a:t>
            </a:fld>
            <a:r>
              <a:rPr lang="de-DE" altLang="en-US" sz="1800">
                <a:solidFill>
                  <a:srgbClr val="FFFFFF"/>
                </a:solidFill>
              </a:rPr>
              <a:t>-</a:t>
            </a:r>
          </a:p>
        </p:txBody>
      </p:sp>
      <p:sp>
        <p:nvSpPr>
          <p:cNvPr id="105475"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105476" name="Picture 6" descr="Singapore Stock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199" name="Oval 7"/>
          <p:cNvSpPr>
            <a:spLocks noChangeArrowheads="1"/>
          </p:cNvSpPr>
          <p:nvPr/>
        </p:nvSpPr>
        <p:spPr bwMode="auto">
          <a:xfrm>
            <a:off x="4498975" y="1449388"/>
            <a:ext cx="865188" cy="3382962"/>
          </a:xfrm>
          <a:prstGeom prst="ellipse">
            <a:avLst/>
          </a:prstGeom>
          <a:noFill/>
          <a:ln w="57150"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8"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sz="2500"/>
          </a:p>
        </p:txBody>
      </p:sp>
      <p:sp>
        <p:nvSpPr>
          <p:cNvPr id="10649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316DE01-63FA-4E6F-BCDA-838FC8E9D602}" type="slidenum">
              <a:rPr lang="de-DE" altLang="en-US" sz="1800" smtClean="0">
                <a:solidFill>
                  <a:srgbClr val="FFFFFF"/>
                </a:solidFill>
              </a:rPr>
              <a:pPr algn="r" eaLnBrk="1" hangingPunct="1">
                <a:spcBef>
                  <a:spcPct val="0"/>
                </a:spcBef>
                <a:buClrTx/>
                <a:buFontTx/>
                <a:buNone/>
              </a:pPr>
              <a:t>101</a:t>
            </a:fld>
            <a:r>
              <a:rPr lang="de-DE" altLang="en-US" sz="1800">
                <a:solidFill>
                  <a:srgbClr val="FFFFFF"/>
                </a:solidFill>
              </a:rPr>
              <a:t>-</a:t>
            </a:r>
          </a:p>
        </p:txBody>
      </p:sp>
      <p:sp>
        <p:nvSpPr>
          <p:cNvPr id="10650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65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06502"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Bef>
                <a:spcPct val="60000"/>
              </a:spcBef>
            </a:pPr>
            <a:r>
              <a:rPr lang="en-US" altLang="en-US" dirty="0">
                <a:solidFill>
                  <a:srgbClr val="FFFFFF"/>
                </a:solidFill>
              </a:rPr>
              <a:t>What were the causes of the East Asian Crises?</a:t>
            </a:r>
          </a:p>
          <a:p>
            <a:pPr lvl="1" eaLnBrk="1" hangingPunct="1">
              <a:lnSpc>
                <a:spcPct val="80000"/>
              </a:lnSpc>
              <a:spcBef>
                <a:spcPct val="60000"/>
              </a:spcBef>
              <a:buSzTx/>
            </a:pPr>
            <a:r>
              <a:rPr lang="en-US" altLang="en-US" dirty="0">
                <a:solidFill>
                  <a:srgbClr val="FFFFFF"/>
                </a:solidFill>
              </a:rPr>
              <a:t>During the </a:t>
            </a:r>
            <a:r>
              <a:rPr lang="en-US" altLang="en-US" dirty="0" err="1">
                <a:solidFill>
                  <a:srgbClr val="FFFFFF"/>
                </a:solidFill>
              </a:rPr>
              <a:t>80s</a:t>
            </a:r>
            <a:r>
              <a:rPr lang="en-US" altLang="en-US" dirty="0">
                <a:solidFill>
                  <a:srgbClr val="FFFFFF"/>
                </a:solidFill>
              </a:rPr>
              <a:t> the strong growth of East Asian economies           (South Korea Thailand, Philippines, Malaysia, Hong Kong, Indonesia) was financed by high domestic savings. At the </a:t>
            </a:r>
            <a:r>
              <a:rPr lang="en-US" altLang="en-US" dirty="0">
                <a:solidFill>
                  <a:srgbClr val="00FF00"/>
                </a:solidFill>
              </a:rPr>
              <a:t>beginning of the </a:t>
            </a:r>
            <a:r>
              <a:rPr lang="en-US" altLang="en-US" dirty="0" err="1">
                <a:solidFill>
                  <a:srgbClr val="00FF00"/>
                </a:solidFill>
              </a:rPr>
              <a:t>90s</a:t>
            </a:r>
            <a:r>
              <a:rPr lang="en-US" altLang="en-US" dirty="0">
                <a:solidFill>
                  <a:srgbClr val="FFFFFF"/>
                </a:solidFill>
              </a:rPr>
              <a:t> they </a:t>
            </a:r>
            <a:r>
              <a:rPr lang="en-US" altLang="en-US" dirty="0">
                <a:solidFill>
                  <a:srgbClr val="00FF00"/>
                </a:solidFill>
              </a:rPr>
              <a:t>opened their capital markets</a:t>
            </a:r>
            <a:r>
              <a:rPr lang="en-US" altLang="en-US" dirty="0">
                <a:solidFill>
                  <a:srgbClr val="FFFFFF"/>
                </a:solidFill>
              </a:rPr>
              <a:t> for foreign investment.</a:t>
            </a:r>
          </a:p>
          <a:p>
            <a:pPr lvl="2" eaLnBrk="1" hangingPunct="1">
              <a:lnSpc>
                <a:spcPct val="80000"/>
              </a:lnSpc>
              <a:spcBef>
                <a:spcPct val="30000"/>
              </a:spcBef>
              <a:buSzPct val="120000"/>
            </a:pPr>
            <a:r>
              <a:rPr lang="en-US" altLang="en-US" dirty="0">
                <a:solidFill>
                  <a:srgbClr val="FFFFFF"/>
                </a:solidFill>
              </a:rPr>
              <a:t>This marked the start of a massive acceleration of </a:t>
            </a:r>
            <a:r>
              <a:rPr lang="en-US" altLang="en-US" dirty="0">
                <a:solidFill>
                  <a:srgbClr val="00FF00"/>
                </a:solidFill>
              </a:rPr>
              <a:t>global financial integration</a:t>
            </a:r>
            <a:r>
              <a:rPr lang="en-US" altLang="en-US" dirty="0">
                <a:solidFill>
                  <a:srgbClr val="FFFFFF"/>
                </a:solidFill>
              </a:rPr>
              <a:t>.</a:t>
            </a:r>
          </a:p>
          <a:p>
            <a:pPr lvl="2" eaLnBrk="1" hangingPunct="1">
              <a:lnSpc>
                <a:spcPct val="80000"/>
              </a:lnSpc>
              <a:spcBef>
                <a:spcPct val="30000"/>
              </a:spcBef>
              <a:buSzPct val="120000"/>
            </a:pPr>
            <a:r>
              <a:rPr lang="en-US" altLang="en-US" dirty="0">
                <a:solidFill>
                  <a:srgbClr val="FFFFFF"/>
                </a:solidFill>
              </a:rPr>
              <a:t>The </a:t>
            </a:r>
            <a:r>
              <a:rPr lang="en-US" altLang="en-US" dirty="0">
                <a:solidFill>
                  <a:srgbClr val="00FF00"/>
                </a:solidFill>
              </a:rPr>
              <a:t>inflowing capital caused</a:t>
            </a:r>
            <a:r>
              <a:rPr lang="en-US" altLang="en-US" dirty="0">
                <a:solidFill>
                  <a:srgbClr val="FFFFFF"/>
                </a:solidFill>
              </a:rPr>
              <a:t> massive </a:t>
            </a:r>
            <a:r>
              <a:rPr lang="en-US" altLang="en-US" dirty="0">
                <a:solidFill>
                  <a:srgbClr val="00FF00"/>
                </a:solidFill>
              </a:rPr>
              <a:t>price gains</a:t>
            </a:r>
            <a:r>
              <a:rPr lang="en-US" altLang="en-US" dirty="0">
                <a:solidFill>
                  <a:srgbClr val="FFFFFF"/>
                </a:solidFill>
              </a:rPr>
              <a:t> in East Asian </a:t>
            </a:r>
            <a:r>
              <a:rPr lang="en-US" altLang="en-US" dirty="0">
                <a:solidFill>
                  <a:srgbClr val="00FF00"/>
                </a:solidFill>
              </a:rPr>
              <a:t>stock </a:t>
            </a:r>
            <a:r>
              <a:rPr lang="en-US" altLang="en-US" dirty="0">
                <a:solidFill>
                  <a:srgbClr val="FFFFFF"/>
                </a:solidFill>
              </a:rPr>
              <a:t>and </a:t>
            </a:r>
            <a:r>
              <a:rPr lang="en-US" altLang="en-US" dirty="0">
                <a:solidFill>
                  <a:srgbClr val="00FF00"/>
                </a:solidFill>
              </a:rPr>
              <a:t>real estate markets</a:t>
            </a:r>
            <a:r>
              <a:rPr lang="en-US" altLang="en-US" dirty="0">
                <a:solidFill>
                  <a:srgbClr val="FFFFFF"/>
                </a:solidFill>
              </a:rPr>
              <a:t> (“East-Asia Boom”).</a:t>
            </a:r>
          </a:p>
          <a:p>
            <a:pPr lvl="2" eaLnBrk="1" hangingPunct="1">
              <a:lnSpc>
                <a:spcPct val="80000"/>
              </a:lnSpc>
              <a:spcBef>
                <a:spcPct val="30000"/>
              </a:spcBef>
              <a:buSzPct val="120000"/>
            </a:pPr>
            <a:r>
              <a:rPr lang="en-US" altLang="en-US" dirty="0">
                <a:solidFill>
                  <a:srgbClr val="FFFFFF"/>
                </a:solidFill>
              </a:rPr>
              <a:t>Following this boom, </a:t>
            </a:r>
            <a:r>
              <a:rPr lang="en-US" altLang="en-US" dirty="0">
                <a:solidFill>
                  <a:srgbClr val="00FF00"/>
                </a:solidFill>
              </a:rPr>
              <a:t>international investors</a:t>
            </a:r>
            <a:r>
              <a:rPr lang="en-US" altLang="en-US" dirty="0">
                <a:solidFill>
                  <a:srgbClr val="FFFFFF"/>
                </a:solidFill>
              </a:rPr>
              <a:t> became very </a:t>
            </a:r>
            <a:r>
              <a:rPr lang="en-US" altLang="en-US" dirty="0" err="1">
                <a:solidFill>
                  <a:srgbClr val="00FF00"/>
                </a:solidFill>
              </a:rPr>
              <a:t>opti-mistic</a:t>
            </a:r>
            <a:r>
              <a:rPr lang="en-US" altLang="en-US" dirty="0">
                <a:solidFill>
                  <a:srgbClr val="FFFFFF"/>
                </a:solidFill>
              </a:rPr>
              <a:t> for the East Asian Economies and bought not only stock but offered also a lot of </a:t>
            </a:r>
            <a:r>
              <a:rPr lang="en-US" altLang="en-US" dirty="0">
                <a:solidFill>
                  <a:srgbClr val="00FF00"/>
                </a:solidFill>
              </a:rPr>
              <a:t>credits to</a:t>
            </a:r>
            <a:r>
              <a:rPr lang="en-US" altLang="en-US" dirty="0">
                <a:solidFill>
                  <a:srgbClr val="FFFFFF"/>
                </a:solidFill>
              </a:rPr>
              <a:t> </a:t>
            </a:r>
            <a:r>
              <a:rPr lang="en-US" altLang="en-US" dirty="0">
                <a:solidFill>
                  <a:srgbClr val="00FF00"/>
                </a:solidFill>
              </a:rPr>
              <a:t>East Asian banks and firms</a:t>
            </a:r>
            <a:r>
              <a:rPr lang="en-US" altLang="en-US" dirty="0">
                <a:solidFill>
                  <a:srgbClr val="FFFFFF"/>
                </a:solidFill>
              </a:rPr>
              <a:t>. Until 1997 they attracted more than half of total capital inflow to developing countries.</a:t>
            </a:r>
          </a:p>
          <a:p>
            <a:pPr lvl="2" eaLnBrk="1" hangingPunct="1">
              <a:lnSpc>
                <a:spcPct val="80000"/>
              </a:lnSpc>
              <a:spcBef>
                <a:spcPct val="30000"/>
              </a:spcBef>
              <a:buSzPct val="120000"/>
            </a:pPr>
            <a:r>
              <a:rPr lang="en-US" altLang="en-US" dirty="0">
                <a:solidFill>
                  <a:srgbClr val="FFFFFF"/>
                </a:solidFill>
              </a:rPr>
              <a:t>East Asian </a:t>
            </a:r>
            <a:r>
              <a:rPr lang="en-US" altLang="en-US" dirty="0">
                <a:solidFill>
                  <a:srgbClr val="00FF00"/>
                </a:solidFill>
              </a:rPr>
              <a:t>banks</a:t>
            </a:r>
            <a:r>
              <a:rPr lang="en-US" altLang="en-US" dirty="0">
                <a:solidFill>
                  <a:srgbClr val="FFFFFF"/>
                </a:solidFill>
              </a:rPr>
              <a:t> </a:t>
            </a:r>
            <a:r>
              <a:rPr lang="en-US" altLang="en-US" dirty="0">
                <a:solidFill>
                  <a:srgbClr val="00FF00"/>
                </a:solidFill>
              </a:rPr>
              <a:t>borrowed</a:t>
            </a:r>
            <a:r>
              <a:rPr lang="en-US" altLang="en-US" dirty="0">
                <a:solidFill>
                  <a:srgbClr val="FFFFFF"/>
                </a:solidFill>
              </a:rPr>
              <a:t> from </a:t>
            </a:r>
            <a:r>
              <a:rPr lang="en-US" altLang="en-US" dirty="0">
                <a:solidFill>
                  <a:srgbClr val="00FF00"/>
                </a:solidFill>
              </a:rPr>
              <a:t>international</a:t>
            </a:r>
            <a:r>
              <a:rPr lang="en-US" altLang="en-US" dirty="0">
                <a:solidFill>
                  <a:srgbClr val="FFFFFF"/>
                </a:solidFill>
              </a:rPr>
              <a:t> investors and </a:t>
            </a:r>
            <a:r>
              <a:rPr lang="en-US" altLang="en-US" dirty="0">
                <a:solidFill>
                  <a:srgbClr val="00FF00"/>
                </a:solidFill>
              </a:rPr>
              <a:t>lent</a:t>
            </a:r>
            <a:r>
              <a:rPr lang="en-US" altLang="en-US" dirty="0">
                <a:solidFill>
                  <a:srgbClr val="FFFFFF"/>
                </a:solidFill>
              </a:rPr>
              <a:t> this money to </a:t>
            </a:r>
            <a:r>
              <a:rPr lang="en-US" altLang="en-US" dirty="0">
                <a:solidFill>
                  <a:srgbClr val="00FF00"/>
                </a:solidFill>
              </a:rPr>
              <a:t>domestic</a:t>
            </a:r>
            <a:r>
              <a:rPr lang="en-US" altLang="en-US" dirty="0">
                <a:solidFill>
                  <a:srgbClr val="FFFFFF"/>
                </a:solidFill>
              </a:rPr>
              <a:t> firms </a:t>
            </a:r>
            <a:r>
              <a:rPr lang="en-US" altLang="en-US" dirty="0">
                <a:solidFill>
                  <a:srgbClr val="00FF00"/>
                </a:solidFill>
              </a:rPr>
              <a:t>collateralized</a:t>
            </a:r>
            <a:r>
              <a:rPr lang="en-US" altLang="en-US" dirty="0">
                <a:solidFill>
                  <a:srgbClr val="FFFFFF"/>
                </a:solidFill>
              </a:rPr>
              <a:t> by the growing value of the </a:t>
            </a:r>
            <a:r>
              <a:rPr lang="en-US" altLang="en-US" dirty="0">
                <a:solidFill>
                  <a:srgbClr val="00FF00"/>
                </a:solidFill>
              </a:rPr>
              <a:t>real estate wealth</a:t>
            </a:r>
            <a:r>
              <a:rPr lang="en-US" altLang="en-US" dirty="0">
                <a:solidFill>
                  <a:srgbClr val="FFFFFF"/>
                </a:solidFill>
              </a:rPr>
              <a:t> of these firms.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5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2"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0752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77F4DD57-FF13-419C-946A-1A12FD241EB8}" type="slidenum">
              <a:rPr lang="de-DE" altLang="en-US" sz="1800" smtClean="0">
                <a:solidFill>
                  <a:srgbClr val="FFFFFF"/>
                </a:solidFill>
              </a:rPr>
              <a:pPr algn="r" eaLnBrk="1" hangingPunct="1">
                <a:spcBef>
                  <a:spcPct val="0"/>
                </a:spcBef>
                <a:buClrTx/>
                <a:buFontTx/>
                <a:buNone/>
              </a:pPr>
              <a:t>102</a:t>
            </a:fld>
            <a:r>
              <a:rPr lang="de-DE" altLang="en-US" sz="1800">
                <a:solidFill>
                  <a:srgbClr val="FFFFFF"/>
                </a:solidFill>
              </a:rPr>
              <a:t>-</a:t>
            </a:r>
          </a:p>
        </p:txBody>
      </p:sp>
      <p:sp>
        <p:nvSpPr>
          <p:cNvPr id="10752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75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07526" name="Rectangle 3"/>
          <p:cNvSpPr>
            <a:spLocks noChangeArrowheads="1"/>
          </p:cNvSpPr>
          <p:nvPr/>
        </p:nvSpPr>
        <p:spPr bwMode="auto">
          <a:xfrm>
            <a:off x="104775" y="1328738"/>
            <a:ext cx="8882063"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80000"/>
              </a:lnSpc>
              <a:spcBef>
                <a:spcPct val="60000"/>
              </a:spcBef>
              <a:buSzTx/>
            </a:pPr>
            <a:r>
              <a:rPr lang="en-US" altLang="en-US" dirty="0">
                <a:solidFill>
                  <a:srgbClr val="FFFFFF"/>
                </a:solidFill>
              </a:rPr>
              <a:t>A </a:t>
            </a:r>
            <a:r>
              <a:rPr lang="en-US" altLang="en-US" dirty="0">
                <a:solidFill>
                  <a:srgbClr val="00FF00"/>
                </a:solidFill>
              </a:rPr>
              <a:t>fixed exchange rate policy against the US-$</a:t>
            </a:r>
            <a:r>
              <a:rPr lang="en-US" altLang="en-US" dirty="0">
                <a:solidFill>
                  <a:srgbClr val="FFFFFF"/>
                </a:solidFill>
              </a:rPr>
              <a:t> by </a:t>
            </a:r>
            <a:r>
              <a:rPr lang="en-US" altLang="en-US" dirty="0">
                <a:solidFill>
                  <a:srgbClr val="00FF00"/>
                </a:solidFill>
              </a:rPr>
              <a:t>East Asian Central Banks</a:t>
            </a:r>
            <a:r>
              <a:rPr lang="en-US" altLang="en-US" dirty="0">
                <a:solidFill>
                  <a:srgbClr val="FFFFFF"/>
                </a:solidFill>
              </a:rPr>
              <a:t> reinforced foreign investment, because it </a:t>
            </a:r>
            <a:r>
              <a:rPr lang="en-US" altLang="en-US" dirty="0" err="1">
                <a:solidFill>
                  <a:srgbClr val="FFFFFF"/>
                </a:solidFill>
              </a:rPr>
              <a:t>sug-gested</a:t>
            </a:r>
            <a:r>
              <a:rPr lang="en-US" altLang="en-US" dirty="0">
                <a:solidFill>
                  <a:srgbClr val="FFFFFF"/>
                </a:solidFill>
              </a:rPr>
              <a:t> the “</a:t>
            </a:r>
            <a:r>
              <a:rPr lang="en-US" altLang="en-US" dirty="0">
                <a:solidFill>
                  <a:srgbClr val="00FF00"/>
                </a:solidFill>
              </a:rPr>
              <a:t>absence of exchange rate risk</a:t>
            </a:r>
            <a:r>
              <a:rPr lang="en-US" altLang="en-US" dirty="0">
                <a:solidFill>
                  <a:srgbClr val="FFFFFF"/>
                </a:solidFill>
              </a:rPr>
              <a:t>” for many investors.</a:t>
            </a:r>
          </a:p>
          <a:p>
            <a:pPr lvl="1" eaLnBrk="1" hangingPunct="1">
              <a:lnSpc>
                <a:spcPct val="90000"/>
              </a:lnSpc>
              <a:spcBef>
                <a:spcPct val="60000"/>
              </a:spcBef>
              <a:buSzTx/>
            </a:pPr>
            <a:r>
              <a:rPr lang="en-US" altLang="en-US" dirty="0">
                <a:solidFill>
                  <a:srgbClr val="FFFFFF"/>
                </a:solidFill>
              </a:rPr>
              <a:t>Affluent credits encouraged </a:t>
            </a:r>
            <a:r>
              <a:rPr lang="en-US" altLang="en-US" dirty="0">
                <a:solidFill>
                  <a:srgbClr val="00FF00"/>
                </a:solidFill>
              </a:rPr>
              <a:t>East Asian firms</a:t>
            </a:r>
            <a:r>
              <a:rPr lang="en-US" altLang="en-US" dirty="0">
                <a:solidFill>
                  <a:srgbClr val="FFFFFF"/>
                </a:solidFill>
              </a:rPr>
              <a:t> to </a:t>
            </a:r>
            <a:r>
              <a:rPr lang="en-US" altLang="en-US" dirty="0">
                <a:solidFill>
                  <a:srgbClr val="00FF00"/>
                </a:solidFill>
              </a:rPr>
              <a:t>invest in more and more risky</a:t>
            </a:r>
            <a:r>
              <a:rPr lang="en-US" altLang="en-US" dirty="0">
                <a:solidFill>
                  <a:srgbClr val="FFFFFF"/>
                </a:solidFill>
              </a:rPr>
              <a:t> and less attractive investment opportunities.</a:t>
            </a:r>
          </a:p>
          <a:p>
            <a:pPr lvl="2" eaLnBrk="1" hangingPunct="1">
              <a:lnSpc>
                <a:spcPct val="90000"/>
              </a:lnSpc>
              <a:spcBef>
                <a:spcPct val="60000"/>
              </a:spcBef>
              <a:buSzPct val="120000"/>
            </a:pPr>
            <a:r>
              <a:rPr lang="en-US" altLang="en-US" sz="2200" dirty="0">
                <a:solidFill>
                  <a:srgbClr val="FFFFFF"/>
                </a:solidFill>
              </a:rPr>
              <a:t>Despite of their low labor costs, East Asian industries (especially mechanical and electrical machinery) became one of the most </a:t>
            </a:r>
            <a:r>
              <a:rPr lang="en-US" altLang="en-US" sz="2200" dirty="0">
                <a:solidFill>
                  <a:srgbClr val="00FF00"/>
                </a:solidFill>
              </a:rPr>
              <a:t>capital intensive industries</a:t>
            </a:r>
            <a:r>
              <a:rPr lang="en-US" altLang="en-US" sz="2200" dirty="0">
                <a:solidFill>
                  <a:srgbClr val="FFFFFF"/>
                </a:solidFill>
              </a:rPr>
              <a:t> in the world.</a:t>
            </a:r>
          </a:p>
          <a:p>
            <a:pPr lvl="2" eaLnBrk="1" hangingPunct="1">
              <a:lnSpc>
                <a:spcPct val="90000"/>
              </a:lnSpc>
              <a:spcBef>
                <a:spcPct val="60000"/>
              </a:spcBef>
              <a:buSzPct val="120000"/>
            </a:pPr>
            <a:r>
              <a:rPr lang="en-US" altLang="en-US" sz="2200" dirty="0">
                <a:solidFill>
                  <a:srgbClr val="FFFFFF"/>
                </a:solidFill>
              </a:rPr>
              <a:t>Active </a:t>
            </a:r>
            <a:r>
              <a:rPr lang="en-US" altLang="en-US" sz="2200" dirty="0">
                <a:solidFill>
                  <a:srgbClr val="00FF00"/>
                </a:solidFill>
              </a:rPr>
              <a:t>industrial policies</a:t>
            </a:r>
            <a:r>
              <a:rPr lang="en-US" altLang="en-US" sz="2200" dirty="0">
                <a:solidFill>
                  <a:srgbClr val="FFFFFF"/>
                </a:solidFill>
              </a:rPr>
              <a:t> by governments </a:t>
            </a:r>
            <a:r>
              <a:rPr lang="en-US" altLang="en-US" sz="2200" dirty="0">
                <a:solidFill>
                  <a:srgbClr val="00FF00"/>
                </a:solidFill>
              </a:rPr>
              <a:t>increased</a:t>
            </a:r>
            <a:r>
              <a:rPr lang="en-US" altLang="en-US" sz="2200" dirty="0">
                <a:solidFill>
                  <a:srgbClr val="FFFFFF"/>
                </a:solidFill>
              </a:rPr>
              <a:t> the </a:t>
            </a:r>
            <a:r>
              <a:rPr lang="en-US" altLang="en-US" sz="2200" dirty="0">
                <a:solidFill>
                  <a:srgbClr val="00FF00"/>
                </a:solidFill>
              </a:rPr>
              <a:t>“willingness” of banks</a:t>
            </a:r>
            <a:r>
              <a:rPr lang="en-US" altLang="en-US" sz="2200" dirty="0">
                <a:solidFill>
                  <a:srgbClr val="FFFFFF"/>
                </a:solidFill>
              </a:rPr>
              <a:t> to support such investments.</a:t>
            </a:r>
          </a:p>
          <a:p>
            <a:pPr lvl="1" eaLnBrk="1" hangingPunct="1">
              <a:lnSpc>
                <a:spcPct val="90000"/>
              </a:lnSpc>
              <a:spcBef>
                <a:spcPct val="60000"/>
              </a:spcBef>
              <a:buSzTx/>
            </a:pPr>
            <a:r>
              <a:rPr lang="en-US" altLang="en-US" dirty="0">
                <a:solidFill>
                  <a:srgbClr val="00FF00"/>
                </a:solidFill>
              </a:rPr>
              <a:t>In the course of time</a:t>
            </a:r>
            <a:r>
              <a:rPr lang="en-US" altLang="en-US" dirty="0">
                <a:solidFill>
                  <a:srgbClr val="FFFFFF"/>
                </a:solidFill>
              </a:rPr>
              <a:t> more and more </a:t>
            </a:r>
            <a:r>
              <a:rPr lang="en-US" altLang="en-US" dirty="0">
                <a:solidFill>
                  <a:srgbClr val="00FF00"/>
                </a:solidFill>
              </a:rPr>
              <a:t>firms</a:t>
            </a:r>
            <a:r>
              <a:rPr lang="en-US" altLang="en-US" dirty="0">
                <a:solidFill>
                  <a:srgbClr val="FFFFFF"/>
                </a:solidFill>
              </a:rPr>
              <a:t> had </a:t>
            </a:r>
            <a:r>
              <a:rPr lang="en-US" altLang="en-US" dirty="0">
                <a:solidFill>
                  <a:srgbClr val="00FF00"/>
                </a:solidFill>
              </a:rPr>
              <a:t>problems to pay back their debt</a:t>
            </a:r>
            <a:r>
              <a:rPr lang="en-US" altLang="en-US" dirty="0">
                <a:solidFill>
                  <a:srgbClr val="FFFFFF"/>
                </a:solidFill>
              </a:rPr>
              <a:t>, because the commercial success of their investments failed.</a:t>
            </a:r>
          </a:p>
          <a:p>
            <a:pPr lvl="1" eaLnBrk="1" hangingPunct="1">
              <a:lnSpc>
                <a:spcPct val="60000"/>
              </a:lnSpc>
              <a:spcBef>
                <a:spcPct val="60000"/>
              </a:spcBef>
              <a:buSzTx/>
            </a:pPr>
            <a:r>
              <a:rPr lang="en-US" altLang="en-US" dirty="0">
                <a:solidFill>
                  <a:srgbClr val="FFFFFF"/>
                </a:solidFill>
              </a:rPr>
              <a:t>Domestic </a:t>
            </a:r>
            <a:r>
              <a:rPr lang="en-US" altLang="en-US" dirty="0">
                <a:solidFill>
                  <a:srgbClr val="00FF00"/>
                </a:solidFill>
              </a:rPr>
              <a:t>debtors</a:t>
            </a:r>
            <a:r>
              <a:rPr lang="en-US" altLang="en-US" dirty="0">
                <a:solidFill>
                  <a:srgbClr val="FFFFFF"/>
                </a:solidFill>
              </a:rPr>
              <a:t> (=firms) got more and more stuck </a:t>
            </a:r>
            <a:r>
              <a:rPr lang="en-US" altLang="en-US" dirty="0">
                <a:solidFill>
                  <a:srgbClr val="00FF00"/>
                </a:solidFill>
              </a:rPr>
              <a:t>in trouble</a:t>
            </a:r>
            <a:r>
              <a:rPr lang="en-US" altLang="en-US" dirty="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6" name="Rectangle 7"/>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0854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E7398AC-39D4-41AE-8597-2D71A34BC78D}" type="slidenum">
              <a:rPr lang="de-DE" altLang="en-US" sz="1800" smtClean="0">
                <a:solidFill>
                  <a:srgbClr val="FFFFFF"/>
                </a:solidFill>
              </a:rPr>
              <a:pPr algn="r" eaLnBrk="1" hangingPunct="1">
                <a:spcBef>
                  <a:spcPct val="0"/>
                </a:spcBef>
                <a:buClrTx/>
                <a:buFontTx/>
                <a:buNone/>
              </a:pPr>
              <a:t>103</a:t>
            </a:fld>
            <a:r>
              <a:rPr lang="de-DE" altLang="en-US" sz="1800">
                <a:solidFill>
                  <a:srgbClr val="FFFFFF"/>
                </a:solidFill>
              </a:rPr>
              <a:t>-</a:t>
            </a:r>
          </a:p>
        </p:txBody>
      </p:sp>
      <p:sp>
        <p:nvSpPr>
          <p:cNvPr id="10854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85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08550" name="Rectangle 3"/>
          <p:cNvSpPr>
            <a:spLocks noChangeArrowheads="1"/>
          </p:cNvSpPr>
          <p:nvPr/>
        </p:nvSpPr>
        <p:spPr bwMode="auto">
          <a:xfrm>
            <a:off x="104775" y="1328738"/>
            <a:ext cx="8882063"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790700" indent="-4191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80000"/>
              </a:lnSpc>
              <a:spcBef>
                <a:spcPct val="60000"/>
              </a:spcBef>
              <a:buSzTx/>
            </a:pPr>
            <a:r>
              <a:rPr lang="en-US" altLang="en-US" sz="2300" dirty="0">
                <a:solidFill>
                  <a:srgbClr val="00FF00"/>
                </a:solidFill>
              </a:rPr>
              <a:t>Banks</a:t>
            </a:r>
            <a:r>
              <a:rPr lang="en-US" altLang="en-US" sz="2300" dirty="0">
                <a:solidFill>
                  <a:srgbClr val="FFFFFF"/>
                </a:solidFill>
              </a:rPr>
              <a:t> had to prolong credits to firms in order to </a:t>
            </a:r>
            <a:r>
              <a:rPr lang="en-US" altLang="en-US" sz="2300" dirty="0">
                <a:solidFill>
                  <a:srgbClr val="00FF00"/>
                </a:solidFill>
              </a:rPr>
              <a:t>prevent a bankruptcy of these firms</a:t>
            </a:r>
            <a:r>
              <a:rPr lang="en-US" altLang="en-US" sz="2300" dirty="0">
                <a:solidFill>
                  <a:srgbClr val="FFFFFF"/>
                </a:solidFill>
              </a:rPr>
              <a:t>:</a:t>
            </a:r>
          </a:p>
          <a:p>
            <a:pPr lvl="2" eaLnBrk="1" hangingPunct="1">
              <a:lnSpc>
                <a:spcPct val="80000"/>
              </a:lnSpc>
              <a:spcBef>
                <a:spcPct val="60000"/>
              </a:spcBef>
              <a:buSzPct val="120000"/>
            </a:pPr>
            <a:r>
              <a:rPr lang="en-US" altLang="en-US" sz="2200" dirty="0">
                <a:solidFill>
                  <a:srgbClr val="FFFFFF"/>
                </a:solidFill>
              </a:rPr>
              <a:t>Banks started to </a:t>
            </a:r>
            <a:r>
              <a:rPr lang="en-US" altLang="en-US" sz="2200" dirty="0">
                <a:solidFill>
                  <a:srgbClr val="00FF00"/>
                </a:solidFill>
              </a:rPr>
              <a:t>finance long-term domestic loans</a:t>
            </a:r>
            <a:r>
              <a:rPr lang="en-US" altLang="en-US" sz="2200" dirty="0">
                <a:solidFill>
                  <a:srgbClr val="FFFFFF"/>
                </a:solidFill>
              </a:rPr>
              <a:t> to firms with </a:t>
            </a:r>
            <a:r>
              <a:rPr lang="en-US" altLang="en-US" sz="2200" dirty="0">
                <a:solidFill>
                  <a:srgbClr val="00FF00"/>
                </a:solidFill>
              </a:rPr>
              <a:t>foreign</a:t>
            </a:r>
            <a:r>
              <a:rPr lang="en-US" altLang="en-US" sz="2200" dirty="0">
                <a:solidFill>
                  <a:srgbClr val="FFFFFF"/>
                </a:solidFill>
              </a:rPr>
              <a:t>, </a:t>
            </a:r>
            <a:r>
              <a:rPr lang="en-US" altLang="en-US" sz="2200" dirty="0">
                <a:solidFill>
                  <a:srgbClr val="00FF00"/>
                </a:solidFill>
              </a:rPr>
              <a:t>short-term interest-credits</a:t>
            </a:r>
            <a:r>
              <a:rPr lang="en-US" altLang="en-US" sz="2200" dirty="0">
                <a:solidFill>
                  <a:srgbClr val="FFFFFF"/>
                </a:solidFill>
              </a:rPr>
              <a:t>.</a:t>
            </a:r>
          </a:p>
          <a:p>
            <a:pPr lvl="2" eaLnBrk="1" hangingPunct="1">
              <a:lnSpc>
                <a:spcPct val="80000"/>
              </a:lnSpc>
              <a:spcBef>
                <a:spcPct val="60000"/>
              </a:spcBef>
              <a:buSzPct val="120000"/>
            </a:pPr>
            <a:r>
              <a:rPr lang="en-US" altLang="en-US" sz="2200" dirty="0">
                <a:solidFill>
                  <a:srgbClr val="FFFFFF"/>
                </a:solidFill>
              </a:rPr>
              <a:t>This caused two kind of discrepancies:</a:t>
            </a:r>
          </a:p>
          <a:p>
            <a:pPr lvl="3" eaLnBrk="1" hangingPunct="1">
              <a:lnSpc>
                <a:spcPct val="80000"/>
              </a:lnSpc>
              <a:spcBef>
                <a:spcPct val="60000"/>
              </a:spcBef>
              <a:buSzPct val="80000"/>
            </a:pPr>
            <a:r>
              <a:rPr lang="en-US" altLang="en-US" sz="2100" dirty="0">
                <a:solidFill>
                  <a:srgbClr val="00FF00"/>
                </a:solidFill>
              </a:rPr>
              <a:t>Maturity Discrepancy</a:t>
            </a:r>
            <a:r>
              <a:rPr lang="en-US" altLang="en-US" sz="2100" dirty="0">
                <a:solidFill>
                  <a:srgbClr val="FFFFFF"/>
                </a:solidFill>
              </a:rPr>
              <a:t>:                                                                    (long-term loans / short-term liabilities)</a:t>
            </a:r>
          </a:p>
          <a:p>
            <a:pPr lvl="3" eaLnBrk="1" hangingPunct="1">
              <a:lnSpc>
                <a:spcPct val="80000"/>
              </a:lnSpc>
              <a:spcBef>
                <a:spcPct val="60000"/>
              </a:spcBef>
              <a:buSzPct val="80000"/>
            </a:pPr>
            <a:r>
              <a:rPr lang="en-US" altLang="en-US" sz="2100" dirty="0">
                <a:solidFill>
                  <a:srgbClr val="00FF00"/>
                </a:solidFill>
              </a:rPr>
              <a:t>Currency Discrepancy:                                                         </a:t>
            </a:r>
            <a:r>
              <a:rPr lang="en-US" altLang="en-US" sz="2100" dirty="0">
                <a:solidFill>
                  <a:srgbClr val="FFFFFF"/>
                </a:solidFill>
              </a:rPr>
              <a:t> (loans in domestic currency / liabilities in foreign currencies (primarily US-$).</a:t>
            </a:r>
          </a:p>
          <a:p>
            <a:pPr lvl="2" eaLnBrk="1" hangingPunct="1">
              <a:lnSpc>
                <a:spcPct val="80000"/>
              </a:lnSpc>
              <a:spcBef>
                <a:spcPct val="60000"/>
              </a:spcBef>
              <a:buSzPct val="120000"/>
            </a:pPr>
            <a:r>
              <a:rPr lang="en-US" altLang="en-US" sz="2200" dirty="0">
                <a:solidFill>
                  <a:srgbClr val="FFFFFF"/>
                </a:solidFill>
              </a:rPr>
              <a:t>As a consequence, the structure of the </a:t>
            </a:r>
            <a:r>
              <a:rPr lang="en-US" altLang="en-US" sz="2200" dirty="0">
                <a:solidFill>
                  <a:srgbClr val="00FF00"/>
                </a:solidFill>
              </a:rPr>
              <a:t>balance-sheets of banks deteriorated</a:t>
            </a:r>
            <a:r>
              <a:rPr lang="en-US" altLang="en-US" sz="2200" dirty="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70" name="Rectangle 5"/>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0957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79A2727-C64B-4E28-987B-0AE4C315CDC6}" type="slidenum">
              <a:rPr lang="de-DE" altLang="en-US" sz="1800" smtClean="0">
                <a:solidFill>
                  <a:srgbClr val="FFFFFF"/>
                </a:solidFill>
              </a:rPr>
              <a:pPr algn="r" eaLnBrk="1" hangingPunct="1">
                <a:spcBef>
                  <a:spcPct val="0"/>
                </a:spcBef>
                <a:buClrTx/>
                <a:buFontTx/>
                <a:buNone/>
              </a:pPr>
              <a:t>104</a:t>
            </a:fld>
            <a:r>
              <a:rPr lang="de-DE" altLang="en-US" sz="1800">
                <a:solidFill>
                  <a:srgbClr val="FFFFFF"/>
                </a:solidFill>
              </a:rPr>
              <a:t>-</a:t>
            </a:r>
          </a:p>
        </p:txBody>
      </p:sp>
      <p:sp>
        <p:nvSpPr>
          <p:cNvPr id="10957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95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09574"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296988" indent="-382588"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80000"/>
              </a:lnSpc>
              <a:spcBef>
                <a:spcPct val="60000"/>
              </a:spcBef>
              <a:buSzTx/>
            </a:pPr>
            <a:r>
              <a:rPr lang="en-US" altLang="en-US" sz="2300" dirty="0">
                <a:solidFill>
                  <a:srgbClr val="FFFFFF"/>
                </a:solidFill>
              </a:rPr>
              <a:t>This scenario implied that </a:t>
            </a:r>
            <a:r>
              <a:rPr lang="en-US" altLang="en-US" sz="2300" dirty="0">
                <a:solidFill>
                  <a:srgbClr val="00FF00"/>
                </a:solidFill>
              </a:rPr>
              <a:t>East Asian Economies</a:t>
            </a:r>
            <a:r>
              <a:rPr lang="en-US" altLang="en-US" sz="2300" dirty="0">
                <a:solidFill>
                  <a:srgbClr val="FFFFFF"/>
                </a:solidFill>
              </a:rPr>
              <a:t> had become </a:t>
            </a:r>
            <a:r>
              <a:rPr lang="en-US" altLang="en-US" sz="2300" dirty="0">
                <a:solidFill>
                  <a:srgbClr val="00FF00"/>
                </a:solidFill>
              </a:rPr>
              <a:t>vulnerable</a:t>
            </a:r>
            <a:r>
              <a:rPr lang="en-US" altLang="en-US" sz="2300" dirty="0">
                <a:solidFill>
                  <a:srgbClr val="FFFFFF"/>
                </a:solidFill>
              </a:rPr>
              <a:t> </a:t>
            </a:r>
            <a:r>
              <a:rPr lang="en-US" altLang="en-US" sz="2300" dirty="0">
                <a:solidFill>
                  <a:srgbClr val="00FF00"/>
                </a:solidFill>
              </a:rPr>
              <a:t>against higher interest rates</a:t>
            </a:r>
            <a:r>
              <a:rPr lang="en-US" altLang="en-US" sz="2300" dirty="0">
                <a:solidFill>
                  <a:srgbClr val="FFFFFF"/>
                </a:solidFill>
              </a:rPr>
              <a:t>:</a:t>
            </a:r>
          </a:p>
          <a:p>
            <a:pPr lvl="2" eaLnBrk="1" hangingPunct="1">
              <a:lnSpc>
                <a:spcPct val="80000"/>
              </a:lnSpc>
              <a:spcBef>
                <a:spcPct val="60000"/>
              </a:spcBef>
              <a:buSzPct val="120000"/>
            </a:pPr>
            <a:r>
              <a:rPr lang="en-US" altLang="en-US" sz="2200" dirty="0">
                <a:solidFill>
                  <a:srgbClr val="FFFFFF"/>
                </a:solidFill>
              </a:rPr>
              <a:t>Given the highly indebted domestic firms an increase in the domestic interest rates by central banks (= decrease in money supply by central banks), would have made it even </a:t>
            </a:r>
            <a:r>
              <a:rPr lang="en-US" altLang="en-US" sz="2200" dirty="0">
                <a:solidFill>
                  <a:srgbClr val="00FF00"/>
                </a:solidFill>
              </a:rPr>
              <a:t>more difficult</a:t>
            </a:r>
            <a:r>
              <a:rPr lang="en-US" altLang="en-US" sz="2200" dirty="0">
                <a:solidFill>
                  <a:srgbClr val="FFFFFF"/>
                </a:solidFill>
              </a:rPr>
              <a:t> </a:t>
            </a:r>
            <a:r>
              <a:rPr lang="en-US" altLang="en-US" sz="2200" dirty="0">
                <a:solidFill>
                  <a:srgbClr val="00FF00"/>
                </a:solidFill>
              </a:rPr>
              <a:t>for</a:t>
            </a:r>
            <a:r>
              <a:rPr lang="en-US" altLang="en-US" sz="2200" dirty="0">
                <a:solidFill>
                  <a:srgbClr val="FFFFFF"/>
                </a:solidFill>
              </a:rPr>
              <a:t> the commercial banks to </a:t>
            </a:r>
            <a:r>
              <a:rPr lang="en-US" altLang="en-US" sz="2200" dirty="0">
                <a:solidFill>
                  <a:srgbClr val="00FF00"/>
                </a:solidFill>
              </a:rPr>
              <a:t>refinance</a:t>
            </a:r>
            <a:r>
              <a:rPr lang="en-US" altLang="en-US" sz="2200" dirty="0">
                <a:solidFill>
                  <a:srgbClr val="FFFFFF"/>
                </a:solidFill>
              </a:rPr>
              <a:t> their </a:t>
            </a:r>
            <a:r>
              <a:rPr lang="en-US" altLang="en-US" sz="2200" dirty="0">
                <a:solidFill>
                  <a:srgbClr val="00FF00"/>
                </a:solidFill>
              </a:rPr>
              <a:t>“troubled” credits</a:t>
            </a:r>
            <a:r>
              <a:rPr lang="en-US" altLang="en-US" sz="2200" dirty="0">
                <a:solidFill>
                  <a:srgbClr val="FFFFFF"/>
                </a:solidFill>
              </a:rPr>
              <a:t>.</a:t>
            </a:r>
          </a:p>
          <a:p>
            <a:pPr lvl="2" eaLnBrk="1" hangingPunct="1">
              <a:lnSpc>
                <a:spcPct val="80000"/>
              </a:lnSpc>
              <a:spcBef>
                <a:spcPct val="60000"/>
              </a:spcBef>
              <a:buSzPct val="120000"/>
            </a:pPr>
            <a:r>
              <a:rPr lang="en-US" altLang="en-US" sz="2200" dirty="0">
                <a:solidFill>
                  <a:srgbClr val="FFFFFF"/>
                </a:solidFill>
              </a:rPr>
              <a:t>Therefore, a </a:t>
            </a:r>
            <a:r>
              <a:rPr lang="en-US" altLang="en-US" sz="2200" dirty="0">
                <a:solidFill>
                  <a:srgbClr val="00FF00"/>
                </a:solidFill>
              </a:rPr>
              <a:t>higher domestic interest rate</a:t>
            </a:r>
            <a:r>
              <a:rPr lang="en-US" altLang="en-US" sz="2200" dirty="0">
                <a:solidFill>
                  <a:srgbClr val="FFFFFF"/>
                </a:solidFill>
              </a:rPr>
              <a:t> would have increased the pressure for domestic banks to </a:t>
            </a:r>
            <a:r>
              <a:rPr lang="en-US" altLang="en-US" sz="2200" dirty="0">
                <a:solidFill>
                  <a:srgbClr val="00FF00"/>
                </a:solidFill>
              </a:rPr>
              <a:t>borrow abroad</a:t>
            </a:r>
            <a:r>
              <a:rPr lang="en-US" altLang="en-US" sz="2200" dirty="0">
                <a:solidFill>
                  <a:srgbClr val="FFFFFF"/>
                </a:solidFill>
              </a:rPr>
              <a:t> or increase their interest on bank credits.</a:t>
            </a:r>
          </a:p>
          <a:p>
            <a:pPr lvl="1" eaLnBrk="1" hangingPunct="1">
              <a:lnSpc>
                <a:spcPct val="80000"/>
              </a:lnSpc>
              <a:spcBef>
                <a:spcPct val="60000"/>
              </a:spcBef>
              <a:buSzTx/>
            </a:pPr>
            <a:r>
              <a:rPr lang="en-US" altLang="en-US" sz="2300" dirty="0">
                <a:solidFill>
                  <a:srgbClr val="FFFFFF"/>
                </a:solidFill>
              </a:rPr>
              <a:t>Therefore more and more international </a:t>
            </a:r>
            <a:r>
              <a:rPr lang="en-US" altLang="en-US" sz="2300" dirty="0">
                <a:solidFill>
                  <a:srgbClr val="00FF00"/>
                </a:solidFill>
              </a:rPr>
              <a:t>speculators believed</a:t>
            </a:r>
            <a:r>
              <a:rPr lang="en-US" altLang="en-US" sz="2300" dirty="0">
                <a:solidFill>
                  <a:srgbClr val="FFFFFF"/>
                </a:solidFill>
              </a:rPr>
              <a:t> that the </a:t>
            </a:r>
            <a:r>
              <a:rPr lang="en-US" altLang="en-US" sz="2300" dirty="0">
                <a:solidFill>
                  <a:srgbClr val="00FF00"/>
                </a:solidFill>
              </a:rPr>
              <a:t>East Asian central banks</a:t>
            </a:r>
            <a:r>
              <a:rPr lang="en-US" altLang="en-US" sz="2300" dirty="0">
                <a:solidFill>
                  <a:srgbClr val="FFFFFF"/>
                </a:solidFill>
              </a:rPr>
              <a:t> were </a:t>
            </a:r>
            <a:r>
              <a:rPr lang="en-US" altLang="en-US" sz="2300" dirty="0">
                <a:solidFill>
                  <a:srgbClr val="00FF00"/>
                </a:solidFill>
              </a:rPr>
              <a:t>not able </a:t>
            </a:r>
            <a:r>
              <a:rPr lang="en-US" altLang="en-US" sz="2300" dirty="0">
                <a:solidFill>
                  <a:srgbClr val="FFFFFF"/>
                </a:solidFill>
              </a:rPr>
              <a:t>to </a:t>
            </a:r>
            <a:r>
              <a:rPr lang="en-US" altLang="en-US" sz="2300" dirty="0">
                <a:solidFill>
                  <a:srgbClr val="00FF00"/>
                </a:solidFill>
              </a:rPr>
              <a:t>defend the fixed exchange rates of their currencies</a:t>
            </a:r>
            <a:r>
              <a:rPr lang="en-US" altLang="en-US" sz="2300" dirty="0">
                <a:solidFill>
                  <a:srgbClr val="FFFFFF"/>
                </a:solidFill>
              </a:rPr>
              <a:t> </a:t>
            </a:r>
            <a:r>
              <a:rPr lang="en-US" altLang="en-US" sz="2300" dirty="0">
                <a:solidFill>
                  <a:srgbClr val="00FF00"/>
                </a:solidFill>
              </a:rPr>
              <a:t>by increasing the their interest rates</a:t>
            </a:r>
            <a:r>
              <a:rPr lang="en-US" altLang="en-US" sz="2300" dirty="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7" name="Rectangle 3"/>
          <p:cNvSpPr>
            <a:spLocks noChangeArrowheads="1"/>
          </p:cNvSpPr>
          <p:nvPr/>
        </p:nvSpPr>
        <p:spPr bwMode="auto">
          <a:xfrm>
            <a:off x="104775" y="1149350"/>
            <a:ext cx="8882063"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70000"/>
              </a:lnSpc>
              <a:spcBef>
                <a:spcPct val="60000"/>
              </a:spcBef>
              <a:buSzTx/>
            </a:pPr>
            <a:r>
              <a:rPr lang="en-US" altLang="en-US" dirty="0">
                <a:solidFill>
                  <a:srgbClr val="FFFFFF"/>
                </a:solidFill>
              </a:rPr>
              <a:t>As a consequence, they started to </a:t>
            </a:r>
            <a:r>
              <a:rPr lang="en-US" altLang="en-US" dirty="0">
                <a:solidFill>
                  <a:srgbClr val="00FF00"/>
                </a:solidFill>
              </a:rPr>
              <a:t>attack East-Asian central banks</a:t>
            </a:r>
            <a:r>
              <a:rPr lang="en-US" altLang="en-US" dirty="0">
                <a:solidFill>
                  <a:srgbClr val="FFFFFF"/>
                </a:solidFill>
              </a:rPr>
              <a:t>, by </a:t>
            </a:r>
            <a:r>
              <a:rPr lang="en-US" altLang="en-US" dirty="0">
                <a:solidFill>
                  <a:srgbClr val="00FF00"/>
                </a:solidFill>
              </a:rPr>
              <a:t>speculating</a:t>
            </a:r>
            <a:r>
              <a:rPr lang="en-US" altLang="en-US" dirty="0">
                <a:solidFill>
                  <a:srgbClr val="FFFFFF"/>
                </a:solidFill>
              </a:rPr>
              <a:t> </a:t>
            </a:r>
            <a:r>
              <a:rPr lang="en-US" altLang="en-US" dirty="0">
                <a:solidFill>
                  <a:srgbClr val="00FF00"/>
                </a:solidFill>
              </a:rPr>
              <a:t>against East Asian currencies</a:t>
            </a:r>
            <a:r>
              <a:rPr lang="en-US" altLang="en-US" dirty="0">
                <a:solidFill>
                  <a:srgbClr val="FFFFFF"/>
                </a:solidFill>
              </a:rPr>
              <a:t>:</a:t>
            </a:r>
          </a:p>
          <a:p>
            <a:pPr lvl="1" eaLnBrk="1" hangingPunct="1">
              <a:lnSpc>
                <a:spcPct val="70000"/>
              </a:lnSpc>
              <a:spcBef>
                <a:spcPct val="60000"/>
              </a:spcBef>
              <a:buSzTx/>
            </a:pPr>
            <a:r>
              <a:rPr lang="en-US" altLang="en-US" dirty="0">
                <a:solidFill>
                  <a:srgbClr val="FFFFFF"/>
                </a:solidFill>
              </a:rPr>
              <a:t>They </a:t>
            </a:r>
            <a:r>
              <a:rPr lang="en-US" altLang="en-US" dirty="0">
                <a:solidFill>
                  <a:srgbClr val="00FF00"/>
                </a:solidFill>
              </a:rPr>
              <a:t>sold</a:t>
            </a:r>
            <a:r>
              <a:rPr lang="en-US" altLang="en-US" dirty="0">
                <a:solidFill>
                  <a:srgbClr val="FFFFFF"/>
                </a:solidFill>
              </a:rPr>
              <a:t> East Asian currencies </a:t>
            </a:r>
            <a:r>
              <a:rPr lang="en-US" altLang="en-US" dirty="0">
                <a:solidFill>
                  <a:srgbClr val="00FF00"/>
                </a:solidFill>
              </a:rPr>
              <a:t>on the forward market</a:t>
            </a:r>
            <a:r>
              <a:rPr lang="en-US" altLang="en-US" dirty="0">
                <a:solidFill>
                  <a:srgbClr val="FFFFFF"/>
                </a:solidFill>
              </a:rPr>
              <a:t> (say 2</a:t>
            </a:r>
            <a:r>
              <a:rPr lang="en-US" altLang="en-US" baseline="30000" dirty="0">
                <a:solidFill>
                  <a:srgbClr val="FFFFFF"/>
                </a:solidFill>
                <a:cs typeface="Times New Roman" pitchFamily="18" charset="0"/>
              </a:rPr>
              <a:t>$</a:t>
            </a:r>
            <a:r>
              <a:rPr lang="en-US" altLang="en-US" sz="2400" baseline="-25000" dirty="0">
                <a:cs typeface="Times New Roman" pitchFamily="18" charset="0"/>
              </a:rPr>
              <a:t>₩</a:t>
            </a:r>
            <a:r>
              <a:rPr lang="en-US" altLang="en-US" dirty="0">
                <a:solidFill>
                  <a:srgbClr val="FFFFFF"/>
                </a:solidFill>
                <a:cs typeface="Times New Roman" pitchFamily="18" charset="0"/>
              </a:rPr>
              <a:t>), in the hope of a depreciation of the spot exchange rate </a:t>
            </a:r>
            <a:r>
              <a:rPr lang="en-US" altLang="en-US" dirty="0">
                <a:solidFill>
                  <a:srgbClr val="FFFFFF"/>
                </a:solidFill>
              </a:rPr>
              <a:t>(say 1</a:t>
            </a:r>
            <a:r>
              <a:rPr lang="en-US" altLang="en-US" baseline="30000" dirty="0">
                <a:solidFill>
                  <a:srgbClr val="FFFFFF"/>
                </a:solidFill>
                <a:cs typeface="Times New Roman" pitchFamily="18" charset="0"/>
              </a:rPr>
              <a:t>$</a:t>
            </a:r>
            <a:r>
              <a:rPr lang="en-US" altLang="en-US" sz="2000" baseline="-25000" dirty="0">
                <a:cs typeface="Times New Roman" pitchFamily="18" charset="0"/>
              </a:rPr>
              <a:t>₩</a:t>
            </a:r>
            <a:r>
              <a:rPr lang="en-US" altLang="en-US" dirty="0">
                <a:solidFill>
                  <a:srgbClr val="FFFFFF"/>
                </a:solidFill>
                <a:cs typeface="Times New Roman" pitchFamily="18" charset="0"/>
              </a:rPr>
              <a:t>), such that they could buy 1</a:t>
            </a:r>
            <a:r>
              <a:rPr lang="en-US" altLang="en-US" sz="2400" dirty="0">
                <a:cs typeface="Times New Roman" pitchFamily="18" charset="0"/>
              </a:rPr>
              <a:t>₩</a:t>
            </a:r>
            <a:r>
              <a:rPr lang="en-US" altLang="en-US" dirty="0">
                <a:solidFill>
                  <a:srgbClr val="FFFFFF"/>
                </a:solidFill>
                <a:cs typeface="Times New Roman" pitchFamily="18" charset="0"/>
              </a:rPr>
              <a:t> on the spot market for 1$ and sell it for 2$ at the forward market based on their forward contracts.</a:t>
            </a:r>
            <a:endParaRPr lang="en-US" altLang="en-US" dirty="0">
              <a:solidFill>
                <a:srgbClr val="FFFFFF"/>
              </a:solidFill>
            </a:endParaRPr>
          </a:p>
          <a:p>
            <a:pPr lvl="2" eaLnBrk="1" hangingPunct="1">
              <a:lnSpc>
                <a:spcPct val="70000"/>
              </a:lnSpc>
              <a:spcBef>
                <a:spcPct val="60000"/>
              </a:spcBef>
              <a:buSzPct val="120000"/>
            </a:pPr>
            <a:r>
              <a:rPr lang="en-US" altLang="en-US" sz="2100" dirty="0">
                <a:solidFill>
                  <a:srgbClr val="FFFFFF"/>
                </a:solidFill>
              </a:rPr>
              <a:t>This caused however the </a:t>
            </a:r>
            <a:r>
              <a:rPr lang="en-US" altLang="en-US" sz="2100" dirty="0">
                <a:solidFill>
                  <a:srgbClr val="00FF00"/>
                </a:solidFill>
              </a:rPr>
              <a:t>forward exchanges rate to depreciate</a:t>
            </a:r>
            <a:r>
              <a:rPr lang="en-US" altLang="en-US" sz="2100" dirty="0">
                <a:solidFill>
                  <a:srgbClr val="FFFFFF"/>
                </a:solidFill>
              </a:rPr>
              <a:t>. This made </a:t>
            </a:r>
            <a:r>
              <a:rPr lang="en-US" altLang="en-US" sz="2100" dirty="0">
                <a:solidFill>
                  <a:srgbClr val="00FF00"/>
                </a:solidFill>
              </a:rPr>
              <a:t>foreign investments more attractive</a:t>
            </a:r>
            <a:r>
              <a:rPr lang="en-US" altLang="en-US" sz="2100" dirty="0">
                <a:solidFill>
                  <a:srgbClr val="FFFFFF"/>
                </a:solidFill>
              </a:rPr>
              <a:t>, as the interest rate parity equation shows:</a:t>
            </a:r>
          </a:p>
          <a:p>
            <a:pPr eaLnBrk="1" hangingPunct="1">
              <a:lnSpc>
                <a:spcPct val="70000"/>
              </a:lnSpc>
              <a:spcBef>
                <a:spcPct val="60000"/>
              </a:spcBef>
            </a:pPr>
            <a:endParaRPr lang="en-US" altLang="en-US" sz="2100" dirty="0">
              <a:solidFill>
                <a:srgbClr val="FFFFFF"/>
              </a:solidFill>
            </a:endParaRPr>
          </a:p>
          <a:p>
            <a:pPr lvl="2" eaLnBrk="1" hangingPunct="1">
              <a:lnSpc>
                <a:spcPct val="70000"/>
              </a:lnSpc>
              <a:spcBef>
                <a:spcPct val="60000"/>
              </a:spcBef>
              <a:buSzPct val="120000"/>
            </a:pPr>
            <a:endParaRPr lang="en-US" altLang="en-US" sz="2100" dirty="0">
              <a:solidFill>
                <a:srgbClr val="FFFFFF"/>
              </a:solidFill>
            </a:endParaRPr>
          </a:p>
          <a:p>
            <a:pPr lvl="2" eaLnBrk="1" hangingPunct="1">
              <a:lnSpc>
                <a:spcPct val="80000"/>
              </a:lnSpc>
              <a:spcBef>
                <a:spcPct val="60000"/>
              </a:spcBef>
              <a:buSzPct val="120000"/>
            </a:pPr>
            <a:r>
              <a:rPr lang="en-US" altLang="en-US" sz="2100" dirty="0">
                <a:solidFill>
                  <a:srgbClr val="FFFFFF"/>
                </a:solidFill>
              </a:rPr>
              <a:t>Demand for foreign investments, however, raises demand for foreign currencies and therefore causes </a:t>
            </a:r>
            <a:r>
              <a:rPr lang="en-US" altLang="en-US" sz="2100" dirty="0">
                <a:solidFill>
                  <a:srgbClr val="00FF00"/>
                </a:solidFill>
              </a:rPr>
              <a:t>depreciation pressure for the spot rate</a:t>
            </a:r>
            <a:r>
              <a:rPr lang="en-US" altLang="en-US" sz="2100" dirty="0">
                <a:solidFill>
                  <a:srgbClr val="FFFFFF"/>
                </a:solidFill>
              </a:rPr>
              <a:t> of the domestic currency </a:t>
            </a:r>
            <a:r>
              <a:rPr lang="en-US" altLang="en-US" sz="2100" dirty="0">
                <a:solidFill>
                  <a:srgbClr val="FF3300"/>
                </a:solidFill>
              </a:rPr>
              <a:t>e</a:t>
            </a:r>
            <a:r>
              <a:rPr lang="en-US" altLang="en-US" sz="2100" baseline="30000" dirty="0">
                <a:solidFill>
                  <a:srgbClr val="FF3300"/>
                </a:solidFill>
              </a:rPr>
              <a:t>$</a:t>
            </a:r>
            <a:r>
              <a:rPr lang="en-US" altLang="en-US" sz="2100" baseline="-25000" dirty="0">
                <a:solidFill>
                  <a:srgbClr val="FF3300"/>
                </a:solidFill>
                <a:cs typeface="Times New Roman" pitchFamily="18" charset="0"/>
              </a:rPr>
              <a:t>₩,t</a:t>
            </a:r>
            <a:r>
              <a:rPr lang="en-US" altLang="en-US" sz="2100" dirty="0">
                <a:solidFill>
                  <a:srgbClr val="FF3300"/>
                </a:solidFill>
                <a:cs typeface="Times New Roman" pitchFamily="18" charset="0"/>
              </a:rPr>
              <a:t>↓</a:t>
            </a:r>
            <a:r>
              <a:rPr lang="en-US" altLang="en-US" sz="2100" dirty="0">
                <a:solidFill>
                  <a:srgbClr val="FFFFFF"/>
                </a:solidFill>
                <a:cs typeface="Times New Roman" pitchFamily="18" charset="0"/>
              </a:rPr>
              <a:t> below the exchange rate target </a:t>
            </a:r>
            <a:r>
              <a:rPr lang="en-US" altLang="en-US" sz="2100" dirty="0">
                <a:solidFill>
                  <a:srgbClr val="FF3300"/>
                </a:solidFill>
                <a:cs typeface="Times New Roman" pitchFamily="18" charset="0"/>
              </a:rPr>
              <a:t>ē</a:t>
            </a:r>
            <a:r>
              <a:rPr lang="en-US" altLang="en-US" sz="2100" baseline="30000" dirty="0">
                <a:solidFill>
                  <a:srgbClr val="FF3300"/>
                </a:solidFill>
              </a:rPr>
              <a:t>$</a:t>
            </a:r>
            <a:r>
              <a:rPr lang="en-US" altLang="en-US" sz="2100" baseline="-25000" dirty="0">
                <a:solidFill>
                  <a:srgbClr val="FF3300"/>
                </a:solidFill>
                <a:cs typeface="Times New Roman" pitchFamily="18" charset="0"/>
              </a:rPr>
              <a:t>₩</a:t>
            </a:r>
            <a:r>
              <a:rPr lang="en-US" altLang="en-US" sz="2100" dirty="0">
                <a:solidFill>
                  <a:srgbClr val="FF3300"/>
                </a:solidFill>
                <a:cs typeface="Times New Roman" pitchFamily="18" charset="0"/>
              </a:rPr>
              <a:t>&gt; </a:t>
            </a:r>
            <a:r>
              <a:rPr lang="en-US" altLang="en-US" sz="2100" dirty="0">
                <a:solidFill>
                  <a:srgbClr val="FF3300"/>
                </a:solidFill>
              </a:rPr>
              <a:t>e</a:t>
            </a:r>
            <a:r>
              <a:rPr lang="en-US" altLang="en-US" sz="2100" baseline="30000" dirty="0">
                <a:solidFill>
                  <a:srgbClr val="FF3300"/>
                </a:solidFill>
              </a:rPr>
              <a:t>$</a:t>
            </a:r>
            <a:r>
              <a:rPr lang="en-US" altLang="en-US" sz="2100" baseline="-25000" dirty="0">
                <a:solidFill>
                  <a:srgbClr val="FF3300"/>
                </a:solidFill>
                <a:cs typeface="Times New Roman" pitchFamily="18" charset="0"/>
              </a:rPr>
              <a:t>₩,</a:t>
            </a:r>
            <a:r>
              <a:rPr lang="en-US" altLang="en-US" sz="2100" baseline="-25000" dirty="0">
                <a:solidFill>
                  <a:srgbClr val="FFFFFF"/>
                </a:solidFill>
                <a:cs typeface="Times New Roman" pitchFamily="18" charset="0"/>
              </a:rPr>
              <a:t>t.</a:t>
            </a:r>
            <a:endParaRPr lang="en-US" altLang="en-US" sz="2100" dirty="0">
              <a:solidFill>
                <a:srgbClr val="FFFFFF"/>
              </a:solidFill>
              <a:cs typeface="Times New Roman" pitchFamily="18" charset="0"/>
            </a:endParaRPr>
          </a:p>
          <a:p>
            <a:pPr lvl="2" eaLnBrk="1" hangingPunct="1">
              <a:lnSpc>
                <a:spcPct val="80000"/>
              </a:lnSpc>
              <a:spcBef>
                <a:spcPct val="60000"/>
              </a:spcBef>
              <a:buSzPct val="120000"/>
            </a:pPr>
            <a:r>
              <a:rPr lang="en-US" altLang="en-US" sz="2100" dirty="0">
                <a:solidFill>
                  <a:srgbClr val="FFFFFF"/>
                </a:solidFill>
                <a:cs typeface="Times New Roman" pitchFamily="18" charset="0"/>
              </a:rPr>
              <a:t>To prevent this, the central banks had to </a:t>
            </a:r>
            <a:r>
              <a:rPr lang="en-US" altLang="en-US" sz="2100" dirty="0">
                <a:solidFill>
                  <a:srgbClr val="00FF00"/>
                </a:solidFill>
                <a:cs typeface="Times New Roman" pitchFamily="18" charset="0"/>
              </a:rPr>
              <a:t>increase the domestic interest rate</a:t>
            </a:r>
            <a:r>
              <a:rPr lang="en-US" altLang="en-US" sz="2100" dirty="0">
                <a:solidFill>
                  <a:srgbClr val="FFFFFF"/>
                </a:solidFill>
                <a:cs typeface="Times New Roman" pitchFamily="18" charset="0"/>
              </a:rPr>
              <a:t>: </a:t>
            </a:r>
            <a:r>
              <a:rPr lang="en-US" altLang="en-US" sz="2100" dirty="0" err="1">
                <a:solidFill>
                  <a:srgbClr val="FF3300"/>
                </a:solidFill>
                <a:cs typeface="Times New Roman" pitchFamily="18" charset="0"/>
              </a:rPr>
              <a:t>i</a:t>
            </a:r>
            <a:r>
              <a:rPr lang="en-US" altLang="en-US" sz="2100" baseline="-25000" dirty="0">
                <a:solidFill>
                  <a:srgbClr val="FF3300"/>
                </a:solidFill>
                <a:cs typeface="Times New Roman" pitchFamily="18" charset="0"/>
              </a:rPr>
              <a:t>₩,</a:t>
            </a:r>
            <a:r>
              <a:rPr lang="en-US" altLang="en-US" sz="2100" baseline="-25000" dirty="0" err="1">
                <a:solidFill>
                  <a:srgbClr val="FF3300"/>
                </a:solidFill>
                <a:cs typeface="Times New Roman" pitchFamily="18" charset="0"/>
              </a:rPr>
              <a:t>t,t+1</a:t>
            </a:r>
            <a:r>
              <a:rPr lang="en-US" altLang="en-US" sz="2100" dirty="0">
                <a:solidFill>
                  <a:srgbClr val="FF3300"/>
                </a:solidFill>
                <a:cs typeface="Times New Roman" pitchFamily="18" charset="0"/>
              </a:rPr>
              <a:t>↑</a:t>
            </a:r>
            <a:r>
              <a:rPr lang="en-US" altLang="en-US" sz="2100" dirty="0">
                <a:solidFill>
                  <a:srgbClr val="FFFFFF"/>
                </a:solidFill>
                <a:cs typeface="Times New Roman" pitchFamily="18" charset="0"/>
              </a:rPr>
              <a:t>.</a:t>
            </a:r>
          </a:p>
        </p:txBody>
      </p:sp>
      <p:sp>
        <p:nvSpPr>
          <p:cNvPr id="114693" name="Rectangle 13"/>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1059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3E3C7EA-8470-4AC9-89A8-CB73A9B4DB7D}" type="slidenum">
              <a:rPr lang="de-DE" altLang="en-US" sz="1800" smtClean="0">
                <a:solidFill>
                  <a:srgbClr val="FFFFFF"/>
                </a:solidFill>
              </a:rPr>
              <a:pPr algn="r" eaLnBrk="1" hangingPunct="1">
                <a:spcBef>
                  <a:spcPct val="0"/>
                </a:spcBef>
                <a:buClrTx/>
                <a:buFontTx/>
                <a:buNone/>
              </a:pPr>
              <a:t>105</a:t>
            </a:fld>
            <a:r>
              <a:rPr lang="de-DE" altLang="en-US" sz="1800">
                <a:solidFill>
                  <a:srgbClr val="FFFFFF"/>
                </a:solidFill>
              </a:rPr>
              <a:t>-</a:t>
            </a:r>
          </a:p>
        </p:txBody>
      </p:sp>
      <p:sp>
        <p:nvSpPr>
          <p:cNvPr id="603155" name="Text Box 19"/>
          <p:cNvSpPr txBox="1">
            <a:spLocks noChangeArrowheads="1"/>
          </p:cNvSpPr>
          <p:nvPr/>
        </p:nvSpPr>
        <p:spPr bwMode="auto">
          <a:xfrm>
            <a:off x="6515100" y="4175125"/>
            <a:ext cx="2171700" cy="463550"/>
          </a:xfrm>
          <a:prstGeom prst="rect">
            <a:avLst/>
          </a:prstGeom>
          <a:noFill/>
          <a:ln w="28575" algn="ctr">
            <a:noFill/>
            <a:miter lim="800000"/>
            <a:headEnd type="none" w="med" len="lg"/>
            <a:tailEnd type="none" w="lg" len="lg"/>
          </a:ln>
          <a:effectLst/>
        </p:spPr>
        <p:txBody>
          <a:bodyPr lIns="90000" tIns="46800" rIns="90000" bIns="46800">
            <a:spAutoFit/>
          </a:bodyPr>
          <a:lstStyle/>
          <a:p>
            <a:pPr algn="l">
              <a:spcBef>
                <a:spcPct val="50000"/>
              </a:spcBef>
              <a:defRPr/>
            </a:pPr>
            <a:r>
              <a:rPr lang="de-DE" sz="2400" dirty="0">
                <a:solidFill>
                  <a:srgbClr val="FFFFFF"/>
                </a:solidFill>
                <a:latin typeface="Arial"/>
              </a:rPr>
              <a:t>  /  f</a:t>
            </a:r>
            <a:r>
              <a:rPr lang="de-DE" sz="2400" baseline="30000" dirty="0">
                <a:solidFill>
                  <a:srgbClr val="FFFFFF"/>
                </a:solidFill>
                <a:latin typeface="Arial"/>
              </a:rPr>
              <a:t>$</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rgbClr val="FFFFFF"/>
                </a:solidFill>
                <a:latin typeface="Arial"/>
              </a:rPr>
              <a:t>,</a:t>
            </a:r>
            <a:r>
              <a:rPr lang="de-DE" sz="2400" baseline="-25000" dirty="0" err="1">
                <a:solidFill>
                  <a:srgbClr val="FFFFFF"/>
                </a:solidFill>
                <a:latin typeface="Arial"/>
              </a:rPr>
              <a:t>t+1</a:t>
            </a:r>
            <a:r>
              <a:rPr lang="de-DE" sz="2400" baseline="-25000" dirty="0">
                <a:solidFill>
                  <a:srgbClr val="FFFFFF"/>
                </a:solidFill>
                <a:latin typeface="Arial"/>
              </a:rPr>
              <a:t>     </a:t>
            </a:r>
            <a:r>
              <a:rPr lang="de-DE" sz="2400" dirty="0">
                <a:solidFill>
                  <a:srgbClr val="FFFFFF"/>
                </a:solidFill>
                <a:latin typeface="Arial"/>
              </a:rPr>
              <a:t>) </a:t>
            </a:r>
          </a:p>
        </p:txBody>
      </p:sp>
      <p:sp>
        <p:nvSpPr>
          <p:cNvPr id="110603" name="Text Box 20"/>
          <p:cNvSpPr txBox="1">
            <a:spLocks noChangeArrowheads="1"/>
          </p:cNvSpPr>
          <p:nvPr/>
        </p:nvSpPr>
        <p:spPr bwMode="auto">
          <a:xfrm>
            <a:off x="4660900" y="4162425"/>
            <a:ext cx="2387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solidFill>
                  <a:srgbClr val="FFFFFF"/>
                </a:solidFill>
              </a:rPr>
              <a:t> * (</a:t>
            </a:r>
            <a:r>
              <a:rPr lang="de-DE" altLang="en-US" dirty="0" err="1">
                <a:solidFill>
                  <a:srgbClr val="FFFFFF"/>
                </a:solidFill>
              </a:rPr>
              <a:t>1+i</a:t>
            </a:r>
            <a:r>
              <a:rPr lang="de-DE" altLang="en-US" baseline="-25000" dirty="0">
                <a:solidFill>
                  <a:srgbClr val="FFFFFF"/>
                </a:solidFill>
              </a:rPr>
              <a:t>$,</a:t>
            </a:r>
            <a:r>
              <a:rPr lang="de-DE" altLang="en-US" baseline="-25000" dirty="0" err="1">
                <a:solidFill>
                  <a:srgbClr val="FFFFFF"/>
                </a:solidFill>
              </a:rPr>
              <a:t>t,t+1</a:t>
            </a:r>
            <a:r>
              <a:rPr lang="de-DE" altLang="en-US" dirty="0">
                <a:solidFill>
                  <a:srgbClr val="FFFFFF"/>
                </a:solidFill>
              </a:rPr>
              <a:t>)</a:t>
            </a:r>
          </a:p>
        </p:txBody>
      </p:sp>
      <p:sp>
        <p:nvSpPr>
          <p:cNvPr id="603157" name="Text Box 21"/>
          <p:cNvSpPr txBox="1">
            <a:spLocks noChangeArrowheads="1"/>
          </p:cNvSpPr>
          <p:nvPr/>
        </p:nvSpPr>
        <p:spPr bwMode="auto">
          <a:xfrm>
            <a:off x="7665182" y="4165356"/>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dirty="0">
                <a:solidFill>
                  <a:srgbClr val="FF0000"/>
                </a:solidFill>
                <a:cs typeface="Arial" charset="0"/>
              </a:rPr>
              <a:t>↓</a:t>
            </a:r>
          </a:p>
        </p:txBody>
      </p:sp>
      <p:sp>
        <p:nvSpPr>
          <p:cNvPr id="603158" name="Text Box 22"/>
          <p:cNvSpPr txBox="1">
            <a:spLocks noChangeArrowheads="1"/>
          </p:cNvSpPr>
          <p:nvPr/>
        </p:nvSpPr>
        <p:spPr bwMode="auto">
          <a:xfrm rot="10800000">
            <a:off x="8014555" y="4258042"/>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dirty="0">
                <a:solidFill>
                  <a:srgbClr val="FF0000"/>
                </a:solidFill>
                <a:cs typeface="Arial" charset="0"/>
              </a:rPr>
              <a:t>↓</a:t>
            </a:r>
          </a:p>
        </p:txBody>
      </p:sp>
      <p:sp>
        <p:nvSpPr>
          <p:cNvPr id="603159" name="Text Box 23"/>
          <p:cNvSpPr txBox="1">
            <a:spLocks noChangeArrowheads="1"/>
          </p:cNvSpPr>
          <p:nvPr/>
        </p:nvSpPr>
        <p:spPr bwMode="auto">
          <a:xfrm>
            <a:off x="4955565" y="4184650"/>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dirty="0">
                <a:solidFill>
                  <a:srgbClr val="FF0000"/>
                </a:solidFill>
                <a:cs typeface="Arial" charset="0"/>
              </a:rPr>
              <a:t>↓</a:t>
            </a:r>
          </a:p>
        </p:txBody>
      </p:sp>
      <p:sp>
        <p:nvSpPr>
          <p:cNvPr id="16" name="Text Box 17">
            <a:extLst>
              <a:ext uri="{FF2B5EF4-FFF2-40B4-BE49-F238E27FC236}">
                <a16:creationId xmlns:a16="http://schemas.microsoft.com/office/drawing/2014/main" id="{7A1A3ABE-8B79-4578-B0DE-41E53BB05172}"/>
              </a:ext>
            </a:extLst>
          </p:cNvPr>
          <p:cNvSpPr txBox="1">
            <a:spLocks noChangeArrowheads="1"/>
          </p:cNvSpPr>
          <p:nvPr/>
        </p:nvSpPr>
        <p:spPr bwMode="auto">
          <a:xfrm>
            <a:off x="1188060" y="4182975"/>
            <a:ext cx="2577978" cy="463846"/>
          </a:xfrm>
          <a:prstGeom prst="rect">
            <a:avLst/>
          </a:prstGeom>
          <a:noFill/>
          <a:ln w="28575" algn="ctr">
            <a:noFill/>
            <a:miter lim="800000"/>
            <a:headEnd type="none" w="med" len="lg"/>
            <a:tailEnd type="none" w="lg" len="lg"/>
          </a:ln>
          <a:effectLst/>
        </p:spPr>
        <p:txBody>
          <a:bodyPr wrap="square" lIns="90000" tIns="46800" rIns="90000" bIns="46800">
            <a:spAutoFit/>
          </a:bodyPr>
          <a:lstStyle/>
          <a:p>
            <a:pPr>
              <a:spcBef>
                <a:spcPct val="50000"/>
              </a:spcBef>
              <a:defRPr/>
            </a:pPr>
            <a:r>
              <a:rPr lang="de-DE" sz="2400" dirty="0">
                <a:solidFill>
                  <a:srgbClr val="FFFFFF"/>
                </a:solidFill>
                <a:latin typeface="Arial"/>
              </a:rPr>
              <a:t>1€ * (</a:t>
            </a:r>
            <a:r>
              <a:rPr lang="de-DE" sz="2400" dirty="0" err="1">
                <a:solidFill>
                  <a:srgbClr val="FFFFFF"/>
                </a:solidFill>
                <a:latin typeface="Arial"/>
              </a:rPr>
              <a:t>1+i</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rgbClr val="FFFFFF"/>
                </a:solidFill>
                <a:latin typeface="Arial"/>
              </a:rPr>
              <a:t>,</a:t>
            </a:r>
            <a:r>
              <a:rPr lang="de-DE" sz="2400" baseline="-25000" dirty="0" err="1">
                <a:solidFill>
                  <a:srgbClr val="FFFFFF"/>
                </a:solidFill>
                <a:latin typeface="Arial"/>
              </a:rPr>
              <a:t>t,t+1</a:t>
            </a:r>
            <a:r>
              <a:rPr lang="de-DE" sz="2400" dirty="0">
                <a:solidFill>
                  <a:srgbClr val="FFFFFF"/>
                </a:solidFill>
                <a:latin typeface="Arial"/>
              </a:rPr>
              <a:t>)  =</a:t>
            </a:r>
          </a:p>
        </p:txBody>
      </p:sp>
      <p:sp>
        <p:nvSpPr>
          <p:cNvPr id="17" name="Text Box 18">
            <a:extLst>
              <a:ext uri="{FF2B5EF4-FFF2-40B4-BE49-F238E27FC236}">
                <a16:creationId xmlns:a16="http://schemas.microsoft.com/office/drawing/2014/main" id="{A7DACCA5-C202-410F-94D3-385DFA14549F}"/>
              </a:ext>
            </a:extLst>
          </p:cNvPr>
          <p:cNvSpPr txBox="1">
            <a:spLocks noChangeArrowheads="1"/>
          </p:cNvSpPr>
          <p:nvPr/>
        </p:nvSpPr>
        <p:spPr bwMode="auto">
          <a:xfrm>
            <a:off x="3746500" y="4175125"/>
            <a:ext cx="1435100" cy="463846"/>
          </a:xfrm>
          <a:prstGeom prst="rect">
            <a:avLst/>
          </a:prstGeom>
          <a:noFill/>
          <a:ln w="28575" algn="ctr">
            <a:noFill/>
            <a:miter lim="800000"/>
            <a:headEnd type="none" w="med" len="lg"/>
            <a:tailEnd type="none" w="lg" len="lg"/>
          </a:ln>
          <a:effectLst/>
        </p:spPr>
        <p:txBody>
          <a:bodyPr lIns="90000" tIns="46800" rIns="90000" bIns="46800">
            <a:spAutoFit/>
          </a:bodyPr>
          <a:lstStyle/>
          <a:p>
            <a:pPr>
              <a:spcBef>
                <a:spcPct val="50000"/>
              </a:spcBef>
              <a:defRPr/>
            </a:pPr>
            <a:r>
              <a:rPr lang="de-DE" sz="2400" dirty="0">
                <a:solidFill>
                  <a:srgbClr val="FFFFFF"/>
                </a:solidFill>
                <a:latin typeface="Arial"/>
              </a:rPr>
              <a:t>(1€ *e</a:t>
            </a:r>
            <a:r>
              <a:rPr lang="de-DE" sz="2400" baseline="30000" dirty="0">
                <a:solidFill>
                  <a:srgbClr val="FFFFFF"/>
                </a:solidFill>
                <a:latin typeface="Arial"/>
              </a:rPr>
              <a:t>$</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rgbClr val="FFFFFF"/>
                </a:solidFill>
                <a:latin typeface="Arial"/>
              </a:rPr>
              <a:t>,t</a:t>
            </a:r>
          </a:p>
        </p:txBody>
      </p:sp>
      <p:sp>
        <p:nvSpPr>
          <p:cNvPr id="603152" name="Text Box 16"/>
          <p:cNvSpPr txBox="1">
            <a:spLocks noChangeArrowheads="1"/>
          </p:cNvSpPr>
          <p:nvPr/>
        </p:nvSpPr>
        <p:spPr bwMode="auto">
          <a:xfrm>
            <a:off x="3235987" y="4210612"/>
            <a:ext cx="576263" cy="463550"/>
          </a:xfrm>
          <a:prstGeom prst="rect">
            <a:avLst/>
          </a:prstGeom>
          <a:solidFill>
            <a:schemeClr val="bg1"/>
          </a:solidFill>
          <a:ln>
            <a:noFill/>
          </a:ln>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b="1" dirty="0">
                <a:solidFill>
                  <a:srgbClr val="FF0000"/>
                </a:solidFill>
              </a:rPr>
              <a:t>&lt;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6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31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31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31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3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59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31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05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55" grpId="0"/>
      <p:bldP spid="110603" grpId="0"/>
      <p:bldP spid="603157" grpId="0"/>
      <p:bldP spid="603158" grpId="0"/>
      <p:bldP spid="603159" grpId="0"/>
      <p:bldP spid="16" grpId="0"/>
      <p:bldP spid="17" grpId="0"/>
      <p:bldP spid="60315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9" name="Rectangle 7"/>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1161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AD737A03-0BAB-410F-B987-40A1BA6F6E18}" type="slidenum">
              <a:rPr lang="de-DE" altLang="en-US" sz="1800" smtClean="0">
                <a:solidFill>
                  <a:srgbClr val="FFFFFF"/>
                </a:solidFill>
              </a:rPr>
              <a:pPr algn="r" eaLnBrk="1" hangingPunct="1">
                <a:spcBef>
                  <a:spcPct val="0"/>
                </a:spcBef>
                <a:buClrTx/>
                <a:buFontTx/>
                <a:buNone/>
              </a:pPr>
              <a:t>106</a:t>
            </a:fld>
            <a:r>
              <a:rPr lang="de-DE" altLang="en-US" sz="1800">
                <a:solidFill>
                  <a:srgbClr val="FFFFFF"/>
                </a:solidFill>
              </a:rPr>
              <a:t>-</a:t>
            </a:r>
          </a:p>
        </p:txBody>
      </p:sp>
      <p:sp>
        <p:nvSpPr>
          <p:cNvPr id="11162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116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11622" name="Rectangle 3"/>
          <p:cNvSpPr>
            <a:spLocks noChangeArrowheads="1"/>
          </p:cNvSpPr>
          <p:nvPr/>
        </p:nvSpPr>
        <p:spPr bwMode="auto">
          <a:xfrm>
            <a:off x="104775" y="1196975"/>
            <a:ext cx="8882063"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90000"/>
              </a:lnSpc>
              <a:spcBef>
                <a:spcPct val="60000"/>
              </a:spcBef>
              <a:buSzTx/>
            </a:pPr>
            <a:r>
              <a:rPr lang="en-US" altLang="en-US" sz="2300" dirty="0">
                <a:solidFill>
                  <a:srgbClr val="FFFFFF"/>
                </a:solidFill>
                <a:cs typeface="Times New Roman" pitchFamily="18" charset="0"/>
              </a:rPr>
              <a:t>Higher domestic interest rates </a:t>
            </a:r>
            <a:r>
              <a:rPr lang="en-US" altLang="en-US" sz="2300" dirty="0">
                <a:solidFill>
                  <a:srgbClr val="00FF00"/>
                </a:solidFill>
                <a:cs typeface="Times New Roman" pitchFamily="18" charset="0"/>
              </a:rPr>
              <a:t>increased the refinancing problems of the domestic commercial banks</a:t>
            </a:r>
            <a:r>
              <a:rPr lang="en-US" altLang="en-US" sz="2300" dirty="0">
                <a:solidFill>
                  <a:srgbClr val="FFFFFF"/>
                </a:solidFill>
                <a:cs typeface="Times New Roman" pitchFamily="18" charset="0"/>
              </a:rPr>
              <a:t> and as a consequence worsened the (maturity- and currency-) structure of their balance sheets.</a:t>
            </a:r>
            <a:endParaRPr lang="en-US" altLang="en-US" sz="2300" dirty="0">
              <a:solidFill>
                <a:srgbClr val="FFFFFF"/>
              </a:solidFill>
            </a:endParaRPr>
          </a:p>
          <a:p>
            <a:pPr lvl="1" eaLnBrk="1" hangingPunct="1">
              <a:lnSpc>
                <a:spcPct val="70000"/>
              </a:lnSpc>
              <a:spcBef>
                <a:spcPct val="60000"/>
              </a:spcBef>
              <a:buSzTx/>
            </a:pPr>
            <a:r>
              <a:rPr lang="en-US" altLang="en-US" sz="2300" dirty="0">
                <a:solidFill>
                  <a:srgbClr val="FFFFFF"/>
                </a:solidFill>
              </a:rPr>
              <a:t>Now international </a:t>
            </a:r>
            <a:r>
              <a:rPr lang="en-US" altLang="en-US" sz="2300" dirty="0">
                <a:solidFill>
                  <a:srgbClr val="00FF00"/>
                </a:solidFill>
              </a:rPr>
              <a:t>investors became alarmed</a:t>
            </a:r>
            <a:r>
              <a:rPr lang="en-US" altLang="en-US" sz="2300" dirty="0">
                <a:solidFill>
                  <a:srgbClr val="FFFFFF"/>
                </a:solidFill>
              </a:rPr>
              <a:t>, and refused to roll-over short-term credits of East Asian banks.</a:t>
            </a:r>
          </a:p>
          <a:p>
            <a:pPr lvl="2" eaLnBrk="1" hangingPunct="1">
              <a:lnSpc>
                <a:spcPct val="70000"/>
              </a:lnSpc>
              <a:spcBef>
                <a:spcPct val="60000"/>
              </a:spcBef>
              <a:buSzPct val="120000"/>
            </a:pPr>
            <a:r>
              <a:rPr lang="en-US" altLang="en-US" sz="2200" dirty="0">
                <a:solidFill>
                  <a:srgbClr val="00FF00"/>
                </a:solidFill>
              </a:rPr>
              <a:t>Banks</a:t>
            </a:r>
            <a:r>
              <a:rPr lang="en-US" altLang="en-US" sz="2200" dirty="0">
                <a:solidFill>
                  <a:srgbClr val="FFFFFF"/>
                </a:solidFill>
              </a:rPr>
              <a:t> experienced severe </a:t>
            </a:r>
            <a:r>
              <a:rPr lang="en-US" altLang="en-US" sz="2200" dirty="0">
                <a:solidFill>
                  <a:srgbClr val="00FF00"/>
                </a:solidFill>
              </a:rPr>
              <a:t>problems in refinancing</a:t>
            </a:r>
            <a:r>
              <a:rPr lang="en-US" altLang="en-US" sz="2200" dirty="0">
                <a:solidFill>
                  <a:srgbClr val="FFFFFF"/>
                </a:solidFill>
              </a:rPr>
              <a:t> their long-term credits to firms.</a:t>
            </a:r>
          </a:p>
          <a:p>
            <a:pPr lvl="2" eaLnBrk="1" hangingPunct="1">
              <a:lnSpc>
                <a:spcPct val="70000"/>
              </a:lnSpc>
              <a:spcBef>
                <a:spcPct val="60000"/>
              </a:spcBef>
              <a:buSzPct val="120000"/>
            </a:pPr>
            <a:r>
              <a:rPr lang="en-US" altLang="en-US" sz="2200" dirty="0">
                <a:solidFill>
                  <a:srgbClr val="00FF00"/>
                </a:solidFill>
              </a:rPr>
              <a:t>Firms</a:t>
            </a:r>
            <a:r>
              <a:rPr lang="en-US" altLang="en-US" sz="2200" dirty="0">
                <a:solidFill>
                  <a:srgbClr val="FFFFFF"/>
                </a:solidFill>
              </a:rPr>
              <a:t> with maturing credit lines had </a:t>
            </a:r>
            <a:r>
              <a:rPr lang="en-US" altLang="en-US" sz="2200" dirty="0">
                <a:solidFill>
                  <a:srgbClr val="00FF00"/>
                </a:solidFill>
              </a:rPr>
              <a:t>problems in finding new credit supplies</a:t>
            </a:r>
            <a:r>
              <a:rPr lang="en-US" altLang="en-US" sz="2200" dirty="0">
                <a:solidFill>
                  <a:srgbClr val="FFFFFF"/>
                </a:solidFill>
              </a:rPr>
              <a:t>.</a:t>
            </a:r>
          </a:p>
          <a:p>
            <a:pPr lvl="2" eaLnBrk="1" hangingPunct="1">
              <a:lnSpc>
                <a:spcPct val="70000"/>
              </a:lnSpc>
              <a:spcBef>
                <a:spcPct val="60000"/>
              </a:spcBef>
              <a:buSzPct val="120000"/>
              <a:buFont typeface="Arial Unicode MS" pitchFamily="34" charset="-128"/>
              <a:buNone/>
            </a:pPr>
            <a:r>
              <a:rPr lang="en-US" altLang="en-US" sz="2600" b="1" dirty="0">
                <a:solidFill>
                  <a:srgbClr val="FF3300"/>
                </a:solidFill>
              </a:rPr>
              <a:t>=&gt;</a:t>
            </a:r>
            <a:r>
              <a:rPr lang="en-US" altLang="en-US" sz="2200" dirty="0">
                <a:solidFill>
                  <a:srgbClr val="FFFFFF"/>
                </a:solidFill>
              </a:rPr>
              <a:t> Massive </a:t>
            </a:r>
            <a:r>
              <a:rPr lang="en-US" altLang="en-US" sz="2200" dirty="0">
                <a:solidFill>
                  <a:srgbClr val="00FF00"/>
                </a:solidFill>
              </a:rPr>
              <a:t>political pressure</a:t>
            </a:r>
            <a:r>
              <a:rPr lang="en-US" altLang="en-US" sz="2200" dirty="0">
                <a:solidFill>
                  <a:srgbClr val="FFFFFF"/>
                </a:solidFill>
              </a:rPr>
              <a:t> towards central banks to lower interest rates.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42"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1264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9D9E481-6DB6-436C-A129-E54B30965E17}" type="slidenum">
              <a:rPr lang="de-DE" altLang="en-US" sz="1800" smtClean="0">
                <a:solidFill>
                  <a:srgbClr val="FFFFFF"/>
                </a:solidFill>
              </a:rPr>
              <a:pPr algn="r" eaLnBrk="1" hangingPunct="1">
                <a:spcBef>
                  <a:spcPct val="0"/>
                </a:spcBef>
                <a:buClrTx/>
                <a:buFontTx/>
                <a:buNone/>
              </a:pPr>
              <a:t>107</a:t>
            </a:fld>
            <a:r>
              <a:rPr lang="de-DE" altLang="en-US" sz="1800">
                <a:solidFill>
                  <a:srgbClr val="FFFFFF"/>
                </a:solidFill>
              </a:rPr>
              <a:t>-</a:t>
            </a:r>
          </a:p>
        </p:txBody>
      </p:sp>
      <p:sp>
        <p:nvSpPr>
          <p:cNvPr id="11264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126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12646"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80000"/>
              </a:lnSpc>
              <a:spcBef>
                <a:spcPct val="60000"/>
              </a:spcBef>
              <a:buSzTx/>
            </a:pPr>
            <a:r>
              <a:rPr lang="en-US" altLang="en-US" dirty="0">
                <a:solidFill>
                  <a:srgbClr val="FFFFFF"/>
                </a:solidFill>
              </a:rPr>
              <a:t>Given this pressure, more and more </a:t>
            </a:r>
            <a:r>
              <a:rPr lang="en-US" altLang="en-US" dirty="0">
                <a:solidFill>
                  <a:srgbClr val="00FF00"/>
                </a:solidFill>
              </a:rPr>
              <a:t>East Asian central banks gave up their exchange rate target</a:t>
            </a:r>
            <a:r>
              <a:rPr lang="en-US" altLang="en-US" dirty="0">
                <a:solidFill>
                  <a:srgbClr val="FFFFFF"/>
                </a:solidFill>
              </a:rPr>
              <a:t> and started to support the domestic private sector with lower interest rates.</a:t>
            </a:r>
          </a:p>
          <a:p>
            <a:pPr lvl="1" eaLnBrk="1" hangingPunct="1">
              <a:lnSpc>
                <a:spcPct val="80000"/>
              </a:lnSpc>
              <a:spcBef>
                <a:spcPct val="60000"/>
              </a:spcBef>
              <a:buSzTx/>
            </a:pPr>
            <a:r>
              <a:rPr lang="en-US" altLang="en-US" dirty="0">
                <a:solidFill>
                  <a:srgbClr val="FFFFFF"/>
                </a:solidFill>
              </a:rPr>
              <a:t>As a consequence, </a:t>
            </a:r>
            <a:r>
              <a:rPr lang="en-US" altLang="en-US" dirty="0">
                <a:solidFill>
                  <a:srgbClr val="00FF00"/>
                </a:solidFill>
              </a:rPr>
              <a:t>exchange rates of East Asian currencies</a:t>
            </a:r>
            <a:r>
              <a:rPr lang="en-US" altLang="en-US" dirty="0">
                <a:solidFill>
                  <a:srgbClr val="FFFFFF"/>
                </a:solidFill>
              </a:rPr>
              <a:t> towards the US-$ </a:t>
            </a:r>
            <a:r>
              <a:rPr lang="en-US" altLang="en-US" dirty="0">
                <a:solidFill>
                  <a:srgbClr val="00FF00"/>
                </a:solidFill>
              </a:rPr>
              <a:t>depreciated</a:t>
            </a:r>
            <a:r>
              <a:rPr lang="en-US" altLang="en-US" dirty="0">
                <a:solidFill>
                  <a:srgbClr val="FFFFFF"/>
                </a:solidFill>
              </a:rPr>
              <a:t> massively.</a:t>
            </a:r>
          </a:p>
          <a:p>
            <a:pPr lvl="1" eaLnBrk="1" hangingPunct="1">
              <a:lnSpc>
                <a:spcPct val="80000"/>
              </a:lnSpc>
              <a:spcBef>
                <a:spcPct val="60000"/>
              </a:spcBef>
              <a:buSzTx/>
            </a:pPr>
            <a:r>
              <a:rPr lang="en-US" altLang="en-US" dirty="0">
                <a:solidFill>
                  <a:srgbClr val="FFFFFF"/>
                </a:solidFill>
              </a:rPr>
              <a:t>Currency </a:t>
            </a:r>
            <a:r>
              <a:rPr lang="en-US" altLang="en-US" dirty="0">
                <a:solidFill>
                  <a:srgbClr val="00FF00"/>
                </a:solidFill>
              </a:rPr>
              <a:t>speculators had won their attack</a:t>
            </a:r>
            <a:r>
              <a:rPr lang="en-US" altLang="en-US" dirty="0">
                <a:solidFill>
                  <a:srgbClr val="FFFFFF"/>
                </a:solidFill>
              </a:rPr>
              <a:t> against central banks: They </a:t>
            </a:r>
            <a:r>
              <a:rPr lang="en-US" altLang="en-US" dirty="0">
                <a:solidFill>
                  <a:srgbClr val="00FF00"/>
                </a:solidFill>
              </a:rPr>
              <a:t>bought</a:t>
            </a:r>
            <a:r>
              <a:rPr lang="en-US" altLang="en-US" dirty="0">
                <a:solidFill>
                  <a:srgbClr val="FFFFFF"/>
                </a:solidFill>
              </a:rPr>
              <a:t> East Asian currencies with dollar </a:t>
            </a:r>
            <a:r>
              <a:rPr lang="en-US" altLang="en-US" dirty="0">
                <a:solidFill>
                  <a:srgbClr val="00FF00"/>
                </a:solidFill>
              </a:rPr>
              <a:t>at the low (depreciated) spot market rates</a:t>
            </a:r>
            <a:r>
              <a:rPr lang="en-US" altLang="en-US" dirty="0">
                <a:solidFill>
                  <a:srgbClr val="FFFFFF"/>
                </a:solidFill>
              </a:rPr>
              <a:t> (say 1</a:t>
            </a:r>
            <a:r>
              <a:rPr lang="en-US" altLang="en-US" baseline="30000" dirty="0">
                <a:solidFill>
                  <a:srgbClr val="FFFFFF"/>
                </a:solidFill>
                <a:cs typeface="Times New Roman" pitchFamily="18" charset="0"/>
              </a:rPr>
              <a:t>$</a:t>
            </a:r>
            <a:r>
              <a:rPr lang="en-US" altLang="en-US" baseline="-25000" dirty="0">
                <a:solidFill>
                  <a:srgbClr val="FFFFFF"/>
                </a:solidFill>
                <a:cs typeface="Times New Roman" pitchFamily="18" charset="0"/>
              </a:rPr>
              <a:t>₩</a:t>
            </a:r>
            <a:r>
              <a:rPr lang="en-US" altLang="en-US" dirty="0">
                <a:solidFill>
                  <a:srgbClr val="FFFFFF"/>
                </a:solidFill>
              </a:rPr>
              <a:t>) and </a:t>
            </a:r>
            <a:r>
              <a:rPr lang="en-US" altLang="en-US" dirty="0">
                <a:solidFill>
                  <a:srgbClr val="00FF00"/>
                </a:solidFill>
              </a:rPr>
              <a:t>sold them at their high forward rates</a:t>
            </a:r>
            <a:r>
              <a:rPr lang="en-US" altLang="en-US" dirty="0">
                <a:solidFill>
                  <a:srgbClr val="FFFFFF"/>
                </a:solidFill>
              </a:rPr>
              <a:t> against dollar (say 2</a:t>
            </a:r>
            <a:r>
              <a:rPr lang="en-US" altLang="en-US" baseline="30000" dirty="0">
                <a:solidFill>
                  <a:srgbClr val="FFFFFF"/>
                </a:solidFill>
                <a:cs typeface="Times New Roman" pitchFamily="18" charset="0"/>
              </a:rPr>
              <a:t>$</a:t>
            </a:r>
            <a:r>
              <a:rPr lang="en-US" altLang="en-US" baseline="-25000" dirty="0">
                <a:solidFill>
                  <a:srgbClr val="FFFFFF"/>
                </a:solidFill>
                <a:cs typeface="Times New Roman" pitchFamily="18" charset="0"/>
              </a:rPr>
              <a:t>₩</a:t>
            </a:r>
            <a:r>
              <a:rPr lang="en-US" altLang="en-US" dirty="0">
                <a:solidFill>
                  <a:srgbClr val="FFFFFF"/>
                </a:solidFill>
                <a:cs typeface="Times New Roman" pitchFamily="18" charset="0"/>
              </a:rPr>
              <a:t>) and made </a:t>
            </a:r>
            <a:r>
              <a:rPr lang="en-US" altLang="en-US" dirty="0">
                <a:solidFill>
                  <a:srgbClr val="00FF00"/>
                </a:solidFill>
                <a:cs typeface="Times New Roman" pitchFamily="18" charset="0"/>
              </a:rPr>
              <a:t>profit</a:t>
            </a:r>
            <a:r>
              <a:rPr lang="en-US" altLang="en-US" dirty="0">
                <a:solidFill>
                  <a:srgbClr val="FFFFFF"/>
                </a:solidFill>
                <a:cs typeface="Times New Roman" pitchFamily="18" charset="0"/>
              </a:rPr>
              <a:t> (here 1$).</a:t>
            </a:r>
            <a:endParaRPr lang="en-US" altLang="en-US" dirty="0">
              <a:solidFill>
                <a:srgbClr val="FFFFFF"/>
              </a:solidFill>
            </a:endParaRPr>
          </a:p>
          <a:p>
            <a:pPr lvl="1" eaLnBrk="1" hangingPunct="1">
              <a:lnSpc>
                <a:spcPct val="60000"/>
              </a:lnSpc>
              <a:spcBef>
                <a:spcPct val="60000"/>
              </a:spcBef>
              <a:buSzTx/>
            </a:pPr>
            <a:r>
              <a:rPr lang="en-US" altLang="en-US" dirty="0">
                <a:solidFill>
                  <a:srgbClr val="FFFFFF"/>
                </a:solidFill>
              </a:rPr>
              <a:t>For the East Asian Banks the </a:t>
            </a:r>
            <a:r>
              <a:rPr lang="en-US" altLang="en-US" dirty="0">
                <a:solidFill>
                  <a:srgbClr val="00FF00"/>
                </a:solidFill>
              </a:rPr>
              <a:t>currency discrepancy</a:t>
            </a:r>
            <a:r>
              <a:rPr lang="en-US" altLang="en-US" dirty="0">
                <a:solidFill>
                  <a:srgbClr val="FFFFFF"/>
                </a:solidFill>
              </a:rPr>
              <a:t> became a </a:t>
            </a:r>
            <a:r>
              <a:rPr lang="en-US" altLang="en-US" dirty="0" err="1">
                <a:solidFill>
                  <a:srgbClr val="FFFFFF"/>
                </a:solidFill>
              </a:rPr>
              <a:t>a</a:t>
            </a:r>
            <a:r>
              <a:rPr lang="en-US" altLang="en-US" dirty="0">
                <a:solidFill>
                  <a:srgbClr val="FFFFFF"/>
                </a:solidFill>
              </a:rPr>
              <a:t> problem now:</a:t>
            </a:r>
          </a:p>
          <a:p>
            <a:pPr lvl="2" eaLnBrk="1" hangingPunct="1">
              <a:lnSpc>
                <a:spcPct val="70000"/>
              </a:lnSpc>
              <a:spcBef>
                <a:spcPct val="60000"/>
              </a:spcBef>
              <a:buSzPct val="120000"/>
            </a:pPr>
            <a:r>
              <a:rPr lang="en-US" altLang="en-US" dirty="0">
                <a:solidFill>
                  <a:srgbClr val="FFFFFF"/>
                </a:solidFill>
              </a:rPr>
              <a:t>Since most banks had accepted $-denominated credits, their </a:t>
            </a:r>
            <a:r>
              <a:rPr lang="en-US" altLang="en-US" dirty="0">
                <a:solidFill>
                  <a:srgbClr val="00FF00"/>
                </a:solidFill>
              </a:rPr>
              <a:t>debt burden (say D</a:t>
            </a:r>
            <a:r>
              <a:rPr lang="en-US" altLang="en-US" baseline="-25000" dirty="0">
                <a:solidFill>
                  <a:srgbClr val="00FF00"/>
                </a:solidFill>
              </a:rPr>
              <a:t>$</a:t>
            </a:r>
            <a:r>
              <a:rPr lang="en-US" altLang="en-US" dirty="0">
                <a:solidFill>
                  <a:srgbClr val="00FF00"/>
                </a:solidFill>
              </a:rPr>
              <a:t>) measured in domestic currency increased</a:t>
            </a:r>
            <a:r>
              <a:rPr lang="en-US" altLang="en-US" dirty="0">
                <a:solidFill>
                  <a:srgbClr val="FFFFFF"/>
                </a:solidFill>
              </a:rPr>
              <a:t> by the depreciation of the domestic currency: (D</a:t>
            </a:r>
            <a:r>
              <a:rPr lang="en-US" altLang="en-US" baseline="-25000" dirty="0">
                <a:solidFill>
                  <a:srgbClr val="FFFFFF"/>
                </a:solidFill>
              </a:rPr>
              <a:t>$</a:t>
            </a:r>
            <a:r>
              <a:rPr lang="en-US" altLang="en-US" dirty="0">
                <a:solidFill>
                  <a:srgbClr val="FFFFFF"/>
                </a:solidFill>
              </a:rPr>
              <a:t> </a:t>
            </a:r>
            <a:r>
              <a:rPr lang="en-US" altLang="en-US" b="1" dirty="0">
                <a:solidFill>
                  <a:srgbClr val="FFFFFF"/>
                </a:solidFill>
              </a:rPr>
              <a:t>/</a:t>
            </a:r>
            <a:r>
              <a:rPr lang="en-US" altLang="en-US" dirty="0">
                <a:solidFill>
                  <a:srgbClr val="FFFFFF"/>
                </a:solidFill>
              </a:rPr>
              <a:t> e</a:t>
            </a:r>
            <a:r>
              <a:rPr lang="en-US" altLang="en-US" baseline="30000" dirty="0">
                <a:solidFill>
                  <a:srgbClr val="FFFFFF"/>
                </a:solidFill>
                <a:cs typeface="Times New Roman" pitchFamily="18" charset="0"/>
              </a:rPr>
              <a:t>$</a:t>
            </a:r>
            <a:r>
              <a:rPr lang="en-US" altLang="en-US" baseline="-25000" dirty="0">
                <a:solidFill>
                  <a:srgbClr val="FFFFFF"/>
                </a:solidFill>
                <a:cs typeface="Times New Roman" pitchFamily="18" charset="0"/>
              </a:rPr>
              <a:t>₩</a:t>
            </a:r>
            <a:r>
              <a:rPr lang="en-US" altLang="en-US" dirty="0">
                <a:solidFill>
                  <a:srgbClr val="FFFFFF"/>
                </a:solidFill>
                <a:cs typeface="Times New Roman" pitchFamily="18" charset="0"/>
              </a:rPr>
              <a:t> ↓) ↑</a:t>
            </a:r>
          </a:p>
          <a:p>
            <a:pPr lvl="2" eaLnBrk="1" hangingPunct="1">
              <a:lnSpc>
                <a:spcPct val="70000"/>
              </a:lnSpc>
              <a:spcBef>
                <a:spcPct val="60000"/>
              </a:spcBef>
              <a:buSzPct val="120000"/>
            </a:pPr>
            <a:r>
              <a:rPr lang="en-US" altLang="en-US" dirty="0">
                <a:solidFill>
                  <a:srgbClr val="FFFFFF"/>
                </a:solidFill>
                <a:cs typeface="Times New Roman" pitchFamily="18" charset="0"/>
              </a:rPr>
              <a:t>Now </a:t>
            </a:r>
            <a:r>
              <a:rPr lang="en-US" altLang="en-US" dirty="0">
                <a:solidFill>
                  <a:srgbClr val="00FF00"/>
                </a:solidFill>
                <a:cs typeface="Times New Roman" pitchFamily="18" charset="0"/>
              </a:rPr>
              <a:t>not only private firms</a:t>
            </a:r>
            <a:r>
              <a:rPr lang="en-US" altLang="en-US" dirty="0">
                <a:solidFill>
                  <a:srgbClr val="FFFFFF"/>
                </a:solidFill>
                <a:cs typeface="Times New Roman" pitchFamily="18" charset="0"/>
              </a:rPr>
              <a:t> were </a:t>
            </a:r>
            <a:r>
              <a:rPr lang="en-US" altLang="en-US" dirty="0">
                <a:solidFill>
                  <a:srgbClr val="00FF00"/>
                </a:solidFill>
              </a:rPr>
              <a:t>overindebted</a:t>
            </a:r>
            <a:r>
              <a:rPr lang="en-US" altLang="en-US" dirty="0">
                <a:solidFill>
                  <a:srgbClr val="FFFFFF"/>
                </a:solidFill>
              </a:rPr>
              <a:t>, but also </a:t>
            </a:r>
            <a:r>
              <a:rPr lang="en-US" altLang="en-US" dirty="0">
                <a:solidFill>
                  <a:srgbClr val="00FF00"/>
                </a:solidFill>
              </a:rPr>
              <a:t>private banks</a:t>
            </a:r>
            <a:r>
              <a:rPr lang="en-US" altLang="en-US" dirty="0">
                <a:solidFill>
                  <a:srgbClr val="FFFFFF"/>
                </a:solidFill>
              </a:rPr>
              <a:t>.</a:t>
            </a:r>
            <a:r>
              <a:rPr lang="en-US" altLang="en-US" dirty="0">
                <a:solidFill>
                  <a:srgbClr val="FFFFFF"/>
                </a:solidFill>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Group 6"/>
          <p:cNvGraphicFramePr>
            <a:graphicFrameLocks noGrp="1"/>
          </p:cNvGraphicFramePr>
          <p:nvPr/>
        </p:nvGraphicFramePr>
        <p:xfrm>
          <a:off x="1952625" y="185261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7780" name="Rectangle 3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1367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01E7ABA-9B55-4260-9C9A-99627CEC3B82}" type="slidenum">
              <a:rPr lang="de-DE" altLang="en-US" sz="1800" smtClean="0">
                <a:solidFill>
                  <a:srgbClr val="FFFFFF"/>
                </a:solidFill>
              </a:rPr>
              <a:pPr algn="r" eaLnBrk="1" hangingPunct="1">
                <a:spcBef>
                  <a:spcPct val="0"/>
                </a:spcBef>
                <a:buClrTx/>
                <a:buFontTx/>
                <a:buNone/>
              </a:pPr>
              <a:t>108</a:t>
            </a:fld>
            <a:r>
              <a:rPr lang="de-DE" altLang="en-US" sz="1800">
                <a:solidFill>
                  <a:srgbClr val="FFFFFF"/>
                </a:solidFill>
              </a:rPr>
              <a:t>-</a:t>
            </a:r>
          </a:p>
        </p:txBody>
      </p:sp>
      <p:sp>
        <p:nvSpPr>
          <p:cNvPr id="11368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13681" name="Rectangle 2"/>
          <p:cNvSpPr>
            <a:spLocks noChangeArrowheads="1"/>
          </p:cNvSpPr>
          <p:nvPr/>
        </p:nvSpPr>
        <p:spPr bwMode="auto">
          <a:xfrm>
            <a:off x="66675" y="1106488"/>
            <a:ext cx="90392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Aft>
                <a:spcPct val="20000"/>
              </a:spcAft>
            </a:pPr>
            <a:r>
              <a:rPr lang="en-US" altLang="en-US" sz="2500">
                <a:solidFill>
                  <a:srgbClr val="FFFFFF"/>
                </a:solidFill>
              </a:rPr>
              <a:t>The effect of a depreciation of domestic currency on the balance sheet of the East Asian Banks:</a:t>
            </a:r>
          </a:p>
        </p:txBody>
      </p:sp>
      <p:sp>
        <p:nvSpPr>
          <p:cNvPr id="113682" name="Rectangle 20"/>
          <p:cNvSpPr>
            <a:spLocks noChangeArrowheads="1"/>
          </p:cNvSpPr>
          <p:nvPr/>
        </p:nvSpPr>
        <p:spPr bwMode="auto">
          <a:xfrm>
            <a:off x="4310063" y="2889250"/>
            <a:ext cx="2151062" cy="1743075"/>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dirty="0">
                <a:solidFill>
                  <a:srgbClr val="0000CC"/>
                </a:solidFill>
              </a:rPr>
              <a:t>…liabilities against foreign creditors =       </a:t>
            </a:r>
            <a:r>
              <a:rPr lang="en-US" altLang="en-US" sz="2200" dirty="0">
                <a:solidFill>
                  <a:schemeClr val="tx2">
                    <a:lumMod val="50000"/>
                  </a:schemeClr>
                </a:solidFill>
              </a:rPr>
              <a:t>200 $ </a:t>
            </a:r>
            <a:r>
              <a:rPr lang="en-US" altLang="en-US" sz="2200" dirty="0">
                <a:solidFill>
                  <a:schemeClr val="bg1"/>
                </a:solidFill>
              </a:rPr>
              <a:t>/</a:t>
            </a:r>
            <a:r>
              <a:rPr lang="en-US" altLang="en-US" sz="2200" dirty="0">
                <a:solidFill>
                  <a:srgbClr val="00FF00"/>
                </a:solidFill>
              </a:rPr>
              <a:t> </a:t>
            </a:r>
            <a:r>
              <a:rPr lang="en-US" altLang="en-US" sz="2200" dirty="0">
                <a:solidFill>
                  <a:srgbClr val="FF0000"/>
                </a:solidFill>
              </a:rPr>
              <a:t>2</a:t>
            </a:r>
            <a:r>
              <a:rPr lang="en-US" altLang="en-US" sz="2200" baseline="30000" dirty="0">
                <a:solidFill>
                  <a:srgbClr val="FF0000"/>
                </a:solidFill>
                <a:cs typeface="Times New Roman" pitchFamily="18" charset="0"/>
              </a:rPr>
              <a:t>$</a:t>
            </a:r>
            <a:r>
              <a:rPr lang="en-US" altLang="en-US" sz="2200" baseline="-25000" dirty="0">
                <a:solidFill>
                  <a:srgbClr val="FF0000"/>
                </a:solidFill>
                <a:cs typeface="Times New Roman" pitchFamily="18" charset="0"/>
              </a:rPr>
              <a:t>₩</a:t>
            </a:r>
            <a:r>
              <a:rPr lang="en-US" altLang="en-US" sz="2200" dirty="0">
                <a:solidFill>
                  <a:srgbClr val="0000CC"/>
                </a:solidFill>
              </a:rPr>
              <a:t> </a:t>
            </a:r>
          </a:p>
          <a:p>
            <a:pPr algn="ctr" eaLnBrk="1" hangingPunct="1">
              <a:spcBef>
                <a:spcPct val="0"/>
              </a:spcBef>
              <a:buClrTx/>
              <a:buFontTx/>
              <a:buNone/>
            </a:pPr>
            <a:r>
              <a:rPr lang="en-US" altLang="en-US" sz="2200" dirty="0">
                <a:solidFill>
                  <a:srgbClr val="0000CC"/>
                </a:solidFill>
              </a:rPr>
              <a:t>= 100 ₩</a:t>
            </a:r>
          </a:p>
        </p:txBody>
      </p:sp>
      <p:sp>
        <p:nvSpPr>
          <p:cNvPr id="113683" name="Rectangle 21"/>
          <p:cNvSpPr>
            <a:spLocks noChangeArrowheads="1"/>
          </p:cNvSpPr>
          <p:nvPr/>
        </p:nvSpPr>
        <p:spPr bwMode="auto">
          <a:xfrm>
            <a:off x="2133600" y="2889250"/>
            <a:ext cx="2151063" cy="1754188"/>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dirty="0">
                <a:solidFill>
                  <a:srgbClr val="0000CC"/>
                </a:solidFill>
              </a:rPr>
              <a:t>…assets outstanding against domestic firms = 100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2" grpId="0" animBg="1"/>
      <p:bldP spid="11368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a:ln>
                  <a:noFill/>
                </a:ln>
                <a:solidFill>
                  <a:srgbClr val="FFFFFF"/>
                </a:solidFill>
                <a:effectLst/>
                <a:uLnTx/>
                <a:uFillTx/>
                <a:latin typeface="Arial" charset="0"/>
                <a:ea typeface="+mn-ea"/>
                <a:cs typeface="+mn-cs"/>
              </a:rPr>
              <a:t>- </a:t>
            </a:r>
            <a:fld id="{5522857D-257C-43D2-BC9A-894290207FEE}" type="slidenum">
              <a:rPr kumimoji="0" lang="de-DE" altLang="en-US" sz="1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r>
              <a:rPr kumimoji="0" lang="de-DE" altLang="en-US" sz="1600" b="1" i="0" u="none" strike="noStrike" kern="1200" cap="none" spc="0" normalizeH="0" baseline="0" noProof="0">
                <a:ln>
                  <a:noFill/>
                </a:ln>
                <a:solidFill>
                  <a:srgbClr val="FFFFFF"/>
                </a:solidFill>
                <a:effectLst/>
                <a:uLnTx/>
                <a:uFillTx/>
                <a:latin typeface="Arial" charset="0"/>
                <a:ea typeface="+mn-ea"/>
                <a:cs typeface="+mn-cs"/>
              </a:rPr>
              <a:t> -</a:t>
            </a:r>
          </a:p>
        </p:txBody>
      </p:sp>
      <p:sp>
        <p:nvSpPr>
          <p:cNvPr id="12800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600" b="0" i="0" u="none" strike="noStrike" kern="1200" cap="none" spc="0" normalizeH="0" baseline="0" noProof="0">
                <a:ln>
                  <a:noFill/>
                </a:ln>
                <a:solidFill>
                  <a:srgbClr val="FFFFFF"/>
                </a:solidFill>
                <a:effectLst/>
                <a:uLnTx/>
                <a:uFillTx/>
                <a:latin typeface="Arial" charset="0"/>
                <a:ea typeface="+mn-ea"/>
                <a:cs typeface="+mn-cs"/>
              </a:rPr>
              <a:t>Prof. Dr. Rainer Maure</a:t>
            </a:r>
          </a:p>
        </p:txBody>
      </p:sp>
      <p:graphicFrame>
        <p:nvGraphicFramePr>
          <p:cNvPr id="9773060" name="Group 4"/>
          <p:cNvGraphicFramePr>
            <a:graphicFrameLocks noGrp="1"/>
          </p:cNvGraphicFramePr>
          <p:nvPr>
            <p:extLst>
              <p:ext uri="{D42A27DB-BD31-4B8C-83A1-F6EECF244321}">
                <p14:modId xmlns:p14="http://schemas.microsoft.com/office/powerpoint/2010/main" val="3317877646"/>
              </p:ext>
            </p:extLst>
          </p:nvPr>
        </p:nvGraphicFramePr>
        <p:xfrm>
          <a:off x="1995488" y="1852613"/>
          <a:ext cx="4691062" cy="4476750"/>
        </p:xfrm>
        <a:graphic>
          <a:graphicData uri="http://schemas.openxmlformats.org/drawingml/2006/table">
            <a:tbl>
              <a:tblPr/>
              <a:tblGrid>
                <a:gridCol w="2346325">
                  <a:extLst>
                    <a:ext uri="{9D8B030D-6E8A-4147-A177-3AD203B41FA5}">
                      <a16:colId xmlns:a16="http://schemas.microsoft.com/office/drawing/2014/main" val="20000"/>
                    </a:ext>
                  </a:extLst>
                </a:gridCol>
                <a:gridCol w="2344737">
                  <a:extLst>
                    <a:ext uri="{9D8B030D-6E8A-4147-A177-3AD203B41FA5}">
                      <a16:colId xmlns:a16="http://schemas.microsoft.com/office/drawing/2014/main" val="20001"/>
                    </a:ext>
                  </a:extLst>
                </a:gridCol>
              </a:tblGrid>
              <a:tr h="50800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0641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23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73080" name="Rectangle 24"/>
          <p:cNvSpPr>
            <a:spLocks noChangeArrowheads="1"/>
          </p:cNvSpPr>
          <p:nvPr/>
        </p:nvSpPr>
        <p:spPr bwMode="auto">
          <a:xfrm>
            <a:off x="4404756" y="2890409"/>
            <a:ext cx="2151063" cy="1743075"/>
          </a:xfrm>
          <a:prstGeom prst="rect">
            <a:avLst/>
          </a:prstGeom>
          <a:solidFill>
            <a:schemeClr val="bg2">
              <a:lumMod val="10000"/>
              <a:lumOff val="9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0" eaLnBrk="1" hangingPunct="1">
              <a:spcBef>
                <a:spcPct val="0"/>
              </a:spcBef>
              <a:buClrTx/>
              <a:buNone/>
            </a:pPr>
            <a:endParaRPr lang="en-US" altLang="en-US" sz="2200" dirty="0">
              <a:solidFill>
                <a:srgbClr val="0000CC"/>
              </a:solidFill>
            </a:endParaRPr>
          </a:p>
          <a:p>
            <a:pPr lvl="0" eaLnBrk="1" hangingPunct="1">
              <a:spcBef>
                <a:spcPct val="0"/>
              </a:spcBef>
              <a:buClrTx/>
              <a:buNone/>
            </a:pPr>
            <a:r>
              <a:rPr lang="en-US" altLang="en-US" sz="2200" dirty="0">
                <a:solidFill>
                  <a:srgbClr val="0000CC"/>
                </a:solidFill>
              </a:rPr>
              <a:t>… liabilities against foreign creditors =            200 $ / 1$₩ </a:t>
            </a:r>
          </a:p>
          <a:p>
            <a:pPr lvl="0" eaLnBrk="1" hangingPunct="1">
              <a:spcBef>
                <a:spcPct val="0"/>
              </a:spcBef>
              <a:buClrTx/>
              <a:buNone/>
            </a:pPr>
            <a:r>
              <a:rPr lang="en-US" altLang="en-US" sz="2200" dirty="0">
                <a:solidFill>
                  <a:srgbClr val="0000CC"/>
                </a:solidFill>
              </a:rPr>
              <a:t>= 200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200" b="0" i="0" u="none" strike="noStrike" kern="1200" cap="none" spc="0" normalizeH="0" baseline="0" noProof="0" dirty="0">
              <a:ln>
                <a:noFill/>
              </a:ln>
              <a:solidFill>
                <a:srgbClr val="0000CC"/>
              </a:solidFill>
              <a:effectLst/>
              <a:uLnTx/>
              <a:uFillTx/>
              <a:latin typeface="Arial" charset="0"/>
              <a:ea typeface="+mn-ea"/>
              <a:cs typeface="+mn-cs"/>
            </a:endParaRPr>
          </a:p>
        </p:txBody>
      </p:sp>
      <p:sp>
        <p:nvSpPr>
          <p:cNvPr id="128019" name="Rectangle 21"/>
          <p:cNvSpPr>
            <a:spLocks noChangeArrowheads="1"/>
          </p:cNvSpPr>
          <p:nvPr/>
        </p:nvSpPr>
        <p:spPr bwMode="auto">
          <a:xfrm>
            <a:off x="2162175" y="2903538"/>
            <a:ext cx="2151063" cy="1754187"/>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None/>
            </a:pPr>
            <a:r>
              <a:rPr lang="en-US" altLang="en-US" sz="2000" dirty="0">
                <a:solidFill>
                  <a:srgbClr val="0000CC"/>
                </a:solidFill>
              </a:rPr>
              <a:t>…assets outstanding against domestic firms = 100 ₩</a:t>
            </a:r>
          </a:p>
        </p:txBody>
      </p:sp>
      <p:sp>
        <p:nvSpPr>
          <p:cNvPr id="128020" name="Text Box 22"/>
          <p:cNvSpPr txBox="1">
            <a:spLocks noChangeArrowheads="1"/>
          </p:cNvSpPr>
          <p:nvPr/>
        </p:nvSpPr>
        <p:spPr bwMode="auto">
          <a:xfrm>
            <a:off x="6837363" y="3709988"/>
            <a:ext cx="18954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Arial" charset="0"/>
                <a:ea typeface="+mn-ea"/>
                <a:cs typeface="+mn-cs"/>
              </a:rPr>
              <a:t>…depreciation of domestic currency from </a:t>
            </a:r>
            <a:r>
              <a:rPr kumimoji="0" lang="de-DE" altLang="en-US" sz="2200" b="0" i="0" u="none" strike="noStrike" kern="1200" cap="none" spc="0" normalizeH="0" baseline="0" noProof="0" dirty="0">
                <a:ln>
                  <a:noFill/>
                </a:ln>
                <a:solidFill>
                  <a:srgbClr val="FFFFFF"/>
                </a:solidFill>
                <a:effectLst/>
                <a:uLnTx/>
                <a:uFillTx/>
                <a:latin typeface="Arial" charset="0"/>
                <a:ea typeface="+mn-ea"/>
                <a:cs typeface="+mn-cs"/>
              </a:rPr>
              <a:t>2</a:t>
            </a:r>
            <a:r>
              <a:rPr kumimoji="0" lang="de-DE" altLang="en-US" sz="2200" b="0" i="0" u="none" strike="noStrike" kern="1200" cap="none" spc="0" normalizeH="0" baseline="30000" noProof="0" dirty="0">
                <a:ln>
                  <a:noFill/>
                </a:ln>
                <a:solidFill>
                  <a:srgbClr val="FFFFFF"/>
                </a:solidFill>
                <a:effectLst/>
                <a:uLnTx/>
                <a:uFillTx/>
                <a:latin typeface="Arial" charset="0"/>
                <a:ea typeface="+mn-ea"/>
                <a:cs typeface="Times New Roman" pitchFamily="18" charset="0"/>
              </a:rPr>
              <a:t>$</a:t>
            </a:r>
            <a:r>
              <a:rPr kumimoji="0" lang="de-DE" altLang="en-US" sz="2200" b="0" i="0" u="none" strike="noStrike" kern="1200" cap="none" spc="0" normalizeH="0" baseline="-25000" noProof="0" dirty="0">
                <a:ln>
                  <a:noFill/>
                </a:ln>
                <a:solidFill>
                  <a:srgbClr val="FFFFFF"/>
                </a:solidFill>
                <a:effectLst/>
                <a:uLnTx/>
                <a:uFillTx/>
                <a:latin typeface="Arial" charset="0"/>
                <a:ea typeface="+mn-ea"/>
                <a:cs typeface="Times New Roman" pitchFamily="18" charset="0"/>
              </a:rPr>
              <a:t>₩ </a:t>
            </a:r>
            <a:r>
              <a:rPr kumimoji="0" lang="de-DE" altLang="en-US" sz="2200" b="0" i="0" u="none" strike="noStrike" kern="1200" cap="none" spc="0" normalizeH="0" baseline="0" noProof="0" dirty="0" err="1">
                <a:ln>
                  <a:noFill/>
                </a:ln>
                <a:solidFill>
                  <a:srgbClr val="FFFFFF"/>
                </a:solidFill>
                <a:effectLst/>
                <a:uLnTx/>
                <a:uFillTx/>
                <a:latin typeface="Arial" charset="0"/>
                <a:ea typeface="+mn-ea"/>
                <a:cs typeface="Times New Roman" pitchFamily="18" charset="0"/>
              </a:rPr>
              <a:t>to</a:t>
            </a:r>
            <a:r>
              <a:rPr kumimoji="0" lang="de-DE" altLang="en-US" sz="2200" b="0" i="0" u="none" strike="noStrike" kern="1200" cap="none" spc="0" normalizeH="0" baseline="0" noProof="0" dirty="0">
                <a:ln>
                  <a:noFill/>
                </a:ln>
                <a:solidFill>
                  <a:srgbClr val="FFFFFF"/>
                </a:solidFill>
                <a:effectLst/>
                <a:uLnTx/>
                <a:uFillTx/>
                <a:latin typeface="Arial" charset="0"/>
                <a:ea typeface="+mn-ea"/>
                <a:cs typeface="Times New Roman" pitchFamily="18" charset="0"/>
              </a:rPr>
              <a:t> </a:t>
            </a:r>
            <a:r>
              <a:rPr kumimoji="0" lang="de-DE" altLang="en-US" sz="2200" b="0" i="0" u="none" strike="noStrike" kern="1200" cap="none" spc="0" normalizeH="0" baseline="0" noProof="0" dirty="0">
                <a:ln>
                  <a:noFill/>
                </a:ln>
                <a:solidFill>
                  <a:srgbClr val="FFFFFF"/>
                </a:solidFill>
                <a:effectLst/>
                <a:uLnTx/>
                <a:uFillTx/>
                <a:latin typeface="Arial" charset="0"/>
                <a:ea typeface="+mn-ea"/>
                <a:cs typeface="+mn-cs"/>
              </a:rPr>
              <a:t>1</a:t>
            </a:r>
            <a:r>
              <a:rPr kumimoji="0" lang="de-DE" altLang="en-US" sz="2200" b="0" i="0" u="none" strike="noStrike" kern="1200" cap="none" spc="0" normalizeH="0" baseline="30000" noProof="0" dirty="0">
                <a:ln>
                  <a:noFill/>
                </a:ln>
                <a:solidFill>
                  <a:srgbClr val="FFFFFF"/>
                </a:solidFill>
                <a:effectLst/>
                <a:uLnTx/>
                <a:uFillTx/>
                <a:latin typeface="Arial" charset="0"/>
                <a:ea typeface="+mn-ea"/>
                <a:cs typeface="Times New Roman" pitchFamily="18" charset="0"/>
              </a:rPr>
              <a:t>$</a:t>
            </a:r>
            <a:r>
              <a:rPr kumimoji="0" lang="de-DE" altLang="en-US" sz="2200" b="0" i="0" u="none" strike="noStrike" kern="1200" cap="none" spc="0" normalizeH="0" baseline="-25000" noProof="0" dirty="0">
                <a:ln>
                  <a:noFill/>
                </a:ln>
                <a:solidFill>
                  <a:srgbClr val="FFFFFF"/>
                </a:solidFill>
                <a:effectLst/>
                <a:uLnTx/>
                <a:uFillTx/>
                <a:latin typeface="Arial" charset="0"/>
                <a:ea typeface="+mn-ea"/>
                <a:cs typeface="Times New Roman" pitchFamily="18" charset="0"/>
              </a:rPr>
              <a:t>₩</a:t>
            </a:r>
            <a:r>
              <a:rPr kumimoji="0" lang="en-US" altLang="en-US" sz="2200" b="0" i="0" u="none" strike="noStrike" kern="1200" cap="none" spc="0" normalizeH="0" baseline="0" noProof="0" dirty="0">
                <a:ln>
                  <a:noFill/>
                </a:ln>
                <a:solidFill>
                  <a:srgbClr val="FFFFFF"/>
                </a:solidFill>
                <a:effectLst/>
                <a:uLnTx/>
                <a:uFillTx/>
                <a:latin typeface="Arial" charset="0"/>
                <a:ea typeface="+mn-ea"/>
                <a:cs typeface="+mn-cs"/>
              </a:rPr>
              <a:t> causes bankruptcy!</a:t>
            </a:r>
          </a:p>
        </p:txBody>
      </p:sp>
      <p:sp>
        <p:nvSpPr>
          <p:cNvPr id="9773082" name="Rectangle 26"/>
          <p:cNvSpPr>
            <a:spLocks noChangeArrowheads="1"/>
          </p:cNvSpPr>
          <p:nvPr/>
        </p:nvSpPr>
        <p:spPr bwMode="auto">
          <a:xfrm>
            <a:off x="4404756" y="2890409"/>
            <a:ext cx="2151062" cy="1743075"/>
          </a:xfrm>
          <a:prstGeom prst="rect">
            <a:avLst/>
          </a:prstGeom>
          <a:solidFill>
            <a:schemeClr val="bg2">
              <a:lumMod val="10000"/>
              <a:lumOff val="9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None/>
            </a:pPr>
            <a:r>
              <a:rPr lang="en-US" altLang="en-US" sz="2000" dirty="0">
                <a:solidFill>
                  <a:srgbClr val="0000FF"/>
                </a:solidFill>
              </a:rPr>
              <a:t>… liabilities against foreign creditors =      </a:t>
            </a:r>
            <a:r>
              <a:rPr lang="de-DE" altLang="en-US" sz="2200" dirty="0">
                <a:solidFill>
                  <a:srgbClr val="0000FF"/>
                </a:solidFill>
              </a:rPr>
              <a:t>200 $ / </a:t>
            </a:r>
            <a:r>
              <a:rPr lang="de-DE" altLang="en-US" sz="2200" dirty="0">
                <a:solidFill>
                  <a:srgbClr val="FF0000"/>
                </a:solidFill>
              </a:rPr>
              <a:t>2</a:t>
            </a:r>
            <a:r>
              <a:rPr lang="de-DE" altLang="en-US" sz="2200" baseline="30000" dirty="0">
                <a:solidFill>
                  <a:srgbClr val="FF0000"/>
                </a:solidFill>
                <a:cs typeface="Times New Roman" pitchFamily="18" charset="0"/>
              </a:rPr>
              <a:t>$</a:t>
            </a:r>
            <a:r>
              <a:rPr lang="de-DE" altLang="en-US" sz="2200" baseline="-25000" dirty="0">
                <a:solidFill>
                  <a:srgbClr val="FF0000"/>
                </a:solidFill>
                <a:cs typeface="Times New Roman" pitchFamily="18" charset="0"/>
              </a:rPr>
              <a:t>₩</a:t>
            </a:r>
            <a:r>
              <a:rPr lang="de-DE" altLang="en-US" sz="2200" dirty="0">
                <a:solidFill>
                  <a:srgbClr val="0000CC"/>
                </a:solidFill>
              </a:rPr>
              <a:t> </a:t>
            </a:r>
          </a:p>
          <a:p>
            <a:pPr eaLnBrk="1" hangingPunct="1">
              <a:spcBef>
                <a:spcPct val="0"/>
              </a:spcBef>
              <a:buClrTx/>
              <a:buNone/>
            </a:pPr>
            <a:r>
              <a:rPr lang="de-DE" altLang="en-US" sz="2200" dirty="0">
                <a:solidFill>
                  <a:srgbClr val="0000CC"/>
                </a:solidFill>
              </a:rPr>
              <a:t>= 100 ₩</a:t>
            </a:r>
            <a:endParaRPr kumimoji="0" lang="de-DE" altLang="en-US" sz="2200" b="0" i="0" u="none" strike="noStrike" kern="1200" cap="none" spc="0" normalizeH="0" baseline="0" noProof="0" dirty="0">
              <a:ln>
                <a:noFill/>
              </a:ln>
              <a:solidFill>
                <a:srgbClr val="0000CC"/>
              </a:solidFill>
              <a:effectLst/>
              <a:uLnTx/>
              <a:uFillTx/>
              <a:latin typeface="Arial" charset="0"/>
              <a:ea typeface="+mn-ea"/>
              <a:cs typeface="+mn-cs"/>
            </a:endParaRPr>
          </a:p>
        </p:txBody>
      </p:sp>
      <p:sp>
        <p:nvSpPr>
          <p:cNvPr id="9773083" name="Rectangle 27"/>
          <p:cNvSpPr>
            <a:spLocks noChangeArrowheads="1"/>
          </p:cNvSpPr>
          <p:nvPr/>
        </p:nvSpPr>
        <p:spPr bwMode="auto">
          <a:xfrm>
            <a:off x="2170113" y="4662488"/>
            <a:ext cx="2163762" cy="1743075"/>
          </a:xfrm>
          <a:prstGeom prst="rect">
            <a:avLst/>
          </a:prstGeom>
          <a:solidFill>
            <a:srgbClr val="FF0000">
              <a:alpha val="49019"/>
            </a:srgb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None/>
            </a:pPr>
            <a:r>
              <a:rPr lang="en-US" altLang="en-US" sz="2000" dirty="0"/>
              <a:t>Deficit =&gt; Bankruptcy</a:t>
            </a:r>
            <a:endParaRPr lang="en-US" altLang="en-US" sz="2200" dirty="0"/>
          </a:p>
        </p:txBody>
      </p:sp>
      <p:sp>
        <p:nvSpPr>
          <p:cNvPr id="9773084" name="Rectangle 28"/>
          <p:cNvSpPr>
            <a:spLocks noChangeArrowheads="1"/>
          </p:cNvSpPr>
          <p:nvPr/>
        </p:nvSpPr>
        <p:spPr bwMode="auto">
          <a:xfrm>
            <a:off x="4404755" y="2892768"/>
            <a:ext cx="2151062" cy="3505200"/>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None/>
            </a:pPr>
            <a:r>
              <a:rPr lang="en-US" altLang="en-US" sz="2000" dirty="0">
                <a:solidFill>
                  <a:srgbClr val="0000CC"/>
                </a:solidFill>
              </a:rPr>
              <a:t>… liabilities against foreign creditors =              </a:t>
            </a:r>
            <a:r>
              <a:rPr lang="en-US" altLang="en-US" sz="2200" dirty="0">
                <a:solidFill>
                  <a:schemeClr val="bg1"/>
                </a:solidFill>
              </a:rPr>
              <a:t>200 $ / </a:t>
            </a:r>
            <a:r>
              <a:rPr lang="en-US" altLang="en-US" sz="2200" dirty="0">
                <a:solidFill>
                  <a:srgbClr val="FF0000"/>
                </a:solidFill>
              </a:rPr>
              <a:t>1</a:t>
            </a:r>
            <a:r>
              <a:rPr lang="en-US" altLang="en-US" sz="2200" baseline="30000" dirty="0">
                <a:solidFill>
                  <a:srgbClr val="FF0000"/>
                </a:solidFill>
                <a:cs typeface="Times New Roman" pitchFamily="18" charset="0"/>
              </a:rPr>
              <a:t>$</a:t>
            </a:r>
            <a:r>
              <a:rPr lang="en-US" altLang="en-US" sz="2200" baseline="-25000" dirty="0">
                <a:solidFill>
                  <a:srgbClr val="FF0000"/>
                </a:solidFill>
                <a:cs typeface="Times New Roman" pitchFamily="18" charset="0"/>
              </a:rPr>
              <a:t>₩</a:t>
            </a:r>
            <a:r>
              <a:rPr lang="en-US" altLang="en-US" sz="2200" dirty="0">
                <a:solidFill>
                  <a:srgbClr val="0000CC"/>
                </a:solidFill>
              </a:rPr>
              <a:t> </a:t>
            </a:r>
          </a:p>
          <a:p>
            <a:pPr eaLnBrk="1" hangingPunct="1">
              <a:spcBef>
                <a:spcPct val="0"/>
              </a:spcBef>
              <a:buClrTx/>
              <a:buNone/>
            </a:pPr>
            <a:r>
              <a:rPr lang="en-US" altLang="en-US" sz="2200" dirty="0">
                <a:solidFill>
                  <a:srgbClr val="0000CC"/>
                </a:solidFill>
              </a:rPr>
              <a:t>= </a:t>
            </a:r>
            <a:r>
              <a:rPr lang="en-US" altLang="en-US" sz="2200" dirty="0">
                <a:solidFill>
                  <a:srgbClr val="FF0000"/>
                </a:solidFill>
              </a:rPr>
              <a:t>200 ₩</a:t>
            </a:r>
            <a:endParaRPr kumimoji="0" lang="de-DE" altLang="en-US" sz="22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15" name="Rectangle 3">
            <a:extLst>
              <a:ext uri="{FF2B5EF4-FFF2-40B4-BE49-F238E27FC236}">
                <a16:creationId xmlns:a16="http://schemas.microsoft.com/office/drawing/2014/main" id="{1E6406FB-C443-40C3-8F21-33EE4F9FFE8B}"/>
              </a:ext>
            </a:extLst>
          </p:cNvPr>
          <p:cNvSpPr>
            <a:spLocks noGrp="1" noChangeArrowheads="1"/>
          </p:cNvSpPr>
          <p:nvPr>
            <p:ph type="title"/>
          </p:nvPr>
        </p:nvSpPr>
        <p:spPr>
          <a:xfrm>
            <a:off x="0" y="31750"/>
            <a:ext cx="9144000" cy="1100138"/>
          </a:xfrm>
        </p:spPr>
        <p:txBody>
          <a:bodyPr/>
          <a:lstStyle/>
          <a:p>
            <a:pPr eaLnBrk="1" hangingPunct="1">
              <a:defRPr/>
            </a:pPr>
            <a:r>
              <a:rPr lang="en-US" altLang="en-US" dirty="0"/>
              <a:t>4.2. Lessons from History</a:t>
            </a:r>
            <a:br>
              <a:rPr lang="en-US" altLang="en-US" dirty="0"/>
            </a:br>
            <a:r>
              <a:rPr lang="en-US" altLang="en-US" dirty="0"/>
              <a:t> 4.2.5. The East Asian Financial Market Crisis 1997-98</a:t>
            </a:r>
            <a:endParaRPr lang="de-DE" dirty="0"/>
          </a:p>
        </p:txBody>
      </p:sp>
      <p:sp>
        <p:nvSpPr>
          <p:cNvPr id="16" name="Rectangle 19">
            <a:extLst>
              <a:ext uri="{FF2B5EF4-FFF2-40B4-BE49-F238E27FC236}">
                <a16:creationId xmlns:a16="http://schemas.microsoft.com/office/drawing/2014/main" id="{5F66FBB3-512C-4D33-9976-FDB5A6CB9F86}"/>
              </a:ext>
            </a:extLst>
          </p:cNvPr>
          <p:cNvSpPr>
            <a:spLocks noChangeArrowheads="1"/>
          </p:cNvSpPr>
          <p:nvPr/>
        </p:nvSpPr>
        <p:spPr bwMode="auto">
          <a:xfrm>
            <a:off x="66675" y="1106488"/>
            <a:ext cx="90392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Aft>
                <a:spcPct val="20000"/>
              </a:spcAft>
            </a:pPr>
            <a:r>
              <a:rPr lang="en-US" altLang="en-US" sz="2500" dirty="0">
                <a:solidFill>
                  <a:srgbClr val="FFFFFF"/>
                </a:solidFill>
              </a:rPr>
              <a:t>The effect of a depreciation of domestic currency on the balance sheet of the East Asian Banks: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11111E-6 L 0.00017 0.24861 " pathEditMode="relative" rAng="0" ptsTypes="AA">
                                      <p:cBhvr>
                                        <p:cTn id="6" dur="2000" fill="hold"/>
                                        <p:tgtEl>
                                          <p:spTgt spid="9773080"/>
                                        </p:tgtEl>
                                        <p:attrNameLst>
                                          <p:attrName>ppt_x</p:attrName>
                                          <p:attrName>ppt_y</p:attrName>
                                        </p:attrNameLst>
                                      </p:cBhvr>
                                      <p:rCtr x="0" y="12431"/>
                                    </p:animMotion>
                                  </p:childTnLst>
                                </p:cTn>
                              </p:par>
                              <p:par>
                                <p:cTn id="7" presetID="1" presetClass="exit" presetSubtype="0" fill="hold" nodeType="withEffect">
                                  <p:stCondLst>
                                    <p:cond delay="0"/>
                                  </p:stCondLst>
                                  <p:childTnLst>
                                    <p:set>
                                      <p:cBhvr>
                                        <p:cTn id="8" dur="1" fill="hold">
                                          <p:stCondLst>
                                            <p:cond delay="0"/>
                                          </p:stCondLst>
                                        </p:cTn>
                                        <p:tgtEl>
                                          <p:spTgt spid="9773082">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773082">
                                            <p:txEl>
                                              <p:pRg st="1" end="1"/>
                                            </p:txEl>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730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7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3080" grpId="0" animBg="1"/>
      <p:bldP spid="9773083" grpId="0" animBg="1" autoUpdateAnimBg="0"/>
      <p:bldP spid="977308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7D96052-3DC6-4804-83AA-47CCD10E3423}" type="slidenum">
              <a:rPr lang="de-DE" altLang="en-US" sz="1800" smtClean="0">
                <a:solidFill>
                  <a:srgbClr val="FFFFFF"/>
                </a:solidFill>
              </a:rPr>
              <a:pPr algn="r" eaLnBrk="1" hangingPunct="1">
                <a:spcBef>
                  <a:spcPct val="0"/>
                </a:spcBef>
                <a:buClrTx/>
                <a:buFontTx/>
                <a:buNone/>
              </a:pPr>
              <a:t>11</a:t>
            </a:fld>
            <a:r>
              <a:rPr lang="de-DE" altLang="en-US" sz="1800">
                <a:solidFill>
                  <a:srgbClr val="FFFFFF"/>
                </a:solidFill>
              </a:rPr>
              <a:t>-</a:t>
            </a:r>
          </a:p>
        </p:txBody>
      </p:sp>
      <p:sp>
        <p:nvSpPr>
          <p:cNvPr id="19462" name="Rectangle 3"/>
          <p:cNvSpPr>
            <a:spLocks noGrp="1" noChangeArrowheads="1"/>
          </p:cNvSpPr>
          <p:nvPr>
            <p:ph type="title" idx="4294967295"/>
          </p:nvPr>
        </p:nvSpPr>
        <p:spPr>
          <a:xfrm>
            <a:off x="0" y="31750"/>
            <a:ext cx="9144000" cy="1100138"/>
          </a:xfrm>
        </p:spPr>
        <p:txBody>
          <a:bodyPr/>
          <a:lstStyle/>
          <a:p>
            <a:pPr eaLnBrk="1" hangingPunct="1">
              <a:defRPr/>
            </a:pPr>
            <a:r>
              <a:rPr lang="en-US" altLang="en-US" sz="2900" dirty="0"/>
              <a:t>4.1. The Ingredients of a Financial Market Crisis</a:t>
            </a:r>
            <a:endParaRPr lang="de-DE" altLang="en-US" sz="2900" dirty="0"/>
          </a:p>
        </p:txBody>
      </p:sp>
      <p:sp>
        <p:nvSpPr>
          <p:cNvPr id="18436" name="Fußzeilenplatzhalter 3"/>
          <p:cNvSpPr txBox="1">
            <a:spLocks noGrp="1"/>
          </p:cNvSpPr>
          <p:nvPr/>
        </p:nvSpPr>
        <p:spPr bwMode="auto">
          <a:xfrm>
            <a:off x="158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18437" name="Object 2"/>
          <p:cNvGraphicFramePr>
            <a:graphicFrameLocks/>
          </p:cNvGraphicFramePr>
          <p:nvPr/>
        </p:nvGraphicFramePr>
        <p:xfrm>
          <a:off x="1150938" y="1089025"/>
          <a:ext cx="9471025" cy="6835775"/>
        </p:xfrm>
        <a:graphic>
          <a:graphicData uri="http://schemas.openxmlformats.org/presentationml/2006/ole">
            <mc:AlternateContent xmlns:mc="http://schemas.openxmlformats.org/markup-compatibility/2006">
              <mc:Choice xmlns:v="urn:schemas-microsoft-com:vml" Requires="v">
                <p:oleObj spid="_x0000_s18623" name="Diagramm" r:id="rId4" imgW="11787317" imgH="10406056" progId="MSGraph.Chart.8">
                  <p:embed followColorScheme="full"/>
                </p:oleObj>
              </mc:Choice>
              <mc:Fallback>
                <p:oleObj name="Diagramm" r:id="rId4" imgW="11787317" imgH="104060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089025"/>
                        <a:ext cx="94710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4"/>
          <p:cNvSpPr>
            <a:spLocks noChangeArrowheads="1"/>
          </p:cNvSpPr>
          <p:nvPr/>
        </p:nvSpPr>
        <p:spPr bwMode="auto">
          <a:xfrm>
            <a:off x="1223963" y="1016000"/>
            <a:ext cx="468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a:t>
            </a:r>
            <a:endParaRPr lang="en-GB" altLang="en-US" sz="2200" baseline="-25000">
              <a:solidFill>
                <a:srgbClr val="FFFFFF"/>
              </a:solidFill>
            </a:endParaRPr>
          </a:p>
        </p:txBody>
      </p:sp>
      <p:sp>
        <p:nvSpPr>
          <p:cNvPr id="18439" name="Rectangle 5"/>
          <p:cNvSpPr>
            <a:spLocks noChangeArrowheads="1"/>
          </p:cNvSpPr>
          <p:nvPr/>
        </p:nvSpPr>
        <p:spPr bwMode="auto">
          <a:xfrm>
            <a:off x="8748713" y="594995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solidFill>
                  <a:srgbClr val="FFFFFF"/>
                </a:solidFill>
              </a:rPr>
              <a:t>X</a:t>
            </a:r>
          </a:p>
        </p:txBody>
      </p:sp>
      <p:sp>
        <p:nvSpPr>
          <p:cNvPr id="18440" name="Line 6"/>
          <p:cNvSpPr>
            <a:spLocks noChangeShapeType="1"/>
          </p:cNvSpPr>
          <p:nvPr/>
        </p:nvSpPr>
        <p:spPr bwMode="auto">
          <a:xfrm flipH="1">
            <a:off x="3097213" y="3968750"/>
            <a:ext cx="0" cy="2484438"/>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1" name="Line 7"/>
          <p:cNvSpPr>
            <a:spLocks noChangeShapeType="1"/>
          </p:cNvSpPr>
          <p:nvPr/>
        </p:nvSpPr>
        <p:spPr bwMode="auto">
          <a:xfrm rot="5400000" flipH="1">
            <a:off x="2160588" y="2997200"/>
            <a:ext cx="0" cy="19431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2"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3" name="Text Box 10"/>
          <p:cNvSpPr txBox="1">
            <a:spLocks noChangeArrowheads="1"/>
          </p:cNvSpPr>
          <p:nvPr/>
        </p:nvSpPr>
        <p:spPr bwMode="auto">
          <a:xfrm>
            <a:off x="6156325" y="1484313"/>
            <a:ext cx="720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00FF00"/>
                </a:solidFill>
              </a:rPr>
              <a:t>X</a:t>
            </a:r>
            <a:r>
              <a:rPr lang="en-US" altLang="en-US" sz="2000" baseline="-25000">
                <a:solidFill>
                  <a:srgbClr val="00FF00"/>
                </a:solidFill>
              </a:rPr>
              <a:t>S</a:t>
            </a:r>
            <a:endParaRPr lang="en-US" altLang="en-US" sz="2000">
              <a:solidFill>
                <a:srgbClr val="00FF00"/>
              </a:solidFill>
            </a:endParaRPr>
          </a:p>
        </p:txBody>
      </p:sp>
      <p:sp>
        <p:nvSpPr>
          <p:cNvPr id="18444"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5" name="AutoShape 14"/>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9473" name="AutoShape 16"/>
          <p:cNvSpPr>
            <a:spLocks noChangeArrowheads="1"/>
          </p:cNvSpPr>
          <p:nvPr/>
        </p:nvSpPr>
        <p:spPr bwMode="auto">
          <a:xfrm>
            <a:off x="6624638" y="1089025"/>
            <a:ext cx="2447925" cy="3455988"/>
          </a:xfrm>
          <a:prstGeom prst="roundRect">
            <a:avLst>
              <a:gd name="adj" fmla="val 12495"/>
            </a:avLst>
          </a:prstGeom>
          <a:solidFill>
            <a:srgbClr val="E5FFFF"/>
          </a:solidFill>
          <a:ln w="50800">
            <a:solidFill>
              <a:srgbClr val="00FF00"/>
            </a:solidFill>
            <a:round/>
            <a:headEnd/>
            <a:tailEnd/>
          </a:ln>
        </p:spPr>
        <p:txBody>
          <a:bodyPr anchor="ctr"/>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sym typeface="Wingdings" pitchFamily="2" charset="2"/>
              </a:rPr>
              <a:t>Now </a:t>
            </a:r>
            <a:r>
              <a:rPr lang="en-US" altLang="en-US" sz="2000" dirty="0">
                <a:solidFill>
                  <a:srgbClr val="FF0000"/>
                </a:solidFill>
                <a:latin typeface="Arial"/>
                <a:sym typeface="Wingdings" pitchFamily="2" charset="2"/>
              </a:rPr>
              <a:t>naïve expectations</a:t>
            </a:r>
            <a:r>
              <a:rPr lang="en-US" altLang="en-US" sz="2000" dirty="0">
                <a:solidFill>
                  <a:srgbClr val="00FF00"/>
                </a:solidFill>
                <a:latin typeface="Arial"/>
                <a:sym typeface="Wingdings" pitchFamily="2" charset="2"/>
              </a:rPr>
              <a:t> </a:t>
            </a:r>
            <a:r>
              <a:rPr lang="en-US" altLang="en-US" sz="2000" dirty="0">
                <a:solidFill>
                  <a:schemeClr val="bg2">
                    <a:lumMod val="50000"/>
                    <a:lumOff val="50000"/>
                  </a:schemeClr>
                </a:solidFill>
                <a:latin typeface="Arial"/>
                <a:sym typeface="Wingdings" pitchFamily="2" charset="2"/>
              </a:rPr>
              <a:t>lead to a higher expected price of the next period </a:t>
            </a:r>
            <a:endParaRPr lang="en-US" altLang="en-US" sz="2000" baseline="-25000" dirty="0">
              <a:solidFill>
                <a:schemeClr val="bg2">
                  <a:lumMod val="50000"/>
                  <a:lumOff val="50000"/>
                </a:schemeClr>
              </a:solidFill>
              <a:latin typeface="Arial"/>
            </a:endParaRPr>
          </a:p>
          <a:p>
            <a:pPr algn="ctr" eaLnBrk="1" hangingPunct="1">
              <a:spcBef>
                <a:spcPct val="0"/>
              </a:spcBef>
              <a:buClrTx/>
              <a:buFont typeface="Symbol" pitchFamily="18" charset="2"/>
              <a:buNone/>
              <a:defRPr/>
            </a:pPr>
            <a:r>
              <a:rPr lang="en-US" altLang="en-US" sz="2000" dirty="0" err="1">
                <a:solidFill>
                  <a:srgbClr val="FF0000"/>
                </a:solidFill>
                <a:latin typeface="Arial"/>
              </a:rPr>
              <a:t>E</a:t>
            </a:r>
            <a:r>
              <a:rPr lang="en-US" altLang="en-US" sz="2000" baseline="-25000" dirty="0" err="1">
                <a:solidFill>
                  <a:srgbClr val="FF0000"/>
                </a:solidFill>
                <a:latin typeface="Arial"/>
              </a:rPr>
              <a:t>t+1</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25000" dirty="0" err="1">
                <a:solidFill>
                  <a:srgbClr val="FF0000"/>
                </a:solidFill>
                <a:latin typeface="Arial"/>
              </a:rPr>
              <a:t>t+2</a:t>
            </a:r>
            <a:r>
              <a:rPr lang="en-US" altLang="en-US" sz="2000" dirty="0">
                <a:solidFill>
                  <a:srgbClr val="FF0000"/>
                </a:solidFill>
                <a:latin typeface="Arial"/>
              </a:rPr>
              <a: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t+1</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t+1</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a:t>
            </a:r>
            <a:r>
              <a:rPr lang="en-US" altLang="en-US" sz="2000" baseline="-25000" dirty="0">
                <a:solidFill>
                  <a:srgbClr val="FF0000"/>
                </a:solidFill>
                <a:latin typeface="Arial"/>
              </a:rPr>
              <a:t> </a:t>
            </a:r>
            <a:r>
              <a:rPr lang="en-US" altLang="en-US" sz="2000" dirty="0">
                <a:solidFill>
                  <a:srgbClr val="FF0000"/>
                </a:solidFill>
                <a:latin typeface="Arial"/>
              </a:rPr>
              <a:t>&gt;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t+1</a:t>
            </a:r>
            <a:endParaRPr lang="en-US" altLang="en-US" sz="2000" dirty="0">
              <a:solidFill>
                <a:srgbClr val="00FF00"/>
              </a:solidFill>
              <a:latin typeface="Arial"/>
            </a:endParaRPr>
          </a:p>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rPr>
              <a:t>=&gt;</a:t>
            </a:r>
            <a:r>
              <a:rPr lang="en-US" altLang="en-US" sz="2000" dirty="0">
                <a:solidFill>
                  <a:srgbClr val="00FF00"/>
                </a:solidFill>
                <a:latin typeface="Arial"/>
              </a:rPr>
              <a:t> </a:t>
            </a:r>
            <a:r>
              <a:rPr lang="en-US" altLang="en-US" sz="2000" dirty="0">
                <a:solidFill>
                  <a:srgbClr val="FF0000"/>
                </a:solidFill>
                <a:latin typeface="Arial"/>
              </a:rPr>
              <a:t>Further purchases</a:t>
            </a:r>
            <a:r>
              <a:rPr lang="en-US" altLang="en-US" sz="2000" dirty="0">
                <a:solidFill>
                  <a:srgbClr val="00FF00"/>
                </a:solidFill>
                <a:latin typeface="Arial"/>
              </a:rPr>
              <a:t> </a:t>
            </a:r>
            <a:r>
              <a:rPr lang="en-US" altLang="en-US" sz="2000" dirty="0">
                <a:solidFill>
                  <a:schemeClr val="bg2">
                    <a:lumMod val="50000"/>
                    <a:lumOff val="50000"/>
                  </a:schemeClr>
                </a:solidFill>
                <a:latin typeface="Arial"/>
              </a:rPr>
              <a:t>by speculators</a:t>
            </a:r>
          </a:p>
        </p:txBody>
      </p:sp>
      <p:sp>
        <p:nvSpPr>
          <p:cNvPr id="18447" name="Line 16"/>
          <p:cNvSpPr>
            <a:spLocks noChangeShapeType="1"/>
          </p:cNvSpPr>
          <p:nvPr/>
        </p:nvSpPr>
        <p:spPr bwMode="auto">
          <a:xfrm>
            <a:off x="1619250" y="2744788"/>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8448" name="Text Box 8"/>
          <p:cNvSpPr txBox="1">
            <a:spLocks noChangeArrowheads="1"/>
          </p:cNvSpPr>
          <p:nvPr/>
        </p:nvSpPr>
        <p:spPr bwMode="auto">
          <a:xfrm>
            <a:off x="6156325" y="5300663"/>
            <a:ext cx="24495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8449"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0" name="Text Box 8"/>
          <p:cNvSpPr txBox="1">
            <a:spLocks noChangeArrowheads="1"/>
          </p:cNvSpPr>
          <p:nvPr/>
        </p:nvSpPr>
        <p:spPr bwMode="auto">
          <a:xfrm>
            <a:off x="6156325" y="5984875"/>
            <a:ext cx="2449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8451" name="Text Box 12"/>
          <p:cNvSpPr txBox="1">
            <a:spLocks noChangeArrowheads="1"/>
          </p:cNvSpPr>
          <p:nvPr/>
        </p:nvSpPr>
        <p:spPr bwMode="auto">
          <a:xfrm>
            <a:off x="684213" y="375285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1</a:t>
            </a:r>
            <a:r>
              <a:rPr lang="en-US" altLang="en-US" sz="2000" baseline="-25000">
                <a:solidFill>
                  <a:srgbClr val="00FF00"/>
                </a:solidFill>
              </a:rPr>
              <a:t>t</a:t>
            </a:r>
            <a:endParaRPr lang="en-US" altLang="en-US" sz="2000" baseline="30000">
              <a:solidFill>
                <a:srgbClr val="00FF00"/>
              </a:solidFill>
            </a:endParaRPr>
          </a:p>
        </p:txBody>
      </p:sp>
      <p:sp>
        <p:nvSpPr>
          <p:cNvPr id="18452" name="Text Box 17"/>
          <p:cNvSpPr txBox="1">
            <a:spLocks noChangeArrowheads="1"/>
          </p:cNvSpPr>
          <p:nvPr/>
        </p:nvSpPr>
        <p:spPr bwMode="auto">
          <a:xfrm>
            <a:off x="28813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1</a:t>
            </a:r>
            <a:r>
              <a:rPr lang="en-US" altLang="en-US" sz="2000" baseline="-25000">
                <a:solidFill>
                  <a:srgbClr val="00FF00"/>
                </a:solidFill>
              </a:rPr>
              <a:t>t</a:t>
            </a:r>
          </a:p>
        </p:txBody>
      </p:sp>
      <p:sp>
        <p:nvSpPr>
          <p:cNvPr id="18453" name="Line 23"/>
          <p:cNvSpPr>
            <a:spLocks noChangeShapeType="1"/>
          </p:cNvSpPr>
          <p:nvPr/>
        </p:nvSpPr>
        <p:spPr bwMode="auto">
          <a:xfrm rot="-5400000">
            <a:off x="1206500" y="3806826"/>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8454" name="Line 7"/>
          <p:cNvSpPr>
            <a:spLocks noChangeShapeType="1"/>
          </p:cNvSpPr>
          <p:nvPr/>
        </p:nvSpPr>
        <p:spPr bwMode="auto">
          <a:xfrm rot="5400000" flipH="1">
            <a:off x="2322513" y="2474912"/>
            <a:ext cx="0" cy="23399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5" name="Text Box 12"/>
          <p:cNvSpPr txBox="1">
            <a:spLocks noChangeArrowheads="1"/>
          </p:cNvSpPr>
          <p:nvPr/>
        </p:nvSpPr>
        <p:spPr bwMode="auto">
          <a:xfrm>
            <a:off x="684213" y="342900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a:t>
            </a:r>
            <a:endParaRPr lang="en-US" altLang="en-US" sz="2000" baseline="30000">
              <a:solidFill>
                <a:srgbClr val="00FF00"/>
              </a:solidFill>
            </a:endParaRPr>
          </a:p>
        </p:txBody>
      </p:sp>
      <p:sp>
        <p:nvSpPr>
          <p:cNvPr id="18456" name="Line 6"/>
          <p:cNvSpPr>
            <a:spLocks noChangeShapeType="1"/>
          </p:cNvSpPr>
          <p:nvPr/>
        </p:nvSpPr>
        <p:spPr bwMode="auto">
          <a:xfrm flipH="1">
            <a:off x="3563938" y="3644900"/>
            <a:ext cx="0" cy="27717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7" name="Text Box 17"/>
          <p:cNvSpPr txBox="1">
            <a:spLocks noChangeArrowheads="1"/>
          </p:cNvSpPr>
          <p:nvPr/>
        </p:nvSpPr>
        <p:spPr bwMode="auto">
          <a:xfrm>
            <a:off x="33131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2</a:t>
            </a:r>
            <a:r>
              <a:rPr lang="en-US" altLang="en-US" sz="2000" baseline="-25000">
                <a:solidFill>
                  <a:srgbClr val="00FF00"/>
                </a:solidFill>
              </a:rPr>
              <a:t>t</a:t>
            </a:r>
          </a:p>
        </p:txBody>
      </p:sp>
      <p:sp>
        <p:nvSpPr>
          <p:cNvPr id="18458" name="Line 28"/>
          <p:cNvSpPr>
            <a:spLocks noChangeShapeType="1"/>
          </p:cNvSpPr>
          <p:nvPr/>
        </p:nvSpPr>
        <p:spPr bwMode="auto">
          <a:xfrm>
            <a:off x="3167063" y="6237288"/>
            <a:ext cx="360362"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8459" name="Text Box 12"/>
          <p:cNvSpPr txBox="1">
            <a:spLocks noChangeArrowheads="1"/>
          </p:cNvSpPr>
          <p:nvPr/>
        </p:nvSpPr>
        <p:spPr bwMode="auto">
          <a:xfrm>
            <a:off x="0" y="3429000"/>
            <a:ext cx="9017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1</a:t>
            </a:r>
            <a:r>
              <a:rPr lang="en-US" altLang="en-US" sz="2000" baseline="-25000">
                <a:solidFill>
                  <a:srgbClr val="00FF00"/>
                </a:solidFill>
              </a:rPr>
              <a:t>t+1</a:t>
            </a:r>
            <a:r>
              <a:rPr lang="en-US" altLang="en-US" sz="2000">
                <a:solidFill>
                  <a:srgbClr val="00FF00"/>
                </a:solidFill>
              </a:rPr>
              <a:t>=</a:t>
            </a:r>
            <a:endParaRPr lang="en-US" altLang="en-US" sz="2000" baseline="30000">
              <a:solidFill>
                <a:srgbClr val="00FF00"/>
              </a:solidFill>
            </a:endParaRPr>
          </a:p>
        </p:txBody>
      </p:sp>
      <p:sp>
        <p:nvSpPr>
          <p:cNvPr id="18460" name="Text Box 8"/>
          <p:cNvSpPr txBox="1">
            <a:spLocks noChangeArrowheads="1"/>
          </p:cNvSpPr>
          <p:nvPr/>
        </p:nvSpPr>
        <p:spPr bwMode="auto">
          <a:xfrm>
            <a:off x="6156325" y="5300663"/>
            <a:ext cx="24495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727080" name="Text Box 8"/>
          <p:cNvSpPr txBox="1">
            <a:spLocks noChangeArrowheads="1"/>
          </p:cNvSpPr>
          <p:nvPr/>
        </p:nvSpPr>
        <p:spPr bwMode="auto">
          <a:xfrm>
            <a:off x="6156325" y="4724400"/>
            <a:ext cx="2987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E</a:t>
            </a:r>
            <a:r>
              <a:rPr lang="en-US" altLang="en-US" sz="2000" baseline="-25000">
                <a:solidFill>
                  <a:srgbClr val="FF0000"/>
                </a:solidFill>
              </a:rPr>
              <a:t>t+1</a:t>
            </a:r>
            <a:r>
              <a:rPr lang="en-US" altLang="en-US" sz="2000">
                <a:solidFill>
                  <a:srgbClr val="FF0000"/>
                </a:solidFill>
              </a:rPr>
              <a:t>(P</a:t>
            </a:r>
            <a:r>
              <a:rPr lang="en-US" altLang="en-US" sz="2000" baseline="-25000">
                <a:solidFill>
                  <a:srgbClr val="FF0000"/>
                </a:solidFill>
              </a:rPr>
              <a:t>t+2</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t+1</a:t>
            </a:r>
            <a:r>
              <a:rPr lang="en-US" altLang="en-US" sz="2000">
                <a:solidFill>
                  <a:srgbClr val="FF0000"/>
                </a:solidFill>
              </a:rPr>
              <a:t>)</a:t>
            </a:r>
          </a:p>
        </p:txBody>
      </p:sp>
      <p:sp>
        <p:nvSpPr>
          <p:cNvPr id="727083" name="Line 43"/>
          <p:cNvSpPr>
            <a:spLocks noChangeShapeType="1"/>
          </p:cNvSpPr>
          <p:nvPr/>
        </p:nvSpPr>
        <p:spPr bwMode="auto">
          <a:xfrm>
            <a:off x="2447925" y="2744788"/>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27085" name="Line 11"/>
          <p:cNvSpPr>
            <a:spLocks noChangeShapeType="1"/>
          </p:cNvSpPr>
          <p:nvPr/>
        </p:nvSpPr>
        <p:spPr bwMode="auto">
          <a:xfrm>
            <a:off x="1223963" y="13049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086" name="Line 6"/>
          <p:cNvSpPr>
            <a:spLocks noChangeShapeType="1"/>
          </p:cNvSpPr>
          <p:nvPr/>
        </p:nvSpPr>
        <p:spPr bwMode="auto">
          <a:xfrm flipH="1">
            <a:off x="3995738" y="3328988"/>
            <a:ext cx="0" cy="30607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087" name="Line 47"/>
          <p:cNvSpPr>
            <a:spLocks noChangeShapeType="1"/>
          </p:cNvSpPr>
          <p:nvPr/>
        </p:nvSpPr>
        <p:spPr bwMode="auto">
          <a:xfrm>
            <a:off x="3600450" y="6245225"/>
            <a:ext cx="3603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27088" name="Text Box 17"/>
          <p:cNvSpPr txBox="1">
            <a:spLocks noChangeArrowheads="1"/>
          </p:cNvSpPr>
          <p:nvPr/>
        </p:nvSpPr>
        <p:spPr bwMode="auto">
          <a:xfrm>
            <a:off x="3708400"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3</a:t>
            </a:r>
            <a:r>
              <a:rPr lang="en-US" altLang="en-US" sz="2000" baseline="-25000">
                <a:solidFill>
                  <a:srgbClr val="00FF00"/>
                </a:solidFill>
              </a:rPr>
              <a:t>t</a:t>
            </a:r>
          </a:p>
        </p:txBody>
      </p:sp>
      <p:sp>
        <p:nvSpPr>
          <p:cNvPr id="727089" name="Line 7"/>
          <p:cNvSpPr>
            <a:spLocks noChangeShapeType="1"/>
          </p:cNvSpPr>
          <p:nvPr/>
        </p:nvSpPr>
        <p:spPr bwMode="auto">
          <a:xfrm rot="5400000" flipH="1">
            <a:off x="2573338" y="1898650"/>
            <a:ext cx="0" cy="28448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091" name="Text Box 12"/>
          <p:cNvSpPr txBox="1">
            <a:spLocks noChangeArrowheads="1"/>
          </p:cNvSpPr>
          <p:nvPr/>
        </p:nvSpPr>
        <p:spPr bwMode="auto">
          <a:xfrm>
            <a:off x="468313" y="3105150"/>
            <a:ext cx="863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t+1</a:t>
            </a:r>
            <a:endParaRPr lang="en-US" altLang="en-US" sz="2000" baseline="30000">
              <a:solidFill>
                <a:srgbClr val="00FF00"/>
              </a:solidFill>
            </a:endParaRPr>
          </a:p>
        </p:txBody>
      </p:sp>
      <p:sp>
        <p:nvSpPr>
          <p:cNvPr id="727092" name="Line 52"/>
          <p:cNvSpPr>
            <a:spLocks noChangeShapeType="1"/>
          </p:cNvSpPr>
          <p:nvPr/>
        </p:nvSpPr>
        <p:spPr bwMode="auto">
          <a:xfrm rot="-5400000">
            <a:off x="1206500" y="3482976"/>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8470" name="Rectangle 4"/>
          <p:cNvSpPr>
            <a:spLocks noChangeArrowheads="1"/>
          </p:cNvSpPr>
          <p:nvPr/>
        </p:nvSpPr>
        <p:spPr bwMode="auto">
          <a:xfrm>
            <a:off x="2663825" y="1304925"/>
            <a:ext cx="176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Period: t+1</a:t>
            </a:r>
            <a:endParaRPr lang="en-GB" altLang="en-US" sz="2200" baseline="-25000">
              <a:solidFill>
                <a:srgbClr val="FFFFFF"/>
              </a:solidFill>
            </a:endParaRPr>
          </a:p>
        </p:txBody>
      </p:sp>
      <p:sp>
        <p:nvSpPr>
          <p:cNvPr id="18471" name="Line 56"/>
          <p:cNvSpPr>
            <a:spLocks noChangeShapeType="1"/>
          </p:cNvSpPr>
          <p:nvPr/>
        </p:nvSpPr>
        <p:spPr bwMode="auto">
          <a:xfrm>
            <a:off x="3743325" y="4365625"/>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27097" name="Line 57"/>
          <p:cNvSpPr>
            <a:spLocks noChangeShapeType="1"/>
          </p:cNvSpPr>
          <p:nvPr/>
        </p:nvSpPr>
        <p:spPr bwMode="auto">
          <a:xfrm>
            <a:off x="4679950" y="4365625"/>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0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0" grpId="0"/>
      <p:bldP spid="727083" grpId="0" animBg="1"/>
      <p:bldP spid="727085" grpId="0" animBg="1"/>
      <p:bldP spid="727086" grpId="0" animBg="1"/>
      <p:bldP spid="727087" grpId="0" animBg="1"/>
      <p:bldP spid="727088" grpId="0"/>
      <p:bldP spid="727089" grpId="0" animBg="1"/>
      <p:bldP spid="727091" grpId="0"/>
      <p:bldP spid="727092" grpId="0" animBg="1"/>
      <p:bldP spid="727097"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4"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4.2.5. The East Asian Financial Market Crisis 1997-98</a:t>
            </a:r>
            <a:endParaRPr lang="de-DE" altLang="en-US"/>
          </a:p>
        </p:txBody>
      </p:sp>
      <p:sp>
        <p:nvSpPr>
          <p:cNvPr id="11571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903304A-C2A6-44BA-98F9-EDD54BD3F6BC}" type="slidenum">
              <a:rPr lang="de-DE" altLang="en-US" sz="1800" smtClean="0">
                <a:solidFill>
                  <a:srgbClr val="FFFFFF"/>
                </a:solidFill>
              </a:rPr>
              <a:pPr algn="r" eaLnBrk="1" hangingPunct="1">
                <a:spcBef>
                  <a:spcPct val="0"/>
                </a:spcBef>
                <a:buClrTx/>
                <a:buFontTx/>
                <a:buNone/>
              </a:pPr>
              <a:t>110</a:t>
            </a:fld>
            <a:r>
              <a:rPr lang="de-DE" altLang="en-US" sz="1800">
                <a:solidFill>
                  <a:srgbClr val="FFFFFF"/>
                </a:solidFill>
              </a:rPr>
              <a:t>-</a:t>
            </a:r>
          </a:p>
        </p:txBody>
      </p:sp>
      <p:sp>
        <p:nvSpPr>
          <p:cNvPr id="11571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157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15718"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70000"/>
              </a:lnSpc>
              <a:spcBef>
                <a:spcPct val="60000"/>
              </a:spcBef>
              <a:buSzTx/>
            </a:pPr>
            <a:r>
              <a:rPr lang="en-US" altLang="en-US" dirty="0">
                <a:solidFill>
                  <a:srgbClr val="FFFFFF"/>
                </a:solidFill>
                <a:cs typeface="Times New Roman" pitchFamily="18" charset="0"/>
              </a:rPr>
              <a:t>As a consequence international </a:t>
            </a:r>
            <a:r>
              <a:rPr lang="en-US" altLang="en-US" dirty="0">
                <a:solidFill>
                  <a:srgbClr val="00FF00"/>
                </a:solidFill>
                <a:cs typeface="Times New Roman" pitchFamily="18" charset="0"/>
              </a:rPr>
              <a:t>investors started to panic</a:t>
            </a:r>
            <a:r>
              <a:rPr lang="en-US" altLang="en-US" dirty="0">
                <a:solidFill>
                  <a:srgbClr val="FFFFFF"/>
                </a:solidFill>
                <a:cs typeface="Times New Roman" pitchFamily="18" charset="0"/>
              </a:rPr>
              <a:t>.</a:t>
            </a:r>
          </a:p>
          <a:p>
            <a:pPr lvl="1" eaLnBrk="1" hangingPunct="1">
              <a:lnSpc>
                <a:spcPct val="80000"/>
              </a:lnSpc>
              <a:spcBef>
                <a:spcPct val="60000"/>
              </a:spcBef>
              <a:buSzTx/>
            </a:pPr>
            <a:r>
              <a:rPr lang="en-US" altLang="en-US" dirty="0">
                <a:solidFill>
                  <a:srgbClr val="FFFFFF"/>
                </a:solidFill>
                <a:cs typeface="Times New Roman" pitchFamily="18" charset="0"/>
              </a:rPr>
              <a:t>They drew back as much credits as possible, so that the </a:t>
            </a:r>
            <a:r>
              <a:rPr lang="en-US" altLang="en-US" dirty="0">
                <a:solidFill>
                  <a:srgbClr val="00FF00"/>
                </a:solidFill>
                <a:cs typeface="Times New Roman" pitchFamily="18" charset="0"/>
              </a:rPr>
              <a:t>international credit supply to East Asian economies vanished</a:t>
            </a:r>
            <a:r>
              <a:rPr lang="en-US" altLang="en-US" dirty="0">
                <a:solidFill>
                  <a:srgbClr val="FFFFFF"/>
                </a:solidFill>
                <a:cs typeface="Times New Roman" pitchFamily="18" charset="0"/>
              </a:rPr>
              <a:t>.</a:t>
            </a:r>
          </a:p>
          <a:p>
            <a:pPr lvl="1" eaLnBrk="1" hangingPunct="1">
              <a:lnSpc>
                <a:spcPct val="80000"/>
              </a:lnSpc>
              <a:spcBef>
                <a:spcPct val="60000"/>
              </a:spcBef>
              <a:buSzTx/>
            </a:pPr>
            <a:r>
              <a:rPr lang="en-US" altLang="en-US" dirty="0">
                <a:solidFill>
                  <a:srgbClr val="FFFFFF"/>
                </a:solidFill>
                <a:cs typeface="Times New Roman" pitchFamily="18" charset="0"/>
              </a:rPr>
              <a:t>Numerous </a:t>
            </a:r>
            <a:r>
              <a:rPr lang="en-US" altLang="en-US" dirty="0">
                <a:solidFill>
                  <a:srgbClr val="00FF00"/>
                </a:solidFill>
                <a:cs typeface="Times New Roman" pitchFamily="18" charset="0"/>
              </a:rPr>
              <a:t>firms and banks went bankrupt</a:t>
            </a:r>
            <a:r>
              <a:rPr lang="en-US" altLang="en-US" dirty="0">
                <a:solidFill>
                  <a:srgbClr val="FFFFFF"/>
                </a:solidFill>
                <a:cs typeface="Times New Roman" pitchFamily="18" charset="0"/>
              </a:rPr>
              <a:t>.</a:t>
            </a:r>
          </a:p>
          <a:p>
            <a:pPr lvl="1" eaLnBrk="1" hangingPunct="1">
              <a:lnSpc>
                <a:spcPct val="80000"/>
              </a:lnSpc>
              <a:spcBef>
                <a:spcPct val="60000"/>
              </a:spcBef>
              <a:buSzTx/>
            </a:pPr>
            <a:r>
              <a:rPr lang="en-US" altLang="en-US" dirty="0">
                <a:solidFill>
                  <a:srgbClr val="FFFFFF"/>
                </a:solidFill>
                <a:cs typeface="Times New Roman" pitchFamily="18" charset="0"/>
              </a:rPr>
              <a:t>The financial market crisis became a perfect storm.</a:t>
            </a:r>
          </a:p>
          <a:p>
            <a:pPr lvl="1" eaLnBrk="1" hangingPunct="1">
              <a:lnSpc>
                <a:spcPct val="90000"/>
              </a:lnSpc>
              <a:spcBef>
                <a:spcPct val="60000"/>
              </a:spcBef>
              <a:buSzTx/>
            </a:pPr>
            <a:r>
              <a:rPr lang="en-US" altLang="en-US" dirty="0">
                <a:solidFill>
                  <a:srgbClr val="00FF00"/>
                </a:solidFill>
                <a:cs typeface="Times New Roman" pitchFamily="18" charset="0"/>
              </a:rPr>
              <a:t>Contagion effects</a:t>
            </a:r>
            <a:r>
              <a:rPr lang="en-US" altLang="en-US" dirty="0">
                <a:solidFill>
                  <a:srgbClr val="FFFFFF"/>
                </a:solidFill>
                <a:cs typeface="Times New Roman" pitchFamily="18" charset="0"/>
              </a:rPr>
              <a:t> </a:t>
            </a:r>
            <a:r>
              <a:rPr lang="en-US" altLang="en-US" dirty="0">
                <a:solidFill>
                  <a:srgbClr val="00FF00"/>
                </a:solidFill>
                <a:cs typeface="Times New Roman" pitchFamily="18" charset="0"/>
              </a:rPr>
              <a:t>to countries</a:t>
            </a:r>
            <a:r>
              <a:rPr lang="en-US" altLang="en-US" dirty="0">
                <a:solidFill>
                  <a:srgbClr val="FFFFFF"/>
                </a:solidFill>
                <a:cs typeface="Times New Roman" pitchFamily="18" charset="0"/>
              </a:rPr>
              <a:t> with a </a:t>
            </a:r>
            <a:r>
              <a:rPr lang="en-US" altLang="en-US" dirty="0">
                <a:solidFill>
                  <a:srgbClr val="00FF00"/>
                </a:solidFill>
                <a:cs typeface="Times New Roman" pitchFamily="18" charset="0"/>
              </a:rPr>
              <a:t>similar</a:t>
            </a:r>
            <a:r>
              <a:rPr lang="en-US" altLang="en-US" dirty="0">
                <a:solidFill>
                  <a:srgbClr val="FFFFFF"/>
                </a:solidFill>
                <a:cs typeface="Times New Roman" pitchFamily="18" charset="0"/>
              </a:rPr>
              <a:t> </a:t>
            </a:r>
            <a:r>
              <a:rPr lang="en-US" altLang="en-US" dirty="0">
                <a:solidFill>
                  <a:srgbClr val="00FF00"/>
                </a:solidFill>
                <a:cs typeface="Times New Roman" pitchFamily="18" charset="0"/>
              </a:rPr>
              <a:t>credit structure</a:t>
            </a:r>
            <a:r>
              <a:rPr lang="en-US" altLang="en-US" dirty="0">
                <a:solidFill>
                  <a:srgbClr val="FFFFFF"/>
                </a:solidFill>
                <a:cs typeface="Times New Roman" pitchFamily="18" charset="0"/>
              </a:rPr>
              <a:t> emerged and led to credit withdrawals from </a:t>
            </a:r>
            <a:r>
              <a:rPr lang="en-US" altLang="en-US" dirty="0">
                <a:solidFill>
                  <a:srgbClr val="00FF00"/>
                </a:solidFill>
                <a:cs typeface="Times New Roman" pitchFamily="18" charset="0"/>
              </a:rPr>
              <a:t>Russia</a:t>
            </a:r>
            <a:r>
              <a:rPr lang="en-US" altLang="en-US" dirty="0">
                <a:solidFill>
                  <a:srgbClr val="FFFFFF"/>
                </a:solidFill>
                <a:cs typeface="Times New Roman" pitchFamily="18" charset="0"/>
              </a:rPr>
              <a:t> and several </a:t>
            </a:r>
            <a:r>
              <a:rPr lang="en-US" altLang="en-US" dirty="0">
                <a:solidFill>
                  <a:srgbClr val="00FF00"/>
                </a:solidFill>
                <a:cs typeface="Times New Roman" pitchFamily="18" charset="0"/>
              </a:rPr>
              <a:t>Latin American</a:t>
            </a:r>
            <a:r>
              <a:rPr lang="en-US" altLang="en-US" dirty="0">
                <a:solidFill>
                  <a:srgbClr val="FFFFFF"/>
                </a:solidFill>
                <a:cs typeface="Times New Roman" pitchFamily="18" charset="0"/>
              </a:rPr>
              <a:t> countries.</a:t>
            </a:r>
          </a:p>
          <a:p>
            <a:pPr lvl="1" eaLnBrk="1" hangingPunct="1">
              <a:lnSpc>
                <a:spcPct val="90000"/>
              </a:lnSpc>
              <a:spcBef>
                <a:spcPct val="60000"/>
              </a:spcBef>
              <a:buSzTx/>
            </a:pPr>
            <a:r>
              <a:rPr lang="en-US" altLang="en-US" dirty="0">
                <a:solidFill>
                  <a:srgbClr val="FFFFFF"/>
                </a:solidFill>
                <a:cs typeface="Times New Roman" pitchFamily="18" charset="0"/>
              </a:rPr>
              <a:t>A </a:t>
            </a:r>
            <a:r>
              <a:rPr lang="en-US" altLang="en-US" dirty="0">
                <a:solidFill>
                  <a:srgbClr val="00FF00"/>
                </a:solidFill>
                <a:cs typeface="Times New Roman" pitchFamily="18" charset="0"/>
              </a:rPr>
              <a:t>regional financial market crises</a:t>
            </a:r>
            <a:r>
              <a:rPr lang="en-US" altLang="en-US" dirty="0">
                <a:solidFill>
                  <a:srgbClr val="FFFFFF"/>
                </a:solidFill>
                <a:cs typeface="Times New Roman" pitchFamily="18" charset="0"/>
              </a:rPr>
              <a:t> was on the brink to become a </a:t>
            </a:r>
            <a:r>
              <a:rPr lang="en-US" altLang="en-US" dirty="0">
                <a:solidFill>
                  <a:srgbClr val="00FF00"/>
                </a:solidFill>
                <a:cs typeface="Times New Roman" pitchFamily="18" charset="0"/>
              </a:rPr>
              <a:t>worldwide</a:t>
            </a:r>
            <a:r>
              <a:rPr lang="en-US" altLang="en-US" dirty="0">
                <a:solidFill>
                  <a:srgbClr val="FFFFFF"/>
                </a:solidFill>
                <a:cs typeface="Times New Roman" pitchFamily="18" charset="0"/>
              </a:rPr>
              <a:t> financial market crises.</a:t>
            </a:r>
            <a:endParaRPr lang="en-US" altLang="en-US" dirty="0">
              <a:solidFill>
                <a:srgbClr val="FFFFFF"/>
              </a:solidFill>
            </a:endParaRPr>
          </a:p>
          <a:p>
            <a:pPr lvl="1" eaLnBrk="1" hangingPunct="1">
              <a:lnSpc>
                <a:spcPct val="90000"/>
              </a:lnSpc>
              <a:spcBef>
                <a:spcPct val="60000"/>
              </a:spcBef>
              <a:buSzTx/>
            </a:pPr>
            <a:r>
              <a:rPr lang="en-US" altLang="en-US" dirty="0">
                <a:solidFill>
                  <a:srgbClr val="FFFFFF"/>
                </a:solidFill>
              </a:rPr>
              <a:t>However an easing of </a:t>
            </a:r>
            <a:r>
              <a:rPr lang="en-US" altLang="en-US" dirty="0">
                <a:solidFill>
                  <a:srgbClr val="00FF00"/>
                </a:solidFill>
              </a:rPr>
              <a:t>monetary policy by the Fed and several Euro-</a:t>
            </a:r>
            <a:r>
              <a:rPr lang="en-US" altLang="en-US" dirty="0" err="1">
                <a:solidFill>
                  <a:srgbClr val="00FF00"/>
                </a:solidFill>
              </a:rPr>
              <a:t>pean</a:t>
            </a:r>
            <a:r>
              <a:rPr lang="en-US" altLang="en-US" dirty="0">
                <a:solidFill>
                  <a:srgbClr val="00FF00"/>
                </a:solidFill>
              </a:rPr>
              <a:t> central banks massively increased the credit supply</a:t>
            </a:r>
            <a:r>
              <a:rPr lang="en-US" altLang="en-US" dirty="0">
                <a:solidFill>
                  <a:srgbClr val="FFFFFF"/>
                </a:solidFill>
              </a:rPr>
              <a:t> to the world capital markets and </a:t>
            </a:r>
            <a:r>
              <a:rPr lang="en-US" altLang="en-US" dirty="0">
                <a:solidFill>
                  <a:srgbClr val="00FF00"/>
                </a:solidFill>
              </a:rPr>
              <a:t>helped to support many debtors in trouble</a:t>
            </a:r>
            <a:r>
              <a:rPr lang="en-US" altLang="en-US" dirty="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7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768FD52-5F3D-4D16-89F2-F10B18FC84E4}" type="slidenum">
              <a:rPr lang="de-DE" altLang="en-US" sz="1800" smtClean="0">
                <a:solidFill>
                  <a:srgbClr val="FFFFFF"/>
                </a:solidFill>
              </a:rPr>
              <a:pPr algn="r" eaLnBrk="1" hangingPunct="1">
                <a:spcBef>
                  <a:spcPct val="0"/>
                </a:spcBef>
                <a:buClrTx/>
                <a:buFontTx/>
                <a:buNone/>
              </a:pPr>
              <a:t>111</a:t>
            </a:fld>
            <a:r>
              <a:rPr lang="de-DE" altLang="en-US" sz="1800">
                <a:solidFill>
                  <a:srgbClr val="FFFFFF"/>
                </a:solidFill>
              </a:rPr>
              <a:t>-</a:t>
            </a:r>
          </a:p>
        </p:txBody>
      </p:sp>
      <p:sp>
        <p:nvSpPr>
          <p:cNvPr id="11878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118788"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8939" name="Diagramm" r:id="rId4" imgW="9239216" imgH="5753100" progId="Excel.Chart.8">
                  <p:link updateAutomatic="1"/>
                </p:oleObj>
              </mc:Choice>
              <mc:Fallback>
                <p:oleObj name="Diagramm" r:id="rId4" imgW="9239216" imgH="575310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66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9" name="Line 3"/>
          <p:cNvSpPr>
            <a:spLocks noChangeShapeType="1"/>
          </p:cNvSpPr>
          <p:nvPr/>
        </p:nvSpPr>
        <p:spPr bwMode="auto">
          <a:xfrm flipV="1">
            <a:off x="6911975" y="908050"/>
            <a:ext cx="26988" cy="4410075"/>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2E2E81E-52D8-45AD-9007-2B68973D1212}" type="slidenum">
              <a:rPr lang="de-DE" altLang="en-US" sz="1800" smtClean="0">
                <a:solidFill>
                  <a:srgbClr val="FFFFFF"/>
                </a:solidFill>
              </a:rPr>
              <a:pPr algn="r" eaLnBrk="1" hangingPunct="1">
                <a:spcBef>
                  <a:spcPct val="0"/>
                </a:spcBef>
                <a:buClrTx/>
                <a:buFontTx/>
                <a:buNone/>
              </a:pPr>
              <a:t>112</a:t>
            </a:fld>
            <a:r>
              <a:rPr lang="de-DE" altLang="en-US" sz="1800">
                <a:solidFill>
                  <a:srgbClr val="FFFFFF"/>
                </a:solidFill>
              </a:rPr>
              <a:t>-</a:t>
            </a:r>
          </a:p>
        </p:txBody>
      </p:sp>
      <p:sp>
        <p:nvSpPr>
          <p:cNvPr id="116739"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116740" name="Object 5"/>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6891" name="Diagramm" r:id="rId4" imgW="9239216" imgH="5753100" progId="Excel.Chart.8">
                  <p:link updateAutomatic="1"/>
                </p:oleObj>
              </mc:Choice>
              <mc:Fallback>
                <p:oleObj name="Diagramm" r:id="rId4" imgW="9239216" imgH="5753100" progId="Excel.Chart.8">
                  <p:link updateAutomatic="1"/>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66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1" name="Line 3"/>
          <p:cNvSpPr>
            <a:spLocks noChangeShapeType="1"/>
          </p:cNvSpPr>
          <p:nvPr/>
        </p:nvSpPr>
        <p:spPr bwMode="auto">
          <a:xfrm flipV="1">
            <a:off x="6877050" y="944563"/>
            <a:ext cx="36513" cy="4373562"/>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57E5BAE-2EA5-4F29-B1DC-A66EA6E342D0}" type="slidenum">
              <a:rPr lang="de-DE" altLang="en-US" sz="1800" smtClean="0">
                <a:solidFill>
                  <a:srgbClr val="FFFFFF"/>
                </a:solidFill>
              </a:rPr>
              <a:pPr algn="r" eaLnBrk="1" hangingPunct="1">
                <a:spcBef>
                  <a:spcPct val="0"/>
                </a:spcBef>
                <a:buClrTx/>
                <a:buFontTx/>
                <a:buNone/>
              </a:pPr>
              <a:t>113</a:t>
            </a:fld>
            <a:r>
              <a:rPr lang="de-DE" altLang="en-US" sz="1800">
                <a:solidFill>
                  <a:srgbClr val="FFFFFF"/>
                </a:solidFill>
              </a:rPr>
              <a:t>-</a:t>
            </a:r>
          </a:p>
        </p:txBody>
      </p:sp>
      <p:sp>
        <p:nvSpPr>
          <p:cNvPr id="11776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11776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7915" name="Diagramm" r:id="rId4" imgW="9239216" imgH="5753100" progId="Excel.Chart.8">
                  <p:link updateAutomatic="1"/>
                </p:oleObj>
              </mc:Choice>
              <mc:Fallback>
                <p:oleObj name="Diagramm" r:id="rId4" imgW="9239216" imgH="575310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66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5" name="Line 3"/>
          <p:cNvSpPr>
            <a:spLocks noChangeShapeType="1"/>
          </p:cNvSpPr>
          <p:nvPr/>
        </p:nvSpPr>
        <p:spPr bwMode="auto">
          <a:xfrm flipV="1">
            <a:off x="6896100" y="911225"/>
            <a:ext cx="26988" cy="4481513"/>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3910" name="Rectangle 4"/>
          <p:cNvSpPr>
            <a:spLocks noGrp="1" noChangeArrowheads="1"/>
          </p:cNvSpPr>
          <p:nvPr>
            <p:ph type="title"/>
          </p:nvPr>
        </p:nvSpPr>
        <p:spPr/>
        <p:txBody>
          <a:bodyPr/>
          <a:lstStyle/>
          <a:p>
            <a:pPr eaLnBrk="1" hangingPunct="1">
              <a:defRPr/>
            </a:pPr>
            <a:r>
              <a:rPr lang="en-US" altLang="en-US" sz="2400"/>
              <a:t>Time Table of the East Asian Financial Market Crisis (1)</a:t>
            </a:r>
            <a:endParaRPr lang="de-DE" altLang="en-US" sz="2400"/>
          </a:p>
        </p:txBody>
      </p:sp>
      <p:sp>
        <p:nvSpPr>
          <p:cNvPr id="11981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cs typeface="Arial" charset="0"/>
              </a:rPr>
              <a:t>-</a:t>
            </a:r>
            <a:fld id="{20EA5D57-CD82-498D-8413-F5CEB39070D8}" type="slidenum">
              <a:rPr lang="de-DE" altLang="en-US" sz="1800" smtClean="0">
                <a:solidFill>
                  <a:srgbClr val="FFFFFF"/>
                </a:solidFill>
                <a:cs typeface="Arial" charset="0"/>
              </a:rPr>
              <a:pPr algn="r" eaLnBrk="1" hangingPunct="1">
                <a:spcBef>
                  <a:spcPct val="0"/>
                </a:spcBef>
                <a:buClrTx/>
                <a:buFontTx/>
                <a:buNone/>
              </a:pPr>
              <a:t>114</a:t>
            </a:fld>
            <a:r>
              <a:rPr lang="de-DE" altLang="en-US" sz="1800">
                <a:solidFill>
                  <a:srgbClr val="FFFFFF"/>
                </a:solidFill>
                <a:cs typeface="Arial" charset="0"/>
              </a:rPr>
              <a:t>-</a:t>
            </a:r>
          </a:p>
        </p:txBody>
      </p:sp>
      <p:sp>
        <p:nvSpPr>
          <p:cNvPr id="11981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
        <p:nvSpPr>
          <p:cNvPr id="1198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cs typeface="Arial" charset="0"/>
            </a:endParaRPr>
          </a:p>
        </p:txBody>
      </p:sp>
      <p:sp>
        <p:nvSpPr>
          <p:cNvPr id="119814" name="Rectangle 3"/>
          <p:cNvSpPr>
            <a:spLocks noChangeArrowheads="1"/>
          </p:cNvSpPr>
          <p:nvPr/>
        </p:nvSpPr>
        <p:spPr bwMode="auto">
          <a:xfrm>
            <a:off x="104775" y="1268413"/>
            <a:ext cx="8882063"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110000"/>
              </a:lnSpc>
              <a:buSzTx/>
            </a:pPr>
            <a:r>
              <a:rPr lang="en-US" altLang="en-US" sz="2100">
                <a:solidFill>
                  <a:srgbClr val="00FF00"/>
                </a:solidFill>
                <a:cs typeface="Arial" charset="0"/>
              </a:rPr>
              <a:t>May 1997</a:t>
            </a:r>
            <a:r>
              <a:rPr lang="en-US" altLang="en-US" sz="2100">
                <a:solidFill>
                  <a:srgbClr val="FFFFFF"/>
                </a:solidFill>
                <a:cs typeface="Arial" charset="0"/>
              </a:rPr>
              <a:t>: The Central Bank of </a:t>
            </a:r>
            <a:r>
              <a:rPr lang="en-US" altLang="en-US" sz="2100">
                <a:solidFill>
                  <a:srgbClr val="00FF00"/>
                </a:solidFill>
                <a:cs typeface="Arial" charset="0"/>
              </a:rPr>
              <a:t>Thailand</a:t>
            </a:r>
            <a:r>
              <a:rPr lang="en-US" altLang="en-US" sz="2100">
                <a:solidFill>
                  <a:srgbClr val="FFFFFF"/>
                </a:solidFill>
                <a:cs typeface="Arial" charset="0"/>
              </a:rPr>
              <a:t> had to give up its exchange rate target =&gt; Strong depreciation of the Thai currency.</a:t>
            </a:r>
          </a:p>
          <a:p>
            <a:pPr lvl="1" eaLnBrk="1" hangingPunct="1">
              <a:lnSpc>
                <a:spcPct val="110000"/>
              </a:lnSpc>
              <a:buSzTx/>
            </a:pPr>
            <a:r>
              <a:rPr lang="en-US" altLang="en-US" sz="2100">
                <a:solidFill>
                  <a:srgbClr val="00FF00"/>
                </a:solidFill>
                <a:cs typeface="Arial" charset="0"/>
              </a:rPr>
              <a:t>July 1997</a:t>
            </a:r>
            <a:r>
              <a:rPr lang="en-US" altLang="en-US" sz="2100">
                <a:solidFill>
                  <a:srgbClr val="FFFFFF"/>
                </a:solidFill>
                <a:cs typeface="Arial" charset="0"/>
              </a:rPr>
              <a:t>: The </a:t>
            </a:r>
            <a:r>
              <a:rPr lang="en-US" altLang="en-US" sz="2100">
                <a:solidFill>
                  <a:srgbClr val="00FF00"/>
                </a:solidFill>
                <a:cs typeface="Arial" charset="0"/>
              </a:rPr>
              <a:t>Philippine</a:t>
            </a:r>
            <a:r>
              <a:rPr lang="en-US" altLang="en-US" sz="2300">
                <a:solidFill>
                  <a:srgbClr val="FFFFFF"/>
                </a:solidFill>
                <a:cs typeface="Arial" charset="0"/>
              </a:rPr>
              <a:t> </a:t>
            </a:r>
            <a:r>
              <a:rPr lang="en-US" altLang="en-US" sz="2100">
                <a:solidFill>
                  <a:srgbClr val="FFFFFF"/>
                </a:solidFill>
                <a:cs typeface="Arial" charset="0"/>
              </a:rPr>
              <a:t> and </a:t>
            </a:r>
            <a:r>
              <a:rPr lang="en-US" altLang="en-US" sz="2100">
                <a:solidFill>
                  <a:srgbClr val="00FF00"/>
                </a:solidFill>
                <a:cs typeface="Arial" charset="0"/>
              </a:rPr>
              <a:t>Malaysian</a:t>
            </a:r>
            <a:r>
              <a:rPr lang="en-US" altLang="en-US" sz="2100">
                <a:solidFill>
                  <a:srgbClr val="FFFFFF"/>
                </a:solidFill>
                <a:cs typeface="Arial" charset="0"/>
              </a:rPr>
              <a:t> Central banks follow.</a:t>
            </a:r>
          </a:p>
          <a:p>
            <a:pPr lvl="1" eaLnBrk="1" hangingPunct="1">
              <a:lnSpc>
                <a:spcPct val="110000"/>
              </a:lnSpc>
              <a:buSzTx/>
            </a:pPr>
            <a:r>
              <a:rPr lang="en-US" altLang="en-US" sz="2100">
                <a:solidFill>
                  <a:srgbClr val="00FF00"/>
                </a:solidFill>
                <a:cs typeface="Arial" charset="0"/>
              </a:rPr>
              <a:t>August 1997</a:t>
            </a:r>
            <a:r>
              <a:rPr lang="en-US" altLang="en-US" sz="2100">
                <a:solidFill>
                  <a:srgbClr val="FFFFFF"/>
                </a:solidFill>
                <a:cs typeface="Arial" charset="0"/>
              </a:rPr>
              <a:t>: </a:t>
            </a:r>
          </a:p>
          <a:p>
            <a:pPr lvl="2" eaLnBrk="1" hangingPunct="1">
              <a:lnSpc>
                <a:spcPct val="110000"/>
              </a:lnSpc>
              <a:buSzPct val="120000"/>
            </a:pPr>
            <a:r>
              <a:rPr lang="en-US" altLang="en-US">
                <a:solidFill>
                  <a:srgbClr val="FFFFFF"/>
                </a:solidFill>
                <a:cs typeface="Arial" charset="0"/>
              </a:rPr>
              <a:t>42 </a:t>
            </a:r>
            <a:r>
              <a:rPr lang="en-US" altLang="en-US">
                <a:solidFill>
                  <a:srgbClr val="00FF00"/>
                </a:solidFill>
                <a:cs typeface="Arial" charset="0"/>
              </a:rPr>
              <a:t>Thai</a:t>
            </a:r>
            <a:r>
              <a:rPr lang="en-US" altLang="en-US">
                <a:solidFill>
                  <a:srgbClr val="FFFFFF"/>
                </a:solidFill>
                <a:cs typeface="Arial" charset="0"/>
              </a:rPr>
              <a:t> banks go bankrupt.</a:t>
            </a:r>
          </a:p>
          <a:p>
            <a:pPr lvl="2" eaLnBrk="1" hangingPunct="1">
              <a:lnSpc>
                <a:spcPct val="110000"/>
              </a:lnSpc>
              <a:buSzPct val="120000"/>
            </a:pPr>
            <a:r>
              <a:rPr lang="en-US" altLang="en-US">
                <a:solidFill>
                  <a:srgbClr val="FFFFFF"/>
                </a:solidFill>
                <a:cs typeface="Arial" charset="0"/>
              </a:rPr>
              <a:t> Indonesia suspends the convertibility of its currency.</a:t>
            </a:r>
          </a:p>
          <a:p>
            <a:pPr lvl="1" eaLnBrk="1" hangingPunct="1">
              <a:lnSpc>
                <a:spcPct val="110000"/>
              </a:lnSpc>
              <a:buSzTx/>
            </a:pPr>
            <a:r>
              <a:rPr lang="en-US" altLang="en-US" sz="2100">
                <a:solidFill>
                  <a:srgbClr val="00FF00"/>
                </a:solidFill>
                <a:cs typeface="Arial" charset="0"/>
              </a:rPr>
              <a:t>October 1997</a:t>
            </a:r>
            <a:r>
              <a:rPr lang="en-US" altLang="en-US" sz="2100">
                <a:solidFill>
                  <a:srgbClr val="FFFFFF"/>
                </a:solidFill>
                <a:cs typeface="Arial" charset="0"/>
              </a:rPr>
              <a:t>: </a:t>
            </a:r>
          </a:p>
          <a:p>
            <a:pPr lvl="2" eaLnBrk="1" hangingPunct="1">
              <a:lnSpc>
                <a:spcPct val="110000"/>
              </a:lnSpc>
              <a:buSzPct val="120000"/>
            </a:pPr>
            <a:r>
              <a:rPr lang="en-US" altLang="en-US">
                <a:solidFill>
                  <a:srgbClr val="00FF00"/>
                </a:solidFill>
                <a:cs typeface="Arial" charset="0"/>
              </a:rPr>
              <a:t>Indonesia</a:t>
            </a:r>
            <a:r>
              <a:rPr lang="en-US" altLang="en-US">
                <a:solidFill>
                  <a:srgbClr val="FFFFFF"/>
                </a:solidFill>
                <a:cs typeface="Arial" charset="0"/>
              </a:rPr>
              <a:t> demands 10 Mrd. $ financial help from the International Monetary Fund (IMF).</a:t>
            </a:r>
          </a:p>
          <a:p>
            <a:pPr lvl="2" eaLnBrk="1" hangingPunct="1">
              <a:lnSpc>
                <a:spcPct val="110000"/>
              </a:lnSpc>
              <a:buSzPct val="120000"/>
            </a:pPr>
            <a:r>
              <a:rPr lang="en-US" altLang="en-US">
                <a:solidFill>
                  <a:srgbClr val="FFFFFF"/>
                </a:solidFill>
                <a:cs typeface="Arial" charset="0"/>
              </a:rPr>
              <a:t>Even the until then stable </a:t>
            </a:r>
            <a:r>
              <a:rPr lang="en-US" altLang="en-US">
                <a:solidFill>
                  <a:srgbClr val="00FF00"/>
                </a:solidFill>
                <a:cs typeface="Arial" charset="0"/>
              </a:rPr>
              <a:t>Hong Kong</a:t>
            </a:r>
            <a:r>
              <a:rPr lang="en-US" altLang="en-US">
                <a:solidFill>
                  <a:srgbClr val="FFFFFF"/>
                </a:solidFill>
                <a:cs typeface="Arial" charset="0"/>
              </a:rPr>
              <a:t> Dollar gets under depreciation pressure.</a:t>
            </a:r>
          </a:p>
          <a:p>
            <a:pPr lvl="2" eaLnBrk="1" hangingPunct="1">
              <a:lnSpc>
                <a:spcPct val="110000"/>
              </a:lnSpc>
              <a:buSzPct val="120000"/>
            </a:pPr>
            <a:r>
              <a:rPr lang="en-US" altLang="en-US">
                <a:solidFill>
                  <a:srgbClr val="FFFFFF"/>
                </a:solidFill>
                <a:cs typeface="Arial" charset="0"/>
              </a:rPr>
              <a:t>Risk premia of </a:t>
            </a:r>
            <a:r>
              <a:rPr lang="en-US" altLang="en-US">
                <a:solidFill>
                  <a:srgbClr val="00FF00"/>
                </a:solidFill>
                <a:cs typeface="Arial" charset="0"/>
              </a:rPr>
              <a:t>Latin American</a:t>
            </a:r>
            <a:r>
              <a:rPr lang="en-US" altLang="en-US">
                <a:solidFill>
                  <a:srgbClr val="FFFFFF"/>
                </a:solidFill>
                <a:cs typeface="Arial" charset="0"/>
              </a:rPr>
              <a:t> government Bonds increase significantly</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4934" name="Rectangle 4"/>
          <p:cNvSpPr>
            <a:spLocks noGrp="1" noChangeArrowheads="1"/>
          </p:cNvSpPr>
          <p:nvPr>
            <p:ph type="title"/>
          </p:nvPr>
        </p:nvSpPr>
        <p:spPr/>
        <p:txBody>
          <a:bodyPr/>
          <a:lstStyle/>
          <a:p>
            <a:pPr eaLnBrk="1" hangingPunct="1">
              <a:defRPr/>
            </a:pPr>
            <a:r>
              <a:rPr lang="en-US" altLang="en-US" sz="2400"/>
              <a:t>Time Table of the East Asian Financial Market Crisis (2)</a:t>
            </a:r>
            <a:endParaRPr lang="de-DE" altLang="en-US" sz="2400"/>
          </a:p>
        </p:txBody>
      </p:sp>
      <p:sp>
        <p:nvSpPr>
          <p:cNvPr id="12083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cs typeface="Arial" charset="0"/>
              </a:rPr>
              <a:t>-</a:t>
            </a:r>
            <a:fld id="{BF3915B7-F05B-4F4F-B5A1-37F95620BA38}" type="slidenum">
              <a:rPr lang="de-DE" altLang="en-US" sz="1800" smtClean="0">
                <a:solidFill>
                  <a:srgbClr val="FFFFFF"/>
                </a:solidFill>
                <a:cs typeface="Arial" charset="0"/>
              </a:rPr>
              <a:pPr algn="r" eaLnBrk="1" hangingPunct="1">
                <a:spcBef>
                  <a:spcPct val="0"/>
                </a:spcBef>
                <a:buClrTx/>
                <a:buFontTx/>
                <a:buNone/>
              </a:pPr>
              <a:t>115</a:t>
            </a:fld>
            <a:r>
              <a:rPr lang="de-DE" altLang="en-US" sz="1800">
                <a:solidFill>
                  <a:srgbClr val="FFFFFF"/>
                </a:solidFill>
                <a:cs typeface="Arial" charset="0"/>
              </a:rPr>
              <a:t>-</a:t>
            </a:r>
          </a:p>
        </p:txBody>
      </p:sp>
      <p:sp>
        <p:nvSpPr>
          <p:cNvPr id="12083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
        <p:nvSpPr>
          <p:cNvPr id="12083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cs typeface="Arial" charset="0"/>
            </a:endParaRPr>
          </a:p>
        </p:txBody>
      </p:sp>
      <p:sp>
        <p:nvSpPr>
          <p:cNvPr id="120838" name="Rectangle 3"/>
          <p:cNvSpPr>
            <a:spLocks noChangeArrowheads="1"/>
          </p:cNvSpPr>
          <p:nvPr/>
        </p:nvSpPr>
        <p:spPr bwMode="auto">
          <a:xfrm>
            <a:off x="104775" y="1268413"/>
            <a:ext cx="8882063"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130000"/>
              </a:lnSpc>
              <a:buSzTx/>
            </a:pPr>
            <a:r>
              <a:rPr lang="en-US" altLang="en-US" sz="2100">
                <a:solidFill>
                  <a:srgbClr val="00FF00"/>
                </a:solidFill>
                <a:cs typeface="Arial" charset="0"/>
              </a:rPr>
              <a:t>November 1997</a:t>
            </a:r>
            <a:r>
              <a:rPr lang="en-US" altLang="en-US" sz="2100">
                <a:solidFill>
                  <a:srgbClr val="FFFFFF"/>
                </a:solidFill>
                <a:cs typeface="Arial" charset="0"/>
              </a:rPr>
              <a:t>: </a:t>
            </a:r>
            <a:r>
              <a:rPr lang="en-US" altLang="en-US" sz="2100">
                <a:solidFill>
                  <a:srgbClr val="00FF00"/>
                </a:solidFill>
                <a:cs typeface="Arial" charset="0"/>
              </a:rPr>
              <a:t>South Korea</a:t>
            </a:r>
            <a:r>
              <a:rPr lang="en-US" altLang="en-US" sz="2100">
                <a:solidFill>
                  <a:srgbClr val="FFFFFF"/>
                </a:solidFill>
                <a:cs typeface="Arial" charset="0"/>
              </a:rPr>
              <a:t> suspends the convertibility of its currency and demands IMF financial help.</a:t>
            </a:r>
          </a:p>
          <a:p>
            <a:pPr lvl="1" eaLnBrk="1" hangingPunct="1">
              <a:lnSpc>
                <a:spcPct val="130000"/>
              </a:lnSpc>
              <a:buSzTx/>
            </a:pPr>
            <a:r>
              <a:rPr lang="en-US" altLang="en-US" sz="2100">
                <a:solidFill>
                  <a:srgbClr val="00FF00"/>
                </a:solidFill>
                <a:cs typeface="Arial" charset="0"/>
              </a:rPr>
              <a:t>August 1998</a:t>
            </a:r>
            <a:r>
              <a:rPr lang="en-US" altLang="en-US" sz="2100">
                <a:solidFill>
                  <a:srgbClr val="FFFFFF"/>
                </a:solidFill>
                <a:cs typeface="Arial" charset="0"/>
              </a:rPr>
              <a:t>: </a:t>
            </a:r>
          </a:p>
          <a:p>
            <a:pPr lvl="2" eaLnBrk="1" hangingPunct="1">
              <a:lnSpc>
                <a:spcPct val="120000"/>
              </a:lnSpc>
              <a:buSzPct val="120000"/>
            </a:pPr>
            <a:r>
              <a:rPr lang="en-US" altLang="en-US">
                <a:solidFill>
                  <a:srgbClr val="FFFFFF"/>
                </a:solidFill>
                <a:cs typeface="Arial" charset="0"/>
              </a:rPr>
              <a:t>IMF demands a redesign of the financial sector in exchange for financial help.</a:t>
            </a:r>
          </a:p>
          <a:p>
            <a:pPr lvl="2" eaLnBrk="1" hangingPunct="1">
              <a:lnSpc>
                <a:spcPct val="120000"/>
              </a:lnSpc>
              <a:buSzPct val="120000"/>
            </a:pPr>
            <a:r>
              <a:rPr lang="en-US" altLang="en-US">
                <a:solidFill>
                  <a:srgbClr val="FFFFFF"/>
                </a:solidFill>
                <a:cs typeface="Arial" charset="0"/>
              </a:rPr>
              <a:t>2nd </a:t>
            </a:r>
            <a:r>
              <a:rPr lang="en-US" altLang="en-US">
                <a:solidFill>
                  <a:srgbClr val="00FF00"/>
                </a:solidFill>
                <a:cs typeface="Arial" charset="0"/>
              </a:rPr>
              <a:t>Russian</a:t>
            </a:r>
            <a:r>
              <a:rPr lang="en-US" altLang="en-US">
                <a:solidFill>
                  <a:srgbClr val="FFFFFF"/>
                </a:solidFill>
                <a:cs typeface="Arial" charset="0"/>
              </a:rPr>
              <a:t> Crisis: The IMF grants 21 Mrd. $ financial help.</a:t>
            </a:r>
          </a:p>
          <a:p>
            <a:pPr lvl="1" eaLnBrk="1" hangingPunct="1">
              <a:lnSpc>
                <a:spcPct val="130000"/>
              </a:lnSpc>
              <a:buSzTx/>
            </a:pPr>
            <a:r>
              <a:rPr lang="en-US" altLang="en-US" sz="2100">
                <a:solidFill>
                  <a:srgbClr val="00FF00"/>
                </a:solidFill>
                <a:cs typeface="Arial" charset="0"/>
              </a:rPr>
              <a:t>September 1998</a:t>
            </a:r>
            <a:r>
              <a:rPr lang="en-US" altLang="en-US" sz="2100">
                <a:solidFill>
                  <a:srgbClr val="FFFFFF"/>
                </a:solidFill>
                <a:cs typeface="Arial" charset="0"/>
              </a:rPr>
              <a:t>:</a:t>
            </a:r>
          </a:p>
          <a:p>
            <a:pPr lvl="2" eaLnBrk="1" hangingPunct="1">
              <a:lnSpc>
                <a:spcPct val="120000"/>
              </a:lnSpc>
              <a:buSzPct val="120000"/>
            </a:pPr>
            <a:r>
              <a:rPr lang="en-US" altLang="en-US">
                <a:solidFill>
                  <a:srgbClr val="FFFFFF"/>
                </a:solidFill>
                <a:cs typeface="Arial" charset="0"/>
              </a:rPr>
              <a:t>The Crisis spills over to Latin America: </a:t>
            </a:r>
            <a:r>
              <a:rPr lang="en-US" altLang="en-US">
                <a:solidFill>
                  <a:srgbClr val="00FF00"/>
                </a:solidFill>
                <a:cs typeface="Arial" charset="0"/>
              </a:rPr>
              <a:t>Brazil</a:t>
            </a:r>
            <a:r>
              <a:rPr lang="en-US" altLang="en-US">
                <a:solidFill>
                  <a:srgbClr val="FFFFFF"/>
                </a:solidFill>
                <a:cs typeface="Arial" charset="0"/>
              </a:rPr>
              <a:t> gets 18 Mrd. $ IMF financial help.</a:t>
            </a:r>
          </a:p>
          <a:p>
            <a:pPr lvl="2" eaLnBrk="1" hangingPunct="1">
              <a:lnSpc>
                <a:spcPct val="120000"/>
              </a:lnSpc>
              <a:buSzPct val="120000"/>
            </a:pPr>
            <a:r>
              <a:rPr lang="en-US" altLang="en-US">
                <a:solidFill>
                  <a:srgbClr val="00FF00"/>
                </a:solidFill>
                <a:cs typeface="Arial" charset="0"/>
              </a:rPr>
              <a:t>Malaysia</a:t>
            </a:r>
            <a:r>
              <a:rPr lang="en-US" altLang="en-US">
                <a:solidFill>
                  <a:srgbClr val="FFFFFF"/>
                </a:solidFill>
                <a:cs typeface="Arial" charset="0"/>
              </a:rPr>
              <a:t> imposes a regime of rigid capital market controls.</a:t>
            </a:r>
          </a:p>
          <a:p>
            <a:pPr lvl="2" eaLnBrk="1" hangingPunct="1">
              <a:lnSpc>
                <a:spcPct val="120000"/>
              </a:lnSpc>
              <a:buSzPct val="120000"/>
            </a:pPr>
            <a:r>
              <a:rPr lang="en-US" altLang="en-US">
                <a:solidFill>
                  <a:srgbClr val="FFFFFF"/>
                </a:solidFill>
                <a:cs typeface="Arial" charset="0"/>
              </a:rPr>
              <a:t>US-Central Bank (</a:t>
            </a:r>
            <a:r>
              <a:rPr lang="en-US" altLang="en-US">
                <a:solidFill>
                  <a:srgbClr val="00FF00"/>
                </a:solidFill>
                <a:cs typeface="Arial" charset="0"/>
              </a:rPr>
              <a:t>Fed</a:t>
            </a:r>
            <a:r>
              <a:rPr lang="en-US" altLang="en-US">
                <a:solidFill>
                  <a:srgbClr val="FFFFFF"/>
                </a:solidFill>
                <a:cs typeface="Arial" charset="0"/>
              </a:rPr>
              <a:t>) lowers interest rates massively. =&gt; Depreciation pressures ease &amp; International Economics stabilize.</a:t>
            </a:r>
            <a:endParaRPr lang="en-US" altLang="en-US" sz="2200">
              <a:solidFill>
                <a:srgbClr val="FFFFFF"/>
              </a:solidFill>
              <a:cs typeface="Arial"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4"/>
          <p:cNvSpPr>
            <a:spLocks noGrp="1" noChangeArrowheads="1"/>
          </p:cNvSpPr>
          <p:nvPr>
            <p:ph type="title"/>
          </p:nvPr>
        </p:nvSpPr>
        <p:spPr/>
        <p:txBody>
          <a:bodyPr/>
          <a:lstStyle/>
          <a:p>
            <a:pPr eaLnBrk="1" hangingPunct="1">
              <a:defRPr/>
            </a:pPr>
            <a:r>
              <a:rPr lang="en-US" altLang="en-US" dirty="0"/>
              <a:t>4.2. Lessons from History</a:t>
            </a:r>
            <a:br>
              <a:rPr lang="en-US" altLang="en-US" dirty="0"/>
            </a:br>
            <a:r>
              <a:rPr lang="en-US" altLang="en-US" dirty="0"/>
              <a:t> 4.2.5. The East Asian Financial Market Crisis 1997-98</a:t>
            </a:r>
            <a:endParaRPr lang="de-DE" altLang="en-US" dirty="0"/>
          </a:p>
        </p:txBody>
      </p:sp>
      <p:sp>
        <p:nvSpPr>
          <p:cNvPr id="12185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0E6F0DA-C137-44B9-BBC2-340A0A2EAE32}" type="slidenum">
              <a:rPr lang="de-DE" altLang="en-US" sz="1800" smtClean="0">
                <a:solidFill>
                  <a:srgbClr val="FFFFFF"/>
                </a:solidFill>
              </a:rPr>
              <a:pPr algn="r" eaLnBrk="1" hangingPunct="1">
                <a:spcBef>
                  <a:spcPct val="0"/>
                </a:spcBef>
                <a:buClrTx/>
                <a:buFontTx/>
                <a:buNone/>
              </a:pPr>
              <a:t>116</a:t>
            </a:fld>
            <a:r>
              <a:rPr lang="de-DE" altLang="en-US" sz="1800">
                <a:solidFill>
                  <a:srgbClr val="FFFFFF"/>
                </a:solidFill>
              </a:rPr>
              <a:t>-</a:t>
            </a:r>
          </a:p>
        </p:txBody>
      </p:sp>
      <p:sp>
        <p:nvSpPr>
          <p:cNvPr id="12186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218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26691"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70000"/>
              </a:lnSpc>
              <a:spcBef>
                <a:spcPct val="60000"/>
              </a:spcBef>
            </a:pPr>
            <a:r>
              <a:rPr lang="en-US" altLang="en-US" dirty="0">
                <a:solidFill>
                  <a:srgbClr val="FFFFFF"/>
                </a:solidFill>
              </a:rPr>
              <a:t>Did the East Asian Financial Market Crisis exhibit the </a:t>
            </a:r>
            <a:r>
              <a:rPr lang="en-US" altLang="en-US" dirty="0">
                <a:solidFill>
                  <a:srgbClr val="00FF00"/>
                </a:solidFill>
              </a:rPr>
              <a:t>ingredients of a typical financial market crisis</a:t>
            </a:r>
            <a:r>
              <a:rPr lang="en-US" altLang="en-US" dirty="0">
                <a:solidFill>
                  <a:srgbClr val="FFFFFF"/>
                </a:solidFill>
              </a:rPr>
              <a:t>?</a:t>
            </a:r>
          </a:p>
          <a:p>
            <a:pPr eaLnBrk="1" hangingPunct="1">
              <a:lnSpc>
                <a:spcPct val="70000"/>
              </a:lnSpc>
              <a:spcBef>
                <a:spcPct val="60000"/>
              </a:spcBef>
            </a:pPr>
            <a:endParaRPr lang="en-US" altLang="en-US" dirty="0">
              <a:solidFill>
                <a:srgbClr val="FFFFFF"/>
              </a:solidFill>
            </a:endParaRPr>
          </a:p>
          <a:p>
            <a:pPr eaLnBrk="1" hangingPunct="1">
              <a:lnSpc>
                <a:spcPct val="50000"/>
              </a:lnSpc>
              <a:spcBef>
                <a:spcPct val="60000"/>
              </a:spcBef>
            </a:pPr>
            <a:r>
              <a:rPr lang="en-US" altLang="en-US" dirty="0">
                <a:solidFill>
                  <a:srgbClr val="00FF00"/>
                </a:solidFill>
              </a:rPr>
              <a:t>Initial Shock</a:t>
            </a:r>
            <a:r>
              <a:rPr lang="en-US" altLang="en-US" dirty="0">
                <a:solidFill>
                  <a:srgbClr val="FFFFFF"/>
                </a:solidFill>
              </a:rPr>
              <a:t>:</a:t>
            </a:r>
          </a:p>
          <a:p>
            <a:pPr lvl="1" eaLnBrk="1" hangingPunct="1">
              <a:lnSpc>
                <a:spcPct val="80000"/>
              </a:lnSpc>
              <a:spcBef>
                <a:spcPct val="60000"/>
              </a:spcBef>
              <a:buSzTx/>
            </a:pPr>
            <a:r>
              <a:rPr lang="en-US" altLang="en-US" dirty="0">
                <a:solidFill>
                  <a:srgbClr val="00FF00"/>
                </a:solidFill>
              </a:rPr>
              <a:t>Financial Market Deregulation</a:t>
            </a:r>
            <a:r>
              <a:rPr lang="en-US" altLang="en-US" dirty="0">
                <a:solidFill>
                  <a:srgbClr val="FFFFFF"/>
                </a:solidFill>
              </a:rPr>
              <a:t>: East Asian countries </a:t>
            </a:r>
            <a:r>
              <a:rPr lang="en-US" altLang="en-US" dirty="0">
                <a:solidFill>
                  <a:srgbClr val="00FF00"/>
                </a:solidFill>
              </a:rPr>
              <a:t>opened their capital markets</a:t>
            </a:r>
            <a:r>
              <a:rPr lang="en-US" altLang="en-US" dirty="0">
                <a:solidFill>
                  <a:srgbClr val="FFFFFF"/>
                </a:solidFill>
              </a:rPr>
              <a:t> for foreign investors.</a:t>
            </a:r>
          </a:p>
          <a:p>
            <a:pPr lvl="1" eaLnBrk="1" hangingPunct="1">
              <a:lnSpc>
                <a:spcPct val="80000"/>
              </a:lnSpc>
              <a:spcBef>
                <a:spcPct val="60000"/>
              </a:spcBef>
              <a:buSzTx/>
            </a:pPr>
            <a:endParaRPr lang="en-US" altLang="en-US" dirty="0">
              <a:solidFill>
                <a:srgbClr val="FFFFFF"/>
              </a:solidFill>
            </a:endParaRPr>
          </a:p>
          <a:p>
            <a:pPr eaLnBrk="1" hangingPunct="1">
              <a:lnSpc>
                <a:spcPct val="40000"/>
              </a:lnSpc>
              <a:spcBef>
                <a:spcPct val="60000"/>
              </a:spcBef>
            </a:pPr>
            <a:r>
              <a:rPr lang="en-US" altLang="en-US" dirty="0">
                <a:solidFill>
                  <a:srgbClr val="00FF00"/>
                </a:solidFill>
              </a:rPr>
              <a:t>Positive Feedback Mechanism</a:t>
            </a:r>
            <a:r>
              <a:rPr lang="en-US" altLang="en-US" dirty="0">
                <a:solidFill>
                  <a:srgbClr val="FFFFFF"/>
                </a:solidFill>
              </a:rPr>
              <a:t>:</a:t>
            </a:r>
          </a:p>
          <a:p>
            <a:pPr lvl="1" eaLnBrk="1" hangingPunct="1">
              <a:lnSpc>
                <a:spcPct val="80000"/>
              </a:lnSpc>
              <a:spcBef>
                <a:spcPct val="60000"/>
              </a:spcBef>
              <a:buSzTx/>
            </a:pPr>
            <a:r>
              <a:rPr lang="en-US" altLang="en-US" dirty="0">
                <a:solidFill>
                  <a:srgbClr val="FFFFFF"/>
                </a:solidFill>
              </a:rPr>
              <a:t>Foreign investors </a:t>
            </a:r>
            <a:r>
              <a:rPr lang="en-US" altLang="en-US" dirty="0">
                <a:solidFill>
                  <a:srgbClr val="00FF00"/>
                </a:solidFill>
              </a:rPr>
              <a:t>increased the demand</a:t>
            </a:r>
            <a:r>
              <a:rPr lang="en-US" altLang="en-US" dirty="0">
                <a:solidFill>
                  <a:srgbClr val="FFFFFF"/>
                </a:solidFill>
              </a:rPr>
              <a:t> for stock and real estate assets in East Asian countries. This caused an </a:t>
            </a:r>
            <a:r>
              <a:rPr lang="en-US" altLang="en-US" dirty="0">
                <a:solidFill>
                  <a:srgbClr val="00FF00"/>
                </a:solidFill>
              </a:rPr>
              <a:t>increase in prices</a:t>
            </a:r>
            <a:r>
              <a:rPr lang="en-US" altLang="en-US" dirty="0">
                <a:solidFill>
                  <a:srgbClr val="FFFFFF"/>
                </a:solidFill>
              </a:rPr>
              <a:t>, which then led to the expectation of further price increases. </a:t>
            </a:r>
            <a:r>
              <a:rPr lang="en-US" altLang="en-US" dirty="0">
                <a:solidFill>
                  <a:srgbClr val="00FF00"/>
                </a:solidFill>
              </a:rPr>
              <a:t>Expectation of further price increases</a:t>
            </a:r>
            <a:r>
              <a:rPr lang="en-US" altLang="en-US" dirty="0">
                <a:solidFill>
                  <a:srgbClr val="FFFFFF"/>
                </a:solidFill>
              </a:rPr>
              <a:t> led once again to an </a:t>
            </a:r>
            <a:r>
              <a:rPr lang="en-US" altLang="en-US" dirty="0">
                <a:solidFill>
                  <a:srgbClr val="00FF00"/>
                </a:solidFill>
              </a:rPr>
              <a:t>increase in the demand</a:t>
            </a:r>
            <a:r>
              <a:rPr lang="en-US" altLang="en-US" dirty="0">
                <a:solidFill>
                  <a:srgbClr val="FFFFFF"/>
                </a:solidFill>
              </a:rPr>
              <a:t> for stock and real estate assets.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66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669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66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6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A174EFF9-F18D-4EAE-8428-28D8E31F42A3}" type="slidenum">
              <a:rPr lang="de-DE" altLang="en-US" sz="1800" smtClean="0">
                <a:solidFill>
                  <a:srgbClr val="FFFFFF"/>
                </a:solidFill>
              </a:rPr>
              <a:pPr algn="r" eaLnBrk="1" hangingPunct="1">
                <a:spcBef>
                  <a:spcPct val="0"/>
                </a:spcBef>
                <a:buClrTx/>
                <a:buFontTx/>
                <a:buNone/>
              </a:pPr>
              <a:t>117</a:t>
            </a:fld>
            <a:r>
              <a:rPr lang="de-DE" altLang="en-US" sz="1800">
                <a:solidFill>
                  <a:srgbClr val="FFFFFF"/>
                </a:solidFill>
              </a:rPr>
              <a:t>-</a:t>
            </a:r>
          </a:p>
        </p:txBody>
      </p:sp>
      <p:sp>
        <p:nvSpPr>
          <p:cNvPr id="12288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2288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28739" name="Rectangle 3"/>
          <p:cNvSpPr>
            <a:spLocks noChangeArrowheads="1"/>
          </p:cNvSpPr>
          <p:nvPr/>
        </p:nvSpPr>
        <p:spPr bwMode="auto">
          <a:xfrm>
            <a:off x="104775" y="1160463"/>
            <a:ext cx="889635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Did the East Asian Financial Market Crisis exhibit the </a:t>
            </a:r>
            <a:r>
              <a:rPr lang="en-US" altLang="en-US" sz="2500" dirty="0">
                <a:solidFill>
                  <a:srgbClr val="00FF00"/>
                </a:solidFill>
              </a:rPr>
              <a:t>ingredients of a typical financial market crisis</a:t>
            </a:r>
            <a:r>
              <a:rPr lang="en-US" altLang="en-US" sz="2500" dirty="0">
                <a:solidFill>
                  <a:srgbClr val="FFFFFF"/>
                </a:solidFill>
              </a:rPr>
              <a:t>?</a:t>
            </a:r>
          </a:p>
          <a:p>
            <a:pPr eaLnBrk="1" hangingPunct="1">
              <a:lnSpc>
                <a:spcPct val="90000"/>
              </a:lnSpc>
              <a:spcBef>
                <a:spcPct val="60000"/>
              </a:spcBef>
            </a:pPr>
            <a:endParaRPr lang="en-US" altLang="en-US" sz="2500" dirty="0">
              <a:solidFill>
                <a:srgbClr val="FFFFFF"/>
              </a:solidFill>
            </a:endParaRPr>
          </a:p>
          <a:p>
            <a:pPr eaLnBrk="1" hangingPunct="1">
              <a:lnSpc>
                <a:spcPct val="90000"/>
              </a:lnSpc>
              <a:spcBef>
                <a:spcPct val="60000"/>
              </a:spcBef>
            </a:pPr>
            <a:r>
              <a:rPr lang="en-US" altLang="en-US" sz="2500" dirty="0">
                <a:solidFill>
                  <a:srgbClr val="00FF00"/>
                </a:solidFill>
              </a:rPr>
              <a:t>Funding Source</a:t>
            </a:r>
            <a:r>
              <a:rPr lang="en-US" altLang="en-US" sz="2500" dirty="0">
                <a:solidFill>
                  <a:srgbClr val="FFFFFF"/>
                </a:solidFill>
              </a:rPr>
              <a:t>:</a:t>
            </a:r>
          </a:p>
          <a:p>
            <a:pPr lvl="1" eaLnBrk="1" hangingPunct="1">
              <a:lnSpc>
                <a:spcPct val="90000"/>
              </a:lnSpc>
              <a:spcBef>
                <a:spcPct val="60000"/>
              </a:spcBef>
              <a:buSzTx/>
            </a:pPr>
            <a:r>
              <a:rPr lang="en-US" altLang="en-US" sz="2300" dirty="0">
                <a:solidFill>
                  <a:srgbClr val="00FF00"/>
                </a:solidFill>
              </a:rPr>
              <a:t>Increase in foreign investment</a:t>
            </a:r>
            <a:r>
              <a:rPr lang="en-US" altLang="en-US" sz="2300" dirty="0">
                <a:solidFill>
                  <a:srgbClr val="FFFFFF"/>
                </a:solidFill>
              </a:rPr>
              <a:t> due to the economic opening for international capital.</a:t>
            </a:r>
          </a:p>
          <a:p>
            <a:pPr lvl="1" eaLnBrk="1" hangingPunct="1">
              <a:lnSpc>
                <a:spcPct val="90000"/>
              </a:lnSpc>
              <a:spcBef>
                <a:spcPct val="60000"/>
              </a:spcBef>
              <a:buSzTx/>
            </a:pPr>
            <a:endParaRPr lang="en-US" altLang="en-US" sz="2300" dirty="0">
              <a:solidFill>
                <a:srgbClr val="FFFFFF"/>
              </a:solidFill>
            </a:endParaRPr>
          </a:p>
          <a:p>
            <a:pPr eaLnBrk="1" hangingPunct="1">
              <a:lnSpc>
                <a:spcPct val="90000"/>
              </a:lnSpc>
              <a:spcBef>
                <a:spcPct val="60000"/>
              </a:spcBef>
            </a:pPr>
            <a:r>
              <a:rPr lang="en-US" altLang="en-US" sz="2500" dirty="0">
                <a:solidFill>
                  <a:srgbClr val="00FF00"/>
                </a:solidFill>
              </a:rPr>
              <a:t>Negative Shock</a:t>
            </a:r>
            <a:r>
              <a:rPr lang="en-US" altLang="en-US" sz="2500" dirty="0">
                <a:solidFill>
                  <a:srgbClr val="FFFFFF"/>
                </a:solidFill>
              </a:rPr>
              <a:t>:</a:t>
            </a:r>
          </a:p>
          <a:p>
            <a:pPr lvl="1" eaLnBrk="1" hangingPunct="1">
              <a:lnSpc>
                <a:spcPct val="90000"/>
              </a:lnSpc>
              <a:spcBef>
                <a:spcPct val="60000"/>
              </a:spcBef>
              <a:buSzTx/>
            </a:pPr>
            <a:r>
              <a:rPr lang="en-US" altLang="en-US" sz="2300" dirty="0">
                <a:solidFill>
                  <a:srgbClr val="00FF00"/>
                </a:solidFill>
              </a:rPr>
              <a:t>Currency attack</a:t>
            </a:r>
            <a:r>
              <a:rPr lang="en-US" altLang="en-US" sz="2300" dirty="0">
                <a:solidFill>
                  <a:srgbClr val="FFFFFF"/>
                </a:solidFill>
              </a:rPr>
              <a:t> of international speculators on East </a:t>
            </a:r>
            <a:r>
              <a:rPr lang="en-US" altLang="en-US" sz="2300">
                <a:solidFill>
                  <a:srgbClr val="FFFFFF"/>
                </a:solidFill>
              </a:rPr>
              <a:t>Asian currencies </a:t>
            </a:r>
            <a:r>
              <a:rPr lang="en-US" altLang="en-US" sz="2300" dirty="0">
                <a:solidFill>
                  <a:srgbClr val="FFFFFF"/>
                </a:solidFill>
              </a:rPr>
              <a:t>at the beginning of 1997.</a:t>
            </a:r>
          </a:p>
        </p:txBody>
      </p:sp>
      <p:sp>
        <p:nvSpPr>
          <p:cNvPr id="8" name="Rectangle 4"/>
          <p:cNvSpPr>
            <a:spLocks noGrp="1" noChangeArrowheads="1"/>
          </p:cNvSpPr>
          <p:nvPr>
            <p:ph type="title"/>
          </p:nvPr>
        </p:nvSpPr>
        <p:spPr/>
        <p:txBody>
          <a:bodyPr/>
          <a:lstStyle/>
          <a:p>
            <a:pPr eaLnBrk="1" hangingPunct="1">
              <a:defRPr/>
            </a:pPr>
            <a:r>
              <a:rPr lang="en-US" altLang="en-US" dirty="0"/>
              <a:t>4.2. Lessons from History</a:t>
            </a:r>
            <a:br>
              <a:rPr lang="en-US" altLang="en-US" dirty="0"/>
            </a:br>
            <a:r>
              <a:rPr lang="en-US" altLang="en-US" dirty="0"/>
              <a:t> 4.2.5. The East Asian Financial Market Crisis 1997-98</a:t>
            </a:r>
            <a:endParaRPr lang="de-DE"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87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8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02DE3F9F-A891-4159-88C7-259CCEAB8B5F}" type="slidenum">
              <a:rPr lang="de-DE" altLang="en-US" sz="1600" smtClean="0">
                <a:solidFill>
                  <a:srgbClr val="FFFFFF"/>
                </a:solidFill>
                <a:cs typeface="Arial" charset="0"/>
              </a:rPr>
              <a:pPr algn="r" eaLnBrk="1" hangingPunct="1">
                <a:spcBef>
                  <a:spcPct val="0"/>
                </a:spcBef>
                <a:buClrTx/>
                <a:buFontTx/>
                <a:buNone/>
              </a:pPr>
              <a:t>118</a:t>
            </a:fld>
            <a:r>
              <a:rPr lang="de-DE" altLang="en-US" sz="1600">
                <a:solidFill>
                  <a:srgbClr val="FFFFFF"/>
                </a:solidFill>
                <a:cs typeface="Arial" charset="0"/>
              </a:rPr>
              <a:t> -</a:t>
            </a:r>
          </a:p>
        </p:txBody>
      </p:sp>
      <p:sp>
        <p:nvSpPr>
          <p:cNvPr id="12390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
        <p:nvSpPr>
          <p:cNvPr id="2" name="Titel 1"/>
          <p:cNvSpPr>
            <a:spLocks noGrp="1"/>
          </p:cNvSpPr>
          <p:nvPr>
            <p:ph type="title"/>
          </p:nvPr>
        </p:nvSpPr>
        <p:spPr/>
        <p:txBody>
          <a:bodyPr/>
          <a:lstStyle/>
          <a:p>
            <a:pPr eaLnBrk="1" hangingPunct="1">
              <a:defRPr/>
            </a:pPr>
            <a:r>
              <a:rPr lang="en-US" altLang="en-US" dirty="0"/>
              <a:t>4.2. Lessons from History</a:t>
            </a:r>
            <a:br>
              <a:rPr lang="en-US" altLang="en-US" dirty="0"/>
            </a:br>
            <a:r>
              <a:rPr lang="en-US" altLang="en-US" dirty="0"/>
              <a:t> 4.2.5. The East Asian Financial Market Crisis 1997-98</a:t>
            </a:r>
            <a:endParaRPr lang="en-US" dirty="0"/>
          </a:p>
        </p:txBody>
      </p:sp>
      <p:sp>
        <p:nvSpPr>
          <p:cNvPr id="7"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(1)</a:t>
            </a:r>
            <a:endParaRPr lang="en-US" altLang="en-US" sz="2000" kern="0" dirty="0">
              <a:solidFill>
                <a:srgbClr val="0000FF"/>
              </a:solidFill>
              <a:effectLst/>
            </a:endParaRPr>
          </a:p>
        </p:txBody>
      </p:sp>
      <p:sp>
        <p:nvSpPr>
          <p:cNvPr id="128004" name="Rectangle 3"/>
          <p:cNvSpPr>
            <a:spLocks noGrp="1" noChangeArrowheads="1"/>
          </p:cNvSpPr>
          <p:nvPr>
            <p:ph idx="1"/>
          </p:nvPr>
        </p:nvSpPr>
        <p:spPr>
          <a:xfrm>
            <a:off x="0" y="385763"/>
            <a:ext cx="9144000" cy="6370637"/>
          </a:xfrm>
        </p:spPr>
        <p:txBody>
          <a:bodyPr/>
          <a:lstStyle/>
          <a:p>
            <a:pPr marL="0" indent="0" eaLnBrk="1" hangingPunct="1">
              <a:lnSpc>
                <a:spcPct val="0"/>
              </a:lnSpc>
              <a:defRPr/>
            </a:pPr>
            <a:endParaRPr lang="en-US" altLang="en-US" sz="2000" b="1" dirty="0">
              <a:solidFill>
                <a:schemeClr val="bg1">
                  <a:lumMod val="60000"/>
                  <a:lumOff val="40000"/>
                </a:schemeClr>
              </a:solidFill>
              <a:effectLst/>
            </a:endParaRPr>
          </a:p>
          <a:p>
            <a:pPr marL="0" indent="0" eaLnBrk="1" hangingPunct="1">
              <a:buFont typeface="Arial Unicode MS" pitchFamily="34" charset="-128"/>
              <a:buNone/>
              <a:defRPr/>
            </a:pPr>
            <a:r>
              <a:rPr lang="en-US" altLang="en-US" sz="2000" b="1" dirty="0">
                <a:solidFill>
                  <a:schemeClr val="bg2">
                    <a:lumMod val="50000"/>
                    <a:lumOff val="50000"/>
                  </a:schemeClr>
                </a:solidFill>
                <a:effectLst/>
              </a:rPr>
              <a:t>Necessary preconditions:</a:t>
            </a:r>
          </a:p>
          <a:p>
            <a:pPr marL="0" indent="0" eaLnBrk="1" hangingPunct="1">
              <a:buFont typeface="Arial Unicode MS" pitchFamily="34" charset="-128"/>
              <a:buNone/>
              <a:defRPr/>
            </a:pPr>
            <a:r>
              <a:rPr lang="en-US" altLang="en-US" sz="2000" dirty="0">
                <a:solidFill>
                  <a:schemeClr val="bg2">
                    <a:lumMod val="50000"/>
                    <a:lumOff val="50000"/>
                  </a:schemeClr>
                </a:solidFill>
                <a:effectLst/>
              </a:rPr>
              <a:t>1. The central bank has a declared currency target: </a:t>
            </a:r>
            <a:r>
              <a:rPr lang="en-US" altLang="en-US" sz="2000" dirty="0">
                <a:solidFill>
                  <a:schemeClr val="bg2">
                    <a:lumMod val="50000"/>
                    <a:lumOff val="50000"/>
                  </a:schemeClr>
                </a:solidFill>
                <a:effectLst/>
                <a:cs typeface="Times New Roman" pitchFamily="18" charset="0"/>
              </a:rPr>
              <a:t>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(say 2</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a:t>
            </a:r>
            <a:endParaRPr lang="en-US" altLang="en-US" sz="2000"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rPr>
              <a:t>2. Speculative attackers have good reason to expect that the central bank is not able to defend this target (e.g. the central bank is not independent and political pressure groups are not willing to accept the economic consequences of defending the currency target).</a:t>
            </a:r>
          </a:p>
          <a:p>
            <a:pPr marL="0" indent="0" eaLnBrk="1" hangingPunct="1">
              <a:buFont typeface="Arial Unicode MS" pitchFamily="34" charset="-128"/>
              <a:buNone/>
              <a:defRPr/>
            </a:pPr>
            <a:r>
              <a:rPr lang="en-US" altLang="en-US" sz="2000" b="1" dirty="0">
                <a:solidFill>
                  <a:schemeClr val="bg2">
                    <a:lumMod val="50000"/>
                    <a:lumOff val="50000"/>
                  </a:schemeClr>
                </a:solidFill>
                <a:effectLst/>
              </a:rPr>
              <a:t>The calculus of the speculative attackers:</a:t>
            </a:r>
          </a:p>
          <a:p>
            <a:pPr marL="0" indent="0" eaLnBrk="1" hangingPunct="1">
              <a:buFont typeface="Arial Unicode MS" pitchFamily="34" charset="-128"/>
              <a:buNone/>
              <a:defRPr/>
            </a:pPr>
            <a:r>
              <a:rPr lang="en-US" altLang="en-US" sz="2000" dirty="0">
                <a:solidFill>
                  <a:schemeClr val="bg2">
                    <a:lumMod val="50000"/>
                    <a:lumOff val="50000"/>
                  </a:schemeClr>
                </a:solidFill>
                <a:effectLst/>
              </a:rPr>
              <a:t>Example: If the attackers firmly expect to be able to bring the spot rate of period </a:t>
            </a:r>
            <a:r>
              <a:rPr lang="en-US" altLang="en-US" sz="2000" dirty="0" err="1">
                <a:solidFill>
                  <a:schemeClr val="bg2">
                    <a:lumMod val="50000"/>
                    <a:lumOff val="50000"/>
                  </a:schemeClr>
                </a:solidFill>
                <a:effectLst/>
              </a:rPr>
              <a:t>t+n</a:t>
            </a:r>
            <a:r>
              <a:rPr lang="en-US" altLang="en-US" sz="2000" dirty="0">
                <a:solidFill>
                  <a:schemeClr val="bg2">
                    <a:lumMod val="50000"/>
                    <a:lumOff val="50000"/>
                  </a:schemeClr>
                </a:solidFill>
                <a:effectLst/>
              </a:rPr>
              <a:t> down to E</a:t>
            </a:r>
            <a:r>
              <a:rPr lang="en-US" altLang="en-US" sz="2000" baseline="-25000" dirty="0">
                <a:solidFill>
                  <a:schemeClr val="bg2">
                    <a:lumMod val="50000"/>
                    <a:lumOff val="50000"/>
                  </a:schemeClr>
                </a:solidFill>
                <a:effectLst/>
              </a:rPr>
              <a:t>t</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 1$ and the current forward rate for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equals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2$, they can sell 1¥ at this forward rate and will receive 2$ in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in exchange for 1¥. If their expectation fulfills and the spot rate in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equals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1$ , they can take these 2$ and buy 2¥. With this money, they can finance the 1¥ they have given away for the 2$ and keep 1¥ back as their profit from this deal (what equals 1$ at the new spot market rate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1$).</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(2)</a:t>
            </a:r>
            <a:endParaRPr lang="en-US" altLang="en-US" sz="2000" kern="0" dirty="0">
              <a:solidFill>
                <a:srgbClr val="0000FF"/>
              </a:solidFill>
              <a:effectLst/>
            </a:endParaRPr>
          </a:p>
        </p:txBody>
      </p:sp>
      <p:sp>
        <p:nvSpPr>
          <p:cNvPr id="129028" name="Rectangle 3"/>
          <p:cNvSpPr>
            <a:spLocks noGrp="1" noChangeArrowheads="1"/>
          </p:cNvSpPr>
          <p:nvPr>
            <p:ph idx="1"/>
          </p:nvPr>
        </p:nvSpPr>
        <p:spPr>
          <a:xfrm>
            <a:off x="179388" y="414338"/>
            <a:ext cx="8785225" cy="6327775"/>
          </a:xfrm>
        </p:spPr>
        <p:txBody>
          <a:bodyPr/>
          <a:lstStyle/>
          <a:p>
            <a:pPr marL="0" indent="0" eaLnBrk="1" hangingPunct="1">
              <a:lnSpc>
                <a:spcPct val="0"/>
              </a:lnSpc>
              <a:buFont typeface="Arial Unicode MS" pitchFamily="34" charset="-128"/>
              <a:buNone/>
              <a:defRPr/>
            </a:pPr>
            <a:endParaRPr lang="en-US" altLang="en-US" sz="2000" b="1" dirty="0"/>
          </a:p>
          <a:p>
            <a:pPr marL="0" indent="0" eaLnBrk="1" hangingPunct="1">
              <a:buFont typeface="Arial Unicode MS" pitchFamily="34" charset="-128"/>
              <a:buNone/>
              <a:defRPr/>
            </a:pPr>
            <a:r>
              <a:rPr lang="en-US" altLang="en-US" sz="2000" b="1" dirty="0">
                <a:solidFill>
                  <a:schemeClr val="bg2">
                    <a:lumMod val="50000"/>
                    <a:lumOff val="50000"/>
                  </a:schemeClr>
                </a:solidFill>
                <a:effectLst/>
              </a:rPr>
              <a:t>The behavior of the central bank:</a:t>
            </a:r>
          </a:p>
          <a:p>
            <a:pPr marL="0" indent="0" eaLnBrk="1" hangingPunct="1">
              <a:buFont typeface="Arial Unicode MS" pitchFamily="34" charset="-128"/>
              <a:buNone/>
              <a:defRPr/>
            </a:pPr>
            <a:r>
              <a:rPr lang="en-US" altLang="en-US" sz="2000" dirty="0">
                <a:solidFill>
                  <a:schemeClr val="bg2">
                    <a:lumMod val="50000"/>
                    <a:lumOff val="50000"/>
                  </a:schemeClr>
                </a:solidFill>
                <a:effectLst/>
              </a:rPr>
              <a:t>(1) If speculative attackers sell large volumes of </a:t>
            </a:r>
            <a:r>
              <a:rPr lang="en-US" altLang="en-US" sz="2000" dirty="0">
                <a:solidFill>
                  <a:schemeClr val="bg2">
                    <a:lumMod val="50000"/>
                    <a:lumOff val="50000"/>
                  </a:schemeClr>
                </a:solidFill>
                <a:effectLst/>
                <a:cs typeface="Times New Roman" pitchFamily="18" charset="0"/>
              </a:rPr>
              <a:t>¥ forward, the forward rate at time t will get under depreciation pressure: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(2) This will disturb the interest arbitrage equation:</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&lt;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so that investment in ¥-assets is less profitable than investment in $-assets.</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(3) This leads to an outflow of ¥-savings in $-assets. This causes an increase in ¥-supply and $-demand at the spot market, so that the spot exchange rate of the ¥ depreciates: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(4) This depreciation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would restore the interest rate arbitrage equation:</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 *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however at the expense of the currency target: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↓&lt; 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p>
        </p:txBody>
      </p:sp>
      <p:sp>
        <p:nvSpPr>
          <p:cNvPr id="12493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3DE176AF-26C3-4B64-9D93-E33DAE0C12BB}" type="slidenum">
              <a:rPr lang="de-DE" altLang="en-US" sz="1600" smtClean="0">
                <a:solidFill>
                  <a:srgbClr val="FFFFFF"/>
                </a:solidFill>
                <a:cs typeface="Arial" charset="0"/>
              </a:rPr>
              <a:pPr algn="r" eaLnBrk="1" hangingPunct="1">
                <a:spcBef>
                  <a:spcPct val="0"/>
                </a:spcBef>
                <a:buClrTx/>
                <a:buFontTx/>
                <a:buNone/>
              </a:pPr>
              <a:t>119</a:t>
            </a:fld>
            <a:r>
              <a:rPr lang="de-DE" altLang="en-US" sz="1600">
                <a:solidFill>
                  <a:srgbClr val="FFFFFF"/>
                </a:solidFill>
                <a:cs typeface="Arial" charset="0"/>
              </a:rPr>
              <a:t> -</a:t>
            </a:r>
          </a:p>
        </p:txBody>
      </p:sp>
      <p:sp>
        <p:nvSpPr>
          <p:cNvPr id="12493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46FF126C-A9A8-4494-B095-390AB6FBA371}" type="slidenum">
              <a:rPr lang="de-DE" altLang="en-US" sz="1800" smtClean="0">
                <a:solidFill>
                  <a:srgbClr val="FFFFFF"/>
                </a:solidFill>
              </a:rPr>
              <a:pPr algn="r" eaLnBrk="1" hangingPunct="1">
                <a:spcBef>
                  <a:spcPct val="0"/>
                </a:spcBef>
                <a:buClrTx/>
                <a:buFontTx/>
                <a:buNone/>
              </a:pPr>
              <a:t>12</a:t>
            </a:fld>
            <a:r>
              <a:rPr lang="de-DE" altLang="en-US" sz="1800">
                <a:solidFill>
                  <a:srgbClr val="FFFFFF"/>
                </a:solidFill>
              </a:rPr>
              <a:t>-</a:t>
            </a:r>
          </a:p>
        </p:txBody>
      </p:sp>
      <p:sp>
        <p:nvSpPr>
          <p:cNvPr id="19459" name="Fußzeilenplatzhalter 1"/>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0486" name="Rectangle 3"/>
          <p:cNvSpPr>
            <a:spLocks noGrp="1" noChangeArrowheads="1"/>
          </p:cNvSpPr>
          <p:nvPr>
            <p:ph type="title" idx="4294967295"/>
          </p:nvPr>
        </p:nvSpPr>
        <p:spPr>
          <a:xfrm>
            <a:off x="0" y="31750"/>
            <a:ext cx="8229600" cy="1100138"/>
          </a:xfrm>
        </p:spPr>
        <p:txBody>
          <a:bodyPr/>
          <a:lstStyle/>
          <a:p>
            <a:pPr eaLnBrk="1" hangingPunct="1">
              <a:defRPr/>
            </a:pPr>
            <a:r>
              <a:rPr lang="en-US" altLang="en-US" sz="2900"/>
              <a:t>4.1. The Ingredients of a Financial Market Crisis</a:t>
            </a:r>
            <a:endParaRPr lang="de-DE" altLang="en-US" sz="2900"/>
          </a:p>
        </p:txBody>
      </p:sp>
      <p:sp>
        <p:nvSpPr>
          <p:cNvPr id="19461" name="Rectangle 4"/>
          <p:cNvSpPr>
            <a:spLocks noChangeArrowheads="1"/>
          </p:cNvSpPr>
          <p:nvPr/>
        </p:nvSpPr>
        <p:spPr bwMode="auto">
          <a:xfrm>
            <a:off x="1223963" y="1016000"/>
            <a:ext cx="468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a:t>
            </a:r>
            <a:endParaRPr lang="en-GB" altLang="en-US" sz="2200" baseline="-25000">
              <a:solidFill>
                <a:srgbClr val="FFFFFF"/>
              </a:solidFill>
            </a:endParaRPr>
          </a:p>
        </p:txBody>
      </p:sp>
      <p:sp>
        <p:nvSpPr>
          <p:cNvPr id="19462" name="Rectangle 5"/>
          <p:cNvSpPr>
            <a:spLocks noChangeArrowheads="1"/>
          </p:cNvSpPr>
          <p:nvPr/>
        </p:nvSpPr>
        <p:spPr bwMode="auto">
          <a:xfrm>
            <a:off x="8748713" y="594995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solidFill>
                  <a:srgbClr val="FFFFFF"/>
                </a:solidFill>
              </a:rPr>
              <a:t>X</a:t>
            </a:r>
          </a:p>
        </p:txBody>
      </p:sp>
      <p:sp>
        <p:nvSpPr>
          <p:cNvPr id="19463" name="Line 6"/>
          <p:cNvSpPr>
            <a:spLocks noChangeShapeType="1"/>
          </p:cNvSpPr>
          <p:nvPr/>
        </p:nvSpPr>
        <p:spPr bwMode="auto">
          <a:xfrm flipH="1">
            <a:off x="3097213" y="3968750"/>
            <a:ext cx="0" cy="2484438"/>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4" name="Line 7"/>
          <p:cNvSpPr>
            <a:spLocks noChangeShapeType="1"/>
          </p:cNvSpPr>
          <p:nvPr/>
        </p:nvSpPr>
        <p:spPr bwMode="auto">
          <a:xfrm rot="5400000" flipH="1">
            <a:off x="2160588" y="2997200"/>
            <a:ext cx="0" cy="19431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5"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6" name="Text Box 10"/>
          <p:cNvSpPr txBox="1">
            <a:spLocks noChangeArrowheads="1"/>
          </p:cNvSpPr>
          <p:nvPr/>
        </p:nvSpPr>
        <p:spPr bwMode="auto">
          <a:xfrm>
            <a:off x="6156325" y="1484313"/>
            <a:ext cx="720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00FF00"/>
                </a:solidFill>
              </a:rPr>
              <a:t>X</a:t>
            </a:r>
            <a:r>
              <a:rPr lang="en-US" altLang="en-US" sz="2000" baseline="-25000">
                <a:solidFill>
                  <a:srgbClr val="00FF00"/>
                </a:solidFill>
              </a:rPr>
              <a:t>S</a:t>
            </a:r>
            <a:endParaRPr lang="en-US" altLang="en-US" sz="2000">
              <a:solidFill>
                <a:srgbClr val="00FF00"/>
              </a:solidFill>
            </a:endParaRPr>
          </a:p>
        </p:txBody>
      </p:sp>
      <p:sp>
        <p:nvSpPr>
          <p:cNvPr id="19467"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8" name="Line 15"/>
          <p:cNvSpPr>
            <a:spLocks noChangeShapeType="1"/>
          </p:cNvSpPr>
          <p:nvPr/>
        </p:nvSpPr>
        <p:spPr bwMode="auto">
          <a:xfrm rot="5400000" flipV="1">
            <a:off x="8713788" y="6272212"/>
            <a:ext cx="0" cy="288925"/>
          </a:xfrm>
          <a:prstGeom prst="line">
            <a:avLst/>
          </a:prstGeom>
          <a:noFill/>
          <a:ln w="12700">
            <a:solidFill>
              <a:schemeClr val="bg2"/>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9" name="AutoShape 14"/>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20497" name="AutoShape 16"/>
          <p:cNvSpPr>
            <a:spLocks noChangeArrowheads="1"/>
          </p:cNvSpPr>
          <p:nvPr/>
        </p:nvSpPr>
        <p:spPr bwMode="auto">
          <a:xfrm>
            <a:off x="6696075" y="80963"/>
            <a:ext cx="2413000" cy="3455987"/>
          </a:xfrm>
          <a:prstGeom prst="roundRect">
            <a:avLst>
              <a:gd name="adj" fmla="val 12495"/>
            </a:avLst>
          </a:prstGeom>
          <a:solidFill>
            <a:srgbClr val="E5FFFF"/>
          </a:solidFill>
          <a:ln w="50800">
            <a:solidFill>
              <a:srgbClr val="00FF00"/>
            </a:solidFill>
            <a:round/>
            <a:headEnd/>
            <a:tailEnd/>
          </a:ln>
        </p:spPr>
        <p:txBody>
          <a:bodyPr lIns="0" rIns="0" anchor="ctr"/>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sym typeface="Wingdings" pitchFamily="2" charset="2"/>
              </a:rPr>
              <a:t>Again, </a:t>
            </a:r>
            <a:r>
              <a:rPr lang="en-US" altLang="en-US" sz="2000" dirty="0">
                <a:solidFill>
                  <a:srgbClr val="FF0000"/>
                </a:solidFill>
                <a:latin typeface="Arial"/>
                <a:sym typeface="Wingdings" pitchFamily="2" charset="2"/>
              </a:rPr>
              <a:t>naïve </a:t>
            </a:r>
            <a:r>
              <a:rPr lang="en-US" altLang="en-US" sz="2000" dirty="0">
                <a:solidFill>
                  <a:schemeClr val="bg2">
                    <a:lumMod val="50000"/>
                    <a:lumOff val="50000"/>
                  </a:schemeClr>
                </a:solidFill>
                <a:latin typeface="Arial"/>
                <a:sym typeface="Wingdings" pitchFamily="2" charset="2"/>
              </a:rPr>
              <a:t>expectations lead to a higher expected price of the next period </a:t>
            </a:r>
            <a:endParaRPr lang="en-US" altLang="en-US" sz="2000" baseline="-25000" dirty="0">
              <a:solidFill>
                <a:schemeClr val="bg2">
                  <a:lumMod val="50000"/>
                  <a:lumOff val="50000"/>
                </a:schemeClr>
              </a:solidFill>
              <a:latin typeface="Arial"/>
            </a:endParaRPr>
          </a:p>
          <a:p>
            <a:pPr algn="ctr" eaLnBrk="1" hangingPunct="1">
              <a:spcBef>
                <a:spcPct val="0"/>
              </a:spcBef>
              <a:buClrTx/>
              <a:buFont typeface="Symbol" pitchFamily="18" charset="2"/>
              <a:buNone/>
              <a:defRPr/>
            </a:pPr>
            <a:r>
              <a:rPr lang="en-US" altLang="en-US" sz="2000" dirty="0" err="1">
                <a:solidFill>
                  <a:srgbClr val="FF0000"/>
                </a:solidFill>
                <a:latin typeface="Arial"/>
              </a:rPr>
              <a:t>E</a:t>
            </a:r>
            <a:r>
              <a:rPr lang="en-US" altLang="en-US" sz="2000" baseline="-25000" dirty="0" err="1">
                <a:solidFill>
                  <a:srgbClr val="FF0000"/>
                </a:solidFill>
                <a:latin typeface="Arial"/>
              </a:rPr>
              <a:t>t+2</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25000" dirty="0" err="1">
                <a:solidFill>
                  <a:srgbClr val="FF0000"/>
                </a:solidFill>
                <a:latin typeface="Arial"/>
              </a:rPr>
              <a:t>t+3</a:t>
            </a:r>
            <a:r>
              <a:rPr lang="en-US" altLang="en-US" sz="2000" dirty="0">
                <a:solidFill>
                  <a:srgbClr val="FF0000"/>
                </a:solidFill>
                <a:latin typeface="Arial"/>
              </a:rPr>
              <a: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t+2</a:t>
            </a:r>
            <a:r>
              <a:rPr lang="en-US" altLang="en-US" sz="2000" dirty="0">
                <a:solidFill>
                  <a:srgbClr val="FF0000"/>
                </a:solidFill>
                <a:latin typeface="Arial"/>
              </a:rPr>
              <a: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t+2</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t+1</a:t>
            </a:r>
            <a:r>
              <a:rPr lang="en-US" altLang="en-US" sz="2000" dirty="0">
                <a:solidFill>
                  <a:srgbClr val="FF0000"/>
                </a:solidFill>
                <a:latin typeface="Arial"/>
              </a:rPr>
              <a:t>)/</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t+1</a:t>
            </a:r>
            <a:r>
              <a:rPr lang="en-US" altLang="en-US" sz="2000" baseline="-25000" dirty="0">
                <a:solidFill>
                  <a:srgbClr val="FF0000"/>
                </a:solidFill>
                <a:latin typeface="Arial"/>
              </a:rPr>
              <a:t> </a:t>
            </a:r>
            <a:r>
              <a:rPr lang="en-US" altLang="en-US" sz="2000" dirty="0">
                <a:solidFill>
                  <a:srgbClr val="FF0000"/>
                </a:solidFill>
                <a:latin typeface="Arial"/>
              </a:rPr>
              <a:t>&gt; </a:t>
            </a:r>
            <a:r>
              <a:rPr lang="en-US" altLang="en-US" sz="2000" dirty="0" err="1">
                <a:solidFill>
                  <a:srgbClr val="FF0000"/>
                </a:solidFill>
                <a:latin typeface="Arial"/>
              </a:rPr>
              <a:t>P</a:t>
            </a:r>
            <a:r>
              <a:rPr lang="en-US" altLang="en-US" sz="2000" baseline="30000" dirty="0" err="1">
                <a:solidFill>
                  <a:srgbClr val="FF0000"/>
                </a:solidFill>
                <a:latin typeface="Arial"/>
              </a:rPr>
              <a:t>1</a:t>
            </a:r>
            <a:r>
              <a:rPr lang="en-US" altLang="en-US" sz="2000" baseline="-25000" dirty="0" err="1">
                <a:solidFill>
                  <a:srgbClr val="FF0000"/>
                </a:solidFill>
                <a:latin typeface="Arial"/>
              </a:rPr>
              <a:t>t+2</a:t>
            </a:r>
            <a:endParaRPr lang="en-US" altLang="en-US" sz="2000" dirty="0">
              <a:solidFill>
                <a:srgbClr val="00FF00"/>
              </a:solidFill>
              <a:latin typeface="Arial"/>
            </a:endParaRPr>
          </a:p>
          <a:p>
            <a:pPr algn="ctr" eaLnBrk="1" hangingPunct="1">
              <a:spcBef>
                <a:spcPct val="0"/>
              </a:spcBef>
              <a:buClrTx/>
              <a:buFont typeface="Symbol" pitchFamily="18" charset="2"/>
              <a:buNone/>
              <a:defRPr/>
            </a:pPr>
            <a:r>
              <a:rPr lang="en-US" altLang="en-US" sz="2000" dirty="0">
                <a:solidFill>
                  <a:schemeClr val="bg2">
                    <a:lumMod val="50000"/>
                    <a:lumOff val="50000"/>
                  </a:schemeClr>
                </a:solidFill>
                <a:latin typeface="Arial"/>
              </a:rPr>
              <a:t>=&gt;</a:t>
            </a:r>
            <a:r>
              <a:rPr lang="en-US" altLang="en-US" sz="2000" dirty="0">
                <a:solidFill>
                  <a:srgbClr val="00FF00"/>
                </a:solidFill>
                <a:latin typeface="Arial"/>
              </a:rPr>
              <a:t> </a:t>
            </a:r>
            <a:r>
              <a:rPr lang="en-US" altLang="en-US" sz="2000" dirty="0">
                <a:solidFill>
                  <a:srgbClr val="FF0000"/>
                </a:solidFill>
                <a:latin typeface="Arial"/>
              </a:rPr>
              <a:t>Further purchases</a:t>
            </a:r>
            <a:r>
              <a:rPr lang="en-US" altLang="en-US" sz="2000" dirty="0">
                <a:solidFill>
                  <a:srgbClr val="00FF00"/>
                </a:solidFill>
                <a:latin typeface="Arial"/>
              </a:rPr>
              <a:t> </a:t>
            </a:r>
            <a:r>
              <a:rPr lang="en-US" altLang="en-US" sz="2000" dirty="0">
                <a:solidFill>
                  <a:schemeClr val="bg2">
                    <a:lumMod val="50000"/>
                    <a:lumOff val="50000"/>
                  </a:schemeClr>
                </a:solidFill>
                <a:latin typeface="Arial"/>
              </a:rPr>
              <a:t>by speculators</a:t>
            </a:r>
          </a:p>
        </p:txBody>
      </p:sp>
      <p:sp>
        <p:nvSpPr>
          <p:cNvPr id="19471" name="Line 16"/>
          <p:cNvSpPr>
            <a:spLocks noChangeShapeType="1"/>
          </p:cNvSpPr>
          <p:nvPr/>
        </p:nvSpPr>
        <p:spPr bwMode="auto">
          <a:xfrm>
            <a:off x="1619250" y="2744788"/>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72" name="Line 17"/>
          <p:cNvSpPr>
            <a:spLocks noChangeShapeType="1"/>
          </p:cNvSpPr>
          <p:nvPr/>
        </p:nvSpPr>
        <p:spPr bwMode="auto">
          <a:xfrm>
            <a:off x="3743325" y="4365625"/>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73" name="Text Box 8"/>
          <p:cNvSpPr txBox="1">
            <a:spLocks noChangeArrowheads="1"/>
          </p:cNvSpPr>
          <p:nvPr/>
        </p:nvSpPr>
        <p:spPr bwMode="auto">
          <a:xfrm>
            <a:off x="6156325" y="5300663"/>
            <a:ext cx="24495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9474"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75" name="Text Box 8"/>
          <p:cNvSpPr txBox="1">
            <a:spLocks noChangeArrowheads="1"/>
          </p:cNvSpPr>
          <p:nvPr/>
        </p:nvSpPr>
        <p:spPr bwMode="auto">
          <a:xfrm>
            <a:off x="6156325" y="5984875"/>
            <a:ext cx="24495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9476" name="Text Box 12"/>
          <p:cNvSpPr txBox="1">
            <a:spLocks noChangeArrowheads="1"/>
          </p:cNvSpPr>
          <p:nvPr/>
        </p:nvSpPr>
        <p:spPr bwMode="auto">
          <a:xfrm>
            <a:off x="684213" y="375285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1</a:t>
            </a:r>
            <a:r>
              <a:rPr lang="en-US" altLang="en-US" sz="2000" baseline="-25000">
                <a:solidFill>
                  <a:srgbClr val="00FF00"/>
                </a:solidFill>
              </a:rPr>
              <a:t>t</a:t>
            </a:r>
            <a:endParaRPr lang="en-US" altLang="en-US" sz="2000" baseline="30000">
              <a:solidFill>
                <a:srgbClr val="00FF00"/>
              </a:solidFill>
            </a:endParaRPr>
          </a:p>
        </p:txBody>
      </p:sp>
      <p:sp>
        <p:nvSpPr>
          <p:cNvPr id="19477" name="Text Box 17"/>
          <p:cNvSpPr txBox="1">
            <a:spLocks noChangeArrowheads="1"/>
          </p:cNvSpPr>
          <p:nvPr/>
        </p:nvSpPr>
        <p:spPr bwMode="auto">
          <a:xfrm>
            <a:off x="28813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1</a:t>
            </a:r>
            <a:r>
              <a:rPr lang="en-US" altLang="en-US" sz="2000" baseline="-25000">
                <a:solidFill>
                  <a:srgbClr val="00FF00"/>
                </a:solidFill>
              </a:rPr>
              <a:t>t</a:t>
            </a:r>
          </a:p>
        </p:txBody>
      </p:sp>
      <p:sp>
        <p:nvSpPr>
          <p:cNvPr id="19478" name="Line 23"/>
          <p:cNvSpPr>
            <a:spLocks noChangeShapeType="1"/>
          </p:cNvSpPr>
          <p:nvPr/>
        </p:nvSpPr>
        <p:spPr bwMode="auto">
          <a:xfrm rot="-5400000">
            <a:off x="1206500" y="3806826"/>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79" name="Line 7"/>
          <p:cNvSpPr>
            <a:spLocks noChangeShapeType="1"/>
          </p:cNvSpPr>
          <p:nvPr/>
        </p:nvSpPr>
        <p:spPr bwMode="auto">
          <a:xfrm rot="5400000" flipH="1">
            <a:off x="2322513" y="2474912"/>
            <a:ext cx="0" cy="23399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80" name="Text Box 12"/>
          <p:cNvSpPr txBox="1">
            <a:spLocks noChangeArrowheads="1"/>
          </p:cNvSpPr>
          <p:nvPr/>
        </p:nvSpPr>
        <p:spPr bwMode="auto">
          <a:xfrm>
            <a:off x="684213" y="3429000"/>
            <a:ext cx="68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a:t>
            </a:r>
            <a:endParaRPr lang="en-US" altLang="en-US" sz="2000" baseline="30000">
              <a:solidFill>
                <a:srgbClr val="00FF00"/>
              </a:solidFill>
            </a:endParaRPr>
          </a:p>
        </p:txBody>
      </p:sp>
      <p:sp>
        <p:nvSpPr>
          <p:cNvPr id="19481" name="Line 6"/>
          <p:cNvSpPr>
            <a:spLocks noChangeShapeType="1"/>
          </p:cNvSpPr>
          <p:nvPr/>
        </p:nvSpPr>
        <p:spPr bwMode="auto">
          <a:xfrm flipH="1">
            <a:off x="3563938" y="3644900"/>
            <a:ext cx="0" cy="2771775"/>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82" name="Text Box 17"/>
          <p:cNvSpPr txBox="1">
            <a:spLocks noChangeArrowheads="1"/>
          </p:cNvSpPr>
          <p:nvPr/>
        </p:nvSpPr>
        <p:spPr bwMode="auto">
          <a:xfrm>
            <a:off x="3313113"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2</a:t>
            </a:r>
            <a:r>
              <a:rPr lang="en-US" altLang="en-US" sz="2000" baseline="-25000">
                <a:solidFill>
                  <a:srgbClr val="00FF00"/>
                </a:solidFill>
              </a:rPr>
              <a:t>t</a:t>
            </a:r>
          </a:p>
        </p:txBody>
      </p:sp>
      <p:sp>
        <p:nvSpPr>
          <p:cNvPr id="19483" name="Line 28"/>
          <p:cNvSpPr>
            <a:spLocks noChangeShapeType="1"/>
          </p:cNvSpPr>
          <p:nvPr/>
        </p:nvSpPr>
        <p:spPr bwMode="auto">
          <a:xfrm>
            <a:off x="3167063" y="6237288"/>
            <a:ext cx="360362"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84" name="Text Box 12"/>
          <p:cNvSpPr txBox="1">
            <a:spLocks noChangeArrowheads="1"/>
          </p:cNvSpPr>
          <p:nvPr/>
        </p:nvSpPr>
        <p:spPr bwMode="auto">
          <a:xfrm>
            <a:off x="-109538" y="3103563"/>
            <a:ext cx="901701"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1</a:t>
            </a:r>
            <a:r>
              <a:rPr lang="en-US" altLang="en-US" sz="2000" baseline="-25000">
                <a:solidFill>
                  <a:srgbClr val="00FF00"/>
                </a:solidFill>
              </a:rPr>
              <a:t>t+2</a:t>
            </a:r>
            <a:r>
              <a:rPr lang="en-US" altLang="en-US" sz="1700">
                <a:solidFill>
                  <a:srgbClr val="00FF00"/>
                </a:solidFill>
              </a:rPr>
              <a:t>=</a:t>
            </a:r>
            <a:endParaRPr lang="en-US" altLang="en-US" sz="1700" baseline="30000">
              <a:solidFill>
                <a:srgbClr val="00FF00"/>
              </a:solidFill>
            </a:endParaRPr>
          </a:p>
        </p:txBody>
      </p:sp>
      <p:sp>
        <p:nvSpPr>
          <p:cNvPr id="19485" name="Text Box 8"/>
          <p:cNvSpPr txBox="1">
            <a:spLocks noChangeArrowheads="1"/>
          </p:cNvSpPr>
          <p:nvPr/>
        </p:nvSpPr>
        <p:spPr bwMode="auto">
          <a:xfrm>
            <a:off x="6156325" y="5300663"/>
            <a:ext cx="24495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a:t>
            </a:r>
            <a:r>
              <a:rPr lang="en-US" altLang="en-US" sz="2000">
                <a:solidFill>
                  <a:srgbClr val="FF0000"/>
                </a:solidFill>
              </a:rPr>
              <a:t>, E</a:t>
            </a:r>
            <a:r>
              <a:rPr lang="en-US" altLang="en-US" sz="2000" baseline="-25000">
                <a:solidFill>
                  <a:srgbClr val="FF0000"/>
                </a:solidFill>
              </a:rPr>
              <a:t>t</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a:t>
            </a:r>
            <a:r>
              <a:rPr lang="en-US" altLang="en-US" sz="2000">
                <a:solidFill>
                  <a:srgbClr val="FF0000"/>
                </a:solidFill>
              </a:rPr>
              <a:t>)</a:t>
            </a:r>
          </a:p>
        </p:txBody>
      </p:sp>
      <p:sp>
        <p:nvSpPr>
          <p:cNvPr id="19486" name="Text Box 8"/>
          <p:cNvSpPr txBox="1">
            <a:spLocks noChangeArrowheads="1"/>
          </p:cNvSpPr>
          <p:nvPr/>
        </p:nvSpPr>
        <p:spPr bwMode="auto">
          <a:xfrm>
            <a:off x="6156325" y="4724400"/>
            <a:ext cx="2987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t+1</a:t>
            </a:r>
            <a:r>
              <a:rPr lang="en-US" altLang="en-US" sz="2000">
                <a:solidFill>
                  <a:srgbClr val="FF0000"/>
                </a:solidFill>
              </a:rPr>
              <a:t>, E</a:t>
            </a:r>
            <a:r>
              <a:rPr lang="en-US" altLang="en-US" sz="2000" baseline="-25000">
                <a:solidFill>
                  <a:srgbClr val="FF0000"/>
                </a:solidFill>
              </a:rPr>
              <a:t>t+1</a:t>
            </a:r>
            <a:r>
              <a:rPr lang="en-US" altLang="en-US" sz="2000">
                <a:solidFill>
                  <a:srgbClr val="FF0000"/>
                </a:solidFill>
              </a:rPr>
              <a:t>(P</a:t>
            </a:r>
            <a:r>
              <a:rPr lang="en-US" altLang="en-US" sz="2000" baseline="-25000">
                <a:solidFill>
                  <a:srgbClr val="FF0000"/>
                </a:solidFill>
              </a:rPr>
              <a:t>t+2</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t+1</a:t>
            </a:r>
            <a:r>
              <a:rPr lang="en-US" altLang="en-US" sz="2000">
                <a:solidFill>
                  <a:srgbClr val="FF0000"/>
                </a:solidFill>
              </a:rPr>
              <a:t>)</a:t>
            </a:r>
          </a:p>
        </p:txBody>
      </p:sp>
      <p:sp>
        <p:nvSpPr>
          <p:cNvPr id="19487" name="Line 32"/>
          <p:cNvSpPr>
            <a:spLocks noChangeShapeType="1"/>
          </p:cNvSpPr>
          <p:nvPr/>
        </p:nvSpPr>
        <p:spPr bwMode="auto">
          <a:xfrm>
            <a:off x="4681538" y="4365625"/>
            <a:ext cx="576262"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88" name="Line 33"/>
          <p:cNvSpPr>
            <a:spLocks noChangeShapeType="1"/>
          </p:cNvSpPr>
          <p:nvPr/>
        </p:nvSpPr>
        <p:spPr bwMode="auto">
          <a:xfrm>
            <a:off x="2447925" y="2744788"/>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89" name="Line 11"/>
          <p:cNvSpPr>
            <a:spLocks noChangeShapeType="1"/>
          </p:cNvSpPr>
          <p:nvPr/>
        </p:nvSpPr>
        <p:spPr bwMode="auto">
          <a:xfrm>
            <a:off x="1223963" y="13049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90" name="Line 6"/>
          <p:cNvSpPr>
            <a:spLocks noChangeShapeType="1"/>
          </p:cNvSpPr>
          <p:nvPr/>
        </p:nvSpPr>
        <p:spPr bwMode="auto">
          <a:xfrm flipH="1">
            <a:off x="3995738" y="3328988"/>
            <a:ext cx="0" cy="30607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91" name="Line 36"/>
          <p:cNvSpPr>
            <a:spLocks noChangeShapeType="1"/>
          </p:cNvSpPr>
          <p:nvPr/>
        </p:nvSpPr>
        <p:spPr bwMode="auto">
          <a:xfrm>
            <a:off x="3600450" y="6237288"/>
            <a:ext cx="3603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92" name="Text Box 17"/>
          <p:cNvSpPr txBox="1">
            <a:spLocks noChangeArrowheads="1"/>
          </p:cNvSpPr>
          <p:nvPr/>
        </p:nvSpPr>
        <p:spPr bwMode="auto">
          <a:xfrm>
            <a:off x="3708400"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3</a:t>
            </a:r>
            <a:r>
              <a:rPr lang="en-US" altLang="en-US" sz="2000" baseline="-25000">
                <a:solidFill>
                  <a:srgbClr val="00FF00"/>
                </a:solidFill>
              </a:rPr>
              <a:t>t</a:t>
            </a:r>
          </a:p>
        </p:txBody>
      </p:sp>
      <p:sp>
        <p:nvSpPr>
          <p:cNvPr id="19493" name="Line 7"/>
          <p:cNvSpPr>
            <a:spLocks noChangeShapeType="1"/>
          </p:cNvSpPr>
          <p:nvPr/>
        </p:nvSpPr>
        <p:spPr bwMode="auto">
          <a:xfrm rot="5400000" flipH="1">
            <a:off x="2573338" y="1898650"/>
            <a:ext cx="0" cy="2844800"/>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94" name="Text Box 12"/>
          <p:cNvSpPr txBox="1">
            <a:spLocks noChangeArrowheads="1"/>
          </p:cNvSpPr>
          <p:nvPr/>
        </p:nvSpPr>
        <p:spPr bwMode="auto">
          <a:xfrm>
            <a:off x="504825" y="3105150"/>
            <a:ext cx="863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t+1</a:t>
            </a:r>
            <a:endParaRPr lang="en-US" altLang="en-US" sz="2000" baseline="30000">
              <a:solidFill>
                <a:srgbClr val="00FF00"/>
              </a:solidFill>
            </a:endParaRPr>
          </a:p>
        </p:txBody>
      </p:sp>
      <p:sp>
        <p:nvSpPr>
          <p:cNvPr id="19495" name="Line 40"/>
          <p:cNvSpPr>
            <a:spLocks noChangeShapeType="1"/>
          </p:cNvSpPr>
          <p:nvPr/>
        </p:nvSpPr>
        <p:spPr bwMode="auto">
          <a:xfrm rot="-5400000">
            <a:off x="1206500" y="3482976"/>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9496" name="Rectangle 4"/>
          <p:cNvSpPr>
            <a:spLocks noChangeArrowheads="1"/>
          </p:cNvSpPr>
          <p:nvPr/>
        </p:nvSpPr>
        <p:spPr bwMode="auto">
          <a:xfrm>
            <a:off x="2663825" y="1304925"/>
            <a:ext cx="176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rgbClr val="FFFFFF"/>
                </a:solidFill>
              </a:rPr>
              <a:t>Period: t+2</a:t>
            </a:r>
            <a:endParaRPr lang="en-GB" altLang="en-US" sz="2200" baseline="-25000">
              <a:solidFill>
                <a:srgbClr val="FFFFFF"/>
              </a:solidFill>
            </a:endParaRPr>
          </a:p>
        </p:txBody>
      </p:sp>
      <p:sp>
        <p:nvSpPr>
          <p:cNvPr id="731178" name="Line 42"/>
          <p:cNvSpPr>
            <a:spLocks noChangeShapeType="1"/>
          </p:cNvSpPr>
          <p:nvPr/>
        </p:nvSpPr>
        <p:spPr bwMode="auto">
          <a:xfrm>
            <a:off x="5508625" y="4365625"/>
            <a:ext cx="5762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31179" name="Line 43"/>
          <p:cNvSpPr>
            <a:spLocks noChangeShapeType="1"/>
          </p:cNvSpPr>
          <p:nvPr/>
        </p:nvSpPr>
        <p:spPr bwMode="auto">
          <a:xfrm>
            <a:off x="3275013" y="2744788"/>
            <a:ext cx="576262"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31180" name="Line 11"/>
          <p:cNvSpPr>
            <a:spLocks noChangeShapeType="1"/>
          </p:cNvSpPr>
          <p:nvPr/>
        </p:nvSpPr>
        <p:spPr bwMode="auto">
          <a:xfrm>
            <a:off x="1258888" y="800100"/>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1181" name="Text Box 8"/>
          <p:cNvSpPr txBox="1">
            <a:spLocks noChangeArrowheads="1"/>
          </p:cNvSpPr>
          <p:nvPr/>
        </p:nvSpPr>
        <p:spPr bwMode="auto">
          <a:xfrm>
            <a:off x="6156325" y="4221163"/>
            <a:ext cx="29876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FF0000"/>
                </a:solidFill>
              </a:rPr>
              <a:t>X</a:t>
            </a:r>
            <a:r>
              <a:rPr lang="en-US" altLang="en-US" sz="2000" baseline="-25000">
                <a:solidFill>
                  <a:srgbClr val="FF0000"/>
                </a:solidFill>
              </a:rPr>
              <a:t>D</a:t>
            </a:r>
            <a:r>
              <a:rPr lang="en-US" altLang="en-US" sz="2000">
                <a:solidFill>
                  <a:srgbClr val="FF0000"/>
                </a:solidFill>
              </a:rPr>
              <a:t>(P</a:t>
            </a:r>
            <a:r>
              <a:rPr lang="en-US" altLang="en-US" sz="2000" baseline="-25000">
                <a:solidFill>
                  <a:srgbClr val="FF0000"/>
                </a:solidFill>
              </a:rPr>
              <a:t>t+2</a:t>
            </a:r>
            <a:r>
              <a:rPr lang="en-US" altLang="en-US" sz="2000">
                <a:solidFill>
                  <a:srgbClr val="FF0000"/>
                </a:solidFill>
              </a:rPr>
              <a:t>, E</a:t>
            </a:r>
            <a:r>
              <a:rPr lang="en-US" altLang="en-US" sz="2000" baseline="-25000">
                <a:solidFill>
                  <a:srgbClr val="FF0000"/>
                </a:solidFill>
              </a:rPr>
              <a:t>t+2</a:t>
            </a:r>
            <a:r>
              <a:rPr lang="en-US" altLang="en-US" sz="2000">
                <a:solidFill>
                  <a:srgbClr val="FF0000"/>
                </a:solidFill>
              </a:rPr>
              <a:t>(P</a:t>
            </a:r>
            <a:r>
              <a:rPr lang="en-US" altLang="en-US" sz="2000" baseline="-25000">
                <a:solidFill>
                  <a:srgbClr val="FF0000"/>
                </a:solidFill>
              </a:rPr>
              <a:t>t+3</a:t>
            </a:r>
            <a:r>
              <a:rPr lang="en-US" altLang="en-US" sz="2000">
                <a:solidFill>
                  <a:srgbClr val="FF0000"/>
                </a:solidFill>
              </a:rPr>
              <a:t>) &gt; P</a:t>
            </a:r>
            <a:r>
              <a:rPr lang="en-US" altLang="en-US" sz="2000" baseline="30000">
                <a:solidFill>
                  <a:srgbClr val="FF0000"/>
                </a:solidFill>
              </a:rPr>
              <a:t>1</a:t>
            </a:r>
            <a:r>
              <a:rPr lang="en-US" altLang="en-US" sz="2000" baseline="-25000">
                <a:solidFill>
                  <a:srgbClr val="FF0000"/>
                </a:solidFill>
              </a:rPr>
              <a:t>t+2</a:t>
            </a:r>
            <a:r>
              <a:rPr lang="en-US" altLang="en-US" sz="2000">
                <a:solidFill>
                  <a:srgbClr val="FF0000"/>
                </a:solidFill>
              </a:rPr>
              <a:t>)</a:t>
            </a:r>
          </a:p>
        </p:txBody>
      </p:sp>
      <p:sp>
        <p:nvSpPr>
          <p:cNvPr id="731182" name="Line 6"/>
          <p:cNvSpPr>
            <a:spLocks noChangeShapeType="1"/>
          </p:cNvSpPr>
          <p:nvPr/>
        </p:nvSpPr>
        <p:spPr bwMode="auto">
          <a:xfrm flipH="1">
            <a:off x="4356100" y="3033713"/>
            <a:ext cx="0" cy="3348037"/>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1183" name="Line 47"/>
          <p:cNvSpPr>
            <a:spLocks noChangeShapeType="1"/>
          </p:cNvSpPr>
          <p:nvPr/>
        </p:nvSpPr>
        <p:spPr bwMode="auto">
          <a:xfrm>
            <a:off x="3959225" y="6237288"/>
            <a:ext cx="360363"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31184" name="Text Box 17"/>
          <p:cNvSpPr txBox="1">
            <a:spLocks noChangeArrowheads="1"/>
          </p:cNvSpPr>
          <p:nvPr/>
        </p:nvSpPr>
        <p:spPr bwMode="auto">
          <a:xfrm>
            <a:off x="4067175" y="6461125"/>
            <a:ext cx="574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X</a:t>
            </a:r>
            <a:r>
              <a:rPr lang="en-US" altLang="en-US" sz="2000" baseline="30000">
                <a:solidFill>
                  <a:srgbClr val="00FF00"/>
                </a:solidFill>
              </a:rPr>
              <a:t>3</a:t>
            </a:r>
            <a:r>
              <a:rPr lang="en-US" altLang="en-US" sz="2000" baseline="-25000">
                <a:solidFill>
                  <a:srgbClr val="00FF00"/>
                </a:solidFill>
              </a:rPr>
              <a:t>t</a:t>
            </a:r>
          </a:p>
        </p:txBody>
      </p:sp>
      <p:sp>
        <p:nvSpPr>
          <p:cNvPr id="731185" name="Line 7"/>
          <p:cNvSpPr>
            <a:spLocks noChangeShapeType="1"/>
          </p:cNvSpPr>
          <p:nvPr/>
        </p:nvSpPr>
        <p:spPr bwMode="auto">
          <a:xfrm rot="5400000" flipH="1">
            <a:off x="2790032" y="1467644"/>
            <a:ext cx="0" cy="3132137"/>
          </a:xfrm>
          <a:prstGeom prst="line">
            <a:avLst/>
          </a:prstGeom>
          <a:noFill/>
          <a:ln w="28575">
            <a:solidFill>
              <a:srgbClr val="00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505" name="Line 50"/>
          <p:cNvSpPr>
            <a:spLocks noChangeShapeType="1"/>
          </p:cNvSpPr>
          <p:nvPr/>
        </p:nvSpPr>
        <p:spPr bwMode="auto">
          <a:xfrm rot="-5400000">
            <a:off x="1206500" y="3195638"/>
            <a:ext cx="250825" cy="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31187" name="Text Box 12"/>
          <p:cNvSpPr txBox="1">
            <a:spLocks noChangeArrowheads="1"/>
          </p:cNvSpPr>
          <p:nvPr/>
        </p:nvSpPr>
        <p:spPr bwMode="auto">
          <a:xfrm>
            <a:off x="468313" y="2781300"/>
            <a:ext cx="9017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P</a:t>
            </a:r>
            <a:r>
              <a:rPr lang="en-US" altLang="en-US" sz="2000" baseline="30000">
                <a:solidFill>
                  <a:srgbClr val="00FF00"/>
                </a:solidFill>
              </a:rPr>
              <a:t>2</a:t>
            </a:r>
            <a:r>
              <a:rPr lang="en-US" altLang="en-US" sz="2000" baseline="-25000">
                <a:solidFill>
                  <a:srgbClr val="00FF00"/>
                </a:solidFill>
              </a:rPr>
              <a:t>t+2</a:t>
            </a:r>
            <a:endParaRPr lang="en-US" altLang="en-US" sz="1700" baseline="30000">
              <a:solidFill>
                <a:srgbClr val="00FF00"/>
              </a:solidFill>
            </a:endParaRPr>
          </a:p>
        </p:txBody>
      </p:sp>
      <p:graphicFrame>
        <p:nvGraphicFramePr>
          <p:cNvPr id="19507" name="Objekt 1"/>
          <p:cNvGraphicFramePr>
            <a:graphicFrameLocks/>
          </p:cNvGraphicFramePr>
          <p:nvPr/>
        </p:nvGraphicFramePr>
        <p:xfrm>
          <a:off x="1150938" y="563563"/>
          <a:ext cx="9471025" cy="7513637"/>
        </p:xfrm>
        <a:graphic>
          <a:graphicData uri="http://schemas.openxmlformats.org/presentationml/2006/ole">
            <mc:AlternateContent xmlns:mc="http://schemas.openxmlformats.org/markup-compatibility/2006">
              <mc:Choice xmlns:v="urn:schemas-microsoft-com:vml" Requires="v">
                <p:oleObj spid="_x0000_s19657" name="Diagramm" r:id="rId4" imgW="14739984" imgH="13013415" progId="MSGraph.Chart.8">
                  <p:embed followColorScheme="full"/>
                </p:oleObj>
              </mc:Choice>
              <mc:Fallback>
                <p:oleObj name="Diagramm" r:id="rId4" imgW="14739984" imgH="13013415" progId="MSGraph.Chart.8">
                  <p:embed followColorScheme="full"/>
                  <p:pic>
                    <p:nvPicPr>
                      <p:cNvPr id="0" name="Objek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563563"/>
                        <a:ext cx="9471025" cy="751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11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1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1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11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11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11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11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1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78" grpId="0" animBg="1"/>
      <p:bldP spid="731179" grpId="0" animBg="1"/>
      <p:bldP spid="731180" grpId="0" animBg="1"/>
      <p:bldP spid="731181" grpId="0"/>
      <p:bldP spid="731182" grpId="0" animBg="1"/>
      <p:bldP spid="731183" grpId="0" animBg="1"/>
      <p:bldP spid="731184" grpId="0"/>
      <p:bldP spid="731185" grpId="0" animBg="1"/>
      <p:bldP spid="731187"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(3)</a:t>
            </a:r>
            <a:endParaRPr lang="en-US" altLang="en-US" sz="2000" kern="0" dirty="0">
              <a:solidFill>
                <a:srgbClr val="0000FF"/>
              </a:solidFill>
              <a:effectLst/>
            </a:endParaRPr>
          </a:p>
        </p:txBody>
      </p:sp>
      <p:sp>
        <p:nvSpPr>
          <p:cNvPr id="130052" name="Rectangle 3"/>
          <p:cNvSpPr>
            <a:spLocks noGrp="1" noChangeArrowheads="1"/>
          </p:cNvSpPr>
          <p:nvPr>
            <p:ph idx="1"/>
          </p:nvPr>
        </p:nvSpPr>
        <p:spPr>
          <a:xfrm>
            <a:off x="179388" y="479425"/>
            <a:ext cx="8785225" cy="5473700"/>
          </a:xfrm>
        </p:spPr>
        <p:txBody>
          <a:bodyPr/>
          <a:lstStyle/>
          <a:p>
            <a:pPr marL="0" indent="0" eaLnBrk="1" hangingPunct="1">
              <a:lnSpc>
                <a:spcPct val="0"/>
              </a:lnSpc>
              <a:buFont typeface="Arial Unicode MS" pitchFamily="34" charset="-128"/>
              <a:buNone/>
              <a:defRPr/>
            </a:pPr>
            <a:endParaRPr lang="en-US" altLang="en-US" sz="2000" b="1" dirty="0">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(5) To defend the currency target, the central bank has two options, which both result in an increase in the ¥-interest rate,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a:t>
            </a:r>
          </a:p>
          <a:p>
            <a:pPr marL="457200" indent="-457200" eaLnBrk="1" hangingPunct="1">
              <a:buFont typeface="Arial Unicode MS" pitchFamily="34" charset="-128"/>
              <a:buAutoNum type="alphaLcParenBoth"/>
              <a:defRPr/>
            </a:pPr>
            <a:r>
              <a:rPr lang="en-US" altLang="en-US" sz="2000" dirty="0">
                <a:solidFill>
                  <a:schemeClr val="bg2">
                    <a:lumMod val="50000"/>
                    <a:lumOff val="50000"/>
                  </a:schemeClr>
                </a:solidFill>
                <a:effectLst/>
                <a:cs typeface="Times New Roman" pitchFamily="18" charset="0"/>
              </a:rPr>
              <a:t>The central bank could directly increase the ¥-interest rate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by decreasing money supply to the domestic credit market M</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This would restore the interest rate equation without a depreciation of the spot rate:</a:t>
            </a:r>
          </a:p>
          <a:p>
            <a:pPr marL="457200" indent="-457200" eaLnBrk="1" hangingPunct="1">
              <a:buFont typeface="Arial Unicode MS" pitchFamily="34" charset="-128"/>
              <a:buAutoNum type="alphaLcParenBoth"/>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 *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(b) The central bank could use its $-currency reserves (or freshly borrowed currency reserves from the IMF etc.) to buy ¥ in order to prevent a depreciation of  the ¥-spot rate 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This, however, would “stabilize” the disturbed interest arbitrage equation</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&lt;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so that more and more ¥-savings would be invested in $-assets so that 	the domestic credit supply would decrease and the ¥-interest rate would increase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and finally restore the interest rate equation (see above).</a:t>
            </a:r>
          </a:p>
        </p:txBody>
      </p:sp>
      <p:sp>
        <p:nvSpPr>
          <p:cNvPr id="12595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30B64E4C-2E4E-495E-9FF5-C8D1BC1CD07A}" type="slidenum">
              <a:rPr lang="de-DE" altLang="en-US" sz="1600" smtClean="0">
                <a:solidFill>
                  <a:srgbClr val="FFFFFF"/>
                </a:solidFill>
                <a:cs typeface="Arial" charset="0"/>
              </a:rPr>
              <a:pPr algn="r" eaLnBrk="1" hangingPunct="1">
                <a:spcBef>
                  <a:spcPct val="0"/>
                </a:spcBef>
                <a:buClrTx/>
                <a:buFontTx/>
                <a:buNone/>
              </a:pPr>
              <a:t>120</a:t>
            </a:fld>
            <a:r>
              <a:rPr lang="de-DE" altLang="en-US" sz="1600">
                <a:solidFill>
                  <a:srgbClr val="FFFFFF"/>
                </a:solidFill>
                <a:cs typeface="Arial" charset="0"/>
              </a:rPr>
              <a:t> -</a:t>
            </a:r>
          </a:p>
        </p:txBody>
      </p:sp>
      <p:sp>
        <p:nvSpPr>
          <p:cNvPr id="12595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(4)</a:t>
            </a:r>
            <a:endParaRPr lang="en-US" altLang="en-US" sz="2000" kern="0" dirty="0">
              <a:solidFill>
                <a:srgbClr val="0000FF"/>
              </a:solidFill>
              <a:effectLst/>
            </a:endParaRPr>
          </a:p>
        </p:txBody>
      </p:sp>
      <p:sp>
        <p:nvSpPr>
          <p:cNvPr id="131076" name="Rectangle 3"/>
          <p:cNvSpPr>
            <a:spLocks noGrp="1" noChangeArrowheads="1"/>
          </p:cNvSpPr>
          <p:nvPr>
            <p:ph idx="1"/>
          </p:nvPr>
        </p:nvSpPr>
        <p:spPr>
          <a:xfrm>
            <a:off x="179388" y="508000"/>
            <a:ext cx="8785225" cy="5473700"/>
          </a:xfrm>
        </p:spPr>
        <p:txBody>
          <a:bodyPr/>
          <a:lstStyle/>
          <a:p>
            <a:pPr marL="0" indent="0" eaLnBrk="1" hangingPunct="1">
              <a:lnSpc>
                <a:spcPct val="0"/>
              </a:lnSpc>
              <a:buFont typeface="Arial Unicode MS" pitchFamily="34" charset="-128"/>
              <a:buNone/>
              <a:defRPr/>
            </a:pPr>
            <a:endParaRPr lang="en-US" altLang="en-US" sz="2000" b="1"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(5) Consequently, the price of</a:t>
            </a:r>
            <a:r>
              <a:rPr lang="en-US" altLang="en-US" sz="2000" dirty="0">
                <a:effectLst/>
                <a:cs typeface="Times New Roman" pitchFamily="18" charset="0"/>
              </a:rPr>
              <a:t> </a:t>
            </a:r>
            <a:r>
              <a:rPr lang="en-US" altLang="en-US" sz="2000" dirty="0">
                <a:solidFill>
                  <a:srgbClr val="FF0000"/>
                </a:solidFill>
                <a:effectLst/>
                <a:cs typeface="Times New Roman" pitchFamily="18" charset="0"/>
              </a:rPr>
              <a:t>defending the currency target</a:t>
            </a:r>
            <a:r>
              <a:rPr lang="en-US" altLang="en-US" sz="2000" dirty="0">
                <a:effectLst/>
                <a:cs typeface="Times New Roman" pitchFamily="18" charset="0"/>
              </a:rPr>
              <a:t> </a:t>
            </a:r>
            <a:r>
              <a:rPr lang="en-US" altLang="en-US" sz="2000" dirty="0">
                <a:solidFill>
                  <a:schemeClr val="bg2">
                    <a:lumMod val="50000"/>
                    <a:lumOff val="50000"/>
                  </a:schemeClr>
                </a:solidFill>
                <a:effectLst/>
                <a:cs typeface="Times New Roman" pitchFamily="18" charset="0"/>
              </a:rPr>
              <a:t>would in both cases be an</a:t>
            </a:r>
            <a:r>
              <a:rPr lang="en-US" altLang="en-US" sz="2000" dirty="0">
                <a:effectLst/>
                <a:cs typeface="Times New Roman" pitchFamily="18" charset="0"/>
              </a:rPr>
              <a:t> </a:t>
            </a:r>
            <a:r>
              <a:rPr lang="en-US" altLang="en-US" sz="2000" dirty="0">
                <a:solidFill>
                  <a:srgbClr val="FF0000"/>
                </a:solidFill>
                <a:effectLst/>
                <a:cs typeface="Times New Roman" pitchFamily="18" charset="0"/>
              </a:rPr>
              <a:t>increase in the ¥-interest rate, </a:t>
            </a:r>
            <a:r>
              <a:rPr lang="en-US" altLang="en-US" sz="2000" dirty="0" err="1">
                <a:solidFill>
                  <a:srgbClr val="FF0000"/>
                </a:solidFill>
                <a:effectLst/>
                <a:cs typeface="Times New Roman" pitchFamily="18" charset="0"/>
              </a:rPr>
              <a:t>i</a:t>
            </a:r>
            <a:r>
              <a:rPr lang="en-US" altLang="en-US" sz="2000" baseline="-25000" dirty="0">
                <a:solidFill>
                  <a:srgbClr val="FF0000"/>
                </a:solidFill>
                <a:effectLst/>
                <a:cs typeface="Times New Roman" pitchFamily="18" charset="0"/>
              </a:rPr>
              <a:t>¥</a:t>
            </a:r>
            <a:r>
              <a:rPr lang="en-US" altLang="en-US" sz="2000" dirty="0">
                <a:solidFill>
                  <a:srgbClr val="FF0000"/>
                </a:solidFill>
                <a:effectLst/>
                <a:cs typeface="Times New Roman" pitchFamily="18" charset="0"/>
              </a:rPr>
              <a:t>↑.</a:t>
            </a:r>
          </a:p>
          <a:p>
            <a:pPr marL="0" indent="0" eaLnBrk="1" hangingPunct="1">
              <a:buFont typeface="Arial Unicode MS" pitchFamily="34" charset="-128"/>
              <a:buNone/>
              <a:defRPr/>
            </a:pPr>
            <a:r>
              <a:rPr lang="en-US" altLang="en-US" sz="2000" dirty="0">
                <a:effectLst/>
                <a:cs typeface="Times New Roman" pitchFamily="18" charset="0"/>
              </a:rPr>
              <a:t>(</a:t>
            </a:r>
            <a:r>
              <a:rPr lang="en-US" altLang="en-US" sz="2000" dirty="0">
                <a:solidFill>
                  <a:schemeClr val="bg2">
                    <a:lumMod val="50000"/>
                    <a:lumOff val="50000"/>
                  </a:schemeClr>
                </a:solidFill>
                <a:effectLst/>
                <a:cs typeface="Times New Roman" pitchFamily="18" charset="0"/>
              </a:rPr>
              <a:t>6) An increase in interest rates typically reduces demand for goods [</a:t>
            </a:r>
            <a:r>
              <a:rPr lang="en-US" altLang="en-US" sz="2000" dirty="0" err="1">
                <a:solidFill>
                  <a:schemeClr val="bg2">
                    <a:lumMod val="50000"/>
                    <a:lumOff val="50000"/>
                  </a:schemeClr>
                </a:solidFill>
                <a:effectLst/>
                <a:cs typeface="Times New Roman" pitchFamily="18" charset="0"/>
              </a:rPr>
              <a:t>Y</a:t>
            </a:r>
            <a:r>
              <a:rPr lang="en-US" altLang="en-US" sz="2000" baseline="-25000" dirty="0" err="1">
                <a:solidFill>
                  <a:schemeClr val="bg2">
                    <a:lumMod val="50000"/>
                    <a:lumOff val="50000"/>
                  </a:schemeClr>
                </a:solidFill>
                <a:effectLst/>
                <a:cs typeface="Times New Roman" pitchFamily="18" charset="0"/>
              </a:rPr>
              <a:t>D</a:t>
            </a:r>
            <a:r>
              <a:rPr lang="en-US" altLang="en-US" sz="2000" dirty="0">
                <a:solidFill>
                  <a:schemeClr val="bg2">
                    <a:lumMod val="50000"/>
                    <a:lumOff val="50000"/>
                  </a:schemeClr>
                </a:solidFill>
                <a:effectLst/>
                <a:cs typeface="Times New Roman" pitchFamily="18" charset="0"/>
              </a:rPr>
              <a:t>(</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↑)↓=C(</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↑)↓+I(</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and therefore </a:t>
            </a:r>
            <a:r>
              <a:rPr lang="en-US" altLang="en-US" sz="2000" dirty="0">
                <a:solidFill>
                  <a:srgbClr val="FF0000"/>
                </a:solidFill>
                <a:effectLst/>
                <a:cs typeface="Times New Roman" pitchFamily="18" charset="0"/>
              </a:rPr>
              <a:t>dampens at least in the short run economic activity </a:t>
            </a:r>
            <a:r>
              <a:rPr lang="en-US" altLang="en-US" sz="2000" dirty="0">
                <a:solidFill>
                  <a:schemeClr val="bg2">
                    <a:lumMod val="50000"/>
                    <a:lumOff val="50000"/>
                  </a:schemeClr>
                </a:solidFill>
                <a:effectLst/>
                <a:cs typeface="Times New Roman" pitchFamily="18" charset="0"/>
              </a:rPr>
              <a:t>in the ¥-economy.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(7) If political pressure groups and the government want to avoid this, they will exert </a:t>
            </a:r>
            <a:r>
              <a:rPr lang="en-US" altLang="en-US" sz="2000" dirty="0">
                <a:solidFill>
                  <a:srgbClr val="FF0000"/>
                </a:solidFill>
                <a:effectLst/>
                <a:cs typeface="Times New Roman" pitchFamily="18" charset="0"/>
              </a:rPr>
              <a:t>pressure on the central bank to abandon its currency </a:t>
            </a:r>
            <a:r>
              <a:rPr lang="en-US" altLang="en-US" sz="2000" dirty="0">
                <a:solidFill>
                  <a:schemeClr val="bg2">
                    <a:lumMod val="50000"/>
                    <a:lumOff val="50000"/>
                  </a:schemeClr>
                </a:solidFill>
                <a:effectLst/>
                <a:cs typeface="Times New Roman" pitchFamily="18" charset="0"/>
              </a:rPr>
              <a:t>target 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so that the currency depreciates, </a:t>
            </a:r>
            <a:r>
              <a:rPr lang="en-US" altLang="en-US" sz="1800" dirty="0">
                <a:solidFill>
                  <a:srgbClr val="FF0000"/>
                </a:solidFill>
                <a:effectLst/>
              </a:rPr>
              <a:t>e</a:t>
            </a:r>
            <a:r>
              <a:rPr lang="en-US" altLang="en-US" sz="1800" baseline="30000" dirty="0">
                <a:solidFill>
                  <a:srgbClr val="FF0000"/>
                </a:solidFill>
                <a:effectLst/>
              </a:rPr>
              <a:t>$</a:t>
            </a:r>
            <a:r>
              <a:rPr lang="en-US" altLang="en-US" sz="1800" baseline="-25000" dirty="0">
                <a:solidFill>
                  <a:srgbClr val="FF0000"/>
                </a:solidFill>
                <a:effectLst/>
                <a:cs typeface="Times New Roman" pitchFamily="18" charset="0"/>
              </a:rPr>
              <a:t>¥,t </a:t>
            </a:r>
            <a:r>
              <a:rPr lang="en-US" altLang="en-US" sz="1800" dirty="0">
                <a:solidFill>
                  <a:srgbClr val="FF0000"/>
                </a:solidFill>
                <a:effectLst/>
                <a:cs typeface="Times New Roman" pitchFamily="18" charset="0"/>
              </a:rPr>
              <a:t>↓ &lt; </a:t>
            </a:r>
            <a:r>
              <a:rPr lang="en-US" altLang="en-US" sz="2000" dirty="0">
                <a:solidFill>
                  <a:srgbClr val="FF0000"/>
                </a:solidFill>
                <a:effectLst/>
                <a:cs typeface="Times New Roman" pitchFamily="18" charset="0"/>
              </a:rPr>
              <a:t>ē</a:t>
            </a:r>
            <a:r>
              <a:rPr lang="en-US" altLang="en-US" sz="2000" baseline="30000" dirty="0">
                <a:solidFill>
                  <a:srgbClr val="FF0000"/>
                </a:solidFill>
                <a:effectLst/>
              </a:rPr>
              <a:t>$</a:t>
            </a:r>
            <a:r>
              <a:rPr lang="en-US" altLang="en-US" sz="2000" baseline="-25000" dirty="0">
                <a:solidFill>
                  <a:srgbClr val="FF0000"/>
                </a:solidFill>
                <a:effectLst/>
                <a:cs typeface="Times New Roman" pitchFamily="18" charset="0"/>
              </a:rPr>
              <a:t>¥,t</a:t>
            </a:r>
            <a:r>
              <a:rPr lang="en-US" altLang="en-US" sz="1800" dirty="0">
                <a:solidFill>
                  <a:srgbClr val="FF0000"/>
                </a:solidFill>
                <a:effectLst/>
                <a:cs typeface="Times New Roman" pitchFamily="18" charset="0"/>
              </a:rPr>
              <a:t> </a:t>
            </a:r>
            <a:r>
              <a:rPr lang="en-US" altLang="en-US" sz="1800" dirty="0">
                <a:solidFill>
                  <a:schemeClr val="bg2">
                    <a:lumMod val="50000"/>
                    <a:lumOff val="50000"/>
                  </a:schemeClr>
                </a:solidFill>
                <a:effectLst/>
                <a:cs typeface="Times New Roman" pitchFamily="18" charset="0"/>
              </a:rPr>
              <a:t>and the interest rate falls back to a lower level,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(8) This, however, means that the </a:t>
            </a:r>
            <a:r>
              <a:rPr lang="en-US" altLang="en-US" sz="2000" dirty="0">
                <a:solidFill>
                  <a:srgbClr val="FF0000"/>
                </a:solidFill>
                <a:effectLst/>
                <a:cs typeface="Times New Roman" pitchFamily="18" charset="0"/>
              </a:rPr>
              <a:t>speculative attack is </a:t>
            </a:r>
            <a:r>
              <a:rPr lang="en-US" altLang="en-US" sz="2000" dirty="0">
                <a:solidFill>
                  <a:schemeClr val="bg2">
                    <a:lumMod val="50000"/>
                    <a:lumOff val="50000"/>
                  </a:schemeClr>
                </a:solidFill>
                <a:effectLst/>
                <a:cs typeface="Times New Roman" pitchFamily="18" charset="0"/>
              </a:rPr>
              <a:t>successful and the speculative attackers will realize their speculative profit.</a:t>
            </a:r>
          </a:p>
        </p:txBody>
      </p:sp>
      <p:sp>
        <p:nvSpPr>
          <p:cNvPr id="12698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682BC1F3-F486-453C-A33D-22FE5080E29B}" type="slidenum">
              <a:rPr lang="de-DE" altLang="en-US" sz="1600" smtClean="0">
                <a:solidFill>
                  <a:srgbClr val="FFFFFF"/>
                </a:solidFill>
                <a:cs typeface="Arial" charset="0"/>
              </a:rPr>
              <a:pPr algn="r" eaLnBrk="1" hangingPunct="1">
                <a:spcBef>
                  <a:spcPct val="0"/>
                </a:spcBef>
                <a:buClrTx/>
                <a:buFontTx/>
                <a:buNone/>
              </a:pPr>
              <a:t>121</a:t>
            </a:fld>
            <a:r>
              <a:rPr lang="de-DE" altLang="en-US" sz="1600">
                <a:solidFill>
                  <a:srgbClr val="FFFFFF"/>
                </a:solidFill>
                <a:cs typeface="Arial" charset="0"/>
              </a:rPr>
              <a:t> -</a:t>
            </a:r>
          </a:p>
        </p:txBody>
      </p:sp>
      <p:sp>
        <p:nvSpPr>
          <p:cNvPr id="12698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107524"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4.2.3. The Dot-com Crisis 2000</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4.2.4. The Subprime Crisis 2007-09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4.2.5. The East Asian Financial Market Crisis 1997-98</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4.2.6. The European Debt Crisis 2010</a:t>
            </a:r>
          </a:p>
          <a:p>
            <a:pPr marL="0" indent="0" eaLnBrk="1" hangingPunct="1">
              <a:lnSpc>
                <a:spcPct val="90000"/>
              </a:lnSpc>
              <a:buFont typeface="Arial Unicode MS" pitchFamily="34" charset="-128"/>
              <a:buNone/>
              <a:tabLst>
                <a:tab pos="533400" algn="l"/>
                <a:tab pos="1079500" algn="l"/>
              </a:tabLst>
              <a:defRPr/>
            </a:pPr>
            <a:endParaRPr lang="en-US" altLang="en-US" sz="2200" dirty="0"/>
          </a:p>
          <a:p>
            <a:pPr marL="0" indent="0" eaLnBrk="1" hangingPunct="1">
              <a:lnSpc>
                <a:spcPct val="90000"/>
              </a:lnSpc>
              <a:buFont typeface="Arial Unicode MS" pitchFamily="34" charset="-128"/>
              <a:buNone/>
              <a:tabLst>
                <a:tab pos="533400" algn="l"/>
                <a:tab pos="1079500" algn="l"/>
              </a:tabLst>
              <a:defRPr/>
            </a:pPr>
            <a:r>
              <a:rPr lang="en-US" altLang="en-US" sz="2200" dirty="0"/>
              <a:t>	</a:t>
            </a:r>
          </a:p>
        </p:txBody>
      </p:sp>
      <p:sp>
        <p:nvSpPr>
          <p:cNvPr id="12800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E749B698-4BBA-4CE3-8860-0FE6C7291249}" type="slidenum">
              <a:rPr lang="de-DE" altLang="en-US" sz="1800" smtClean="0">
                <a:solidFill>
                  <a:srgbClr val="FFFFFF"/>
                </a:solidFill>
              </a:rPr>
              <a:pPr algn="r" eaLnBrk="1" hangingPunct="1">
                <a:spcBef>
                  <a:spcPct val="0"/>
                </a:spcBef>
                <a:buClrTx/>
                <a:buFontTx/>
                <a:buNone/>
              </a:pPr>
              <a:t>122</a:t>
            </a:fld>
            <a:r>
              <a:rPr lang="de-DE" altLang="en-US" sz="1800">
                <a:solidFill>
                  <a:srgbClr val="FFFFFF"/>
                </a:solidFill>
              </a:rPr>
              <a:t>-</a:t>
            </a:r>
          </a:p>
        </p:txBody>
      </p:sp>
      <p:sp>
        <p:nvSpPr>
          <p:cNvPr id="128005"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21E2353-5EE6-4E7B-8655-567101C0FA20}" type="slidenum">
              <a:rPr lang="de-DE" altLang="en-US" sz="1600" smtClean="0"/>
              <a:pPr algn="r" eaLnBrk="1" hangingPunct="1">
                <a:spcBef>
                  <a:spcPct val="0"/>
                </a:spcBef>
                <a:buClrTx/>
                <a:buFontTx/>
                <a:buNone/>
              </a:pPr>
              <a:t>123</a:t>
            </a:fld>
            <a:r>
              <a:rPr lang="de-DE" altLang="en-US" sz="1600"/>
              <a:t> -</a:t>
            </a:r>
          </a:p>
        </p:txBody>
      </p:sp>
      <p:sp>
        <p:nvSpPr>
          <p:cNvPr id="129027"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pic>
        <p:nvPicPr>
          <p:cNvPr id="129028" name="Picture 2" descr="europozone debt crisis com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9996292" name="Rectangle 2"/>
          <p:cNvSpPr>
            <a:spLocks noChangeArrowheads="1"/>
          </p:cNvSpPr>
          <p:nvPr/>
        </p:nvSpPr>
        <p:spPr bwMode="auto">
          <a:xfrm>
            <a:off x="0" y="0"/>
            <a:ext cx="9144000" cy="989013"/>
          </a:xfrm>
          <a:prstGeom prst="rect">
            <a:avLst/>
          </a:prstGeom>
          <a:noFill/>
          <a:ln w="9525">
            <a:noFill/>
            <a:miter lim="800000"/>
            <a:headEnd/>
            <a:tailEnd/>
          </a:ln>
          <a:effectLst/>
        </p:spPr>
        <p:txBody>
          <a:bodyPr anchor="ctr"/>
          <a:lstStyle/>
          <a:p>
            <a:pPr>
              <a:defRPr/>
            </a:pPr>
            <a:r>
              <a:rPr lang="en-US" sz="2600" b="1" dirty="0">
                <a:solidFill>
                  <a:srgbClr val="FFFF00"/>
                </a:solidFill>
                <a:effectLst>
                  <a:outerShdw blurRad="38100" dist="38100" dir="2700000" algn="tl">
                    <a:srgbClr val="000000"/>
                  </a:outerShdw>
                </a:effectLst>
                <a:latin typeface="Arial" charset="0"/>
              </a:rPr>
              <a:t>4.2.6. The European Debt Crisis 2010</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300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B50DE97-6941-4E0F-A021-9DECB785C8C4}" type="slidenum">
              <a:rPr lang="de-DE" altLang="en-US" sz="1600" smtClean="0"/>
              <a:pPr algn="r" eaLnBrk="1" hangingPunct="1">
                <a:spcBef>
                  <a:spcPct val="0"/>
                </a:spcBef>
                <a:buClrTx/>
                <a:buFontTx/>
                <a:buNone/>
              </a:pPr>
              <a:t>124</a:t>
            </a:fld>
            <a:r>
              <a:rPr lang="de-DE" altLang="en-US" sz="1600"/>
              <a:t> -</a:t>
            </a:r>
          </a:p>
        </p:txBody>
      </p:sp>
      <p:sp>
        <p:nvSpPr>
          <p:cNvPr id="130052"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005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0" y="1160463"/>
            <a:ext cx="87058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en-US" sz="2400">
                <a:solidFill>
                  <a:schemeClr val="tx1"/>
                </a:solidFill>
                <a:effectLst>
                  <a:outerShdw blurRad="38100" dist="38100" dir="2700000" algn="tl">
                    <a:srgbClr val="000000"/>
                  </a:outerShdw>
                </a:effectLst>
                <a:latin typeface="Arial" charset="0"/>
              </a:rPr>
              <a:t>The crisis can be seen as the result of </a:t>
            </a:r>
            <a:r>
              <a:rPr lang="en-US" sz="2400">
                <a:solidFill>
                  <a:srgbClr val="00FF00"/>
                </a:solidFill>
                <a:effectLst>
                  <a:outerShdw blurRad="38100" dist="38100" dir="2700000" algn="tl">
                    <a:srgbClr val="000000"/>
                  </a:outerShdw>
                </a:effectLst>
                <a:latin typeface="Arial" charset="0"/>
              </a:rPr>
              <a:t>two factors</a:t>
            </a:r>
            <a:r>
              <a:rPr lang="en-US" sz="2400">
                <a:solidFill>
                  <a:schemeClr val="tx1"/>
                </a:solidFill>
                <a:effectLst>
                  <a:outerShdw blurRad="38100" dist="38100" dir="2700000" algn="tl">
                    <a:srgbClr val="000000"/>
                  </a:outerShdw>
                </a:effectLst>
                <a:latin typeface="Arial" charset="0"/>
              </a:rPr>
              <a:t>:</a:t>
            </a:r>
            <a:endParaRPr lang="en-US" sz="2400">
              <a:solidFill>
                <a:srgbClr val="00FF00"/>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Font typeface="Arial" charset="0"/>
              <a:buAutoNum type="arabicPeriod"/>
              <a:defRPr/>
            </a:pPr>
            <a:r>
              <a:rPr lang="en-US" sz="2400">
                <a:solidFill>
                  <a:srgbClr val="00FF00"/>
                </a:solidFill>
                <a:effectLst>
                  <a:outerShdw blurRad="38100" dist="38100" dir="2700000" algn="tl">
                    <a:srgbClr val="000000"/>
                  </a:outerShdw>
                </a:effectLst>
                <a:latin typeface="Arial" charset="0"/>
              </a:rPr>
              <a:t>One interest rate only </a:t>
            </a:r>
            <a:r>
              <a:rPr lang="en-US" sz="2400">
                <a:solidFill>
                  <a:schemeClr val="tx1"/>
                </a:solidFill>
                <a:effectLst>
                  <a:outerShdw blurRad="38100" dist="38100" dir="2700000" algn="tl">
                    <a:srgbClr val="000000"/>
                  </a:outerShdw>
                </a:effectLst>
                <a:latin typeface="Arial" charset="0"/>
              </a:rPr>
              <a:t>for 17 member states!</a:t>
            </a:r>
          </a:p>
          <a:p>
            <a:pPr marL="571500" indent="-571500">
              <a:lnSpc>
                <a:spcPct val="0"/>
              </a:lnSpc>
              <a:spcBef>
                <a:spcPct val="60000"/>
              </a:spcBef>
              <a:buClr>
                <a:srgbClr val="FF0000"/>
              </a:buClr>
              <a:buFont typeface="Arial" charset="0"/>
              <a:buAutoNum type="arabicPeriod"/>
              <a:defRPr/>
            </a:pPr>
            <a:endParaRPr lang="en-US" sz="2400">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r>
              <a:rPr lang="en-US">
                <a:solidFill>
                  <a:schemeClr val="tx1"/>
                </a:solidFill>
                <a:effectLst>
                  <a:outerShdw blurRad="38100" dist="38100" dir="2700000" algn="tl">
                    <a:srgbClr val="000000"/>
                  </a:outerShdw>
                </a:effectLst>
                <a:latin typeface="Arial" charset="0"/>
              </a:rPr>
              <a:t>As seen in chapter 6.2.3., business banks of </a:t>
            </a:r>
            <a:r>
              <a:rPr lang="en-US">
                <a:solidFill>
                  <a:srgbClr val="00FF00"/>
                </a:solidFill>
                <a:effectLst>
                  <a:outerShdw blurRad="38100" dist="38100" dir="2700000" algn="tl">
                    <a:srgbClr val="000000"/>
                  </a:outerShdw>
                </a:effectLst>
                <a:latin typeface="Arial" charset="0"/>
              </a:rPr>
              <a:t>all member states </a:t>
            </a:r>
            <a:r>
              <a:rPr lang="en-US">
                <a:solidFill>
                  <a:schemeClr val="tx1"/>
                </a:solidFill>
                <a:effectLst>
                  <a:outerShdw blurRad="38100" dist="38100" dir="2700000" algn="tl">
                    <a:srgbClr val="000000"/>
                  </a:outerShdw>
                </a:effectLst>
                <a:latin typeface="Arial" charset="0"/>
              </a:rPr>
              <a:t>can borrow money from the ECB at </a:t>
            </a:r>
            <a:r>
              <a:rPr lang="en-US">
                <a:solidFill>
                  <a:srgbClr val="00FF00"/>
                </a:solidFill>
                <a:effectLst>
                  <a:outerShdw blurRad="38100" dist="38100" dir="2700000" algn="tl">
                    <a:srgbClr val="000000"/>
                  </a:outerShdw>
                </a:effectLst>
                <a:latin typeface="Arial" charset="0"/>
              </a:rPr>
              <a:t>the same interest rate</a:t>
            </a:r>
            <a:r>
              <a:rPr lang="en-US">
                <a:solidFill>
                  <a:schemeClr val="tx1"/>
                </a:solidFill>
                <a:effectLst>
                  <a:outerShdw blurRad="38100" dist="38100" dir="2700000" algn="tl">
                    <a:srgbClr val="000000"/>
                  </a:outerShdw>
                </a:effectLst>
                <a:latin typeface="Arial" charset="0"/>
              </a:rPr>
              <a:t>.</a:t>
            </a:r>
          </a:p>
          <a:p>
            <a:pPr marL="952500" lvl="1" indent="-495300">
              <a:lnSpc>
                <a:spcPct val="80000"/>
              </a:lnSpc>
              <a:spcBef>
                <a:spcPct val="60000"/>
              </a:spcBef>
              <a:buClr>
                <a:srgbClr val="FF0000"/>
              </a:buClr>
              <a:buSzPct val="110000"/>
              <a:buFont typeface="Arial Unicode MS" pitchFamily="34" charset="-128"/>
              <a:buChar char="■"/>
              <a:defRPr/>
            </a:pPr>
            <a:r>
              <a:rPr lang="en-US">
                <a:solidFill>
                  <a:srgbClr val="00FF00"/>
                </a:solidFill>
                <a:effectLst>
                  <a:outerShdw blurRad="38100" dist="38100" dir="2700000" algn="tl">
                    <a:srgbClr val="000000"/>
                  </a:outerShdw>
                </a:effectLst>
                <a:latin typeface="Arial" charset="0"/>
              </a:rPr>
              <a:t>A differentiation </a:t>
            </a:r>
            <a:r>
              <a:rPr lang="en-US">
                <a:solidFill>
                  <a:schemeClr val="tx1"/>
                </a:solidFill>
                <a:effectLst>
                  <a:outerShdw blurRad="38100" dist="38100" dir="2700000" algn="tl">
                    <a:srgbClr val="000000"/>
                  </a:outerShdw>
                </a:effectLst>
                <a:latin typeface="Arial" charset="0"/>
              </a:rPr>
              <a:t>of the interest rate according to the different home countries of the commercial banks </a:t>
            </a:r>
            <a:r>
              <a:rPr lang="en-US">
                <a:solidFill>
                  <a:srgbClr val="00FF00"/>
                </a:solidFill>
                <a:effectLst>
                  <a:outerShdw blurRad="38100" dist="38100" dir="2700000" algn="tl">
                    <a:srgbClr val="000000"/>
                  </a:outerShdw>
                </a:effectLst>
                <a:latin typeface="Arial" charset="0"/>
              </a:rPr>
              <a:t>is not practiced</a:t>
            </a:r>
            <a:r>
              <a:rPr lang="en-US">
                <a:solidFill>
                  <a:schemeClr val="tx1"/>
                </a:solidFill>
                <a:effectLst>
                  <a:outerShdw blurRad="38100" dist="38100" dir="2700000" algn="tl">
                    <a:srgbClr val="000000"/>
                  </a:outerShdw>
                </a:effectLst>
                <a:latin typeface="Arial" charset="0"/>
              </a:rPr>
              <a:t>.</a:t>
            </a:r>
          </a:p>
          <a:p>
            <a:pPr marL="952500" lvl="1" indent="-495300">
              <a:lnSpc>
                <a:spcPct val="80000"/>
              </a:lnSpc>
              <a:spcBef>
                <a:spcPct val="60000"/>
              </a:spcBef>
              <a:buClr>
                <a:srgbClr val="FF0000"/>
              </a:buClr>
              <a:buSzPct val="110000"/>
              <a:buFont typeface="Arial Unicode MS" pitchFamily="34" charset="-128"/>
              <a:buChar char="■"/>
              <a:defRPr/>
            </a:pPr>
            <a:r>
              <a:rPr lang="en-US">
                <a:solidFill>
                  <a:schemeClr val="tx1"/>
                </a:solidFill>
                <a:effectLst>
                  <a:outerShdw blurRad="38100" dist="38100" dir="2700000" algn="tl">
                    <a:srgbClr val="000000"/>
                  </a:outerShdw>
                </a:effectLst>
                <a:latin typeface="Arial" charset="0"/>
              </a:rPr>
              <a:t>As a consequence, the </a:t>
            </a:r>
            <a:r>
              <a:rPr lang="en-US">
                <a:solidFill>
                  <a:srgbClr val="00FF00"/>
                </a:solidFill>
                <a:effectLst>
                  <a:outerShdw blurRad="38100" dist="38100" dir="2700000" algn="tl">
                    <a:srgbClr val="000000"/>
                  </a:outerShdw>
                </a:effectLst>
                <a:latin typeface="Arial" charset="0"/>
              </a:rPr>
              <a:t>interest rate for bank credits </a:t>
            </a:r>
            <a:r>
              <a:rPr lang="en-US">
                <a:solidFill>
                  <a:schemeClr val="tx1"/>
                </a:solidFill>
                <a:effectLst>
                  <a:outerShdw blurRad="38100" dist="38100" dir="2700000" algn="tl">
                    <a:srgbClr val="000000"/>
                  </a:outerShdw>
                </a:effectLst>
                <a:latin typeface="Arial" charset="0"/>
              </a:rPr>
              <a:t>(especially mortgage and firm credits) have aligned in all member states („</a:t>
            </a:r>
            <a:r>
              <a:rPr lang="en-US">
                <a:solidFill>
                  <a:srgbClr val="00FF00"/>
                </a:solidFill>
                <a:effectLst>
                  <a:outerShdw blurRad="38100" dist="38100" dir="2700000" algn="tl">
                    <a:srgbClr val="000000"/>
                  </a:outerShdw>
                </a:effectLst>
                <a:latin typeface="Arial" charset="0"/>
              </a:rPr>
              <a:t>interest-rate-pass-through</a:t>
            </a:r>
            <a:r>
              <a:rPr lang="en-US">
                <a:solidFill>
                  <a:schemeClr val="tx1"/>
                </a:solidFill>
                <a:effectLst>
                  <a:outerShdw blurRad="38100" dist="38100" dir="2700000" algn="tl">
                    <a:srgbClr val="000000"/>
                  </a:outerShdw>
                </a:effectLst>
                <a:latin typeface="Arial" charset="0"/>
              </a:rPr>
              <a:t>“).</a:t>
            </a:r>
          </a:p>
        </p:txBody>
      </p:sp>
      <p:sp>
        <p:nvSpPr>
          <p:cNvPr id="130055"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005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020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3107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D6A87B1-8E21-4B38-B72E-3389A8E5725D}" type="slidenum">
              <a:rPr lang="de-DE" altLang="en-US" sz="1600" smtClean="0"/>
              <a:pPr algn="r" eaLnBrk="1" hangingPunct="1">
                <a:spcBef>
                  <a:spcPct val="0"/>
                </a:spcBef>
                <a:buClrTx/>
                <a:buFontTx/>
                <a:buNone/>
              </a:pPr>
              <a:t>125</a:t>
            </a:fld>
            <a:r>
              <a:rPr lang="de-DE" altLang="en-US" sz="1600"/>
              <a:t> -</a:t>
            </a:r>
          </a:p>
        </p:txBody>
      </p:sp>
      <p:sp>
        <p:nvSpPr>
          <p:cNvPr id="131076"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10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87058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charset="0"/>
              <a:buAutoNum type="arabicPeriod" startAt="2"/>
              <a:defRPr/>
            </a:pPr>
            <a:r>
              <a:rPr lang="en-US" sz="2400">
                <a:solidFill>
                  <a:srgbClr val="00FF00"/>
                </a:solidFill>
                <a:effectLst>
                  <a:outerShdw blurRad="38100" dist="38100" dir="2700000" algn="tl">
                    <a:srgbClr val="000000"/>
                  </a:outerShdw>
                </a:effectLst>
                <a:latin typeface="Arial" charset="0"/>
              </a:rPr>
              <a:t>Different inflation rates </a:t>
            </a:r>
            <a:r>
              <a:rPr lang="en-US" sz="2400">
                <a:solidFill>
                  <a:schemeClr val="tx1"/>
                </a:solidFill>
                <a:effectLst>
                  <a:outerShdw blurRad="38100" dist="38100" dir="2700000" algn="tl">
                    <a:srgbClr val="000000"/>
                  </a:outerShdw>
                </a:effectLst>
                <a:latin typeface="Arial" charset="0"/>
              </a:rPr>
              <a:t>in all 17 member states!</a:t>
            </a:r>
          </a:p>
          <a:p>
            <a:pPr marL="571500" indent="-571500">
              <a:lnSpc>
                <a:spcPts val="800"/>
              </a:lnSpc>
              <a:spcBef>
                <a:spcPct val="60000"/>
              </a:spcBef>
              <a:buClr>
                <a:srgbClr val="FF0000"/>
              </a:buClr>
              <a:buFont typeface="Arial Unicode MS" pitchFamily="34" charset="-128"/>
              <a:buChar char="➤"/>
              <a:defRPr/>
            </a:pPr>
            <a:endParaRPr lang="en-US" sz="2400">
              <a:solidFill>
                <a:schemeClr val="tx1"/>
              </a:solidFill>
              <a:effectLst>
                <a:outerShdw blurRad="38100" dist="38100" dir="2700000" algn="tl">
                  <a:srgbClr val="000000"/>
                </a:outerShdw>
              </a:effectLst>
              <a:latin typeface="Arial" charset="0"/>
            </a:endParaRPr>
          </a:p>
        </p:txBody>
      </p:sp>
      <p:sp>
        <p:nvSpPr>
          <p:cNvPr id="13107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108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1380"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1081" name="Object 5"/>
          <p:cNvGraphicFramePr>
            <a:graphicFrameLocks noChangeAspect="1"/>
          </p:cNvGraphicFramePr>
          <p:nvPr/>
        </p:nvGraphicFramePr>
        <p:xfrm>
          <a:off x="0" y="1566863"/>
          <a:ext cx="9144000" cy="5291137"/>
        </p:xfrm>
        <a:graphic>
          <a:graphicData uri="http://schemas.openxmlformats.org/presentationml/2006/ole">
            <mc:AlternateContent xmlns:mc="http://schemas.openxmlformats.org/markup-compatibility/2006">
              <mc:Choice xmlns:v="urn:schemas-microsoft-com:vml" Requires="v">
                <p:oleObj spid="_x0000_s131381" name="Diagramm" r:id="rId6" imgW="9239216" imgH="5743643" progId="Excel.Chart.8">
                  <p:link updateAutomatic="1"/>
                </p:oleObj>
              </mc:Choice>
              <mc:Fallback>
                <p:oleObj name="Diagramm" r:id="rId6" imgW="9239216" imgH="5743643" progId="Excel.Chart.8">
                  <p:link updateAutomatic="1"/>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66863"/>
                        <a:ext cx="9144000" cy="5291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3209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BBE48AD6-A1A9-4989-A520-4F2A53DF8446}" type="slidenum">
              <a:rPr lang="de-DE" altLang="en-US" sz="1600" smtClean="0"/>
              <a:pPr algn="r" eaLnBrk="1" hangingPunct="1">
                <a:spcBef>
                  <a:spcPct val="0"/>
                </a:spcBef>
                <a:buClrTx/>
                <a:buFontTx/>
                <a:buNone/>
              </a:pPr>
              <a:t>126</a:t>
            </a:fld>
            <a:r>
              <a:rPr lang="de-DE" altLang="en-US" sz="1600"/>
              <a:t> -</a:t>
            </a:r>
          </a:p>
        </p:txBody>
      </p:sp>
      <p:sp>
        <p:nvSpPr>
          <p:cNvPr id="132100"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21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87058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charset="0"/>
              <a:buAutoNum type="arabicPeriod" startAt="2"/>
              <a:defRPr/>
            </a:pPr>
            <a:r>
              <a:rPr lang="en-US" sz="2400">
                <a:solidFill>
                  <a:srgbClr val="00FF00"/>
                </a:solidFill>
                <a:effectLst>
                  <a:outerShdw blurRad="38100" dist="38100" dir="2700000" algn="tl">
                    <a:srgbClr val="000000"/>
                  </a:outerShdw>
                </a:effectLst>
                <a:latin typeface="Arial" charset="0"/>
              </a:rPr>
              <a:t>Different inflation rates </a:t>
            </a:r>
            <a:r>
              <a:rPr lang="en-US" sz="2400">
                <a:solidFill>
                  <a:schemeClr val="tx1"/>
                </a:solidFill>
                <a:effectLst>
                  <a:outerShdw blurRad="38100" dist="38100" dir="2700000" algn="tl">
                    <a:srgbClr val="000000"/>
                  </a:outerShdw>
                </a:effectLst>
                <a:latin typeface="Arial" charset="0"/>
              </a:rPr>
              <a:t>in all 17 member states!</a:t>
            </a:r>
          </a:p>
          <a:p>
            <a:pPr marL="571500" indent="-571500">
              <a:lnSpc>
                <a:spcPts val="800"/>
              </a:lnSpc>
              <a:spcBef>
                <a:spcPct val="60000"/>
              </a:spcBef>
              <a:buClr>
                <a:srgbClr val="FF0000"/>
              </a:buClr>
              <a:buFont typeface="Arial Unicode MS" pitchFamily="34" charset="-128"/>
              <a:buChar char="➤"/>
              <a:defRPr/>
            </a:pPr>
            <a:endParaRPr lang="en-US" sz="2400">
              <a:solidFill>
                <a:schemeClr val="tx1"/>
              </a:solidFill>
              <a:effectLst>
                <a:outerShdw blurRad="38100" dist="38100" dir="2700000" algn="tl">
                  <a:srgbClr val="000000"/>
                </a:outerShdw>
              </a:effectLst>
              <a:latin typeface="Arial" charset="0"/>
            </a:endParaRPr>
          </a:p>
        </p:txBody>
      </p:sp>
      <p:sp>
        <p:nvSpPr>
          <p:cNvPr id="132103"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210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240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kt 1"/>
          <p:cNvGraphicFramePr>
            <a:graphicFrameLocks noChangeAspect="1"/>
          </p:cNvGraphicFramePr>
          <p:nvPr/>
        </p:nvGraphicFramePr>
        <p:xfrm>
          <a:off x="-28575" y="1063625"/>
          <a:ext cx="9172575" cy="5810250"/>
        </p:xfrm>
        <a:graphic>
          <a:graphicData uri="http://schemas.openxmlformats.org/presentationml/2006/ole">
            <mc:AlternateContent xmlns:mc="http://schemas.openxmlformats.org/markup-compatibility/2006">
              <mc:Choice xmlns:v="urn:schemas-microsoft-com:vml" Requires="v">
                <p:oleObj spid="_x0000_s132405" name="Arbeitsblatt" r:id="rId6" imgW="9401167" imgH="6105510" progId="Excel.Sheet.12">
                  <p:link updateAutomatic="1"/>
                </p:oleObj>
              </mc:Choice>
              <mc:Fallback>
                <p:oleObj name="Arbeitsblatt" r:id="rId6" imgW="9401167" imgH="6105510" progId="Excel.Sheet.12">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1063625"/>
                        <a:ext cx="91725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331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A82B556-F916-4AD6-8404-A89D759EFCAF}" type="slidenum">
              <a:rPr lang="de-DE" altLang="en-US" sz="1600" smtClean="0"/>
              <a:pPr algn="r" eaLnBrk="1" hangingPunct="1">
                <a:spcBef>
                  <a:spcPct val="0"/>
                </a:spcBef>
                <a:buClrTx/>
                <a:buFontTx/>
                <a:buNone/>
              </a:pPr>
              <a:t>127</a:t>
            </a:fld>
            <a:r>
              <a:rPr lang="de-DE" altLang="en-US" sz="1600"/>
              <a:t> -</a:t>
            </a:r>
          </a:p>
        </p:txBody>
      </p:sp>
      <p:sp>
        <p:nvSpPr>
          <p:cNvPr id="133124"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31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9988"/>
            <a:ext cx="9039225"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en-US" sz="2400">
                <a:solidFill>
                  <a:schemeClr val="tx1"/>
                </a:solidFill>
                <a:effectLst>
                  <a:outerShdw blurRad="38100" dist="38100" dir="2700000" algn="tl">
                    <a:srgbClr val="000000"/>
                  </a:outerShdw>
                </a:effectLst>
                <a:latin typeface="Arial" charset="0"/>
              </a:rPr>
              <a:t>If nominal interest rates are identical, but inflation rates diverge, </a:t>
            </a:r>
            <a:r>
              <a:rPr lang="en-US" sz="2400">
                <a:solidFill>
                  <a:srgbClr val="00FF00"/>
                </a:solidFill>
                <a:effectLst>
                  <a:outerShdw blurRad="38100" dist="38100" dir="2700000" algn="tl">
                    <a:srgbClr val="000000"/>
                  </a:outerShdw>
                </a:effectLst>
                <a:latin typeface="Arial" charset="0"/>
              </a:rPr>
              <a:t>real interest rate diverge too</a:t>
            </a:r>
            <a:r>
              <a:rPr lang="en-US" sz="2400">
                <a:solidFill>
                  <a:schemeClr val="tx1"/>
                </a:solidFill>
                <a:effectLst>
                  <a:outerShdw blurRad="38100" dist="38100" dir="2700000" algn="tl">
                    <a:srgbClr val="000000"/>
                  </a:outerShdw>
                </a:effectLst>
                <a:latin typeface="Arial" charset="0"/>
              </a:rPr>
              <a:t>:</a:t>
            </a:r>
          </a:p>
          <a:p>
            <a:pPr marL="952500" lvl="1" indent="-495300">
              <a:lnSpc>
                <a:spcPct val="80000"/>
              </a:lnSpc>
              <a:spcBef>
                <a:spcPct val="60000"/>
              </a:spcBef>
              <a:buClr>
                <a:srgbClr val="FF0000"/>
              </a:buClr>
              <a:buSzPct val="11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None/>
              <a:defRPr/>
            </a:pPr>
            <a:r>
              <a:rPr lang="en-US">
                <a:solidFill>
                  <a:schemeClr val="tx1"/>
                </a:solidFill>
                <a:effectLst>
                  <a:outerShdw blurRad="38100" dist="38100" dir="2700000" algn="tl">
                    <a:srgbClr val="000000"/>
                  </a:outerShdw>
                </a:effectLst>
                <a:latin typeface="Arial" charset="0"/>
              </a:rPr>
              <a:t>=&gt; Countries with </a:t>
            </a:r>
            <a:r>
              <a:rPr lang="en-US">
                <a:solidFill>
                  <a:srgbClr val="FF9933"/>
                </a:solidFill>
                <a:effectLst>
                  <a:outerShdw blurRad="38100" dist="38100" dir="2700000" algn="tl">
                    <a:srgbClr val="000000"/>
                  </a:outerShdw>
                </a:effectLst>
                <a:latin typeface="Arial" charset="0"/>
              </a:rPr>
              <a:t>high</a:t>
            </a:r>
            <a:r>
              <a:rPr lang="en-US">
                <a:solidFill>
                  <a:srgbClr val="00FF00"/>
                </a:solidFill>
                <a:effectLst>
                  <a:outerShdw blurRad="38100" dist="38100" dir="2700000" algn="tl">
                    <a:srgbClr val="000000"/>
                  </a:outerShdw>
                </a:effectLst>
                <a:latin typeface="Arial" charset="0"/>
              </a:rPr>
              <a:t> inflation rates</a:t>
            </a:r>
            <a:r>
              <a:rPr lang="en-US">
                <a:solidFill>
                  <a:schemeClr val="tx1"/>
                </a:solidFill>
                <a:effectLst>
                  <a:outerShdw blurRad="38100" dist="38100" dir="2700000" algn="tl">
                    <a:srgbClr val="000000"/>
                  </a:outerShdw>
                </a:effectLst>
                <a:latin typeface="Arial" charset="0"/>
              </a:rPr>
              <a:t> experience </a:t>
            </a:r>
            <a:r>
              <a:rPr lang="en-US">
                <a:solidFill>
                  <a:srgbClr val="FF9933"/>
                </a:solidFill>
                <a:effectLst>
                  <a:outerShdw blurRad="38100" dist="38100" dir="2700000" algn="tl">
                    <a:srgbClr val="000000"/>
                  </a:outerShdw>
                </a:effectLst>
                <a:latin typeface="Arial" charset="0"/>
              </a:rPr>
              <a:t>low</a:t>
            </a:r>
            <a:r>
              <a:rPr lang="en-US">
                <a:solidFill>
                  <a:srgbClr val="00FF00"/>
                </a:solidFill>
                <a:effectLst>
                  <a:outerShdw blurRad="38100" dist="38100" dir="2700000" algn="tl">
                    <a:srgbClr val="000000"/>
                  </a:outerShdw>
                </a:effectLst>
                <a:latin typeface="Arial" charset="0"/>
              </a:rPr>
              <a:t> real interest rates</a:t>
            </a:r>
            <a:r>
              <a:rPr lang="en-US">
                <a:solidFill>
                  <a:schemeClr val="tx1"/>
                </a:solidFill>
                <a:effectLst>
                  <a:outerShdw blurRad="38100" dist="38100" dir="2700000" algn="tl">
                    <a:srgbClr val="000000"/>
                  </a:outerShdw>
                </a:effectLst>
                <a:latin typeface="Arial" charset="0"/>
              </a:rPr>
              <a:t>!</a:t>
            </a:r>
          </a:p>
          <a:p>
            <a:pPr marL="952500" lvl="1" indent="-495300">
              <a:lnSpc>
                <a:spcPct val="80000"/>
              </a:lnSpc>
              <a:spcBef>
                <a:spcPct val="60000"/>
              </a:spcBef>
              <a:buClr>
                <a:srgbClr val="FF0000"/>
              </a:buClr>
              <a:buSzPct val="110000"/>
              <a:buFont typeface="Arial Unicode MS" pitchFamily="34" charset="-128"/>
              <a:buNone/>
              <a:defRPr/>
            </a:pPr>
            <a:r>
              <a:rPr lang="en-US">
                <a:solidFill>
                  <a:schemeClr val="tx1"/>
                </a:solidFill>
                <a:effectLst>
                  <a:outerShdw blurRad="38100" dist="38100" dir="2700000" algn="tl">
                    <a:srgbClr val="000000"/>
                  </a:outerShdw>
                </a:effectLst>
                <a:latin typeface="Arial" charset="0"/>
              </a:rPr>
              <a:t>     Countries with </a:t>
            </a:r>
            <a:r>
              <a:rPr lang="en-US">
                <a:solidFill>
                  <a:srgbClr val="FF9933"/>
                </a:solidFill>
                <a:effectLst>
                  <a:outerShdw blurRad="38100" dist="38100" dir="2700000" algn="tl">
                    <a:srgbClr val="000000"/>
                  </a:outerShdw>
                </a:effectLst>
                <a:latin typeface="Arial" charset="0"/>
              </a:rPr>
              <a:t>low</a:t>
            </a:r>
            <a:r>
              <a:rPr lang="en-US">
                <a:solidFill>
                  <a:srgbClr val="00FF00"/>
                </a:solidFill>
                <a:effectLst>
                  <a:outerShdw blurRad="38100" dist="38100" dir="2700000" algn="tl">
                    <a:srgbClr val="000000"/>
                  </a:outerShdw>
                </a:effectLst>
                <a:latin typeface="Arial" charset="0"/>
              </a:rPr>
              <a:t> inflation rates</a:t>
            </a:r>
            <a:r>
              <a:rPr lang="en-US">
                <a:solidFill>
                  <a:schemeClr val="tx1"/>
                </a:solidFill>
                <a:effectLst>
                  <a:outerShdw blurRad="38100" dist="38100" dir="2700000" algn="tl">
                    <a:srgbClr val="000000"/>
                  </a:outerShdw>
                </a:effectLst>
                <a:latin typeface="Arial" charset="0"/>
              </a:rPr>
              <a:t> experience </a:t>
            </a:r>
            <a:r>
              <a:rPr lang="en-US">
                <a:solidFill>
                  <a:srgbClr val="FF9933"/>
                </a:solidFill>
                <a:effectLst>
                  <a:outerShdw blurRad="38100" dist="38100" dir="2700000" algn="tl">
                    <a:srgbClr val="000000"/>
                  </a:outerShdw>
                </a:effectLst>
                <a:latin typeface="Arial" charset="0"/>
              </a:rPr>
              <a:t>high</a:t>
            </a:r>
            <a:r>
              <a:rPr lang="en-US">
                <a:solidFill>
                  <a:srgbClr val="00FF00"/>
                </a:solidFill>
                <a:effectLst>
                  <a:outerShdw blurRad="38100" dist="38100" dir="2700000" algn="tl">
                    <a:srgbClr val="000000"/>
                  </a:outerShdw>
                </a:effectLst>
                <a:latin typeface="Arial" charset="0"/>
              </a:rPr>
              <a:t> real interest rates</a:t>
            </a:r>
            <a:r>
              <a:rPr lang="en-US">
                <a:solidFill>
                  <a:schemeClr val="tx1"/>
                </a:solidFill>
                <a:effectLst>
                  <a:outerShdw blurRad="38100" dist="38100" dir="2700000" algn="tl">
                    <a:srgbClr val="000000"/>
                  </a:outerShdw>
                </a:effectLst>
                <a:latin typeface="Arial" charset="0"/>
              </a:rPr>
              <a:t>!</a:t>
            </a:r>
          </a:p>
        </p:txBody>
      </p:sp>
      <p:sp>
        <p:nvSpPr>
          <p:cNvPr id="133127"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312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3582"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29" name="Object 6"/>
          <p:cNvGraphicFramePr>
            <a:graphicFrameLocks noChangeAspect="1"/>
          </p:cNvGraphicFramePr>
          <p:nvPr/>
        </p:nvGraphicFramePr>
        <p:xfrm>
          <a:off x="249238" y="2151063"/>
          <a:ext cx="8637587" cy="488950"/>
        </p:xfrm>
        <a:graphic>
          <a:graphicData uri="http://schemas.openxmlformats.org/presentationml/2006/ole">
            <mc:AlternateContent xmlns:mc="http://schemas.openxmlformats.org/markup-compatibility/2006">
              <mc:Choice xmlns:v="urn:schemas-microsoft-com:vml" Requires="v">
                <p:oleObj spid="_x0000_s133583" name="Formel" r:id="rId6" imgW="3594100" imgH="203200" progId="Equation.3">
                  <p:embed/>
                </p:oleObj>
              </mc:Choice>
              <mc:Fallback>
                <p:oleObj name="Formel" r:id="rId6" imgW="3594100" imgH="203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38" y="2151063"/>
                        <a:ext cx="8637587" cy="4889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30" name="Object 7"/>
          <p:cNvGraphicFramePr>
            <a:graphicFrameLocks noChangeAspect="1"/>
          </p:cNvGraphicFramePr>
          <p:nvPr/>
        </p:nvGraphicFramePr>
        <p:xfrm>
          <a:off x="1187450" y="2978150"/>
          <a:ext cx="6370638" cy="519113"/>
        </p:xfrm>
        <a:graphic>
          <a:graphicData uri="http://schemas.openxmlformats.org/presentationml/2006/ole">
            <mc:AlternateContent xmlns:mc="http://schemas.openxmlformats.org/markup-compatibility/2006">
              <mc:Choice xmlns:v="urn:schemas-microsoft-com:vml" Requires="v">
                <p:oleObj spid="_x0000_s133584" name="Formel" r:id="rId8" imgW="2692400" imgH="215900" progId="Equation.3">
                  <p:embed/>
                </p:oleObj>
              </mc:Choice>
              <mc:Fallback>
                <p:oleObj name="Formel" r:id="rId8" imgW="2692400" imgH="2159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450" y="2978150"/>
                        <a:ext cx="6370638" cy="5191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Gerade Verbindung mit Pfeil 15"/>
          <p:cNvCxnSpPr>
            <a:cxnSpLocks noChangeShapeType="1"/>
          </p:cNvCxnSpPr>
          <p:nvPr/>
        </p:nvCxnSpPr>
        <p:spPr bwMode="auto">
          <a:xfrm rot="5400000" flipH="1" flipV="1">
            <a:off x="6665912" y="3214688"/>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 name="Gerade Verbindung mit Pfeil 16"/>
          <p:cNvCxnSpPr>
            <a:cxnSpLocks noChangeShapeType="1"/>
          </p:cNvCxnSpPr>
          <p:nvPr/>
        </p:nvCxnSpPr>
        <p:spPr bwMode="auto">
          <a:xfrm rot="5400000" flipH="1" flipV="1">
            <a:off x="2763837" y="3236913"/>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Gerade Verbindung mit Pfeil 17"/>
          <p:cNvCxnSpPr>
            <a:cxnSpLocks noChangeShapeType="1"/>
          </p:cNvCxnSpPr>
          <p:nvPr/>
        </p:nvCxnSpPr>
        <p:spPr bwMode="auto">
          <a:xfrm rot="16200000" flipH="1">
            <a:off x="6929438" y="3222625"/>
            <a:ext cx="392112"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 name="Gerade Verbindung mit Pfeil 18"/>
          <p:cNvCxnSpPr>
            <a:cxnSpLocks noChangeShapeType="1"/>
          </p:cNvCxnSpPr>
          <p:nvPr/>
        </p:nvCxnSpPr>
        <p:spPr bwMode="auto">
          <a:xfrm rot="16200000" flipH="1">
            <a:off x="2458244" y="3244057"/>
            <a:ext cx="390525"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0556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055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3414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91F24CA-883E-4264-B9FB-9716D7F52224}" type="slidenum">
              <a:rPr lang="de-DE" altLang="en-US" sz="1600" smtClean="0"/>
              <a:pPr algn="r" eaLnBrk="1" hangingPunct="1">
                <a:spcBef>
                  <a:spcPct val="0"/>
                </a:spcBef>
                <a:buClrTx/>
                <a:buFontTx/>
                <a:buNone/>
              </a:pPr>
              <a:t>128</a:t>
            </a:fld>
            <a:r>
              <a:rPr lang="de-DE" altLang="en-US" sz="1600"/>
              <a:t> -</a:t>
            </a:r>
          </a:p>
        </p:txBody>
      </p:sp>
      <p:sp>
        <p:nvSpPr>
          <p:cNvPr id="134148"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41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7731" name="Rectangle 3"/>
          <p:cNvSpPr>
            <a:spLocks noChangeArrowheads="1"/>
          </p:cNvSpPr>
          <p:nvPr/>
        </p:nvSpPr>
        <p:spPr bwMode="auto">
          <a:xfrm>
            <a:off x="104775" y="1073150"/>
            <a:ext cx="8896350" cy="5519738"/>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en-US" sz="2400">
                <a:solidFill>
                  <a:srgbClr val="00FF00"/>
                </a:solidFill>
                <a:effectLst>
                  <a:outerShdw blurRad="38100" dist="38100" dir="2700000" algn="tl">
                    <a:srgbClr val="000000"/>
                  </a:outerShdw>
                </a:effectLst>
                <a:latin typeface="Arial" charset="0"/>
              </a:rPr>
              <a:t>Convergence of nominal interest</a:t>
            </a:r>
            <a:r>
              <a:rPr lang="en-US" sz="2400">
                <a:solidFill>
                  <a:schemeClr val="tx1"/>
                </a:solidFill>
                <a:effectLst>
                  <a:outerShdw blurRad="38100" dist="38100" dir="2700000" algn="tl">
                    <a:srgbClr val="000000"/>
                  </a:outerShdw>
                </a:effectLst>
                <a:latin typeface="Arial" charset="0"/>
              </a:rPr>
              <a:t> rates &amp; </a:t>
            </a:r>
            <a:r>
              <a:rPr lang="en-US" sz="2400">
                <a:solidFill>
                  <a:srgbClr val="00FF00"/>
                </a:solidFill>
                <a:effectLst>
                  <a:outerShdw blurRad="38100" dist="38100" dir="2700000" algn="tl">
                    <a:srgbClr val="000000"/>
                  </a:outerShdw>
                </a:effectLst>
                <a:latin typeface="Arial" charset="0"/>
              </a:rPr>
              <a:t>divergence of real interest</a:t>
            </a:r>
            <a:r>
              <a:rPr lang="en-US" sz="2400">
                <a:solidFill>
                  <a:schemeClr val="tx1"/>
                </a:solidFill>
                <a:effectLst>
                  <a:outerShdw blurRad="38100" dist="38100" dir="2700000" algn="tl">
                    <a:srgbClr val="000000"/>
                  </a:outerShdw>
                </a:effectLst>
                <a:latin typeface="Arial" charset="0"/>
              </a:rPr>
              <a:t> rates using the example of 10 years govern. bonds :</a:t>
            </a:r>
          </a:p>
        </p:txBody>
      </p:sp>
      <p:sp>
        <p:nvSpPr>
          <p:cNvPr id="134151"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415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4452"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4153" name="Object 7"/>
          <p:cNvGraphicFramePr>
            <a:graphicFrameLocks noChangeAspect="1"/>
          </p:cNvGraphicFramePr>
          <p:nvPr/>
        </p:nvGraphicFramePr>
        <p:xfrm>
          <a:off x="0" y="1843088"/>
          <a:ext cx="9144000" cy="4997450"/>
        </p:xfrm>
        <a:graphic>
          <a:graphicData uri="http://schemas.openxmlformats.org/presentationml/2006/ole">
            <mc:AlternateContent xmlns:mc="http://schemas.openxmlformats.org/markup-compatibility/2006">
              <mc:Choice xmlns:v="urn:schemas-microsoft-com:vml" Requires="v">
                <p:oleObj spid="_x0000_s134453" name="Diagramm" r:id="rId6" imgW="9239216" imgH="5743643" progId="Excel.Chart.8">
                  <p:link updateAutomatic="1"/>
                </p:oleObj>
              </mc:Choice>
              <mc:Fallback>
                <p:oleObj name="Diagramm" r:id="rId6" imgW="9239216" imgH="5743643" progId="Excel.Chart.8">
                  <p:link updateAutomatic="1"/>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43088"/>
                        <a:ext cx="9144000" cy="49974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3517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5558DCC-0CC1-4B60-AEBE-3BC0E791A8B1}" type="slidenum">
              <a:rPr lang="de-DE" altLang="en-US" sz="1600" smtClean="0"/>
              <a:pPr algn="r" eaLnBrk="1" hangingPunct="1">
                <a:spcBef>
                  <a:spcPct val="0"/>
                </a:spcBef>
                <a:buClrTx/>
                <a:buFontTx/>
                <a:buNone/>
              </a:pPr>
              <a:t>129</a:t>
            </a:fld>
            <a:r>
              <a:rPr lang="de-DE" altLang="en-US" sz="1600"/>
              <a:t> -</a:t>
            </a:r>
          </a:p>
        </p:txBody>
      </p:sp>
      <p:sp>
        <p:nvSpPr>
          <p:cNvPr id="135172"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51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7731" name="Rectangle 3"/>
          <p:cNvSpPr>
            <a:spLocks noChangeArrowheads="1"/>
          </p:cNvSpPr>
          <p:nvPr/>
        </p:nvSpPr>
        <p:spPr bwMode="auto">
          <a:xfrm>
            <a:off x="104775" y="1087438"/>
            <a:ext cx="88963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en-US">
                <a:solidFill>
                  <a:srgbClr val="00FF00"/>
                </a:solidFill>
                <a:effectLst>
                  <a:outerShdw blurRad="38100" dist="38100" dir="2700000" algn="tl">
                    <a:srgbClr val="000000"/>
                  </a:outerShdw>
                </a:effectLst>
                <a:latin typeface="Arial" charset="0"/>
              </a:rPr>
              <a:t>Divergence of real interest</a:t>
            </a:r>
            <a:r>
              <a:rPr lang="en-US">
                <a:solidFill>
                  <a:schemeClr val="tx1"/>
                </a:solidFill>
                <a:effectLst>
                  <a:outerShdw blurRad="38100" dist="38100" dir="2700000" algn="tl">
                    <a:srgbClr val="000000"/>
                  </a:outerShdw>
                </a:effectLst>
                <a:latin typeface="Arial" charset="0"/>
              </a:rPr>
              <a:t> rates using the example of 10 years government bonds</a:t>
            </a:r>
            <a:r>
              <a:rPr lang="en-US">
                <a:latin typeface="Arial" charset="0"/>
              </a:rPr>
              <a:t> </a:t>
            </a:r>
            <a:r>
              <a:rPr lang="de-DE" sz="2400">
                <a:solidFill>
                  <a:schemeClr val="tx1"/>
                </a:solidFill>
                <a:effectLst>
                  <a:outerShdw blurRad="38100" dist="38100" dir="2700000" algn="tl">
                    <a:srgbClr val="000000"/>
                  </a:outerShdw>
                </a:effectLst>
                <a:latin typeface="Arial" charset="0"/>
              </a:rPr>
              <a:t>:</a:t>
            </a:r>
          </a:p>
        </p:txBody>
      </p:sp>
      <p:sp>
        <p:nvSpPr>
          <p:cNvPr id="135175"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517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547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177" name="Objekt 3"/>
          <p:cNvGraphicFramePr>
            <a:graphicFrameLocks noChangeAspect="1"/>
          </p:cNvGraphicFramePr>
          <p:nvPr/>
        </p:nvGraphicFramePr>
        <p:xfrm>
          <a:off x="-49213" y="1042988"/>
          <a:ext cx="9244013" cy="5829300"/>
        </p:xfrm>
        <a:graphic>
          <a:graphicData uri="http://schemas.openxmlformats.org/presentationml/2006/ole">
            <mc:AlternateContent xmlns:mc="http://schemas.openxmlformats.org/markup-compatibility/2006">
              <mc:Choice xmlns:v="urn:schemas-microsoft-com:vml" Requires="v">
                <p:oleObj spid="_x0000_s135477" name="Arbeitsblatt" r:id="rId6" imgW="9401167" imgH="6105510" progId="Excel.Sheet.12">
                  <p:link updateAutomatic="1"/>
                </p:oleObj>
              </mc:Choice>
              <mc:Fallback>
                <p:oleObj name="Arbeitsblatt" r:id="rId6" imgW="9401167" imgH="6105510" progId="Excel.Sheet.12">
                  <p:link updateAutomatic="1"/>
                  <p:pic>
                    <p:nvPicPr>
                      <p:cNvPr id="0" name="Objek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3" y="1042988"/>
                        <a:ext cx="9244013"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204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9C5AFD7-5AD5-432F-A22C-EB26B5AA25F9}" type="slidenum">
              <a:rPr lang="de-DE" altLang="en-US" sz="1800" smtClean="0">
                <a:solidFill>
                  <a:srgbClr val="FFFFFF"/>
                </a:solidFill>
              </a:rPr>
              <a:pPr algn="r" eaLnBrk="1" hangingPunct="1">
                <a:spcBef>
                  <a:spcPct val="0"/>
                </a:spcBef>
                <a:buClrTx/>
                <a:buFontTx/>
                <a:buNone/>
              </a:pPr>
              <a:t>13</a:t>
            </a:fld>
            <a:r>
              <a:rPr lang="de-DE" altLang="en-US" sz="1800">
                <a:solidFill>
                  <a:srgbClr val="FFFFFF"/>
                </a:solidFill>
              </a:rPr>
              <a:t>-</a:t>
            </a:r>
          </a:p>
        </p:txBody>
      </p:sp>
      <p:sp>
        <p:nvSpPr>
          <p:cNvPr id="2048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04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20486" name="Rectangle 3"/>
          <p:cNvSpPr>
            <a:spLocks noChangeArrowheads="1"/>
          </p:cNvSpPr>
          <p:nvPr/>
        </p:nvSpPr>
        <p:spPr bwMode="auto">
          <a:xfrm>
            <a:off x="104775" y="1328738"/>
            <a:ext cx="889635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If there are </a:t>
            </a:r>
            <a:r>
              <a:rPr lang="en-US" altLang="en-US" sz="2500" dirty="0">
                <a:solidFill>
                  <a:srgbClr val="00FF00"/>
                </a:solidFill>
              </a:rPr>
              <a:t>naïve expectations</a:t>
            </a:r>
            <a:r>
              <a:rPr lang="en-US" altLang="en-US" sz="2500" dirty="0">
                <a:solidFill>
                  <a:srgbClr val="FFFFFF"/>
                </a:solidFill>
              </a:rPr>
              <a:t>, markets will be </a:t>
            </a:r>
            <a:r>
              <a:rPr lang="en-US" altLang="en-US" sz="2500" dirty="0">
                <a:solidFill>
                  <a:srgbClr val="00FF00"/>
                </a:solidFill>
              </a:rPr>
              <a:t>very susceptible</a:t>
            </a:r>
            <a:r>
              <a:rPr lang="en-US" altLang="en-US" sz="2500" dirty="0">
                <a:solidFill>
                  <a:srgbClr val="FFFFFF"/>
                </a:solidFill>
              </a:rPr>
              <a:t> </a:t>
            </a:r>
            <a:r>
              <a:rPr lang="en-US" altLang="en-US" sz="2500" dirty="0">
                <a:solidFill>
                  <a:srgbClr val="00FF00"/>
                </a:solidFill>
              </a:rPr>
              <a:t>to positive feedback loops</a:t>
            </a:r>
            <a:r>
              <a:rPr lang="en-US" altLang="en-US" sz="2500" dirty="0">
                <a:solidFill>
                  <a:srgbClr val="FFFFFF"/>
                </a:solidFill>
              </a:rPr>
              <a:t>!</a:t>
            </a:r>
          </a:p>
          <a:p>
            <a:pPr eaLnBrk="1" hangingPunct="1">
              <a:lnSpc>
                <a:spcPct val="90000"/>
              </a:lnSpc>
              <a:spcBef>
                <a:spcPct val="60000"/>
              </a:spcBef>
            </a:pPr>
            <a:r>
              <a:rPr lang="en-US" altLang="en-US" sz="2500" dirty="0">
                <a:solidFill>
                  <a:srgbClr val="00FF00"/>
                </a:solidFill>
              </a:rPr>
              <a:t>Naïve expectations</a:t>
            </a:r>
            <a:r>
              <a:rPr lang="en-US" altLang="en-US" sz="2500" dirty="0">
                <a:solidFill>
                  <a:srgbClr val="FFFFFF"/>
                </a:solidFill>
              </a:rPr>
              <a:t> transform markets to </a:t>
            </a:r>
            <a:r>
              <a:rPr lang="en-US" altLang="en-US" sz="2500" dirty="0">
                <a:solidFill>
                  <a:srgbClr val="00FF00"/>
                </a:solidFill>
              </a:rPr>
              <a:t>positive feedback mechanisms</a:t>
            </a:r>
            <a:r>
              <a:rPr lang="en-US" altLang="en-US" sz="2500" dirty="0">
                <a:solidFill>
                  <a:srgbClr val="FFFFFF"/>
                </a:solidFill>
              </a:rPr>
              <a:t>!</a:t>
            </a:r>
          </a:p>
          <a:p>
            <a:pPr eaLnBrk="1" hangingPunct="1">
              <a:lnSpc>
                <a:spcPct val="90000"/>
              </a:lnSpc>
              <a:spcBef>
                <a:spcPct val="60000"/>
              </a:spcBef>
            </a:pPr>
            <a:r>
              <a:rPr lang="en-US" altLang="en-US" sz="2500" dirty="0">
                <a:solidFill>
                  <a:srgbClr val="FFFFFF"/>
                </a:solidFill>
              </a:rPr>
              <a:t>If people keep on relying on naïve expectations, </a:t>
            </a:r>
            <a:r>
              <a:rPr lang="en-US" altLang="en-US" sz="2500" dirty="0">
                <a:solidFill>
                  <a:srgbClr val="00FF00"/>
                </a:solidFill>
              </a:rPr>
              <a:t>prices will steadily increase</a:t>
            </a:r>
            <a:r>
              <a:rPr lang="en-US" altLang="en-US" sz="2500" dirty="0">
                <a:solidFill>
                  <a:srgbClr val="FFFFFF"/>
                </a:solidFill>
              </a:rPr>
              <a:t> form period to period.</a:t>
            </a:r>
          </a:p>
          <a:p>
            <a:pPr eaLnBrk="1" hangingPunct="1">
              <a:lnSpc>
                <a:spcPct val="90000"/>
              </a:lnSpc>
              <a:spcBef>
                <a:spcPct val="60000"/>
              </a:spcBef>
            </a:pPr>
            <a:r>
              <a:rPr lang="en-US" altLang="en-US" sz="2500" dirty="0">
                <a:solidFill>
                  <a:srgbClr val="00FF00"/>
                </a:solidFill>
              </a:rPr>
              <a:t>Only a negative shock</a:t>
            </a:r>
            <a:r>
              <a:rPr lang="en-US" altLang="en-US" sz="2500" dirty="0">
                <a:solidFill>
                  <a:srgbClr val="FFFFFF"/>
                </a:solidFill>
              </a:rPr>
              <a:t> that is large enough to lead to lower price expectations </a:t>
            </a:r>
            <a:r>
              <a:rPr lang="en-US" altLang="en-US" sz="2500" dirty="0">
                <a:solidFill>
                  <a:srgbClr val="00FF00"/>
                </a:solidFill>
              </a:rPr>
              <a:t>can interrupt this</a:t>
            </a:r>
            <a:r>
              <a:rPr lang="en-US" altLang="en-US" sz="2500" dirty="0">
                <a:solidFill>
                  <a:srgbClr val="FFFFFF"/>
                </a:solidFill>
              </a:rPr>
              <a:t> positive feedback mechanism.</a:t>
            </a:r>
          </a:p>
          <a:p>
            <a:pPr eaLnBrk="1" hangingPunct="1">
              <a:lnSpc>
                <a:spcPct val="90000"/>
              </a:lnSpc>
              <a:spcBef>
                <a:spcPct val="60000"/>
              </a:spcBef>
            </a:pPr>
            <a:r>
              <a:rPr lang="en-US" altLang="en-US" sz="2500" dirty="0">
                <a:solidFill>
                  <a:srgbClr val="FFFFFF"/>
                </a:solidFill>
              </a:rPr>
              <a:t>If people rely on naïve expectations even after the negative shock has happened, it is </a:t>
            </a:r>
            <a:r>
              <a:rPr lang="en-US" altLang="en-US" sz="2500" dirty="0">
                <a:solidFill>
                  <a:srgbClr val="00FF00"/>
                </a:solidFill>
              </a:rPr>
              <a:t>likely that</a:t>
            </a:r>
            <a:r>
              <a:rPr lang="en-US" altLang="en-US" sz="2500" dirty="0">
                <a:solidFill>
                  <a:srgbClr val="FFFFFF"/>
                </a:solidFill>
              </a:rPr>
              <a:t> a "</a:t>
            </a:r>
            <a:r>
              <a:rPr lang="en-US" altLang="en-US" sz="2500" dirty="0">
                <a:solidFill>
                  <a:srgbClr val="00FF00"/>
                </a:solidFill>
              </a:rPr>
              <a:t>negative speculative bubble</a:t>
            </a:r>
            <a:r>
              <a:rPr lang="en-US" altLang="en-US" sz="2500" dirty="0">
                <a:solidFill>
                  <a:srgbClr val="FFFFFF"/>
                </a:solidFill>
              </a:rPr>
              <a:t>"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39"/>
          <p:cNvSpPr>
            <a:spLocks noGrp="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36195" name="Foliennummernplatzhalter 3"/>
          <p:cNvSpPr>
            <a:spLocks noGrp="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7D9F5A8-B396-43B4-A942-223F4BD9B55F}" type="slidenum">
              <a:rPr lang="de-DE" altLang="en-US" sz="1600" smtClean="0"/>
              <a:pPr algn="r" eaLnBrk="1" hangingPunct="1">
                <a:spcBef>
                  <a:spcPct val="0"/>
                </a:spcBef>
                <a:buClrTx/>
                <a:buFontTx/>
                <a:buNone/>
              </a:pPr>
              <a:t>130</a:t>
            </a:fld>
            <a:r>
              <a:rPr lang="de-DE" altLang="en-US" sz="1600"/>
              <a:t> -</a:t>
            </a:r>
          </a:p>
        </p:txBody>
      </p:sp>
      <p:graphicFrame>
        <p:nvGraphicFramePr>
          <p:cNvPr id="136196" name="Object 2"/>
          <p:cNvGraphicFramePr>
            <a:graphicFrameLocks/>
          </p:cNvGraphicFramePr>
          <p:nvPr/>
        </p:nvGraphicFramePr>
        <p:xfrm>
          <a:off x="301625" y="1712913"/>
          <a:ext cx="4105275" cy="4318000"/>
        </p:xfrm>
        <a:graphic>
          <a:graphicData uri="http://schemas.openxmlformats.org/presentationml/2006/ole">
            <mc:AlternateContent xmlns:mc="http://schemas.openxmlformats.org/markup-compatibility/2006">
              <mc:Choice xmlns:v="urn:schemas-microsoft-com:vml" Requires="v">
                <p:oleObj spid="_x0000_s136832" name="Diagramm" r:id="rId4" imgW="7762879" imgH="6643747" progId="MSGraph.Chart.8">
                  <p:embed followColorScheme="full"/>
                </p:oleObj>
              </mc:Choice>
              <mc:Fallback>
                <p:oleObj name="Diagramm" r:id="rId4" imgW="7762879" imgH="664374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3"/>
          <p:cNvGraphicFramePr>
            <a:graphicFrameLocks/>
          </p:cNvGraphicFramePr>
          <p:nvPr/>
        </p:nvGraphicFramePr>
        <p:xfrm>
          <a:off x="4765675" y="1712913"/>
          <a:ext cx="4105275" cy="4318000"/>
        </p:xfrm>
        <a:graphic>
          <a:graphicData uri="http://schemas.openxmlformats.org/presentationml/2006/ole">
            <mc:AlternateContent xmlns:mc="http://schemas.openxmlformats.org/markup-compatibility/2006">
              <mc:Choice xmlns:v="urn:schemas-microsoft-com:vml" Requires="v">
                <p:oleObj spid="_x0000_s136833" name="Diagramm" r:id="rId6" imgW="7762879" imgH="6643747" progId="MSGraph.Chart.8">
                  <p:embed followColorScheme="full"/>
                </p:oleObj>
              </mc:Choice>
              <mc:Fallback>
                <p:oleObj name="Diagramm" r:id="rId6" imgW="7762879" imgH="6643747"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8" name="Rectangle 4"/>
          <p:cNvSpPr>
            <a:spLocks noChangeArrowheads="1"/>
          </p:cNvSpPr>
          <p:nvPr/>
        </p:nvSpPr>
        <p:spPr bwMode="auto">
          <a:xfrm>
            <a:off x="685800" y="57007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61829" name="Rectangle 5"/>
          <p:cNvSpPr>
            <a:spLocks noChangeArrowheads="1"/>
          </p:cNvSpPr>
          <p:nvPr/>
        </p:nvSpPr>
        <p:spPr bwMode="auto">
          <a:xfrm>
            <a:off x="0" y="1073150"/>
            <a:ext cx="8896350" cy="5519738"/>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en-US" sz="2400">
                <a:solidFill>
                  <a:schemeClr val="tx1"/>
                </a:solidFill>
                <a:effectLst>
                  <a:outerShdw blurRad="38100" dist="38100" dir="2700000" algn="tl">
                    <a:srgbClr val="000000"/>
                  </a:outerShdw>
                </a:effectLst>
                <a:latin typeface="Arial" charset="0"/>
              </a:rPr>
              <a:t>What </a:t>
            </a:r>
            <a:r>
              <a:rPr lang="en-US" sz="2400">
                <a:solidFill>
                  <a:srgbClr val="00FF00"/>
                </a:solidFill>
                <a:effectLst>
                  <a:outerShdw blurRad="38100" dist="38100" dir="2700000" algn="tl">
                    <a:srgbClr val="000000"/>
                  </a:outerShdw>
                </a:effectLst>
                <a:latin typeface="Arial" charset="0"/>
              </a:rPr>
              <a:t>consequences</a:t>
            </a:r>
            <a:r>
              <a:rPr lang="en-US" sz="2400">
                <a:solidFill>
                  <a:schemeClr val="tx1"/>
                </a:solidFill>
                <a:effectLst>
                  <a:outerShdw blurRad="38100" dist="38100" dir="2700000" algn="tl">
                    <a:srgbClr val="000000"/>
                  </a:outerShdw>
                </a:effectLst>
                <a:latin typeface="Arial" charset="0"/>
              </a:rPr>
              <a:t> have different real interest rates </a:t>
            </a:r>
            <a:r>
              <a:rPr lang="en-US" sz="2400">
                <a:solidFill>
                  <a:srgbClr val="00FF00"/>
                </a:solidFill>
                <a:effectLst>
                  <a:outerShdw blurRad="38100" dist="38100" dir="2700000" algn="tl">
                    <a:srgbClr val="000000"/>
                  </a:outerShdw>
                </a:effectLst>
                <a:latin typeface="Arial" charset="0"/>
              </a:rPr>
              <a:t>for</a:t>
            </a:r>
            <a:r>
              <a:rPr lang="en-US" sz="2400">
                <a:solidFill>
                  <a:schemeClr val="tx1"/>
                </a:solidFill>
                <a:effectLst>
                  <a:outerShdw blurRad="38100" dist="38100" dir="2700000" algn="tl">
                    <a:srgbClr val="000000"/>
                  </a:outerShdw>
                </a:effectLst>
                <a:latin typeface="Arial" charset="0"/>
              </a:rPr>
              <a:t> the </a:t>
            </a:r>
            <a:r>
              <a:rPr lang="en-US" sz="2400">
                <a:solidFill>
                  <a:srgbClr val="00FF00"/>
                </a:solidFill>
                <a:effectLst>
                  <a:outerShdw blurRad="38100" dist="38100" dir="2700000" algn="tl">
                    <a:srgbClr val="000000"/>
                  </a:outerShdw>
                </a:effectLst>
                <a:latin typeface="Arial" charset="0"/>
              </a:rPr>
              <a:t>capital market</a:t>
            </a:r>
            <a:r>
              <a:rPr lang="en-US" sz="2400">
                <a:solidFill>
                  <a:schemeClr val="tx1"/>
                </a:solidFill>
                <a:effectLst>
                  <a:outerShdw blurRad="38100" dist="38100" dir="2700000" algn="tl">
                    <a:srgbClr val="000000"/>
                  </a:outerShdw>
                </a:effectLst>
                <a:latin typeface="Arial" charset="0"/>
              </a:rPr>
              <a:t>:</a:t>
            </a:r>
          </a:p>
        </p:txBody>
      </p:sp>
      <p:graphicFrame>
        <p:nvGraphicFramePr>
          <p:cNvPr id="136200" name="Object 7"/>
          <p:cNvGraphicFramePr>
            <a:graphicFrameLocks noChangeAspect="1"/>
          </p:cNvGraphicFramePr>
          <p:nvPr/>
        </p:nvGraphicFramePr>
        <p:xfrm>
          <a:off x="4514850" y="2773363"/>
          <a:ext cx="114300" cy="215900"/>
        </p:xfrm>
        <a:graphic>
          <a:graphicData uri="http://schemas.openxmlformats.org/presentationml/2006/ole">
            <mc:AlternateContent xmlns:mc="http://schemas.openxmlformats.org/markup-compatibility/2006">
              <mc:Choice xmlns:v="urn:schemas-microsoft-com:vml" Requires="v">
                <p:oleObj spid="_x0000_s136834" name="Equation" r:id="rId8" imgW="114151" imgH="215619" progId="Equation.3">
                  <p:embed/>
                </p:oleObj>
              </mc:Choice>
              <mc:Fallback>
                <p:oleObj name="Equation" r:id="rId8" imgW="114151" imgH="215619"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27733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01" name="AutoShape 8"/>
          <p:cNvSpPr>
            <a:spLocks noChangeAspect="1" noChangeArrowheads="1"/>
          </p:cNvSpPr>
          <p:nvPr/>
        </p:nvSpPr>
        <p:spPr bwMode="auto">
          <a:xfrm>
            <a:off x="939800" y="2454275"/>
            <a:ext cx="2582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6202" name="Line 20"/>
          <p:cNvSpPr>
            <a:spLocks noChangeShapeType="1"/>
          </p:cNvSpPr>
          <p:nvPr/>
        </p:nvSpPr>
        <p:spPr bwMode="auto">
          <a:xfrm>
            <a:off x="868363" y="2382838"/>
            <a:ext cx="3111500" cy="304323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6203" name="Line 26"/>
          <p:cNvSpPr>
            <a:spLocks noChangeShapeType="1"/>
          </p:cNvSpPr>
          <p:nvPr/>
        </p:nvSpPr>
        <p:spPr bwMode="auto">
          <a:xfrm flipV="1">
            <a:off x="831850" y="2298700"/>
            <a:ext cx="3182938" cy="315118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35" name="Line 30"/>
          <p:cNvSpPr>
            <a:spLocks noChangeShapeType="1"/>
          </p:cNvSpPr>
          <p:nvPr/>
        </p:nvSpPr>
        <p:spPr bwMode="auto">
          <a:xfrm flipV="1">
            <a:off x="381000" y="3079750"/>
            <a:ext cx="2767013"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36" name="AutoShape 12"/>
          <p:cNvSpPr>
            <a:spLocks/>
          </p:cNvSpPr>
          <p:nvPr/>
        </p:nvSpPr>
        <p:spPr bwMode="auto">
          <a:xfrm rot="-5400000">
            <a:off x="2289969" y="2199481"/>
            <a:ext cx="193675" cy="1490663"/>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61837" name="Rectangle 13"/>
          <p:cNvSpPr>
            <a:spLocks noChangeArrowheads="1"/>
          </p:cNvSpPr>
          <p:nvPr/>
        </p:nvSpPr>
        <p:spPr bwMode="auto">
          <a:xfrm>
            <a:off x="1019175" y="5980113"/>
            <a:ext cx="2752725" cy="820737"/>
          </a:xfrm>
          <a:prstGeom prst="rect">
            <a:avLst/>
          </a:prstGeom>
          <a:solidFill>
            <a:srgbClr val="FFFF66"/>
          </a:solidFill>
          <a:ln w="25400" algn="ctr">
            <a:solidFill>
              <a:srgbClr val="FF0000"/>
            </a:solidFill>
            <a:miter lim="800000"/>
            <a:headEnd/>
            <a:tailEnd type="none" w="lg" len="med"/>
          </a:ln>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Low Inflation Country: r</a:t>
            </a:r>
            <a:r>
              <a:rPr lang="en-GB" altLang="en-US" sz="2200" baseline="-30000">
                <a:solidFill>
                  <a:srgbClr val="0000CC"/>
                </a:solidFill>
                <a:ea typeface="Times New Roman" pitchFamily="18" charset="0"/>
                <a:cs typeface="Arial" charset="0"/>
              </a:rPr>
              <a:t>L</a:t>
            </a:r>
            <a:r>
              <a:rPr lang="en-GB" altLang="en-US" sz="2600">
                <a:solidFill>
                  <a:srgbClr val="0000CC"/>
                </a:solidFill>
                <a:ea typeface="Times New Roman" pitchFamily="18" charset="0"/>
                <a:cs typeface="Arial" charset="0"/>
              </a:rPr>
              <a:t>*   </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L</a:t>
            </a:r>
          </a:p>
        </p:txBody>
      </p:sp>
      <p:sp>
        <p:nvSpPr>
          <p:cNvPr id="10061838" name="Rectangle 14"/>
          <p:cNvSpPr>
            <a:spLocks noChangeArrowheads="1"/>
          </p:cNvSpPr>
          <p:nvPr/>
        </p:nvSpPr>
        <p:spPr bwMode="auto">
          <a:xfrm>
            <a:off x="1222375" y="2220913"/>
            <a:ext cx="2339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Excess supply of credits</a:t>
            </a:r>
          </a:p>
        </p:txBody>
      </p:sp>
      <p:sp>
        <p:nvSpPr>
          <p:cNvPr id="136208" name="Rectangle 15"/>
          <p:cNvSpPr>
            <a:spLocks noChangeArrowheads="1"/>
          </p:cNvSpPr>
          <p:nvPr/>
        </p:nvSpPr>
        <p:spPr bwMode="auto">
          <a:xfrm>
            <a:off x="3898900" y="20177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36209" name="Rectangle 16"/>
          <p:cNvSpPr>
            <a:spLocks noChangeArrowheads="1"/>
          </p:cNvSpPr>
          <p:nvPr/>
        </p:nvSpPr>
        <p:spPr bwMode="auto">
          <a:xfrm>
            <a:off x="3937000" y="52308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36210" name="Rectangle 17"/>
          <p:cNvSpPr>
            <a:spLocks noChangeArrowheads="1"/>
          </p:cNvSpPr>
          <p:nvPr/>
        </p:nvSpPr>
        <p:spPr bwMode="auto">
          <a:xfrm>
            <a:off x="3865563" y="5519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0061843" name="Rectangle 19"/>
          <p:cNvSpPr>
            <a:spLocks noChangeArrowheads="1"/>
          </p:cNvSpPr>
          <p:nvPr/>
        </p:nvSpPr>
        <p:spPr bwMode="auto">
          <a:xfrm>
            <a:off x="0" y="2851150"/>
            <a:ext cx="32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L</a:t>
            </a:r>
            <a:r>
              <a:rPr lang="en-GB" altLang="en-US" sz="2600">
                <a:ea typeface="Times New Roman" pitchFamily="18" charset="0"/>
                <a:cs typeface="Arial" charset="0"/>
              </a:rPr>
              <a:t>*</a:t>
            </a:r>
            <a:endParaRPr lang="de-DE" altLang="en-US" sz="2600">
              <a:ea typeface="Times New Roman" pitchFamily="18" charset="0"/>
              <a:cs typeface="Arial" charset="0"/>
            </a:endParaRPr>
          </a:p>
        </p:txBody>
      </p:sp>
      <p:graphicFrame>
        <p:nvGraphicFramePr>
          <p:cNvPr id="136212" name="Object 20"/>
          <p:cNvGraphicFramePr>
            <a:graphicFrameLocks noChangeAspect="1"/>
          </p:cNvGraphicFramePr>
          <p:nvPr/>
        </p:nvGraphicFramePr>
        <p:xfrm>
          <a:off x="8866188" y="2681288"/>
          <a:ext cx="114300" cy="215900"/>
        </p:xfrm>
        <a:graphic>
          <a:graphicData uri="http://schemas.openxmlformats.org/presentationml/2006/ole">
            <mc:AlternateContent xmlns:mc="http://schemas.openxmlformats.org/markup-compatibility/2006">
              <mc:Choice xmlns:v="urn:schemas-microsoft-com:vml" Requires="v">
                <p:oleObj spid="_x0000_s136835" name="Equation" r:id="rId10" imgW="114151" imgH="215619" progId="Equation.3">
                  <p:embed/>
                </p:oleObj>
              </mc:Choice>
              <mc:Fallback>
                <p:oleObj name="Equation" r:id="rId10" imgW="114151" imgH="215619"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6188" y="26812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13" name="AutoShape 21"/>
          <p:cNvSpPr>
            <a:spLocks noChangeAspect="1" noChangeArrowheads="1"/>
          </p:cNvSpPr>
          <p:nvPr/>
        </p:nvSpPr>
        <p:spPr bwMode="auto">
          <a:xfrm>
            <a:off x="5291138" y="2362200"/>
            <a:ext cx="258286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61846" name="Line 30"/>
          <p:cNvSpPr>
            <a:spLocks noChangeShapeType="1"/>
          </p:cNvSpPr>
          <p:nvPr/>
        </p:nvSpPr>
        <p:spPr bwMode="auto">
          <a:xfrm flipV="1">
            <a:off x="4870450" y="4686300"/>
            <a:ext cx="2713038" cy="1270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47" name="AutoShape 23"/>
          <p:cNvSpPr>
            <a:spLocks/>
          </p:cNvSpPr>
          <p:nvPr/>
        </p:nvSpPr>
        <p:spPr bwMode="auto">
          <a:xfrm rot="5400000" flipV="1">
            <a:off x="6654006" y="4110832"/>
            <a:ext cx="193675" cy="1490662"/>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61848" name="Rectangle 24"/>
          <p:cNvSpPr>
            <a:spLocks noChangeArrowheads="1"/>
          </p:cNvSpPr>
          <p:nvPr/>
        </p:nvSpPr>
        <p:spPr bwMode="auto">
          <a:xfrm>
            <a:off x="5372100" y="5973763"/>
            <a:ext cx="2903538" cy="846137"/>
          </a:xfrm>
          <a:prstGeom prst="rect">
            <a:avLst/>
          </a:prstGeom>
          <a:solidFill>
            <a:srgbClr val="FFFF66"/>
          </a:solidFill>
          <a:ln w="25400" algn="ctr">
            <a:solidFill>
              <a:srgbClr val="FF0000"/>
            </a:solidFill>
            <a:miter lim="800000"/>
            <a:headEnd/>
            <a:tailEnd type="none" w="lg" len="med"/>
          </a:ln>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rPr>
              <a:t>High Inflation Country:</a:t>
            </a:r>
            <a:r>
              <a:rPr lang="en-GB" altLang="en-US" sz="2200">
                <a:solidFill>
                  <a:schemeClr val="bg2"/>
                </a:solidFill>
              </a:rPr>
              <a:t> </a:t>
            </a:r>
            <a:r>
              <a:rPr lang="en-GB" altLang="en-US" sz="2200">
                <a:solidFill>
                  <a:srgbClr val="0000CC"/>
                </a:solidFill>
                <a:ea typeface="Times New Roman" pitchFamily="18" charset="0"/>
                <a:cs typeface="Arial" charset="0"/>
              </a:rPr>
              <a:t>r</a:t>
            </a:r>
            <a:r>
              <a:rPr lang="en-GB" altLang="en-US" sz="2200" baseline="-30000">
                <a:solidFill>
                  <a:srgbClr val="0000CC"/>
                </a:solidFill>
                <a:ea typeface="Times New Roman" pitchFamily="18" charset="0"/>
                <a:cs typeface="Arial" charset="0"/>
              </a:rPr>
              <a:t>H</a:t>
            </a:r>
            <a:r>
              <a:rPr lang="en-GB" altLang="en-US" sz="2600">
                <a:solidFill>
                  <a:srgbClr val="0000CC"/>
                </a:solidFill>
                <a:ea typeface="Times New Roman" pitchFamily="18" charset="0"/>
                <a:cs typeface="Arial" charset="0"/>
              </a:rPr>
              <a:t>*  </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H</a:t>
            </a:r>
          </a:p>
        </p:txBody>
      </p:sp>
      <p:sp>
        <p:nvSpPr>
          <p:cNvPr id="10061849" name="Rectangle 25"/>
          <p:cNvSpPr>
            <a:spLocks noChangeArrowheads="1"/>
          </p:cNvSpPr>
          <p:nvPr/>
        </p:nvSpPr>
        <p:spPr bwMode="auto">
          <a:xfrm>
            <a:off x="5516563" y="5159375"/>
            <a:ext cx="25384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Excess demand for credits</a:t>
            </a:r>
          </a:p>
        </p:txBody>
      </p:sp>
      <p:sp>
        <p:nvSpPr>
          <p:cNvPr id="136218" name="Rectangle 26"/>
          <p:cNvSpPr>
            <a:spLocks noChangeArrowheads="1"/>
          </p:cNvSpPr>
          <p:nvPr/>
        </p:nvSpPr>
        <p:spPr bwMode="auto">
          <a:xfrm>
            <a:off x="8250238" y="19256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36219" name="Rectangle 27"/>
          <p:cNvSpPr>
            <a:spLocks noChangeArrowheads="1"/>
          </p:cNvSpPr>
          <p:nvPr/>
        </p:nvSpPr>
        <p:spPr bwMode="auto">
          <a:xfrm>
            <a:off x="8288338" y="5138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36220" name="Rectangle 28"/>
          <p:cNvSpPr>
            <a:spLocks noChangeArrowheads="1"/>
          </p:cNvSpPr>
          <p:nvPr/>
        </p:nvSpPr>
        <p:spPr bwMode="auto">
          <a:xfrm>
            <a:off x="430213" y="1876425"/>
            <a:ext cx="30210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200"/>
              <a:t>r = real interest rates</a:t>
            </a:r>
          </a:p>
        </p:txBody>
      </p:sp>
      <p:sp>
        <p:nvSpPr>
          <p:cNvPr id="10061853" name="Rectangle 29"/>
          <p:cNvSpPr>
            <a:spLocks noChangeArrowheads="1"/>
          </p:cNvSpPr>
          <p:nvPr/>
        </p:nvSpPr>
        <p:spPr bwMode="auto">
          <a:xfrm>
            <a:off x="4459288" y="4479925"/>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H</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36222" name="Rectangle 30"/>
          <p:cNvSpPr>
            <a:spLocks noChangeArrowheads="1"/>
          </p:cNvSpPr>
          <p:nvPr/>
        </p:nvSpPr>
        <p:spPr bwMode="auto">
          <a:xfrm>
            <a:off x="8086725" y="5540375"/>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0061855" name="Line 31"/>
          <p:cNvSpPr>
            <a:spLocks noChangeShapeType="1"/>
          </p:cNvSpPr>
          <p:nvPr/>
        </p:nvSpPr>
        <p:spPr bwMode="auto">
          <a:xfrm>
            <a:off x="5949950" y="4681538"/>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6224" name="Line 20"/>
          <p:cNvSpPr>
            <a:spLocks noChangeShapeType="1"/>
          </p:cNvSpPr>
          <p:nvPr/>
        </p:nvSpPr>
        <p:spPr bwMode="auto">
          <a:xfrm>
            <a:off x="5216525" y="2371725"/>
            <a:ext cx="3111500" cy="304323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6225" name="Line 26"/>
          <p:cNvSpPr>
            <a:spLocks noChangeShapeType="1"/>
          </p:cNvSpPr>
          <p:nvPr/>
        </p:nvSpPr>
        <p:spPr bwMode="auto">
          <a:xfrm flipV="1">
            <a:off x="5180013" y="2287588"/>
            <a:ext cx="3182937" cy="315118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59" name="Line 35"/>
          <p:cNvSpPr>
            <a:spLocks noChangeShapeType="1"/>
          </p:cNvSpPr>
          <p:nvPr/>
        </p:nvSpPr>
        <p:spPr bwMode="auto">
          <a:xfrm>
            <a:off x="1585913" y="3071813"/>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0061860" name="Line 30"/>
          <p:cNvSpPr>
            <a:spLocks noChangeShapeType="1"/>
          </p:cNvSpPr>
          <p:nvPr/>
        </p:nvSpPr>
        <p:spPr bwMode="auto">
          <a:xfrm flipV="1">
            <a:off x="461963" y="3895725"/>
            <a:ext cx="6292850"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61" name="Rectangle 37"/>
          <p:cNvSpPr>
            <a:spLocks noChangeArrowheads="1"/>
          </p:cNvSpPr>
          <p:nvPr/>
        </p:nvSpPr>
        <p:spPr bwMode="auto">
          <a:xfrm>
            <a:off x="179388" y="3683000"/>
            <a:ext cx="22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36229" name="Rectangle 28"/>
          <p:cNvSpPr>
            <a:spLocks noChangeArrowheads="1"/>
          </p:cNvSpPr>
          <p:nvPr/>
        </p:nvSpPr>
        <p:spPr bwMode="auto">
          <a:xfrm>
            <a:off x="4892675" y="1895475"/>
            <a:ext cx="2563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r = real interest rates</a:t>
            </a:r>
          </a:p>
        </p:txBody>
      </p:sp>
      <p:sp>
        <p:nvSpPr>
          <p:cNvPr id="37928" name="Line 40"/>
          <p:cNvSpPr>
            <a:spLocks noChangeShapeType="1"/>
          </p:cNvSpPr>
          <p:nvPr/>
        </p:nvSpPr>
        <p:spPr bwMode="auto">
          <a:xfrm flipH="1">
            <a:off x="5133975" y="942975"/>
            <a:ext cx="1152525" cy="2828925"/>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nchorCtr="1"/>
          <a:lstStyle/>
          <a:p>
            <a:endParaRPr lang="en-US"/>
          </a:p>
        </p:txBody>
      </p:sp>
      <p:cxnSp>
        <p:nvCxnSpPr>
          <p:cNvPr id="17" name="Gerade Verbindung mit Pfeil 16"/>
          <p:cNvCxnSpPr>
            <a:cxnSpLocks noChangeShapeType="1"/>
          </p:cNvCxnSpPr>
          <p:nvPr/>
        </p:nvCxnSpPr>
        <p:spPr bwMode="auto">
          <a:xfrm rot="5400000" flipH="1" flipV="1">
            <a:off x="1811337" y="6532563"/>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Gerade Verbindung mit Pfeil 17"/>
          <p:cNvCxnSpPr>
            <a:cxnSpLocks noChangeShapeType="1"/>
          </p:cNvCxnSpPr>
          <p:nvPr/>
        </p:nvCxnSpPr>
        <p:spPr bwMode="auto">
          <a:xfrm rot="16200000" flipH="1">
            <a:off x="3071813" y="6546850"/>
            <a:ext cx="392112"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1" name="AutoShape 99"/>
          <p:cNvSpPr>
            <a:spLocks noChangeArrowheads="1"/>
          </p:cNvSpPr>
          <p:nvPr/>
        </p:nvSpPr>
        <p:spPr bwMode="auto">
          <a:xfrm>
            <a:off x="3154363" y="176213"/>
            <a:ext cx="5859462" cy="831850"/>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2"/>
                </a:solidFill>
              </a:rPr>
              <a:t>Equilibrium interest rate, if all countries would experience the same inflation rate.</a:t>
            </a:r>
          </a:p>
        </p:txBody>
      </p:sp>
      <p:cxnSp>
        <p:nvCxnSpPr>
          <p:cNvPr id="2" name="Gerade Verbindung mit Pfeil 16"/>
          <p:cNvCxnSpPr>
            <a:cxnSpLocks noChangeShapeType="1"/>
          </p:cNvCxnSpPr>
          <p:nvPr/>
        </p:nvCxnSpPr>
        <p:spPr bwMode="auto">
          <a:xfrm rot="5400000" flipH="1" flipV="1">
            <a:off x="7486651" y="6559550"/>
            <a:ext cx="392112"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 name="Gerade Verbindung mit Pfeil 17"/>
          <p:cNvCxnSpPr>
            <a:cxnSpLocks noChangeShapeType="1"/>
          </p:cNvCxnSpPr>
          <p:nvPr/>
        </p:nvCxnSpPr>
        <p:spPr bwMode="auto">
          <a:xfrm rot="16200000" flipH="1">
            <a:off x="6270626" y="6565900"/>
            <a:ext cx="392112"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18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61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618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6184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618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6185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618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618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618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06185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06184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06185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618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61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1835" grpId="0" animBg="1"/>
      <p:bldP spid="10061836" grpId="0" animBg="1"/>
      <p:bldP spid="10061837" grpId="0" animBg="1"/>
      <p:bldP spid="10061838" grpId="0"/>
      <p:bldP spid="10061843" grpId="0"/>
      <p:bldP spid="10061846" grpId="0" animBg="1"/>
      <p:bldP spid="10061847" grpId="0" animBg="1"/>
      <p:bldP spid="10061848" grpId="0" animBg="1"/>
      <p:bldP spid="10061849" grpId="0"/>
      <p:bldP spid="10061853" grpId="0"/>
      <p:bldP spid="10061855" grpId="0" animBg="1"/>
      <p:bldP spid="10061859" grpId="0" animBg="1"/>
      <p:bldP spid="10061860" grpId="0" animBg="1"/>
      <p:bldP spid="10061861" grpId="0"/>
      <p:bldP spid="37928" grpId="0" animBg="1"/>
      <p:bldP spid="4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03A6975B-2AA9-42E3-827D-035C73517E0E}" type="slidenum">
              <a:rPr lang="de-DE" altLang="en-US" sz="1600" b="1"/>
              <a:pPr algn="r" eaLnBrk="1" hangingPunct="1">
                <a:spcBef>
                  <a:spcPct val="0"/>
                </a:spcBef>
                <a:buClrTx/>
                <a:buFontTx/>
                <a:buNone/>
              </a:pPr>
              <a:t>131</a:t>
            </a:fld>
            <a:r>
              <a:rPr lang="de-DE" altLang="en-US" sz="1600" b="1"/>
              <a:t> -</a:t>
            </a:r>
          </a:p>
        </p:txBody>
      </p:sp>
      <p:graphicFrame>
        <p:nvGraphicFramePr>
          <p:cNvPr id="137219" name="Object 2"/>
          <p:cNvGraphicFramePr>
            <a:graphicFrameLocks/>
          </p:cNvGraphicFramePr>
          <p:nvPr/>
        </p:nvGraphicFramePr>
        <p:xfrm>
          <a:off x="301625" y="1712913"/>
          <a:ext cx="4105275" cy="4318000"/>
        </p:xfrm>
        <a:graphic>
          <a:graphicData uri="http://schemas.openxmlformats.org/presentationml/2006/ole">
            <mc:AlternateContent xmlns:mc="http://schemas.openxmlformats.org/markup-compatibility/2006">
              <mc:Choice xmlns:v="urn:schemas-microsoft-com:vml" Requires="v">
                <p:oleObj spid="_x0000_s137853" name="Diagramm" r:id="rId4" imgW="7762879" imgH="6643747" progId="MSGraph.Chart.8">
                  <p:embed followColorScheme="full"/>
                </p:oleObj>
              </mc:Choice>
              <mc:Fallback>
                <p:oleObj name="Diagramm" r:id="rId4" imgW="7762879" imgH="664374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3"/>
          <p:cNvGraphicFramePr>
            <a:graphicFrameLocks/>
          </p:cNvGraphicFramePr>
          <p:nvPr/>
        </p:nvGraphicFramePr>
        <p:xfrm>
          <a:off x="4765675" y="1712913"/>
          <a:ext cx="4105275" cy="4318000"/>
        </p:xfrm>
        <a:graphic>
          <a:graphicData uri="http://schemas.openxmlformats.org/presentationml/2006/ole">
            <mc:AlternateContent xmlns:mc="http://schemas.openxmlformats.org/markup-compatibility/2006">
              <mc:Choice xmlns:v="urn:schemas-microsoft-com:vml" Requires="v">
                <p:oleObj spid="_x0000_s137854" name="Diagramm" r:id="rId6" imgW="7762879" imgH="6643747" progId="MSGraph.Chart.8">
                  <p:embed followColorScheme="full"/>
                </p:oleObj>
              </mc:Choice>
              <mc:Fallback>
                <p:oleObj name="Diagramm" r:id="rId6" imgW="7762879" imgH="6643747"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1" name="Rectangle 4"/>
          <p:cNvSpPr>
            <a:spLocks noChangeArrowheads="1"/>
          </p:cNvSpPr>
          <p:nvPr/>
        </p:nvSpPr>
        <p:spPr bwMode="auto">
          <a:xfrm>
            <a:off x="685800" y="57007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7222" name="Object 7"/>
          <p:cNvGraphicFramePr>
            <a:graphicFrameLocks noChangeAspect="1"/>
          </p:cNvGraphicFramePr>
          <p:nvPr/>
        </p:nvGraphicFramePr>
        <p:xfrm>
          <a:off x="4514850" y="2773363"/>
          <a:ext cx="114300" cy="215900"/>
        </p:xfrm>
        <a:graphic>
          <a:graphicData uri="http://schemas.openxmlformats.org/presentationml/2006/ole">
            <mc:AlternateContent xmlns:mc="http://schemas.openxmlformats.org/markup-compatibility/2006">
              <mc:Choice xmlns:v="urn:schemas-microsoft-com:vml" Requires="v">
                <p:oleObj spid="_x0000_s137855" name="Equation" r:id="rId8" imgW="114151" imgH="215619" progId="Equation.3">
                  <p:embed/>
                </p:oleObj>
              </mc:Choice>
              <mc:Fallback>
                <p:oleObj name="Equation" r:id="rId8" imgW="114151" imgH="215619"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27733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23" name="AutoShape 8"/>
          <p:cNvSpPr>
            <a:spLocks noChangeAspect="1" noChangeArrowheads="1"/>
          </p:cNvSpPr>
          <p:nvPr/>
        </p:nvSpPr>
        <p:spPr bwMode="auto">
          <a:xfrm>
            <a:off x="939800" y="2454275"/>
            <a:ext cx="2582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7224" name="Line 20"/>
          <p:cNvSpPr>
            <a:spLocks noChangeShapeType="1"/>
          </p:cNvSpPr>
          <p:nvPr/>
        </p:nvSpPr>
        <p:spPr bwMode="auto">
          <a:xfrm>
            <a:off x="868363" y="2382838"/>
            <a:ext cx="3111500" cy="304323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25" name="Line 26"/>
          <p:cNvSpPr>
            <a:spLocks noChangeShapeType="1"/>
          </p:cNvSpPr>
          <p:nvPr/>
        </p:nvSpPr>
        <p:spPr bwMode="auto">
          <a:xfrm flipV="1">
            <a:off x="831850" y="2298700"/>
            <a:ext cx="3182938" cy="315118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26" name="Line 30"/>
          <p:cNvSpPr>
            <a:spLocks noChangeShapeType="1"/>
          </p:cNvSpPr>
          <p:nvPr/>
        </p:nvSpPr>
        <p:spPr bwMode="auto">
          <a:xfrm flipV="1">
            <a:off x="381000" y="3079750"/>
            <a:ext cx="2767013"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27" name="AutoShape 12"/>
          <p:cNvSpPr>
            <a:spLocks/>
          </p:cNvSpPr>
          <p:nvPr/>
        </p:nvSpPr>
        <p:spPr bwMode="auto">
          <a:xfrm rot="-5400000">
            <a:off x="2289969" y="2199481"/>
            <a:ext cx="193675" cy="1490663"/>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7228" name="Rectangle 14"/>
          <p:cNvSpPr>
            <a:spLocks noChangeArrowheads="1"/>
          </p:cNvSpPr>
          <p:nvPr/>
        </p:nvSpPr>
        <p:spPr bwMode="auto">
          <a:xfrm>
            <a:off x="1222375" y="2220913"/>
            <a:ext cx="2339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Excess Supply of credits</a:t>
            </a:r>
          </a:p>
        </p:txBody>
      </p:sp>
      <p:sp>
        <p:nvSpPr>
          <p:cNvPr id="137229" name="Rectangle 15"/>
          <p:cNvSpPr>
            <a:spLocks noChangeArrowheads="1"/>
          </p:cNvSpPr>
          <p:nvPr/>
        </p:nvSpPr>
        <p:spPr bwMode="auto">
          <a:xfrm>
            <a:off x="3898900" y="20177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37230" name="Rectangle 16"/>
          <p:cNvSpPr>
            <a:spLocks noChangeArrowheads="1"/>
          </p:cNvSpPr>
          <p:nvPr/>
        </p:nvSpPr>
        <p:spPr bwMode="auto">
          <a:xfrm>
            <a:off x="3937000" y="52308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37231" name="Rectangle 17"/>
          <p:cNvSpPr>
            <a:spLocks noChangeArrowheads="1"/>
          </p:cNvSpPr>
          <p:nvPr/>
        </p:nvSpPr>
        <p:spPr bwMode="auto">
          <a:xfrm>
            <a:off x="3865563" y="5519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37232" name="Rectangle 19"/>
          <p:cNvSpPr>
            <a:spLocks noChangeArrowheads="1"/>
          </p:cNvSpPr>
          <p:nvPr/>
        </p:nvSpPr>
        <p:spPr bwMode="auto">
          <a:xfrm>
            <a:off x="0" y="2851150"/>
            <a:ext cx="32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L</a:t>
            </a:r>
            <a:r>
              <a:rPr lang="en-GB" altLang="en-US" sz="2600">
                <a:ea typeface="Times New Roman" pitchFamily="18" charset="0"/>
                <a:cs typeface="Arial" charset="0"/>
              </a:rPr>
              <a:t>*</a:t>
            </a:r>
            <a:endParaRPr lang="de-DE" altLang="en-US" sz="2600">
              <a:ea typeface="Times New Roman" pitchFamily="18" charset="0"/>
              <a:cs typeface="Arial" charset="0"/>
            </a:endParaRPr>
          </a:p>
        </p:txBody>
      </p:sp>
      <p:graphicFrame>
        <p:nvGraphicFramePr>
          <p:cNvPr id="137233" name="Object 20"/>
          <p:cNvGraphicFramePr>
            <a:graphicFrameLocks noChangeAspect="1"/>
          </p:cNvGraphicFramePr>
          <p:nvPr/>
        </p:nvGraphicFramePr>
        <p:xfrm>
          <a:off x="8866188" y="2681288"/>
          <a:ext cx="114300" cy="215900"/>
        </p:xfrm>
        <a:graphic>
          <a:graphicData uri="http://schemas.openxmlformats.org/presentationml/2006/ole">
            <mc:AlternateContent xmlns:mc="http://schemas.openxmlformats.org/markup-compatibility/2006">
              <mc:Choice xmlns:v="urn:schemas-microsoft-com:vml" Requires="v">
                <p:oleObj spid="_x0000_s137856" name="Equation" r:id="rId10" imgW="114151" imgH="215619" progId="Equation.3">
                  <p:embed/>
                </p:oleObj>
              </mc:Choice>
              <mc:Fallback>
                <p:oleObj name="Equation" r:id="rId10" imgW="114151" imgH="215619"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6188" y="26812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34" name="AutoShape 21"/>
          <p:cNvSpPr>
            <a:spLocks noChangeAspect="1" noChangeArrowheads="1"/>
          </p:cNvSpPr>
          <p:nvPr/>
        </p:nvSpPr>
        <p:spPr bwMode="auto">
          <a:xfrm>
            <a:off x="5291138" y="2362200"/>
            <a:ext cx="258286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7235" name="Line 30"/>
          <p:cNvSpPr>
            <a:spLocks noChangeShapeType="1"/>
          </p:cNvSpPr>
          <p:nvPr/>
        </p:nvSpPr>
        <p:spPr bwMode="auto">
          <a:xfrm flipV="1">
            <a:off x="4870450" y="4686300"/>
            <a:ext cx="2713038" cy="1270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36" name="AutoShape 23"/>
          <p:cNvSpPr>
            <a:spLocks/>
          </p:cNvSpPr>
          <p:nvPr/>
        </p:nvSpPr>
        <p:spPr bwMode="auto">
          <a:xfrm rot="5400000" flipV="1">
            <a:off x="6654006" y="4110832"/>
            <a:ext cx="193675" cy="1490662"/>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7237" name="Rectangle 25"/>
          <p:cNvSpPr>
            <a:spLocks noChangeArrowheads="1"/>
          </p:cNvSpPr>
          <p:nvPr/>
        </p:nvSpPr>
        <p:spPr bwMode="auto">
          <a:xfrm>
            <a:off x="5516563" y="5159375"/>
            <a:ext cx="25384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Excess demand for credits</a:t>
            </a:r>
          </a:p>
        </p:txBody>
      </p:sp>
      <p:sp>
        <p:nvSpPr>
          <p:cNvPr id="137238" name="Rectangle 26"/>
          <p:cNvSpPr>
            <a:spLocks noChangeArrowheads="1"/>
          </p:cNvSpPr>
          <p:nvPr/>
        </p:nvSpPr>
        <p:spPr bwMode="auto">
          <a:xfrm>
            <a:off x="8250238" y="19256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37239" name="Rectangle 27"/>
          <p:cNvSpPr>
            <a:spLocks noChangeArrowheads="1"/>
          </p:cNvSpPr>
          <p:nvPr/>
        </p:nvSpPr>
        <p:spPr bwMode="auto">
          <a:xfrm>
            <a:off x="8288338" y="5138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37240" name="Rectangle 28"/>
          <p:cNvSpPr>
            <a:spLocks noChangeArrowheads="1"/>
          </p:cNvSpPr>
          <p:nvPr/>
        </p:nvSpPr>
        <p:spPr bwMode="auto">
          <a:xfrm>
            <a:off x="430213" y="1876425"/>
            <a:ext cx="30210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200"/>
              <a:t>r = real interest rates</a:t>
            </a:r>
          </a:p>
        </p:txBody>
      </p:sp>
      <p:sp>
        <p:nvSpPr>
          <p:cNvPr id="137241" name="Rectangle 29"/>
          <p:cNvSpPr>
            <a:spLocks noChangeArrowheads="1"/>
          </p:cNvSpPr>
          <p:nvPr/>
        </p:nvSpPr>
        <p:spPr bwMode="auto">
          <a:xfrm>
            <a:off x="4459288" y="4479925"/>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H</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37242" name="Rectangle 30"/>
          <p:cNvSpPr>
            <a:spLocks noChangeArrowheads="1"/>
          </p:cNvSpPr>
          <p:nvPr/>
        </p:nvSpPr>
        <p:spPr bwMode="auto">
          <a:xfrm>
            <a:off x="8086725" y="5540375"/>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37243" name="Line 31"/>
          <p:cNvSpPr>
            <a:spLocks noChangeShapeType="1"/>
          </p:cNvSpPr>
          <p:nvPr/>
        </p:nvSpPr>
        <p:spPr bwMode="auto">
          <a:xfrm>
            <a:off x="5949950" y="4681538"/>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7244" name="Line 20"/>
          <p:cNvSpPr>
            <a:spLocks noChangeShapeType="1"/>
          </p:cNvSpPr>
          <p:nvPr/>
        </p:nvSpPr>
        <p:spPr bwMode="auto">
          <a:xfrm>
            <a:off x="5216525" y="2371725"/>
            <a:ext cx="3111500" cy="304323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45" name="Line 26"/>
          <p:cNvSpPr>
            <a:spLocks noChangeShapeType="1"/>
          </p:cNvSpPr>
          <p:nvPr/>
        </p:nvSpPr>
        <p:spPr bwMode="auto">
          <a:xfrm flipV="1">
            <a:off x="5180013" y="2287588"/>
            <a:ext cx="3182937" cy="315118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46" name="Line 35"/>
          <p:cNvSpPr>
            <a:spLocks noChangeShapeType="1"/>
          </p:cNvSpPr>
          <p:nvPr/>
        </p:nvSpPr>
        <p:spPr bwMode="auto">
          <a:xfrm>
            <a:off x="1585913" y="3071813"/>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7247" name="Line 30"/>
          <p:cNvSpPr>
            <a:spLocks noChangeShapeType="1"/>
          </p:cNvSpPr>
          <p:nvPr/>
        </p:nvSpPr>
        <p:spPr bwMode="auto">
          <a:xfrm flipV="1">
            <a:off x="461963" y="3895725"/>
            <a:ext cx="6292850"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7248" name="Rectangle 37"/>
          <p:cNvSpPr>
            <a:spLocks noChangeArrowheads="1"/>
          </p:cNvSpPr>
          <p:nvPr/>
        </p:nvSpPr>
        <p:spPr bwMode="auto">
          <a:xfrm>
            <a:off x="179388" y="3683000"/>
            <a:ext cx="22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GB" altLang="en-US" sz="2200">
                <a:ea typeface="Times New Roman" pitchFamily="18" charset="0"/>
                <a:cs typeface="Arial" charset="0"/>
              </a:rPr>
              <a:t>r</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37249" name="Rectangle 28"/>
          <p:cNvSpPr>
            <a:spLocks noChangeArrowheads="1"/>
          </p:cNvSpPr>
          <p:nvPr/>
        </p:nvSpPr>
        <p:spPr bwMode="auto">
          <a:xfrm>
            <a:off x="4892675" y="1895475"/>
            <a:ext cx="2563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r = real interest rates</a:t>
            </a:r>
          </a:p>
        </p:txBody>
      </p:sp>
      <p:sp>
        <p:nvSpPr>
          <p:cNvPr id="137250" name="AutoShape 99"/>
          <p:cNvSpPr>
            <a:spLocks noChangeArrowheads="1"/>
          </p:cNvSpPr>
          <p:nvPr/>
        </p:nvSpPr>
        <p:spPr bwMode="auto">
          <a:xfrm>
            <a:off x="449263" y="195263"/>
            <a:ext cx="8316912" cy="1489075"/>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2"/>
                </a:solidFill>
              </a:rPr>
              <a:t>The ECU </a:t>
            </a:r>
            <a:r>
              <a:rPr lang="en-US" altLang="en-US" sz="2000">
                <a:solidFill>
                  <a:srgbClr val="FF0000"/>
                </a:solidFill>
              </a:rPr>
              <a:t>total capital market</a:t>
            </a:r>
            <a:r>
              <a:rPr lang="en-US" altLang="en-US" sz="2000">
                <a:solidFill>
                  <a:srgbClr val="0000F2"/>
                </a:solidFill>
              </a:rPr>
              <a:t> is </a:t>
            </a:r>
            <a:r>
              <a:rPr lang="en-US" altLang="en-US" sz="2000">
                <a:solidFill>
                  <a:srgbClr val="FF0000"/>
                </a:solidFill>
              </a:rPr>
              <a:t>in equilibrium</a:t>
            </a:r>
            <a:r>
              <a:rPr lang="en-US" altLang="en-US" sz="2000">
                <a:solidFill>
                  <a:srgbClr val="0000F2"/>
                </a:solidFill>
              </a:rPr>
              <a:t>, while there is a disequilibrium on the capital market of the member countries!</a:t>
            </a:r>
          </a:p>
          <a:p>
            <a:pPr algn="ctr" eaLnBrk="1" hangingPunct="1">
              <a:spcBef>
                <a:spcPct val="0"/>
              </a:spcBef>
              <a:buClrTx/>
              <a:buFontTx/>
              <a:buNone/>
            </a:pPr>
            <a:r>
              <a:rPr lang="en-US" altLang="en-US" sz="2000">
                <a:solidFill>
                  <a:srgbClr val="0000F2"/>
                </a:solidFill>
              </a:rPr>
              <a:t>The average interest rate is equal to the market equilibrium rate:                  (r</a:t>
            </a:r>
            <a:r>
              <a:rPr lang="en-US" altLang="en-US" sz="2000" baseline="-25000">
                <a:solidFill>
                  <a:srgbClr val="0000F2"/>
                </a:solidFill>
              </a:rPr>
              <a:t>L</a:t>
            </a:r>
            <a:r>
              <a:rPr lang="en-US" altLang="en-US" sz="2000">
                <a:solidFill>
                  <a:srgbClr val="0000F2"/>
                </a:solidFill>
              </a:rPr>
              <a:t>* + r</a:t>
            </a:r>
            <a:r>
              <a:rPr lang="en-US" altLang="en-US" sz="2000" baseline="-25000">
                <a:solidFill>
                  <a:srgbClr val="0000F2"/>
                </a:solidFill>
              </a:rPr>
              <a:t>H</a:t>
            </a:r>
            <a:r>
              <a:rPr lang="en-US" altLang="en-US" sz="2000">
                <a:solidFill>
                  <a:srgbClr val="0000F2"/>
                </a:solidFill>
              </a:rPr>
              <a:t>*) /2 = r*</a:t>
            </a:r>
          </a:p>
        </p:txBody>
      </p:sp>
      <p:sp>
        <p:nvSpPr>
          <p:cNvPr id="137251" name="Rectangle 13"/>
          <p:cNvSpPr>
            <a:spLocks noChangeArrowheads="1"/>
          </p:cNvSpPr>
          <p:nvPr/>
        </p:nvSpPr>
        <p:spPr bwMode="auto">
          <a:xfrm>
            <a:off x="1019175" y="5980113"/>
            <a:ext cx="2752725" cy="820737"/>
          </a:xfrm>
          <a:prstGeom prst="rect">
            <a:avLst/>
          </a:prstGeom>
          <a:solidFill>
            <a:srgbClr val="FFFF66"/>
          </a:solidFill>
          <a:ln w="25400" algn="ctr">
            <a:solidFill>
              <a:srgbClr val="FF0000"/>
            </a:solidFill>
            <a:miter lim="800000"/>
            <a:headEnd/>
            <a:tailEnd type="none" w="lg" len="med"/>
          </a:ln>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Low Inflation Country: r</a:t>
            </a:r>
            <a:r>
              <a:rPr lang="en-GB" altLang="en-US" sz="2200" baseline="-30000">
                <a:solidFill>
                  <a:srgbClr val="0000CC"/>
                </a:solidFill>
                <a:ea typeface="Times New Roman" pitchFamily="18" charset="0"/>
                <a:cs typeface="Arial" charset="0"/>
              </a:rPr>
              <a:t>L</a:t>
            </a:r>
            <a:r>
              <a:rPr lang="en-GB" altLang="en-US" sz="2600">
                <a:solidFill>
                  <a:srgbClr val="0000CC"/>
                </a:solidFill>
                <a:ea typeface="Times New Roman" pitchFamily="18" charset="0"/>
                <a:cs typeface="Arial" charset="0"/>
              </a:rPr>
              <a:t>*   </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L</a:t>
            </a:r>
          </a:p>
        </p:txBody>
      </p:sp>
      <p:sp>
        <p:nvSpPr>
          <p:cNvPr id="137252" name="Rectangle 24"/>
          <p:cNvSpPr>
            <a:spLocks noChangeArrowheads="1"/>
          </p:cNvSpPr>
          <p:nvPr/>
        </p:nvSpPr>
        <p:spPr bwMode="auto">
          <a:xfrm>
            <a:off x="5372100" y="5973763"/>
            <a:ext cx="2903538" cy="846137"/>
          </a:xfrm>
          <a:prstGeom prst="rect">
            <a:avLst/>
          </a:prstGeom>
          <a:solidFill>
            <a:srgbClr val="FFFF66"/>
          </a:solidFill>
          <a:ln w="25400" algn="ctr">
            <a:solidFill>
              <a:srgbClr val="FF0000"/>
            </a:solidFill>
            <a:miter lim="800000"/>
            <a:headEnd/>
            <a:tailEnd type="none" w="lg" len="med"/>
          </a:ln>
        </p:spPr>
        <p:txBody>
          <a:bodyPr lIns="0" tIns="0" rIns="0" bIns="0" anchor="ct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rPr>
              <a:t>High Inflation Country:</a:t>
            </a:r>
            <a:r>
              <a:rPr lang="en-GB" altLang="en-US" sz="2200">
                <a:solidFill>
                  <a:schemeClr val="bg2"/>
                </a:solidFill>
              </a:rPr>
              <a:t> </a:t>
            </a:r>
            <a:r>
              <a:rPr lang="en-GB" altLang="en-US" sz="2200">
                <a:solidFill>
                  <a:srgbClr val="0000CC"/>
                </a:solidFill>
                <a:ea typeface="Times New Roman" pitchFamily="18" charset="0"/>
                <a:cs typeface="Arial" charset="0"/>
              </a:rPr>
              <a:t>r</a:t>
            </a:r>
            <a:r>
              <a:rPr lang="en-GB" altLang="en-US" sz="2200" baseline="-30000">
                <a:solidFill>
                  <a:srgbClr val="0000CC"/>
                </a:solidFill>
                <a:ea typeface="Times New Roman" pitchFamily="18" charset="0"/>
                <a:cs typeface="Arial" charset="0"/>
              </a:rPr>
              <a:t>H</a:t>
            </a:r>
            <a:r>
              <a:rPr lang="en-GB" altLang="en-US" sz="2600">
                <a:solidFill>
                  <a:srgbClr val="0000CC"/>
                </a:solidFill>
                <a:ea typeface="Times New Roman" pitchFamily="18" charset="0"/>
                <a:cs typeface="Arial" charset="0"/>
              </a:rPr>
              <a:t>*  </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H</a:t>
            </a:r>
          </a:p>
        </p:txBody>
      </p:sp>
      <p:cxnSp>
        <p:nvCxnSpPr>
          <p:cNvPr id="137253" name="Gerade Verbindung mit Pfeil 16"/>
          <p:cNvCxnSpPr>
            <a:cxnSpLocks noChangeShapeType="1"/>
          </p:cNvCxnSpPr>
          <p:nvPr/>
        </p:nvCxnSpPr>
        <p:spPr bwMode="auto">
          <a:xfrm rot="5400000" flipH="1" flipV="1">
            <a:off x="1811337" y="6532563"/>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7254" name="Gerade Verbindung mit Pfeil 17"/>
          <p:cNvCxnSpPr>
            <a:cxnSpLocks noChangeShapeType="1"/>
          </p:cNvCxnSpPr>
          <p:nvPr/>
        </p:nvCxnSpPr>
        <p:spPr bwMode="auto">
          <a:xfrm rot="16200000" flipH="1">
            <a:off x="3071813" y="6546850"/>
            <a:ext cx="392112"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7255" name="Gerade Verbindung mit Pfeil 16"/>
          <p:cNvCxnSpPr>
            <a:cxnSpLocks noChangeShapeType="1"/>
          </p:cNvCxnSpPr>
          <p:nvPr/>
        </p:nvCxnSpPr>
        <p:spPr bwMode="auto">
          <a:xfrm rot="5400000" flipH="1" flipV="1">
            <a:off x="7486651" y="6559550"/>
            <a:ext cx="392112"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7256" name="Gerade Verbindung mit Pfeil 17"/>
          <p:cNvCxnSpPr>
            <a:cxnSpLocks noChangeShapeType="1"/>
          </p:cNvCxnSpPr>
          <p:nvPr/>
        </p:nvCxnSpPr>
        <p:spPr bwMode="auto">
          <a:xfrm rot="16200000" flipH="1">
            <a:off x="6270626" y="6565900"/>
            <a:ext cx="392112"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3824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30D5C7E-F1C8-49BD-A6AC-4EE19F7AC0DD}" type="slidenum">
              <a:rPr lang="de-DE" altLang="en-US" sz="1600" smtClean="0"/>
              <a:pPr algn="r" eaLnBrk="1" hangingPunct="1">
                <a:spcBef>
                  <a:spcPct val="0"/>
                </a:spcBef>
                <a:buClrTx/>
                <a:buFontTx/>
                <a:buNone/>
              </a:pPr>
              <a:t>132</a:t>
            </a:fld>
            <a:r>
              <a:rPr lang="de-DE" altLang="en-US" sz="1600"/>
              <a:t> -</a:t>
            </a:r>
          </a:p>
        </p:txBody>
      </p:sp>
      <p:sp>
        <p:nvSpPr>
          <p:cNvPr id="138244"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82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8246"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824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8548"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571500" indent="-571500">
              <a:lnSpc>
                <a:spcPct val="70000"/>
              </a:lnSpc>
              <a:spcBef>
                <a:spcPct val="60000"/>
              </a:spcBef>
              <a:buClr>
                <a:srgbClr val="FF0000"/>
              </a:buClr>
              <a:buFont typeface="Arial Unicode MS" pitchFamily="34" charset="-128"/>
              <a:buChar char="➤"/>
              <a:defRPr/>
            </a:pPr>
            <a:r>
              <a:rPr lang="en-US" sz="2400" dirty="0">
                <a:solidFill>
                  <a:schemeClr val="tx1"/>
                </a:solidFill>
                <a:effectLst>
                  <a:outerShdw blurRad="38100" dist="38100" dir="2700000" algn="tl">
                    <a:srgbClr val="000000"/>
                  </a:outerShdw>
                </a:effectLst>
                <a:latin typeface="Arial" charset="0"/>
              </a:rPr>
              <a:t>Result of diverging interest rates:</a:t>
            </a:r>
          </a:p>
          <a:p>
            <a:pPr marL="952500" lvl="1" indent="-495300">
              <a:lnSpc>
                <a:spcPct val="80000"/>
              </a:lnSpc>
              <a:spcBef>
                <a:spcPct val="60000"/>
              </a:spcBef>
              <a:buClr>
                <a:srgbClr val="FF0000"/>
              </a:buClr>
              <a:buSzPct val="110000"/>
              <a:buFont typeface="Arial Unicode MS" pitchFamily="34" charset="-128"/>
              <a:buChar char="■"/>
              <a:defRPr/>
            </a:pPr>
            <a:r>
              <a:rPr lang="en-US" dirty="0">
                <a:solidFill>
                  <a:schemeClr val="tx1"/>
                </a:solidFill>
                <a:effectLst>
                  <a:outerShdw blurRad="38100" dist="38100" dir="2700000" algn="tl">
                    <a:srgbClr val="000000"/>
                  </a:outerShdw>
                </a:effectLst>
                <a:latin typeface="Arial" charset="0"/>
              </a:rPr>
              <a:t>The </a:t>
            </a:r>
            <a:r>
              <a:rPr lang="en-US" dirty="0">
                <a:solidFill>
                  <a:srgbClr val="00FF00"/>
                </a:solidFill>
                <a:effectLst>
                  <a:outerShdw blurRad="38100" dist="38100" dir="2700000" algn="tl">
                    <a:srgbClr val="000000"/>
                  </a:outerShdw>
                </a:effectLst>
                <a:latin typeface="Arial" charset="0"/>
              </a:rPr>
              <a:t>high inflation country</a:t>
            </a:r>
            <a:r>
              <a:rPr lang="en-US" dirty="0">
                <a:solidFill>
                  <a:schemeClr val="tx1"/>
                </a:solidFill>
                <a:effectLst>
                  <a:outerShdw blurRad="38100" dist="38100" dir="2700000" algn="tl">
                    <a:srgbClr val="000000"/>
                  </a:outerShdw>
                </a:effectLst>
                <a:latin typeface="Arial" charset="0"/>
              </a:rPr>
              <a:t> has an incentive to borrow from the low inflation country, </a:t>
            </a:r>
            <a:r>
              <a:rPr lang="en-US" dirty="0">
                <a:solidFill>
                  <a:srgbClr val="00FF00"/>
                </a:solidFill>
                <a:effectLst>
                  <a:outerShdw blurRad="38100" dist="38100" dir="2700000" algn="tl">
                    <a:srgbClr val="000000"/>
                  </a:outerShdw>
                </a:effectLst>
                <a:latin typeface="Arial" charset="0"/>
              </a:rPr>
              <a:t>because of</a:t>
            </a:r>
            <a:r>
              <a:rPr lang="en-US" dirty="0">
                <a:solidFill>
                  <a:schemeClr val="tx1"/>
                </a:solidFill>
                <a:effectLst>
                  <a:outerShdw blurRad="38100" dist="38100" dir="2700000" algn="tl">
                    <a:srgbClr val="000000"/>
                  </a:outerShdw>
                </a:effectLst>
                <a:latin typeface="Arial" charset="0"/>
              </a:rPr>
              <a:t> its </a:t>
            </a:r>
            <a:r>
              <a:rPr lang="en-US" dirty="0">
                <a:solidFill>
                  <a:srgbClr val="00FF00"/>
                </a:solidFill>
                <a:effectLst>
                  <a:outerShdw blurRad="38100" dist="38100" dir="2700000" algn="tl">
                    <a:srgbClr val="000000"/>
                  </a:outerShdw>
                </a:effectLst>
                <a:latin typeface="Arial" charset="0"/>
              </a:rPr>
              <a:t>low real interest rate</a:t>
            </a:r>
            <a:r>
              <a:rPr lang="en-US" dirty="0">
                <a:solidFill>
                  <a:schemeClr val="tx1"/>
                </a:solidFill>
                <a:effectLst>
                  <a:outerShdw blurRad="38100" dist="38100" dir="2700000" algn="tl">
                    <a:srgbClr val="000000"/>
                  </a:outerShdw>
                </a:effectLst>
                <a:latin typeface="Arial" charset="0"/>
              </a:rPr>
              <a:t>.</a:t>
            </a:r>
          </a:p>
          <a:p>
            <a:pPr marL="952500" lvl="1" indent="-495300">
              <a:lnSpc>
                <a:spcPct val="80000"/>
              </a:lnSpc>
              <a:spcBef>
                <a:spcPct val="60000"/>
              </a:spcBef>
              <a:buClr>
                <a:srgbClr val="FF0000"/>
              </a:buClr>
              <a:buSzPct val="110000"/>
              <a:buFont typeface="Arial Unicode MS" pitchFamily="34" charset="-128"/>
              <a:buChar char="■"/>
              <a:defRPr/>
            </a:pPr>
            <a:r>
              <a:rPr lang="en-US" dirty="0">
                <a:solidFill>
                  <a:schemeClr val="tx1"/>
                </a:solidFill>
                <a:effectLst>
                  <a:outerShdw blurRad="38100" dist="38100" dir="2700000" algn="tl">
                    <a:srgbClr val="000000"/>
                  </a:outerShdw>
                </a:effectLst>
                <a:latin typeface="Arial" charset="0"/>
              </a:rPr>
              <a:t>The </a:t>
            </a:r>
            <a:r>
              <a:rPr lang="en-US" dirty="0">
                <a:solidFill>
                  <a:srgbClr val="00FF00"/>
                </a:solidFill>
                <a:effectLst>
                  <a:outerShdw blurRad="38100" dist="38100" dir="2700000" algn="tl">
                    <a:srgbClr val="000000"/>
                  </a:outerShdw>
                </a:effectLst>
                <a:latin typeface="Arial" charset="0"/>
              </a:rPr>
              <a:t>low inflation country</a:t>
            </a:r>
            <a:r>
              <a:rPr lang="en-US" dirty="0">
                <a:solidFill>
                  <a:schemeClr val="tx1"/>
                </a:solidFill>
                <a:effectLst>
                  <a:outerShdw blurRad="38100" dist="38100" dir="2700000" algn="tl">
                    <a:srgbClr val="000000"/>
                  </a:outerShdw>
                </a:effectLst>
                <a:latin typeface="Arial" charset="0"/>
              </a:rPr>
              <a:t> has an incentive to lend money to the low inflation country, </a:t>
            </a:r>
            <a:r>
              <a:rPr lang="en-US" dirty="0">
                <a:solidFill>
                  <a:srgbClr val="00FF00"/>
                </a:solidFill>
                <a:effectLst>
                  <a:outerShdw blurRad="38100" dist="38100" dir="2700000" algn="tl">
                    <a:srgbClr val="000000"/>
                  </a:outerShdw>
                </a:effectLst>
                <a:latin typeface="Arial" charset="0"/>
              </a:rPr>
              <a:t>because of</a:t>
            </a:r>
            <a:r>
              <a:rPr lang="en-US" dirty="0">
                <a:solidFill>
                  <a:schemeClr val="tx1"/>
                </a:solidFill>
                <a:effectLst>
                  <a:outerShdw blurRad="38100" dist="38100" dir="2700000" algn="tl">
                    <a:srgbClr val="000000"/>
                  </a:outerShdw>
                </a:effectLst>
                <a:latin typeface="Arial" charset="0"/>
              </a:rPr>
              <a:t> its the </a:t>
            </a:r>
            <a:r>
              <a:rPr lang="en-US" dirty="0">
                <a:solidFill>
                  <a:srgbClr val="00FF00"/>
                </a:solidFill>
                <a:effectLst>
                  <a:outerShdw blurRad="38100" dist="38100" dir="2700000" algn="tl">
                    <a:srgbClr val="000000"/>
                  </a:outerShdw>
                </a:effectLst>
                <a:latin typeface="Arial" charset="0"/>
              </a:rPr>
              <a:t>high real interest rate</a:t>
            </a:r>
            <a:r>
              <a:rPr lang="en-US" dirty="0">
                <a:solidFill>
                  <a:schemeClr val="tx1"/>
                </a:solidFill>
                <a:effectLst>
                  <a:outerShdw blurRad="38100" dist="38100" dir="2700000" algn="tl">
                    <a:srgbClr val="000000"/>
                  </a:outerShdw>
                </a:effectLst>
                <a:latin typeface="Arial" charset="0"/>
              </a:rPr>
              <a:t>.</a:t>
            </a:r>
          </a:p>
          <a:p>
            <a:pPr marL="571500" indent="-571500">
              <a:lnSpc>
                <a:spcPct val="70000"/>
              </a:lnSpc>
              <a:spcBef>
                <a:spcPct val="60000"/>
              </a:spcBef>
              <a:buClr>
                <a:srgbClr val="FF0000"/>
              </a:buClr>
              <a:buFont typeface="Arial Unicode MS" pitchFamily="34" charset="-128"/>
              <a:buChar char="➤"/>
              <a:defRPr/>
            </a:pPr>
            <a:r>
              <a:rPr lang="en-US" dirty="0">
                <a:solidFill>
                  <a:schemeClr val="tx1"/>
                </a:solidFill>
                <a:effectLst>
                  <a:outerShdw blurRad="38100" dist="38100" dir="2700000" algn="tl">
                    <a:srgbClr val="000000"/>
                  </a:outerShdw>
                </a:effectLst>
                <a:latin typeface="Arial" charset="0"/>
              </a:rPr>
              <a:t>If this scenario holds on over several years, the </a:t>
            </a:r>
            <a:r>
              <a:rPr lang="en-US" dirty="0">
                <a:solidFill>
                  <a:srgbClr val="00FF00"/>
                </a:solidFill>
                <a:effectLst>
                  <a:outerShdw blurRad="38100" dist="38100" dir="2700000" algn="tl">
                    <a:srgbClr val="000000"/>
                  </a:outerShdw>
                </a:effectLst>
                <a:latin typeface="Arial" charset="0"/>
              </a:rPr>
              <a:t>high inflation country</a:t>
            </a:r>
            <a:r>
              <a:rPr lang="en-US" dirty="0">
                <a:solidFill>
                  <a:schemeClr val="tx1"/>
                </a:solidFill>
                <a:effectLst>
                  <a:outerShdw blurRad="38100" dist="38100" dir="2700000" algn="tl">
                    <a:srgbClr val="000000"/>
                  </a:outerShdw>
                </a:effectLst>
                <a:latin typeface="Arial" charset="0"/>
              </a:rPr>
              <a:t> </a:t>
            </a:r>
            <a:r>
              <a:rPr lang="en-US" dirty="0">
                <a:solidFill>
                  <a:srgbClr val="00FF00"/>
                </a:solidFill>
                <a:effectLst>
                  <a:outerShdw blurRad="38100" dist="38100" dir="2700000" algn="tl">
                    <a:srgbClr val="000000"/>
                  </a:outerShdw>
                </a:effectLst>
                <a:latin typeface="Arial" charset="0"/>
              </a:rPr>
              <a:t>will accumulate</a:t>
            </a:r>
            <a:r>
              <a:rPr lang="en-US" dirty="0">
                <a:solidFill>
                  <a:schemeClr val="tx1"/>
                </a:solidFill>
                <a:effectLst>
                  <a:outerShdw blurRad="38100" dist="38100" dir="2700000" algn="tl">
                    <a:srgbClr val="000000"/>
                  </a:outerShdw>
                </a:effectLst>
                <a:latin typeface="Arial" charset="0"/>
              </a:rPr>
              <a:t> more and more </a:t>
            </a:r>
            <a:r>
              <a:rPr lang="en-US" dirty="0">
                <a:solidFill>
                  <a:srgbClr val="00FF00"/>
                </a:solidFill>
                <a:effectLst>
                  <a:outerShdw blurRad="38100" dist="38100" dir="2700000" algn="tl">
                    <a:srgbClr val="000000"/>
                  </a:outerShdw>
                </a:effectLst>
                <a:latin typeface="Arial" charset="0"/>
              </a:rPr>
              <a:t>debt</a:t>
            </a:r>
            <a:r>
              <a:rPr lang="en-US" dirty="0">
                <a:solidFill>
                  <a:schemeClr val="tx1"/>
                </a:solidFill>
                <a:effectLst>
                  <a:outerShdw blurRad="38100" dist="38100" dir="2700000" algn="tl">
                    <a:srgbClr val="000000"/>
                  </a:outerShdw>
                </a:effectLst>
                <a:latin typeface="Arial" charset="0"/>
              </a:rPr>
              <a:t> hold by the low inflation country:</a:t>
            </a:r>
          </a:p>
          <a:p>
            <a:pPr marL="571500" indent="-571500">
              <a:lnSpc>
                <a:spcPct val="70000"/>
              </a:lnSpc>
              <a:spcBef>
                <a:spcPct val="60000"/>
              </a:spcBef>
              <a:buClr>
                <a:srgbClr val="FF0000"/>
              </a:buClr>
              <a:buFont typeface="Arial Unicode MS" pitchFamily="34" charset="-128"/>
              <a:buChar char="➤"/>
              <a:defRPr/>
            </a:pPr>
            <a:endParaRPr lang="en-US" dirty="0">
              <a:solidFill>
                <a:schemeClr val="tx1"/>
              </a:solidFill>
              <a:effectLst>
                <a:outerShdw blurRad="38100" dist="38100" dir="2700000" algn="tl">
                  <a:srgbClr val="000000"/>
                </a:outerShdw>
              </a:effectLst>
              <a:latin typeface="Arial" charset="0"/>
            </a:endParaRPr>
          </a:p>
          <a:p>
            <a:pPr marL="571500" indent="-571500">
              <a:lnSpc>
                <a:spcPct val="70000"/>
              </a:lnSpc>
              <a:spcBef>
                <a:spcPct val="60000"/>
              </a:spcBef>
              <a:buClr>
                <a:srgbClr val="FF0000"/>
              </a:buClr>
              <a:buFont typeface="Arial Unicode MS" pitchFamily="34" charset="-128"/>
              <a:buChar char="➤"/>
              <a:defRPr/>
            </a:pPr>
            <a:endParaRPr lang="en-US" dirty="0">
              <a:solidFill>
                <a:schemeClr val="tx1"/>
              </a:solidFill>
              <a:effectLst>
                <a:outerShdw blurRad="38100" dist="38100" dir="2700000" algn="tl">
                  <a:srgbClr val="000000"/>
                </a:outerShdw>
              </a:effectLst>
              <a:latin typeface="Arial" charset="0"/>
            </a:endParaRPr>
          </a:p>
          <a:p>
            <a:pPr marL="571500" indent="-571500">
              <a:lnSpc>
                <a:spcPct val="70000"/>
              </a:lnSpc>
              <a:spcBef>
                <a:spcPct val="60000"/>
              </a:spcBef>
              <a:buClr>
                <a:srgbClr val="FF0000"/>
              </a:buClr>
              <a:buFont typeface="Arial Unicode MS" pitchFamily="34" charset="-128"/>
              <a:buChar char="➤"/>
              <a:defRPr/>
            </a:pPr>
            <a:endParaRPr lang="en-US" dirty="0">
              <a:solidFill>
                <a:schemeClr val="tx1"/>
              </a:solidFill>
              <a:effectLst>
                <a:outerShdw blurRad="38100" dist="38100" dir="2700000" algn="tl">
                  <a:srgbClr val="000000"/>
                </a:outerShdw>
              </a:effectLst>
              <a:latin typeface="Arial" charset="0"/>
            </a:endParaRPr>
          </a:p>
          <a:p>
            <a:pPr marL="571500" indent="-571500">
              <a:lnSpc>
                <a:spcPct val="70000"/>
              </a:lnSpc>
              <a:spcBef>
                <a:spcPct val="60000"/>
              </a:spcBef>
              <a:buClr>
                <a:srgbClr val="FF0000"/>
              </a:buClr>
              <a:buFont typeface="Arial Unicode MS" pitchFamily="34" charset="-128"/>
              <a:buChar char="➤"/>
              <a:defRPr/>
            </a:pPr>
            <a:endParaRPr lang="en-US" dirty="0">
              <a:solidFill>
                <a:schemeClr val="tx1"/>
              </a:solidFill>
              <a:effectLst>
                <a:outerShdw blurRad="38100" dist="38100" dir="2700000" algn="tl">
                  <a:srgbClr val="000000"/>
                </a:outerShdw>
              </a:effectLst>
              <a:latin typeface="Arial" charset="0"/>
            </a:endParaRPr>
          </a:p>
          <a:p>
            <a:pPr marL="952500" lvl="1" indent="-495300">
              <a:lnSpc>
                <a:spcPct val="80000"/>
              </a:lnSpc>
              <a:spcBef>
                <a:spcPct val="60000"/>
              </a:spcBef>
              <a:buClr>
                <a:srgbClr val="FF0000"/>
              </a:buClr>
              <a:buSzPct val="110000"/>
              <a:buFont typeface="Arial Unicode MS" pitchFamily="34" charset="-128"/>
              <a:buChar char="■"/>
              <a:defRPr/>
            </a:pPr>
            <a:r>
              <a:rPr lang="en-US" dirty="0">
                <a:solidFill>
                  <a:schemeClr val="tx1"/>
                </a:solidFill>
                <a:effectLst>
                  <a:outerShdw blurRad="38100" dist="38100" dir="2700000" algn="tl">
                    <a:srgbClr val="000000"/>
                  </a:outerShdw>
                </a:effectLst>
                <a:latin typeface="Arial" charset="0"/>
              </a:rPr>
              <a:t>The following diagram shows that this mechanism has been at work in the ECU over a long span of time:</a:t>
            </a:r>
          </a:p>
        </p:txBody>
      </p:sp>
      <p:graphicFrame>
        <p:nvGraphicFramePr>
          <p:cNvPr id="10249" name="Object 9"/>
          <p:cNvGraphicFramePr>
            <a:graphicFrameLocks noChangeAspect="1"/>
          </p:cNvGraphicFramePr>
          <p:nvPr/>
        </p:nvGraphicFramePr>
        <p:xfrm>
          <a:off x="147638" y="3978275"/>
          <a:ext cx="8859837" cy="1525588"/>
        </p:xfrm>
        <a:graphic>
          <a:graphicData uri="http://schemas.openxmlformats.org/presentationml/2006/ole">
            <mc:AlternateContent xmlns:mc="http://schemas.openxmlformats.org/markup-compatibility/2006">
              <mc:Choice xmlns:v="urn:schemas-microsoft-com:vml" Requires="v">
                <p:oleObj spid="_x0000_s138549" name="Formel" r:id="rId6" imgW="3937000" imgH="660400" progId="Equation.3">
                  <p:embed/>
                </p:oleObj>
              </mc:Choice>
              <mc:Fallback>
                <p:oleObj name="Formel" r:id="rId6" imgW="3937000" imgH="660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3978275"/>
                        <a:ext cx="8859837" cy="1525588"/>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3926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07C7EF4-06BB-40D7-B1C7-702D84EC03BD}" type="slidenum">
              <a:rPr lang="de-DE" altLang="en-US" sz="1600" smtClean="0"/>
              <a:pPr algn="r" eaLnBrk="1" hangingPunct="1">
                <a:spcBef>
                  <a:spcPct val="0"/>
                </a:spcBef>
                <a:buClrTx/>
                <a:buFontTx/>
                <a:buNone/>
              </a:pPr>
              <a:t>133</a:t>
            </a:fld>
            <a:r>
              <a:rPr lang="de-DE" altLang="en-US" sz="1600"/>
              <a:t> -</a:t>
            </a:r>
          </a:p>
        </p:txBody>
      </p:sp>
      <p:sp>
        <p:nvSpPr>
          <p:cNvPr id="139268"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392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39270"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3927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9572"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2" name="Object 5"/>
          <p:cNvGraphicFramePr>
            <a:graphicFrameLocks noChangeAspect="1"/>
          </p:cNvGraphicFramePr>
          <p:nvPr/>
        </p:nvGraphicFramePr>
        <p:xfrm>
          <a:off x="-1139825" y="315913"/>
          <a:ext cx="11423650" cy="7251700"/>
        </p:xfrm>
        <a:graphic>
          <a:graphicData uri="http://schemas.openxmlformats.org/presentationml/2006/ole">
            <mc:AlternateContent xmlns:mc="http://schemas.openxmlformats.org/markup-compatibility/2006">
              <mc:Choice xmlns:v="urn:schemas-microsoft-com:vml" Requires="v">
                <p:oleObj spid="_x0000_s139573" name="Arbeitsblatt" r:id="rId6" imgW="9235548" imgH="5722737" progId="Excel.Sheet.8">
                  <p:link updateAutomatic="1"/>
                </p:oleObj>
              </mc:Choice>
              <mc:Fallback>
                <p:oleObj name="Arbeitsblatt" r:id="rId6" imgW="9235548" imgH="5722737" progId="Excel.Sheet.8">
                  <p:link updateAutomatic="1"/>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825" y="315913"/>
                        <a:ext cx="11423650" cy="72517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3" name="AutoShape 99"/>
          <p:cNvSpPr>
            <a:spLocks noChangeArrowheads="1"/>
          </p:cNvSpPr>
          <p:nvPr/>
        </p:nvSpPr>
        <p:spPr bwMode="auto">
          <a:xfrm>
            <a:off x="4732338" y="2119313"/>
            <a:ext cx="3875087" cy="1174750"/>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2"/>
                </a:solidFill>
              </a:rPr>
              <a:t>The lower the real interest rate, the higher the accumulated net debt position. </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029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37FB12B-1658-4450-B149-A0D8A4BF7A13}" type="slidenum">
              <a:rPr lang="de-DE" altLang="en-US" sz="1600" smtClean="0"/>
              <a:pPr algn="r" eaLnBrk="1" hangingPunct="1">
                <a:spcBef>
                  <a:spcPct val="0"/>
                </a:spcBef>
                <a:buClrTx/>
                <a:buFontTx/>
                <a:buNone/>
              </a:pPr>
              <a:t>134</a:t>
            </a:fld>
            <a:r>
              <a:rPr lang="de-DE" altLang="en-US" sz="1600"/>
              <a:t> -</a:t>
            </a:r>
          </a:p>
        </p:txBody>
      </p:sp>
      <p:sp>
        <p:nvSpPr>
          <p:cNvPr id="140292"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02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0294"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029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059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6" name="Object 4"/>
          <p:cNvGraphicFramePr>
            <a:graphicFrameLocks noChangeAspect="1"/>
          </p:cNvGraphicFramePr>
          <p:nvPr/>
        </p:nvGraphicFramePr>
        <p:xfrm>
          <a:off x="-1143000" y="269875"/>
          <a:ext cx="11431588" cy="7315200"/>
        </p:xfrm>
        <a:graphic>
          <a:graphicData uri="http://schemas.openxmlformats.org/presentationml/2006/ole">
            <mc:AlternateContent xmlns:mc="http://schemas.openxmlformats.org/markup-compatibility/2006">
              <mc:Choice xmlns:v="urn:schemas-microsoft-com:vml" Requires="v">
                <p:oleObj spid="_x0000_s140597" name="Arbeitsblatt" r:id="rId6" imgW="9243021" imgH="5745469" progId="Excel.Sheet.8">
                  <p:link updateAutomatic="1"/>
                </p:oleObj>
              </mc:Choice>
              <mc:Fallback>
                <p:oleObj name="Arbeitsblatt" r:id="rId6" imgW="9243021" imgH="5745469" progId="Excel.Sheet.8">
                  <p:link updateAutomatic="1"/>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69875"/>
                        <a:ext cx="11431588" cy="7315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7" name="AutoShape 99"/>
          <p:cNvSpPr>
            <a:spLocks noChangeArrowheads="1"/>
          </p:cNvSpPr>
          <p:nvPr/>
        </p:nvSpPr>
        <p:spPr bwMode="auto">
          <a:xfrm>
            <a:off x="1016000" y="2206625"/>
            <a:ext cx="3970338" cy="1408113"/>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2"/>
                </a:solidFill>
              </a:rPr>
              <a:t>The higher the inflation rate (the lower the real interest rate), the higher the accumulated net debt position.</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7"/>
          <p:cNvGraphicFramePr>
            <a:graphicFrameLocks noChangeAspect="1"/>
          </p:cNvGraphicFramePr>
          <p:nvPr/>
        </p:nvGraphicFramePr>
        <p:xfrm>
          <a:off x="0" y="1058863"/>
          <a:ext cx="9144000" cy="5799137"/>
        </p:xfrm>
        <a:graphic>
          <a:graphicData uri="http://schemas.openxmlformats.org/presentationml/2006/ole">
            <mc:AlternateContent xmlns:mc="http://schemas.openxmlformats.org/markup-compatibility/2006">
              <mc:Choice xmlns:v="urn:schemas-microsoft-com:vml" Requires="v">
                <p:oleObj spid="_x0000_s141620" name="Diagramm" r:id="rId4" imgW="9239216" imgH="5743643" progId="Excel.Chart.8">
                  <p:link updateAutomatic="1"/>
                </p:oleObj>
              </mc:Choice>
              <mc:Fallback>
                <p:oleObj name="Diagramm" r:id="rId4" imgW="9239216" imgH="5743643"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131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6A7A92D-1205-4EEF-BD67-E1BBC28F35EC}" type="slidenum">
              <a:rPr lang="de-DE" altLang="en-US" sz="1600" smtClean="0"/>
              <a:pPr algn="r" eaLnBrk="1" hangingPunct="1">
                <a:spcBef>
                  <a:spcPct val="0"/>
                </a:spcBef>
                <a:buClrTx/>
                <a:buFontTx/>
                <a:buNone/>
              </a:pPr>
              <a:t>135</a:t>
            </a:fld>
            <a:r>
              <a:rPr lang="de-DE" altLang="en-US" sz="1600"/>
              <a:t> -</a:t>
            </a:r>
          </a:p>
        </p:txBody>
      </p:sp>
      <p:sp>
        <p:nvSpPr>
          <p:cNvPr id="141317"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131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131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132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1621"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1" name="AutoShape 99"/>
          <p:cNvSpPr>
            <a:spLocks noChangeArrowheads="1"/>
          </p:cNvSpPr>
          <p:nvPr/>
        </p:nvSpPr>
        <p:spPr bwMode="auto">
          <a:xfrm>
            <a:off x="679450" y="4994275"/>
            <a:ext cx="8180388" cy="979488"/>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2"/>
                </a:solidFill>
              </a:rPr>
              <a:t>The rise of the net debt position of the high inflation countries went hand in hand with the rise of a net savings position of the low inflation counties.</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233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CD347BD-1B7F-4587-A636-0A3044974F3B}" type="slidenum">
              <a:rPr lang="de-DE" altLang="en-US" sz="1600" smtClean="0"/>
              <a:pPr algn="r" eaLnBrk="1" hangingPunct="1">
                <a:spcBef>
                  <a:spcPct val="0"/>
                </a:spcBef>
                <a:buClrTx/>
                <a:buFontTx/>
                <a:buNone/>
              </a:pPr>
              <a:t>136</a:t>
            </a:fld>
            <a:r>
              <a:rPr lang="de-DE" altLang="en-US" sz="1600"/>
              <a:t> -</a:t>
            </a:r>
          </a:p>
        </p:txBody>
      </p:sp>
      <p:sp>
        <p:nvSpPr>
          <p:cNvPr id="142340"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23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2342"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2343"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2494"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571500" indent="-571500">
              <a:lnSpc>
                <a:spcPct val="70000"/>
              </a:lnSpc>
              <a:spcBef>
                <a:spcPct val="60000"/>
              </a:spcBef>
              <a:buClr>
                <a:srgbClr val="FF0000"/>
              </a:buClr>
              <a:buFont typeface="Arial Unicode MS" pitchFamily="34" charset="-128"/>
              <a:buChar char="➤"/>
              <a:defRPr/>
            </a:pPr>
            <a:r>
              <a:rPr lang="en-US">
                <a:solidFill>
                  <a:schemeClr val="tx1"/>
                </a:solidFill>
                <a:effectLst>
                  <a:outerShdw blurRad="38100" dist="38100" dir="2700000" algn="tl">
                    <a:srgbClr val="000000"/>
                  </a:outerShdw>
                </a:effectLst>
                <a:latin typeface="Arial" charset="0"/>
              </a:rPr>
              <a:t>Why did this process continue over a period of nearly 10 years?</a:t>
            </a:r>
          </a:p>
          <a:p>
            <a:pPr marL="571500" indent="-571500">
              <a:lnSpc>
                <a:spcPct val="70000"/>
              </a:lnSpc>
              <a:spcBef>
                <a:spcPct val="60000"/>
              </a:spcBef>
              <a:buClr>
                <a:srgbClr val="FF0000"/>
              </a:buClr>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a:p>
            <a:pPr marL="812800" lvl="1" indent="-355600">
              <a:lnSpc>
                <a:spcPct val="80000"/>
              </a:lnSpc>
              <a:spcBef>
                <a:spcPct val="60000"/>
              </a:spcBef>
              <a:buClr>
                <a:srgbClr val="FF0000"/>
              </a:buClr>
              <a:buSzPct val="11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The above process can give rise to a </a:t>
            </a:r>
            <a:r>
              <a:rPr lang="en-US">
                <a:solidFill>
                  <a:srgbClr val="00FF00"/>
                </a:solidFill>
                <a:effectLst>
                  <a:outerShdw blurRad="38100" dist="38100" dir="2700000" algn="tl">
                    <a:srgbClr val="000000"/>
                  </a:outerShdw>
                </a:effectLst>
                <a:latin typeface="Arial" charset="0"/>
              </a:rPr>
              <a:t>self-enforcing debt spiral</a:t>
            </a:r>
            <a:r>
              <a:rPr lang="en-US">
                <a:solidFill>
                  <a:schemeClr val="tx1"/>
                </a:solidFill>
                <a:effectLst>
                  <a:outerShdw blurRad="38100" dist="38100" dir="2700000" algn="tl">
                    <a:srgbClr val="000000"/>
                  </a:outerShdw>
                </a:effectLst>
                <a:latin typeface="Arial" charset="0"/>
              </a:rPr>
              <a:t> (positive feed-back loop) :</a:t>
            </a:r>
          </a:p>
          <a:p>
            <a:pPr marL="1262063" lvl="2" indent="-347663" eaLnBrk="0" hangingPunct="0">
              <a:spcBef>
                <a:spcPct val="20000"/>
              </a:spcBef>
              <a:buClr>
                <a:srgbClr val="FF0000"/>
              </a:buClr>
              <a:buSzPct val="130000"/>
              <a:buFont typeface="Arial Unicode MS" pitchFamily="34" charset="-128"/>
              <a:buChar char="◆"/>
              <a:defRPr/>
            </a:pPr>
            <a:endParaRPr lang="en-US">
              <a:solidFill>
                <a:srgbClr val="00FF00"/>
              </a:solidFill>
              <a:effectLst>
                <a:outerShdw blurRad="38100" dist="38100" dir="2700000" algn="tl">
                  <a:srgbClr val="000000"/>
                </a:outerShdw>
              </a:effectLst>
              <a:latin typeface="Arial" charset="0"/>
            </a:endParaRPr>
          </a:p>
          <a:p>
            <a:pPr marL="1262063" lvl="2" indent="-347663" eaLnBrk="0" hangingPunct="0">
              <a:spcBef>
                <a:spcPct val="20000"/>
              </a:spcBef>
              <a:buClr>
                <a:srgbClr val="FF0000"/>
              </a:buClr>
              <a:buSzPct val="130000"/>
              <a:buFont typeface="Arial Unicode MS" pitchFamily="34" charset="-128"/>
              <a:buChar char="◆"/>
              <a:defRPr/>
            </a:pPr>
            <a:r>
              <a:rPr lang="en-US">
                <a:solidFill>
                  <a:srgbClr val="00FF00"/>
                </a:solidFill>
                <a:effectLst>
                  <a:outerShdw blurRad="38100" dist="38100" dir="2700000" algn="tl">
                    <a:srgbClr val="000000"/>
                  </a:outerShdw>
                </a:effectLst>
                <a:latin typeface="Arial" charset="0"/>
              </a:rPr>
              <a:t>Credits</a:t>
            </a:r>
            <a:r>
              <a:rPr lang="en-US">
                <a:solidFill>
                  <a:srgbClr val="FFFFFF"/>
                </a:solidFill>
                <a:effectLst>
                  <a:outerShdw blurRad="38100" dist="38100" dir="2700000" algn="tl">
                    <a:srgbClr val="000000"/>
                  </a:outerShdw>
                </a:effectLst>
                <a:latin typeface="Arial" charset="0"/>
              </a:rPr>
              <a:t> flow from the </a:t>
            </a:r>
            <a:r>
              <a:rPr lang="en-US">
                <a:solidFill>
                  <a:srgbClr val="00FF00"/>
                </a:solidFill>
                <a:effectLst>
                  <a:outerShdw blurRad="38100" dist="38100" dir="2700000" algn="tl">
                    <a:srgbClr val="000000"/>
                  </a:outerShdw>
                </a:effectLst>
                <a:latin typeface="Arial" charset="0"/>
              </a:rPr>
              <a:t>low inflation country</a:t>
            </a:r>
            <a:r>
              <a:rPr lang="en-US">
                <a:solidFill>
                  <a:srgbClr val="FFFFFF"/>
                </a:solidFill>
                <a:effectLst>
                  <a:outerShdw blurRad="38100" dist="38100" dir="2700000" algn="tl">
                    <a:srgbClr val="000000"/>
                  </a:outerShdw>
                </a:effectLst>
                <a:latin typeface="Arial" charset="0"/>
              </a:rPr>
              <a:t> to the </a:t>
            </a:r>
            <a:r>
              <a:rPr lang="en-US">
                <a:solidFill>
                  <a:srgbClr val="00FF00"/>
                </a:solidFill>
                <a:effectLst>
                  <a:outerShdw blurRad="38100" dist="38100" dir="2700000" algn="tl">
                    <a:srgbClr val="000000"/>
                  </a:outerShdw>
                </a:effectLst>
                <a:latin typeface="Arial" charset="0"/>
              </a:rPr>
              <a:t>high inflation country</a:t>
            </a:r>
            <a:r>
              <a:rPr lang="en-US">
                <a:solidFill>
                  <a:srgbClr val="FFFFFF"/>
                </a:solidFill>
                <a:effectLst>
                  <a:outerShdw blurRad="38100" dist="38100" dir="2700000" algn="tl">
                    <a:srgbClr val="000000"/>
                  </a:outerShdw>
                </a:effectLst>
                <a:latin typeface="Arial" charset="0"/>
              </a:rPr>
              <a:t>.</a:t>
            </a:r>
          </a:p>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In the </a:t>
            </a:r>
            <a:r>
              <a:rPr lang="en-US">
                <a:solidFill>
                  <a:srgbClr val="00FF00"/>
                </a:solidFill>
                <a:effectLst>
                  <a:outerShdw blurRad="38100" dist="38100" dir="2700000" algn="tl">
                    <a:srgbClr val="000000"/>
                  </a:outerShdw>
                </a:effectLst>
                <a:latin typeface="Arial" charset="0"/>
              </a:rPr>
              <a:t>high inflation country</a:t>
            </a:r>
            <a:r>
              <a:rPr lang="en-US">
                <a:solidFill>
                  <a:srgbClr val="FFFFFF"/>
                </a:solidFill>
                <a:effectLst>
                  <a:outerShdw blurRad="38100" dist="38100" dir="2700000" algn="tl">
                    <a:srgbClr val="000000"/>
                  </a:outerShdw>
                </a:effectLst>
                <a:latin typeface="Arial" charset="0"/>
              </a:rPr>
              <a:t>, these credits are used to buy goods. The demand for goods grows therefore over the supply of goods in the high inflation country.</a:t>
            </a:r>
          </a:p>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If the </a:t>
            </a:r>
            <a:r>
              <a:rPr lang="en-US">
                <a:solidFill>
                  <a:srgbClr val="00FF00"/>
                </a:solidFill>
                <a:effectLst>
                  <a:outerShdw blurRad="38100" dist="38100" dir="2700000" algn="tl">
                    <a:srgbClr val="000000"/>
                  </a:outerShdw>
                </a:effectLst>
                <a:latin typeface="Arial" charset="0"/>
              </a:rPr>
              <a:t>goods</a:t>
            </a:r>
            <a:r>
              <a:rPr lang="en-US">
                <a:solidFill>
                  <a:srgbClr val="FFFFFF"/>
                </a:solidFill>
                <a:effectLst>
                  <a:outerShdw blurRad="38100" dist="38100" dir="2700000" algn="tl">
                    <a:srgbClr val="000000"/>
                  </a:outerShdw>
                </a:effectLst>
                <a:latin typeface="Arial" charset="0"/>
              </a:rPr>
              <a:t> </a:t>
            </a:r>
            <a:r>
              <a:rPr lang="en-US">
                <a:solidFill>
                  <a:srgbClr val="00FF00"/>
                </a:solidFill>
                <a:effectLst>
                  <a:outerShdw blurRad="38100" dist="38100" dir="2700000" algn="tl">
                    <a:srgbClr val="000000"/>
                  </a:outerShdw>
                </a:effectLst>
                <a:latin typeface="Arial" charset="0"/>
              </a:rPr>
              <a:t>demanded</a:t>
            </a:r>
            <a:r>
              <a:rPr lang="en-US">
                <a:solidFill>
                  <a:srgbClr val="FFFFFF"/>
                </a:solidFill>
                <a:effectLst>
                  <a:outerShdw blurRad="38100" dist="38100" dir="2700000" algn="tl">
                    <a:srgbClr val="000000"/>
                  </a:outerShdw>
                </a:effectLst>
                <a:latin typeface="Arial" charset="0"/>
              </a:rPr>
              <a:t> in the high inflation country </a:t>
            </a:r>
            <a:r>
              <a:rPr lang="en-US">
                <a:solidFill>
                  <a:srgbClr val="00FF00"/>
                </a:solidFill>
                <a:effectLst>
                  <a:outerShdw blurRad="38100" dist="38100" dir="2700000" algn="tl">
                    <a:srgbClr val="000000"/>
                  </a:outerShdw>
                </a:effectLst>
                <a:latin typeface="Arial" charset="0"/>
              </a:rPr>
              <a:t>are not tradable</a:t>
            </a:r>
            <a:r>
              <a:rPr lang="en-US">
                <a:solidFill>
                  <a:srgbClr val="FFFFFF"/>
                </a:solidFill>
                <a:effectLst>
                  <a:outerShdw blurRad="38100" dist="38100" dir="2700000" algn="tl">
                    <a:srgbClr val="000000"/>
                  </a:outerShdw>
                </a:effectLst>
                <a:latin typeface="Arial" charset="0"/>
              </a:rPr>
              <a:t> (e.g. real estate or services), an </a:t>
            </a:r>
            <a:r>
              <a:rPr lang="en-US">
                <a:solidFill>
                  <a:srgbClr val="00FF00"/>
                </a:solidFill>
                <a:effectLst>
                  <a:outerShdw blurRad="38100" dist="38100" dir="2700000" algn="tl">
                    <a:srgbClr val="000000"/>
                  </a:outerShdw>
                </a:effectLst>
                <a:latin typeface="Arial" charset="0"/>
              </a:rPr>
              <a:t>excess demand for goods</a:t>
            </a:r>
            <a:r>
              <a:rPr lang="en-US">
                <a:solidFill>
                  <a:srgbClr val="FFFFFF"/>
                </a:solidFill>
                <a:effectLst>
                  <a:outerShdw blurRad="38100" dist="38100" dir="2700000" algn="tl">
                    <a:srgbClr val="000000"/>
                  </a:outerShdw>
                </a:effectLst>
                <a:latin typeface="Arial" charset="0"/>
              </a:rPr>
              <a:t> produced in the high inflation country results. </a:t>
            </a:r>
          </a:p>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This </a:t>
            </a:r>
            <a:r>
              <a:rPr lang="en-US">
                <a:solidFill>
                  <a:srgbClr val="00FF00"/>
                </a:solidFill>
                <a:effectLst>
                  <a:outerShdw blurRad="38100" dist="38100" dir="2700000" algn="tl">
                    <a:srgbClr val="000000"/>
                  </a:outerShdw>
                </a:effectLst>
                <a:latin typeface="Arial" charset="0"/>
              </a:rPr>
              <a:t>excess demand</a:t>
            </a:r>
            <a:r>
              <a:rPr lang="en-US">
                <a:solidFill>
                  <a:srgbClr val="FFFFFF"/>
                </a:solidFill>
                <a:effectLst>
                  <a:outerShdw blurRad="38100" dist="38100" dir="2700000" algn="tl">
                    <a:srgbClr val="000000"/>
                  </a:outerShdw>
                </a:effectLst>
                <a:latin typeface="Arial" charset="0"/>
              </a:rPr>
              <a:t> causes then </a:t>
            </a:r>
            <a:r>
              <a:rPr lang="en-US">
                <a:solidFill>
                  <a:srgbClr val="00FF00"/>
                </a:solidFill>
                <a:effectLst>
                  <a:outerShdw blurRad="38100" dist="38100" dir="2700000" algn="tl">
                    <a:srgbClr val="000000"/>
                  </a:outerShdw>
                </a:effectLst>
                <a:latin typeface="Arial" charset="0"/>
              </a:rPr>
              <a:t>again inflation</a:t>
            </a:r>
            <a:r>
              <a:rPr lang="en-US">
                <a:solidFill>
                  <a:srgbClr val="FFFFFF"/>
                </a:solidFill>
                <a:effectLst>
                  <a:outerShdw blurRad="38100" dist="38100" dir="2700000" algn="tl">
                    <a:srgbClr val="000000"/>
                  </a:outerShdw>
                </a:effectLst>
                <a:latin typeface="Arial" charset="0"/>
              </a:rPr>
              <a:t>!</a:t>
            </a:r>
            <a:endParaRPr lang="en-US">
              <a:solidFill>
                <a:schemeClr val="tx1"/>
              </a:solidFill>
              <a:effectLst>
                <a:outerShdw blurRad="38100" dist="38100" dir="2700000" algn="tl">
                  <a:srgbClr val="000000"/>
                </a:outerShdw>
              </a:effectLst>
              <a:latin typeface="Arial" charset="0"/>
            </a:endParaRP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3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D460307-113E-45CE-8421-7EB2F3CE6B40}" type="slidenum">
              <a:rPr lang="de-DE" altLang="en-US" sz="1600" smtClean="0"/>
              <a:pPr algn="r" eaLnBrk="1" hangingPunct="1">
                <a:spcBef>
                  <a:spcPct val="0"/>
                </a:spcBef>
                <a:buClrTx/>
                <a:buFontTx/>
                <a:buNone/>
              </a:pPr>
              <a:t>137</a:t>
            </a:fld>
            <a:r>
              <a:rPr lang="de-DE" altLang="en-US" sz="1600"/>
              <a:t> -</a:t>
            </a:r>
          </a:p>
        </p:txBody>
      </p:sp>
      <p:sp>
        <p:nvSpPr>
          <p:cNvPr id="143364"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33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3366"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336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518"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In the </a:t>
            </a:r>
            <a:r>
              <a:rPr lang="en-US">
                <a:solidFill>
                  <a:srgbClr val="00FF00"/>
                </a:solidFill>
                <a:effectLst>
                  <a:outerShdw blurRad="38100" dist="38100" dir="2700000" algn="tl">
                    <a:srgbClr val="000000"/>
                  </a:outerShdw>
                </a:effectLst>
                <a:latin typeface="Arial" charset="0"/>
              </a:rPr>
              <a:t>low inflation country,</a:t>
            </a:r>
            <a:r>
              <a:rPr lang="en-US">
                <a:solidFill>
                  <a:srgbClr val="FFFFFF"/>
                </a:solidFill>
                <a:effectLst>
                  <a:outerShdw blurRad="38100" dist="38100" dir="2700000" algn="tl">
                    <a:srgbClr val="000000"/>
                  </a:outerShdw>
                </a:effectLst>
                <a:latin typeface="Arial" charset="0"/>
              </a:rPr>
              <a:t> the credit flow to the high inflation country causes a </a:t>
            </a:r>
            <a:r>
              <a:rPr lang="en-US">
                <a:solidFill>
                  <a:srgbClr val="00FF00"/>
                </a:solidFill>
                <a:effectLst>
                  <a:outerShdw blurRad="38100" dist="38100" dir="2700000" algn="tl">
                    <a:srgbClr val="000000"/>
                  </a:outerShdw>
                </a:effectLst>
                <a:latin typeface="Arial" charset="0"/>
              </a:rPr>
              <a:t>loss of purchasing power</a:t>
            </a:r>
            <a:r>
              <a:rPr lang="en-US">
                <a:solidFill>
                  <a:srgbClr val="FFFFFF"/>
                </a:solidFill>
                <a:effectLst>
                  <a:outerShdw blurRad="38100" dist="38100" dir="2700000" algn="tl">
                    <a:srgbClr val="000000"/>
                  </a:outerShdw>
                </a:effectLst>
                <a:latin typeface="Arial" charset="0"/>
              </a:rPr>
              <a:t>. </a:t>
            </a:r>
          </a:p>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If this loss of purchasing power is </a:t>
            </a:r>
            <a:r>
              <a:rPr lang="en-US">
                <a:solidFill>
                  <a:srgbClr val="00FF00"/>
                </a:solidFill>
                <a:effectLst>
                  <a:outerShdw blurRad="38100" dist="38100" dir="2700000" algn="tl">
                    <a:srgbClr val="000000"/>
                  </a:outerShdw>
                </a:effectLst>
                <a:latin typeface="Arial" charset="0"/>
              </a:rPr>
              <a:t>not compensated</a:t>
            </a:r>
            <a:r>
              <a:rPr lang="en-US">
                <a:solidFill>
                  <a:srgbClr val="FFFFFF"/>
                </a:solidFill>
                <a:effectLst>
                  <a:outerShdw blurRad="38100" dist="38100" dir="2700000" algn="tl">
                    <a:srgbClr val="000000"/>
                  </a:outerShdw>
                </a:effectLst>
                <a:latin typeface="Arial" charset="0"/>
              </a:rPr>
              <a:t> </a:t>
            </a:r>
            <a:r>
              <a:rPr lang="en-US">
                <a:solidFill>
                  <a:srgbClr val="00FF00"/>
                </a:solidFill>
                <a:effectLst>
                  <a:outerShdw blurRad="38100" dist="38100" dir="2700000" algn="tl">
                    <a:srgbClr val="000000"/>
                  </a:outerShdw>
                </a:effectLst>
                <a:latin typeface="Arial" charset="0"/>
              </a:rPr>
              <a:t>by an export demand</a:t>
            </a:r>
            <a:r>
              <a:rPr lang="en-US">
                <a:solidFill>
                  <a:srgbClr val="FFFFFF"/>
                </a:solidFill>
                <a:effectLst>
                  <a:outerShdw blurRad="38100" dist="38100" dir="2700000" algn="tl">
                    <a:srgbClr val="000000"/>
                  </a:outerShdw>
                </a:effectLst>
                <a:latin typeface="Arial" charset="0"/>
              </a:rPr>
              <a:t> from the high inflation country, </a:t>
            </a:r>
            <a:r>
              <a:rPr lang="en-US">
                <a:solidFill>
                  <a:srgbClr val="00FF00"/>
                </a:solidFill>
                <a:effectLst>
                  <a:outerShdw blurRad="38100" dist="38100" dir="2700000" algn="tl">
                    <a:srgbClr val="000000"/>
                  </a:outerShdw>
                </a:effectLst>
                <a:latin typeface="Arial" charset="0"/>
              </a:rPr>
              <a:t>excess supply</a:t>
            </a:r>
            <a:r>
              <a:rPr lang="en-US">
                <a:solidFill>
                  <a:srgbClr val="FFFFFF"/>
                </a:solidFill>
                <a:effectLst>
                  <a:outerShdw blurRad="38100" dist="38100" dir="2700000" algn="tl">
                    <a:srgbClr val="000000"/>
                  </a:outerShdw>
                </a:effectLst>
                <a:latin typeface="Arial" charset="0"/>
              </a:rPr>
              <a:t> results in the </a:t>
            </a:r>
            <a:r>
              <a:rPr lang="en-US">
                <a:solidFill>
                  <a:srgbClr val="00FF00"/>
                </a:solidFill>
                <a:effectLst>
                  <a:outerShdw blurRad="38100" dist="38100" dir="2700000" algn="tl">
                    <a:srgbClr val="000000"/>
                  </a:outerShdw>
                </a:effectLst>
                <a:latin typeface="Arial" charset="0"/>
              </a:rPr>
              <a:t>low inflation country</a:t>
            </a:r>
            <a:r>
              <a:rPr lang="en-US">
                <a:solidFill>
                  <a:srgbClr val="FFFFFF"/>
                </a:solidFill>
                <a:effectLst>
                  <a:outerShdw blurRad="38100" dist="38100" dir="2700000" algn="tl">
                    <a:srgbClr val="000000"/>
                  </a:outerShdw>
                </a:effectLst>
                <a:latin typeface="Arial" charset="0"/>
              </a:rPr>
              <a:t>.</a:t>
            </a:r>
          </a:p>
          <a:p>
            <a:pPr marL="1262063" lvl="2" indent="-347663" eaLnBrk="0" hangingPunct="0">
              <a:spcBef>
                <a:spcPct val="20000"/>
              </a:spcBef>
              <a:buClr>
                <a:srgbClr val="FF0000"/>
              </a:buClr>
              <a:buSzPct val="13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This </a:t>
            </a:r>
            <a:r>
              <a:rPr lang="en-US">
                <a:solidFill>
                  <a:srgbClr val="00FF00"/>
                </a:solidFill>
                <a:effectLst>
                  <a:outerShdw blurRad="38100" dist="38100" dir="2700000" algn="tl">
                    <a:srgbClr val="000000"/>
                  </a:outerShdw>
                </a:effectLst>
                <a:latin typeface="Arial" charset="0"/>
              </a:rPr>
              <a:t>excess supply</a:t>
            </a:r>
            <a:r>
              <a:rPr lang="en-US">
                <a:solidFill>
                  <a:srgbClr val="FFFFFF"/>
                </a:solidFill>
                <a:effectLst>
                  <a:outerShdw blurRad="38100" dist="38100" dir="2700000" algn="tl">
                    <a:srgbClr val="000000"/>
                  </a:outerShdw>
                </a:effectLst>
                <a:latin typeface="Arial" charset="0"/>
              </a:rPr>
              <a:t> causes then again a </a:t>
            </a:r>
            <a:r>
              <a:rPr lang="en-US">
                <a:solidFill>
                  <a:srgbClr val="00FF00"/>
                </a:solidFill>
                <a:effectLst>
                  <a:outerShdw blurRad="38100" dist="38100" dir="2700000" algn="tl">
                    <a:srgbClr val="000000"/>
                  </a:outerShdw>
                </a:effectLst>
                <a:latin typeface="Arial" charset="0"/>
              </a:rPr>
              <a:t>lower inflation rate</a:t>
            </a:r>
            <a:r>
              <a:rPr lang="en-US">
                <a:solidFill>
                  <a:srgbClr val="FFFFFF"/>
                </a:solidFill>
                <a:effectLst>
                  <a:outerShdw blurRad="38100" dist="38100" dir="2700000" algn="tl">
                    <a:srgbClr val="000000"/>
                  </a:outerShdw>
                </a:effectLst>
                <a:latin typeface="Arial" charset="0"/>
              </a:rPr>
              <a:t> in the low inflation country.</a:t>
            </a:r>
          </a:p>
          <a:p>
            <a:pPr marL="812800" lvl="1" indent="-355600">
              <a:lnSpc>
                <a:spcPct val="80000"/>
              </a:lnSpc>
              <a:spcBef>
                <a:spcPct val="60000"/>
              </a:spcBef>
              <a:buClr>
                <a:srgbClr val="FF0000"/>
              </a:buClr>
              <a:buSzPct val="11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Consequently, </a:t>
            </a:r>
            <a:r>
              <a:rPr lang="en-US">
                <a:solidFill>
                  <a:srgbClr val="00FF00"/>
                </a:solidFill>
                <a:effectLst>
                  <a:outerShdw blurRad="38100" dist="38100" dir="2700000" algn="tl">
                    <a:srgbClr val="000000"/>
                  </a:outerShdw>
                </a:effectLst>
                <a:latin typeface="Arial" charset="0"/>
              </a:rPr>
              <a:t>if the goods</a:t>
            </a:r>
            <a:r>
              <a:rPr lang="en-US">
                <a:solidFill>
                  <a:srgbClr val="FFFFFF"/>
                </a:solidFill>
                <a:effectLst>
                  <a:outerShdw blurRad="38100" dist="38100" dir="2700000" algn="tl">
                    <a:srgbClr val="000000"/>
                  </a:outerShdw>
                </a:effectLst>
                <a:latin typeface="Arial" charset="0"/>
              </a:rPr>
              <a:t> demanded for by the high inflation country </a:t>
            </a:r>
            <a:r>
              <a:rPr lang="en-US">
                <a:solidFill>
                  <a:srgbClr val="00FF00"/>
                </a:solidFill>
                <a:effectLst>
                  <a:outerShdw blurRad="38100" dist="38100" dir="2700000" algn="tl">
                    <a:srgbClr val="000000"/>
                  </a:outerShdw>
                </a:effectLst>
                <a:latin typeface="Arial" charset="0"/>
              </a:rPr>
              <a:t>are not perfectly tradable</a:t>
            </a:r>
            <a:r>
              <a:rPr lang="en-US">
                <a:solidFill>
                  <a:srgbClr val="FFFFFF"/>
                </a:solidFill>
                <a:effectLst>
                  <a:outerShdw blurRad="38100" dist="38100" dir="2700000" algn="tl">
                    <a:srgbClr val="000000"/>
                  </a:outerShdw>
                </a:effectLst>
                <a:latin typeface="Arial" charset="0"/>
              </a:rPr>
              <a:t>, the </a:t>
            </a:r>
            <a:r>
              <a:rPr lang="en-US">
                <a:solidFill>
                  <a:srgbClr val="00FF00"/>
                </a:solidFill>
                <a:effectLst>
                  <a:outerShdw blurRad="38100" dist="38100" dir="2700000" algn="tl">
                    <a:srgbClr val="000000"/>
                  </a:outerShdw>
                </a:effectLst>
                <a:latin typeface="Arial" charset="0"/>
              </a:rPr>
              <a:t>inflationary differences will prevail</a:t>
            </a:r>
            <a:r>
              <a:rPr lang="en-US">
                <a:solidFill>
                  <a:srgbClr val="FFFFFF"/>
                </a:solidFill>
                <a:effectLst>
                  <a:outerShdw blurRad="38100" dist="38100" dir="2700000" algn="tl">
                    <a:srgbClr val="000000"/>
                  </a:outerShdw>
                </a:effectLst>
                <a:latin typeface="Arial" charset="0"/>
              </a:rPr>
              <a:t>!</a:t>
            </a:r>
          </a:p>
          <a:p>
            <a:pPr marL="812800" lvl="1" indent="-355600">
              <a:lnSpc>
                <a:spcPct val="80000"/>
              </a:lnSpc>
              <a:spcBef>
                <a:spcPct val="60000"/>
              </a:spcBef>
              <a:buClr>
                <a:srgbClr val="FF0000"/>
              </a:buClr>
              <a:buSzPct val="110000"/>
              <a:buFont typeface="Arial Unicode MS" pitchFamily="34" charset="-128"/>
              <a:buChar char="■"/>
              <a:defRPr/>
            </a:pPr>
            <a:r>
              <a:rPr lang="en-US">
                <a:solidFill>
                  <a:srgbClr val="FFFFFF"/>
                </a:solidFill>
                <a:effectLst>
                  <a:outerShdw blurRad="38100" dist="38100" dir="2700000" algn="tl">
                    <a:srgbClr val="000000"/>
                  </a:outerShdw>
                </a:effectLst>
                <a:latin typeface="Arial" charset="0"/>
              </a:rPr>
              <a:t>The following </a:t>
            </a:r>
            <a:r>
              <a:rPr lang="en-US">
                <a:solidFill>
                  <a:srgbClr val="00FF00"/>
                </a:solidFill>
                <a:effectLst>
                  <a:outerShdw blurRad="38100" dist="38100" dir="2700000" algn="tl">
                    <a:srgbClr val="000000"/>
                  </a:outerShdw>
                </a:effectLst>
                <a:latin typeface="Arial" charset="0"/>
              </a:rPr>
              <a:t>circular flow presentation</a:t>
            </a:r>
            <a:r>
              <a:rPr lang="en-US">
                <a:solidFill>
                  <a:srgbClr val="FFFFFF"/>
                </a:solidFill>
                <a:effectLst>
                  <a:outerShdw blurRad="38100" dist="38100" dir="2700000" algn="tl">
                    <a:srgbClr val="000000"/>
                  </a:outerShdw>
                </a:effectLst>
                <a:latin typeface="Arial" charset="0"/>
              </a:rPr>
              <a:t> displays this relationship graphically:</a:t>
            </a:r>
          </a:p>
          <a:p>
            <a:pPr marL="812800" lvl="1" indent="-355600" eaLnBrk="0" hangingPunct="0">
              <a:spcBef>
                <a:spcPct val="20000"/>
              </a:spcBef>
              <a:buClr>
                <a:srgbClr val="FF0000"/>
              </a:buClr>
              <a:buSzPct val="130000"/>
              <a:buFont typeface="Arial Unicode MS" pitchFamily="34" charset="-128"/>
              <a:buChar char="◆"/>
              <a:defRPr/>
            </a:pPr>
            <a:endParaRPr lang="en-US">
              <a:solidFill>
                <a:srgbClr val="FFFFFF"/>
              </a:solidFill>
              <a:effectLst>
                <a:outerShdw blurRad="38100" dist="38100" dir="2700000" algn="tl">
                  <a:srgbClr val="000000"/>
                </a:outerShdw>
              </a:effectLst>
              <a:latin typeface="Arial" charset="0"/>
            </a:endParaRPr>
          </a:p>
          <a:p>
            <a:pPr marL="1262063" lvl="2" indent="-347663" eaLnBrk="0" hangingPunct="0">
              <a:spcBef>
                <a:spcPct val="20000"/>
              </a:spcBef>
              <a:buClr>
                <a:srgbClr val="FF0000"/>
              </a:buClr>
              <a:buSzPct val="130000"/>
              <a:buFont typeface="Arial Unicode MS" pitchFamily="34" charset="-128"/>
              <a:buChar char="◆"/>
              <a:defRPr/>
            </a:pPr>
            <a:endParaRPr lang="en-US">
              <a:solidFill>
                <a:schemeClr val="tx1"/>
              </a:solidFill>
              <a:effectLst>
                <a:outerShdw blurRad="38100" dist="38100" dir="2700000" algn="tl">
                  <a:srgbClr val="000000"/>
                </a:outerShdw>
              </a:effectLst>
              <a:latin typeface="Arial" charset="0"/>
            </a:endParaRP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2000"/>
              <a:t>- </a:t>
            </a:r>
            <a:fld id="{7D9D8452-46E5-48A9-BA33-C11913BC1F64}" type="slidenum">
              <a:rPr lang="de-DE" altLang="en-US" sz="2000" smtClean="0"/>
              <a:pPr algn="r" eaLnBrk="1" hangingPunct="1">
                <a:spcBef>
                  <a:spcPct val="0"/>
                </a:spcBef>
                <a:buClrTx/>
                <a:buFontTx/>
                <a:buNone/>
              </a:pPr>
              <a:t>138</a:t>
            </a:fld>
            <a:r>
              <a:rPr lang="de-DE" altLang="en-US" sz="2000"/>
              <a:t> -</a:t>
            </a:r>
          </a:p>
        </p:txBody>
      </p:sp>
      <p:sp>
        <p:nvSpPr>
          <p:cNvPr id="1443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chemeClr val="bg2"/>
              </a:solidFill>
            </a:endParaRPr>
          </a:p>
        </p:txBody>
      </p:sp>
      <p:sp>
        <p:nvSpPr>
          <p:cNvPr id="9395203"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en-US" sz="2400">
                <a:solidFill>
                  <a:schemeClr val="tx1"/>
                </a:solidFill>
                <a:effectLst>
                  <a:outerShdw blurRad="38100" dist="38100" dir="2700000" algn="tl">
                    <a:srgbClr val="000000"/>
                  </a:outerShdw>
                </a:effectLst>
                <a:latin typeface="Arial" charset="0"/>
              </a:rPr>
              <a:t>Self-enforcing debt-spiral:</a:t>
            </a:r>
          </a:p>
        </p:txBody>
      </p:sp>
      <p:sp>
        <p:nvSpPr>
          <p:cNvPr id="9395205" name="Oval 5"/>
          <p:cNvSpPr>
            <a:spLocks noChangeArrowheads="1"/>
          </p:cNvSpPr>
          <p:nvPr/>
        </p:nvSpPr>
        <p:spPr bwMode="auto">
          <a:xfrm>
            <a:off x="323850" y="3357563"/>
            <a:ext cx="2339975" cy="1368425"/>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High (low) inflation in HIC (LIC).</a:t>
            </a:r>
          </a:p>
        </p:txBody>
      </p:sp>
      <p:sp>
        <p:nvSpPr>
          <p:cNvPr id="9395206" name="Oval 6"/>
          <p:cNvSpPr>
            <a:spLocks noChangeArrowheads="1"/>
          </p:cNvSpPr>
          <p:nvPr/>
        </p:nvSpPr>
        <p:spPr bwMode="auto">
          <a:xfrm>
            <a:off x="2951163" y="1881188"/>
            <a:ext cx="2628900" cy="1511300"/>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a:solidFill>
                  <a:schemeClr val="bg2"/>
                </a:solidFill>
              </a:rPr>
              <a:t>High (low)</a:t>
            </a:r>
            <a:r>
              <a:rPr lang="de-DE" altLang="en-US" sz="2000">
                <a:solidFill>
                  <a:schemeClr val="bg2"/>
                </a:solidFill>
                <a:cs typeface="Times New Roman" pitchFamily="18" charset="0"/>
              </a:rPr>
              <a:t> real interest rate in </a:t>
            </a:r>
            <a:r>
              <a:rPr lang="de-DE" altLang="en-US" sz="2000">
                <a:solidFill>
                  <a:schemeClr val="bg2"/>
                </a:solidFill>
              </a:rPr>
              <a:t>HIC (LIC)</a:t>
            </a:r>
            <a:r>
              <a:rPr lang="de-DE" altLang="en-US" sz="2000">
                <a:solidFill>
                  <a:schemeClr val="bg2"/>
                </a:solidFill>
                <a:cs typeface="Times New Roman" pitchFamily="18" charset="0"/>
              </a:rPr>
              <a:t>.</a:t>
            </a:r>
          </a:p>
        </p:txBody>
      </p:sp>
      <p:sp>
        <p:nvSpPr>
          <p:cNvPr id="9395207" name="Oval 7"/>
          <p:cNvSpPr>
            <a:spLocks noChangeArrowheads="1"/>
          </p:cNvSpPr>
          <p:nvPr/>
        </p:nvSpPr>
        <p:spPr bwMode="auto">
          <a:xfrm>
            <a:off x="5951538" y="3178175"/>
            <a:ext cx="2760662" cy="1366838"/>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Indebtedness (Net savings) in </a:t>
            </a:r>
            <a:r>
              <a:rPr lang="de-DE" altLang="en-US" sz="2000">
                <a:solidFill>
                  <a:schemeClr val="bg2"/>
                </a:solidFill>
              </a:rPr>
              <a:t>HIC (LIC)</a:t>
            </a:r>
            <a:r>
              <a:rPr lang="de-DE" altLang="en-US" sz="2000">
                <a:solidFill>
                  <a:schemeClr val="bg2"/>
                </a:solidFill>
                <a:cs typeface="Times New Roman" pitchFamily="18" charset="0"/>
              </a:rPr>
              <a:t>.</a:t>
            </a:r>
          </a:p>
        </p:txBody>
      </p:sp>
      <p:sp>
        <p:nvSpPr>
          <p:cNvPr id="9395209" name="Oval 9"/>
          <p:cNvSpPr>
            <a:spLocks noChangeArrowheads="1"/>
          </p:cNvSpPr>
          <p:nvPr/>
        </p:nvSpPr>
        <p:spPr bwMode="auto">
          <a:xfrm>
            <a:off x="1476375" y="5337175"/>
            <a:ext cx="2447925" cy="12239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Reduction of demand for goods in LIC.</a:t>
            </a:r>
          </a:p>
        </p:txBody>
      </p:sp>
      <p:sp>
        <p:nvSpPr>
          <p:cNvPr id="9395210" name="Arc 10"/>
          <p:cNvSpPr>
            <a:spLocks/>
          </p:cNvSpPr>
          <p:nvPr/>
        </p:nvSpPr>
        <p:spPr bwMode="auto">
          <a:xfrm rot="10800000" flipV="1">
            <a:off x="1511300" y="2349500"/>
            <a:ext cx="1295400" cy="755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1" name="Arc 11"/>
          <p:cNvSpPr>
            <a:spLocks/>
          </p:cNvSpPr>
          <p:nvPr/>
        </p:nvSpPr>
        <p:spPr bwMode="auto">
          <a:xfrm rot="16200000" flipV="1">
            <a:off x="6119813" y="1990725"/>
            <a:ext cx="719138" cy="1366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2" name="Arc 12"/>
          <p:cNvSpPr>
            <a:spLocks/>
          </p:cNvSpPr>
          <p:nvPr/>
        </p:nvSpPr>
        <p:spPr bwMode="auto">
          <a:xfrm flipV="1">
            <a:off x="6732588" y="4652963"/>
            <a:ext cx="577850" cy="574675"/>
          </a:xfrm>
          <a:custGeom>
            <a:avLst/>
            <a:gdLst>
              <a:gd name="T0" fmla="*/ 2147483647 w 21600"/>
              <a:gd name="T1" fmla="*/ 0 h 19924"/>
              <a:gd name="T2" fmla="*/ 2147483647 w 21600"/>
              <a:gd name="T3" fmla="*/ 2147483647 h 19924"/>
              <a:gd name="T4" fmla="*/ 0 w 21600"/>
              <a:gd name="T5" fmla="*/ 2147483647 h 19924"/>
              <a:gd name="T6" fmla="*/ 0 60000 65536"/>
              <a:gd name="T7" fmla="*/ 0 60000 65536"/>
              <a:gd name="T8" fmla="*/ 0 60000 65536"/>
              <a:gd name="T9" fmla="*/ 0 w 21600"/>
              <a:gd name="T10" fmla="*/ 0 h 19924"/>
              <a:gd name="T11" fmla="*/ 21600 w 21600"/>
              <a:gd name="T12" fmla="*/ 19924 h 19924"/>
            </a:gdLst>
            <a:ahLst/>
            <a:cxnLst>
              <a:cxn ang="T6">
                <a:pos x="T0" y="T1"/>
              </a:cxn>
              <a:cxn ang="T7">
                <a:pos x="T2" y="T3"/>
              </a:cxn>
              <a:cxn ang="T8">
                <a:pos x="T4" y="T5"/>
              </a:cxn>
            </a:cxnLst>
            <a:rect l="T9" t="T10" r="T11" b="T12"/>
            <a:pathLst>
              <a:path w="21600" h="19924" fill="none" extrusionOk="0">
                <a:moveTo>
                  <a:pt x="8342" y="0"/>
                </a:moveTo>
                <a:cubicBezTo>
                  <a:pt x="16373" y="3362"/>
                  <a:pt x="21600" y="11217"/>
                  <a:pt x="21600" y="19924"/>
                </a:cubicBezTo>
              </a:path>
              <a:path w="21600" h="19924" stroke="0" extrusionOk="0">
                <a:moveTo>
                  <a:pt x="8342" y="0"/>
                </a:moveTo>
                <a:cubicBezTo>
                  <a:pt x="16373" y="3362"/>
                  <a:pt x="21600" y="11217"/>
                  <a:pt x="21600" y="19924"/>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3" name="Arc 13"/>
          <p:cNvSpPr>
            <a:spLocks/>
          </p:cNvSpPr>
          <p:nvPr/>
        </p:nvSpPr>
        <p:spPr bwMode="auto">
          <a:xfrm rot="3770826" flipV="1">
            <a:off x="4140994" y="5506244"/>
            <a:ext cx="625475" cy="719137"/>
          </a:xfrm>
          <a:custGeom>
            <a:avLst/>
            <a:gdLst>
              <a:gd name="T0" fmla="*/ 2147483647 w 21600"/>
              <a:gd name="T1" fmla="*/ 0 h 22446"/>
              <a:gd name="T2" fmla="*/ 2147483647 w 21600"/>
              <a:gd name="T3" fmla="*/ 2147483647 h 22446"/>
              <a:gd name="T4" fmla="*/ 0 w 21600"/>
              <a:gd name="T5" fmla="*/ 2147483647 h 22446"/>
              <a:gd name="T6" fmla="*/ 0 60000 65536"/>
              <a:gd name="T7" fmla="*/ 0 60000 65536"/>
              <a:gd name="T8" fmla="*/ 0 60000 65536"/>
              <a:gd name="T9" fmla="*/ 0 w 21600"/>
              <a:gd name="T10" fmla="*/ 0 h 22446"/>
              <a:gd name="T11" fmla="*/ 21600 w 21600"/>
              <a:gd name="T12" fmla="*/ 22446 h 22446"/>
            </a:gdLst>
            <a:ahLst/>
            <a:cxnLst>
              <a:cxn ang="T6">
                <a:pos x="T0" y="T1"/>
              </a:cxn>
              <a:cxn ang="T7">
                <a:pos x="T2" y="T3"/>
              </a:cxn>
              <a:cxn ang="T8">
                <a:pos x="T4" y="T5"/>
              </a:cxn>
            </a:cxnLst>
            <a:rect l="T9" t="T10" r="T11" b="T12"/>
            <a:pathLst>
              <a:path w="21600" h="22446" fill="none" extrusionOk="0">
                <a:moveTo>
                  <a:pt x="8342" y="0"/>
                </a:moveTo>
                <a:cubicBezTo>
                  <a:pt x="16373" y="3362"/>
                  <a:pt x="21600" y="11217"/>
                  <a:pt x="21600" y="19924"/>
                </a:cubicBezTo>
                <a:cubicBezTo>
                  <a:pt x="21600" y="20766"/>
                  <a:pt x="21550" y="21608"/>
                  <a:pt x="21452" y="22446"/>
                </a:cubicBezTo>
              </a:path>
              <a:path w="21600" h="22446" stroke="0" extrusionOk="0">
                <a:moveTo>
                  <a:pt x="8342" y="0"/>
                </a:moveTo>
                <a:cubicBezTo>
                  <a:pt x="16373" y="3362"/>
                  <a:pt x="21600" y="11217"/>
                  <a:pt x="21600" y="19924"/>
                </a:cubicBezTo>
                <a:cubicBezTo>
                  <a:pt x="21600" y="20766"/>
                  <a:pt x="21550" y="21608"/>
                  <a:pt x="21452" y="22446"/>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4" name="Arc 14"/>
          <p:cNvSpPr>
            <a:spLocks/>
          </p:cNvSpPr>
          <p:nvPr/>
        </p:nvSpPr>
        <p:spPr bwMode="auto">
          <a:xfrm rot="7631082" flipV="1">
            <a:off x="1263650" y="4721225"/>
            <a:ext cx="577850" cy="730250"/>
          </a:xfrm>
          <a:custGeom>
            <a:avLst/>
            <a:gdLst>
              <a:gd name="T0" fmla="*/ 2147483647 w 21600"/>
              <a:gd name="T1" fmla="*/ 0 h 25308"/>
              <a:gd name="T2" fmla="*/ 2147483647 w 21600"/>
              <a:gd name="T3" fmla="*/ 2147483647 h 25308"/>
              <a:gd name="T4" fmla="*/ 0 w 21600"/>
              <a:gd name="T5" fmla="*/ 2147483647 h 25308"/>
              <a:gd name="T6" fmla="*/ 0 60000 65536"/>
              <a:gd name="T7" fmla="*/ 0 60000 65536"/>
              <a:gd name="T8" fmla="*/ 0 60000 65536"/>
              <a:gd name="T9" fmla="*/ 0 w 21600"/>
              <a:gd name="T10" fmla="*/ 0 h 25308"/>
              <a:gd name="T11" fmla="*/ 21600 w 21600"/>
              <a:gd name="T12" fmla="*/ 25308 h 25308"/>
            </a:gdLst>
            <a:ahLst/>
            <a:cxnLst>
              <a:cxn ang="T6">
                <a:pos x="T0" y="T1"/>
              </a:cxn>
              <a:cxn ang="T7">
                <a:pos x="T2" y="T3"/>
              </a:cxn>
              <a:cxn ang="T8">
                <a:pos x="T4" y="T5"/>
              </a:cxn>
            </a:cxnLst>
            <a:rect l="T9" t="T10" r="T11" b="T12"/>
            <a:pathLst>
              <a:path w="21600" h="25308" fill="none" extrusionOk="0">
                <a:moveTo>
                  <a:pt x="8342" y="0"/>
                </a:moveTo>
                <a:cubicBezTo>
                  <a:pt x="16373" y="3362"/>
                  <a:pt x="21600" y="11217"/>
                  <a:pt x="21600" y="19924"/>
                </a:cubicBezTo>
                <a:cubicBezTo>
                  <a:pt x="21600" y="21740"/>
                  <a:pt x="21370" y="23549"/>
                  <a:pt x="20918" y="25308"/>
                </a:cubicBezTo>
              </a:path>
              <a:path w="21600" h="25308" stroke="0" extrusionOk="0">
                <a:moveTo>
                  <a:pt x="8342" y="0"/>
                </a:moveTo>
                <a:cubicBezTo>
                  <a:pt x="16373" y="3362"/>
                  <a:pt x="21600" y="11217"/>
                  <a:pt x="21600" y="19924"/>
                </a:cubicBezTo>
                <a:cubicBezTo>
                  <a:pt x="21600" y="21740"/>
                  <a:pt x="21370" y="23549"/>
                  <a:pt x="20918" y="25308"/>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 name="Titel 19"/>
          <p:cNvSpPr>
            <a:spLocks noGrp="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21" name="Oval 7"/>
          <p:cNvSpPr>
            <a:spLocks noChangeArrowheads="1"/>
          </p:cNvSpPr>
          <p:nvPr/>
        </p:nvSpPr>
        <p:spPr bwMode="auto">
          <a:xfrm>
            <a:off x="5021263" y="5254625"/>
            <a:ext cx="3033712" cy="14652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Demand for non-tradable goods in HIC </a:t>
            </a:r>
            <a:r>
              <a:rPr lang="de-DE" altLang="en-US" sz="2200">
                <a:solidFill>
                  <a:schemeClr val="bg2"/>
                </a:solidFill>
              </a:rPr>
              <a:t>grows</a:t>
            </a:r>
            <a:r>
              <a:rPr lang="de-DE" altLang="en-US" sz="2000">
                <a:solidFill>
                  <a:schemeClr val="bg2"/>
                </a:solidFill>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5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52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52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952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952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95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952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952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95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5205" grpId="0" animBg="1"/>
      <p:bldP spid="9395206" grpId="0" animBg="1"/>
      <p:bldP spid="9395207" grpId="0" animBg="1"/>
      <p:bldP spid="9395209" grpId="0" animBg="1"/>
      <p:bldP spid="9395210" grpId="0" animBg="1"/>
      <p:bldP spid="9395211" grpId="0" animBg="1"/>
      <p:bldP spid="9395212" grpId="0" animBg="1"/>
      <p:bldP spid="9395213" grpId="0" animBg="1"/>
      <p:bldP spid="9395214" grpId="0" animBg="1"/>
      <p:bldP spid="2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B7E9E7C-C4BE-4E0B-8B8C-779B9A90B8CE}" type="slidenum">
              <a:rPr lang="de-DE" altLang="en-US" sz="1600" smtClean="0"/>
              <a:pPr algn="r" eaLnBrk="1" hangingPunct="1">
                <a:spcBef>
                  <a:spcPct val="0"/>
                </a:spcBef>
                <a:buClrTx/>
                <a:buFontTx/>
                <a:buNone/>
              </a:pPr>
              <a:t>139</a:t>
            </a:fld>
            <a:r>
              <a:rPr lang="de-DE" altLang="en-US" sz="1600"/>
              <a:t> -</a:t>
            </a:r>
          </a:p>
        </p:txBody>
      </p:sp>
      <p:sp>
        <p:nvSpPr>
          <p:cNvPr id="145411"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541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p:txBody>
          <a:bodyPr/>
          <a:lstStyle/>
          <a:p>
            <a:pPr eaLnBrk="1" hangingPunct="1">
              <a:defRPr/>
            </a:pPr>
            <a:r>
              <a:rPr lang="en-US" dirty="0"/>
              <a:t>When will the debt spiral come to a standstill?</a:t>
            </a:r>
          </a:p>
          <a:p>
            <a:pPr eaLnBrk="1" hangingPunct="1">
              <a:lnSpc>
                <a:spcPct val="50000"/>
              </a:lnSpc>
              <a:defRPr/>
            </a:pPr>
            <a:endParaRPr lang="en-US" dirty="0"/>
          </a:p>
          <a:p>
            <a:pPr lvl="1" eaLnBrk="1" hangingPunct="1">
              <a:defRPr/>
            </a:pPr>
            <a:r>
              <a:rPr lang="en-US" dirty="0"/>
              <a:t>The </a:t>
            </a:r>
            <a:r>
              <a:rPr lang="en-US" dirty="0">
                <a:solidFill>
                  <a:srgbClr val="00FF00"/>
                </a:solidFill>
              </a:rPr>
              <a:t>growing indebtedness</a:t>
            </a:r>
            <a:r>
              <a:rPr lang="en-US" dirty="0"/>
              <a:t> of the high inflation country causes a </a:t>
            </a:r>
            <a:r>
              <a:rPr lang="en-US" dirty="0">
                <a:solidFill>
                  <a:srgbClr val="00FF00"/>
                </a:solidFill>
              </a:rPr>
              <a:t>higher</a:t>
            </a:r>
            <a:r>
              <a:rPr lang="en-US" dirty="0"/>
              <a:t> </a:t>
            </a:r>
            <a:r>
              <a:rPr lang="en-US" dirty="0">
                <a:solidFill>
                  <a:srgbClr val="00FF00"/>
                </a:solidFill>
              </a:rPr>
              <a:t>credit default probability</a:t>
            </a:r>
            <a:r>
              <a:rPr lang="en-US" dirty="0"/>
              <a:t>. </a:t>
            </a:r>
          </a:p>
          <a:p>
            <a:pPr lvl="1" eaLnBrk="1" hangingPunct="1">
              <a:defRPr/>
            </a:pPr>
            <a:r>
              <a:rPr lang="en-US" dirty="0"/>
              <a:t>As soon as capital markets become aware of this, </a:t>
            </a:r>
            <a:r>
              <a:rPr lang="en-US" dirty="0">
                <a:solidFill>
                  <a:srgbClr val="00FF00"/>
                </a:solidFill>
              </a:rPr>
              <a:t>risk premiums in the interest rates start to grow</a:t>
            </a:r>
            <a:r>
              <a:rPr lang="en-US" dirty="0"/>
              <a:t> an cause higher real interest rates for the high inflation country.</a:t>
            </a:r>
          </a:p>
          <a:p>
            <a:pPr lvl="1" eaLnBrk="1" hangingPunct="1">
              <a:defRPr/>
            </a:pPr>
            <a:r>
              <a:rPr lang="en-US" dirty="0"/>
              <a:t>This sets an incentive for the high inflation country to reduce its demand for debt.</a:t>
            </a:r>
          </a:p>
          <a:p>
            <a:pPr lvl="1" eaLnBrk="1" hangingPunct="1">
              <a:defRPr/>
            </a:pPr>
            <a:r>
              <a:rPr lang="en-US" dirty="0"/>
              <a:t>As the </a:t>
            </a:r>
            <a:r>
              <a:rPr lang="en-US" dirty="0">
                <a:solidFill>
                  <a:srgbClr val="00FF00"/>
                </a:solidFill>
              </a:rPr>
              <a:t>historical experience</a:t>
            </a:r>
            <a:r>
              <a:rPr lang="en-US" dirty="0"/>
              <a:t> shows, it needs some time before capital markets become aware of this.</a:t>
            </a:r>
          </a:p>
        </p:txBody>
      </p:sp>
      <p:sp>
        <p:nvSpPr>
          <p:cNvPr id="8" name="Titel 7"/>
          <p:cNvSpPr>
            <a:spLocks noGrp="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2150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7430779C-A883-481B-9DBB-9D54091B5B8E}" type="slidenum">
              <a:rPr lang="de-DE" altLang="en-US" sz="1800" smtClean="0">
                <a:solidFill>
                  <a:srgbClr val="FFFFFF"/>
                </a:solidFill>
              </a:rPr>
              <a:pPr algn="r" eaLnBrk="1" hangingPunct="1">
                <a:spcBef>
                  <a:spcPct val="0"/>
                </a:spcBef>
                <a:buClrTx/>
                <a:buFontTx/>
                <a:buNone/>
              </a:pPr>
              <a:t>14</a:t>
            </a:fld>
            <a:r>
              <a:rPr lang="de-DE" altLang="en-US" sz="1800">
                <a:solidFill>
                  <a:srgbClr val="FFFFFF"/>
                </a:solidFill>
              </a:rPr>
              <a:t>-</a:t>
            </a:r>
          </a:p>
        </p:txBody>
      </p:sp>
      <p:sp>
        <p:nvSpPr>
          <p:cNvPr id="2150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15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00739" name="Rectangle 3"/>
          <p:cNvSpPr>
            <a:spLocks noChangeArrowheads="1"/>
          </p:cNvSpPr>
          <p:nvPr/>
        </p:nvSpPr>
        <p:spPr bwMode="auto">
          <a:xfrm>
            <a:off x="104775" y="1160463"/>
            <a:ext cx="9039225" cy="56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Bef>
                <a:spcPct val="60000"/>
              </a:spcBef>
            </a:pPr>
            <a:r>
              <a:rPr lang="en-US" altLang="en-US" sz="2500" dirty="0">
                <a:solidFill>
                  <a:srgbClr val="FFFFFF"/>
                </a:solidFill>
              </a:rPr>
              <a:t>A “</a:t>
            </a:r>
            <a:r>
              <a:rPr lang="en-US" altLang="en-US" sz="2500" dirty="0">
                <a:solidFill>
                  <a:srgbClr val="00FF00"/>
                </a:solidFill>
              </a:rPr>
              <a:t>Funding Source”</a:t>
            </a:r>
          </a:p>
          <a:p>
            <a:pPr lvl="1" eaLnBrk="1" hangingPunct="1">
              <a:lnSpc>
                <a:spcPct val="80000"/>
              </a:lnSpc>
              <a:spcBef>
                <a:spcPct val="60000"/>
              </a:spcBef>
              <a:buSzTx/>
            </a:pPr>
            <a:r>
              <a:rPr lang="en-US" altLang="en-US" sz="2300" dirty="0">
                <a:solidFill>
                  <a:srgbClr val="FFFFFF"/>
                </a:solidFill>
              </a:rPr>
              <a:t>In order to </a:t>
            </a:r>
            <a:r>
              <a:rPr lang="en-US" altLang="en-US" sz="2300" dirty="0">
                <a:solidFill>
                  <a:srgbClr val="00FF00"/>
                </a:solidFill>
              </a:rPr>
              <a:t>keep</a:t>
            </a:r>
            <a:r>
              <a:rPr lang="en-US" altLang="en-US" sz="2300" dirty="0">
                <a:solidFill>
                  <a:srgbClr val="FFFFFF"/>
                </a:solidFill>
              </a:rPr>
              <a:t> the positive </a:t>
            </a:r>
            <a:r>
              <a:rPr lang="en-US" altLang="en-US" sz="2300" dirty="0">
                <a:solidFill>
                  <a:srgbClr val="00FF00"/>
                </a:solidFill>
              </a:rPr>
              <a:t>feedback mechanism running</a:t>
            </a:r>
            <a:r>
              <a:rPr lang="en-US" altLang="en-US" sz="2300" dirty="0">
                <a:solidFill>
                  <a:srgbClr val="FFFFFF"/>
                </a:solidFill>
              </a:rPr>
              <a:t>, people must have the </a:t>
            </a:r>
            <a:r>
              <a:rPr lang="en-US" altLang="en-US" sz="2300" dirty="0">
                <a:solidFill>
                  <a:srgbClr val="00FF00"/>
                </a:solidFill>
              </a:rPr>
              <a:t>financial means</a:t>
            </a:r>
            <a:r>
              <a:rPr lang="en-US" altLang="en-US" sz="2300" dirty="0">
                <a:solidFill>
                  <a:srgbClr val="FFFFFF"/>
                </a:solidFill>
              </a:rPr>
              <a:t> to buy the “</a:t>
            </a:r>
            <a:r>
              <a:rPr lang="en-US" altLang="en-US" sz="2300" dirty="0">
                <a:solidFill>
                  <a:srgbClr val="00FF00"/>
                </a:solidFill>
              </a:rPr>
              <a:t>feedback asset</a:t>
            </a:r>
            <a:r>
              <a:rPr lang="en-US" altLang="en-US" sz="2300" dirty="0">
                <a:solidFill>
                  <a:srgbClr val="FFFFFF"/>
                </a:solidFill>
              </a:rPr>
              <a:t>”. As history shows there can be different sources of such means:</a:t>
            </a:r>
          </a:p>
          <a:p>
            <a:pPr lvl="2" eaLnBrk="1" hangingPunct="1">
              <a:lnSpc>
                <a:spcPts val="1900"/>
              </a:lnSpc>
              <a:spcBef>
                <a:spcPct val="60000"/>
              </a:spcBef>
              <a:buSzPct val="120000"/>
            </a:pPr>
            <a:r>
              <a:rPr lang="en-US" altLang="en-US" sz="2200" dirty="0">
                <a:solidFill>
                  <a:srgbClr val="00FF00"/>
                </a:solidFill>
              </a:rPr>
              <a:t>Restructuring of portfolios</a:t>
            </a:r>
            <a:r>
              <a:rPr lang="en-US" altLang="en-US" sz="2200" dirty="0">
                <a:solidFill>
                  <a:srgbClr val="FFFFFF"/>
                </a:solidFill>
              </a:rPr>
              <a:t>: For example, less demand for fixed rate securities in favor of the demand for the “feedback asset”.</a:t>
            </a:r>
          </a:p>
          <a:p>
            <a:pPr lvl="2" eaLnBrk="1" hangingPunct="1">
              <a:lnSpc>
                <a:spcPts val="1900"/>
              </a:lnSpc>
              <a:spcBef>
                <a:spcPct val="60000"/>
              </a:spcBef>
              <a:buSzPct val="120000"/>
            </a:pPr>
            <a:r>
              <a:rPr lang="en-US" altLang="en-US" sz="2200" dirty="0">
                <a:solidFill>
                  <a:srgbClr val="00FF00"/>
                </a:solidFill>
              </a:rPr>
              <a:t>Increase in money supply (=credit supply)</a:t>
            </a:r>
            <a:r>
              <a:rPr lang="en-US" altLang="en-US" sz="2200" dirty="0">
                <a:solidFill>
                  <a:srgbClr val="FFFFFF"/>
                </a:solidFill>
              </a:rPr>
              <a:t> by the central bank provide the means for investment in the “feedback asset”.</a:t>
            </a:r>
          </a:p>
          <a:p>
            <a:pPr lvl="2" eaLnBrk="1" hangingPunct="1">
              <a:lnSpc>
                <a:spcPts val="1900"/>
              </a:lnSpc>
              <a:spcBef>
                <a:spcPct val="60000"/>
              </a:spcBef>
              <a:buSzPct val="120000"/>
            </a:pPr>
            <a:r>
              <a:rPr lang="en-US" altLang="en-US" sz="2200" dirty="0">
                <a:solidFill>
                  <a:srgbClr val="00FF00"/>
                </a:solidFill>
              </a:rPr>
              <a:t>Increase in foreign investment</a:t>
            </a:r>
            <a:r>
              <a:rPr lang="en-US" altLang="en-US" sz="2200" dirty="0">
                <a:solidFill>
                  <a:srgbClr val="FFFFFF"/>
                </a:solidFill>
              </a:rPr>
              <a:t> for example due to an economic opening of a country for trade and capital.</a:t>
            </a:r>
          </a:p>
          <a:p>
            <a:pPr lvl="2" eaLnBrk="1" hangingPunct="1">
              <a:lnSpc>
                <a:spcPts val="1900"/>
              </a:lnSpc>
              <a:spcBef>
                <a:spcPct val="60000"/>
              </a:spcBef>
              <a:buSzPct val="120000"/>
            </a:pPr>
            <a:r>
              <a:rPr lang="en-US" altLang="en-US" sz="2200" dirty="0">
                <a:solidFill>
                  <a:srgbClr val="00FF00"/>
                </a:solidFill>
              </a:rPr>
              <a:t>Acquisition of foreign wealth</a:t>
            </a:r>
            <a:r>
              <a:rPr lang="en-US" altLang="en-US" sz="2200" dirty="0">
                <a:solidFill>
                  <a:srgbClr val="FFFFFF"/>
                </a:solidFill>
              </a:rPr>
              <a:t>: Discoveries of natural resources, colonialism, war reparations...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78712EC5-C120-4A01-9200-D451F6B666DB}" type="slidenum">
              <a:rPr lang="de-DE" altLang="en-US" sz="1600" smtClean="0"/>
              <a:pPr algn="r" eaLnBrk="1" hangingPunct="1">
                <a:spcBef>
                  <a:spcPct val="0"/>
                </a:spcBef>
                <a:buClrTx/>
                <a:buFontTx/>
                <a:buNone/>
              </a:pPr>
              <a:t>140</a:t>
            </a:fld>
            <a:r>
              <a:rPr lang="de-DE" altLang="en-US" sz="1600"/>
              <a:t> -</a:t>
            </a:r>
          </a:p>
        </p:txBody>
      </p:sp>
      <p:sp>
        <p:nvSpPr>
          <p:cNvPr id="146435"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643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p:txBody>
          <a:bodyPr/>
          <a:lstStyle/>
          <a:p>
            <a:pPr eaLnBrk="1" hangingPunct="1">
              <a:defRPr/>
            </a:pPr>
            <a:r>
              <a:rPr lang="en-US"/>
              <a:t>Consequently, the European debt crisis is </a:t>
            </a:r>
            <a:r>
              <a:rPr lang="en-US">
                <a:solidFill>
                  <a:srgbClr val="00FF00"/>
                </a:solidFill>
              </a:rPr>
              <a:t>not a sovereign debt crisis</a:t>
            </a:r>
            <a:r>
              <a:rPr lang="en-US"/>
              <a:t>, but a debt </a:t>
            </a:r>
            <a:r>
              <a:rPr lang="en-US">
                <a:solidFill>
                  <a:srgbClr val="00FF00"/>
                </a:solidFill>
              </a:rPr>
              <a:t>crisis of the private sector</a:t>
            </a:r>
            <a:r>
              <a:rPr lang="en-US"/>
              <a:t> of the high inflation countries.</a:t>
            </a:r>
          </a:p>
          <a:p>
            <a:pPr eaLnBrk="1" hangingPunct="1">
              <a:defRPr/>
            </a:pPr>
            <a:endParaRPr lang="en-US"/>
          </a:p>
          <a:p>
            <a:pPr eaLnBrk="1" hangingPunct="1">
              <a:defRPr/>
            </a:pPr>
            <a:r>
              <a:rPr lang="en-US"/>
              <a:t>The following diagrams display this:</a:t>
            </a:r>
          </a:p>
        </p:txBody>
      </p:sp>
      <p:sp>
        <p:nvSpPr>
          <p:cNvPr id="8" name="Titel 7"/>
          <p:cNvSpPr>
            <a:spLocks noGrp="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74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12999D9-FD4A-45A2-B3B0-F2BFDECB5E57}" type="slidenum">
              <a:rPr lang="de-DE" altLang="en-US" sz="1600" smtClean="0"/>
              <a:pPr algn="r" eaLnBrk="1" hangingPunct="1">
                <a:spcBef>
                  <a:spcPct val="0"/>
                </a:spcBef>
                <a:buClrTx/>
                <a:buFontTx/>
                <a:buNone/>
              </a:pPr>
              <a:t>141</a:t>
            </a:fld>
            <a:r>
              <a:rPr lang="de-DE" altLang="en-US" sz="1600"/>
              <a:t> -</a:t>
            </a:r>
          </a:p>
        </p:txBody>
      </p:sp>
      <p:sp>
        <p:nvSpPr>
          <p:cNvPr id="147460"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74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7462" name="Rectangle 4"/>
          <p:cNvSpPr>
            <a:spLocks noChangeArrowheads="1"/>
          </p:cNvSpPr>
          <p:nvPr/>
        </p:nvSpPr>
        <p:spPr bwMode="auto">
          <a:xfrm>
            <a:off x="0" y="3057525"/>
            <a:ext cx="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746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76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7464" name="Gerade Verbindung 12"/>
          <p:cNvCxnSpPr>
            <a:cxnSpLocks noChangeShapeType="1"/>
          </p:cNvCxnSpPr>
          <p:nvPr/>
        </p:nvCxnSpPr>
        <p:spPr bwMode="auto">
          <a:xfrm flipH="1" flipV="1">
            <a:off x="5695950" y="1695450"/>
            <a:ext cx="9525" cy="415290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graphicFrame>
        <p:nvGraphicFramePr>
          <p:cNvPr id="147465" name="Objekt 1"/>
          <p:cNvGraphicFramePr>
            <a:graphicFrameLocks noChangeAspect="1"/>
          </p:cNvGraphicFramePr>
          <p:nvPr/>
        </p:nvGraphicFramePr>
        <p:xfrm>
          <a:off x="0" y="963613"/>
          <a:ext cx="9144000" cy="5908675"/>
        </p:xfrm>
        <a:graphic>
          <a:graphicData uri="http://schemas.openxmlformats.org/presentationml/2006/ole">
            <mc:AlternateContent xmlns:mc="http://schemas.openxmlformats.org/markup-compatibility/2006">
              <mc:Choice xmlns:v="urn:schemas-microsoft-com:vml" Requires="v">
                <p:oleObj spid="_x0000_s147765" name="Arbeitsblatt" r:id="rId6" imgW="9313175" imgH="6018336" progId="Excel.Sheet.8">
                  <p:link updateAutomatic="1"/>
                </p:oleObj>
              </mc:Choice>
              <mc:Fallback>
                <p:oleObj name="Arbeitsblatt" r:id="rId6" imgW="9313175" imgH="6018336"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63613"/>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kt 1"/>
          <p:cNvGraphicFramePr>
            <a:graphicFrameLocks noChangeAspect="1"/>
          </p:cNvGraphicFramePr>
          <p:nvPr/>
        </p:nvGraphicFramePr>
        <p:xfrm>
          <a:off x="-38100" y="904875"/>
          <a:ext cx="9221788" cy="5989638"/>
        </p:xfrm>
        <a:graphic>
          <a:graphicData uri="http://schemas.openxmlformats.org/presentationml/2006/ole">
            <mc:AlternateContent xmlns:mc="http://schemas.openxmlformats.org/markup-compatibility/2006">
              <mc:Choice xmlns:v="urn:schemas-microsoft-com:vml" Requires="v">
                <p:oleObj spid="_x0000_s148788" name="Arbeitsblatt" r:id="rId4" imgW="9401167" imgH="6105510" progId="Excel.Sheet.8">
                  <p:link updateAutomatic="1"/>
                </p:oleObj>
              </mc:Choice>
              <mc:Fallback>
                <p:oleObj name="Arbeitsblatt" r:id="rId4" imgW="9401167" imgH="6105510"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904875"/>
                        <a:ext cx="9221788"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848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953FB79-3200-47AD-B6C9-212D366DA17E}" type="slidenum">
              <a:rPr lang="de-DE" altLang="en-US" sz="1600" smtClean="0"/>
              <a:pPr algn="r" eaLnBrk="1" hangingPunct="1">
                <a:spcBef>
                  <a:spcPct val="0"/>
                </a:spcBef>
                <a:buClrTx/>
                <a:buFontTx/>
                <a:buNone/>
              </a:pPr>
              <a:t>142</a:t>
            </a:fld>
            <a:r>
              <a:rPr lang="de-DE" altLang="en-US" sz="1600"/>
              <a:t> -</a:t>
            </a:r>
          </a:p>
        </p:txBody>
      </p:sp>
      <p:sp>
        <p:nvSpPr>
          <p:cNvPr id="148485" name="Fußzeilenplatzhalter 4"/>
          <p:cNvSpPr>
            <a:spLocks noGrp="1"/>
          </p:cNvSpPr>
          <p:nvPr>
            <p:ph type="ftr" sz="quarter" idx="11"/>
          </p:nvPr>
        </p:nvSpPr>
        <p:spPr bwMode="auto">
          <a:xfrm>
            <a:off x="0" y="6381750"/>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84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8487" name="Rectangle 4"/>
          <p:cNvSpPr>
            <a:spLocks noChangeArrowheads="1"/>
          </p:cNvSpPr>
          <p:nvPr/>
        </p:nvSpPr>
        <p:spPr bwMode="auto">
          <a:xfrm>
            <a:off x="0" y="3057525"/>
            <a:ext cx="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848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8789"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8489" name="Gerade Verbindung 9"/>
          <p:cNvCxnSpPr>
            <a:cxnSpLocks noChangeShapeType="1"/>
          </p:cNvCxnSpPr>
          <p:nvPr/>
        </p:nvCxnSpPr>
        <p:spPr bwMode="auto">
          <a:xfrm flipH="1" flipV="1">
            <a:off x="5676900" y="1685925"/>
            <a:ext cx="19050" cy="447675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kt 1"/>
          <p:cNvGraphicFramePr>
            <a:graphicFrameLocks noChangeAspect="1"/>
          </p:cNvGraphicFramePr>
          <p:nvPr/>
        </p:nvGraphicFramePr>
        <p:xfrm>
          <a:off x="-38100" y="911225"/>
          <a:ext cx="9221788" cy="5988050"/>
        </p:xfrm>
        <a:graphic>
          <a:graphicData uri="http://schemas.openxmlformats.org/presentationml/2006/ole">
            <mc:AlternateContent xmlns:mc="http://schemas.openxmlformats.org/markup-compatibility/2006">
              <mc:Choice xmlns:v="urn:schemas-microsoft-com:vml" Requires="v">
                <p:oleObj spid="_x0000_s149813" name="Arbeitsblatt" r:id="rId4" imgW="9401167" imgH="6105510" progId="Excel.Sheet.8">
                  <p:link updateAutomatic="1"/>
                </p:oleObj>
              </mc:Choice>
              <mc:Fallback>
                <p:oleObj name="Arbeitsblatt" r:id="rId4" imgW="9401167" imgH="6105510"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911225"/>
                        <a:ext cx="9221788"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4950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D142A56-0137-48E5-B224-9B8EEDCFEDC2}" type="slidenum">
              <a:rPr lang="de-DE" altLang="en-US" sz="1600" smtClean="0"/>
              <a:pPr algn="r" eaLnBrk="1" hangingPunct="1">
                <a:spcBef>
                  <a:spcPct val="0"/>
                </a:spcBef>
                <a:buClrTx/>
                <a:buFontTx/>
                <a:buNone/>
              </a:pPr>
              <a:t>143</a:t>
            </a:fld>
            <a:r>
              <a:rPr lang="de-DE" altLang="en-US" sz="1600"/>
              <a:t> -</a:t>
            </a:r>
          </a:p>
        </p:txBody>
      </p:sp>
      <p:sp>
        <p:nvSpPr>
          <p:cNvPr id="149509"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495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49511" name="Rectangle 4"/>
          <p:cNvSpPr>
            <a:spLocks noChangeArrowheads="1"/>
          </p:cNvSpPr>
          <p:nvPr/>
        </p:nvSpPr>
        <p:spPr bwMode="auto">
          <a:xfrm>
            <a:off x="0" y="3057525"/>
            <a:ext cx="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4951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9814"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9513" name="Gerade Verbindung 9"/>
          <p:cNvCxnSpPr>
            <a:cxnSpLocks noChangeShapeType="1"/>
          </p:cNvCxnSpPr>
          <p:nvPr/>
        </p:nvCxnSpPr>
        <p:spPr bwMode="auto">
          <a:xfrm>
            <a:off x="5695950" y="5810250"/>
            <a:ext cx="0" cy="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cxnSp>
        <p:nvCxnSpPr>
          <p:cNvPr id="149514" name="Gerade Verbindung 9"/>
          <p:cNvCxnSpPr>
            <a:cxnSpLocks noChangeShapeType="1"/>
          </p:cNvCxnSpPr>
          <p:nvPr/>
        </p:nvCxnSpPr>
        <p:spPr bwMode="auto">
          <a:xfrm flipH="1" flipV="1">
            <a:off x="5676900" y="1695450"/>
            <a:ext cx="19050" cy="41243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de-DE" sz="2400" dirty="0"/>
              <a:t> </a:t>
            </a:r>
            <a:r>
              <a:rPr lang="en-US" sz="2400" dirty="0"/>
              <a:t>4.2.6. The European Debt Crisis 2010</a:t>
            </a:r>
            <a:br>
              <a:rPr lang="de-DE" sz="2400" dirty="0"/>
            </a:br>
            <a:endParaRPr lang="de-DE" dirty="0"/>
          </a:p>
        </p:txBody>
      </p:sp>
      <p:sp>
        <p:nvSpPr>
          <p:cNvPr id="1505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BB946C42-A18E-4B91-9871-8326B7F54D94}" type="slidenum">
              <a:rPr lang="de-DE" altLang="en-US" sz="1600" smtClean="0"/>
              <a:pPr algn="r" eaLnBrk="1" hangingPunct="1">
                <a:spcBef>
                  <a:spcPct val="0"/>
                </a:spcBef>
                <a:buClrTx/>
                <a:buFontTx/>
                <a:buNone/>
              </a:pPr>
              <a:t>144</a:t>
            </a:fld>
            <a:r>
              <a:rPr lang="de-DE" altLang="en-US" sz="1600"/>
              <a:t> -</a:t>
            </a:r>
          </a:p>
        </p:txBody>
      </p:sp>
      <p:sp>
        <p:nvSpPr>
          <p:cNvPr id="150532"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05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0534" name="Rectangle 4"/>
          <p:cNvSpPr>
            <a:spLocks noChangeArrowheads="1"/>
          </p:cNvSpPr>
          <p:nvPr/>
        </p:nvSpPr>
        <p:spPr bwMode="auto">
          <a:xfrm>
            <a:off x="0" y="3057525"/>
            <a:ext cx="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053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083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536" name="Objekt 1"/>
          <p:cNvGraphicFramePr>
            <a:graphicFrameLocks noChangeAspect="1"/>
          </p:cNvGraphicFramePr>
          <p:nvPr/>
        </p:nvGraphicFramePr>
        <p:xfrm>
          <a:off x="-38100" y="904875"/>
          <a:ext cx="9221788" cy="5989638"/>
        </p:xfrm>
        <a:graphic>
          <a:graphicData uri="http://schemas.openxmlformats.org/presentationml/2006/ole">
            <mc:AlternateContent xmlns:mc="http://schemas.openxmlformats.org/markup-compatibility/2006">
              <mc:Choice xmlns:v="urn:schemas-microsoft-com:vml" Requires="v">
                <p:oleObj spid="_x0000_s150837" name="Arbeitsblatt" r:id="rId6" imgW="9401167" imgH="6105510" progId="Excel.Sheet.8">
                  <p:link updateAutomatic="1"/>
                </p:oleObj>
              </mc:Choice>
              <mc:Fallback>
                <p:oleObj name="Arbeitsblatt" r:id="rId6" imgW="9401167" imgH="6105510"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904875"/>
                        <a:ext cx="9221788"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0537" name="Gerade Verbindung 9"/>
          <p:cNvCxnSpPr>
            <a:cxnSpLocks noChangeShapeType="1"/>
          </p:cNvCxnSpPr>
          <p:nvPr/>
        </p:nvCxnSpPr>
        <p:spPr bwMode="auto">
          <a:xfrm flipH="1" flipV="1">
            <a:off x="5676900" y="1695450"/>
            <a:ext cx="19050" cy="41243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3EB03B5-0058-4216-97A2-3B64D8B5B225}" type="slidenum">
              <a:rPr lang="de-DE" altLang="en-US" sz="1600" smtClean="0"/>
              <a:pPr algn="r" eaLnBrk="1" hangingPunct="1">
                <a:spcBef>
                  <a:spcPct val="0"/>
                </a:spcBef>
                <a:buClrTx/>
                <a:buFontTx/>
                <a:buNone/>
              </a:pPr>
              <a:t>145</a:t>
            </a:fld>
            <a:r>
              <a:rPr lang="de-DE" altLang="en-US" sz="1600"/>
              <a:t> -</a:t>
            </a:r>
          </a:p>
        </p:txBody>
      </p:sp>
      <p:sp>
        <p:nvSpPr>
          <p:cNvPr id="151555"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155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a:xfrm>
            <a:off x="457200" y="1371600"/>
            <a:ext cx="8686800" cy="5486400"/>
          </a:xfrm>
        </p:spPr>
        <p:txBody>
          <a:bodyPr/>
          <a:lstStyle/>
          <a:p>
            <a:pPr eaLnBrk="1" hangingPunct="1">
              <a:defRPr/>
            </a:pPr>
            <a:r>
              <a:rPr lang="en-US" dirty="0">
                <a:solidFill>
                  <a:srgbClr val="00FF00"/>
                </a:solidFill>
              </a:rPr>
              <a:t>In the short run</a:t>
            </a:r>
            <a:r>
              <a:rPr lang="en-US" dirty="0"/>
              <a:t>: What measures are necessary to </a:t>
            </a:r>
            <a:r>
              <a:rPr lang="en-US" dirty="0">
                <a:solidFill>
                  <a:srgbClr val="00FF00"/>
                </a:solidFill>
              </a:rPr>
              <a:t>overcome the crisis</a:t>
            </a:r>
            <a:r>
              <a:rPr lang="en-US" dirty="0"/>
              <a:t>?</a:t>
            </a:r>
          </a:p>
          <a:p>
            <a:pPr lvl="1" eaLnBrk="1" hangingPunct="1">
              <a:defRPr/>
            </a:pPr>
            <a:r>
              <a:rPr lang="en-US" dirty="0"/>
              <a:t>The Governments of indebted countries have overtaken the bad debt losses of the commercial banks in their countries. This has caused an increase of the government indebtedness.</a:t>
            </a:r>
          </a:p>
          <a:p>
            <a:pPr lvl="2" eaLnBrk="1" hangingPunct="1">
              <a:defRPr/>
            </a:pPr>
            <a:r>
              <a:rPr lang="en-US" dirty="0"/>
              <a:t> </a:t>
            </a:r>
            <a:r>
              <a:rPr lang="en-US" dirty="0">
                <a:solidFill>
                  <a:srgbClr val="00FF00"/>
                </a:solidFill>
              </a:rPr>
              <a:t>Debt restructuring</a:t>
            </a:r>
            <a:r>
              <a:rPr lang="en-US" dirty="0"/>
              <a:t> (=„haircut“=partial bankruptcy) =&gt; Problem:  Loss of receivables of creditor banks endangers stability of the financial sector („Lehman Brothers”-effect, “</a:t>
            </a:r>
            <a:r>
              <a:rPr lang="en-US" dirty="0">
                <a:solidFill>
                  <a:srgbClr val="00FF00"/>
                </a:solidFill>
              </a:rPr>
              <a:t>Banking Domino</a:t>
            </a:r>
            <a:r>
              <a:rPr lang="en-US" dirty="0"/>
              <a:t>”)</a:t>
            </a:r>
          </a:p>
          <a:p>
            <a:pPr lvl="2" eaLnBrk="1" hangingPunct="1">
              <a:defRPr/>
            </a:pPr>
            <a:r>
              <a:rPr lang="en-US" dirty="0">
                <a:solidFill>
                  <a:srgbClr val="00FF00"/>
                </a:solidFill>
              </a:rPr>
              <a:t>Budget reorganization </a:t>
            </a:r>
            <a:r>
              <a:rPr lang="en-US" dirty="0"/>
              <a:t>with „</a:t>
            </a:r>
            <a:r>
              <a:rPr lang="en-US" dirty="0">
                <a:solidFill>
                  <a:srgbClr val="00FF00"/>
                </a:solidFill>
              </a:rPr>
              <a:t>ESM-credits</a:t>
            </a:r>
            <a:r>
              <a:rPr lang="en-US" dirty="0"/>
              <a:t>“ =&gt; Will countries like Greece, Portugal, Spain and Ireland be able to sustain the consequences of austerity policies: violent protest rallies? general strikes? Political stability strong enough?</a:t>
            </a:r>
          </a:p>
          <a:p>
            <a:pPr lvl="2" eaLnBrk="1" hangingPunct="1">
              <a:defRPr/>
            </a:pPr>
            <a:r>
              <a:rPr lang="de-DE" dirty="0" err="1"/>
              <a:t>Up</a:t>
            </a:r>
            <a:r>
              <a:rPr lang="de-DE" dirty="0"/>
              <a:t> </a:t>
            </a:r>
            <a:r>
              <a:rPr lang="de-DE" dirty="0" err="1"/>
              <a:t>to</a:t>
            </a:r>
            <a:r>
              <a:rPr lang="de-DE" dirty="0"/>
              <a:t> </a:t>
            </a:r>
            <a:r>
              <a:rPr lang="de-DE" dirty="0" err="1"/>
              <a:t>know</a:t>
            </a:r>
            <a:r>
              <a:rPr lang="de-DE" dirty="0"/>
              <a:t> </a:t>
            </a:r>
            <a:r>
              <a:rPr lang="de-DE" dirty="0" err="1"/>
              <a:t>budget</a:t>
            </a:r>
            <a:r>
              <a:rPr lang="de-DE" dirty="0"/>
              <a:t> </a:t>
            </a:r>
            <a:r>
              <a:rPr lang="de-DE" dirty="0" err="1"/>
              <a:t>reorganization</a:t>
            </a:r>
            <a:r>
              <a:rPr lang="de-DE" dirty="0"/>
              <a:t> </a:t>
            </a:r>
            <a:r>
              <a:rPr lang="de-DE" dirty="0" err="1"/>
              <a:t>based</a:t>
            </a:r>
            <a:r>
              <a:rPr lang="de-DE" dirty="0"/>
              <a:t> on </a:t>
            </a:r>
            <a:r>
              <a:rPr lang="de-DE" dirty="0" err="1"/>
              <a:t>austerity</a:t>
            </a:r>
            <a:r>
              <a:rPr lang="de-DE" dirty="0"/>
              <a:t> </a:t>
            </a:r>
            <a:r>
              <a:rPr lang="de-DE" dirty="0" err="1"/>
              <a:t>policies</a:t>
            </a:r>
            <a:r>
              <a:rPr lang="de-DE" dirty="0"/>
              <a:t> </a:t>
            </a:r>
            <a:r>
              <a:rPr lang="de-DE" dirty="0" err="1"/>
              <a:t>has</a:t>
            </a:r>
            <a:r>
              <a:rPr lang="de-DE" dirty="0"/>
              <a:t> </a:t>
            </a:r>
            <a:r>
              <a:rPr lang="de-DE" dirty="0">
                <a:solidFill>
                  <a:srgbClr val="00FF00"/>
                </a:solidFill>
              </a:rPr>
              <a:t>not </a:t>
            </a:r>
            <a:r>
              <a:rPr lang="de-DE" dirty="0" err="1">
                <a:solidFill>
                  <a:srgbClr val="00FF00"/>
                </a:solidFill>
              </a:rPr>
              <a:t>been</a:t>
            </a:r>
            <a:r>
              <a:rPr lang="de-DE" dirty="0">
                <a:solidFill>
                  <a:srgbClr val="00FF00"/>
                </a:solidFill>
              </a:rPr>
              <a:t> </a:t>
            </a:r>
            <a:r>
              <a:rPr lang="de-DE" dirty="0" err="1">
                <a:solidFill>
                  <a:srgbClr val="00FF00"/>
                </a:solidFill>
              </a:rPr>
              <a:t>very</a:t>
            </a:r>
            <a:r>
              <a:rPr lang="de-DE" dirty="0">
                <a:solidFill>
                  <a:srgbClr val="00FF00"/>
                </a:solidFill>
              </a:rPr>
              <a:t> </a:t>
            </a:r>
            <a:r>
              <a:rPr lang="de-DE" dirty="0" err="1">
                <a:solidFill>
                  <a:srgbClr val="00FF00"/>
                </a:solidFill>
              </a:rPr>
              <a:t>successful</a:t>
            </a:r>
            <a:r>
              <a:rPr lang="de-DE" dirty="0"/>
              <a:t>:</a:t>
            </a:r>
            <a:endParaRPr lang="en-US" dirty="0"/>
          </a:p>
        </p:txBody>
      </p:sp>
      <p:sp>
        <p:nvSpPr>
          <p:cNvPr id="8" name="Titel 7"/>
          <p:cNvSpPr>
            <a:spLocks noGrp="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Objekt 1"/>
          <p:cNvGraphicFramePr>
            <a:graphicFrameLocks noChangeAspect="1"/>
          </p:cNvGraphicFramePr>
          <p:nvPr/>
        </p:nvGraphicFramePr>
        <p:xfrm>
          <a:off x="0" y="981075"/>
          <a:ext cx="9137650" cy="5876925"/>
        </p:xfrm>
        <a:graphic>
          <a:graphicData uri="http://schemas.openxmlformats.org/presentationml/2006/ole">
            <mc:AlternateContent xmlns:mc="http://schemas.openxmlformats.org/markup-compatibility/2006">
              <mc:Choice xmlns:v="urn:schemas-microsoft-com:vml" Requires="v">
                <p:oleObj spid="_x0000_s152884" name="Arbeitsblatt" r:id="rId4" imgW="9313175" imgH="6018336" progId="Excel.Sheet.8">
                  <p:link updateAutomatic="1"/>
                </p:oleObj>
              </mc:Choice>
              <mc:Fallback>
                <p:oleObj name="Arbeitsblatt" r:id="rId4" imgW="9313175" imgH="6018336"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91376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258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2268ECC-DCC4-43A4-905E-A0DCD536E922}" type="slidenum">
              <a:rPr lang="de-DE" altLang="en-US" sz="1600" smtClean="0"/>
              <a:pPr algn="r" eaLnBrk="1" hangingPunct="1">
                <a:spcBef>
                  <a:spcPct val="0"/>
                </a:spcBef>
                <a:buClrTx/>
                <a:buFontTx/>
                <a:buNone/>
              </a:pPr>
              <a:t>146</a:t>
            </a:fld>
            <a:r>
              <a:rPr lang="de-DE" altLang="en-US" sz="1600"/>
              <a:t> -</a:t>
            </a:r>
          </a:p>
        </p:txBody>
      </p:sp>
      <p:sp>
        <p:nvSpPr>
          <p:cNvPr id="152581"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25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2583"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258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2885"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2585" name="Gerade Verbindung 9"/>
          <p:cNvCxnSpPr>
            <a:cxnSpLocks noChangeShapeType="1"/>
          </p:cNvCxnSpPr>
          <p:nvPr/>
        </p:nvCxnSpPr>
        <p:spPr bwMode="auto">
          <a:xfrm flipH="1" flipV="1">
            <a:off x="5819775" y="1695450"/>
            <a:ext cx="19050"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Objekt 1"/>
          <p:cNvGraphicFramePr>
            <a:graphicFrameLocks noChangeAspect="1"/>
          </p:cNvGraphicFramePr>
          <p:nvPr/>
        </p:nvGraphicFramePr>
        <p:xfrm>
          <a:off x="0" y="1000125"/>
          <a:ext cx="9137650" cy="5857875"/>
        </p:xfrm>
        <a:graphic>
          <a:graphicData uri="http://schemas.openxmlformats.org/presentationml/2006/ole">
            <mc:AlternateContent xmlns:mc="http://schemas.openxmlformats.org/markup-compatibility/2006">
              <mc:Choice xmlns:v="urn:schemas-microsoft-com:vml" Requires="v">
                <p:oleObj spid="_x0000_s153908" name="Arbeitsblatt" r:id="rId4" imgW="9313175" imgH="6018336" progId="Excel.Sheet.8">
                  <p:link updateAutomatic="1"/>
                </p:oleObj>
              </mc:Choice>
              <mc:Fallback>
                <p:oleObj name="Arbeitsblatt" r:id="rId4" imgW="9313175" imgH="6018336"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0125"/>
                        <a:ext cx="91376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360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E4427FB-49E1-46E4-8188-7773489E9EA7}" type="slidenum">
              <a:rPr lang="de-DE" altLang="en-US" sz="1600" smtClean="0"/>
              <a:pPr algn="r" eaLnBrk="1" hangingPunct="1">
                <a:spcBef>
                  <a:spcPct val="0"/>
                </a:spcBef>
                <a:buClrTx/>
                <a:buFontTx/>
                <a:buNone/>
              </a:pPr>
              <a:t>147</a:t>
            </a:fld>
            <a:r>
              <a:rPr lang="de-DE" altLang="en-US" sz="1600"/>
              <a:t> -</a:t>
            </a:r>
          </a:p>
        </p:txBody>
      </p:sp>
      <p:sp>
        <p:nvSpPr>
          <p:cNvPr id="153605"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36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3607"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360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3909"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3609" name="Gerade Verbindung 9"/>
          <p:cNvCxnSpPr>
            <a:cxnSpLocks noChangeShapeType="1"/>
          </p:cNvCxnSpPr>
          <p:nvPr/>
        </p:nvCxnSpPr>
        <p:spPr bwMode="auto">
          <a:xfrm flipH="1" flipV="1">
            <a:off x="5819775" y="1695450"/>
            <a:ext cx="19050"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Objekt 1"/>
          <p:cNvGraphicFramePr>
            <a:graphicFrameLocks noChangeAspect="1"/>
          </p:cNvGraphicFramePr>
          <p:nvPr/>
        </p:nvGraphicFramePr>
        <p:xfrm>
          <a:off x="0" y="992188"/>
          <a:ext cx="9144000" cy="5908675"/>
        </p:xfrm>
        <a:graphic>
          <a:graphicData uri="http://schemas.openxmlformats.org/presentationml/2006/ole">
            <mc:AlternateContent xmlns:mc="http://schemas.openxmlformats.org/markup-compatibility/2006">
              <mc:Choice xmlns:v="urn:schemas-microsoft-com:vml" Requires="v">
                <p:oleObj spid="_x0000_s154932" name="Arbeitsblatt" r:id="rId4" imgW="9313175" imgH="6018336" progId="Excel.Sheet.8">
                  <p:link updateAutomatic="1"/>
                </p:oleObj>
              </mc:Choice>
              <mc:Fallback>
                <p:oleObj name="Arbeitsblatt" r:id="rId4" imgW="9313175" imgH="6018336"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2188"/>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462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6647AF5-386E-4586-92A3-086476DA36B1}" type="slidenum">
              <a:rPr lang="de-DE" altLang="en-US" sz="1600" smtClean="0"/>
              <a:pPr algn="r" eaLnBrk="1" hangingPunct="1">
                <a:spcBef>
                  <a:spcPct val="0"/>
                </a:spcBef>
                <a:buClrTx/>
                <a:buFontTx/>
                <a:buNone/>
              </a:pPr>
              <a:t>148</a:t>
            </a:fld>
            <a:r>
              <a:rPr lang="de-DE" altLang="en-US" sz="1600"/>
              <a:t> -</a:t>
            </a:r>
          </a:p>
        </p:txBody>
      </p:sp>
      <p:sp>
        <p:nvSpPr>
          <p:cNvPr id="154629"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46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4631"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463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4933"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4633" name="Gerade Verbindung 9"/>
          <p:cNvCxnSpPr>
            <a:cxnSpLocks noChangeShapeType="1"/>
          </p:cNvCxnSpPr>
          <p:nvPr/>
        </p:nvCxnSpPr>
        <p:spPr bwMode="auto">
          <a:xfrm flipH="1" flipV="1">
            <a:off x="5886450" y="1743075"/>
            <a:ext cx="19050" cy="42005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0" name="Objekt 2"/>
          <p:cNvGraphicFramePr>
            <a:graphicFrameLocks noChangeAspect="1"/>
          </p:cNvGraphicFramePr>
          <p:nvPr/>
        </p:nvGraphicFramePr>
        <p:xfrm>
          <a:off x="-42863" y="930275"/>
          <a:ext cx="9229726" cy="5994400"/>
        </p:xfrm>
        <a:graphic>
          <a:graphicData uri="http://schemas.openxmlformats.org/presentationml/2006/ole">
            <mc:AlternateContent xmlns:mc="http://schemas.openxmlformats.org/markup-compatibility/2006">
              <mc:Choice xmlns:v="urn:schemas-microsoft-com:vml" Requires="v">
                <p:oleObj spid="_x0000_s155956" name="Arbeitsblatt" r:id="rId4" imgW="9401167" imgH="6105510" progId="Excel.Sheet.8">
                  <p:link updateAutomatic="1"/>
                </p:oleObj>
              </mc:Choice>
              <mc:Fallback>
                <p:oleObj name="Arbeitsblatt" r:id="rId4" imgW="9401167" imgH="6105510"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30275"/>
                        <a:ext cx="9229726"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565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C679BE1-1A93-4856-8A9D-A2670E86743F}" type="slidenum">
              <a:rPr lang="de-DE" altLang="en-US" sz="1600" smtClean="0"/>
              <a:pPr algn="r" eaLnBrk="1" hangingPunct="1">
                <a:spcBef>
                  <a:spcPct val="0"/>
                </a:spcBef>
                <a:buClrTx/>
                <a:buFontTx/>
                <a:buNone/>
              </a:pPr>
              <a:t>149</a:t>
            </a:fld>
            <a:r>
              <a:rPr lang="de-DE" altLang="en-US" sz="1600"/>
              <a:t> -</a:t>
            </a:r>
          </a:p>
        </p:txBody>
      </p:sp>
      <p:sp>
        <p:nvSpPr>
          <p:cNvPr id="155653"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56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5655"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565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5957"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5657" name="Gerade Verbindung 9"/>
          <p:cNvCxnSpPr>
            <a:cxnSpLocks noChangeShapeType="1"/>
          </p:cNvCxnSpPr>
          <p:nvPr/>
        </p:nvCxnSpPr>
        <p:spPr bwMode="auto">
          <a:xfrm flipH="1" flipV="1">
            <a:off x="5819775" y="1695450"/>
            <a:ext cx="19050" cy="436245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2253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9F18C4F-A811-4497-A969-292950685238}" type="slidenum">
              <a:rPr lang="de-DE" altLang="en-US" sz="1800" smtClean="0">
                <a:solidFill>
                  <a:srgbClr val="FFFFFF"/>
                </a:solidFill>
              </a:rPr>
              <a:pPr algn="r" eaLnBrk="1" hangingPunct="1">
                <a:spcBef>
                  <a:spcPct val="0"/>
                </a:spcBef>
                <a:buClrTx/>
                <a:buFontTx/>
                <a:buNone/>
              </a:pPr>
              <a:t>15</a:t>
            </a:fld>
            <a:r>
              <a:rPr lang="de-DE" altLang="en-US" sz="1800">
                <a:solidFill>
                  <a:srgbClr val="FFFFFF"/>
                </a:solidFill>
              </a:rPr>
              <a:t>-</a:t>
            </a:r>
          </a:p>
        </p:txBody>
      </p:sp>
      <p:sp>
        <p:nvSpPr>
          <p:cNvPr id="2253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25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22534"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A </a:t>
            </a:r>
            <a:r>
              <a:rPr lang="en-US" altLang="en-US" sz="2500" dirty="0">
                <a:solidFill>
                  <a:srgbClr val="00FF00"/>
                </a:solidFill>
              </a:rPr>
              <a:t>Negative Shock</a:t>
            </a:r>
          </a:p>
          <a:p>
            <a:pPr lvl="1" eaLnBrk="1" hangingPunct="1">
              <a:lnSpc>
                <a:spcPct val="90000"/>
              </a:lnSpc>
              <a:spcBef>
                <a:spcPct val="60000"/>
              </a:spcBef>
            </a:pPr>
            <a:r>
              <a:rPr lang="en-US" altLang="en-US" sz="2300" dirty="0"/>
              <a:t>In order to break the positive feedback effect, a negative shock must occur, which is strong enough.</a:t>
            </a:r>
          </a:p>
          <a:p>
            <a:pPr lvl="1" eaLnBrk="1" hangingPunct="1">
              <a:lnSpc>
                <a:spcPct val="90000"/>
              </a:lnSpc>
              <a:spcBef>
                <a:spcPct val="60000"/>
              </a:spcBef>
            </a:pPr>
            <a:r>
              <a:rPr lang="en-US" altLang="en-US" sz="2300" dirty="0"/>
              <a:t>Such a shock can be accidental or it can be caused by political developments.</a:t>
            </a:r>
          </a:p>
          <a:p>
            <a:pPr lvl="1" eaLnBrk="1" hangingPunct="1">
              <a:lnSpc>
                <a:spcPct val="90000"/>
              </a:lnSpc>
              <a:spcBef>
                <a:spcPct val="60000"/>
              </a:spcBef>
            </a:pPr>
            <a:r>
              <a:rPr lang="en-US" altLang="en-US" sz="2300" dirty="0"/>
              <a:t>In the history of the financial market crises, however, as we shall see, changes in monetary policy often caused such negative shocks.</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Objekt 1"/>
          <p:cNvGraphicFramePr>
            <a:graphicFrameLocks noChangeAspect="1"/>
          </p:cNvGraphicFramePr>
          <p:nvPr/>
        </p:nvGraphicFramePr>
        <p:xfrm>
          <a:off x="-42863" y="930275"/>
          <a:ext cx="9229726" cy="5994400"/>
        </p:xfrm>
        <a:graphic>
          <a:graphicData uri="http://schemas.openxmlformats.org/presentationml/2006/ole">
            <mc:AlternateContent xmlns:mc="http://schemas.openxmlformats.org/markup-compatibility/2006">
              <mc:Choice xmlns:v="urn:schemas-microsoft-com:vml" Requires="v">
                <p:oleObj spid="_x0000_s156980" name="Arbeitsblatt" r:id="rId4" imgW="9401167" imgH="6105510" progId="Excel.Sheet.8">
                  <p:link updateAutomatic="1"/>
                </p:oleObj>
              </mc:Choice>
              <mc:Fallback>
                <p:oleObj name="Arbeitsblatt" r:id="rId4" imgW="9401167" imgH="6105510"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30275"/>
                        <a:ext cx="9229726"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667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1181614-BF39-407D-9CCF-A59833F37AB5}" type="slidenum">
              <a:rPr lang="de-DE" altLang="en-US" sz="1600" smtClean="0"/>
              <a:pPr algn="r" eaLnBrk="1" hangingPunct="1">
                <a:spcBef>
                  <a:spcPct val="0"/>
                </a:spcBef>
                <a:buClrTx/>
                <a:buFontTx/>
                <a:buNone/>
              </a:pPr>
              <a:t>150</a:t>
            </a:fld>
            <a:r>
              <a:rPr lang="de-DE" altLang="en-US" sz="1600"/>
              <a:t> -</a:t>
            </a:r>
          </a:p>
        </p:txBody>
      </p:sp>
      <p:sp>
        <p:nvSpPr>
          <p:cNvPr id="156677"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66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667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668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6981"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6681" name="Gerade Verbindung 9"/>
          <p:cNvCxnSpPr>
            <a:cxnSpLocks noChangeShapeType="1"/>
          </p:cNvCxnSpPr>
          <p:nvPr/>
        </p:nvCxnSpPr>
        <p:spPr bwMode="auto">
          <a:xfrm flipH="1" flipV="1">
            <a:off x="5905500" y="1695450"/>
            <a:ext cx="19050" cy="418147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58F5134-4C09-43D5-B30A-C28F0F79EB04}" type="slidenum">
              <a:rPr lang="de-DE" altLang="en-US" sz="1600" smtClean="0"/>
              <a:pPr algn="r" eaLnBrk="1" hangingPunct="1">
                <a:spcBef>
                  <a:spcPct val="0"/>
                </a:spcBef>
                <a:buClrTx/>
                <a:buFontTx/>
                <a:buNone/>
              </a:pPr>
              <a:t>151</a:t>
            </a:fld>
            <a:r>
              <a:rPr lang="de-DE" altLang="en-US" sz="1600"/>
              <a:t> -</a:t>
            </a:r>
          </a:p>
        </p:txBody>
      </p:sp>
      <p:sp>
        <p:nvSpPr>
          <p:cNvPr id="157699"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770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a:xfrm>
            <a:off x="457200" y="1371600"/>
            <a:ext cx="8686800" cy="5486400"/>
          </a:xfrm>
        </p:spPr>
        <p:txBody>
          <a:bodyPr/>
          <a:lstStyle/>
          <a:p>
            <a:pPr eaLnBrk="1" hangingPunct="1">
              <a:defRPr/>
            </a:pPr>
            <a:r>
              <a:rPr lang="en-US" dirty="0">
                <a:solidFill>
                  <a:srgbClr val="00FF00"/>
                </a:solidFill>
              </a:rPr>
              <a:t>Current situation</a:t>
            </a:r>
            <a:r>
              <a:rPr lang="en-US" dirty="0"/>
              <a:t>:</a:t>
            </a:r>
          </a:p>
          <a:p>
            <a:pPr lvl="1" eaLnBrk="1" hangingPunct="1">
              <a:defRPr/>
            </a:pPr>
            <a:r>
              <a:rPr lang="en-US" dirty="0"/>
              <a:t>As a result total government debt levels have become even larger and unemployment rates have reached levels that can threaten political stability:</a:t>
            </a:r>
          </a:p>
        </p:txBody>
      </p:sp>
      <p:sp>
        <p:nvSpPr>
          <p:cNvPr id="8" name="Titel 7"/>
          <p:cNvSpPr>
            <a:spLocks noGrp="1"/>
          </p:cNvSpPr>
          <p:nvPr>
            <p:ph type="title"/>
          </p:nvPr>
        </p:nvSpPr>
        <p:spPr/>
        <p:txBody>
          <a:bodyPr/>
          <a:lstStyle/>
          <a:p>
            <a:pPr eaLnBrk="1" hangingPunct="1">
              <a:defRPr/>
            </a:pPr>
            <a:r>
              <a:rPr lang="en-US" sz="2800" dirty="0"/>
              <a:t>4.2.6. The European Debt Crisis 2010</a:t>
            </a:r>
            <a:br>
              <a:rPr lang="de-DE" sz="2800" dirty="0"/>
            </a:br>
            <a:endParaRPr lang="de-DE" dirty="0"/>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kt 2"/>
          <p:cNvGraphicFramePr>
            <a:graphicFrameLocks noChangeAspect="1"/>
          </p:cNvGraphicFramePr>
          <p:nvPr/>
        </p:nvGraphicFramePr>
        <p:xfrm>
          <a:off x="-42863" y="920750"/>
          <a:ext cx="9209088" cy="5980113"/>
        </p:xfrm>
        <a:graphic>
          <a:graphicData uri="http://schemas.openxmlformats.org/presentationml/2006/ole">
            <mc:AlternateContent xmlns:mc="http://schemas.openxmlformats.org/markup-compatibility/2006">
              <mc:Choice xmlns:v="urn:schemas-microsoft-com:vml" Requires="v">
                <p:oleObj spid="_x0000_s159028" name="Arbeitsblatt" r:id="rId4" imgW="9401167" imgH="6105510" progId="Excel.Sheet.8">
                  <p:link updateAutomatic="1"/>
                </p:oleObj>
              </mc:Choice>
              <mc:Fallback>
                <p:oleObj name="Arbeitsblatt" r:id="rId4" imgW="9401167" imgH="6105510"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20750"/>
                        <a:ext cx="9209088"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872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1F8A4E9-1DED-499F-852F-2CC4E5A613CD}" type="slidenum">
              <a:rPr lang="de-DE" altLang="en-US" sz="1600" smtClean="0"/>
              <a:pPr algn="r" eaLnBrk="1" hangingPunct="1">
                <a:spcBef>
                  <a:spcPct val="0"/>
                </a:spcBef>
                <a:buClrTx/>
                <a:buFontTx/>
                <a:buNone/>
              </a:pPr>
              <a:t>152</a:t>
            </a:fld>
            <a:r>
              <a:rPr lang="de-DE" altLang="en-US" sz="1600"/>
              <a:t> -</a:t>
            </a:r>
          </a:p>
        </p:txBody>
      </p:sp>
      <p:sp>
        <p:nvSpPr>
          <p:cNvPr id="158725"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87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8727"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872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9029"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8729" name="Gerade Verbindung 9"/>
          <p:cNvCxnSpPr>
            <a:cxnSpLocks noChangeShapeType="1"/>
          </p:cNvCxnSpPr>
          <p:nvPr/>
        </p:nvCxnSpPr>
        <p:spPr bwMode="auto">
          <a:xfrm flipH="1" flipV="1">
            <a:off x="5819775" y="1695450"/>
            <a:ext cx="19050"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kt 2"/>
          <p:cNvGraphicFramePr>
            <a:graphicFrameLocks noChangeAspect="1"/>
          </p:cNvGraphicFramePr>
          <p:nvPr/>
        </p:nvGraphicFramePr>
        <p:xfrm>
          <a:off x="-42863" y="901700"/>
          <a:ext cx="9237663" cy="5999163"/>
        </p:xfrm>
        <a:graphic>
          <a:graphicData uri="http://schemas.openxmlformats.org/presentationml/2006/ole">
            <mc:AlternateContent xmlns:mc="http://schemas.openxmlformats.org/markup-compatibility/2006">
              <mc:Choice xmlns:v="urn:schemas-microsoft-com:vml" Requires="v">
                <p:oleObj spid="_x0000_s160052" name="Arbeitsblatt" r:id="rId4" imgW="9401167" imgH="6105510" progId="Excel.Sheet.8">
                  <p:link updateAutomatic="1"/>
                </p:oleObj>
              </mc:Choice>
              <mc:Fallback>
                <p:oleObj name="Arbeitsblatt" r:id="rId4" imgW="9401167" imgH="6105510"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01700"/>
                        <a:ext cx="9237663"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5974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AA90723-E508-4D98-BD6A-00F399133A9D}" type="slidenum">
              <a:rPr lang="de-DE" altLang="en-US" sz="1600" smtClean="0"/>
              <a:pPr algn="r" eaLnBrk="1" hangingPunct="1">
                <a:spcBef>
                  <a:spcPct val="0"/>
                </a:spcBef>
                <a:buClrTx/>
                <a:buFontTx/>
                <a:buNone/>
              </a:pPr>
              <a:t>153</a:t>
            </a:fld>
            <a:r>
              <a:rPr lang="de-DE" altLang="en-US" sz="1600"/>
              <a:t> -</a:t>
            </a:r>
          </a:p>
        </p:txBody>
      </p:sp>
      <p:sp>
        <p:nvSpPr>
          <p:cNvPr id="159749"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597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59751"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5975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0053"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9753" name="Gerade Verbindung 9"/>
          <p:cNvCxnSpPr>
            <a:cxnSpLocks noChangeShapeType="1"/>
          </p:cNvCxnSpPr>
          <p:nvPr/>
        </p:nvCxnSpPr>
        <p:spPr bwMode="auto">
          <a:xfrm flipH="1" flipV="1">
            <a:off x="5886450" y="1685925"/>
            <a:ext cx="19050" cy="42005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6077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5A551BA-783F-46CE-A3A6-420A8BDD041D}" type="slidenum">
              <a:rPr lang="de-DE" altLang="en-US" sz="1600" smtClean="0"/>
              <a:pPr algn="r" eaLnBrk="1" hangingPunct="1">
                <a:spcBef>
                  <a:spcPct val="0"/>
                </a:spcBef>
                <a:buClrTx/>
                <a:buFontTx/>
                <a:buNone/>
              </a:pPr>
              <a:t>154</a:t>
            </a:fld>
            <a:r>
              <a:rPr lang="de-DE" altLang="en-US" sz="1600"/>
              <a:t> -</a:t>
            </a:r>
          </a:p>
        </p:txBody>
      </p:sp>
      <p:sp>
        <p:nvSpPr>
          <p:cNvPr id="160772"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07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60774"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6077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107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0776" name="Gerade Verbindung 9"/>
          <p:cNvCxnSpPr>
            <a:cxnSpLocks noChangeShapeType="1"/>
          </p:cNvCxnSpPr>
          <p:nvPr/>
        </p:nvCxnSpPr>
        <p:spPr bwMode="auto">
          <a:xfrm flipH="1" flipV="1">
            <a:off x="5819775" y="1695450"/>
            <a:ext cx="19050" cy="436245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graphicFrame>
        <p:nvGraphicFramePr>
          <p:cNvPr id="160777" name="Objekt 1"/>
          <p:cNvGraphicFramePr>
            <a:graphicFrameLocks noChangeAspect="1"/>
          </p:cNvGraphicFramePr>
          <p:nvPr/>
        </p:nvGraphicFramePr>
        <p:xfrm>
          <a:off x="-42863" y="987425"/>
          <a:ext cx="9229726" cy="5919788"/>
        </p:xfrm>
        <a:graphic>
          <a:graphicData uri="http://schemas.openxmlformats.org/presentationml/2006/ole">
            <mc:AlternateContent xmlns:mc="http://schemas.openxmlformats.org/markup-compatibility/2006">
              <mc:Choice xmlns:v="urn:schemas-microsoft-com:vml" Requires="v">
                <p:oleObj spid="_x0000_s161077" name="Arbeitsblatt" r:id="rId6" imgW="9401167" imgH="6105510" progId="Excel.Sheet.8">
                  <p:link updateAutomatic="1"/>
                </p:oleObj>
              </mc:Choice>
              <mc:Fallback>
                <p:oleObj name="Arbeitsblatt" r:id="rId6" imgW="9401167" imgH="6105510"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987425"/>
                        <a:ext cx="9229726"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Objekt 2"/>
          <p:cNvGraphicFramePr>
            <a:graphicFrameLocks noChangeAspect="1"/>
          </p:cNvGraphicFramePr>
          <p:nvPr/>
        </p:nvGraphicFramePr>
        <p:xfrm>
          <a:off x="-42863" y="911225"/>
          <a:ext cx="9229726" cy="5994400"/>
        </p:xfrm>
        <a:graphic>
          <a:graphicData uri="http://schemas.openxmlformats.org/presentationml/2006/ole">
            <mc:AlternateContent xmlns:mc="http://schemas.openxmlformats.org/markup-compatibility/2006">
              <mc:Choice xmlns:v="urn:schemas-microsoft-com:vml" Requires="v">
                <p:oleObj spid="_x0000_s162100" name="Arbeitsblatt" r:id="rId4" imgW="9401167" imgH="6105510" progId="Excel.Sheet.8">
                  <p:link updateAutomatic="1"/>
                </p:oleObj>
              </mc:Choice>
              <mc:Fallback>
                <p:oleObj name="Arbeitsblatt" r:id="rId4" imgW="9401167" imgH="6105510"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911225"/>
                        <a:ext cx="9229726"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6179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04072C8-6E34-43EB-8323-6B3141FED007}" type="slidenum">
              <a:rPr lang="de-DE" altLang="en-US" sz="1600" smtClean="0"/>
              <a:pPr algn="r" eaLnBrk="1" hangingPunct="1">
                <a:spcBef>
                  <a:spcPct val="0"/>
                </a:spcBef>
                <a:buClrTx/>
                <a:buFontTx/>
                <a:buNone/>
              </a:pPr>
              <a:t>155</a:t>
            </a:fld>
            <a:r>
              <a:rPr lang="de-DE" altLang="en-US" sz="1600"/>
              <a:t> -</a:t>
            </a:r>
          </a:p>
        </p:txBody>
      </p:sp>
      <p:sp>
        <p:nvSpPr>
          <p:cNvPr id="161797"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17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6179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6180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2101"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1801" name="Gerade Verbindung 9"/>
          <p:cNvCxnSpPr>
            <a:cxnSpLocks noChangeShapeType="1"/>
          </p:cNvCxnSpPr>
          <p:nvPr/>
        </p:nvCxnSpPr>
        <p:spPr bwMode="auto">
          <a:xfrm flipH="1" flipV="1">
            <a:off x="5819775" y="1695450"/>
            <a:ext cx="19050"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eaLnBrk="1" hangingPunct="1">
              <a:defRPr/>
            </a:pPr>
            <a:r>
              <a:rPr lang="en-US" sz="2400" dirty="0"/>
              <a:t>4.2.6. The European Debt Crisis 2010</a:t>
            </a:r>
            <a:br>
              <a:rPr lang="de-DE" sz="2400" dirty="0"/>
            </a:br>
            <a:endParaRPr lang="de-DE" dirty="0"/>
          </a:p>
        </p:txBody>
      </p:sp>
      <p:sp>
        <p:nvSpPr>
          <p:cNvPr id="1628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638792A-9CA2-4C72-AE72-9899E6A8EE58}" type="slidenum">
              <a:rPr lang="de-DE" altLang="en-US" sz="1600" smtClean="0"/>
              <a:pPr algn="r" eaLnBrk="1" hangingPunct="1">
                <a:spcBef>
                  <a:spcPct val="0"/>
                </a:spcBef>
                <a:buClrTx/>
                <a:buFontTx/>
                <a:buNone/>
              </a:pPr>
              <a:t>156</a:t>
            </a:fld>
            <a:r>
              <a:rPr lang="de-DE" altLang="en-US" sz="1600"/>
              <a:t> -</a:t>
            </a:r>
          </a:p>
        </p:txBody>
      </p:sp>
      <p:sp>
        <p:nvSpPr>
          <p:cNvPr id="162820"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28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62822"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6282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312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2824" name="Gerade Verbindung 9"/>
          <p:cNvCxnSpPr>
            <a:cxnSpLocks noChangeShapeType="1"/>
          </p:cNvCxnSpPr>
          <p:nvPr/>
        </p:nvCxnSpPr>
        <p:spPr bwMode="auto">
          <a:xfrm flipH="1" flipV="1">
            <a:off x="5905500" y="1695450"/>
            <a:ext cx="19050" cy="418147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graphicFrame>
        <p:nvGraphicFramePr>
          <p:cNvPr id="162825" name="Objekt 2"/>
          <p:cNvGraphicFramePr>
            <a:graphicFrameLocks noChangeAspect="1"/>
          </p:cNvGraphicFramePr>
          <p:nvPr/>
        </p:nvGraphicFramePr>
        <p:xfrm>
          <a:off x="-42863" y="939800"/>
          <a:ext cx="9229726" cy="5994400"/>
        </p:xfrm>
        <a:graphic>
          <a:graphicData uri="http://schemas.openxmlformats.org/presentationml/2006/ole">
            <mc:AlternateContent xmlns:mc="http://schemas.openxmlformats.org/markup-compatibility/2006">
              <mc:Choice xmlns:v="urn:schemas-microsoft-com:vml" Requires="v">
                <p:oleObj spid="_x0000_s163125" name="Arbeitsblatt" r:id="rId6" imgW="9401167" imgH="6105510" progId="Excel.Sheet.8">
                  <p:link updateAutomatic="1"/>
                </p:oleObj>
              </mc:Choice>
              <mc:Fallback>
                <p:oleObj name="Arbeitsblatt" r:id="rId6" imgW="9401167" imgH="6105510" progId="Excel.Sheet.8">
                  <p:link updateAutomatic="1"/>
                  <p:pic>
                    <p:nvPicPr>
                      <p:cNvPr id="0"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939800"/>
                        <a:ext cx="9229726"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23E0F4D-A259-40F2-AB59-F6B1421A4BE2}" type="slidenum">
              <a:rPr lang="de-DE" altLang="en-US" sz="1600" smtClean="0"/>
              <a:pPr algn="r" eaLnBrk="1" hangingPunct="1">
                <a:spcBef>
                  <a:spcPct val="0"/>
                </a:spcBef>
                <a:buClrTx/>
                <a:buFontTx/>
                <a:buNone/>
              </a:pPr>
              <a:t>157</a:t>
            </a:fld>
            <a:r>
              <a:rPr lang="de-DE" altLang="en-US" sz="1600"/>
              <a:t> -</a:t>
            </a:r>
          </a:p>
        </p:txBody>
      </p:sp>
      <p:sp>
        <p:nvSpPr>
          <p:cNvPr id="163843"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384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a:xfrm>
            <a:off x="457200" y="1371600"/>
            <a:ext cx="8686800" cy="5486400"/>
          </a:xfrm>
        </p:spPr>
        <p:txBody>
          <a:bodyPr/>
          <a:lstStyle/>
          <a:p>
            <a:pPr eaLnBrk="1" hangingPunct="1">
              <a:defRPr/>
            </a:pPr>
            <a:r>
              <a:rPr lang="en-US" dirty="0">
                <a:solidFill>
                  <a:srgbClr val="00FF00"/>
                </a:solidFill>
              </a:rPr>
              <a:t>Current situation</a:t>
            </a:r>
            <a:r>
              <a:rPr lang="en-US" dirty="0"/>
              <a:t>:</a:t>
            </a:r>
          </a:p>
          <a:p>
            <a:pPr lvl="1" eaLnBrk="1" hangingPunct="1">
              <a:defRPr/>
            </a:pPr>
            <a:r>
              <a:rPr lang="en-US" dirty="0">
                <a:solidFill>
                  <a:srgbClr val="00FF00"/>
                </a:solidFill>
              </a:rPr>
              <a:t>3 Years have </a:t>
            </a:r>
            <a:r>
              <a:rPr lang="en-US" dirty="0"/>
              <a:t>passed by now, since the beginning of the crisis</a:t>
            </a:r>
          </a:p>
          <a:p>
            <a:pPr lvl="1" eaLnBrk="1" hangingPunct="1">
              <a:defRPr/>
            </a:pPr>
            <a:r>
              <a:rPr lang="en-US" dirty="0"/>
              <a:t>Neither the ESM (European Stability Mechanism =„European Rescue Fund“) nor the „Fiscal Compact“ had been able to calm the markets.</a:t>
            </a:r>
          </a:p>
          <a:p>
            <a:pPr lvl="1" eaLnBrk="1" hangingPunct="1">
              <a:defRPr/>
            </a:pPr>
            <a:r>
              <a:rPr lang="en-US" dirty="0">
                <a:solidFill>
                  <a:srgbClr val="00FF00"/>
                </a:solidFill>
              </a:rPr>
              <a:t>Risk premiums </a:t>
            </a:r>
            <a:r>
              <a:rPr lang="en-US" dirty="0"/>
              <a:t>for government bonds crisis country kept on growing until summer 2012 (see next diagram).</a:t>
            </a:r>
          </a:p>
          <a:p>
            <a:pPr lvl="1" eaLnBrk="1" hangingPunct="1">
              <a:defRPr/>
            </a:pPr>
            <a:r>
              <a:rPr lang="en-US" dirty="0"/>
              <a:t>Then, the president of the European Central Bank, Mario </a:t>
            </a:r>
            <a:r>
              <a:rPr lang="en-US" dirty="0" err="1">
                <a:solidFill>
                  <a:srgbClr val="00FF00"/>
                </a:solidFill>
              </a:rPr>
              <a:t>Draghi</a:t>
            </a:r>
            <a:r>
              <a:rPr lang="en-US" dirty="0"/>
              <a:t>, was able to trigger a turnaround of markets when he declared “Within our mandate, </a:t>
            </a:r>
            <a:r>
              <a:rPr lang="en-US" dirty="0">
                <a:solidFill>
                  <a:srgbClr val="FFC000"/>
                </a:solidFill>
              </a:rPr>
              <a:t>the ECB is ready to do whatever it takes to preserve the euro</a:t>
            </a:r>
            <a:r>
              <a:rPr lang="en-US" dirty="0"/>
              <a:t>. And believe me, it will be enough (…)”</a:t>
            </a:r>
            <a:endParaRPr lang="de-DE" dirty="0"/>
          </a:p>
        </p:txBody>
      </p:sp>
      <p:sp>
        <p:nvSpPr>
          <p:cNvPr id="8" name="Titel 7"/>
          <p:cNvSpPr>
            <a:spLocks noGrp="1"/>
          </p:cNvSpPr>
          <p:nvPr>
            <p:ph type="title"/>
          </p:nvPr>
        </p:nvSpPr>
        <p:spPr/>
        <p:txBody>
          <a:bodyPr/>
          <a:lstStyle/>
          <a:p>
            <a:pPr eaLnBrk="1" hangingPunct="1">
              <a:defRPr/>
            </a:pPr>
            <a:r>
              <a:rPr lang="en-US" sz="2800" dirty="0"/>
              <a:t>4.2.6. The European Debt Crisis 2010</a:t>
            </a:r>
            <a:br>
              <a:rPr lang="de-DE" sz="2800" dirty="0"/>
            </a:br>
            <a:endParaRPr lang="de-DE" dirty="0"/>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1A4294A-69D2-41E2-8037-FDF6D36E2BAF}" type="slidenum">
              <a:rPr lang="de-DE" altLang="en-US" sz="1600" smtClean="0"/>
              <a:pPr algn="r" eaLnBrk="1" hangingPunct="1">
                <a:spcBef>
                  <a:spcPct val="0"/>
                </a:spcBef>
                <a:buClrTx/>
                <a:buFontTx/>
                <a:buNone/>
              </a:pPr>
              <a:t>158</a:t>
            </a:fld>
            <a:r>
              <a:rPr lang="de-DE" altLang="en-US" sz="1600"/>
              <a:t> -</a:t>
            </a:r>
          </a:p>
        </p:txBody>
      </p:sp>
      <p:sp>
        <p:nvSpPr>
          <p:cNvPr id="164867"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486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8" name="Titel 7"/>
          <p:cNvSpPr>
            <a:spLocks noGrp="1"/>
          </p:cNvSpPr>
          <p:nvPr>
            <p:ph type="title"/>
          </p:nvPr>
        </p:nvSpPr>
        <p:spPr/>
        <p:txBody>
          <a:bodyPr/>
          <a:lstStyle/>
          <a:p>
            <a:pPr eaLnBrk="1" hangingPunct="1">
              <a:defRPr/>
            </a:pPr>
            <a:r>
              <a:rPr lang="en-US" sz="2800" dirty="0"/>
              <a:t>4.2.6. The European Debt Crisis 2010</a:t>
            </a:r>
            <a:br>
              <a:rPr lang="de-DE" sz="2800" dirty="0"/>
            </a:br>
            <a:endParaRPr lang="de-DE" dirty="0"/>
          </a:p>
        </p:txBody>
      </p:sp>
      <p:graphicFrame>
        <p:nvGraphicFramePr>
          <p:cNvPr id="164870" name="Objekt 1"/>
          <p:cNvGraphicFramePr>
            <a:graphicFrameLocks noChangeAspect="1"/>
          </p:cNvGraphicFramePr>
          <p:nvPr/>
        </p:nvGraphicFramePr>
        <p:xfrm>
          <a:off x="-85725" y="977900"/>
          <a:ext cx="9272588" cy="5919788"/>
        </p:xfrm>
        <a:graphic>
          <a:graphicData uri="http://schemas.openxmlformats.org/presentationml/2006/ole">
            <mc:AlternateContent xmlns:mc="http://schemas.openxmlformats.org/markup-compatibility/2006">
              <mc:Choice xmlns:v="urn:schemas-microsoft-com:vml" Requires="v">
                <p:oleObj spid="_x0000_s165020" name="Arbeitsblatt" r:id="rId4" imgW="9401167" imgH="6105510" progId="Excel.Sheet.8">
                  <p:link updateAutomatic="1"/>
                </p:oleObj>
              </mc:Choice>
              <mc:Fallback>
                <p:oleObj name="Arbeitsblatt" r:id="rId4" imgW="9401167" imgH="6105510"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977900"/>
                        <a:ext cx="9272588"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263CBFE-A0A4-4E4F-A035-84EAF90D0889}" type="slidenum">
              <a:rPr lang="de-DE" altLang="en-US" sz="1600" smtClean="0"/>
              <a:pPr algn="r" eaLnBrk="1" hangingPunct="1">
                <a:spcBef>
                  <a:spcPct val="0"/>
                </a:spcBef>
                <a:buClrTx/>
                <a:buFontTx/>
                <a:buNone/>
              </a:pPr>
              <a:t>159</a:t>
            </a:fld>
            <a:r>
              <a:rPr lang="de-DE" altLang="en-US" sz="1600"/>
              <a:t> -</a:t>
            </a:r>
          </a:p>
        </p:txBody>
      </p:sp>
      <p:sp>
        <p:nvSpPr>
          <p:cNvPr id="165891"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589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7" name="Inhaltsplatzhalter 2"/>
          <p:cNvSpPr>
            <a:spLocks noGrp="1"/>
          </p:cNvSpPr>
          <p:nvPr>
            <p:ph idx="1"/>
          </p:nvPr>
        </p:nvSpPr>
        <p:spPr>
          <a:xfrm>
            <a:off x="457200" y="1371600"/>
            <a:ext cx="8686800" cy="5486400"/>
          </a:xfrm>
        </p:spPr>
        <p:txBody>
          <a:bodyPr/>
          <a:lstStyle/>
          <a:p>
            <a:pPr eaLnBrk="1" hangingPunct="1">
              <a:defRPr/>
            </a:pPr>
            <a:r>
              <a:rPr lang="en-US" dirty="0">
                <a:solidFill>
                  <a:srgbClr val="00FF00"/>
                </a:solidFill>
              </a:rPr>
              <a:t>Current situation</a:t>
            </a:r>
            <a:r>
              <a:rPr lang="en-US" dirty="0"/>
              <a:t>:</a:t>
            </a:r>
          </a:p>
          <a:p>
            <a:pPr lvl="1" eaLnBrk="1" hangingPunct="1">
              <a:defRPr/>
            </a:pPr>
            <a:r>
              <a:rPr lang="en-US" dirty="0"/>
              <a:t>Currently, financial markets expect a turn of monetary policy in the USA.</a:t>
            </a:r>
          </a:p>
          <a:p>
            <a:pPr lvl="1" eaLnBrk="1" hangingPunct="1">
              <a:defRPr/>
            </a:pPr>
            <a:r>
              <a:rPr lang="en-US" dirty="0"/>
              <a:t>As a result, market interest rates for bonds are growing and with them risk premiums (see diagram).</a:t>
            </a:r>
          </a:p>
          <a:p>
            <a:pPr lvl="1" eaLnBrk="1" hangingPunct="1">
              <a:defRPr/>
            </a:pPr>
            <a:r>
              <a:rPr lang="en-US" dirty="0"/>
              <a:t>As it seems, </a:t>
            </a:r>
            <a:r>
              <a:rPr lang="en-US" dirty="0">
                <a:solidFill>
                  <a:srgbClr val="00FF00"/>
                </a:solidFill>
              </a:rPr>
              <a:t>the situation could soon get critical again </a:t>
            </a:r>
            <a:r>
              <a:rPr lang="en-US" dirty="0"/>
              <a:t>for the European crisis countries.</a:t>
            </a:r>
          </a:p>
          <a:p>
            <a:pPr lvl="1" eaLnBrk="1" hangingPunct="1">
              <a:defRPr/>
            </a:pPr>
            <a:endParaRPr lang="en-US" dirty="0"/>
          </a:p>
        </p:txBody>
      </p:sp>
      <p:sp>
        <p:nvSpPr>
          <p:cNvPr id="8" name="Titel 7"/>
          <p:cNvSpPr>
            <a:spLocks noGrp="1"/>
          </p:cNvSpPr>
          <p:nvPr>
            <p:ph type="title"/>
          </p:nvPr>
        </p:nvSpPr>
        <p:spPr/>
        <p:txBody>
          <a:bodyPr/>
          <a:lstStyle/>
          <a:p>
            <a:pPr eaLnBrk="1" hangingPunct="1">
              <a:defRPr/>
            </a:pPr>
            <a:r>
              <a:rPr lang="en-US" sz="2800" dirty="0"/>
              <a:t>4.2.6. The European Debt Crisis 2010</a:t>
            </a:r>
            <a:br>
              <a:rPr lang="de-DE" sz="2800" dirty="0"/>
            </a:br>
            <a:endParaRPr lang="de-DE"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1800" kern="0" dirty="0">
                <a:solidFill>
                  <a:srgbClr val="FF0000"/>
                </a:solidFill>
                <a:effectLst/>
              </a:rPr>
              <a:t>Can price bubbles be rational?                                                                    </a:t>
            </a:r>
            <a:r>
              <a:rPr lang="de-DE" altLang="en-US" sz="1800" kern="0" dirty="0">
                <a:solidFill>
                  <a:srgbClr val="FF0000"/>
                </a:solidFill>
                <a:effectLst/>
              </a:rPr>
              <a:t>(1)</a:t>
            </a:r>
          </a:p>
          <a:p>
            <a:pPr marL="0" indent="0">
              <a:spcBef>
                <a:spcPct val="0"/>
              </a:spcBef>
              <a:buClrTx/>
              <a:buFontTx/>
              <a:buNone/>
              <a:defRPr/>
            </a:pPr>
            <a:endParaRPr lang="en-US" altLang="en-US" sz="2000" kern="0" dirty="0">
              <a:solidFill>
                <a:srgbClr val="0000FF"/>
              </a:solidFill>
              <a:effectLst/>
            </a:endParaRPr>
          </a:p>
          <a:p>
            <a:pPr marL="0" indent="0">
              <a:spcBef>
                <a:spcPct val="0"/>
              </a:spcBef>
              <a:buClrTx/>
              <a:buFontTx/>
              <a:buNone/>
              <a:defRPr/>
            </a:pPr>
            <a:r>
              <a:rPr lang="en-US" altLang="en-US" sz="2000" kern="0" dirty="0">
                <a:solidFill>
                  <a:srgbClr val="0000FF"/>
                </a:solidFill>
                <a:effectLst/>
              </a:rPr>
              <a:t>Yes they can: There are </a:t>
            </a:r>
            <a:r>
              <a:rPr lang="en-US" altLang="en-US" sz="2000" kern="0" dirty="0">
                <a:solidFill>
                  <a:srgbClr val="FF0000"/>
                </a:solidFill>
                <a:effectLst/>
              </a:rPr>
              <a:t>two set of assumptions </a:t>
            </a:r>
            <a:r>
              <a:rPr lang="en-US" altLang="en-US" sz="2000" kern="0" dirty="0">
                <a:solidFill>
                  <a:srgbClr val="0000FF"/>
                </a:solidFill>
                <a:effectLst/>
              </a:rPr>
              <a:t>under which bubbles can be rational:</a:t>
            </a:r>
          </a:p>
          <a:p>
            <a:pPr marL="0" indent="0">
              <a:spcBef>
                <a:spcPct val="0"/>
              </a:spcBef>
              <a:buClrTx/>
              <a:buFontTx/>
              <a:buNone/>
              <a:defRPr/>
            </a:pPr>
            <a:endParaRPr lang="en-US" altLang="en-US" sz="2000" kern="0" dirty="0">
              <a:solidFill>
                <a:srgbClr val="0000FF"/>
              </a:solidFill>
              <a:effectLst/>
            </a:endParaRPr>
          </a:p>
          <a:p>
            <a:pPr marL="457200" indent="-457200">
              <a:spcBef>
                <a:spcPct val="0"/>
              </a:spcBef>
              <a:buClrTx/>
              <a:buFontTx/>
              <a:buAutoNum type="arabicPeriod"/>
              <a:defRPr/>
            </a:pPr>
            <a:r>
              <a:rPr lang="en-US" altLang="en-US" sz="2000" kern="0" dirty="0">
                <a:solidFill>
                  <a:srgbClr val="0000FF"/>
                </a:solidFill>
                <a:effectLst/>
              </a:rPr>
              <a:t>Exponentially growing imploding bubbles</a:t>
            </a:r>
          </a:p>
          <a:p>
            <a:pPr marL="457200" indent="-457200">
              <a:spcBef>
                <a:spcPct val="0"/>
              </a:spcBef>
              <a:buClrTx/>
              <a:buFontTx/>
              <a:buAutoNum type="arabicPeriod"/>
              <a:defRPr/>
            </a:pPr>
            <a:endParaRPr lang="en-US" altLang="en-US" sz="2000" kern="0" dirty="0">
              <a:solidFill>
                <a:srgbClr val="0000FF"/>
              </a:solidFill>
              <a:effectLst/>
            </a:endParaRPr>
          </a:p>
          <a:p>
            <a:pPr marL="0" indent="0">
              <a:spcBef>
                <a:spcPct val="0"/>
              </a:spcBef>
              <a:buClrTx/>
              <a:buFontTx/>
              <a:buNone/>
              <a:defRPr/>
            </a:pPr>
            <a:r>
              <a:rPr lang="en-US" altLang="en-US" sz="2000" kern="0" dirty="0">
                <a:solidFill>
                  <a:srgbClr val="0000FF"/>
                </a:solidFill>
                <a:effectLst/>
              </a:rPr>
              <a:t>…are possible, if  the price increase is large enough to compensate holders of the bubble-asset for the risk of bubble implosion, i.e. if the risk premium is constantly growing. It is easy to show that this implies an exponentially growing price. If the price increase per unit time becomes “close to vertical”, the risk premium cannot grow any longer strong enough and the bubble must implode. The life-time of such a bubble will therefore be quite short.</a:t>
            </a:r>
          </a:p>
          <a:p>
            <a:pPr marL="0" indent="0">
              <a:spcBef>
                <a:spcPct val="0"/>
              </a:spcBef>
              <a:buClrTx/>
              <a:buFontTx/>
              <a:buNone/>
              <a:defRPr/>
            </a:pPr>
            <a:endParaRPr lang="en-US" altLang="en-US" sz="2000" kern="0" dirty="0">
              <a:solidFill>
                <a:srgbClr val="0000FF"/>
              </a:solidFill>
              <a:effectLst/>
            </a:endParaRPr>
          </a:p>
          <a:p>
            <a:pPr marL="0" indent="0">
              <a:spcBef>
                <a:spcPct val="0"/>
              </a:spcBef>
              <a:buClrTx/>
              <a:buFontTx/>
              <a:buNone/>
              <a:defRPr/>
            </a:pPr>
            <a:endParaRPr lang="en-US" altLang="en-US" sz="2000" kern="0" dirty="0">
              <a:solidFill>
                <a:srgbClr val="0000FF"/>
              </a:solidFill>
              <a:effectLst/>
            </a:endParaRPr>
          </a:p>
          <a:p>
            <a:pPr marL="0" indent="0">
              <a:spcBef>
                <a:spcPct val="0"/>
              </a:spcBef>
              <a:buClrTx/>
              <a:buFontTx/>
              <a:buNone/>
              <a:defRPr/>
            </a:pPr>
            <a:endParaRPr lang="en-US" altLang="en-US" sz="2000" kern="0" dirty="0">
              <a:solidFill>
                <a:srgbClr val="0000FF"/>
              </a:solidFill>
              <a:effectLst/>
            </a:endParaRPr>
          </a:p>
          <a:p>
            <a:pPr marL="0" indent="0">
              <a:spcBef>
                <a:spcPct val="0"/>
              </a:spcBef>
              <a:buClrTx/>
              <a:buFontTx/>
              <a:buNone/>
              <a:defRPr/>
            </a:pPr>
            <a:endParaRPr lang="de-DE" altLang="en-US" sz="2000" kern="0" dirty="0">
              <a:solidFill>
                <a:srgbClr val="0000FF"/>
              </a:solidFill>
              <a:effectLst/>
            </a:endParaRPr>
          </a:p>
        </p:txBody>
      </p:sp>
      <p:sp>
        <p:nvSpPr>
          <p:cNvPr id="23555"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3556"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6AE49A1D-B6CA-4613-AD4B-6EA9F7CD1C25}" type="slidenum">
              <a:rPr lang="de-DE" altLang="en-US" sz="1600" b="1">
                <a:solidFill>
                  <a:srgbClr val="FFFFFF"/>
                </a:solidFill>
              </a:rPr>
              <a:pPr algn="r" eaLnBrk="1" hangingPunct="1">
                <a:spcBef>
                  <a:spcPct val="0"/>
                </a:spcBef>
                <a:buClrTx/>
                <a:buFontTx/>
                <a:buNone/>
              </a:pPr>
              <a:t>16</a:t>
            </a:fld>
            <a:r>
              <a:rPr lang="de-DE" altLang="en-US" sz="1600" b="1">
                <a:solidFill>
                  <a:srgbClr val="FFFFFF"/>
                </a:solidFill>
              </a:rPr>
              <a:t> -</a:t>
            </a:r>
          </a:p>
        </p:txBody>
      </p:sp>
      <p:graphicFrame>
        <p:nvGraphicFramePr>
          <p:cNvPr id="23557" name="Objekt 2"/>
          <p:cNvGraphicFramePr>
            <a:graphicFrameLocks/>
          </p:cNvGraphicFramePr>
          <p:nvPr>
            <p:extLst>
              <p:ext uri="{D42A27DB-BD31-4B8C-83A1-F6EECF244321}">
                <p14:modId xmlns:p14="http://schemas.microsoft.com/office/powerpoint/2010/main" val="2555463472"/>
              </p:ext>
            </p:extLst>
          </p:nvPr>
        </p:nvGraphicFramePr>
        <p:xfrm>
          <a:off x="2841625" y="4850250"/>
          <a:ext cx="3927475" cy="2171700"/>
        </p:xfrm>
        <a:graphic>
          <a:graphicData uri="http://schemas.openxmlformats.org/presentationml/2006/ole">
            <mc:AlternateContent xmlns:mc="http://schemas.openxmlformats.org/markup-compatibility/2006">
              <mc:Choice xmlns:v="urn:schemas-microsoft-com:vml" Requires="v">
                <p:oleObj spid="_x0000_s23713" name="Diagramm" r:id="rId4" imgW="9298855" imgH="6643747" progId="MSGraph.Chart.8">
                  <p:embed followColorScheme="full"/>
                </p:oleObj>
              </mc:Choice>
              <mc:Fallback>
                <p:oleObj name="Diagramm" r:id="rId4" imgW="9298855" imgH="6643747" progId="MSGraph.Chart.8">
                  <p:embed followColorScheme="full"/>
                  <p:pic>
                    <p:nvPicPr>
                      <p:cNvPr id="0" name="Objek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25" y="4850250"/>
                        <a:ext cx="3927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Rectangle 4"/>
          <p:cNvSpPr>
            <a:spLocks noChangeArrowheads="1"/>
          </p:cNvSpPr>
          <p:nvPr/>
        </p:nvSpPr>
        <p:spPr bwMode="auto">
          <a:xfrm>
            <a:off x="2839338" y="4869413"/>
            <a:ext cx="46831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1800" dirty="0">
                <a:solidFill>
                  <a:schemeClr val="bg2"/>
                </a:solidFill>
              </a:rPr>
              <a:t>P</a:t>
            </a:r>
            <a:endParaRPr lang="en-GB" altLang="en-US" sz="1800" baseline="-25000" dirty="0">
              <a:solidFill>
                <a:schemeClr val="bg2"/>
              </a:solidFill>
            </a:endParaRPr>
          </a:p>
        </p:txBody>
      </p:sp>
      <p:sp>
        <p:nvSpPr>
          <p:cNvPr id="23559" name="Rectangle 4"/>
          <p:cNvSpPr>
            <a:spLocks noChangeArrowheads="1"/>
          </p:cNvSpPr>
          <p:nvPr/>
        </p:nvSpPr>
        <p:spPr bwMode="auto">
          <a:xfrm>
            <a:off x="5662463" y="6162088"/>
            <a:ext cx="46831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1800" dirty="0">
                <a:solidFill>
                  <a:schemeClr val="bg2"/>
                </a:solidFill>
              </a:rPr>
              <a:t>t</a:t>
            </a:r>
            <a:endParaRPr lang="en-GB" altLang="en-US" sz="1800" baseline="-25000" dirty="0">
              <a:solidFill>
                <a:schemeClr val="bg2"/>
              </a:solidFill>
            </a:endParaRPr>
          </a:p>
        </p:txBody>
      </p:sp>
      <p:sp>
        <p:nvSpPr>
          <p:cNvPr id="6" name="Bogen 5"/>
          <p:cNvSpPr/>
          <p:nvPr/>
        </p:nvSpPr>
        <p:spPr bwMode="auto">
          <a:xfrm flipV="1">
            <a:off x="4216400" y="2989263"/>
            <a:ext cx="1162050" cy="2855912"/>
          </a:xfrm>
          <a:prstGeom prst="arc">
            <a:avLst>
              <a:gd name="adj1" fmla="val 16135255"/>
              <a:gd name="adj2" fmla="val 0"/>
            </a:avLst>
          </a:prstGeom>
          <a:noFill/>
          <a:ln w="25400" cap="flat" cmpd="sng" algn="ctr">
            <a:solidFill>
              <a:srgbClr val="00FF00"/>
            </a:solidFill>
            <a:prstDash val="solid"/>
            <a:round/>
            <a:headEnd type="none" w="med" len="med"/>
            <a:tailEnd type="none" w="lg" len="lg"/>
          </a:ln>
          <a:effectLst/>
        </p:spPr>
        <p:txBody>
          <a:bodyPr lIns="90000" tIns="46800" rIns="90000" bIns="46800"/>
          <a:lstStyle/>
          <a:p>
            <a:pPr>
              <a:defRPr/>
            </a:pPr>
            <a:endParaRPr lang="en-US" sz="2400">
              <a:latin typeface="Arial" charset="0"/>
            </a:endParaRPr>
          </a:p>
        </p:txBody>
      </p:sp>
      <p:sp>
        <p:nvSpPr>
          <p:cNvPr id="23561" name="Freihandform 7"/>
          <p:cNvSpPr>
            <a:spLocks/>
          </p:cNvSpPr>
          <p:nvPr/>
        </p:nvSpPr>
        <p:spPr bwMode="auto">
          <a:xfrm>
            <a:off x="3054350" y="5827713"/>
            <a:ext cx="1743075" cy="463550"/>
          </a:xfrm>
          <a:custGeom>
            <a:avLst/>
            <a:gdLst>
              <a:gd name="T0" fmla="*/ 0 w 1743417"/>
              <a:gd name="T1" fmla="*/ 2147483647 h 304869"/>
              <a:gd name="T2" fmla="*/ 47589 w 1743417"/>
              <a:gd name="T3" fmla="*/ 2147483647 h 304869"/>
              <a:gd name="T4" fmla="*/ 237937 w 1743417"/>
              <a:gd name="T5" fmla="*/ 2147483647 h 304869"/>
              <a:gd name="T6" fmla="*/ 323595 w 1743417"/>
              <a:gd name="T7" fmla="*/ 2147483647 h 304869"/>
              <a:gd name="T8" fmla="*/ 333115 w 1743417"/>
              <a:gd name="T9" fmla="*/ 2147483647 h 304869"/>
              <a:gd name="T10" fmla="*/ 561535 w 1743417"/>
              <a:gd name="T11" fmla="*/ 2147483647 h 304869"/>
              <a:gd name="T12" fmla="*/ 675743 w 1743417"/>
              <a:gd name="T13" fmla="*/ 2147483647 h 304869"/>
              <a:gd name="T14" fmla="*/ 713815 w 1743417"/>
              <a:gd name="T15" fmla="*/ 2147483647 h 304869"/>
              <a:gd name="T16" fmla="*/ 761404 w 1743417"/>
              <a:gd name="T17" fmla="*/ 2147483647 h 304869"/>
              <a:gd name="T18" fmla="*/ 818506 w 1743417"/>
              <a:gd name="T19" fmla="*/ 2147483647 h 304869"/>
              <a:gd name="T20" fmla="*/ 856578 w 1743417"/>
              <a:gd name="T21" fmla="*/ 2147483647 h 304869"/>
              <a:gd name="T22" fmla="*/ 1037409 w 1743417"/>
              <a:gd name="T23" fmla="*/ 2147483647 h 304869"/>
              <a:gd name="T24" fmla="*/ 1065964 w 1743417"/>
              <a:gd name="T25" fmla="*/ 2147483647 h 304869"/>
              <a:gd name="T26" fmla="*/ 1132587 w 1743417"/>
              <a:gd name="T27" fmla="*/ 2147483647 h 304869"/>
              <a:gd name="T28" fmla="*/ 1189691 w 1743417"/>
              <a:gd name="T29" fmla="*/ 2147483647 h 304869"/>
              <a:gd name="T30" fmla="*/ 1351490 w 1743417"/>
              <a:gd name="T31" fmla="*/ 2147483647 h 304869"/>
              <a:gd name="T32" fmla="*/ 1408595 w 1743417"/>
              <a:gd name="T33" fmla="*/ 2147483647 h 304869"/>
              <a:gd name="T34" fmla="*/ 1437147 w 1743417"/>
              <a:gd name="T35" fmla="*/ 2069552793 h 304869"/>
              <a:gd name="T36" fmla="*/ 1551357 w 1743417"/>
              <a:gd name="T37" fmla="*/ 1773900825 h 304869"/>
              <a:gd name="T38" fmla="*/ 1560876 w 1743417"/>
              <a:gd name="T39" fmla="*/ 1330423033 h 304869"/>
              <a:gd name="T40" fmla="*/ 1589427 w 1743417"/>
              <a:gd name="T41" fmla="*/ 1182593267 h 304869"/>
              <a:gd name="T42" fmla="*/ 1656050 w 1743417"/>
              <a:gd name="T43" fmla="*/ 1478251759 h 304869"/>
              <a:gd name="T44" fmla="*/ 1684601 w 1743417"/>
              <a:gd name="T45" fmla="*/ 1330423033 h 304869"/>
              <a:gd name="T46" fmla="*/ 1713156 w 1743417"/>
              <a:gd name="T47" fmla="*/ 1034771730 h 304869"/>
              <a:gd name="T48" fmla="*/ 1741707 w 1743417"/>
              <a:gd name="T49" fmla="*/ 147825709 h 304869"/>
              <a:gd name="T50" fmla="*/ 1741707 w 1743417"/>
              <a:gd name="T51" fmla="*/ 0 h 3048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43417" h="304869">
                <a:moveTo>
                  <a:pt x="0" y="247650"/>
                </a:moveTo>
                <a:cubicBezTo>
                  <a:pt x="15875" y="250825"/>
                  <a:pt x="31436" y="257175"/>
                  <a:pt x="47625" y="257175"/>
                </a:cubicBezTo>
                <a:cubicBezTo>
                  <a:pt x="189229" y="257175"/>
                  <a:pt x="163891" y="262870"/>
                  <a:pt x="238125" y="238125"/>
                </a:cubicBezTo>
                <a:cubicBezTo>
                  <a:pt x="266700" y="241300"/>
                  <a:pt x="297156" y="236972"/>
                  <a:pt x="323850" y="247650"/>
                </a:cubicBezTo>
                <a:cubicBezTo>
                  <a:pt x="333172" y="251379"/>
                  <a:pt x="323461" y="274639"/>
                  <a:pt x="333375" y="276225"/>
                </a:cubicBezTo>
                <a:cubicBezTo>
                  <a:pt x="408683" y="288274"/>
                  <a:pt x="485775" y="282575"/>
                  <a:pt x="561975" y="285750"/>
                </a:cubicBezTo>
                <a:cubicBezTo>
                  <a:pt x="637447" y="310907"/>
                  <a:pt x="599318" y="308101"/>
                  <a:pt x="676275" y="295275"/>
                </a:cubicBezTo>
                <a:cubicBezTo>
                  <a:pt x="688975" y="285750"/>
                  <a:pt x="699868" y="273147"/>
                  <a:pt x="714375" y="266700"/>
                </a:cubicBezTo>
                <a:cubicBezTo>
                  <a:pt x="729169" y="260125"/>
                  <a:pt x="746381" y="261435"/>
                  <a:pt x="762000" y="257175"/>
                </a:cubicBezTo>
                <a:cubicBezTo>
                  <a:pt x="781373" y="251891"/>
                  <a:pt x="799669" y="242995"/>
                  <a:pt x="819150" y="238125"/>
                </a:cubicBezTo>
                <a:lnTo>
                  <a:pt x="857250" y="228600"/>
                </a:lnTo>
                <a:cubicBezTo>
                  <a:pt x="917575" y="231775"/>
                  <a:pt x="978370" y="229963"/>
                  <a:pt x="1038225" y="238125"/>
                </a:cubicBezTo>
                <a:cubicBezTo>
                  <a:pt x="1049568" y="239672"/>
                  <a:pt x="1055467" y="255556"/>
                  <a:pt x="1066800" y="257175"/>
                </a:cubicBezTo>
                <a:cubicBezTo>
                  <a:pt x="1070723" y="257735"/>
                  <a:pt x="1126164" y="242187"/>
                  <a:pt x="1133475" y="238125"/>
                </a:cubicBezTo>
                <a:cubicBezTo>
                  <a:pt x="1153489" y="227006"/>
                  <a:pt x="1168041" y="203789"/>
                  <a:pt x="1190625" y="200025"/>
                </a:cubicBezTo>
                <a:cubicBezTo>
                  <a:pt x="1282367" y="184735"/>
                  <a:pt x="1228542" y="192248"/>
                  <a:pt x="1352550" y="180975"/>
                </a:cubicBezTo>
                <a:cubicBezTo>
                  <a:pt x="1434442" y="126380"/>
                  <a:pt x="1330830" y="191835"/>
                  <a:pt x="1409700" y="152400"/>
                </a:cubicBezTo>
                <a:cubicBezTo>
                  <a:pt x="1419939" y="147280"/>
                  <a:pt x="1427753" y="137859"/>
                  <a:pt x="1438275" y="133350"/>
                </a:cubicBezTo>
                <a:cubicBezTo>
                  <a:pt x="1464189" y="122244"/>
                  <a:pt x="1535773" y="116400"/>
                  <a:pt x="1552575" y="114300"/>
                </a:cubicBezTo>
                <a:cubicBezTo>
                  <a:pt x="1555750" y="104775"/>
                  <a:pt x="1555000" y="92825"/>
                  <a:pt x="1562100" y="85725"/>
                </a:cubicBezTo>
                <a:cubicBezTo>
                  <a:pt x="1569200" y="78625"/>
                  <a:pt x="1580635" y="76200"/>
                  <a:pt x="1590675" y="76200"/>
                </a:cubicBezTo>
                <a:cubicBezTo>
                  <a:pt x="1602635" y="76200"/>
                  <a:pt x="1643875" y="90758"/>
                  <a:pt x="1657350" y="95250"/>
                </a:cubicBezTo>
                <a:cubicBezTo>
                  <a:pt x="1666875" y="92075"/>
                  <a:pt x="1676945" y="90215"/>
                  <a:pt x="1685925" y="85725"/>
                </a:cubicBezTo>
                <a:cubicBezTo>
                  <a:pt x="1696164" y="80605"/>
                  <a:pt x="1706405" y="74770"/>
                  <a:pt x="1714500" y="66675"/>
                </a:cubicBezTo>
                <a:cubicBezTo>
                  <a:pt x="1730020" y="51155"/>
                  <a:pt x="1737910" y="30183"/>
                  <a:pt x="1743075" y="9525"/>
                </a:cubicBezTo>
                <a:cubicBezTo>
                  <a:pt x="1743845" y="6445"/>
                  <a:pt x="1743075" y="3175"/>
                  <a:pt x="1743075" y="0"/>
                </a:cubicBezTo>
              </a:path>
            </a:pathLst>
          </a:custGeom>
          <a:noFill/>
          <a:ln w="25400" cap="flat" cmpd="sng" algn="ctr">
            <a:solidFill>
              <a:srgbClr val="00FF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cxnSp>
        <p:nvCxnSpPr>
          <p:cNvPr id="23562" name="Gerade Verbindung mit Pfeil 11"/>
          <p:cNvCxnSpPr>
            <a:cxnSpLocks noChangeShapeType="1"/>
          </p:cNvCxnSpPr>
          <p:nvPr/>
        </p:nvCxnSpPr>
        <p:spPr bwMode="auto">
          <a:xfrm flipH="1">
            <a:off x="5359400" y="4418013"/>
            <a:ext cx="38100" cy="1993900"/>
          </a:xfrm>
          <a:prstGeom prst="straightConnector1">
            <a:avLst/>
          </a:prstGeom>
          <a:noFill/>
          <a:ln w="25400" algn="ctr">
            <a:solidFill>
              <a:srgbClr val="00FF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a:t>
            </a:r>
            <a:r>
              <a:rPr lang="en-US" sz="2800" dirty="0"/>
              <a:t>4.2.6. The European Debt Crisis 2010</a:t>
            </a:r>
            <a:br>
              <a:rPr lang="de-DE" sz="2800" dirty="0"/>
            </a:br>
            <a:endParaRPr lang="de-DE" dirty="0"/>
          </a:p>
        </p:txBody>
      </p:sp>
      <p:sp>
        <p:nvSpPr>
          <p:cNvPr id="1669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DB7B42A-AAFC-4046-B8C0-EF278983341E}" type="slidenum">
              <a:rPr lang="de-DE" altLang="en-US" sz="1600" smtClean="0"/>
              <a:pPr algn="r" eaLnBrk="1" hangingPunct="1">
                <a:spcBef>
                  <a:spcPct val="0"/>
                </a:spcBef>
                <a:buClrTx/>
                <a:buFontTx/>
                <a:buNone/>
              </a:pPr>
              <a:t>160</a:t>
            </a:fld>
            <a:r>
              <a:rPr lang="de-DE" altLang="en-US" sz="1600"/>
              <a:t> -</a:t>
            </a:r>
          </a:p>
        </p:txBody>
      </p:sp>
      <p:sp>
        <p:nvSpPr>
          <p:cNvPr id="166916"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de-DE" altLang="en-US" sz="600"/>
              <a:t>Prof. Dr. Rainer Maure</a:t>
            </a:r>
          </a:p>
        </p:txBody>
      </p:sp>
      <p:sp>
        <p:nvSpPr>
          <p:cNvPr id="1669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87058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charset="0"/>
              <a:buAutoNum type="arabicPeriod" startAt="2"/>
              <a:defRPr/>
            </a:pPr>
            <a:r>
              <a:rPr lang="en-US" sz="2400">
                <a:solidFill>
                  <a:srgbClr val="00FF00"/>
                </a:solidFill>
                <a:effectLst>
                  <a:outerShdw blurRad="38100" dist="38100" dir="2700000" algn="tl">
                    <a:srgbClr val="000000"/>
                  </a:outerShdw>
                </a:effectLst>
                <a:latin typeface="Arial" charset="0"/>
              </a:rPr>
              <a:t>Different inflation rates </a:t>
            </a:r>
            <a:r>
              <a:rPr lang="en-US" sz="2400">
                <a:solidFill>
                  <a:schemeClr val="tx1"/>
                </a:solidFill>
                <a:effectLst>
                  <a:outerShdw blurRad="38100" dist="38100" dir="2700000" algn="tl">
                    <a:srgbClr val="000000"/>
                  </a:outerShdw>
                </a:effectLst>
                <a:latin typeface="Arial" charset="0"/>
              </a:rPr>
              <a:t>in all 17 member states!</a:t>
            </a:r>
          </a:p>
          <a:p>
            <a:pPr marL="571500" indent="-571500">
              <a:lnSpc>
                <a:spcPts val="800"/>
              </a:lnSpc>
              <a:spcBef>
                <a:spcPct val="60000"/>
              </a:spcBef>
              <a:buClr>
                <a:srgbClr val="FF0000"/>
              </a:buClr>
              <a:buFont typeface="Arial Unicode MS" pitchFamily="34" charset="-128"/>
              <a:buChar char="➤"/>
              <a:defRPr/>
            </a:pPr>
            <a:endParaRPr lang="en-US" sz="2400">
              <a:solidFill>
                <a:schemeClr val="tx1"/>
              </a:solidFill>
              <a:effectLst>
                <a:outerShdw blurRad="38100" dist="38100" dir="2700000" algn="tl">
                  <a:srgbClr val="000000"/>
                </a:outerShdw>
              </a:effectLst>
              <a:latin typeface="Arial" charset="0"/>
            </a:endParaRPr>
          </a:p>
        </p:txBody>
      </p:sp>
      <p:sp>
        <p:nvSpPr>
          <p:cNvPr id="16691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200">
              <a:solidFill>
                <a:schemeClr val="bg2"/>
              </a:solidFill>
            </a:endParaRPr>
          </a:p>
        </p:txBody>
      </p:sp>
      <p:graphicFrame>
        <p:nvGraphicFramePr>
          <p:cNvPr id="16692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7220"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21" name="Objekt 1"/>
          <p:cNvGraphicFramePr>
            <a:graphicFrameLocks noChangeAspect="1"/>
          </p:cNvGraphicFramePr>
          <p:nvPr/>
        </p:nvGraphicFramePr>
        <p:xfrm>
          <a:off x="-28575" y="1063625"/>
          <a:ext cx="9172575" cy="5810250"/>
        </p:xfrm>
        <a:graphic>
          <a:graphicData uri="http://schemas.openxmlformats.org/presentationml/2006/ole">
            <mc:AlternateContent xmlns:mc="http://schemas.openxmlformats.org/markup-compatibility/2006">
              <mc:Choice xmlns:v="urn:schemas-microsoft-com:vml" Requires="v">
                <p:oleObj spid="_x0000_s167221" name="Arbeitsblatt" r:id="rId6" imgW="9401167" imgH="6105510" progId="Excel.Sheet.12">
                  <p:link updateAutomatic="1"/>
                </p:oleObj>
              </mc:Choice>
              <mc:Fallback>
                <p:oleObj name="Arbeitsblatt" r:id="rId6" imgW="9401167" imgH="6105510" progId="Excel.Sheet.12">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1063625"/>
                        <a:ext cx="91725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A44B748-2055-481E-8303-C4E322C1F3F4}" type="slidenum">
              <a:rPr lang="de-DE" altLang="en-US" sz="1600" smtClean="0"/>
              <a:pPr algn="r" eaLnBrk="1" hangingPunct="1">
                <a:spcBef>
                  <a:spcPct val="0"/>
                </a:spcBef>
                <a:buClrTx/>
                <a:buFontTx/>
                <a:buNone/>
              </a:pPr>
              <a:t>161</a:t>
            </a:fld>
            <a:r>
              <a:rPr lang="de-DE" altLang="en-US" sz="1600"/>
              <a:t> -</a:t>
            </a:r>
          </a:p>
        </p:txBody>
      </p:sp>
      <p:sp>
        <p:nvSpPr>
          <p:cNvPr id="167939" name="Fußzeilenplatzhalter 4"/>
          <p:cNvSpPr>
            <a:spLocks noGrp="1"/>
          </p:cNvSpPr>
          <p:nvPr>
            <p:ph type="ftr" sz="quarter" idx="11"/>
          </p:nvPr>
        </p:nvSpPr>
        <p:spPr bwMode="auto">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0356" name="Rectangle 2"/>
          <p:cNvSpPr>
            <a:spLocks noGrp="1" noChangeArrowheads="1"/>
          </p:cNvSpPr>
          <p:nvPr>
            <p:ph type="title"/>
          </p:nvPr>
        </p:nvSpPr>
        <p:spPr/>
        <p:txBody>
          <a:bodyPr/>
          <a:lstStyle/>
          <a:p>
            <a:pPr eaLnBrk="1" hangingPunct="1">
              <a:defRPr/>
            </a:pPr>
            <a:r>
              <a:rPr lang="en-US" altLang="en-US" dirty="0"/>
              <a:t>4.2.6. Questions for Review</a:t>
            </a:r>
          </a:p>
        </p:txBody>
      </p:sp>
      <p:sp>
        <p:nvSpPr>
          <p:cNvPr id="100357" name="Rectangle 3"/>
          <p:cNvSpPr>
            <a:spLocks noGrp="1" noChangeArrowheads="1"/>
          </p:cNvSpPr>
          <p:nvPr>
            <p:ph type="body" idx="1"/>
          </p:nvPr>
        </p:nvSpPr>
        <p:spPr>
          <a:xfrm>
            <a:off x="457200" y="1371600"/>
            <a:ext cx="8229600" cy="5135563"/>
          </a:xfrm>
        </p:spPr>
        <p:txBody>
          <a:bodyPr/>
          <a:lstStyle/>
          <a:p>
            <a:pPr marL="0" indent="0" algn="just" eaLnBrk="1" hangingPunct="1">
              <a:lnSpc>
                <a:spcPct val="90000"/>
              </a:lnSpc>
              <a:defRPr/>
            </a:pPr>
            <a:r>
              <a:rPr lang="en-US" altLang="en-US" dirty="0"/>
              <a:t>You should be able to answer the following questions at the end of this chapter. All of the questions can be answered with the help of the lecture notes. If you have difficulties in answering a question, discuss this question with me at the end of the lecture, attend my colloquium or send me an E-Mail.</a:t>
            </a:r>
            <a:endParaRPr lang="de-DE" altLang="en-US" dirty="0"/>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3858" name="Rectangle 2"/>
          <p:cNvSpPr>
            <a:spLocks noGrp="1" noChangeArrowheads="1"/>
          </p:cNvSpPr>
          <p:nvPr>
            <p:ph type="title"/>
          </p:nvPr>
        </p:nvSpPr>
        <p:spPr/>
        <p:txBody>
          <a:bodyPr/>
          <a:lstStyle/>
          <a:p>
            <a:pPr eaLnBrk="1" hangingPunct="1">
              <a:defRPr/>
            </a:pPr>
            <a:r>
              <a:rPr lang="en-US" altLang="en-US" dirty="0"/>
              <a:t>4.2.6. Questions for Review</a:t>
            </a:r>
            <a:endParaRPr lang="de-DE" dirty="0"/>
          </a:p>
        </p:txBody>
      </p:sp>
      <p:sp>
        <p:nvSpPr>
          <p:cNvPr id="1689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rPr>
              <a:t>- </a:t>
            </a:r>
            <a:fld id="{3348929B-89A4-4BFF-928C-344F87016EEA}" type="slidenum">
              <a:rPr lang="de-DE" altLang="en-US" sz="1600" smtClean="0">
                <a:solidFill>
                  <a:srgbClr val="FFFFFF"/>
                </a:solidFill>
              </a:rPr>
              <a:pPr algn="r" eaLnBrk="1" hangingPunct="1">
                <a:spcBef>
                  <a:spcPct val="0"/>
                </a:spcBef>
                <a:buClrTx/>
                <a:buFontTx/>
                <a:buNone/>
              </a:pPr>
              <a:t>162</a:t>
            </a:fld>
            <a:r>
              <a:rPr lang="de-DE" altLang="en-US" sz="1600">
                <a:solidFill>
                  <a:srgbClr val="FFFFFF"/>
                </a:solidFill>
              </a:rPr>
              <a:t> -</a:t>
            </a:r>
          </a:p>
        </p:txBody>
      </p:sp>
      <p:sp>
        <p:nvSpPr>
          <p:cNvPr id="1689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600">
                <a:solidFill>
                  <a:srgbClr val="FFFFFF"/>
                </a:solidFill>
              </a:rPr>
              <a:t>Prof. Dr. Rainer Maure</a:t>
            </a:r>
          </a:p>
        </p:txBody>
      </p:sp>
      <p:sp>
        <p:nvSpPr>
          <p:cNvPr id="168965" name="Rectangle 3"/>
          <p:cNvSpPr>
            <a:spLocks noChangeArrowheads="1"/>
          </p:cNvSpPr>
          <p:nvPr/>
        </p:nvSpPr>
        <p:spPr bwMode="auto">
          <a:xfrm>
            <a:off x="457200" y="1057275"/>
            <a:ext cx="82296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AutoNum type="arabicPeriod"/>
            </a:pPr>
            <a:r>
              <a:rPr lang="en-US" altLang="en-US" sz="2100">
                <a:solidFill>
                  <a:srgbClr val="FFFFFF"/>
                </a:solidFill>
              </a:rPr>
              <a:t>Explain the four typical components of a financial market crisis</a:t>
            </a:r>
            <a:r>
              <a:rPr lang="de-DE" altLang="en-US" sz="2100">
                <a:solidFill>
                  <a:srgbClr val="FFFFFF"/>
                </a:solidFill>
              </a:rPr>
              <a:t>.</a:t>
            </a:r>
          </a:p>
          <a:p>
            <a:pPr eaLnBrk="1" hangingPunct="1">
              <a:buFont typeface="Arial Unicode MS" pitchFamily="34" charset="-128"/>
              <a:buAutoNum type="arabicPeriod"/>
            </a:pPr>
            <a:r>
              <a:rPr lang="en-US" altLang="en-US" sz="2100">
                <a:solidFill>
                  <a:srgbClr val="FFFFFF"/>
                </a:solidFill>
              </a:rPr>
              <a:t>Which behavior of investors can lead to a positive feedback loop on markets?</a:t>
            </a:r>
          </a:p>
          <a:p>
            <a:pPr eaLnBrk="1" hangingPunct="1">
              <a:buFont typeface="Arial Unicode MS" pitchFamily="34" charset="-128"/>
              <a:buAutoNum type="arabicPeriod"/>
            </a:pPr>
            <a:r>
              <a:rPr lang="en-US" altLang="en-US" sz="2100">
                <a:solidFill>
                  <a:srgbClr val="FFFFFF"/>
                </a:solidFill>
              </a:rPr>
              <a:t>Explain the historical development of the Dutch Tulip Crisis based on the theory of speculative bubbles.</a:t>
            </a:r>
          </a:p>
          <a:p>
            <a:pPr eaLnBrk="1" hangingPunct="1">
              <a:buFont typeface="Arial Unicode MS" pitchFamily="34" charset="-128"/>
              <a:buAutoNum type="arabicPeriod"/>
            </a:pPr>
            <a:r>
              <a:rPr lang="en-US" altLang="en-US" sz="2100">
                <a:solidFill>
                  <a:srgbClr val="FFFFFF"/>
                </a:solidFill>
              </a:rPr>
              <a:t>Explain the historical development of the World Economic Crisis on the basis of the theory of speculative bubbles.</a:t>
            </a:r>
          </a:p>
          <a:p>
            <a:pPr eaLnBrk="1" hangingPunct="1">
              <a:buFont typeface="Arial Unicode MS" pitchFamily="34" charset="-128"/>
              <a:buAutoNum type="arabicPeriod"/>
            </a:pPr>
            <a:r>
              <a:rPr lang="en-US" altLang="en-US" sz="2100">
                <a:solidFill>
                  <a:srgbClr val="FFFFFF"/>
                </a:solidFill>
              </a:rPr>
              <a:t>Explain the historical development of the Dotcom Crisis based on the theory of speculative bubbles.</a:t>
            </a:r>
          </a:p>
          <a:p>
            <a:pPr eaLnBrk="1" hangingPunct="1">
              <a:buFont typeface="Arial Unicode MS" pitchFamily="34" charset="-128"/>
              <a:buAutoNum type="arabicPeriod"/>
            </a:pPr>
            <a:r>
              <a:rPr lang="en-US" altLang="en-US" sz="2100"/>
              <a:t>Explain the </a:t>
            </a:r>
            <a:r>
              <a:rPr lang="en-US" altLang="en-US" sz="2100">
                <a:solidFill>
                  <a:srgbClr val="FFFFFF"/>
                </a:solidFill>
              </a:rPr>
              <a:t>development</a:t>
            </a:r>
            <a:r>
              <a:rPr lang="en-US" altLang="en-US" sz="2100"/>
              <a:t> course of the East Asian Financial Market Crisis on the basis of the theory of speculative bubbles.</a:t>
            </a:r>
            <a:endParaRPr lang="en-US" altLang="en-US" sz="2100">
              <a:solidFill>
                <a:srgbClr val="FFFFFF"/>
              </a:solidFill>
            </a:endParaRPr>
          </a:p>
          <a:p>
            <a:pPr eaLnBrk="1" hangingPunct="1">
              <a:buFont typeface="Arial Unicode MS" pitchFamily="34" charset="-128"/>
              <a:buAutoNum type="arabicPeriod"/>
            </a:pPr>
            <a:r>
              <a:rPr lang="en-US" altLang="en-US" sz="2100">
                <a:solidFill>
                  <a:srgbClr val="FFFFFF"/>
                </a:solidFill>
              </a:rPr>
              <a:t>Explain the historical development</a:t>
            </a:r>
            <a:r>
              <a:rPr lang="en-US" altLang="en-US" sz="2100"/>
              <a:t> </a:t>
            </a:r>
            <a:r>
              <a:rPr lang="en-US" altLang="en-US" sz="2100">
                <a:solidFill>
                  <a:srgbClr val="FFFFFF"/>
                </a:solidFill>
              </a:rPr>
              <a:t>of the European debt crisis.</a:t>
            </a:r>
            <a:endParaRPr lang="de-DE" altLang="en-US" sz="2100">
              <a:solidFill>
                <a:srgbClr val="FFFFFF"/>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1800" kern="0" dirty="0">
                <a:solidFill>
                  <a:srgbClr val="FF0000"/>
                </a:solidFill>
                <a:effectLst/>
              </a:rPr>
              <a:t>Digression: Can price bubbles be rational?                                                                    </a:t>
            </a:r>
            <a:r>
              <a:rPr lang="de-DE" altLang="en-US" sz="1800" kern="0" dirty="0">
                <a:solidFill>
                  <a:srgbClr val="FF0000"/>
                </a:solidFill>
                <a:effectLst/>
              </a:rPr>
              <a:t>(3)</a:t>
            </a:r>
          </a:p>
          <a:p>
            <a:pPr marL="0" indent="0">
              <a:spcBef>
                <a:spcPct val="0"/>
              </a:spcBef>
              <a:buClrTx/>
              <a:buFontTx/>
              <a:buNone/>
              <a:defRPr/>
            </a:pPr>
            <a:endParaRPr lang="en-US" altLang="en-US" sz="2000" kern="0" dirty="0">
              <a:solidFill>
                <a:srgbClr val="0000FF"/>
              </a:solidFill>
              <a:effectLst/>
            </a:endParaRPr>
          </a:p>
        </p:txBody>
      </p:sp>
      <p:sp>
        <p:nvSpPr>
          <p:cNvPr id="25603"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5604"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86309361-7BDE-4141-BB31-34ACC13113E0}" type="slidenum">
              <a:rPr lang="de-DE" altLang="en-US" sz="1600" b="1">
                <a:solidFill>
                  <a:srgbClr val="FFFFFF"/>
                </a:solidFill>
              </a:rPr>
              <a:pPr algn="r" eaLnBrk="1" hangingPunct="1">
                <a:spcBef>
                  <a:spcPct val="0"/>
                </a:spcBef>
                <a:buClrTx/>
                <a:buFontTx/>
                <a:buNone/>
              </a:pPr>
              <a:t>17</a:t>
            </a:fld>
            <a:r>
              <a:rPr lang="de-DE" altLang="en-US" sz="1600" b="1">
                <a:solidFill>
                  <a:srgbClr val="FFFFFF"/>
                </a:solidFill>
              </a:rPr>
              <a:t> -</a:t>
            </a:r>
          </a:p>
        </p:txBody>
      </p:sp>
      <p:sp>
        <p:nvSpPr>
          <p:cNvPr id="26629" name="Rectangle 3"/>
          <p:cNvSpPr>
            <a:spLocks noGrp="1" noChangeArrowheads="1"/>
          </p:cNvSpPr>
          <p:nvPr>
            <p:ph type="body" idx="4294967295"/>
          </p:nvPr>
        </p:nvSpPr>
        <p:spPr>
          <a:xfrm>
            <a:off x="0" y="633413"/>
            <a:ext cx="8785225" cy="5041900"/>
          </a:xfrm>
        </p:spPr>
        <p:txBody>
          <a:bodyPr/>
          <a:lstStyle/>
          <a:p>
            <a:pPr marL="0" indent="0" eaLnBrk="1" hangingPunct="1">
              <a:buFont typeface="Arial Unicode MS" pitchFamily="34" charset="-128"/>
              <a:buNone/>
              <a:defRPr/>
            </a:pPr>
            <a:r>
              <a:rPr lang="en-US" altLang="en-US" sz="2000" b="1" dirty="0">
                <a:solidFill>
                  <a:schemeClr val="bg2">
                    <a:lumMod val="50000"/>
                    <a:lumOff val="50000"/>
                  </a:schemeClr>
                </a:solidFill>
                <a:effectLst/>
              </a:rPr>
              <a:t>Can price bubbles be rational?</a:t>
            </a:r>
          </a:p>
          <a:p>
            <a:pPr marL="0" indent="0" eaLnBrk="1" hangingPunct="1">
              <a:lnSpc>
                <a:spcPct val="0"/>
              </a:lnSpc>
              <a:buFont typeface="Arial Unicode MS" pitchFamily="34" charset="-128"/>
              <a:buNone/>
              <a:defRPr/>
            </a:pPr>
            <a:endParaRPr lang="en-US" altLang="en-US" sz="2000" b="1"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rPr>
              <a:t>Yes they can:</a:t>
            </a:r>
            <a:r>
              <a:rPr lang="en-US" altLang="en-US" sz="2000" b="1" dirty="0">
                <a:solidFill>
                  <a:schemeClr val="bg2">
                    <a:lumMod val="50000"/>
                    <a:lumOff val="50000"/>
                  </a:schemeClr>
                </a:solidFill>
                <a:effectLst/>
              </a:rPr>
              <a:t> </a:t>
            </a:r>
            <a:r>
              <a:rPr lang="en-US" altLang="en-US" sz="2000" dirty="0">
                <a:solidFill>
                  <a:schemeClr val="bg2">
                    <a:lumMod val="50000"/>
                    <a:lumOff val="50000"/>
                  </a:schemeClr>
                </a:solidFill>
                <a:effectLst/>
              </a:rPr>
              <a:t>There are two set of assumptions under which bubbles can be rational:</a:t>
            </a:r>
          </a:p>
          <a:p>
            <a:pPr marL="0" indent="0" eaLnBrk="1" hangingPunct="1">
              <a:buFont typeface="Arial Unicode MS" pitchFamily="34" charset="-128"/>
              <a:buNone/>
              <a:defRPr/>
            </a:pPr>
            <a:endParaRPr lang="en-US" altLang="en-US" sz="2000" dirty="0">
              <a:solidFill>
                <a:schemeClr val="bg2">
                  <a:lumMod val="50000"/>
                  <a:lumOff val="50000"/>
                </a:schemeClr>
              </a:solidFill>
              <a:effectLst/>
            </a:endParaRPr>
          </a:p>
          <a:p>
            <a:pPr marL="0" indent="0" eaLnBrk="1" hangingPunct="1">
              <a:buFont typeface="Arial Unicode MS" pitchFamily="34" charset="-128"/>
              <a:buNone/>
              <a:defRPr/>
            </a:pPr>
            <a:r>
              <a:rPr lang="en-US" altLang="en-US" sz="2000" b="1" dirty="0">
                <a:solidFill>
                  <a:schemeClr val="bg2">
                    <a:lumMod val="50000"/>
                    <a:lumOff val="50000"/>
                  </a:schemeClr>
                </a:solidFill>
                <a:effectLst/>
              </a:rPr>
              <a:t>2. Infinitely growing non-imploding bubbles (1)</a:t>
            </a:r>
          </a:p>
          <a:p>
            <a:pPr marL="0" indent="0" eaLnBrk="1" hangingPunct="1">
              <a:buFont typeface="Arial Unicode MS" pitchFamily="34" charset="-128"/>
              <a:buNone/>
              <a:defRPr/>
            </a:pPr>
            <a:r>
              <a:rPr lang="en-US" altLang="en-US" sz="2000" dirty="0">
                <a:solidFill>
                  <a:schemeClr val="bg2">
                    <a:lumMod val="50000"/>
                    <a:lumOff val="50000"/>
                  </a:schemeClr>
                </a:solidFill>
                <a:effectLst/>
              </a:rPr>
              <a:t>A natural limit for an asset price is the GDP of the country to which the asset (e.g. a stock company or a real estate object) belongs. Consequently, if the present value of the GDP of a country is finite, the market price of the asset must also be finite, i.e. an infinitely growing bubble is not possible. </a:t>
            </a:r>
          </a:p>
          <a:p>
            <a:pPr marL="0" indent="0" eaLnBrk="1" hangingPunct="1">
              <a:buFont typeface="Arial Unicode MS" pitchFamily="34" charset="-128"/>
              <a:buNone/>
              <a:defRPr/>
            </a:pPr>
            <a:r>
              <a:rPr lang="en-US" altLang="en-US" sz="2000" dirty="0">
                <a:solidFill>
                  <a:schemeClr val="bg2">
                    <a:lumMod val="50000"/>
                    <a:lumOff val="50000"/>
                  </a:schemeClr>
                </a:solidFill>
                <a:effectLst/>
              </a:rPr>
              <a:t>If however the </a:t>
            </a:r>
            <a:r>
              <a:rPr lang="en-US" altLang="en-US" sz="2000" dirty="0" err="1">
                <a:solidFill>
                  <a:schemeClr val="bg2">
                    <a:lumMod val="50000"/>
                    <a:lumOff val="50000"/>
                  </a:schemeClr>
                </a:solidFill>
                <a:effectLst/>
              </a:rPr>
              <a:t>transversality</a:t>
            </a:r>
            <a:r>
              <a:rPr lang="en-US" altLang="en-US" sz="2000" dirty="0">
                <a:solidFill>
                  <a:schemeClr val="bg2">
                    <a:lumMod val="50000"/>
                    <a:lumOff val="50000"/>
                  </a:schemeClr>
                </a:solidFill>
                <a:effectLst/>
              </a:rPr>
              <a:t> condition does not hold, the discount interest rate (=r), will be smaller than the growth rate of GDP (=g). In this case the present value of  future GDP is infinite for T→∞ </a:t>
            </a:r>
            <a:r>
              <a:rPr lang="en-US" altLang="en-US" sz="2000" b="1" dirty="0">
                <a:solidFill>
                  <a:schemeClr val="bg2">
                    <a:lumMod val="50000"/>
                    <a:lumOff val="50000"/>
                  </a:schemeClr>
                </a:solidFill>
                <a:effectLst/>
              </a:rPr>
              <a:t>:</a:t>
            </a:r>
          </a:p>
          <a:p>
            <a:pPr marL="0" indent="0" eaLnBrk="1" hangingPunct="1">
              <a:defRPr/>
            </a:pPr>
            <a:endParaRPr lang="en-US" altLang="en-US" sz="2200" b="1" dirty="0"/>
          </a:p>
        </p:txBody>
      </p:sp>
      <p:graphicFrame>
        <p:nvGraphicFramePr>
          <p:cNvPr id="25606" name="Objekt 2"/>
          <p:cNvGraphicFramePr>
            <a:graphicFrameLocks noChangeAspect="1"/>
          </p:cNvGraphicFramePr>
          <p:nvPr/>
        </p:nvGraphicFramePr>
        <p:xfrm>
          <a:off x="2243138" y="4921250"/>
          <a:ext cx="4256087" cy="1023938"/>
        </p:xfrm>
        <a:graphic>
          <a:graphicData uri="http://schemas.openxmlformats.org/presentationml/2006/ole">
            <mc:AlternateContent xmlns:mc="http://schemas.openxmlformats.org/markup-compatibility/2006">
              <mc:Choice xmlns:v="urn:schemas-microsoft-com:vml" Requires="v">
                <p:oleObj spid="_x0000_s25756" name="Equation" r:id="rId4" imgW="1905000" imgH="457200" progId="Equation.3">
                  <p:embed/>
                </p:oleObj>
              </mc:Choice>
              <mc:Fallback>
                <p:oleObj name="Equation" r:id="rId4" imgW="1905000" imgH="457200" progId="Equation.3">
                  <p:embed/>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4921250"/>
                        <a:ext cx="4256087"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9">
                                            <p:txEl>
                                              <p:pRg st="2" end="2"/>
                                            </p:txEl>
                                          </p:spTgt>
                                        </p:tgtEl>
                                        <p:attrNameLst>
                                          <p:attrName>style.visibility</p:attrName>
                                        </p:attrNameLst>
                                      </p:cBhvr>
                                      <p:to>
                                        <p:strVal val="visible"/>
                                      </p:to>
                                    </p:set>
                                    <p:anim calcmode="lin" valueType="num">
                                      <p:cBhvr additive="base">
                                        <p:cTn id="13" dur="500" fill="hold"/>
                                        <p:tgtEl>
                                          <p:spTgt spid="2662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9">
                                            <p:txEl>
                                              <p:pRg st="4" end="4"/>
                                            </p:txEl>
                                          </p:spTgt>
                                        </p:tgtEl>
                                        <p:attrNameLst>
                                          <p:attrName>style.visibility</p:attrName>
                                        </p:attrNameLst>
                                      </p:cBhvr>
                                      <p:to>
                                        <p:strVal val="visible"/>
                                      </p:to>
                                    </p:set>
                                    <p:anim calcmode="lin" valueType="num">
                                      <p:cBhvr additive="base">
                                        <p:cTn id="19" dur="500" fill="hold"/>
                                        <p:tgtEl>
                                          <p:spTgt spid="2662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9">
                                            <p:txEl>
                                              <p:pRg st="5" end="5"/>
                                            </p:txEl>
                                          </p:spTgt>
                                        </p:tgtEl>
                                        <p:attrNameLst>
                                          <p:attrName>style.visibility</p:attrName>
                                        </p:attrNameLst>
                                      </p:cBhvr>
                                      <p:to>
                                        <p:strVal val="visible"/>
                                      </p:to>
                                    </p:set>
                                    <p:anim calcmode="lin" valueType="num">
                                      <p:cBhvr additive="base">
                                        <p:cTn id="25" dur="500" fill="hold"/>
                                        <p:tgtEl>
                                          <p:spTgt spid="2662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9">
                                            <p:txEl>
                                              <p:pRg st="6" end="6"/>
                                            </p:txEl>
                                          </p:spTgt>
                                        </p:tgtEl>
                                        <p:attrNameLst>
                                          <p:attrName>style.visibility</p:attrName>
                                        </p:attrNameLst>
                                      </p:cBhvr>
                                      <p:to>
                                        <p:strVal val="visible"/>
                                      </p:to>
                                    </p:set>
                                    <p:anim calcmode="lin" valueType="num">
                                      <p:cBhvr additive="base">
                                        <p:cTn id="31" dur="500" fill="hold"/>
                                        <p:tgtEl>
                                          <p:spTgt spid="2662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62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1800" kern="0" dirty="0">
                <a:solidFill>
                  <a:srgbClr val="FF0000"/>
                </a:solidFill>
                <a:effectLst/>
              </a:rPr>
              <a:t>Digression: Can price bubbles be rational?                                                                    </a:t>
            </a:r>
            <a:r>
              <a:rPr lang="de-DE" altLang="en-US" sz="1800" kern="0" dirty="0">
                <a:solidFill>
                  <a:srgbClr val="FF0000"/>
                </a:solidFill>
                <a:effectLst/>
              </a:rPr>
              <a:t>(4)</a:t>
            </a:r>
          </a:p>
          <a:p>
            <a:pPr marL="0" indent="0">
              <a:spcBef>
                <a:spcPct val="0"/>
              </a:spcBef>
              <a:buClrTx/>
              <a:buFontTx/>
              <a:buNone/>
              <a:defRPr/>
            </a:pPr>
            <a:endParaRPr lang="en-US" altLang="en-US" sz="2000" kern="0" dirty="0">
              <a:solidFill>
                <a:srgbClr val="0000FF"/>
              </a:solidFill>
              <a:effectLst/>
            </a:endParaRPr>
          </a:p>
        </p:txBody>
      </p:sp>
      <p:sp>
        <p:nvSpPr>
          <p:cNvPr id="26627"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6628"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1DF61D44-5FB3-48D3-BDAB-ADCBB52A8DD5}" type="slidenum">
              <a:rPr lang="de-DE" altLang="en-US" sz="1600" b="1">
                <a:solidFill>
                  <a:srgbClr val="FFFFFF"/>
                </a:solidFill>
              </a:rPr>
              <a:pPr algn="r" eaLnBrk="1" hangingPunct="1">
                <a:spcBef>
                  <a:spcPct val="0"/>
                </a:spcBef>
                <a:buClrTx/>
                <a:buFontTx/>
                <a:buNone/>
              </a:pPr>
              <a:t>18</a:t>
            </a:fld>
            <a:r>
              <a:rPr lang="de-DE" altLang="en-US" sz="1600" b="1">
                <a:solidFill>
                  <a:srgbClr val="FFFFFF"/>
                </a:solidFill>
              </a:rPr>
              <a:t> -</a:t>
            </a:r>
          </a:p>
        </p:txBody>
      </p:sp>
      <p:sp>
        <p:nvSpPr>
          <p:cNvPr id="27653" name="Rectangle 3"/>
          <p:cNvSpPr>
            <a:spLocks noGrp="1" noChangeArrowheads="1"/>
          </p:cNvSpPr>
          <p:nvPr>
            <p:ph type="body" idx="4294967295"/>
          </p:nvPr>
        </p:nvSpPr>
        <p:spPr>
          <a:xfrm>
            <a:off x="0" y="477838"/>
            <a:ext cx="8785225" cy="5289550"/>
          </a:xfrm>
        </p:spPr>
        <p:txBody>
          <a:bodyPr/>
          <a:lstStyle/>
          <a:p>
            <a:pPr marL="0" indent="0" eaLnBrk="1" hangingPunct="1">
              <a:buFont typeface="Arial Unicode MS" pitchFamily="34" charset="-128"/>
              <a:buNone/>
              <a:defRPr/>
            </a:pPr>
            <a:r>
              <a:rPr lang="en-US" altLang="en-US" sz="2000" b="1" dirty="0">
                <a:solidFill>
                  <a:schemeClr val="bg2">
                    <a:lumMod val="50000"/>
                    <a:lumOff val="50000"/>
                  </a:schemeClr>
                </a:solidFill>
                <a:effectLst/>
              </a:rPr>
              <a:t>Can price bubbles be rational?</a:t>
            </a:r>
          </a:p>
          <a:p>
            <a:pPr marL="0" indent="0" eaLnBrk="1" hangingPunct="1">
              <a:lnSpc>
                <a:spcPct val="0"/>
              </a:lnSpc>
              <a:buFont typeface="Arial Unicode MS" pitchFamily="34" charset="-128"/>
              <a:buNone/>
              <a:defRPr/>
            </a:pPr>
            <a:endParaRPr lang="en-US" altLang="en-US" sz="2000" b="1"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rPr>
              <a:t>Yes they can:</a:t>
            </a:r>
            <a:r>
              <a:rPr lang="en-US" altLang="en-US" sz="2000" b="1" dirty="0">
                <a:solidFill>
                  <a:schemeClr val="bg2">
                    <a:lumMod val="50000"/>
                    <a:lumOff val="50000"/>
                  </a:schemeClr>
                </a:solidFill>
                <a:effectLst/>
              </a:rPr>
              <a:t> </a:t>
            </a:r>
            <a:r>
              <a:rPr lang="en-US" altLang="en-US" sz="2000" dirty="0">
                <a:solidFill>
                  <a:schemeClr val="bg2">
                    <a:lumMod val="50000"/>
                    <a:lumOff val="50000"/>
                  </a:schemeClr>
                </a:solidFill>
                <a:effectLst/>
              </a:rPr>
              <a:t>There are two set of assumptions under which bubbles can be rational:</a:t>
            </a:r>
          </a:p>
          <a:p>
            <a:pPr marL="0" indent="0" eaLnBrk="1" hangingPunct="1">
              <a:buFont typeface="Arial Unicode MS" pitchFamily="34" charset="-128"/>
              <a:buNone/>
              <a:defRPr/>
            </a:pPr>
            <a:r>
              <a:rPr lang="en-US" altLang="en-US" sz="2000" b="1" dirty="0">
                <a:solidFill>
                  <a:schemeClr val="bg2">
                    <a:lumMod val="50000"/>
                    <a:lumOff val="50000"/>
                  </a:schemeClr>
                </a:solidFill>
                <a:effectLst/>
              </a:rPr>
              <a:t>2. Infinitely growing non-imploding bubbles (2)</a:t>
            </a:r>
          </a:p>
          <a:p>
            <a:pPr marL="0" indent="0" eaLnBrk="1" hangingPunct="1">
              <a:buFont typeface="Arial Unicode MS" pitchFamily="34" charset="-128"/>
              <a:buNone/>
              <a:defRPr/>
            </a:pPr>
            <a:r>
              <a:rPr lang="en-US" altLang="en-US" sz="2000" dirty="0">
                <a:solidFill>
                  <a:schemeClr val="bg2">
                    <a:lumMod val="50000"/>
                    <a:lumOff val="50000"/>
                  </a:schemeClr>
                </a:solidFill>
                <a:effectLst/>
              </a:rPr>
              <a:t>In this case, an asset price can be steadily growing without becoming larger than the GDP of the corresponding country, i.e. if g &gt; </a:t>
            </a:r>
            <a:r>
              <a:rPr lang="el-GR" altLang="en-US" sz="2000" dirty="0">
                <a:solidFill>
                  <a:schemeClr val="bg2">
                    <a:lumMod val="50000"/>
                    <a:lumOff val="50000"/>
                  </a:schemeClr>
                </a:solidFill>
                <a:effectLst/>
              </a:rPr>
              <a:t>π</a:t>
            </a:r>
            <a:r>
              <a:rPr lang="de-DE" altLang="en-US" sz="2000" dirty="0">
                <a:solidFill>
                  <a:schemeClr val="bg2">
                    <a:lumMod val="50000"/>
                    <a:lumOff val="50000"/>
                  </a:schemeClr>
                </a:solidFill>
                <a:effectLst/>
              </a:rPr>
              <a:t> </a:t>
            </a:r>
            <a:r>
              <a:rPr lang="el-GR" altLang="en-US" sz="2000" dirty="0">
                <a:solidFill>
                  <a:schemeClr val="bg2">
                    <a:lumMod val="50000"/>
                    <a:lumOff val="50000"/>
                  </a:schemeClr>
                </a:solidFill>
                <a:effectLst/>
              </a:rPr>
              <a:t> ≥ </a:t>
            </a:r>
            <a:r>
              <a:rPr lang="en-US" altLang="en-US" sz="2000" dirty="0">
                <a:solidFill>
                  <a:schemeClr val="bg2">
                    <a:lumMod val="50000"/>
                    <a:lumOff val="50000"/>
                  </a:schemeClr>
                </a:solidFill>
                <a:effectLst/>
              </a:rPr>
              <a:t>r and the price of an asset can be permanently larger than its fair value:</a:t>
            </a:r>
          </a:p>
          <a:p>
            <a:pPr marL="0" indent="0" eaLnBrk="1" hangingPunct="1">
              <a:buFont typeface="Arial Unicode MS" pitchFamily="34" charset="-128"/>
              <a:buNone/>
              <a:defRPr/>
            </a:pPr>
            <a:endParaRPr lang="en-US" altLang="en-US" sz="2000" dirty="0">
              <a:solidFill>
                <a:schemeClr val="bg2">
                  <a:lumMod val="50000"/>
                  <a:lumOff val="50000"/>
                </a:schemeClr>
              </a:solidFill>
              <a:effectLst/>
            </a:endParaRPr>
          </a:p>
          <a:p>
            <a:pPr marL="0" indent="0" eaLnBrk="1" hangingPunct="1">
              <a:defRPr/>
            </a:pPr>
            <a:endParaRPr lang="en-US" altLang="en-US" sz="2200" dirty="0"/>
          </a:p>
          <a:p>
            <a:pPr marL="0" indent="0" eaLnBrk="1" hangingPunct="1">
              <a:defRPr/>
            </a:pPr>
            <a:endParaRPr lang="en-US" altLang="en-US" sz="2200" b="1" dirty="0"/>
          </a:p>
          <a:p>
            <a:pPr marL="0" indent="0" eaLnBrk="1" hangingPunct="1">
              <a:defRPr/>
            </a:pPr>
            <a:endParaRPr lang="en-US" altLang="en-US" sz="2200" b="1" dirty="0"/>
          </a:p>
        </p:txBody>
      </p:sp>
      <p:graphicFrame>
        <p:nvGraphicFramePr>
          <p:cNvPr id="26630" name="Objekt 3"/>
          <p:cNvGraphicFramePr>
            <a:graphicFrameLocks noChangeAspect="1"/>
          </p:cNvGraphicFramePr>
          <p:nvPr/>
        </p:nvGraphicFramePr>
        <p:xfrm>
          <a:off x="1995488" y="3525838"/>
          <a:ext cx="5335587" cy="1050925"/>
        </p:xfrm>
        <a:graphic>
          <a:graphicData uri="http://schemas.openxmlformats.org/presentationml/2006/ole">
            <mc:AlternateContent xmlns:mc="http://schemas.openxmlformats.org/markup-compatibility/2006">
              <mc:Choice xmlns:v="urn:schemas-microsoft-com:vml" Requires="v">
                <p:oleObj spid="_x0000_s26930" name="Equation" r:id="rId4" imgW="2387600" imgH="469900" progId="Equation.3">
                  <p:embed/>
                </p:oleObj>
              </mc:Choice>
              <mc:Fallback>
                <p:oleObj name="Equation" r:id="rId4" imgW="2387600" imgH="469900" progId="Equation.3">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3525838"/>
                        <a:ext cx="533558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1" name="Objekt 4"/>
          <p:cNvGraphicFramePr>
            <a:graphicFrameLocks noChangeAspect="1"/>
          </p:cNvGraphicFramePr>
          <p:nvPr/>
        </p:nvGraphicFramePr>
        <p:xfrm>
          <a:off x="455613" y="5005388"/>
          <a:ext cx="8320087" cy="1022350"/>
        </p:xfrm>
        <a:graphic>
          <a:graphicData uri="http://schemas.openxmlformats.org/presentationml/2006/ole">
            <mc:AlternateContent xmlns:mc="http://schemas.openxmlformats.org/markup-compatibility/2006">
              <mc:Choice xmlns:v="urn:schemas-microsoft-com:vml" Requires="v">
                <p:oleObj spid="_x0000_s26931" name="Equation" r:id="rId6" imgW="3721100" imgH="457200" progId="Equation.3">
                  <p:embed/>
                </p:oleObj>
              </mc:Choice>
              <mc:Fallback>
                <p:oleObj name="Equation" r:id="rId6" imgW="3721100" imgH="457200" progId="Equation.3">
                  <p:embed/>
                  <p:pic>
                    <p:nvPicPr>
                      <p:cNvPr id="0" name="Objek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3" y="5005388"/>
                        <a:ext cx="8320087"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additive="base">
                                        <p:cTn id="7" dur="500" fill="hold"/>
                                        <p:tgtEl>
                                          <p:spTgt spid="276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3">
                                            <p:txEl>
                                              <p:pRg st="2" end="2"/>
                                            </p:txEl>
                                          </p:spTgt>
                                        </p:tgtEl>
                                        <p:attrNameLst>
                                          <p:attrName>style.visibility</p:attrName>
                                        </p:attrNameLst>
                                      </p:cBhvr>
                                      <p:to>
                                        <p:strVal val="visible"/>
                                      </p:to>
                                    </p:set>
                                    <p:anim calcmode="lin" valueType="num">
                                      <p:cBhvr additive="base">
                                        <p:cTn id="13" dur="500" fill="hold"/>
                                        <p:tgtEl>
                                          <p:spTgt spid="2765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653">
                                            <p:txEl>
                                              <p:pRg st="3" end="3"/>
                                            </p:txEl>
                                          </p:spTgt>
                                        </p:tgtEl>
                                        <p:attrNameLst>
                                          <p:attrName>style.visibility</p:attrName>
                                        </p:attrNameLst>
                                      </p:cBhvr>
                                      <p:to>
                                        <p:strVal val="visible"/>
                                      </p:to>
                                    </p:set>
                                    <p:anim calcmode="lin" valueType="num">
                                      <p:cBhvr additive="base">
                                        <p:cTn id="19" dur="500" fill="hold"/>
                                        <p:tgtEl>
                                          <p:spTgt spid="2765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53">
                                            <p:txEl>
                                              <p:pRg st="4" end="4"/>
                                            </p:txEl>
                                          </p:spTgt>
                                        </p:tgtEl>
                                        <p:attrNameLst>
                                          <p:attrName>style.visibility</p:attrName>
                                        </p:attrNameLst>
                                      </p:cBhvr>
                                      <p:to>
                                        <p:strVal val="visible"/>
                                      </p:to>
                                    </p:set>
                                    <p:anim calcmode="lin" valueType="num">
                                      <p:cBhvr additive="base">
                                        <p:cTn id="25" dur="500" fill="hold"/>
                                        <p:tgtEl>
                                          <p:spTgt spid="2765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1800" kern="0" dirty="0">
                <a:solidFill>
                  <a:srgbClr val="FF0000"/>
                </a:solidFill>
                <a:effectLst/>
              </a:rPr>
              <a:t>Digression: Can price bubbles be rational?                                                                    </a:t>
            </a:r>
            <a:r>
              <a:rPr lang="de-DE" altLang="en-US" sz="1800" kern="0" dirty="0">
                <a:solidFill>
                  <a:srgbClr val="FF0000"/>
                </a:solidFill>
                <a:effectLst/>
              </a:rPr>
              <a:t>(5)</a:t>
            </a:r>
          </a:p>
          <a:p>
            <a:pPr marL="0" indent="0">
              <a:spcBef>
                <a:spcPct val="0"/>
              </a:spcBef>
              <a:buClrTx/>
              <a:buFontTx/>
              <a:buNone/>
              <a:defRPr/>
            </a:pPr>
            <a:endParaRPr lang="en-US" altLang="en-US" sz="2000" kern="0" dirty="0">
              <a:solidFill>
                <a:srgbClr val="0000FF"/>
              </a:solidFill>
              <a:effectLst/>
            </a:endParaRPr>
          </a:p>
        </p:txBody>
      </p:sp>
      <p:sp>
        <p:nvSpPr>
          <p:cNvPr id="27651"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7652"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A8050770-0E60-4398-9D28-03487CB08AC3}" type="slidenum">
              <a:rPr lang="de-DE" altLang="en-US" sz="1600" b="1">
                <a:solidFill>
                  <a:srgbClr val="FFFFFF"/>
                </a:solidFill>
              </a:rPr>
              <a:pPr algn="r" eaLnBrk="1" hangingPunct="1">
                <a:spcBef>
                  <a:spcPct val="0"/>
                </a:spcBef>
                <a:buClrTx/>
                <a:buFontTx/>
                <a:buNone/>
              </a:pPr>
              <a:t>19</a:t>
            </a:fld>
            <a:r>
              <a:rPr lang="de-DE" altLang="en-US" sz="1600" b="1">
                <a:solidFill>
                  <a:srgbClr val="FFFFFF"/>
                </a:solidFill>
              </a:rPr>
              <a:t> -</a:t>
            </a:r>
          </a:p>
        </p:txBody>
      </p:sp>
      <p:sp>
        <p:nvSpPr>
          <p:cNvPr id="28677" name="Rectangle 3"/>
          <p:cNvSpPr>
            <a:spLocks noGrp="1" noChangeArrowheads="1"/>
          </p:cNvSpPr>
          <p:nvPr>
            <p:ph type="body" idx="4294967295"/>
          </p:nvPr>
        </p:nvSpPr>
        <p:spPr>
          <a:xfrm>
            <a:off x="-101600" y="979488"/>
            <a:ext cx="8785225" cy="5041900"/>
          </a:xfrm>
        </p:spPr>
        <p:txBody>
          <a:bodyPr/>
          <a:lstStyle/>
          <a:p>
            <a:pPr marL="0" indent="0" eaLnBrk="1" hangingPunct="1">
              <a:defRPr/>
            </a:pPr>
            <a:r>
              <a:rPr lang="en-US" altLang="en-US" sz="2000" dirty="0">
                <a:solidFill>
                  <a:schemeClr val="bg2">
                    <a:lumMod val="50000"/>
                    <a:lumOff val="50000"/>
                  </a:schemeClr>
                </a:solidFill>
                <a:effectLst/>
              </a:rPr>
              <a:t>Does the </a:t>
            </a:r>
            <a:r>
              <a:rPr lang="en-US" altLang="en-US" sz="2000" dirty="0" err="1">
                <a:solidFill>
                  <a:schemeClr val="bg2">
                    <a:lumMod val="50000"/>
                    <a:lumOff val="50000"/>
                  </a:schemeClr>
                </a:solidFill>
                <a:effectLst/>
              </a:rPr>
              <a:t>transversality</a:t>
            </a:r>
            <a:r>
              <a:rPr lang="en-US" altLang="en-US" sz="2000" dirty="0">
                <a:solidFill>
                  <a:schemeClr val="bg2">
                    <a:lumMod val="50000"/>
                    <a:lumOff val="50000"/>
                  </a:schemeClr>
                </a:solidFill>
                <a:effectLst/>
              </a:rPr>
              <a:t> condition hold in the long-run?</a:t>
            </a:r>
          </a:p>
          <a:p>
            <a:pPr marL="0" indent="0" eaLnBrk="1" hangingPunct="1">
              <a:lnSpc>
                <a:spcPct val="0"/>
              </a:lnSpc>
              <a:defRPr/>
            </a:pPr>
            <a:endParaRPr lang="en-US" altLang="en-US" b="1" dirty="0"/>
          </a:p>
        </p:txBody>
      </p:sp>
      <p:graphicFrame>
        <p:nvGraphicFramePr>
          <p:cNvPr id="27654" name="Objekt 2"/>
          <p:cNvGraphicFramePr>
            <a:graphicFrameLocks noChangeAspect="1"/>
          </p:cNvGraphicFramePr>
          <p:nvPr/>
        </p:nvGraphicFramePr>
        <p:xfrm>
          <a:off x="301625" y="1285875"/>
          <a:ext cx="8666163" cy="5621338"/>
        </p:xfrm>
        <a:graphic>
          <a:graphicData uri="http://schemas.openxmlformats.org/presentationml/2006/ole">
            <mc:AlternateContent xmlns:mc="http://schemas.openxmlformats.org/markup-compatibility/2006">
              <mc:Choice xmlns:v="urn:schemas-microsoft-com:vml" Requires="v">
                <p:oleObj spid="_x0000_s27804" name="Arbeitsblatt" r:id="rId4" imgW="9403122" imgH="6103716" progId="Excel.Sheet.8">
                  <p:link updateAutomatic="1"/>
                </p:oleObj>
              </mc:Choice>
              <mc:Fallback>
                <p:oleObj name="Arbeitsblatt" r:id="rId4" imgW="9403122" imgH="6103716"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285875"/>
                        <a:ext cx="8666163"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20"/>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9220" name="Rectangle 7"/>
          <p:cNvSpPr>
            <a:spLocks noGrp="1" noChangeArrowheads="1"/>
          </p:cNvSpPr>
          <p:nvPr>
            <p:ph idx="1"/>
          </p:nvPr>
        </p:nvSpPr>
        <p:spPr>
          <a:xfrm>
            <a:off x="328612" y="936704"/>
            <a:ext cx="8486775" cy="5284787"/>
          </a:xfrm>
        </p:spPr>
        <p:txBody>
          <a:bodyPr/>
          <a:lstStyle/>
          <a:p>
            <a:pPr marL="0" indent="0" eaLnBrk="1" hangingPunct="1">
              <a:lnSpc>
                <a:spcPct val="80000"/>
              </a:lnSpc>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4.2.3. The Dot-com Crisis 2000</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4.2.4. The Subprime Crisis 2007-09</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4.2.5. The East Asian Financial Market Crisis 1997-98</a:t>
            </a:r>
          </a:p>
          <a:p>
            <a:pPr marL="0" indent="0" eaLnBrk="1" hangingPunct="1">
              <a:lnSpc>
                <a:spcPct val="80000"/>
              </a:lnSpc>
              <a:buFont typeface="Arial Unicode MS" pitchFamily="34" charset="-128"/>
              <a:buNone/>
              <a:tabLst>
                <a:tab pos="533400" algn="l"/>
                <a:tab pos="1079500" algn="l"/>
              </a:tabLst>
              <a:defRPr/>
            </a:pPr>
            <a:r>
              <a:rPr lang="en-US" altLang="en-US" sz="2000" dirty="0">
                <a:solidFill>
                  <a:srgbClr val="FFFF00"/>
                </a:solidFill>
              </a:rPr>
              <a:t>		</a:t>
            </a:r>
            <a:r>
              <a:rPr lang="en-US" altLang="en-US" sz="2200" dirty="0">
                <a:solidFill>
                  <a:srgbClr val="FFFF00"/>
                </a:solidFill>
              </a:rPr>
              <a:t>4.2.6. The European Debt Crisis 2010</a:t>
            </a:r>
          </a:p>
          <a:p>
            <a:pPr marL="0" indent="0" eaLnBrk="1" hangingPunct="1">
              <a:lnSpc>
                <a:spcPct val="80000"/>
              </a:lnSpc>
              <a:buFont typeface="Arial Unicode MS" pitchFamily="34" charset="-128"/>
              <a:buNone/>
              <a:tabLst>
                <a:tab pos="533400" algn="l"/>
                <a:tab pos="1079500" algn="l"/>
              </a:tabLst>
              <a:defRPr/>
            </a:pPr>
            <a:endParaRPr lang="en-US" altLang="en-US" sz="2000" dirty="0"/>
          </a:p>
          <a:p>
            <a:pPr marL="0" indent="0" eaLnBrk="1" hangingPunct="1">
              <a:lnSpc>
                <a:spcPct val="80000"/>
              </a:lnSpc>
              <a:buFont typeface="Arial Unicode MS" pitchFamily="34" charset="-128"/>
              <a:buNone/>
              <a:tabLst>
                <a:tab pos="533400" algn="l"/>
                <a:tab pos="1079500" algn="l"/>
              </a:tabLst>
              <a:defRPr/>
            </a:pPr>
            <a:endParaRPr lang="en-US" altLang="en-US" sz="2000" dirty="0"/>
          </a:p>
        </p:txBody>
      </p:sp>
      <p:sp>
        <p:nvSpPr>
          <p:cNvPr id="819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2D4784D7-E3E4-4DC5-856C-8B1838AC6445}" type="slidenum">
              <a:rPr lang="de-DE" altLang="en-US" sz="1800" smtClean="0">
                <a:solidFill>
                  <a:srgbClr val="FFFFFF"/>
                </a:solidFill>
              </a:rPr>
              <a:pPr algn="r" eaLnBrk="1" hangingPunct="1">
                <a:spcBef>
                  <a:spcPct val="0"/>
                </a:spcBef>
                <a:buClrTx/>
                <a:buFontTx/>
                <a:buNone/>
              </a:pPr>
              <a:t>2</a:t>
            </a:fld>
            <a:r>
              <a:rPr lang="de-DE" altLang="en-US" sz="1800">
                <a:solidFill>
                  <a:srgbClr val="FFFFFF"/>
                </a:solidFill>
              </a:rPr>
              <a:t>-</a:t>
            </a:r>
          </a:p>
        </p:txBody>
      </p:sp>
      <p:sp>
        <p:nvSpPr>
          <p:cNvPr id="819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7" name="Rectangle 4">
            <a:extLst>
              <a:ext uri="{FF2B5EF4-FFF2-40B4-BE49-F238E27FC236}">
                <a16:creationId xmlns:a16="http://schemas.microsoft.com/office/drawing/2014/main" id="{BEF8DBD0-642F-4F84-950F-0C133876667C}"/>
              </a:ext>
            </a:extLst>
          </p:cNvPr>
          <p:cNvSpPr>
            <a:spLocks noChangeArrowheads="1"/>
          </p:cNvSpPr>
          <p:nvPr/>
        </p:nvSpPr>
        <p:spPr bwMode="auto">
          <a:xfrm>
            <a:off x="140065" y="3775650"/>
            <a:ext cx="8486775" cy="2857500"/>
          </a:xfrm>
          <a:prstGeom prst="rect">
            <a:avLst/>
          </a:prstGeom>
          <a:noFill/>
          <a:ln w="9525">
            <a:noFill/>
            <a:miter lim="800000"/>
            <a:headEnd/>
            <a:tailEnd/>
          </a:ln>
          <a:effectLst/>
        </p:spPr>
        <p:txBody>
          <a:bodyPr/>
          <a:lstStyle/>
          <a:p>
            <a:pPr algn="l">
              <a:spcBef>
                <a:spcPct val="20000"/>
              </a:spcBef>
              <a:buClr>
                <a:srgbClr val="FF0000"/>
              </a:buClr>
              <a:buFont typeface="Arial Unicode MS" pitchFamily="34" charset="-128"/>
              <a:buNone/>
              <a:tabLst>
                <a:tab pos="533400" algn="l"/>
                <a:tab pos="1079500" algn="l"/>
              </a:tabLst>
              <a:defRPr/>
            </a:pPr>
            <a:r>
              <a:rPr lang="en-US" sz="1900" dirty="0" err="1">
                <a:solidFill>
                  <a:srgbClr val="FFFFFF"/>
                </a:solidFill>
                <a:effectLst>
                  <a:outerShdw blurRad="38100" dist="38100" dir="2700000" algn="tl">
                    <a:srgbClr val="000000"/>
                  </a:outerShdw>
                </a:effectLst>
                <a:latin typeface="Arial" charset="0"/>
              </a:rPr>
              <a:t>Literatur</a:t>
            </a:r>
            <a:r>
              <a:rPr lang="en-US" sz="1900" dirty="0">
                <a:solidFill>
                  <a:srgbClr val="FFFFFF"/>
                </a:solidFill>
                <a:effectLst>
                  <a:outerShdw blurRad="38100" dist="38100" dir="2700000" algn="tl">
                    <a:srgbClr val="000000"/>
                  </a:outerShdw>
                </a:effectLst>
                <a:latin typeface="Arial" charset="0"/>
              </a:rPr>
              <a:t>:</a:t>
            </a:r>
            <a:endParaRPr lang="en-US" sz="1900" baseline="30000" dirty="0">
              <a:solidFill>
                <a:srgbClr val="FFFFFF"/>
              </a:solidFill>
              <a:effectLst>
                <a:outerShdw blurRad="38100" dist="38100" dir="2700000" algn="tl">
                  <a:srgbClr val="000000"/>
                </a:outerShdw>
              </a:effectLst>
              <a:latin typeface="Arial" charset="0"/>
            </a:endParaRPr>
          </a:p>
          <a:p>
            <a:pPr algn="l">
              <a:lnSpc>
                <a:spcPts val="1800"/>
              </a:lnSpc>
              <a:spcBef>
                <a:spcPct val="20000"/>
              </a:spcBef>
              <a:buClr>
                <a:srgbClr val="FF0000"/>
              </a:buClr>
              <a:buFont typeface="Arial Unicode MS" pitchFamily="34" charset="-128"/>
              <a:buNone/>
              <a:tabLst>
                <a:tab pos="533400" algn="l"/>
                <a:tab pos="1079500" algn="l"/>
              </a:tabLst>
              <a:defRPr/>
            </a:pPr>
            <a:r>
              <a:rPr lang="en-US" sz="170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rgbClr val="FFFFFF"/>
                </a:solidFill>
                <a:effectLst>
                  <a:outerShdw blurRad="38100" dist="38100" dir="2700000" algn="tl">
                    <a:srgbClr val="000000"/>
                  </a:outerShdw>
                </a:effectLst>
                <a:latin typeface="Arial" charset="0"/>
              </a:rPr>
              <a:t>Kindleberger</a:t>
            </a:r>
            <a:r>
              <a:rPr lang="en-US" sz="1700" dirty="0">
                <a:solidFill>
                  <a:srgbClr val="FFFFFF"/>
                </a:solidFill>
                <a:effectLst>
                  <a:outerShdw blurRad="38100" dist="38100" dir="2700000" algn="tl">
                    <a:srgbClr val="000000"/>
                  </a:outerShdw>
                </a:effectLst>
                <a:latin typeface="Arial" charset="0"/>
              </a:rPr>
              <a:t> Charles, Robert  </a:t>
            </a:r>
            <a:r>
              <a:rPr lang="en-US" sz="1700" dirty="0" err="1">
                <a:solidFill>
                  <a:srgbClr val="FFFFFF"/>
                </a:solidFill>
                <a:effectLst>
                  <a:outerShdw blurRad="38100" dist="38100" dir="2700000" algn="tl">
                    <a:srgbClr val="000000"/>
                  </a:outerShdw>
                </a:effectLst>
                <a:latin typeface="Arial" charset="0"/>
              </a:rPr>
              <a:t>Aliber</a:t>
            </a:r>
            <a:r>
              <a:rPr lang="en-US" sz="1700" dirty="0">
                <a:solidFill>
                  <a:srgbClr val="FFFFFF"/>
                </a:solidFill>
                <a:effectLst>
                  <a:outerShdw blurRad="38100" dist="38100" dir="2700000" algn="tl">
                    <a:srgbClr val="000000"/>
                  </a:outerShdw>
                </a:effectLst>
                <a:latin typeface="Arial" charset="0"/>
              </a:rPr>
              <a:t>, (2005), Manias, Panics and Crashes, A History of Financial Market Crisis, 5th Edition, John Wiley &amp; Sons, New Jersey.</a:t>
            </a:r>
          </a:p>
          <a:p>
            <a:pPr algn="l">
              <a:lnSpc>
                <a:spcPts val="1800"/>
              </a:lnSpc>
              <a:spcBef>
                <a:spcPct val="20000"/>
              </a:spcBef>
              <a:buClr>
                <a:srgbClr val="FF0000"/>
              </a:buClr>
              <a:buFont typeface="Arial Unicode MS" pitchFamily="34" charset="-128"/>
              <a:buNone/>
              <a:tabLst>
                <a:tab pos="533400" algn="l"/>
                <a:tab pos="1079500" algn="l"/>
              </a:tabLst>
              <a:defRPr/>
            </a:pPr>
            <a:r>
              <a:rPr lang="en-US" sz="170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rgbClr val="FFFFFF"/>
                </a:solidFill>
                <a:effectLst>
                  <a:outerShdw blurRad="38100" dist="38100" dir="2700000" algn="tl">
                    <a:srgbClr val="000000"/>
                  </a:outerShdw>
                </a:effectLst>
                <a:latin typeface="Arial" charset="0"/>
              </a:rPr>
              <a:t>Minsky</a:t>
            </a:r>
            <a:r>
              <a:rPr lang="en-US" sz="1700" dirty="0">
                <a:solidFill>
                  <a:srgbClr val="FFFFFF"/>
                </a:solidFill>
                <a:effectLst>
                  <a:outerShdw blurRad="38100" dist="38100" dir="2700000" algn="tl">
                    <a:srgbClr val="000000"/>
                  </a:outerShdw>
                </a:effectLst>
                <a:latin typeface="Arial" charset="0"/>
              </a:rPr>
              <a:t>, Hyman, 1991, The Financial Instability Hypothesis, Bard College Working Paper, http://papers.ssrn.com/sol3/papers.cfm?abstract_id=161024.</a:t>
            </a:r>
          </a:p>
          <a:p>
            <a:pPr algn="l">
              <a:lnSpc>
                <a:spcPts val="1800"/>
              </a:lnSpc>
              <a:spcBef>
                <a:spcPct val="20000"/>
              </a:spcBef>
              <a:buClr>
                <a:srgbClr val="FF0000"/>
              </a:buClr>
              <a:buFont typeface="Arial Unicode MS" pitchFamily="34" charset="-128"/>
              <a:buNone/>
              <a:tabLst>
                <a:tab pos="533400" algn="l"/>
                <a:tab pos="1079500" algn="l"/>
              </a:tabLst>
              <a:defRPr/>
            </a:pPr>
            <a:r>
              <a:rPr lang="en-US" sz="170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rgbClr val="FFFFFF"/>
                </a:solidFill>
                <a:effectLst>
                  <a:outerShdw blurRad="38100" dist="38100" dir="2700000" algn="tl">
                    <a:srgbClr val="000000"/>
                  </a:outerShdw>
                </a:effectLst>
                <a:latin typeface="Arial" charset="0"/>
              </a:rPr>
              <a:t>Minsky</a:t>
            </a:r>
            <a:r>
              <a:rPr lang="en-US" sz="1700" dirty="0">
                <a:solidFill>
                  <a:srgbClr val="FFFFFF"/>
                </a:solidFill>
                <a:effectLst>
                  <a:outerShdw blurRad="38100" dist="38100" dir="2700000" algn="tl">
                    <a:srgbClr val="000000"/>
                  </a:outerShdw>
                </a:effectLst>
                <a:latin typeface="Arial" charset="0"/>
              </a:rPr>
              <a:t>, Hyman, 1992, Financial Crisis: Systemic or Idiosyncratic, Bard College Working Paper, http://papers.ssrn.com/sol3/papers.cfm?abstract_id=161024.</a:t>
            </a:r>
          </a:p>
          <a:p>
            <a:pPr algn="l">
              <a:lnSpc>
                <a:spcPts val="1800"/>
              </a:lnSpc>
              <a:spcBef>
                <a:spcPct val="20000"/>
              </a:spcBef>
              <a:buClr>
                <a:srgbClr val="FF0000"/>
              </a:buClr>
              <a:buFont typeface="Arial Unicode MS" pitchFamily="34" charset="-128"/>
              <a:buNone/>
              <a:tabLst>
                <a:tab pos="533400" algn="l"/>
                <a:tab pos="1079500" algn="l"/>
              </a:tabLst>
              <a:defRPr/>
            </a:pPr>
            <a:r>
              <a:rPr lang="en-US" sz="170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a:solidFill>
                  <a:srgbClr val="FFFFFF"/>
                </a:solidFill>
                <a:effectLst>
                  <a:outerShdw blurRad="38100" dist="38100" dir="2700000" algn="tl">
                    <a:srgbClr val="000000"/>
                  </a:outerShdw>
                </a:effectLst>
                <a:latin typeface="Arial" charset="0"/>
              </a:rPr>
              <a:t>Meltzer, A., (1998), Asian Problems and the IMF, The Cato Journal 17, S.267-274.</a:t>
            </a:r>
          </a:p>
          <a:p>
            <a:pPr algn="l">
              <a:lnSpc>
                <a:spcPts val="1800"/>
              </a:lnSpc>
              <a:spcBef>
                <a:spcPct val="20000"/>
              </a:spcBef>
              <a:buClr>
                <a:srgbClr val="FF0000"/>
              </a:buClr>
              <a:buFont typeface="Arial Unicode MS" pitchFamily="34" charset="-128"/>
              <a:buNone/>
              <a:tabLst>
                <a:tab pos="533400" algn="l"/>
                <a:tab pos="1079500" algn="l"/>
              </a:tabLst>
              <a:defRPr/>
            </a:pPr>
            <a:r>
              <a:rPr lang="en-US" sz="170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rgbClr val="FFFFFF"/>
                </a:solidFill>
                <a:effectLst>
                  <a:outerShdw blurRad="38100" dist="38100" dir="2700000" algn="tl">
                    <a:srgbClr val="000000"/>
                  </a:outerShdw>
                </a:effectLst>
                <a:latin typeface="Arial" charset="0"/>
              </a:rPr>
              <a:t>Rogoff</a:t>
            </a:r>
            <a:r>
              <a:rPr lang="en-US" sz="1700" dirty="0">
                <a:solidFill>
                  <a:srgbClr val="FFFFFF"/>
                </a:solidFill>
                <a:effectLst>
                  <a:outerShdw blurRad="38100" dist="38100" dir="2700000" algn="tl">
                    <a:srgbClr val="000000"/>
                  </a:outerShdw>
                </a:effectLst>
                <a:latin typeface="Arial" charset="0"/>
              </a:rPr>
              <a:t>, K. and Carmen </a:t>
            </a:r>
            <a:r>
              <a:rPr lang="en-US" sz="1700" dirty="0" err="1">
                <a:solidFill>
                  <a:srgbClr val="FFFFFF"/>
                </a:solidFill>
                <a:effectLst>
                  <a:outerShdw blurRad="38100" dist="38100" dir="2700000" algn="tl">
                    <a:srgbClr val="000000"/>
                  </a:outerShdw>
                </a:effectLst>
                <a:latin typeface="Arial" charset="0"/>
              </a:rPr>
              <a:t>Meinhardt</a:t>
            </a:r>
            <a:r>
              <a:rPr lang="en-US" sz="1700" dirty="0">
                <a:solidFill>
                  <a:srgbClr val="FFFFFF"/>
                </a:solidFill>
                <a:effectLst>
                  <a:outerShdw blurRad="38100" dist="38100" dir="2700000" algn="tl">
                    <a:srgbClr val="000000"/>
                  </a:outerShdw>
                </a:effectLst>
                <a:latin typeface="Arial" charset="0"/>
              </a:rPr>
              <a:t>, (2008), This Time is Different: A Panoramic View of Eight Centuries of Financial Crisis. </a:t>
            </a:r>
            <a:r>
              <a:rPr lang="en-US" sz="1700" dirty="0" err="1">
                <a:solidFill>
                  <a:srgbClr val="FFFFFF"/>
                </a:solidFill>
                <a:effectLst>
                  <a:outerShdw blurRad="38100" dist="38100" dir="2700000" algn="tl">
                    <a:srgbClr val="000000"/>
                  </a:outerShdw>
                </a:effectLst>
                <a:latin typeface="Arial" charset="0"/>
              </a:rPr>
              <a:t>Havard</a:t>
            </a:r>
            <a:r>
              <a:rPr lang="en-US" sz="1700" dirty="0">
                <a:solidFill>
                  <a:srgbClr val="FFFFFF"/>
                </a:solidFill>
                <a:effectLst>
                  <a:outerShdw blurRad="38100" dist="38100" dir="2700000" algn="tl">
                    <a:srgbClr val="000000"/>
                  </a:outerShdw>
                </a:effectLst>
                <a:latin typeface="Arial" charset="0"/>
              </a:rPr>
              <a:t> University Working Paper, www.economics.harvard.edu/faculty/rogoff/files/This_Time_Is_Different.pdf .</a:t>
            </a:r>
          </a:p>
          <a:p>
            <a:pPr algn="l">
              <a:lnSpc>
                <a:spcPct val="90000"/>
              </a:lnSpc>
              <a:spcBef>
                <a:spcPct val="20000"/>
              </a:spcBef>
              <a:buClr>
                <a:srgbClr val="FF0000"/>
              </a:buClr>
              <a:buFont typeface="Arial Unicode MS" pitchFamily="34" charset="-128"/>
              <a:buNone/>
              <a:tabLst>
                <a:tab pos="533400" algn="l"/>
                <a:tab pos="1079500" algn="l"/>
              </a:tabLst>
              <a:defRPr/>
            </a:pPr>
            <a:endParaRPr lang="en-US" sz="1700" dirty="0">
              <a:solidFill>
                <a:srgbClr val="FFFFFF"/>
              </a:solidFill>
              <a:effectLst>
                <a:outerShdw blurRad="38100" dist="38100" dir="2700000" algn="tl">
                  <a:srgbClr val="000000"/>
                </a:outerShdw>
              </a:effectLst>
              <a:latin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29700" name="Rectangle 2"/>
          <p:cNvSpPr>
            <a:spLocks noGrp="1" noChangeArrowheads="1"/>
          </p:cNvSpPr>
          <p:nvPr>
            <p:ph idx="1"/>
          </p:nvPr>
        </p:nvSpPr>
        <p:spPr>
          <a:xfrm>
            <a:off x="503238" y="1341438"/>
            <a:ext cx="8486775" cy="5284787"/>
          </a:xfrm>
        </p:spPr>
        <p:txBody>
          <a:bodyPr/>
          <a:lstStyle/>
          <a:p>
            <a:pPr marL="0" indent="0" eaLnBrk="1" hangingPunct="1">
              <a:lnSpc>
                <a:spcPct val="80000"/>
              </a:lnSpc>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8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80000"/>
              </a:lnSpc>
              <a:buFont typeface="Arial Unicode MS" pitchFamily="34" charset="-128"/>
              <a:buNone/>
              <a:tabLst>
                <a:tab pos="533400" algn="l"/>
                <a:tab pos="1079500" algn="l"/>
              </a:tabLst>
              <a:defRPr/>
            </a:pPr>
            <a:r>
              <a:rPr lang="en-US" altLang="en-US" sz="2200" dirty="0"/>
              <a:t>		</a:t>
            </a:r>
          </a:p>
        </p:txBody>
      </p:sp>
      <p:sp>
        <p:nvSpPr>
          <p:cNvPr id="2867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33DE883-B09F-4188-AC5C-4CCEA9824775}" type="slidenum">
              <a:rPr lang="de-DE" altLang="en-US" sz="1800" smtClean="0">
                <a:solidFill>
                  <a:srgbClr val="FFFFFF"/>
                </a:solidFill>
              </a:rPr>
              <a:pPr algn="r" eaLnBrk="1" hangingPunct="1">
                <a:spcBef>
                  <a:spcPct val="0"/>
                </a:spcBef>
                <a:buClrTx/>
                <a:buFontTx/>
                <a:buNone/>
              </a:pPr>
              <a:t>20</a:t>
            </a:fld>
            <a:r>
              <a:rPr lang="de-DE" altLang="en-US" sz="1800">
                <a:solidFill>
                  <a:srgbClr val="FFFFFF"/>
                </a:solidFill>
              </a:rPr>
              <a:t>-</a:t>
            </a:r>
          </a:p>
        </p:txBody>
      </p:sp>
      <p:sp>
        <p:nvSpPr>
          <p:cNvPr id="2867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6"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pic>
        <p:nvPicPr>
          <p:cNvPr id="2969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89600" y="3141663"/>
            <a:ext cx="3454400" cy="3716337"/>
          </a:xfrm>
          <a:noFill/>
          <a:extLst>
            <a:ext uri="{909E8E84-426E-40DD-AFC4-6F175D3DCCD1}">
              <a14:hiddenFill xmlns:a14="http://schemas.microsoft.com/office/drawing/2010/main">
                <a:solidFill>
                  <a:srgbClr val="FFFFFF"/>
                </a:solidFill>
              </a14:hiddenFill>
            </a:ext>
          </a:extLst>
        </p:spPr>
      </p:pic>
      <p:sp>
        <p:nvSpPr>
          <p:cNvPr id="2970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36BE101-7001-473B-94BF-087381B41B47}" type="slidenum">
              <a:rPr lang="de-DE" altLang="en-US" sz="1800" smtClean="0">
                <a:solidFill>
                  <a:srgbClr val="FFFFFF"/>
                </a:solidFill>
              </a:rPr>
              <a:pPr algn="r" eaLnBrk="1" hangingPunct="1">
                <a:spcBef>
                  <a:spcPct val="0"/>
                </a:spcBef>
                <a:buClrTx/>
                <a:buFontTx/>
                <a:buNone/>
              </a:pPr>
              <a:t>21</a:t>
            </a:fld>
            <a:r>
              <a:rPr lang="de-DE" altLang="en-US" sz="1800">
                <a:solidFill>
                  <a:srgbClr val="FFFFFF"/>
                </a:solidFill>
              </a:rPr>
              <a:t>-</a:t>
            </a:r>
          </a:p>
        </p:txBody>
      </p:sp>
      <p:sp>
        <p:nvSpPr>
          <p:cNvPr id="2970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97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8" name="Rectangle 3"/>
          <p:cNvSpPr>
            <a:spLocks noChangeArrowheads="1"/>
          </p:cNvSpPr>
          <p:nvPr/>
        </p:nvSpPr>
        <p:spPr bwMode="auto">
          <a:xfrm>
            <a:off x="104775" y="1160463"/>
            <a:ext cx="8859838"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a:solidFill>
                  <a:srgbClr val="FFFFFF"/>
                </a:solidFill>
              </a:rPr>
              <a:t>The Netherlands (United Provinces) experienced period of </a:t>
            </a:r>
            <a:r>
              <a:rPr lang="en-US" altLang="en-US" sz="2200">
                <a:solidFill>
                  <a:srgbClr val="00FF00"/>
                </a:solidFill>
              </a:rPr>
              <a:t>increased economic growth between 1630 and 1660</a:t>
            </a:r>
            <a:r>
              <a:rPr lang="en-US" altLang="en-US" sz="2200">
                <a:solidFill>
                  <a:srgbClr val="FFFFFF"/>
                </a:solidFill>
              </a:rPr>
              <a:t> due to the end of the Eighty Years’ War with Spain and the dominance of Dutch merchants in the European trade with East India.</a:t>
            </a:r>
          </a:p>
          <a:p>
            <a:pPr eaLnBrk="1" hangingPunct="1">
              <a:lnSpc>
                <a:spcPct val="90000"/>
              </a:lnSpc>
            </a:pPr>
            <a:r>
              <a:rPr lang="en-US" altLang="en-US" sz="2200">
                <a:solidFill>
                  <a:srgbClr val="FFFFFF"/>
                </a:solidFill>
              </a:rPr>
              <a:t>Beneath the established </a:t>
            </a:r>
            <a:r>
              <a:rPr lang="en-US" altLang="en-US" sz="2200">
                <a:solidFill>
                  <a:srgbClr val="00FF00"/>
                </a:solidFill>
              </a:rPr>
              <a:t>class of nobility </a:t>
            </a:r>
            <a:r>
              <a:rPr lang="en-US" altLang="en-US" sz="2200">
                <a:solidFill>
                  <a:srgbClr val="FFFFFF"/>
                </a:solidFill>
              </a:rPr>
              <a:t>the new class of </a:t>
            </a:r>
            <a:r>
              <a:rPr lang="en-US" altLang="en-US" sz="2200">
                <a:solidFill>
                  <a:srgbClr val="00FF00"/>
                </a:solidFill>
              </a:rPr>
              <a:t>wealthy citizens</a:t>
            </a:r>
            <a:r>
              <a:rPr lang="en-US" altLang="en-US" sz="2200">
                <a:solidFill>
                  <a:srgbClr val="FFFFFF"/>
                </a:solidFill>
              </a:rPr>
              <a:t> (merchants and artisans - the “nouveaux riches” of those times) emerged.</a:t>
            </a:r>
          </a:p>
        </p:txBody>
      </p:sp>
      <p:sp>
        <p:nvSpPr>
          <p:cNvPr id="2" name="Textfeld 1"/>
          <p:cNvSpPr txBox="1"/>
          <p:nvPr/>
        </p:nvSpPr>
        <p:spPr>
          <a:xfrm>
            <a:off x="104775" y="3394075"/>
            <a:ext cx="5594350" cy="3209925"/>
          </a:xfrm>
          <a:prstGeom prst="rect">
            <a:avLst/>
          </a:prstGeom>
          <a:noFill/>
        </p:spPr>
        <p:txBody>
          <a:bodyPr>
            <a:spAutoFit/>
          </a:bodyPr>
          <a:lstStyle/>
          <a:p>
            <a:pPr marL="355600" indent="-355600" algn="l">
              <a:lnSpc>
                <a:spcPct val="90000"/>
              </a:lnSpc>
              <a:spcBef>
                <a:spcPct val="20000"/>
              </a:spcBef>
              <a:buClr>
                <a:srgbClr val="FF0000"/>
              </a:buClr>
              <a:buFont typeface="Arial Unicode MS" pitchFamily="34" charset="-128"/>
              <a:buChar char="➤"/>
              <a:defRPr/>
            </a:pPr>
            <a:r>
              <a:rPr lang="en-US" sz="2200" dirty="0">
                <a:solidFill>
                  <a:srgbClr val="FFFFFF"/>
                </a:solidFill>
                <a:latin typeface="Arial"/>
              </a:rPr>
              <a:t>The tulip came to Europe in the middle of the </a:t>
            </a:r>
            <a:r>
              <a:rPr lang="en-US" sz="2200" dirty="0">
                <a:solidFill>
                  <a:srgbClr val="00FF00"/>
                </a:solidFill>
                <a:latin typeface="Arial"/>
              </a:rPr>
              <a:t>16th century from Turkey</a:t>
            </a:r>
            <a:r>
              <a:rPr lang="en-US" sz="2200" dirty="0">
                <a:solidFill>
                  <a:srgbClr val="FFFFFF"/>
                </a:solidFill>
                <a:latin typeface="Arial"/>
              </a:rPr>
              <a:t>.</a:t>
            </a:r>
          </a:p>
          <a:p>
            <a:pPr marL="355600" indent="-355600" algn="l">
              <a:lnSpc>
                <a:spcPct val="90000"/>
              </a:lnSpc>
              <a:spcBef>
                <a:spcPct val="20000"/>
              </a:spcBef>
              <a:buClr>
                <a:srgbClr val="FF0000"/>
              </a:buClr>
              <a:buFont typeface="Arial Unicode MS" pitchFamily="34" charset="-128"/>
              <a:buChar char="➤"/>
              <a:defRPr/>
            </a:pPr>
            <a:r>
              <a:rPr lang="en-US" sz="2200" dirty="0">
                <a:solidFill>
                  <a:srgbClr val="FFFFFF"/>
                </a:solidFill>
                <a:latin typeface="Arial"/>
              </a:rPr>
              <a:t>The botanist Charles de </a:t>
            </a:r>
            <a:r>
              <a:rPr lang="en-US" sz="2200" dirty="0" err="1">
                <a:solidFill>
                  <a:srgbClr val="FFFFFF"/>
                </a:solidFill>
                <a:latin typeface="Arial"/>
              </a:rPr>
              <a:t>L’Ecluse</a:t>
            </a:r>
            <a:r>
              <a:rPr lang="en-US" sz="2200" dirty="0">
                <a:solidFill>
                  <a:srgbClr val="FFFFFF"/>
                </a:solidFill>
                <a:latin typeface="Arial"/>
              </a:rPr>
              <a:t> (University of Leiden) succeeded to </a:t>
            </a:r>
            <a:r>
              <a:rPr lang="en-US" sz="2200" dirty="0">
                <a:solidFill>
                  <a:srgbClr val="00FF00"/>
                </a:solidFill>
                <a:latin typeface="Arial"/>
              </a:rPr>
              <a:t>breed a variant</a:t>
            </a:r>
            <a:r>
              <a:rPr lang="en-US" sz="2200" dirty="0">
                <a:solidFill>
                  <a:srgbClr val="FFFFFF"/>
                </a:solidFill>
                <a:latin typeface="Arial"/>
              </a:rPr>
              <a:t> of tulips, which was able to </a:t>
            </a:r>
            <a:r>
              <a:rPr lang="en-US" sz="2200" dirty="0">
                <a:solidFill>
                  <a:srgbClr val="00FF00"/>
                </a:solidFill>
                <a:latin typeface="Arial"/>
              </a:rPr>
              <a:t>tolerate the harsher climatic</a:t>
            </a:r>
            <a:r>
              <a:rPr lang="en-US" sz="2200" dirty="0">
                <a:solidFill>
                  <a:srgbClr val="FFFFFF"/>
                </a:solidFill>
                <a:latin typeface="Arial"/>
              </a:rPr>
              <a:t> </a:t>
            </a:r>
            <a:r>
              <a:rPr lang="en-US" sz="2200" dirty="0">
                <a:solidFill>
                  <a:srgbClr val="00FF00"/>
                </a:solidFill>
                <a:latin typeface="Arial"/>
              </a:rPr>
              <a:t>conditions</a:t>
            </a:r>
            <a:r>
              <a:rPr lang="en-US" sz="2200" dirty="0">
                <a:solidFill>
                  <a:srgbClr val="FFFFFF"/>
                </a:solidFill>
                <a:latin typeface="Arial"/>
              </a:rPr>
              <a:t> of the Netherlands. This started an intensified cultivation of Tulips in the Netherlands.</a:t>
            </a:r>
          </a:p>
          <a:p>
            <a:pPr algn="l">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pic>
        <p:nvPicPr>
          <p:cNvPr id="520199" name="Picture 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16775" y="1073150"/>
            <a:ext cx="1917700" cy="2955925"/>
          </a:xfrm>
          <a:noFill/>
          <a:extLst>
            <a:ext uri="{909E8E84-426E-40DD-AFC4-6F175D3DCCD1}">
              <a14:hiddenFill xmlns:a14="http://schemas.microsoft.com/office/drawing/2010/main">
                <a:solidFill>
                  <a:srgbClr val="FFFFFF"/>
                </a:solidFill>
              </a14:hiddenFill>
            </a:ext>
          </a:extLst>
        </p:spPr>
      </p:pic>
      <p:sp>
        <p:nvSpPr>
          <p:cNvPr id="30724" name="Foliennummernplatzhalt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0957A71-B239-4823-96B4-2BEFF9F069FB}" type="slidenum">
              <a:rPr lang="de-DE" altLang="en-US" sz="1800" smtClean="0">
                <a:solidFill>
                  <a:srgbClr val="FFFFFF"/>
                </a:solidFill>
              </a:rPr>
              <a:pPr algn="r" eaLnBrk="1" hangingPunct="1">
                <a:spcBef>
                  <a:spcPct val="0"/>
                </a:spcBef>
                <a:buClrTx/>
                <a:buFontTx/>
                <a:buNone/>
              </a:pPr>
              <a:t>22</a:t>
            </a:fld>
            <a:r>
              <a:rPr lang="de-DE" altLang="en-US" sz="1800">
                <a:solidFill>
                  <a:srgbClr val="FFFFFF"/>
                </a:solidFill>
              </a:rPr>
              <a:t>-</a:t>
            </a:r>
          </a:p>
        </p:txBody>
      </p:sp>
      <p:sp>
        <p:nvSpPr>
          <p:cNvPr id="30725"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07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20195" name="Rectangle 3"/>
          <p:cNvSpPr>
            <a:spLocks noChangeArrowheads="1"/>
          </p:cNvSpPr>
          <p:nvPr/>
        </p:nvSpPr>
        <p:spPr bwMode="auto">
          <a:xfrm>
            <a:off x="104775" y="1160463"/>
            <a:ext cx="71088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pPr>
            <a:r>
              <a:rPr lang="en-US" altLang="en-US" sz="2200">
                <a:solidFill>
                  <a:srgbClr val="FFFFFF"/>
                </a:solidFill>
              </a:rPr>
              <a:t>Tulips became popular boosted by the “</a:t>
            </a:r>
            <a:r>
              <a:rPr lang="en-US" altLang="en-US" sz="2000">
                <a:solidFill>
                  <a:srgbClr val="00FF00"/>
                </a:solidFill>
              </a:rPr>
              <a:t>prestige</a:t>
            </a:r>
            <a:r>
              <a:rPr lang="en-US" altLang="en-US" sz="2000">
                <a:solidFill>
                  <a:srgbClr val="FFFFFF"/>
                </a:solidFill>
              </a:rPr>
              <a:t> </a:t>
            </a:r>
            <a:r>
              <a:rPr lang="en-US" altLang="en-US" sz="2000">
                <a:solidFill>
                  <a:srgbClr val="00FF00"/>
                </a:solidFill>
              </a:rPr>
              <a:t>competition</a:t>
            </a:r>
            <a:r>
              <a:rPr lang="en-US" altLang="en-US" sz="2200">
                <a:solidFill>
                  <a:srgbClr val="00FF00"/>
                </a:solidFill>
              </a:rPr>
              <a:t>”</a:t>
            </a:r>
            <a:r>
              <a:rPr lang="en-US" altLang="en-US" sz="2200">
                <a:solidFill>
                  <a:srgbClr val="FFFFFF"/>
                </a:solidFill>
              </a:rPr>
              <a:t> </a:t>
            </a:r>
            <a:r>
              <a:rPr lang="en-US" altLang="en-US" sz="2200">
                <a:solidFill>
                  <a:srgbClr val="00FF00"/>
                </a:solidFill>
              </a:rPr>
              <a:t>between</a:t>
            </a:r>
            <a:r>
              <a:rPr lang="en-US" altLang="en-US" sz="2200">
                <a:solidFill>
                  <a:srgbClr val="FFFFFF"/>
                </a:solidFill>
              </a:rPr>
              <a:t> the members of </a:t>
            </a:r>
            <a:r>
              <a:rPr lang="en-US" altLang="en-US" sz="2200">
                <a:solidFill>
                  <a:srgbClr val="00FF00"/>
                </a:solidFill>
              </a:rPr>
              <a:t>nobility</a:t>
            </a:r>
            <a:r>
              <a:rPr lang="en-US" altLang="en-US" sz="2200">
                <a:solidFill>
                  <a:srgbClr val="FFFFFF"/>
                </a:solidFill>
              </a:rPr>
              <a:t> and the upcoming class of wealthy </a:t>
            </a:r>
            <a:r>
              <a:rPr lang="en-US" altLang="en-US" sz="2200">
                <a:solidFill>
                  <a:srgbClr val="00FF00"/>
                </a:solidFill>
              </a:rPr>
              <a:t>citizens</a:t>
            </a:r>
            <a:r>
              <a:rPr lang="en-US" altLang="en-US" sz="2200">
                <a:solidFill>
                  <a:srgbClr val="FFFFFF"/>
                </a:solidFill>
              </a:rPr>
              <a:t> for possession of the rarest tulips.</a:t>
            </a:r>
          </a:p>
          <a:p>
            <a:pPr eaLnBrk="1" hangingPunct="1">
              <a:lnSpc>
                <a:spcPct val="10000"/>
              </a:lnSpc>
              <a:buFont typeface="Arial Unicode MS" pitchFamily="34" charset="-128"/>
              <a:buNone/>
            </a:pPr>
            <a:endParaRPr lang="en-US" altLang="en-US" sz="2200">
              <a:solidFill>
                <a:srgbClr val="FFFFFF"/>
              </a:solidFill>
            </a:endParaRPr>
          </a:p>
          <a:p>
            <a:pPr eaLnBrk="1" hangingPunct="1">
              <a:lnSpc>
                <a:spcPct val="70000"/>
              </a:lnSpc>
            </a:pPr>
            <a:r>
              <a:rPr lang="en-US" altLang="en-US" sz="2200">
                <a:solidFill>
                  <a:srgbClr val="FFFFFF"/>
                </a:solidFill>
              </a:rPr>
              <a:t>A tulip-specific virus, called "Tulip Breaking botyvirus”, caused </a:t>
            </a:r>
            <a:r>
              <a:rPr lang="en-US" altLang="en-US" sz="2200">
                <a:solidFill>
                  <a:srgbClr val="00FF00"/>
                </a:solidFill>
              </a:rPr>
              <a:t>new variants</a:t>
            </a:r>
            <a:r>
              <a:rPr lang="en-US" altLang="en-US" sz="2200">
                <a:solidFill>
                  <a:srgbClr val="FFFFFF"/>
                </a:solidFill>
              </a:rPr>
              <a:t> of tulips, which became very popular and were </a:t>
            </a:r>
            <a:r>
              <a:rPr lang="en-US" altLang="en-US" sz="2200">
                <a:solidFill>
                  <a:srgbClr val="00FF00"/>
                </a:solidFill>
              </a:rPr>
              <a:t>highly sought-after</a:t>
            </a:r>
            <a:r>
              <a:rPr lang="en-US" altLang="en-US" sz="2200">
                <a:solidFill>
                  <a:srgbClr val="FFFFFF"/>
                </a:solidFill>
              </a:rPr>
              <a:t>, such as the variant called “</a:t>
            </a:r>
            <a:r>
              <a:rPr lang="en-US" altLang="en-US" sz="2200">
                <a:solidFill>
                  <a:srgbClr val="00FF00"/>
                </a:solidFill>
              </a:rPr>
              <a:t>Semper Augustus</a:t>
            </a:r>
            <a:r>
              <a:rPr lang="en-US" altLang="en-US" sz="2200">
                <a:solidFill>
                  <a:srgbClr val="FFFFFF"/>
                </a:solidFill>
              </a:rPr>
              <a:t>” (see picture).</a:t>
            </a:r>
          </a:p>
          <a:p>
            <a:pPr eaLnBrk="1" hangingPunct="1">
              <a:lnSpc>
                <a:spcPct val="0"/>
              </a:lnSpc>
              <a:buFont typeface="Arial Unicode MS" pitchFamily="34" charset="-128"/>
              <a:buNone/>
            </a:pPr>
            <a:endParaRPr lang="en-US" altLang="en-US" sz="2200">
              <a:solidFill>
                <a:srgbClr val="FFFFFF"/>
              </a:solidFill>
            </a:endParaRPr>
          </a:p>
        </p:txBody>
      </p:sp>
      <p:sp>
        <p:nvSpPr>
          <p:cNvPr id="8" name="Rectangle 3"/>
          <p:cNvSpPr>
            <a:spLocks noChangeArrowheads="1"/>
          </p:cNvSpPr>
          <p:nvPr/>
        </p:nvSpPr>
        <p:spPr bwMode="auto">
          <a:xfrm>
            <a:off x="60325" y="3640138"/>
            <a:ext cx="9012238"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0"/>
              </a:lnSpc>
              <a:buFont typeface="Arial Unicode MS" pitchFamily="34" charset="-128"/>
              <a:buNone/>
            </a:pPr>
            <a:endParaRPr lang="en-US" altLang="en-US" sz="2200">
              <a:solidFill>
                <a:srgbClr val="FFFFFF"/>
              </a:solidFill>
            </a:endParaRPr>
          </a:p>
          <a:p>
            <a:pPr eaLnBrk="1" hangingPunct="1">
              <a:lnSpc>
                <a:spcPct val="80000"/>
              </a:lnSpc>
            </a:pPr>
            <a:r>
              <a:rPr lang="en-US" altLang="en-US" sz="2200">
                <a:solidFill>
                  <a:srgbClr val="FFFFFF"/>
                </a:solidFill>
              </a:rPr>
              <a:t>In </a:t>
            </a:r>
            <a:r>
              <a:rPr lang="en-US" altLang="en-US" sz="2200">
                <a:solidFill>
                  <a:srgbClr val="00FF00"/>
                </a:solidFill>
              </a:rPr>
              <a:t>1632</a:t>
            </a:r>
            <a:r>
              <a:rPr lang="en-US" altLang="en-US" sz="2200">
                <a:solidFill>
                  <a:srgbClr val="FFFFFF"/>
                </a:solidFill>
              </a:rPr>
              <a:t>, a bulb of a famous tulip variety could cost as </a:t>
            </a:r>
          </a:p>
          <a:p>
            <a:pPr eaLnBrk="1" hangingPunct="1">
              <a:lnSpc>
                <a:spcPct val="80000"/>
              </a:lnSpc>
              <a:buFont typeface="Arial Unicode MS" pitchFamily="34" charset="-128"/>
              <a:buNone/>
            </a:pPr>
            <a:r>
              <a:rPr lang="en-US" altLang="en-US" sz="2200">
                <a:solidFill>
                  <a:srgbClr val="FFFFFF"/>
                </a:solidFill>
              </a:rPr>
              <a:t>     much as a </a:t>
            </a:r>
            <a:r>
              <a:rPr lang="en-US" altLang="en-US" sz="2200">
                <a:solidFill>
                  <a:srgbClr val="00FF00"/>
                </a:solidFill>
              </a:rPr>
              <a:t>1000 Dutch florins</a:t>
            </a:r>
            <a:r>
              <a:rPr lang="en-US" altLang="en-US" sz="2200">
                <a:solidFill>
                  <a:srgbClr val="FFFFFF"/>
                </a:solidFill>
              </a:rPr>
              <a:t> (= </a:t>
            </a:r>
            <a:r>
              <a:rPr lang="en-US" altLang="en-US" sz="2200">
                <a:solidFill>
                  <a:srgbClr val="FF0000"/>
                </a:solidFill>
              </a:rPr>
              <a:t>7-times</a:t>
            </a:r>
            <a:r>
              <a:rPr lang="en-US" altLang="en-US" sz="2200">
                <a:solidFill>
                  <a:srgbClr val="FFFFFF"/>
                </a:solidFill>
              </a:rPr>
              <a:t> the average yearly income = 33 fat swine = 10 tons of butter)</a:t>
            </a:r>
          </a:p>
          <a:p>
            <a:pPr eaLnBrk="1" hangingPunct="1">
              <a:lnSpc>
                <a:spcPct val="0"/>
              </a:lnSpc>
              <a:buFont typeface="Arial Unicode MS" pitchFamily="34" charset="-128"/>
              <a:buNone/>
            </a:pPr>
            <a:endParaRPr lang="en-US" altLang="en-US" sz="2200">
              <a:solidFill>
                <a:srgbClr val="FFFFFF"/>
              </a:solidFill>
            </a:endParaRPr>
          </a:p>
          <a:p>
            <a:pPr eaLnBrk="1" hangingPunct="1">
              <a:lnSpc>
                <a:spcPct val="90000"/>
              </a:lnSpc>
            </a:pPr>
            <a:r>
              <a:rPr lang="en-US" altLang="en-US" sz="2200">
                <a:solidFill>
                  <a:srgbClr val="FFFFFF"/>
                </a:solidFill>
              </a:rPr>
              <a:t>By </a:t>
            </a:r>
            <a:r>
              <a:rPr lang="en-US" altLang="en-US" sz="2200">
                <a:solidFill>
                  <a:srgbClr val="00FF00"/>
                </a:solidFill>
              </a:rPr>
              <a:t>1635</a:t>
            </a:r>
            <a:r>
              <a:rPr lang="en-US" altLang="en-US" sz="2200">
                <a:solidFill>
                  <a:srgbClr val="FFFFFF"/>
                </a:solidFill>
              </a:rPr>
              <a:t>, a sale of 40 bulbs was recorded worth </a:t>
            </a:r>
            <a:r>
              <a:rPr lang="en-US" altLang="en-US" sz="2200">
                <a:solidFill>
                  <a:srgbClr val="00FF00"/>
                </a:solidFill>
              </a:rPr>
              <a:t>2500 Dutch florins</a:t>
            </a:r>
            <a:r>
              <a:rPr lang="en-US" altLang="en-US" sz="2200">
                <a:solidFill>
                  <a:srgbClr val="FFFFFF"/>
                </a:solidFill>
              </a:rPr>
              <a:t> for </a:t>
            </a:r>
            <a:r>
              <a:rPr lang="en-US" altLang="en-US" sz="2200">
                <a:solidFill>
                  <a:srgbClr val="00FF00"/>
                </a:solidFill>
              </a:rPr>
              <a:t>one bulb</a:t>
            </a:r>
            <a:r>
              <a:rPr lang="en-US" altLang="en-US" sz="2200">
                <a:solidFill>
                  <a:srgbClr val="FFFFFF"/>
                </a:solidFill>
              </a:rPr>
              <a:t> (</a:t>
            </a:r>
            <a:r>
              <a:rPr lang="en-US" altLang="en-US" sz="2200">
                <a:solidFill>
                  <a:srgbClr val="FF0000"/>
                </a:solidFill>
              </a:rPr>
              <a:t>16-times</a:t>
            </a:r>
            <a:r>
              <a:rPr lang="en-US" altLang="en-US" sz="2200">
                <a:solidFill>
                  <a:srgbClr val="FFFFFF"/>
                </a:solidFill>
              </a:rPr>
              <a:t> the average yearly income).</a:t>
            </a:r>
          </a:p>
          <a:p>
            <a:pPr eaLnBrk="1" hangingPunct="1">
              <a:lnSpc>
                <a:spcPct val="0"/>
              </a:lnSpc>
            </a:pPr>
            <a:r>
              <a:rPr lang="en-US" altLang="en-US" sz="2200">
                <a:solidFill>
                  <a:srgbClr val="FFFFFF"/>
                </a:solidFill>
              </a:rPr>
              <a:t> </a:t>
            </a:r>
          </a:p>
          <a:p>
            <a:pPr eaLnBrk="1" hangingPunct="1">
              <a:lnSpc>
                <a:spcPct val="80000"/>
              </a:lnSpc>
            </a:pPr>
            <a:r>
              <a:rPr lang="en-US" altLang="en-US" sz="2200">
                <a:solidFill>
                  <a:srgbClr val="FFFFFF"/>
                </a:solidFill>
              </a:rPr>
              <a:t>At the peak of the fever </a:t>
            </a:r>
            <a:r>
              <a:rPr lang="en-US" altLang="en-US" sz="2200">
                <a:solidFill>
                  <a:srgbClr val="00FF00"/>
                </a:solidFill>
              </a:rPr>
              <a:t>1637</a:t>
            </a:r>
            <a:r>
              <a:rPr lang="en-US" altLang="en-US" sz="2200">
                <a:solidFill>
                  <a:srgbClr val="FFFFFF"/>
                </a:solidFill>
              </a:rPr>
              <a:t>, the record price of </a:t>
            </a:r>
            <a:r>
              <a:rPr lang="en-US" altLang="en-US" sz="2200">
                <a:solidFill>
                  <a:srgbClr val="00FF00"/>
                </a:solidFill>
              </a:rPr>
              <a:t>6000 Dutch florins</a:t>
            </a:r>
            <a:r>
              <a:rPr lang="en-US" altLang="en-US" sz="2200">
                <a:solidFill>
                  <a:srgbClr val="FFFFFF"/>
                </a:solidFill>
              </a:rPr>
              <a:t>        (</a:t>
            </a:r>
            <a:r>
              <a:rPr lang="en-US" altLang="en-US" sz="2200">
                <a:solidFill>
                  <a:srgbClr val="FF0000"/>
                </a:solidFill>
              </a:rPr>
              <a:t>40-times</a:t>
            </a:r>
            <a:r>
              <a:rPr lang="en-US" altLang="en-US" sz="2200">
                <a:solidFill>
                  <a:srgbClr val="FFFFFF"/>
                </a:solidFill>
              </a:rPr>
              <a:t> the average yearly income)  was paid for one bulb of “Semper Augustus”.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0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0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sp>
        <p:nvSpPr>
          <p:cNvPr id="31747" name="Foliennummernplatzhalt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21538452-9700-41C7-8CC0-41E2A928CB12}" type="slidenum">
              <a:rPr lang="de-DE" altLang="en-US" sz="1800" smtClean="0">
                <a:solidFill>
                  <a:srgbClr val="FFFFFF"/>
                </a:solidFill>
              </a:rPr>
              <a:pPr algn="r" eaLnBrk="1" hangingPunct="1">
                <a:spcBef>
                  <a:spcPct val="0"/>
                </a:spcBef>
                <a:buClrTx/>
                <a:buFontTx/>
                <a:buNone/>
              </a:pPr>
              <a:t>23</a:t>
            </a:fld>
            <a:r>
              <a:rPr lang="de-DE" altLang="en-US" sz="1800">
                <a:solidFill>
                  <a:srgbClr val="FFFFFF"/>
                </a:solidFill>
              </a:rPr>
              <a:t>-</a:t>
            </a:r>
          </a:p>
        </p:txBody>
      </p:sp>
      <p:sp>
        <p:nvSpPr>
          <p:cNvPr id="31748" name="Fußzeilenplatzhalter 4"/>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17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12003" name="Rectangle 3"/>
          <p:cNvSpPr>
            <a:spLocks noChangeArrowheads="1"/>
          </p:cNvSpPr>
          <p:nvPr/>
        </p:nvSpPr>
        <p:spPr bwMode="auto">
          <a:xfrm>
            <a:off x="104775" y="1160463"/>
            <a:ext cx="88233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200">
                <a:solidFill>
                  <a:srgbClr val="FFFFFF"/>
                </a:solidFill>
              </a:rPr>
              <a:t>By 1636, tulips were traded on the </a:t>
            </a:r>
            <a:r>
              <a:rPr lang="en-US" altLang="en-US" sz="2200">
                <a:solidFill>
                  <a:srgbClr val="00FF00"/>
                </a:solidFill>
              </a:rPr>
              <a:t>stock exchanges</a:t>
            </a:r>
            <a:r>
              <a:rPr lang="en-US" altLang="en-US" sz="2200">
                <a:solidFill>
                  <a:srgbClr val="FFFFFF"/>
                </a:solidFill>
              </a:rPr>
              <a:t> of numerous Dutch towns and cities. </a:t>
            </a:r>
          </a:p>
          <a:p>
            <a:pPr eaLnBrk="1" hangingPunct="1">
              <a:lnSpc>
                <a:spcPct val="90000"/>
              </a:lnSpc>
            </a:pPr>
            <a:r>
              <a:rPr lang="en-US" altLang="en-US" sz="2200">
                <a:solidFill>
                  <a:srgbClr val="FFFFFF"/>
                </a:solidFill>
              </a:rPr>
              <a:t>This encouraged the ultimate “</a:t>
            </a:r>
            <a:r>
              <a:rPr lang="en-US" altLang="en-US" sz="2200">
                <a:solidFill>
                  <a:srgbClr val="00FF00"/>
                </a:solidFill>
              </a:rPr>
              <a:t>tulip fever</a:t>
            </a:r>
            <a:r>
              <a:rPr lang="en-US" altLang="en-US" sz="2200">
                <a:solidFill>
                  <a:srgbClr val="FFFFFF"/>
                </a:solidFill>
              </a:rPr>
              <a:t>” with trading in tulips by </a:t>
            </a:r>
            <a:r>
              <a:rPr lang="en-US" altLang="en-US" sz="2200">
                <a:solidFill>
                  <a:srgbClr val="00FF00"/>
                </a:solidFill>
              </a:rPr>
              <a:t>all members of society</a:t>
            </a:r>
            <a:r>
              <a:rPr lang="en-US" altLang="en-US" sz="2200">
                <a:solidFill>
                  <a:srgbClr val="FFFFFF"/>
                </a:solidFill>
              </a:rPr>
              <a:t>, and many people selling or trading their other possessions (houses, farms…) in order to speculate in the tulip market.</a:t>
            </a:r>
          </a:p>
          <a:p>
            <a:pPr eaLnBrk="1" hangingPunct="1"/>
            <a:r>
              <a:rPr lang="en-US" altLang="en-US" sz="2200">
                <a:solidFill>
                  <a:srgbClr val="FFFFFF"/>
                </a:solidFill>
              </a:rPr>
              <a:t>Traders sold tulip bulbs that had only just been planted or those they intended to plant (</a:t>
            </a:r>
            <a:r>
              <a:rPr lang="en-US" altLang="en-US" sz="2200">
                <a:solidFill>
                  <a:srgbClr val="00FF00"/>
                </a:solidFill>
              </a:rPr>
              <a:t>futures contracts</a:t>
            </a:r>
            <a:r>
              <a:rPr lang="en-US" altLang="en-US" sz="2200">
                <a:solidFill>
                  <a:srgbClr val="FFFFFF"/>
                </a:solidFill>
              </a:rPr>
              <a:t>). </a:t>
            </a:r>
          </a:p>
          <a:p>
            <a:pPr eaLnBrk="1" hangingPunct="1"/>
            <a:r>
              <a:rPr lang="en-US" altLang="en-US" sz="2200">
                <a:solidFill>
                  <a:srgbClr val="FFFFFF"/>
                </a:solidFill>
              </a:rPr>
              <a:t>The </a:t>
            </a:r>
            <a:r>
              <a:rPr lang="en-US" altLang="en-US" sz="2200">
                <a:solidFill>
                  <a:srgbClr val="00FF00"/>
                </a:solidFill>
              </a:rPr>
              <a:t>trade of these futures</a:t>
            </a:r>
            <a:r>
              <a:rPr lang="en-US" altLang="en-US" sz="2200">
                <a:solidFill>
                  <a:srgbClr val="FFFFFF"/>
                </a:solidFill>
              </a:rPr>
              <a:t> took place mostly in the </a:t>
            </a:r>
            <a:r>
              <a:rPr lang="en-US" altLang="en-US" sz="2200">
                <a:solidFill>
                  <a:srgbClr val="00FF00"/>
                </a:solidFill>
              </a:rPr>
              <a:t>taverns and markets</a:t>
            </a:r>
            <a:r>
              <a:rPr lang="en-US" altLang="en-US" sz="2200">
                <a:solidFill>
                  <a:srgbClr val="FFFFFF"/>
                </a:solidFill>
              </a:rPr>
              <a:t> even in small towns.</a:t>
            </a:r>
          </a:p>
          <a:p>
            <a:pPr eaLnBrk="1" hangingPunct="1"/>
            <a:r>
              <a:rPr lang="en-US" altLang="en-US" sz="2200">
                <a:solidFill>
                  <a:srgbClr val="FFFFFF"/>
                </a:solidFill>
              </a:rPr>
              <a:t>In </a:t>
            </a:r>
            <a:r>
              <a:rPr lang="en-US" altLang="en-US" sz="2200">
                <a:solidFill>
                  <a:srgbClr val="00FF00"/>
                </a:solidFill>
              </a:rPr>
              <a:t>spring 1637 the bubble burst</a:t>
            </a:r>
            <a:r>
              <a:rPr lang="en-US" altLang="en-US" sz="2200">
                <a:solidFill>
                  <a:srgbClr val="FFFFFF"/>
                </a:solidFill>
              </a:rPr>
              <a:t>, when at an auction in </a:t>
            </a:r>
            <a:r>
              <a:rPr lang="de-DE" altLang="en-US" sz="2200">
                <a:solidFill>
                  <a:srgbClr val="FFFFFF"/>
                </a:solidFill>
              </a:rPr>
              <a:t>Altmahr</a:t>
            </a:r>
            <a:r>
              <a:rPr lang="en-US" altLang="en-US" sz="2200">
                <a:solidFill>
                  <a:srgbClr val="FFFFFF"/>
                </a:solidFill>
              </a:rPr>
              <a:t> a trader in future contracts found no demand for his contracts.</a:t>
            </a:r>
          </a:p>
          <a:p>
            <a:pPr eaLnBrk="1" hangingPunct="1"/>
            <a:r>
              <a:rPr lang="en-US" altLang="en-US" sz="2200">
                <a:solidFill>
                  <a:srgbClr val="FFFFFF"/>
                </a:solidFill>
              </a:rPr>
              <a:t>The news spread very fast across villages and towns and the price of tulip bulbs decreased to </a:t>
            </a:r>
            <a:r>
              <a:rPr lang="en-US" altLang="en-US" sz="2200">
                <a:solidFill>
                  <a:srgbClr val="00FF00"/>
                </a:solidFill>
              </a:rPr>
              <a:t>less than one hundredth</a:t>
            </a:r>
            <a:r>
              <a:rPr lang="en-US" altLang="en-US" sz="2200">
                <a:solidFill>
                  <a:srgbClr val="FFFFFF"/>
                </a:solidFill>
              </a:rPr>
              <a:t> of the peak prices.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0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0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pic>
        <p:nvPicPr>
          <p:cNvPr id="525317" name="Picture 5" descr="Tulipfar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5207000"/>
            <a:ext cx="9144000" cy="1651000"/>
          </a:xfrm>
          <a:noFill/>
          <a:extLst>
            <a:ext uri="{909E8E84-426E-40DD-AFC4-6F175D3DCCD1}">
              <a14:hiddenFill xmlns:a14="http://schemas.microsoft.com/office/drawing/2010/main">
                <a:solidFill>
                  <a:srgbClr val="FFFFFF"/>
                </a:solidFill>
              </a14:hiddenFill>
            </a:ext>
          </a:extLst>
        </p:spPr>
      </p:pic>
      <p:sp>
        <p:nvSpPr>
          <p:cNvPr id="3277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2EB82169-153C-4C3B-91AA-FA56CDAE6517}" type="slidenum">
              <a:rPr lang="de-DE" altLang="en-US" sz="1800" smtClean="0">
                <a:solidFill>
                  <a:srgbClr val="FFFFFF"/>
                </a:solidFill>
              </a:rPr>
              <a:pPr algn="r" eaLnBrk="1" hangingPunct="1">
                <a:spcBef>
                  <a:spcPct val="0"/>
                </a:spcBef>
                <a:buClrTx/>
                <a:buFontTx/>
                <a:buNone/>
              </a:pPr>
              <a:t>24</a:t>
            </a:fld>
            <a:r>
              <a:rPr lang="de-DE" altLang="en-US" sz="1800">
                <a:solidFill>
                  <a:srgbClr val="FFFFFF"/>
                </a:solidFill>
              </a:rPr>
              <a:t>-</a:t>
            </a:r>
          </a:p>
        </p:txBody>
      </p:sp>
      <p:sp>
        <p:nvSpPr>
          <p:cNvPr id="3277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27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8" name="Rectangle 3"/>
          <p:cNvSpPr>
            <a:spLocks noChangeArrowheads="1"/>
          </p:cNvSpPr>
          <p:nvPr/>
        </p:nvSpPr>
        <p:spPr bwMode="auto">
          <a:xfrm>
            <a:off x="104775" y="1160463"/>
            <a:ext cx="88233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200" dirty="0">
                <a:solidFill>
                  <a:srgbClr val="FFFFFF"/>
                </a:solidFill>
              </a:rPr>
              <a:t>The economic aftermath of the tulip price crash was a </a:t>
            </a:r>
            <a:r>
              <a:rPr lang="en-US" altLang="en-US" sz="2200" dirty="0">
                <a:solidFill>
                  <a:srgbClr val="00FF00"/>
                </a:solidFill>
              </a:rPr>
              <a:t>decline in economic activity</a:t>
            </a:r>
            <a:r>
              <a:rPr lang="en-US" altLang="en-US" sz="2200" dirty="0">
                <a:solidFill>
                  <a:srgbClr val="FFFFFF"/>
                </a:solidFill>
              </a:rPr>
              <a:t>, caused by the loss of wealth of many households, which had speculated in tulips.</a:t>
            </a:r>
          </a:p>
          <a:p>
            <a:pPr eaLnBrk="1" hangingPunct="1"/>
            <a:r>
              <a:rPr lang="en-US" altLang="en-US" sz="2200" dirty="0">
                <a:solidFill>
                  <a:srgbClr val="FFFFFF"/>
                </a:solidFill>
              </a:rPr>
              <a:t>Given the sound economic background of the Dutch economy the recession was only </a:t>
            </a:r>
            <a:r>
              <a:rPr lang="en-US" altLang="en-US" sz="2200" dirty="0">
                <a:solidFill>
                  <a:srgbClr val="00FF00"/>
                </a:solidFill>
              </a:rPr>
              <a:t>mild</a:t>
            </a:r>
            <a:r>
              <a:rPr lang="en-US" altLang="en-US" sz="2200" dirty="0">
                <a:solidFill>
                  <a:srgbClr val="FFFFFF"/>
                </a:solidFill>
              </a:rPr>
              <a:t> and strong </a:t>
            </a:r>
            <a:r>
              <a:rPr lang="en-US" altLang="en-US" sz="2200" dirty="0">
                <a:solidFill>
                  <a:srgbClr val="00FF00"/>
                </a:solidFill>
              </a:rPr>
              <a:t>investment</a:t>
            </a:r>
            <a:r>
              <a:rPr lang="en-US" altLang="en-US" sz="2200" dirty="0">
                <a:solidFill>
                  <a:srgbClr val="FFFFFF"/>
                </a:solidFill>
              </a:rPr>
              <a:t> in stocks (foreign trade companies) and building projects (drainage systems, channels </a:t>
            </a:r>
            <a:r>
              <a:rPr lang="en-US" altLang="en-US" sz="2200" dirty="0" err="1">
                <a:solidFill>
                  <a:srgbClr val="FFFFFF"/>
                </a:solidFill>
              </a:rPr>
              <a:t>etc</a:t>
            </a:r>
            <a:r>
              <a:rPr lang="en-US" altLang="en-US" sz="2200" dirty="0">
                <a:solidFill>
                  <a:srgbClr val="FFFFFF"/>
                </a:solidFill>
              </a:rPr>
              <a:t>,.) soon </a:t>
            </a:r>
            <a:r>
              <a:rPr lang="en-US" altLang="en-US" sz="2200" dirty="0">
                <a:solidFill>
                  <a:srgbClr val="00FF00"/>
                </a:solidFill>
              </a:rPr>
              <a:t>returned</a:t>
            </a:r>
            <a:r>
              <a:rPr lang="en-US" altLang="en-US" sz="2200" dirty="0">
                <a:solidFill>
                  <a:srgbClr val="FFFFFF"/>
                </a:solidFill>
              </a:rPr>
              <a:t>.</a:t>
            </a:r>
          </a:p>
          <a:p>
            <a:pPr eaLnBrk="1" hangingPunct="1"/>
            <a:r>
              <a:rPr lang="en-US" altLang="en-US" sz="2200" dirty="0">
                <a:solidFill>
                  <a:srgbClr val="FFFFFF"/>
                </a:solidFill>
              </a:rPr>
              <a:t>The </a:t>
            </a:r>
            <a:r>
              <a:rPr lang="en-US" altLang="en-US" sz="2200" dirty="0">
                <a:solidFill>
                  <a:srgbClr val="00FF00"/>
                </a:solidFill>
              </a:rPr>
              <a:t>long-run impact</a:t>
            </a:r>
            <a:r>
              <a:rPr lang="en-US" altLang="en-US" sz="2200" dirty="0">
                <a:solidFill>
                  <a:srgbClr val="FFFFFF"/>
                </a:solidFill>
              </a:rPr>
              <a:t> of the </a:t>
            </a:r>
            <a:r>
              <a:rPr lang="en-US" altLang="en-US" sz="2200" dirty="0" err="1">
                <a:solidFill>
                  <a:srgbClr val="FFFFFF"/>
                </a:solidFill>
              </a:rPr>
              <a:t>tulipmania</a:t>
            </a:r>
            <a:r>
              <a:rPr lang="en-US" altLang="en-US" sz="2200" dirty="0">
                <a:solidFill>
                  <a:srgbClr val="FFFFFF"/>
                </a:solidFill>
              </a:rPr>
              <a:t> to the Dutch economy was certainly very </a:t>
            </a:r>
            <a:r>
              <a:rPr lang="en-US" altLang="en-US" sz="2200" dirty="0">
                <a:solidFill>
                  <a:srgbClr val="00FF00"/>
                </a:solidFill>
              </a:rPr>
              <a:t>positive</a:t>
            </a:r>
            <a:r>
              <a:rPr lang="en-US" altLang="en-US" sz="2200" dirty="0">
                <a:solidFill>
                  <a:srgbClr val="FFFFFF"/>
                </a:solidFill>
              </a:rPr>
              <a:t>: Today, with more than 2 billion tulips harvested every year, the Netherlands are world market leader in (but not only) tulips.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5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sp>
        <p:nvSpPr>
          <p:cNvPr id="3379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FCA28FF-F1D3-4673-A64C-A640DF6B0200}" type="slidenum">
              <a:rPr lang="de-DE" altLang="en-US" sz="1800" smtClean="0">
                <a:solidFill>
                  <a:srgbClr val="FFFFFF"/>
                </a:solidFill>
              </a:rPr>
              <a:pPr algn="r" eaLnBrk="1" hangingPunct="1">
                <a:spcBef>
                  <a:spcPct val="0"/>
                </a:spcBef>
                <a:buClrTx/>
                <a:buFontTx/>
                <a:buNone/>
              </a:pPr>
              <a:t>25</a:t>
            </a:fld>
            <a:r>
              <a:rPr lang="de-DE" altLang="en-US" sz="1800">
                <a:solidFill>
                  <a:srgbClr val="FFFFFF"/>
                </a:solidFill>
              </a:rPr>
              <a:t>-</a:t>
            </a:r>
          </a:p>
        </p:txBody>
      </p:sp>
      <p:sp>
        <p:nvSpPr>
          <p:cNvPr id="3379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37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14051" name="Rectangle 3"/>
          <p:cNvSpPr>
            <a:spLocks noChangeArrowheads="1"/>
          </p:cNvSpPr>
          <p:nvPr/>
        </p:nvSpPr>
        <p:spPr bwMode="auto">
          <a:xfrm>
            <a:off x="104775" y="1160463"/>
            <a:ext cx="88233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Does the Dutch Tulip Crisis exhibits the </a:t>
            </a:r>
            <a:r>
              <a:rPr lang="en-US" altLang="en-US" sz="2500">
                <a:solidFill>
                  <a:srgbClr val="00FF00"/>
                </a:solidFill>
              </a:rPr>
              <a:t>ingredients of a typical financial market crisis</a:t>
            </a:r>
            <a:r>
              <a:rPr lang="en-US" altLang="en-US" sz="2500">
                <a:solidFill>
                  <a:srgbClr val="FFFFFF"/>
                </a:solidFill>
              </a:rPr>
              <a:t>?</a:t>
            </a:r>
          </a:p>
          <a:p>
            <a:pPr eaLnBrk="1" hangingPunct="1">
              <a:lnSpc>
                <a:spcPct val="90000"/>
              </a:lnSpc>
              <a:spcBef>
                <a:spcPct val="60000"/>
              </a:spcBef>
            </a:pPr>
            <a:r>
              <a:rPr lang="en-US" altLang="en-US" sz="2500">
                <a:solidFill>
                  <a:srgbClr val="00FF00"/>
                </a:solidFill>
              </a:rPr>
              <a:t>Initial Shock</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Technological innovation</a:t>
            </a:r>
            <a:r>
              <a:rPr lang="en-US" altLang="en-US" sz="2300">
                <a:solidFill>
                  <a:srgbClr val="FFFFFF"/>
                </a:solidFill>
              </a:rPr>
              <a:t>: A new product (tulips) was discovered and cultivated to bear the harsher climatic conditions of the Netherlands.</a:t>
            </a:r>
          </a:p>
          <a:p>
            <a:pPr eaLnBrk="1" hangingPunct="1">
              <a:lnSpc>
                <a:spcPct val="90000"/>
              </a:lnSpc>
              <a:spcBef>
                <a:spcPct val="60000"/>
              </a:spcBef>
            </a:pPr>
            <a:r>
              <a:rPr lang="en-US" altLang="en-US" sz="2500">
                <a:solidFill>
                  <a:srgbClr val="00FF00"/>
                </a:solidFill>
              </a:rPr>
              <a:t>Positive Feedback Mechanism</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Increase in demand</a:t>
            </a:r>
            <a:r>
              <a:rPr lang="en-US" altLang="en-US" sz="2300">
                <a:solidFill>
                  <a:srgbClr val="FFFFFF"/>
                </a:solidFill>
              </a:rPr>
              <a:t> for tulips by wealthy citizens led to an increase in prices. </a:t>
            </a:r>
            <a:r>
              <a:rPr lang="en-US" altLang="en-US" sz="2300">
                <a:solidFill>
                  <a:srgbClr val="00FF00"/>
                </a:solidFill>
              </a:rPr>
              <a:t>Increase in prices</a:t>
            </a:r>
            <a:r>
              <a:rPr lang="en-US" altLang="en-US" sz="2300">
                <a:solidFill>
                  <a:srgbClr val="FFFFFF"/>
                </a:solidFill>
              </a:rPr>
              <a:t> led to an expectation of further prices increases. </a:t>
            </a:r>
            <a:r>
              <a:rPr lang="en-US" altLang="en-US" sz="2300">
                <a:solidFill>
                  <a:srgbClr val="00FF00"/>
                </a:solidFill>
              </a:rPr>
              <a:t>Expectation of further price increases</a:t>
            </a:r>
            <a:r>
              <a:rPr lang="en-US" altLang="en-US" sz="2300">
                <a:solidFill>
                  <a:srgbClr val="FFFFFF"/>
                </a:solidFill>
              </a:rPr>
              <a:t> led to an </a:t>
            </a:r>
            <a:r>
              <a:rPr lang="en-US" altLang="en-US" sz="2300">
                <a:solidFill>
                  <a:srgbClr val="00FF00"/>
                </a:solidFill>
              </a:rPr>
              <a:t>increase in the demand</a:t>
            </a:r>
            <a:r>
              <a:rPr lang="en-US" altLang="en-US" sz="2300">
                <a:solidFill>
                  <a:srgbClr val="FFFFFF"/>
                </a:solidFill>
              </a:rPr>
              <a:t> for tulips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40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4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sp>
        <p:nvSpPr>
          <p:cNvPr id="3481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6972039E-FA6B-4349-B0CD-37AA9F9E09FD}" type="slidenum">
              <a:rPr lang="de-DE" altLang="en-US" sz="1800" smtClean="0">
                <a:solidFill>
                  <a:srgbClr val="FFFFFF"/>
                </a:solidFill>
              </a:rPr>
              <a:pPr algn="r" eaLnBrk="1" hangingPunct="1">
                <a:spcBef>
                  <a:spcPct val="0"/>
                </a:spcBef>
                <a:buClrTx/>
                <a:buFontTx/>
                <a:buNone/>
              </a:pPr>
              <a:t>26</a:t>
            </a:fld>
            <a:r>
              <a:rPr lang="de-DE" altLang="en-US" sz="1800">
                <a:solidFill>
                  <a:srgbClr val="FFFFFF"/>
                </a:solidFill>
              </a:rPr>
              <a:t>-</a:t>
            </a:r>
          </a:p>
        </p:txBody>
      </p:sp>
      <p:sp>
        <p:nvSpPr>
          <p:cNvPr id="3482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48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30435"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Does the Dutch Tulip Crisis exhibits the </a:t>
            </a:r>
            <a:r>
              <a:rPr lang="en-US" altLang="en-US" sz="2500" dirty="0">
                <a:solidFill>
                  <a:srgbClr val="00FF00"/>
                </a:solidFill>
              </a:rPr>
              <a:t>ingredients of a typical financial market crisis</a:t>
            </a:r>
            <a:r>
              <a:rPr lang="en-US" altLang="en-US" sz="2500" dirty="0">
                <a:solidFill>
                  <a:srgbClr val="FFFFFF"/>
                </a:solidFill>
              </a:rPr>
              <a:t>?</a:t>
            </a:r>
          </a:p>
          <a:p>
            <a:pPr eaLnBrk="1" hangingPunct="1">
              <a:lnSpc>
                <a:spcPct val="90000"/>
              </a:lnSpc>
              <a:spcBef>
                <a:spcPct val="60000"/>
              </a:spcBef>
            </a:pPr>
            <a:r>
              <a:rPr lang="en-US" altLang="en-US" sz="2500" dirty="0">
                <a:solidFill>
                  <a:srgbClr val="00FF00"/>
                </a:solidFill>
              </a:rPr>
              <a:t>Funding Source</a:t>
            </a:r>
            <a:r>
              <a:rPr lang="en-US" altLang="en-US" sz="2500" dirty="0">
                <a:solidFill>
                  <a:srgbClr val="FFFFFF"/>
                </a:solidFill>
              </a:rPr>
              <a:t>:</a:t>
            </a:r>
          </a:p>
          <a:p>
            <a:pPr lvl="1" eaLnBrk="1" hangingPunct="1">
              <a:lnSpc>
                <a:spcPct val="90000"/>
              </a:lnSpc>
              <a:spcBef>
                <a:spcPct val="60000"/>
              </a:spcBef>
              <a:buSzTx/>
            </a:pPr>
            <a:r>
              <a:rPr lang="en-US" altLang="en-US" sz="2300" dirty="0">
                <a:solidFill>
                  <a:srgbClr val="00FF00"/>
                </a:solidFill>
              </a:rPr>
              <a:t>Higher income</a:t>
            </a:r>
            <a:r>
              <a:rPr lang="en-US" altLang="en-US" sz="2300" dirty="0">
                <a:solidFill>
                  <a:srgbClr val="FFFFFF"/>
                </a:solidFill>
              </a:rPr>
              <a:t> of the whole population from a </a:t>
            </a:r>
            <a:r>
              <a:rPr lang="en-US" altLang="en-US" sz="2300" dirty="0">
                <a:solidFill>
                  <a:srgbClr val="00FF00"/>
                </a:solidFill>
              </a:rPr>
              <a:t>reduction of war expenditures</a:t>
            </a:r>
            <a:r>
              <a:rPr lang="en-US" altLang="en-US" sz="2300" dirty="0">
                <a:solidFill>
                  <a:srgbClr val="FFFFFF"/>
                </a:solidFill>
              </a:rPr>
              <a:t> and the </a:t>
            </a:r>
            <a:r>
              <a:rPr lang="en-US" altLang="en-US" sz="2300" dirty="0">
                <a:solidFill>
                  <a:srgbClr val="00FF00"/>
                </a:solidFill>
              </a:rPr>
              <a:t>dominance</a:t>
            </a:r>
            <a:r>
              <a:rPr lang="en-US" altLang="en-US" sz="2300" dirty="0">
                <a:solidFill>
                  <a:srgbClr val="FFFFFF"/>
                </a:solidFill>
              </a:rPr>
              <a:t> </a:t>
            </a:r>
            <a:r>
              <a:rPr lang="en-US" altLang="en-US" sz="2300" dirty="0">
                <a:solidFill>
                  <a:srgbClr val="00FF00"/>
                </a:solidFill>
              </a:rPr>
              <a:t>in international</a:t>
            </a:r>
            <a:r>
              <a:rPr lang="en-US" altLang="en-US" sz="2300" dirty="0">
                <a:solidFill>
                  <a:srgbClr val="FFFFFF"/>
                </a:solidFill>
              </a:rPr>
              <a:t> </a:t>
            </a:r>
            <a:r>
              <a:rPr lang="en-US" altLang="en-US" sz="2300" dirty="0">
                <a:solidFill>
                  <a:srgbClr val="00FF00"/>
                </a:solidFill>
              </a:rPr>
              <a:t>trade</a:t>
            </a:r>
            <a:r>
              <a:rPr lang="en-US" altLang="en-US" sz="2300" dirty="0">
                <a:solidFill>
                  <a:srgbClr val="FFFFFF"/>
                </a:solidFill>
              </a:rPr>
              <a:t> with East India, which caused an </a:t>
            </a:r>
            <a:r>
              <a:rPr lang="en-US" altLang="en-US" sz="2300" dirty="0">
                <a:solidFill>
                  <a:srgbClr val="00FF00"/>
                </a:solidFill>
              </a:rPr>
              <a:t>inflow of wealth</a:t>
            </a:r>
            <a:r>
              <a:rPr lang="en-US" altLang="en-US" sz="2300" dirty="0">
                <a:solidFill>
                  <a:srgbClr val="FFFFFF"/>
                </a:solidFill>
              </a:rPr>
              <a:t>.</a:t>
            </a:r>
          </a:p>
          <a:p>
            <a:pPr eaLnBrk="1" hangingPunct="1">
              <a:lnSpc>
                <a:spcPct val="90000"/>
              </a:lnSpc>
              <a:spcBef>
                <a:spcPct val="60000"/>
              </a:spcBef>
            </a:pPr>
            <a:r>
              <a:rPr lang="en-US" altLang="en-US" sz="2500" dirty="0">
                <a:solidFill>
                  <a:srgbClr val="00FF00"/>
                </a:solidFill>
              </a:rPr>
              <a:t>Negative Shock</a:t>
            </a:r>
            <a:r>
              <a:rPr lang="en-US" altLang="en-US" sz="2500" dirty="0">
                <a:solidFill>
                  <a:srgbClr val="FFFFFF"/>
                </a:solidFill>
              </a:rPr>
              <a:t>:</a:t>
            </a:r>
          </a:p>
          <a:p>
            <a:pPr lvl="1" eaLnBrk="1" hangingPunct="1">
              <a:lnSpc>
                <a:spcPct val="90000"/>
              </a:lnSpc>
              <a:spcBef>
                <a:spcPct val="60000"/>
              </a:spcBef>
              <a:buSzTx/>
            </a:pPr>
            <a:r>
              <a:rPr lang="en-US" altLang="en-US" sz="2300" dirty="0">
                <a:solidFill>
                  <a:srgbClr val="FFFFFF"/>
                </a:solidFill>
              </a:rPr>
              <a:t>Singular event: 1637 an auction in </a:t>
            </a:r>
            <a:r>
              <a:rPr lang="de-DE" altLang="en-US" dirty="0" err="1">
                <a:solidFill>
                  <a:srgbClr val="FFFFFF"/>
                </a:solidFill>
              </a:rPr>
              <a:t>Altmahr</a:t>
            </a:r>
            <a:r>
              <a:rPr lang="en-US" altLang="en-US" sz="2300" dirty="0">
                <a:solidFill>
                  <a:srgbClr val="FFFFFF"/>
                </a:solidFill>
              </a:rPr>
              <a:t> the </a:t>
            </a:r>
            <a:r>
              <a:rPr lang="en-US" altLang="en-US" sz="2300" dirty="0">
                <a:solidFill>
                  <a:srgbClr val="00FF00"/>
                </a:solidFill>
              </a:rPr>
              <a:t>demand</a:t>
            </a:r>
            <a:r>
              <a:rPr lang="en-US" altLang="en-US" sz="2300" dirty="0">
                <a:solidFill>
                  <a:srgbClr val="FFFFFF"/>
                </a:solidFill>
              </a:rPr>
              <a:t> for tulip futures was </a:t>
            </a:r>
            <a:r>
              <a:rPr lang="en-US" altLang="en-US" sz="2300" dirty="0">
                <a:solidFill>
                  <a:srgbClr val="00FF00"/>
                </a:solidFill>
              </a:rPr>
              <a:t>too weak </a:t>
            </a:r>
            <a:r>
              <a:rPr lang="en-US" altLang="en-US" sz="2300" dirty="0">
                <a:solidFill>
                  <a:srgbClr val="FFFFFF"/>
                </a:solidFill>
              </a:rPr>
              <a:t>such that prices for futures started to fall.</a:t>
            </a:r>
          </a:p>
        </p:txBody>
      </p:sp>
      <p:sp>
        <p:nvSpPr>
          <p:cNvPr id="34823" name="AutoShape 6">
            <a:hlinkClick r:id="rId3" action="ppaction://hlinkfile" highlightClick="1"/>
          </p:cNvPr>
          <p:cNvSpPr>
            <a:spLocks noChangeArrowheads="1"/>
          </p:cNvSpPr>
          <p:nvPr/>
        </p:nvSpPr>
        <p:spPr bwMode="auto">
          <a:xfrm>
            <a:off x="8104188" y="6410325"/>
            <a:ext cx="428625" cy="331788"/>
          </a:xfrm>
          <a:prstGeom prst="actionButtonForwardNext">
            <a:avLst/>
          </a:prstGeom>
          <a:solidFill>
            <a:srgbClr val="00FFFF"/>
          </a:solidFill>
          <a:ln w="12700">
            <a:solidFill>
              <a:schemeClr val="bg2"/>
            </a:solidFill>
            <a:miter lim="800000"/>
            <a:headEnd/>
            <a:tailEnd type="none" w="lg" len="lg"/>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0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043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04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0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sz="2400"/>
              <a:t>4.2.1. The Dutch Tulip Crisis 1636-37</a:t>
            </a:r>
            <a:endParaRPr lang="de-DE" altLang="en-US" sz="2400"/>
          </a:p>
        </p:txBody>
      </p:sp>
      <p:sp>
        <p:nvSpPr>
          <p:cNvPr id="3584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58BDA37-51FF-42ED-9B6D-0468578BEEE8}" type="slidenum">
              <a:rPr lang="de-DE" altLang="en-US" sz="1800" smtClean="0">
                <a:solidFill>
                  <a:srgbClr val="FFFFFF"/>
                </a:solidFill>
              </a:rPr>
              <a:pPr algn="r" eaLnBrk="1" hangingPunct="1">
                <a:spcBef>
                  <a:spcPct val="0"/>
                </a:spcBef>
                <a:buClrTx/>
                <a:buFontTx/>
                <a:buNone/>
              </a:pPr>
              <a:t>27</a:t>
            </a:fld>
            <a:r>
              <a:rPr lang="de-DE" altLang="en-US" sz="1800">
                <a:solidFill>
                  <a:srgbClr val="FFFFFF"/>
                </a:solidFill>
              </a:rPr>
              <a:t>-</a:t>
            </a:r>
          </a:p>
        </p:txBody>
      </p:sp>
      <p:sp>
        <p:nvSpPr>
          <p:cNvPr id="3584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58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35846" name="Picture 6" descr="Breughel the Younger - Tulipmania">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196975"/>
            <a:ext cx="72009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7"/>
          <p:cNvSpPr txBox="1">
            <a:spLocks noChangeArrowheads="1"/>
          </p:cNvSpPr>
          <p:nvPr/>
        </p:nvSpPr>
        <p:spPr bwMode="auto">
          <a:xfrm>
            <a:off x="468313" y="5734050"/>
            <a:ext cx="8064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800">
                <a:solidFill>
                  <a:srgbClr val="FFFFFF"/>
                </a:solidFill>
              </a:rPr>
              <a:t>Caricature of investors’ behavior during the Dutch “Tulipmania” by Jan Brueghel the Younger (1640), Frans Hals Museum, Haarlem, Netherlands.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37892" name="Rectangle 2"/>
          <p:cNvSpPr>
            <a:spLocks noGrp="1" noChangeArrowheads="1"/>
          </p:cNvSpPr>
          <p:nvPr>
            <p:ph idx="1"/>
          </p:nvPr>
        </p:nvSpPr>
        <p:spPr>
          <a:xfrm>
            <a:off x="503238" y="1341438"/>
            <a:ext cx="8486775" cy="5284787"/>
          </a:xfrm>
        </p:spPr>
        <p:txBody>
          <a:bodyPr/>
          <a:lstStyle/>
          <a:p>
            <a:pPr marL="0" indent="0" eaLnBrk="1" hangingPunct="1">
              <a:lnSpc>
                <a:spcPct val="90000"/>
              </a:lnSpc>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a:t>
            </a:r>
          </a:p>
        </p:txBody>
      </p:sp>
      <p:sp>
        <p:nvSpPr>
          <p:cNvPr id="3686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963C5DF-B645-4546-BCFA-71258772FA2B}" type="slidenum">
              <a:rPr lang="de-DE" altLang="en-US" sz="1800" smtClean="0">
                <a:solidFill>
                  <a:srgbClr val="FFFFFF"/>
                </a:solidFill>
              </a:rPr>
              <a:pPr algn="r" eaLnBrk="1" hangingPunct="1">
                <a:spcBef>
                  <a:spcPct val="0"/>
                </a:spcBef>
                <a:buClrTx/>
                <a:buFontTx/>
                <a:buNone/>
              </a:pPr>
              <a:t>28</a:t>
            </a:fld>
            <a:r>
              <a:rPr lang="de-DE" altLang="en-US" sz="1800">
                <a:solidFill>
                  <a:srgbClr val="FFFFFF"/>
                </a:solidFill>
              </a:rPr>
              <a:t>-</a:t>
            </a:r>
          </a:p>
        </p:txBody>
      </p:sp>
      <p:sp>
        <p:nvSpPr>
          <p:cNvPr id="36869"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8" name="Rectangle 4"/>
          <p:cNvSpPr>
            <a:spLocks noGrp="1" noChangeArrowheads="1"/>
          </p:cNvSpPr>
          <p:nvPr>
            <p:ph type="title"/>
          </p:nvPr>
        </p:nvSpPr>
        <p:spPr>
          <a:xfrm>
            <a:off x="468313" y="0"/>
            <a:ext cx="8229600" cy="1100138"/>
          </a:xfrm>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sp>
        <p:nvSpPr>
          <p:cNvPr id="3789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95C5DC7-71BF-44A8-AA8E-3A88BD175A71}" type="slidenum">
              <a:rPr lang="de-DE" altLang="en-US" sz="1800" smtClean="0">
                <a:solidFill>
                  <a:srgbClr val="FFFFFF"/>
                </a:solidFill>
              </a:rPr>
              <a:pPr algn="r" eaLnBrk="1" hangingPunct="1">
                <a:spcBef>
                  <a:spcPct val="0"/>
                </a:spcBef>
                <a:buClrTx/>
                <a:buFontTx/>
                <a:buNone/>
              </a:pPr>
              <a:t>29</a:t>
            </a:fld>
            <a:r>
              <a:rPr lang="de-DE" altLang="en-US" sz="1800">
                <a:solidFill>
                  <a:srgbClr val="FFFFFF"/>
                </a:solidFill>
              </a:rPr>
              <a:t>-</a:t>
            </a:r>
          </a:p>
        </p:txBody>
      </p:sp>
      <p:sp>
        <p:nvSpPr>
          <p:cNvPr id="3789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78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37894" name="Rectangle 3"/>
          <p:cNvSpPr>
            <a:spLocks noChangeArrowheads="1"/>
          </p:cNvSpPr>
          <p:nvPr/>
        </p:nvSpPr>
        <p:spPr bwMode="auto">
          <a:xfrm>
            <a:off x="1" y="968291"/>
            <a:ext cx="914400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360363" indent="-276225" eaLnBrk="1" hangingPunct="1">
              <a:lnSpc>
                <a:spcPct val="90000"/>
              </a:lnSpc>
            </a:pPr>
            <a:r>
              <a:rPr lang="en-US" altLang="en-US" sz="2200" dirty="0">
                <a:solidFill>
                  <a:srgbClr val="FFFFFF"/>
                </a:solidFill>
              </a:rPr>
              <a:t>From 1920 to 1929 the US-economy and the economies of many other industrialized countries experienced a period of fast economic growth – the “</a:t>
            </a:r>
            <a:r>
              <a:rPr lang="en-US" altLang="en-US" sz="2200" dirty="0">
                <a:solidFill>
                  <a:srgbClr val="00FF00"/>
                </a:solidFill>
              </a:rPr>
              <a:t>roaring twenties</a:t>
            </a:r>
            <a:r>
              <a:rPr lang="en-US" altLang="en-US" sz="2200" dirty="0">
                <a:solidFill>
                  <a:srgbClr val="FFFFFF"/>
                </a:solidFill>
              </a:rPr>
              <a:t>”.</a:t>
            </a:r>
          </a:p>
          <a:p>
            <a:pPr marL="360363" indent="-276225" eaLnBrk="1" hangingPunct="1">
              <a:lnSpc>
                <a:spcPct val="90000"/>
              </a:lnSpc>
            </a:pPr>
            <a:r>
              <a:rPr lang="en-US" altLang="en-US" sz="2200" dirty="0">
                <a:solidFill>
                  <a:srgbClr val="FFFFFF"/>
                </a:solidFill>
              </a:rPr>
              <a:t>Several factors favored this development:</a:t>
            </a:r>
          </a:p>
          <a:p>
            <a:pPr marL="550863" lvl="2" indent="-276225" eaLnBrk="1" hangingPunct="1">
              <a:lnSpc>
                <a:spcPct val="90000"/>
              </a:lnSpc>
              <a:buSzTx/>
            </a:pPr>
            <a:r>
              <a:rPr lang="en-US" altLang="en-US" dirty="0">
                <a:solidFill>
                  <a:srgbClr val="FFFFFF"/>
                </a:solidFill>
              </a:rPr>
              <a:t>The economic </a:t>
            </a:r>
            <a:r>
              <a:rPr lang="en-US" altLang="en-US" dirty="0">
                <a:solidFill>
                  <a:srgbClr val="00FF00"/>
                </a:solidFill>
              </a:rPr>
              <a:t>aftermaths</a:t>
            </a:r>
            <a:r>
              <a:rPr lang="en-US" altLang="en-US" dirty="0">
                <a:solidFill>
                  <a:srgbClr val="FFFFFF"/>
                </a:solidFill>
              </a:rPr>
              <a:t> of the </a:t>
            </a:r>
            <a:r>
              <a:rPr lang="en-US" altLang="en-US" dirty="0">
                <a:solidFill>
                  <a:srgbClr val="00FF00"/>
                </a:solidFill>
              </a:rPr>
              <a:t>World War I</a:t>
            </a:r>
            <a:r>
              <a:rPr lang="en-US" altLang="en-US" dirty="0">
                <a:solidFill>
                  <a:srgbClr val="FFFFFF"/>
                </a:solidFill>
              </a:rPr>
              <a:t> (1914-18) were overcome in most countries; the world economy was enjoying a period of relative stability. </a:t>
            </a:r>
            <a:r>
              <a:rPr lang="en-US" altLang="en-US" dirty="0">
                <a:solidFill>
                  <a:srgbClr val="00FF00"/>
                </a:solidFill>
              </a:rPr>
              <a:t>International trade</a:t>
            </a:r>
            <a:r>
              <a:rPr lang="en-US" altLang="en-US" dirty="0">
                <a:solidFill>
                  <a:srgbClr val="FFFFFF"/>
                </a:solidFill>
              </a:rPr>
              <a:t> regained momentum.</a:t>
            </a:r>
          </a:p>
          <a:p>
            <a:pPr marL="550863" lvl="2" indent="-276225" eaLnBrk="1" hangingPunct="1">
              <a:lnSpc>
                <a:spcPct val="90000"/>
              </a:lnSpc>
              <a:buSzTx/>
            </a:pPr>
            <a:r>
              <a:rPr lang="en-US" dirty="0">
                <a:solidFill>
                  <a:srgbClr val="00FF00"/>
                </a:solidFill>
              </a:rPr>
              <a:t>New technologies </a:t>
            </a:r>
            <a:r>
              <a:rPr lang="en-US" dirty="0"/>
              <a:t>spread: Households were </a:t>
            </a:r>
            <a:r>
              <a:rPr lang="en-US" dirty="0">
                <a:solidFill>
                  <a:srgbClr val="00FF00"/>
                </a:solidFill>
              </a:rPr>
              <a:t>electrified</a:t>
            </a:r>
            <a:r>
              <a:rPr lang="en-US" dirty="0"/>
              <a:t>. This had very similar effects as the connection of households to the internet in the </a:t>
            </a:r>
            <a:r>
              <a:rPr lang="en-US" dirty="0" err="1"/>
              <a:t>1990s</a:t>
            </a:r>
            <a:r>
              <a:rPr lang="en-US" dirty="0"/>
              <a:t>: </a:t>
            </a:r>
            <a:r>
              <a:rPr lang="en-US" dirty="0">
                <a:solidFill>
                  <a:srgbClr val="00FF00"/>
                </a:solidFill>
              </a:rPr>
              <a:t>new products </a:t>
            </a:r>
            <a:r>
              <a:rPr lang="en-US" dirty="0"/>
              <a:t>such as </a:t>
            </a:r>
            <a:r>
              <a:rPr lang="en-US" dirty="0">
                <a:solidFill>
                  <a:srgbClr val="00FF00"/>
                </a:solidFill>
              </a:rPr>
              <a:t>electrical household appliances</a:t>
            </a:r>
            <a:r>
              <a:rPr lang="en-US" dirty="0"/>
              <a:t>, </a:t>
            </a:r>
            <a:r>
              <a:rPr lang="en-US" dirty="0">
                <a:solidFill>
                  <a:srgbClr val="00FF00"/>
                </a:solidFill>
              </a:rPr>
              <a:t>telephones</a:t>
            </a:r>
            <a:r>
              <a:rPr lang="en-US" dirty="0"/>
              <a:t> and </a:t>
            </a:r>
            <a:r>
              <a:rPr lang="en-US" dirty="0">
                <a:solidFill>
                  <a:srgbClr val="00FF00"/>
                </a:solidFill>
              </a:rPr>
              <a:t>radios</a:t>
            </a:r>
            <a:r>
              <a:rPr lang="en-US" dirty="0"/>
              <a:t> could be sold to households.</a:t>
            </a:r>
          </a:p>
          <a:p>
            <a:pPr marL="550863" lvl="2" indent="-276225" eaLnBrk="1" hangingPunct="1">
              <a:lnSpc>
                <a:spcPct val="90000"/>
              </a:lnSpc>
              <a:buSzTx/>
            </a:pPr>
            <a:r>
              <a:rPr lang="en-US" dirty="0"/>
              <a:t>The principles of </a:t>
            </a:r>
            <a:r>
              <a:rPr lang="en-US" dirty="0">
                <a:solidFill>
                  <a:srgbClr val="00FF00"/>
                </a:solidFill>
              </a:rPr>
              <a:t>mass production</a:t>
            </a:r>
            <a:r>
              <a:rPr lang="en-US" dirty="0"/>
              <a:t>, developed by Henry Ford, made production costs considerably cheaper. </a:t>
            </a:r>
          </a:p>
          <a:p>
            <a:pPr marL="550863" lvl="2" indent="-276225" eaLnBrk="1" hangingPunct="1">
              <a:lnSpc>
                <a:spcPct val="90000"/>
              </a:lnSpc>
              <a:buSzTx/>
            </a:pPr>
            <a:r>
              <a:rPr lang="en-US" dirty="0"/>
              <a:t>Emergence of the automobile industry, aviation industry, film industry. </a:t>
            </a:r>
          </a:p>
          <a:p>
            <a:pPr marL="550863" lvl="2" indent="-276225" eaLnBrk="1" hangingPunct="1">
              <a:lnSpc>
                <a:spcPct val="90000"/>
              </a:lnSpc>
              <a:buSzTx/>
            </a:pPr>
            <a:r>
              <a:rPr lang="en-US" dirty="0"/>
              <a:t>These new technologies unleashed </a:t>
            </a:r>
            <a:r>
              <a:rPr lang="en-US" dirty="0">
                <a:solidFill>
                  <a:srgbClr val="00FF00"/>
                </a:solidFill>
              </a:rPr>
              <a:t>investor fantasies </a:t>
            </a:r>
            <a:r>
              <a:rPr lang="en-US" dirty="0"/>
              <a:t>about new profit opportunities. </a:t>
            </a:r>
            <a:r>
              <a:rPr lang="en-US" dirty="0">
                <a:solidFill>
                  <a:srgbClr val="00FF00"/>
                </a:solidFill>
              </a:rPr>
              <a:t>New joint stock companies </a:t>
            </a:r>
            <a:r>
              <a:rPr lang="en-US" dirty="0"/>
              <a:t>were founded and sold on the stock market at great profit. More and more people started investing in stocks. </a:t>
            </a:r>
            <a:endParaRPr lang="en-US" altLang="en-US"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63"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de-DE" dirty="0"/>
          </a:p>
        </p:txBody>
      </p:sp>
      <p:sp>
        <p:nvSpPr>
          <p:cNvPr id="9564162" name="Rectangle 2"/>
          <p:cNvSpPr>
            <a:spLocks noGrp="1" noChangeArrowheads="1"/>
          </p:cNvSpPr>
          <p:nvPr>
            <p:ph idx="1"/>
          </p:nvPr>
        </p:nvSpPr>
        <p:spPr>
          <a:xfrm>
            <a:off x="503238" y="1341438"/>
            <a:ext cx="8486775" cy="5284787"/>
          </a:xfrm>
        </p:spPr>
        <p:txBody>
          <a:bodyPr/>
          <a:lstStyle/>
          <a:p>
            <a:pPr marL="0" indent="0" eaLnBrk="1" hangingPunct="1">
              <a:lnSpc>
                <a:spcPct val="80000"/>
              </a:lnSpc>
              <a:buNone/>
              <a:tabLst>
                <a:tab pos="533400" algn="l"/>
                <a:tab pos="1079500" algn="l"/>
              </a:tabLst>
              <a:defRPr/>
            </a:pPr>
            <a:r>
              <a:rPr lang="fr-FR" altLang="en-US" sz="2000" dirty="0">
                <a:solidFill>
                  <a:srgbClr val="FFFF00"/>
                </a:solidFill>
              </a:rPr>
              <a:t>4. International Financial </a:t>
            </a:r>
            <a:r>
              <a:rPr lang="fr-FR" altLang="en-US" sz="2000" dirty="0" err="1">
                <a:solidFill>
                  <a:srgbClr val="FFFF00"/>
                </a:solidFill>
              </a:rPr>
              <a:t>Market</a:t>
            </a:r>
            <a:r>
              <a:rPr lang="fr-FR" altLang="en-US" sz="2000" dirty="0">
                <a:solidFill>
                  <a:srgbClr val="FFFF00"/>
                </a:solidFill>
              </a:rPr>
              <a:t> Crises</a:t>
            </a:r>
            <a:endParaRPr lang="en-US" altLang="en-US" sz="2000" dirty="0">
              <a:solidFill>
                <a:srgbClr val="FFFF00"/>
              </a:solidFill>
            </a:endParaRPr>
          </a:p>
          <a:p>
            <a:pPr marL="0" indent="0" eaLnBrk="1" hangingPunct="1">
              <a:lnSpc>
                <a:spcPct val="80000"/>
              </a:lnSpc>
              <a:buNone/>
              <a:tabLst>
                <a:tab pos="533400" algn="l"/>
                <a:tab pos="1079500" algn="l"/>
              </a:tabLst>
              <a:defRPr/>
            </a:pPr>
            <a:r>
              <a:rPr lang="en-US" altLang="en-US" sz="2000" dirty="0">
                <a:solidFill>
                  <a:srgbClr val="FFFF00"/>
                </a:solidFill>
              </a:rPr>
              <a:t>	4.1. The Ingredients of a Financial Market Crisis</a:t>
            </a:r>
          </a:p>
          <a:p>
            <a:pPr marL="0" indent="0" eaLnBrk="1" hangingPunct="1">
              <a:lnSpc>
                <a:spcPct val="80000"/>
              </a:lnSpc>
              <a:buFont typeface="Arial Unicode MS" pitchFamily="34" charset="-128"/>
              <a:buNone/>
              <a:tabLst>
                <a:tab pos="533400" algn="l"/>
                <a:tab pos="1079500" algn="l"/>
              </a:tabLst>
              <a:defRPr/>
            </a:pPr>
            <a:r>
              <a:rPr lang="de-DE" sz="2100" dirty="0">
                <a:solidFill>
                  <a:srgbClr val="FFFF00"/>
                </a:solidFill>
              </a:rPr>
              <a:t>	</a:t>
            </a:r>
          </a:p>
        </p:txBody>
      </p:sp>
      <p:sp>
        <p:nvSpPr>
          <p:cNvPr id="410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B707DB9-BFAB-4D3E-BD89-3EF7B1F3586C}" type="slidenum">
              <a:rPr lang="de-DE" altLang="en-US" sz="1600" smtClean="0"/>
              <a:pPr eaLnBrk="1" hangingPunct="1">
                <a:spcBef>
                  <a:spcPct val="0"/>
                </a:spcBef>
                <a:buClrTx/>
                <a:buFontTx/>
                <a:buNone/>
              </a:pPr>
              <a:t>3</a:t>
            </a:fld>
            <a:r>
              <a:rPr lang="de-DE" altLang="en-US" sz="1600"/>
              <a:t> -</a:t>
            </a:r>
          </a:p>
        </p:txBody>
      </p:sp>
      <p:sp>
        <p:nvSpPr>
          <p:cNvPr id="410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1" name="Rectangle 6"/>
          <p:cNvSpPr>
            <a:spLocks noGrp="1" noChangeArrowheads="1"/>
          </p:cNvSpPr>
          <p:nvPr>
            <p:ph type="title"/>
          </p:nvPr>
        </p:nvSpPr>
        <p:spPr/>
        <p:txBody>
          <a:bodyPr/>
          <a:lstStyle/>
          <a:p>
            <a:pPr eaLnBrk="1" hangingPunct="1">
              <a:defRPr/>
            </a:pPr>
            <a:r>
              <a:rPr lang="en-US" altLang="en-US"/>
              <a:t>The Development of the Dow Jones Index Before and After the World Economic Crisis of 1929</a:t>
            </a:r>
            <a:endParaRPr lang="de-DE" altLang="en-US"/>
          </a:p>
        </p:txBody>
      </p:sp>
      <p:sp>
        <p:nvSpPr>
          <p:cNvPr id="3891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4074A6D-8A2D-4C99-A21A-D1F874A2EFFB}" type="slidenum">
              <a:rPr lang="de-DE" altLang="en-US" sz="1800" smtClean="0">
                <a:solidFill>
                  <a:srgbClr val="FFFFFF"/>
                </a:solidFill>
              </a:rPr>
              <a:pPr algn="r" eaLnBrk="1" hangingPunct="1">
                <a:spcBef>
                  <a:spcPct val="0"/>
                </a:spcBef>
                <a:buClrTx/>
                <a:buFontTx/>
                <a:buNone/>
              </a:pPr>
              <a:t>30</a:t>
            </a:fld>
            <a:r>
              <a:rPr lang="de-DE" altLang="en-US" sz="1800">
                <a:solidFill>
                  <a:srgbClr val="FFFFFF"/>
                </a:solidFill>
              </a:rPr>
              <a:t>-</a:t>
            </a:r>
          </a:p>
        </p:txBody>
      </p:sp>
      <p:sp>
        <p:nvSpPr>
          <p:cNvPr id="3891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38917" name="Picture 3" descr="graph1920-1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488"/>
            <a:ext cx="8964613"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AutoShape 7">
            <a:hlinkClick r:id="rId4" action="ppaction://hlinksldjump" highlightClick="1"/>
          </p:cNvPr>
          <p:cNvSpPr>
            <a:spLocks noChangeArrowheads="1"/>
          </p:cNvSpPr>
          <p:nvPr/>
        </p:nvSpPr>
        <p:spPr bwMode="auto">
          <a:xfrm>
            <a:off x="8101013" y="6489700"/>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9938" name="Objekt 1"/>
          <p:cNvGraphicFramePr>
            <a:graphicFrameLocks noChangeAspect="1"/>
          </p:cNvGraphicFramePr>
          <p:nvPr/>
        </p:nvGraphicFramePr>
        <p:xfrm>
          <a:off x="-50800" y="-57150"/>
          <a:ext cx="9247188" cy="6972300"/>
        </p:xfrm>
        <a:graphic>
          <a:graphicData uri="http://schemas.openxmlformats.org/presentationml/2006/ole">
            <mc:AlternateContent xmlns:mc="http://schemas.openxmlformats.org/markup-compatibility/2006">
              <mc:Choice xmlns:v="urn:schemas-microsoft-com:vml" Requires="v">
                <p:oleObj spid="_x0000_s40093" name="Arbeitsblatt" r:id="rId4" imgW="8677210" imgH="5934060" progId="Excel.Sheet.12">
                  <p:link updateAutomatic="1"/>
                </p:oleObj>
              </mc:Choice>
              <mc:Fallback>
                <p:oleObj name="Arbeitsblatt" r:id="rId4" imgW="8677210" imgH="5934060" progId="Excel.Sheet.12">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7150"/>
                        <a:ext cx="92471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F4C8FBB4-C483-4857-8939-0863B72CF44E}" type="slidenum">
              <a:rPr lang="de-DE" altLang="en-US" sz="1800" smtClean="0">
                <a:solidFill>
                  <a:srgbClr val="FFFFFF"/>
                </a:solidFill>
              </a:rPr>
              <a:pPr algn="r" eaLnBrk="1" hangingPunct="1">
                <a:spcBef>
                  <a:spcPct val="0"/>
                </a:spcBef>
                <a:buClrTx/>
                <a:buFontTx/>
                <a:buNone/>
              </a:pPr>
              <a:t>31</a:t>
            </a:fld>
            <a:r>
              <a:rPr lang="de-DE" altLang="en-US" sz="1800">
                <a:solidFill>
                  <a:srgbClr val="FFFFFF"/>
                </a:solidFill>
              </a:rPr>
              <a:t>-</a:t>
            </a:r>
          </a:p>
        </p:txBody>
      </p:sp>
      <p:sp>
        <p:nvSpPr>
          <p:cNvPr id="3994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99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39942" name="Textfeld 5"/>
          <p:cNvSpPr txBox="1">
            <a:spLocks noChangeArrowheads="1"/>
          </p:cNvSpPr>
          <p:nvPr/>
        </p:nvSpPr>
        <p:spPr bwMode="auto">
          <a:xfrm>
            <a:off x="2058988" y="147638"/>
            <a:ext cx="421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de-DE" sz="2000">
                <a:solidFill>
                  <a:srgbClr val="0000FF"/>
                </a:solidFill>
              </a:rPr>
              <a:t>Standard &amp; Poors 500 Index</a:t>
            </a:r>
          </a:p>
          <a:p>
            <a:pPr algn="ctr" eaLnBrk="1" hangingPunct="1">
              <a:spcBef>
                <a:spcPct val="0"/>
              </a:spcBef>
              <a:buClrTx/>
              <a:buFontTx/>
              <a:buNone/>
            </a:pPr>
            <a:r>
              <a:rPr lang="de-DE" altLang="de-DE" sz="2000">
                <a:solidFill>
                  <a:srgbClr val="0000FF"/>
                </a:solidFill>
              </a:rPr>
              <a:t>(Inflation Corrected Prices = 2004)</a:t>
            </a:r>
          </a:p>
        </p:txBody>
      </p:sp>
      <p:cxnSp>
        <p:nvCxnSpPr>
          <p:cNvPr id="7" name="Straight Arrow Connector 6">
            <a:extLst>
              <a:ext uri="{FF2B5EF4-FFF2-40B4-BE49-F238E27FC236}">
                <a16:creationId xmlns:a16="http://schemas.microsoft.com/office/drawing/2014/main" id="{6C60DA13-B1EA-4443-B867-806F089821A5}"/>
              </a:ext>
            </a:extLst>
          </p:cNvPr>
          <p:cNvCxnSpPr/>
          <p:nvPr/>
        </p:nvCxnSpPr>
        <p:spPr bwMode="auto">
          <a:xfrm flipV="1">
            <a:off x="1489362" y="2960715"/>
            <a:ext cx="4494509" cy="2654246"/>
          </a:xfrm>
          <a:prstGeom prst="straightConnector1">
            <a:avLst/>
          </a:prstGeom>
          <a:solidFill>
            <a:srgbClr val="FFFF00"/>
          </a:solidFill>
          <a:ln w="66675" cap="flat" cmpd="sng" algn="ctr">
            <a:solidFill>
              <a:srgbClr val="FF0000"/>
            </a:solidFill>
            <a:prstDash val="solid"/>
            <a:round/>
            <a:headEnd type="none" w="med" len="med"/>
            <a:tailEnd type="triangle"/>
          </a:ln>
          <a:effectLst/>
        </p:spPr>
      </p:cxnSp>
      <p:sp>
        <p:nvSpPr>
          <p:cNvPr id="8" name="AutoShape 6">
            <a:extLst>
              <a:ext uri="{FF2B5EF4-FFF2-40B4-BE49-F238E27FC236}">
                <a16:creationId xmlns:a16="http://schemas.microsoft.com/office/drawing/2014/main" id="{5EC73B6E-CEB9-4339-8CB1-A1CFC11258ED}"/>
              </a:ext>
            </a:extLst>
          </p:cNvPr>
          <p:cNvSpPr>
            <a:spLocks noChangeArrowheads="1"/>
          </p:cNvSpPr>
          <p:nvPr/>
        </p:nvSpPr>
        <p:spPr bwMode="auto">
          <a:xfrm>
            <a:off x="1080000" y="1189037"/>
            <a:ext cx="2833351" cy="1906588"/>
          </a:xfrm>
          <a:prstGeom prst="roundRect">
            <a:avLst>
              <a:gd name="adj" fmla="val 16667"/>
            </a:avLst>
          </a:prstGeom>
          <a:solidFill>
            <a:schemeClr val="bg2">
              <a:lumMod val="10000"/>
              <a:lumOff val="90000"/>
            </a:schemeClr>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None/>
            </a:pPr>
            <a:r>
              <a:rPr lang="en-US" altLang="en-US" sz="2000" dirty="0">
                <a:solidFill>
                  <a:srgbClr val="0000FF"/>
                </a:solidFill>
              </a:rPr>
              <a:t>The upward trend in corporate profits in the </a:t>
            </a:r>
            <a:r>
              <a:rPr lang="en-US" altLang="en-US" sz="2000" dirty="0" err="1">
                <a:solidFill>
                  <a:srgbClr val="0000FF"/>
                </a:solidFill>
              </a:rPr>
              <a:t>20s</a:t>
            </a:r>
            <a:r>
              <a:rPr lang="en-US" altLang="en-US" sz="2000" dirty="0">
                <a:solidFill>
                  <a:srgbClr val="0000FF"/>
                </a:solidFill>
              </a:rPr>
              <a:t> gave rise to further profit growth expectations.</a:t>
            </a:r>
            <a:endParaRPr lang="de-DE" altLang="en-US" b="1" dirty="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2" name="Objekt 2"/>
          <p:cNvGraphicFramePr>
            <a:graphicFrameLocks noChangeAspect="1"/>
          </p:cNvGraphicFramePr>
          <p:nvPr/>
        </p:nvGraphicFramePr>
        <p:xfrm>
          <a:off x="0" y="0"/>
          <a:ext cx="9185275" cy="6858000"/>
        </p:xfrm>
        <a:graphic>
          <a:graphicData uri="http://schemas.openxmlformats.org/presentationml/2006/ole">
            <mc:AlternateContent xmlns:mc="http://schemas.openxmlformats.org/markup-compatibility/2006">
              <mc:Choice xmlns:v="urn:schemas-microsoft-com:vml" Requires="v">
                <p:oleObj spid="_x0000_s41117" name="Arbeitsblatt" r:id="rId4" imgW="8580160" imgH="5836890" progId="Excel.Sheet.12">
                  <p:link updateAutomatic="1"/>
                </p:oleObj>
              </mc:Choice>
              <mc:Fallback>
                <p:oleObj name="Arbeitsblatt" r:id="rId4" imgW="8580160" imgH="5836890" progId="Excel.Sheet.12">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5275"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38868E06-2BD2-4098-BCA5-F52C6DB27899}" type="slidenum">
              <a:rPr lang="de-DE" altLang="en-US" sz="1800" smtClean="0">
                <a:solidFill>
                  <a:srgbClr val="FFFFFF"/>
                </a:solidFill>
              </a:rPr>
              <a:pPr algn="r" eaLnBrk="1" hangingPunct="1">
                <a:spcBef>
                  <a:spcPct val="0"/>
                </a:spcBef>
                <a:buClrTx/>
                <a:buFontTx/>
                <a:buNone/>
              </a:pPr>
              <a:t>32</a:t>
            </a:fld>
            <a:r>
              <a:rPr lang="de-DE" altLang="en-US" sz="1800">
                <a:solidFill>
                  <a:srgbClr val="FFFFFF"/>
                </a:solidFill>
              </a:rPr>
              <a:t>-</a:t>
            </a:r>
          </a:p>
        </p:txBody>
      </p:sp>
      <p:sp>
        <p:nvSpPr>
          <p:cNvPr id="4096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09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0966" name="Textfeld 6"/>
          <p:cNvSpPr txBox="1">
            <a:spLocks noChangeArrowheads="1"/>
          </p:cNvSpPr>
          <p:nvPr/>
        </p:nvSpPr>
        <p:spPr bwMode="auto">
          <a:xfrm>
            <a:off x="2058988" y="147638"/>
            <a:ext cx="421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de-DE" sz="2000">
                <a:solidFill>
                  <a:srgbClr val="0000FF"/>
                </a:solidFill>
              </a:rPr>
              <a:t>Standard &amp; Poors 500 Index</a:t>
            </a:r>
          </a:p>
          <a:p>
            <a:pPr algn="ctr" eaLnBrk="1" hangingPunct="1">
              <a:spcBef>
                <a:spcPct val="0"/>
              </a:spcBef>
              <a:buClrTx/>
              <a:buFontTx/>
              <a:buNone/>
            </a:pPr>
            <a:r>
              <a:rPr lang="de-DE" altLang="de-DE" sz="2000">
                <a:solidFill>
                  <a:srgbClr val="0000FF"/>
                </a:solidFill>
              </a:rPr>
              <a:t>(Inflation Corrected Prices = 2004)</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1987"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8E4414D7-4EA8-44B9-BB0F-2CD6C3088419}" type="slidenum">
              <a:rPr lang="de-DE" altLang="en-US" sz="1600" b="1">
                <a:solidFill>
                  <a:srgbClr val="FFFFFF"/>
                </a:solidFill>
              </a:rPr>
              <a:pPr algn="r" eaLnBrk="1" hangingPunct="1">
                <a:spcBef>
                  <a:spcPct val="0"/>
                </a:spcBef>
                <a:buClrTx/>
                <a:buFontTx/>
                <a:buNone/>
              </a:pPr>
              <a:t>33</a:t>
            </a:fld>
            <a:r>
              <a:rPr lang="de-DE" altLang="en-US" sz="1600" b="1">
                <a:solidFill>
                  <a:srgbClr val="FFFFFF"/>
                </a:solidFill>
              </a:rPr>
              <a:t> -</a:t>
            </a:r>
          </a:p>
        </p:txBody>
      </p:sp>
      <p:sp>
        <p:nvSpPr>
          <p:cNvPr id="41988" name="Text Box 4"/>
          <p:cNvSpPr txBox="1">
            <a:spLocks noChangeArrowheads="1"/>
          </p:cNvSpPr>
          <p:nvPr/>
        </p:nvSpPr>
        <p:spPr bwMode="auto">
          <a:xfrm>
            <a:off x="0" y="4924425"/>
            <a:ext cx="9144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50000"/>
              </a:spcBef>
              <a:buClrTx/>
              <a:buFontTx/>
              <a:buNone/>
            </a:pPr>
            <a:r>
              <a:rPr lang="en-US" altLang="en-US" sz="2000" dirty="0">
                <a:solidFill>
                  <a:srgbClr val="FFFFFF"/>
                </a:solidFill>
              </a:rPr>
              <a:t>The all time average of the S&amp;P 500 P/E-ratio is </a:t>
            </a:r>
            <a:r>
              <a:rPr lang="en-US" altLang="en-US" sz="2000" dirty="0">
                <a:solidFill>
                  <a:srgbClr val="00FF00"/>
                </a:solidFill>
              </a:rPr>
              <a:t>16,5</a:t>
            </a:r>
            <a:r>
              <a:rPr lang="en-US" altLang="en-US" sz="2000" dirty="0">
                <a:solidFill>
                  <a:srgbClr val="FFFFFF"/>
                </a:solidFill>
              </a:rPr>
              <a:t> (what corresponds to an average earnings yield of 6,0%).  As the development of the S&amp;P 500 P/E-ratio shows, the bubbles which led to the </a:t>
            </a:r>
            <a:r>
              <a:rPr lang="en-US" altLang="en-US" sz="2000" dirty="0">
                <a:solidFill>
                  <a:srgbClr val="00FF00"/>
                </a:solidFill>
              </a:rPr>
              <a:t>world economic crises</a:t>
            </a:r>
            <a:r>
              <a:rPr lang="en-US" altLang="en-US" sz="2000" dirty="0">
                <a:solidFill>
                  <a:srgbClr val="FFFFFF"/>
                </a:solidFill>
              </a:rPr>
              <a:t> of 1929 and the </a:t>
            </a:r>
            <a:r>
              <a:rPr lang="en-US" altLang="en-US" sz="2000" dirty="0" err="1">
                <a:solidFill>
                  <a:srgbClr val="00FF00"/>
                </a:solidFill>
              </a:rPr>
              <a:t>dot.com</a:t>
            </a:r>
            <a:r>
              <a:rPr lang="en-US" altLang="en-US" sz="2000" dirty="0">
                <a:solidFill>
                  <a:srgbClr val="00FF00"/>
                </a:solidFill>
              </a:rPr>
              <a:t>-crisis</a:t>
            </a:r>
            <a:r>
              <a:rPr lang="en-US" altLang="en-US" sz="2000" dirty="0">
                <a:solidFill>
                  <a:srgbClr val="FFFFFF"/>
                </a:solidFill>
              </a:rPr>
              <a:t> of 2000 had been periods with very strong growth of the P/E-ratio. </a:t>
            </a:r>
          </a:p>
        </p:txBody>
      </p:sp>
      <p:sp>
        <p:nvSpPr>
          <p:cNvPr id="41989" name="Textfeld 1"/>
          <p:cNvSpPr txBox="1">
            <a:spLocks noChangeArrowheads="1"/>
          </p:cNvSpPr>
          <p:nvPr/>
        </p:nvSpPr>
        <p:spPr bwMode="auto">
          <a:xfrm>
            <a:off x="1085850" y="695325"/>
            <a:ext cx="697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1600">
                <a:solidFill>
                  <a:srgbClr val="FFFFFF"/>
                </a:solidFill>
              </a:rPr>
              <a:t>http://www.econ.yale.edu/~shiller/data/ie_data.xls</a:t>
            </a:r>
          </a:p>
        </p:txBody>
      </p:sp>
      <p:graphicFrame>
        <p:nvGraphicFramePr>
          <p:cNvPr id="41990" name="Objekt 2"/>
          <p:cNvGraphicFramePr>
            <a:graphicFrameLocks noChangeAspect="1"/>
          </p:cNvGraphicFramePr>
          <p:nvPr/>
        </p:nvGraphicFramePr>
        <p:xfrm>
          <a:off x="-39688" y="977900"/>
          <a:ext cx="9224963" cy="3810000"/>
        </p:xfrm>
        <a:graphic>
          <a:graphicData uri="http://schemas.openxmlformats.org/presentationml/2006/ole">
            <mc:AlternateContent xmlns:mc="http://schemas.openxmlformats.org/markup-compatibility/2006">
              <mc:Choice xmlns:v="urn:schemas-microsoft-com:vml" Requires="v">
                <p:oleObj spid="_x0000_s42142" name="Arbeitsblatt" r:id="rId4" imgW="9401167" imgH="6172200" progId="Excel.Sheet.12">
                  <p:link updateAutomatic="1"/>
                </p:oleObj>
              </mc:Choice>
              <mc:Fallback>
                <p:oleObj name="Arbeitsblatt" r:id="rId4" imgW="9401167" imgH="6172200" progId="Excel.Sheet.12">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977900"/>
                        <a:ext cx="9224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Textfeld 7"/>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a:solidFill>
                  <a:srgbClr val="FFFFFF"/>
                </a:solidFill>
              </a:rPr>
              <a:t>Standard&amp;Poors Cyclically Adjusted Price/Earnings Ratio</a:t>
            </a:r>
          </a:p>
          <a:p>
            <a:pPr algn="ctr" eaLnBrk="1" hangingPunct="1">
              <a:spcBef>
                <a:spcPct val="0"/>
              </a:spcBef>
              <a:buClrTx/>
              <a:buFontTx/>
              <a:buNone/>
            </a:pPr>
            <a:r>
              <a:rPr lang="en-US" altLang="en-US" sz="2000">
                <a:solidFill>
                  <a:srgbClr val="FFFFFF"/>
                </a:solidFill>
              </a:rPr>
              <a:t>January 1880 – November 2013</a:t>
            </a:r>
          </a:p>
        </p:txBody>
      </p:sp>
      <p:cxnSp>
        <p:nvCxnSpPr>
          <p:cNvPr id="8" name="Straight Arrow Connector 7">
            <a:extLst>
              <a:ext uri="{FF2B5EF4-FFF2-40B4-BE49-F238E27FC236}">
                <a16:creationId xmlns:a16="http://schemas.microsoft.com/office/drawing/2014/main" id="{BAE6109C-D697-4E07-B19F-85E7449130FA}"/>
              </a:ext>
            </a:extLst>
          </p:cNvPr>
          <p:cNvCxnSpPr>
            <a:cxnSpLocks/>
          </p:cNvCxnSpPr>
          <p:nvPr/>
        </p:nvCxnSpPr>
        <p:spPr bwMode="auto">
          <a:xfrm>
            <a:off x="3564610" y="1658319"/>
            <a:ext cx="0" cy="697421"/>
          </a:xfrm>
          <a:prstGeom prst="straightConnector1">
            <a:avLst/>
          </a:prstGeom>
          <a:solidFill>
            <a:srgbClr val="FFFF00"/>
          </a:solidFill>
          <a:ln w="73025"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81140A8F-DD67-4583-868D-DD6DEFAD83C5}"/>
              </a:ext>
            </a:extLst>
          </p:cNvPr>
          <p:cNvCxnSpPr>
            <a:cxnSpLocks/>
          </p:cNvCxnSpPr>
          <p:nvPr/>
        </p:nvCxnSpPr>
        <p:spPr bwMode="auto">
          <a:xfrm>
            <a:off x="7436603" y="960898"/>
            <a:ext cx="0" cy="697421"/>
          </a:xfrm>
          <a:prstGeom prst="straightConnector1">
            <a:avLst/>
          </a:prstGeom>
          <a:solidFill>
            <a:srgbClr val="FFFF00"/>
          </a:solidFill>
          <a:ln w="730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7" name="Rectangle 4"/>
          <p:cNvSpPr>
            <a:spLocks noGrp="1" noChangeArrowheads="1"/>
          </p:cNvSpPr>
          <p:nvPr>
            <p:ph type="title"/>
          </p:nvPr>
        </p:nvSpPr>
        <p:spPr>
          <a:xfrm>
            <a:off x="468313" y="0"/>
            <a:ext cx="8229600" cy="1100138"/>
          </a:xfrm>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sp>
        <p:nvSpPr>
          <p:cNvPr id="4301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F81A4200-4506-44A6-8085-847CF22342C1}" type="slidenum">
              <a:rPr lang="de-DE" altLang="en-US" sz="1800" smtClean="0">
                <a:solidFill>
                  <a:srgbClr val="FFFFFF"/>
                </a:solidFill>
              </a:rPr>
              <a:pPr algn="r" eaLnBrk="1" hangingPunct="1">
                <a:spcBef>
                  <a:spcPct val="0"/>
                </a:spcBef>
                <a:buClrTx/>
                <a:buFontTx/>
                <a:buNone/>
              </a:pPr>
              <a:t>34</a:t>
            </a:fld>
            <a:r>
              <a:rPr lang="de-DE" altLang="en-US" sz="1800">
                <a:solidFill>
                  <a:srgbClr val="FFFFFF"/>
                </a:solidFill>
              </a:rPr>
              <a:t>-</a:t>
            </a:r>
          </a:p>
        </p:txBody>
      </p:sp>
      <p:sp>
        <p:nvSpPr>
          <p:cNvPr id="4301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30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3014" name="Text Box 6"/>
          <p:cNvSpPr txBox="1">
            <a:spLocks noChangeArrowheads="1"/>
          </p:cNvSpPr>
          <p:nvPr/>
        </p:nvSpPr>
        <p:spPr bwMode="auto">
          <a:xfrm>
            <a:off x="165100" y="1252538"/>
            <a:ext cx="8788400"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0" tIns="0" rIns="18000" bIns="0" anchorCtr="1"/>
          <a:lstStyle>
            <a:lvl1pPr marL="533400" indent="-5334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dirty="0">
                <a:solidFill>
                  <a:srgbClr val="FFFFFF"/>
                </a:solidFill>
                <a:cs typeface="Arial" charset="0"/>
              </a:rPr>
              <a:t>The American central bank, the </a:t>
            </a:r>
            <a:r>
              <a:rPr lang="en-US" altLang="en-US" sz="2200" dirty="0">
                <a:solidFill>
                  <a:srgbClr val="00FF00"/>
                </a:solidFill>
                <a:cs typeface="Arial" charset="0"/>
              </a:rPr>
              <a:t>Fed,</a:t>
            </a:r>
            <a:r>
              <a:rPr lang="en-US" altLang="en-US" sz="2200" dirty="0">
                <a:solidFill>
                  <a:srgbClr val="FFFFFF"/>
                </a:solidFill>
                <a:cs typeface="Arial" charset="0"/>
              </a:rPr>
              <a:t> as well as major European central banks </a:t>
            </a:r>
            <a:r>
              <a:rPr lang="en-US" altLang="en-US" sz="2200" dirty="0">
                <a:solidFill>
                  <a:srgbClr val="00FF00"/>
                </a:solidFill>
                <a:cs typeface="Arial" charset="0"/>
              </a:rPr>
              <a:t>injected</a:t>
            </a:r>
            <a:r>
              <a:rPr lang="en-US" altLang="en-US" sz="2200" dirty="0">
                <a:solidFill>
                  <a:srgbClr val="FFFFFF"/>
                </a:solidFill>
                <a:cs typeface="Arial" charset="0"/>
              </a:rPr>
              <a:t> a lot of </a:t>
            </a:r>
            <a:r>
              <a:rPr lang="en-US" altLang="en-US" sz="2200" dirty="0">
                <a:solidFill>
                  <a:srgbClr val="00FF00"/>
                </a:solidFill>
                <a:cs typeface="Arial" charset="0"/>
              </a:rPr>
              <a:t>money</a:t>
            </a:r>
            <a:r>
              <a:rPr lang="en-US" altLang="en-US" sz="2200" dirty="0">
                <a:solidFill>
                  <a:srgbClr val="FFFFFF"/>
                </a:solidFill>
                <a:cs typeface="Arial" charset="0"/>
              </a:rPr>
              <a:t> after World War I and in the course of the twenties into their economies. </a:t>
            </a:r>
          </a:p>
          <a:p>
            <a:pPr eaLnBrk="1" hangingPunct="1">
              <a:lnSpc>
                <a:spcPct val="90000"/>
              </a:lnSpc>
            </a:pPr>
            <a:r>
              <a:rPr lang="en-US" altLang="en-US" sz="2200" dirty="0">
                <a:solidFill>
                  <a:srgbClr val="FFFFFF"/>
                </a:solidFill>
                <a:cs typeface="Arial" charset="0"/>
              </a:rPr>
              <a:t>This led to an </a:t>
            </a:r>
            <a:r>
              <a:rPr lang="en-US" altLang="en-US" sz="2200" dirty="0">
                <a:solidFill>
                  <a:srgbClr val="00FF00"/>
                </a:solidFill>
                <a:cs typeface="Arial" charset="0"/>
              </a:rPr>
              <a:t>increased</a:t>
            </a:r>
            <a:r>
              <a:rPr lang="en-US" altLang="en-US" sz="2200" dirty="0">
                <a:solidFill>
                  <a:srgbClr val="FFFFFF"/>
                </a:solidFill>
                <a:cs typeface="Arial" charset="0"/>
              </a:rPr>
              <a:t> </a:t>
            </a:r>
            <a:r>
              <a:rPr lang="en-US" altLang="en-US" sz="2200" dirty="0">
                <a:solidFill>
                  <a:srgbClr val="00FF00"/>
                </a:solidFill>
                <a:cs typeface="Arial" charset="0"/>
              </a:rPr>
              <a:t>creation</a:t>
            </a:r>
            <a:r>
              <a:rPr lang="en-US" altLang="en-US" sz="2200" dirty="0">
                <a:solidFill>
                  <a:srgbClr val="FFFFFF"/>
                </a:solidFill>
                <a:cs typeface="Arial" charset="0"/>
              </a:rPr>
              <a:t> of money backed </a:t>
            </a:r>
            <a:r>
              <a:rPr lang="en-US" altLang="en-US" sz="2200" dirty="0">
                <a:solidFill>
                  <a:srgbClr val="00FF00"/>
                </a:solidFill>
                <a:cs typeface="Arial" charset="0"/>
              </a:rPr>
              <a:t>credits</a:t>
            </a:r>
            <a:r>
              <a:rPr lang="en-US" altLang="en-US" sz="2200" dirty="0">
                <a:solidFill>
                  <a:srgbClr val="FFFFFF"/>
                </a:solidFill>
                <a:cs typeface="Arial" charset="0"/>
              </a:rPr>
              <a:t> by commercial banks.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1"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graphicFrame>
        <p:nvGraphicFramePr>
          <p:cNvPr id="44035" name="Object 7"/>
          <p:cNvGraphicFramePr>
            <a:graphicFrameLocks noGrp="1" noChangeAspect="1"/>
          </p:cNvGraphicFramePr>
          <p:nvPr>
            <p:ph idx="1"/>
          </p:nvPr>
        </p:nvGraphicFramePr>
        <p:xfrm>
          <a:off x="0" y="582613"/>
          <a:ext cx="9144000" cy="5691187"/>
        </p:xfrm>
        <a:graphic>
          <a:graphicData uri="http://schemas.openxmlformats.org/presentationml/2006/ole">
            <mc:AlternateContent xmlns:mc="http://schemas.openxmlformats.org/markup-compatibility/2006">
              <mc:Choice xmlns:v="urn:schemas-microsoft-com:vml" Requires="v">
                <p:oleObj spid="_x0000_s44193" name="Diagramm" r:id="rId4" imgW="9235548" imgH="5745469" progId="Excel.Chart.8">
                  <p:link updateAutomatic="1"/>
                </p:oleObj>
              </mc:Choice>
              <mc:Fallback>
                <p:oleObj name="Diagramm" r:id="rId4" imgW="9235548" imgH="5745469" progId="Excel.Chart.8">
                  <p:link updateAutomatic="1"/>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2613"/>
                        <a:ext cx="91440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6E0A5EE1-A1FF-40FF-8C76-BF5B8405123E}" type="slidenum">
              <a:rPr lang="de-DE" altLang="en-US" sz="1800" smtClean="0">
                <a:solidFill>
                  <a:srgbClr val="FFFFFF"/>
                </a:solidFill>
              </a:rPr>
              <a:pPr algn="r" eaLnBrk="1" hangingPunct="1">
                <a:spcBef>
                  <a:spcPct val="0"/>
                </a:spcBef>
                <a:buClrTx/>
                <a:buFontTx/>
                <a:buNone/>
              </a:pPr>
              <a:t>35</a:t>
            </a:fld>
            <a:r>
              <a:rPr lang="de-DE" altLang="en-US" sz="1800">
                <a:solidFill>
                  <a:srgbClr val="FFFFFF"/>
                </a:solidFill>
              </a:rPr>
              <a:t>-</a:t>
            </a:r>
          </a:p>
        </p:txBody>
      </p:sp>
      <p:sp>
        <p:nvSpPr>
          <p:cNvPr id="4403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40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47849" name="Rectangle 9"/>
          <p:cNvSpPr>
            <a:spLocks noChangeArrowheads="1"/>
          </p:cNvSpPr>
          <p:nvPr/>
        </p:nvSpPr>
        <p:spPr bwMode="auto">
          <a:xfrm>
            <a:off x="4638675" y="1409076"/>
            <a:ext cx="773113" cy="3657600"/>
          </a:xfrm>
          <a:prstGeom prst="rect">
            <a:avLst/>
          </a:prstGeom>
          <a:solidFill>
            <a:srgbClr val="FF0000">
              <a:alpha val="20000"/>
            </a:srgbClr>
          </a:solidFill>
          <a:ln w="28575" algn="ctr">
            <a:solidFill>
              <a:schemeClr val="bg1"/>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grpSp>
        <p:nvGrpSpPr>
          <p:cNvPr id="2" name="Group 18"/>
          <p:cNvGrpSpPr>
            <a:grpSpLocks/>
          </p:cNvGrpSpPr>
          <p:nvPr/>
        </p:nvGrpSpPr>
        <p:grpSpPr bwMode="auto">
          <a:xfrm>
            <a:off x="1763713" y="1268413"/>
            <a:ext cx="2795587" cy="1871662"/>
            <a:chOff x="1111" y="799"/>
            <a:chExt cx="1761" cy="1179"/>
          </a:xfrm>
        </p:grpSpPr>
        <p:sp>
          <p:nvSpPr>
            <p:cNvPr id="44041" name="Line 16"/>
            <p:cNvSpPr>
              <a:spLocks noChangeShapeType="1"/>
            </p:cNvSpPr>
            <p:nvPr/>
          </p:nvSpPr>
          <p:spPr bwMode="auto">
            <a:xfrm>
              <a:off x="2404" y="1616"/>
              <a:ext cx="468" cy="362"/>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44042" name="AutoShape 17"/>
            <p:cNvSpPr>
              <a:spLocks noChangeArrowheads="1"/>
            </p:cNvSpPr>
            <p:nvPr/>
          </p:nvSpPr>
          <p:spPr bwMode="auto">
            <a:xfrm>
              <a:off x="1111" y="799"/>
              <a:ext cx="1406" cy="953"/>
            </a:xfrm>
            <a:prstGeom prst="roundRect">
              <a:avLst>
                <a:gd name="adj" fmla="val 16667"/>
              </a:avLst>
            </a:prstGeom>
            <a:solidFill>
              <a:srgbClr val="99CCFF"/>
            </a:solidFill>
            <a:ln w="28575" algn="ctr">
              <a:solidFill>
                <a:schemeClr val="bg1"/>
              </a:solidFill>
              <a:round/>
              <a:headEnd/>
              <a:tailEnd type="none" w="lg" len="lg"/>
            </a:ln>
          </p:spPr>
          <p:txBody>
            <a:bodyPr lIns="46800" tIns="46800" rIns="468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00FF"/>
                  </a:solidFill>
                </a:rPr>
                <a:t>Start of Expansionary Monetary Policy by the Federal Reserve</a:t>
              </a:r>
              <a:endParaRPr lang="en-US" altLang="en-US" b="1">
                <a:solidFill>
                  <a:srgbClr val="00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Rectangle 3"/>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graphicFrame>
        <p:nvGraphicFramePr>
          <p:cNvPr id="45059" name="Object 4"/>
          <p:cNvGraphicFramePr>
            <a:graphicFrameLocks noGrp="1" noChangeAspect="1"/>
          </p:cNvGraphicFramePr>
          <p:nvPr>
            <p:ph idx="1"/>
          </p:nvPr>
        </p:nvGraphicFramePr>
        <p:xfrm>
          <a:off x="0" y="582613"/>
          <a:ext cx="9144000" cy="5691187"/>
        </p:xfrm>
        <a:graphic>
          <a:graphicData uri="http://schemas.openxmlformats.org/presentationml/2006/ole">
            <mc:AlternateContent xmlns:mc="http://schemas.openxmlformats.org/markup-compatibility/2006">
              <mc:Choice xmlns:v="urn:schemas-microsoft-com:vml" Requires="v">
                <p:oleObj spid="_x0000_s45219" name="Diagramm" r:id="rId4" imgW="9235548" imgH="5745469" progId="Excel.Chart.8">
                  <p:link updateAutomatic="1"/>
                </p:oleObj>
              </mc:Choice>
              <mc:Fallback>
                <p:oleObj name="Diagramm" r:id="rId4" imgW="9235548" imgH="5745469" progId="Excel.Chart.8">
                  <p:link updateAutomatic="1"/>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2613"/>
                        <a:ext cx="91440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3E496511-BE98-4D49-AC51-0B3727924FE0}" type="slidenum">
              <a:rPr lang="de-DE" altLang="en-US" sz="1800" smtClean="0">
                <a:solidFill>
                  <a:srgbClr val="FFFFFF"/>
                </a:solidFill>
              </a:rPr>
              <a:pPr algn="r" eaLnBrk="1" hangingPunct="1">
                <a:spcBef>
                  <a:spcPct val="0"/>
                </a:spcBef>
                <a:buClrTx/>
                <a:buFontTx/>
                <a:buNone/>
              </a:pPr>
              <a:t>36</a:t>
            </a:fld>
            <a:r>
              <a:rPr lang="de-DE" altLang="en-US" sz="1800">
                <a:solidFill>
                  <a:srgbClr val="FFFFFF"/>
                </a:solidFill>
              </a:rPr>
              <a:t>-</a:t>
            </a:r>
          </a:p>
        </p:txBody>
      </p:sp>
      <p:sp>
        <p:nvSpPr>
          <p:cNvPr id="4506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50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5063" name="Rectangle 6"/>
          <p:cNvSpPr>
            <a:spLocks noChangeArrowheads="1"/>
          </p:cNvSpPr>
          <p:nvPr/>
        </p:nvSpPr>
        <p:spPr bwMode="auto">
          <a:xfrm>
            <a:off x="5418138" y="1394085"/>
            <a:ext cx="2628900" cy="3657600"/>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grpSp>
        <p:nvGrpSpPr>
          <p:cNvPr id="2" name="Group 12"/>
          <p:cNvGrpSpPr>
            <a:grpSpLocks/>
          </p:cNvGrpSpPr>
          <p:nvPr/>
        </p:nvGrpSpPr>
        <p:grpSpPr bwMode="auto">
          <a:xfrm>
            <a:off x="2124075" y="1016000"/>
            <a:ext cx="3203575" cy="1152525"/>
            <a:chOff x="1338" y="640"/>
            <a:chExt cx="2018" cy="726"/>
          </a:xfrm>
        </p:grpSpPr>
        <p:sp>
          <p:nvSpPr>
            <p:cNvPr id="45067" name="Line 11"/>
            <p:cNvSpPr>
              <a:spLocks noChangeShapeType="1"/>
            </p:cNvSpPr>
            <p:nvPr/>
          </p:nvSpPr>
          <p:spPr bwMode="auto">
            <a:xfrm>
              <a:off x="3107" y="1207"/>
              <a:ext cx="249" cy="159"/>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45068" name="AutoShape 9"/>
            <p:cNvSpPr>
              <a:spLocks noChangeArrowheads="1"/>
            </p:cNvSpPr>
            <p:nvPr/>
          </p:nvSpPr>
          <p:spPr bwMode="auto">
            <a:xfrm>
              <a:off x="1338" y="640"/>
              <a:ext cx="1837" cy="635"/>
            </a:xfrm>
            <a:prstGeom prst="roundRect">
              <a:avLst>
                <a:gd name="adj" fmla="val 16667"/>
              </a:avLst>
            </a:prstGeom>
            <a:solidFill>
              <a:srgbClr val="99CCFF"/>
            </a:solidFill>
            <a:ln w="28575" algn="ctr">
              <a:solidFill>
                <a:schemeClr val="bg1"/>
              </a:solidFill>
              <a:round/>
              <a:headEnd/>
              <a:tailEnd type="none" w="lg" len="lg"/>
            </a:ln>
          </p:spPr>
          <p:txBody>
            <a:bodyPr lIns="46800" tIns="46800" rIns="46800" bIns="4680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dirty="0">
                  <a:solidFill>
                    <a:srgbClr val="0000FF"/>
                  </a:solidFill>
                </a:rPr>
                <a:t>Money growth stronger than growth of real income plus inflation</a:t>
              </a:r>
              <a:endParaRPr lang="en-US" altLang="en-US" b="1" dirty="0">
                <a:solidFill>
                  <a:srgbClr val="00FF00"/>
                </a:solidFill>
              </a:endParaRPr>
            </a:p>
          </p:txBody>
        </p:sp>
      </p:grpSp>
      <p:sp>
        <p:nvSpPr>
          <p:cNvPr id="549903" name="AutoShape 15"/>
          <p:cNvSpPr>
            <a:spLocks noChangeArrowheads="1"/>
          </p:cNvSpPr>
          <p:nvPr/>
        </p:nvSpPr>
        <p:spPr bwMode="auto">
          <a:xfrm>
            <a:off x="1116013" y="2277570"/>
            <a:ext cx="3024187" cy="1873250"/>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dirty="0">
                <a:solidFill>
                  <a:srgbClr val="0000FF"/>
                </a:solidFill>
              </a:rPr>
              <a:t>This indicates that a part of money supply has not flown in the demand for goods but in the demand for shares. =&gt; “Asset Inflation”</a:t>
            </a:r>
            <a:endParaRPr lang="en-US" altLang="en-US" b="1" dirty="0">
              <a:solidFill>
                <a:srgbClr val="0000FF"/>
              </a:solidFill>
            </a:endParaRPr>
          </a:p>
        </p:txBody>
      </p:sp>
      <p:sp>
        <p:nvSpPr>
          <p:cNvPr id="45066" name="AutoShape 16">
            <a:hlinkClick r:id="rId6" action="ppaction://hlinksldjump" highlightClick="1"/>
          </p:cNvPr>
          <p:cNvSpPr>
            <a:spLocks noChangeArrowheads="1"/>
          </p:cNvSpPr>
          <p:nvPr/>
        </p:nvSpPr>
        <p:spPr bwMode="auto">
          <a:xfrm>
            <a:off x="8494713" y="6354763"/>
            <a:ext cx="428625" cy="331787"/>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0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9" name="Rectangle 3"/>
          <p:cNvSpPr>
            <a:spLocks noGrp="1" noChangeArrowheads="1"/>
          </p:cNvSpPr>
          <p:nvPr>
            <p:ph type="title"/>
          </p:nvPr>
        </p:nvSpPr>
        <p:spPr>
          <a:xfrm>
            <a:off x="468313" y="0"/>
            <a:ext cx="8229600" cy="1100138"/>
          </a:xfrm>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sp>
        <p:nvSpPr>
          <p:cNvPr id="460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08E5156-CADF-4517-955A-52AB42D79395}" type="slidenum">
              <a:rPr lang="de-DE" altLang="en-US" sz="1800" smtClean="0">
                <a:solidFill>
                  <a:srgbClr val="FFFFFF"/>
                </a:solidFill>
              </a:rPr>
              <a:pPr algn="r" eaLnBrk="1" hangingPunct="1">
                <a:spcBef>
                  <a:spcPct val="0"/>
                </a:spcBef>
                <a:buClrTx/>
                <a:buFontTx/>
                <a:buNone/>
              </a:pPr>
              <a:t>37</a:t>
            </a:fld>
            <a:r>
              <a:rPr lang="de-DE" altLang="en-US" sz="1800">
                <a:solidFill>
                  <a:srgbClr val="FFFFFF"/>
                </a:solidFill>
              </a:rPr>
              <a:t>-</a:t>
            </a:r>
          </a:p>
        </p:txBody>
      </p:sp>
      <p:sp>
        <p:nvSpPr>
          <p:cNvPr id="4608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60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89508" name="Text Box 4"/>
          <p:cNvSpPr txBox="1">
            <a:spLocks noChangeArrowheads="1"/>
          </p:cNvSpPr>
          <p:nvPr/>
        </p:nvSpPr>
        <p:spPr bwMode="auto">
          <a:xfrm>
            <a:off x="165100" y="1265238"/>
            <a:ext cx="87884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0" tIns="0" rIns="18000" bIns="0" anchorCtr="1"/>
          <a:lstStyle>
            <a:lvl1pPr marL="533400" indent="-533400"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12788"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eaLnBrk="1" hangingPunct="1">
              <a:lnSpc>
                <a:spcPct val="90000"/>
              </a:lnSpc>
              <a:defRPr/>
            </a:pPr>
            <a:r>
              <a:rPr lang="en-US" altLang="en-US" sz="2200" dirty="0">
                <a:solidFill>
                  <a:srgbClr val="FFFFFF"/>
                </a:solidFill>
                <a:latin typeface="Arial"/>
              </a:rPr>
              <a:t>These credits flew in part to private households as </a:t>
            </a:r>
            <a:r>
              <a:rPr lang="en-US" altLang="en-US" sz="2200" dirty="0">
                <a:solidFill>
                  <a:srgbClr val="00FF00"/>
                </a:solidFill>
                <a:latin typeface="Arial"/>
              </a:rPr>
              <a:t>consumer credits</a:t>
            </a:r>
            <a:r>
              <a:rPr lang="en-US" altLang="en-US" sz="2200" dirty="0">
                <a:solidFill>
                  <a:srgbClr val="FFFFFF"/>
                </a:solidFill>
                <a:latin typeface="Arial"/>
              </a:rPr>
              <a:t> and in part to </a:t>
            </a:r>
            <a:r>
              <a:rPr lang="en-US" altLang="en-US" sz="2200" dirty="0">
                <a:solidFill>
                  <a:srgbClr val="00FF00"/>
                </a:solidFill>
                <a:latin typeface="Arial"/>
              </a:rPr>
              <a:t>investors</a:t>
            </a:r>
            <a:r>
              <a:rPr lang="en-US" altLang="en-US" sz="2200" dirty="0">
                <a:solidFill>
                  <a:srgbClr val="FFFFFF"/>
                </a:solidFill>
                <a:latin typeface="Arial"/>
              </a:rPr>
              <a:t>.</a:t>
            </a:r>
          </a:p>
          <a:p>
            <a:pPr lvl="1" eaLnBrk="1" hangingPunct="1">
              <a:lnSpc>
                <a:spcPts val="2000"/>
              </a:lnSpc>
              <a:buFont typeface="Wingdings" pitchFamily="2" charset="2"/>
              <a:buChar char="§"/>
              <a:defRPr/>
            </a:pPr>
            <a:r>
              <a:rPr lang="en-US" altLang="en-US" sz="2000" dirty="0">
                <a:solidFill>
                  <a:srgbClr val="FFFFFF"/>
                </a:solidFill>
                <a:latin typeface="Arial"/>
              </a:rPr>
              <a:t>  Consumer used credits to buy the newly available consumer goods like </a:t>
            </a:r>
            <a:r>
              <a:rPr lang="en-US" altLang="en-US" sz="2000" dirty="0">
                <a:solidFill>
                  <a:srgbClr val="00FF00"/>
                </a:solidFill>
                <a:latin typeface="Arial"/>
              </a:rPr>
              <a:t>radios, refrigerators, kitchenware, cars</a:t>
            </a:r>
            <a:r>
              <a:rPr lang="en-US" altLang="en-US" sz="2000" dirty="0">
                <a:solidFill>
                  <a:srgbClr val="FFFFFF"/>
                </a:solidFill>
                <a:latin typeface="Arial"/>
              </a:rPr>
              <a:t>. Therefore, many firms made </a:t>
            </a:r>
            <a:r>
              <a:rPr lang="en-US" altLang="en-US" sz="2000" dirty="0">
                <a:solidFill>
                  <a:srgbClr val="00FF00"/>
                </a:solidFill>
                <a:latin typeface="Arial"/>
              </a:rPr>
              <a:t>large profits</a:t>
            </a:r>
            <a:r>
              <a:rPr lang="en-US" altLang="en-US" sz="2000" dirty="0">
                <a:solidFill>
                  <a:srgbClr val="FFFFFF"/>
                </a:solidFill>
                <a:latin typeface="Arial"/>
              </a:rPr>
              <a:t>.</a:t>
            </a:r>
          </a:p>
          <a:p>
            <a:pPr lvl="1" eaLnBrk="1" hangingPunct="1">
              <a:lnSpc>
                <a:spcPts val="2000"/>
              </a:lnSpc>
              <a:buFont typeface="Wingdings" pitchFamily="2" charset="2"/>
              <a:buChar char="§"/>
              <a:defRPr/>
            </a:pPr>
            <a:r>
              <a:rPr lang="en-US" altLang="en-US" sz="2000" dirty="0">
                <a:solidFill>
                  <a:srgbClr val="FFFFFF"/>
                </a:solidFill>
                <a:latin typeface="Arial"/>
              </a:rPr>
              <a:t>  Investors used credits to buy </a:t>
            </a:r>
            <a:r>
              <a:rPr lang="en-US" altLang="en-US" sz="2000" dirty="0">
                <a:solidFill>
                  <a:srgbClr val="00FF00"/>
                </a:solidFill>
                <a:latin typeface="Arial"/>
              </a:rPr>
              <a:t>stocks</a:t>
            </a:r>
            <a:r>
              <a:rPr lang="en-US" altLang="en-US" sz="2000" dirty="0">
                <a:solidFill>
                  <a:srgbClr val="FFFFFF"/>
                </a:solidFill>
                <a:latin typeface="Arial"/>
              </a:rPr>
              <a:t> of “new technology corporations”.</a:t>
            </a:r>
          </a:p>
          <a:p>
            <a:pPr lvl="1" eaLnBrk="1" hangingPunct="1">
              <a:lnSpc>
                <a:spcPts val="2000"/>
              </a:lnSpc>
              <a:buFont typeface="Wingdings" pitchFamily="2" charset="2"/>
              <a:buChar char="§"/>
              <a:defRPr/>
            </a:pPr>
            <a:r>
              <a:rPr lang="en-US" altLang="en-US" sz="2000" dirty="0">
                <a:solidFill>
                  <a:srgbClr val="FFFFFF"/>
                </a:solidFill>
                <a:latin typeface="Arial"/>
              </a:rPr>
              <a:t>  Newly developed </a:t>
            </a:r>
            <a:r>
              <a:rPr lang="en-US" altLang="en-US" sz="2000" dirty="0">
                <a:solidFill>
                  <a:srgbClr val="00FF00"/>
                </a:solidFill>
                <a:latin typeface="Arial"/>
              </a:rPr>
              <a:t>investment funds</a:t>
            </a:r>
            <a:r>
              <a:rPr lang="en-US" altLang="en-US" sz="2000" dirty="0">
                <a:solidFill>
                  <a:srgbClr val="FFFFFF"/>
                </a:solidFill>
                <a:latin typeface="Arial"/>
              </a:rPr>
              <a:t> offered shares to normal households, which had so far not invested their savings in stock (“milkmaid </a:t>
            </a:r>
            <a:r>
              <a:rPr lang="en-US" altLang="en-US" sz="2000" dirty="0" err="1">
                <a:solidFill>
                  <a:srgbClr val="FFFFFF"/>
                </a:solidFill>
                <a:latin typeface="Arial"/>
              </a:rPr>
              <a:t>hausse</a:t>
            </a:r>
            <a:r>
              <a:rPr lang="en-US" altLang="en-US" sz="2000" dirty="0">
                <a:solidFill>
                  <a:srgbClr val="FFFFFF"/>
                </a:solidFill>
                <a:latin typeface="Arial"/>
              </a:rPr>
              <a:t>”)</a:t>
            </a:r>
          </a:p>
          <a:p>
            <a:pPr lvl="1" eaLnBrk="1" hangingPunct="1">
              <a:lnSpc>
                <a:spcPts val="2000"/>
              </a:lnSpc>
              <a:buFont typeface="Wingdings" pitchFamily="2" charset="2"/>
              <a:buChar char="§"/>
              <a:defRPr/>
            </a:pPr>
            <a:r>
              <a:rPr lang="en-US" altLang="en-US" sz="2000" dirty="0">
                <a:solidFill>
                  <a:srgbClr val="FFFFFF"/>
                </a:solidFill>
                <a:latin typeface="Arial"/>
              </a:rPr>
              <a:t> The supply of cheap credits induced even average households to buy stock financed with credits (“leveraged investment”).</a:t>
            </a:r>
          </a:p>
          <a:p>
            <a:pPr eaLnBrk="1" hangingPunct="1">
              <a:lnSpc>
                <a:spcPct val="90000"/>
              </a:lnSpc>
              <a:defRPr/>
            </a:pPr>
            <a:r>
              <a:rPr lang="en-US" altLang="en-US" sz="2200" dirty="0">
                <a:solidFill>
                  <a:srgbClr val="FFFFFF"/>
                </a:solidFill>
                <a:latin typeface="Arial"/>
              </a:rPr>
              <a:t>The expansion of the demand for stock led to a </a:t>
            </a:r>
            <a:r>
              <a:rPr lang="en-US" altLang="en-US" sz="2200" dirty="0">
                <a:solidFill>
                  <a:srgbClr val="00FF00"/>
                </a:solidFill>
                <a:latin typeface="Arial"/>
              </a:rPr>
              <a:t>boost</a:t>
            </a:r>
            <a:r>
              <a:rPr lang="en-US" altLang="en-US" sz="2200" dirty="0">
                <a:solidFill>
                  <a:srgbClr val="FFFFFF"/>
                </a:solidFill>
                <a:latin typeface="Arial"/>
              </a:rPr>
              <a:t> of </a:t>
            </a:r>
            <a:r>
              <a:rPr lang="en-US" altLang="en-US" sz="2200" dirty="0">
                <a:solidFill>
                  <a:srgbClr val="00FF00"/>
                </a:solidFill>
                <a:latin typeface="Arial"/>
              </a:rPr>
              <a:t>stock market prices</a:t>
            </a:r>
            <a:r>
              <a:rPr lang="en-US" altLang="en-US" sz="2200" dirty="0">
                <a:solidFill>
                  <a:srgbClr val="FFFFFF"/>
                </a:solidFill>
                <a:latin typeface="Arial"/>
              </a:rPr>
              <a:t>:</a:t>
            </a:r>
            <a:endParaRPr lang="en-US" altLang="en-US" sz="2200" b="1" dirty="0">
              <a:solidFill>
                <a:srgbClr val="FFFFFF"/>
              </a:solidFill>
              <a:latin typeface="Arial"/>
            </a:endParaRPr>
          </a:p>
          <a:p>
            <a:pPr lvl="1" eaLnBrk="1" hangingPunct="1">
              <a:lnSpc>
                <a:spcPts val="2000"/>
              </a:lnSpc>
              <a:defRPr/>
            </a:pPr>
            <a:r>
              <a:rPr lang="en-US" altLang="en-US" sz="2000" dirty="0">
                <a:solidFill>
                  <a:srgbClr val="FFFFFF"/>
                </a:solidFill>
                <a:latin typeface="Arial"/>
              </a:rPr>
              <a:t>Between 1925 and 1929 the Dow Jones Index grew from about 100 to 380 = </a:t>
            </a:r>
            <a:r>
              <a:rPr lang="en-US" altLang="en-US" sz="2000" dirty="0">
                <a:solidFill>
                  <a:srgbClr val="00FF00"/>
                </a:solidFill>
                <a:latin typeface="Arial"/>
              </a:rPr>
              <a:t>39,6%</a:t>
            </a:r>
            <a:r>
              <a:rPr lang="en-US" altLang="en-US" sz="2000" dirty="0">
                <a:solidFill>
                  <a:srgbClr val="FFFFFF"/>
                </a:solidFill>
                <a:latin typeface="Arial"/>
              </a:rPr>
              <a:t> growth per year.</a:t>
            </a:r>
          </a:p>
          <a:p>
            <a:pPr lvl="1" eaLnBrk="1" hangingPunct="1">
              <a:lnSpc>
                <a:spcPts val="2000"/>
              </a:lnSpc>
              <a:defRPr/>
            </a:pPr>
            <a:r>
              <a:rPr lang="en-US" altLang="en-US" sz="2000" dirty="0">
                <a:solidFill>
                  <a:srgbClr val="FFFFFF"/>
                </a:solidFill>
                <a:latin typeface="Arial"/>
              </a:rPr>
              <a:t>For example the share of the “Radio Corporation of America” (RCA) had a value of </a:t>
            </a:r>
            <a:r>
              <a:rPr lang="en-US" altLang="en-US" sz="2000" dirty="0">
                <a:solidFill>
                  <a:srgbClr val="00FF00"/>
                </a:solidFill>
                <a:latin typeface="Arial"/>
              </a:rPr>
              <a:t>5$</a:t>
            </a:r>
            <a:r>
              <a:rPr lang="en-US" altLang="en-US" sz="2000" dirty="0">
                <a:solidFill>
                  <a:srgbClr val="FFFFFF"/>
                </a:solidFill>
                <a:latin typeface="Arial"/>
              </a:rPr>
              <a:t> in 1925, which reached  a value of </a:t>
            </a:r>
            <a:r>
              <a:rPr lang="en-US" altLang="en-US" sz="2000" dirty="0">
                <a:solidFill>
                  <a:srgbClr val="00FF00"/>
                </a:solidFill>
                <a:latin typeface="Arial"/>
              </a:rPr>
              <a:t>500 $</a:t>
            </a:r>
            <a:r>
              <a:rPr lang="en-US" altLang="en-US" sz="2000" dirty="0">
                <a:solidFill>
                  <a:srgbClr val="FFFFFF"/>
                </a:solidFill>
                <a:latin typeface="Arial"/>
              </a:rPr>
              <a:t> in 1929 = </a:t>
            </a:r>
            <a:r>
              <a:rPr lang="en-US" altLang="en-US" sz="2000" dirty="0">
                <a:solidFill>
                  <a:srgbClr val="00FF00"/>
                </a:solidFill>
                <a:latin typeface="Arial"/>
              </a:rPr>
              <a:t>216,2%</a:t>
            </a:r>
            <a:r>
              <a:rPr lang="en-US" altLang="en-US" sz="2000" dirty="0">
                <a:solidFill>
                  <a:srgbClr val="FFFFFF"/>
                </a:solidFill>
                <a:latin typeface="Arial"/>
              </a:rPr>
              <a:t> growth per year.</a:t>
            </a:r>
          </a:p>
          <a:p>
            <a:pPr lvl="1" eaLnBrk="1" hangingPunct="1">
              <a:lnSpc>
                <a:spcPts val="2000"/>
              </a:lnSpc>
              <a:defRPr/>
            </a:pPr>
            <a:endParaRPr lang="en-US" altLang="en-US" sz="2000" dirty="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950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950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950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950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950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950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95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16375F5-6AC5-4308-A0E2-F6855AC0BB96}" type="slidenum">
              <a:rPr lang="de-DE" altLang="en-US" sz="1600" smtClean="0"/>
              <a:pPr eaLnBrk="1" hangingPunct="1">
                <a:spcBef>
                  <a:spcPct val="0"/>
                </a:spcBef>
                <a:buClrTx/>
                <a:buFontTx/>
                <a:buNone/>
              </a:pPr>
              <a:t>38</a:t>
            </a:fld>
            <a:r>
              <a:rPr lang="de-DE" altLang="en-US" sz="1600"/>
              <a:t> -</a:t>
            </a:r>
          </a:p>
        </p:txBody>
      </p:sp>
      <p:sp>
        <p:nvSpPr>
          <p:cNvPr id="3789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789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C7D502BE-9770-4259-9CE8-11A252F3D5D3}" type="slidenum">
              <a:rPr lang="de-DE" altLang="en-US" sz="1600" b="1"/>
              <a:pPr algn="r" eaLnBrk="1" hangingPunct="1">
                <a:spcBef>
                  <a:spcPct val="0"/>
                </a:spcBef>
                <a:buClrTx/>
                <a:buFontTx/>
                <a:buNone/>
              </a:pPr>
              <a:t>38</a:t>
            </a:fld>
            <a:r>
              <a:rPr lang="de-DE" altLang="en-US" sz="1600" b="1"/>
              <a:t> -</a:t>
            </a:r>
          </a:p>
        </p:txBody>
      </p:sp>
      <p:sp>
        <p:nvSpPr>
          <p:cNvPr id="3789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1990" name="Rectangle 3"/>
          <p:cNvSpPr>
            <a:spLocks noRot="1" noChangeAspect="1" noMove="1" noResize="1" noEditPoints="1" noAdjustHandles="1" noChangeArrowheads="1" noChangeShapeType="1" noTextEdit="1"/>
          </p:cNvSpPr>
          <p:nvPr/>
        </p:nvSpPr>
        <p:spPr bwMode="auto">
          <a:xfrm>
            <a:off x="0" y="-4763"/>
            <a:ext cx="9144000" cy="6858001"/>
          </a:xfrm>
          <a:prstGeom prst="rect">
            <a:avLst/>
          </a:prstGeom>
          <a:blipFill rotWithShape="1">
            <a:blip r:embed="rId3"/>
            <a:stretch>
              <a:fillRect l="-599" t="-266" r="-466"/>
            </a:stretch>
          </a:blipFill>
          <a:ln w="12700">
            <a:solidFill>
              <a:srgbClr val="FF0000"/>
            </a:solidFill>
            <a:miter lim="800000"/>
            <a:headEnd/>
            <a:tailEnd/>
          </a:ln>
        </p:spPr>
        <p:txBody>
          <a:bodyPr/>
          <a:lstStyle/>
          <a:p>
            <a:pPr>
              <a:defRPr/>
            </a:pPr>
            <a:r>
              <a:rPr lang="de-DE">
                <a:noFill/>
              </a:rPr>
              <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pic>
        <p:nvPicPr>
          <p:cNvPr id="471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05700" y="1011238"/>
            <a:ext cx="1638300" cy="5861050"/>
          </a:xfrm>
          <a:noFill/>
          <a:extLst>
            <a:ext uri="{909E8E84-426E-40DD-AFC4-6F175D3DCCD1}">
              <a14:hiddenFill xmlns:a14="http://schemas.microsoft.com/office/drawing/2010/main">
                <a:solidFill>
                  <a:srgbClr val="FFFFFF"/>
                </a:solidFill>
              </a14:hiddenFill>
            </a:ext>
          </a:extLst>
        </p:spPr>
      </p:pic>
      <p:sp>
        <p:nvSpPr>
          <p:cNvPr id="4710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32DC5EA-EC91-4C49-8BE9-E25B4CA59063}" type="slidenum">
              <a:rPr lang="de-DE" altLang="en-US" sz="1800" smtClean="0">
                <a:solidFill>
                  <a:srgbClr val="FFFFFF"/>
                </a:solidFill>
              </a:rPr>
              <a:pPr algn="r" eaLnBrk="1" hangingPunct="1">
                <a:spcBef>
                  <a:spcPct val="0"/>
                </a:spcBef>
                <a:buClrTx/>
                <a:buFontTx/>
                <a:buNone/>
              </a:pPr>
              <a:t>39</a:t>
            </a:fld>
            <a:r>
              <a:rPr lang="de-DE" altLang="en-US" sz="1800">
                <a:solidFill>
                  <a:srgbClr val="FFFFFF"/>
                </a:solidFill>
              </a:rPr>
              <a:t>-</a:t>
            </a:r>
          </a:p>
        </p:txBody>
      </p:sp>
      <p:sp>
        <p:nvSpPr>
          <p:cNvPr id="47109"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71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7111" name="AutoShape 16">
            <a:hlinkClick r:id="rId4" action="ppaction://hlinksldjump" highlightClick="1"/>
          </p:cNvPr>
          <p:cNvSpPr>
            <a:spLocks noChangeArrowheads="1"/>
          </p:cNvSpPr>
          <p:nvPr/>
        </p:nvSpPr>
        <p:spPr bwMode="auto">
          <a:xfrm>
            <a:off x="4143375" y="1985937"/>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7112" name="Rectangle 3"/>
          <p:cNvSpPr>
            <a:spLocks noChangeArrowheads="1"/>
          </p:cNvSpPr>
          <p:nvPr/>
        </p:nvSpPr>
        <p:spPr bwMode="auto">
          <a:xfrm>
            <a:off x="26988" y="1160463"/>
            <a:ext cx="744220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36000"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ts val="2200"/>
              </a:lnSpc>
            </a:pPr>
            <a:r>
              <a:rPr lang="en-US" altLang="en-US" sz="2000" dirty="0">
                <a:solidFill>
                  <a:srgbClr val="FFFFFF"/>
                </a:solidFill>
              </a:rPr>
              <a:t>In </a:t>
            </a:r>
            <a:r>
              <a:rPr lang="en-US" altLang="en-US" sz="2000" dirty="0">
                <a:solidFill>
                  <a:srgbClr val="00FF00"/>
                </a:solidFill>
              </a:rPr>
              <a:t>summer 1929</a:t>
            </a:r>
            <a:r>
              <a:rPr lang="en-US" altLang="en-US" sz="2000" dirty="0">
                <a:solidFill>
                  <a:srgbClr val="FFFFFF"/>
                </a:solidFill>
              </a:rPr>
              <a:t> the American </a:t>
            </a:r>
            <a:r>
              <a:rPr lang="en-US" altLang="en-US" sz="2000" dirty="0">
                <a:solidFill>
                  <a:srgbClr val="00FF00"/>
                </a:solidFill>
              </a:rPr>
              <a:t>economy</a:t>
            </a:r>
            <a:r>
              <a:rPr lang="en-US" altLang="en-US" sz="2000" dirty="0">
                <a:solidFill>
                  <a:srgbClr val="FFFFFF"/>
                </a:solidFill>
              </a:rPr>
              <a:t> started to </a:t>
            </a:r>
            <a:r>
              <a:rPr lang="en-US" altLang="en-US" sz="2000" dirty="0">
                <a:solidFill>
                  <a:srgbClr val="00FF00"/>
                </a:solidFill>
              </a:rPr>
              <a:t>cool down</a:t>
            </a:r>
            <a:r>
              <a:rPr lang="en-US" altLang="en-US" sz="2000" dirty="0">
                <a:solidFill>
                  <a:srgbClr val="FFFFFF"/>
                </a:solidFill>
              </a:rPr>
              <a:t>, which was in part a </a:t>
            </a:r>
            <a:r>
              <a:rPr lang="en-US" altLang="en-US" sz="2000" dirty="0">
                <a:solidFill>
                  <a:srgbClr val="00FF00"/>
                </a:solidFill>
              </a:rPr>
              <a:t>result of</a:t>
            </a:r>
            <a:r>
              <a:rPr lang="en-US" altLang="en-US" sz="2000" dirty="0">
                <a:solidFill>
                  <a:srgbClr val="FFFFFF"/>
                </a:solidFill>
              </a:rPr>
              <a:t> a more restrictive </a:t>
            </a:r>
            <a:r>
              <a:rPr lang="en-US" altLang="en-US" sz="2000" dirty="0">
                <a:solidFill>
                  <a:srgbClr val="00FF00"/>
                </a:solidFill>
              </a:rPr>
              <a:t>monetary policy</a:t>
            </a:r>
            <a:r>
              <a:rPr lang="en-US" altLang="en-US" sz="2000" dirty="0">
                <a:solidFill>
                  <a:srgbClr val="FFFFFF"/>
                </a:solidFill>
              </a:rPr>
              <a:t> by the Fed, which had caused an increase  of interest rates from 1927-29.</a:t>
            </a:r>
          </a:p>
          <a:p>
            <a:pPr eaLnBrk="1" hangingPunct="1">
              <a:lnSpc>
                <a:spcPts val="2200"/>
              </a:lnSpc>
            </a:pPr>
            <a:r>
              <a:rPr lang="en-US" altLang="en-US" sz="2000" dirty="0">
                <a:solidFill>
                  <a:srgbClr val="FFFFFF"/>
                </a:solidFill>
              </a:rPr>
              <a:t>The </a:t>
            </a:r>
            <a:r>
              <a:rPr lang="en-US" altLang="en-US" sz="2000" dirty="0">
                <a:solidFill>
                  <a:srgbClr val="00FF00"/>
                </a:solidFill>
              </a:rPr>
              <a:t>stock market</a:t>
            </a:r>
            <a:r>
              <a:rPr lang="en-US" altLang="en-US" sz="2000" dirty="0">
                <a:solidFill>
                  <a:srgbClr val="FFFFFF"/>
                </a:solidFill>
              </a:rPr>
              <a:t> became more and more </a:t>
            </a:r>
            <a:r>
              <a:rPr lang="en-US" altLang="en-US" sz="2000" dirty="0">
                <a:solidFill>
                  <a:srgbClr val="00FF00"/>
                </a:solidFill>
              </a:rPr>
              <a:t>nervous</a:t>
            </a:r>
            <a:r>
              <a:rPr lang="en-US" altLang="en-US" sz="2000" dirty="0">
                <a:solidFill>
                  <a:srgbClr val="FFFFFF"/>
                </a:solidFill>
              </a:rPr>
              <a:t> in the course of the summer and finally started to collapse on </a:t>
            </a:r>
            <a:r>
              <a:rPr lang="en-US" altLang="en-US" sz="2000" dirty="0">
                <a:solidFill>
                  <a:srgbClr val="00FF00"/>
                </a:solidFill>
              </a:rPr>
              <a:t>Thursday the 24</a:t>
            </a:r>
            <a:r>
              <a:rPr lang="en-US" altLang="en-US" sz="2000" baseline="30000" dirty="0">
                <a:solidFill>
                  <a:srgbClr val="00FF00"/>
                </a:solidFill>
              </a:rPr>
              <a:t>th</a:t>
            </a:r>
            <a:r>
              <a:rPr lang="en-US" altLang="en-US" sz="2000" dirty="0">
                <a:solidFill>
                  <a:srgbClr val="FFFFFF"/>
                </a:solidFill>
              </a:rPr>
              <a:t> of October.</a:t>
            </a:r>
          </a:p>
          <a:p>
            <a:pPr eaLnBrk="1" hangingPunct="1">
              <a:lnSpc>
                <a:spcPts val="2200"/>
              </a:lnSpc>
            </a:pPr>
            <a:r>
              <a:rPr lang="en-US" altLang="en-US" sz="2000" dirty="0">
                <a:solidFill>
                  <a:srgbClr val="FFFFFF"/>
                </a:solidFill>
              </a:rPr>
              <a:t>By an </a:t>
            </a:r>
            <a:r>
              <a:rPr lang="en-US" altLang="en-US" sz="2000" dirty="0">
                <a:solidFill>
                  <a:srgbClr val="00FF00"/>
                </a:solidFill>
              </a:rPr>
              <a:t>intervention</a:t>
            </a:r>
            <a:r>
              <a:rPr lang="en-US" altLang="en-US" sz="2000" dirty="0">
                <a:solidFill>
                  <a:srgbClr val="FFFFFF"/>
                </a:solidFill>
              </a:rPr>
              <a:t> of </a:t>
            </a:r>
            <a:r>
              <a:rPr lang="en-US" altLang="en-US" sz="2000" dirty="0">
                <a:solidFill>
                  <a:srgbClr val="00FF00"/>
                </a:solidFill>
              </a:rPr>
              <a:t>four large commercial banks</a:t>
            </a:r>
            <a:r>
              <a:rPr lang="en-US" altLang="en-US" sz="2000" dirty="0">
                <a:solidFill>
                  <a:srgbClr val="FFFFFF"/>
                </a:solidFill>
              </a:rPr>
              <a:t> (J.P. Morgan, National City, Chase National, Guaranty Trust), which bought large volumes of stock, prices recovered.</a:t>
            </a:r>
          </a:p>
          <a:p>
            <a:pPr eaLnBrk="1" hangingPunct="1">
              <a:lnSpc>
                <a:spcPts val="2200"/>
              </a:lnSpc>
            </a:pPr>
            <a:r>
              <a:rPr lang="en-US" altLang="en-US" sz="2000" dirty="0">
                <a:solidFill>
                  <a:srgbClr val="FFFFFF"/>
                </a:solidFill>
              </a:rPr>
              <a:t>But the </a:t>
            </a:r>
            <a:r>
              <a:rPr lang="en-US" altLang="en-US" sz="2000" dirty="0">
                <a:solidFill>
                  <a:srgbClr val="00FF00"/>
                </a:solidFill>
              </a:rPr>
              <a:t>following Monday selling began</a:t>
            </a:r>
            <a:r>
              <a:rPr lang="en-US" altLang="en-US" sz="2000" dirty="0">
                <a:solidFill>
                  <a:srgbClr val="FFFFFF"/>
                </a:solidFill>
              </a:rPr>
              <a:t> and on </a:t>
            </a:r>
            <a:r>
              <a:rPr lang="en-US" altLang="en-US" sz="2000" dirty="0">
                <a:solidFill>
                  <a:srgbClr val="00FF00"/>
                </a:solidFill>
              </a:rPr>
              <a:t>Tuesday</a:t>
            </a:r>
            <a:r>
              <a:rPr lang="en-US" altLang="en-US" sz="2000" dirty="0">
                <a:solidFill>
                  <a:srgbClr val="FFFFFF"/>
                </a:solidFill>
              </a:rPr>
              <a:t> a real panic started. The Dow Jones lost 13% (Monday) 12 % (Tuesday). Stock prices fell from their </a:t>
            </a:r>
            <a:r>
              <a:rPr lang="en-US" altLang="en-US" sz="2000" dirty="0">
                <a:solidFill>
                  <a:srgbClr val="00FF00"/>
                </a:solidFill>
              </a:rPr>
              <a:t>max at 381</a:t>
            </a:r>
            <a:r>
              <a:rPr lang="en-US" altLang="en-US" sz="2000" dirty="0">
                <a:solidFill>
                  <a:srgbClr val="FFFFFF"/>
                </a:solidFill>
              </a:rPr>
              <a:t> to a level of 198 in a couple of days. </a:t>
            </a:r>
            <a:r>
              <a:rPr lang="en-US" altLang="en-US" sz="2000" dirty="0">
                <a:solidFill>
                  <a:srgbClr val="00FF00"/>
                </a:solidFill>
              </a:rPr>
              <a:t>Until April 1930</a:t>
            </a:r>
            <a:r>
              <a:rPr lang="en-US" altLang="en-US" sz="2000" dirty="0">
                <a:solidFill>
                  <a:srgbClr val="FFFFFF"/>
                </a:solidFill>
              </a:rPr>
              <a:t> prices </a:t>
            </a:r>
            <a:r>
              <a:rPr lang="en-US" altLang="en-US" sz="2000" dirty="0">
                <a:solidFill>
                  <a:srgbClr val="00FF00"/>
                </a:solidFill>
              </a:rPr>
              <a:t>recovered</a:t>
            </a:r>
            <a:r>
              <a:rPr lang="en-US" altLang="en-US" sz="2000" dirty="0">
                <a:solidFill>
                  <a:srgbClr val="FFFFFF"/>
                </a:solidFill>
              </a:rPr>
              <a:t> up to a level of </a:t>
            </a:r>
            <a:r>
              <a:rPr lang="en-US" altLang="en-US" sz="2000" dirty="0">
                <a:solidFill>
                  <a:srgbClr val="00FF00"/>
                </a:solidFill>
              </a:rPr>
              <a:t>nearly 300</a:t>
            </a:r>
            <a:r>
              <a:rPr lang="en-US" altLang="en-US" sz="2000" dirty="0">
                <a:solidFill>
                  <a:srgbClr val="FFFFFF"/>
                </a:solidFill>
              </a:rPr>
              <a:t>.</a:t>
            </a:r>
          </a:p>
          <a:p>
            <a:pPr eaLnBrk="1" hangingPunct="1">
              <a:lnSpc>
                <a:spcPts val="2200"/>
              </a:lnSpc>
            </a:pPr>
            <a:r>
              <a:rPr lang="en-US" altLang="en-US" sz="2000" dirty="0">
                <a:solidFill>
                  <a:srgbClr val="FFFFFF"/>
                </a:solidFill>
              </a:rPr>
              <a:t>However, the deterioration of the real economy caused then a steadily slide of prices until </a:t>
            </a:r>
            <a:r>
              <a:rPr lang="en-US" altLang="en-US" sz="2000" dirty="0">
                <a:solidFill>
                  <a:srgbClr val="00FF00"/>
                </a:solidFill>
              </a:rPr>
              <a:t>summer 1932</a:t>
            </a:r>
            <a:r>
              <a:rPr lang="en-US" altLang="en-US" sz="2000" dirty="0">
                <a:solidFill>
                  <a:srgbClr val="FFFFFF"/>
                </a:solidFill>
              </a:rPr>
              <a:t>, when the Dow Jones index reached the bottom with </a:t>
            </a:r>
            <a:r>
              <a:rPr lang="en-US" altLang="en-US" sz="2000" dirty="0">
                <a:solidFill>
                  <a:srgbClr val="00FF00"/>
                </a:solidFill>
              </a:rPr>
              <a:t>41 index points</a:t>
            </a:r>
            <a:r>
              <a:rPr lang="en-US" altLang="en-US" sz="2000" dirty="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1126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ECC69EDB-9AB9-408C-8777-C9DEDA9FECE1}" type="slidenum">
              <a:rPr lang="de-DE" altLang="en-US" sz="1800" smtClean="0">
                <a:solidFill>
                  <a:srgbClr val="FFFFFF"/>
                </a:solidFill>
              </a:rPr>
              <a:pPr algn="r" eaLnBrk="1" hangingPunct="1">
                <a:spcBef>
                  <a:spcPct val="0"/>
                </a:spcBef>
                <a:buClrTx/>
                <a:buFontTx/>
                <a:buNone/>
              </a:pPr>
              <a:t>4</a:t>
            </a:fld>
            <a:r>
              <a:rPr lang="de-DE" altLang="en-US" sz="1800">
                <a:solidFill>
                  <a:srgbClr val="FFFFFF"/>
                </a:solidFill>
              </a:rPr>
              <a:t>-</a:t>
            </a:r>
          </a:p>
        </p:txBody>
      </p:sp>
      <p:sp>
        <p:nvSpPr>
          <p:cNvPr id="1126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1269" name="Rectangle 3"/>
          <p:cNvSpPr>
            <a:spLocks noChangeArrowheads="1"/>
          </p:cNvSpPr>
          <p:nvPr/>
        </p:nvSpPr>
        <p:spPr bwMode="auto">
          <a:xfrm>
            <a:off x="104775" y="1328738"/>
            <a:ext cx="8882063"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200">
                <a:solidFill>
                  <a:srgbClr val="FFFFFF"/>
                </a:solidFill>
              </a:rPr>
              <a:t>Nearly all episodes of historical financial market crises followed a quite </a:t>
            </a:r>
            <a:r>
              <a:rPr lang="en-US" altLang="en-US" sz="2200">
                <a:solidFill>
                  <a:srgbClr val="00FF00"/>
                </a:solidFill>
              </a:rPr>
              <a:t>similar pattern</a:t>
            </a:r>
            <a:r>
              <a:rPr lang="en-US" altLang="en-US" sz="2200">
                <a:solidFill>
                  <a:srgbClr val="FFFFFF"/>
                </a:solidFill>
              </a:rPr>
              <a:t>.</a:t>
            </a:r>
          </a:p>
          <a:p>
            <a:pPr lvl="1" eaLnBrk="1" hangingPunct="1">
              <a:lnSpc>
                <a:spcPct val="90000"/>
              </a:lnSpc>
              <a:spcBef>
                <a:spcPct val="60000"/>
              </a:spcBef>
              <a:buSzTx/>
            </a:pPr>
            <a:r>
              <a:rPr lang="en-US" altLang="en-US" sz="2000">
                <a:solidFill>
                  <a:srgbClr val="FFFFFF"/>
                </a:solidFill>
              </a:rPr>
              <a:t>It starts with a </a:t>
            </a:r>
            <a:r>
              <a:rPr lang="en-US" altLang="en-US" sz="2000">
                <a:solidFill>
                  <a:srgbClr val="00FF00"/>
                </a:solidFill>
              </a:rPr>
              <a:t>price increase </a:t>
            </a:r>
            <a:r>
              <a:rPr lang="en-US" altLang="en-US" sz="2000">
                <a:solidFill>
                  <a:srgbClr val="FFFFFF"/>
                </a:solidFill>
              </a:rPr>
              <a:t>over a longer period for a particular good or asset.</a:t>
            </a:r>
          </a:p>
          <a:p>
            <a:pPr lvl="1" eaLnBrk="1" hangingPunct="1">
              <a:lnSpc>
                <a:spcPct val="90000"/>
              </a:lnSpc>
              <a:spcBef>
                <a:spcPct val="60000"/>
              </a:spcBef>
              <a:buSzTx/>
            </a:pPr>
            <a:r>
              <a:rPr lang="en-US" altLang="en-US" sz="2000">
                <a:solidFill>
                  <a:srgbClr val="FFFFFF"/>
                </a:solidFill>
              </a:rPr>
              <a:t>The price rise begins relatively slowly and then leads to increasingly </a:t>
            </a:r>
            <a:r>
              <a:rPr lang="en-US" altLang="en-US" sz="2000">
                <a:solidFill>
                  <a:srgbClr val="00FF00"/>
                </a:solidFill>
              </a:rPr>
              <a:t>stronger and ultimately exponential growth</a:t>
            </a:r>
            <a:r>
              <a:rPr lang="en-US" altLang="en-US" sz="2000">
                <a:solidFill>
                  <a:srgbClr val="FFFFFF"/>
                </a:solidFill>
              </a:rPr>
              <a:t>.</a:t>
            </a:r>
            <a:endParaRPr lang="de-DE" altLang="en-US" sz="2000">
              <a:solidFill>
                <a:srgbClr val="FFFFFF"/>
              </a:solidFill>
            </a:endParaRPr>
          </a:p>
          <a:p>
            <a:pPr lvl="1" eaLnBrk="1" hangingPunct="1">
              <a:lnSpc>
                <a:spcPct val="90000"/>
              </a:lnSpc>
              <a:spcBef>
                <a:spcPct val="60000"/>
              </a:spcBef>
              <a:buSzTx/>
            </a:pPr>
            <a:r>
              <a:rPr lang="en-US" altLang="en-US" sz="2000">
                <a:solidFill>
                  <a:srgbClr val="FFFFFF"/>
                </a:solidFill>
              </a:rPr>
              <a:t>Finally, the </a:t>
            </a:r>
            <a:r>
              <a:rPr lang="en-US" altLang="en-US" sz="2000">
                <a:solidFill>
                  <a:srgbClr val="00FF00"/>
                </a:solidFill>
              </a:rPr>
              <a:t>price</a:t>
            </a:r>
            <a:r>
              <a:rPr lang="en-US" altLang="en-US" sz="2000">
                <a:solidFill>
                  <a:srgbClr val="FFFFFF"/>
                </a:solidFill>
              </a:rPr>
              <a:t> </a:t>
            </a:r>
            <a:r>
              <a:rPr lang="en-US" altLang="en-US" sz="2000">
                <a:solidFill>
                  <a:srgbClr val="00FF00"/>
                </a:solidFill>
              </a:rPr>
              <a:t>rise abruptly ceases </a:t>
            </a:r>
            <a:r>
              <a:rPr lang="en-US" altLang="en-US" sz="2000">
                <a:solidFill>
                  <a:srgbClr val="FFFFFF"/>
                </a:solidFill>
              </a:rPr>
              <a:t>and a steep price decline occurs in a relatively short time.</a:t>
            </a:r>
          </a:p>
          <a:p>
            <a:pPr lvl="1" eaLnBrk="1" hangingPunct="1">
              <a:lnSpc>
                <a:spcPct val="90000"/>
              </a:lnSpc>
              <a:spcBef>
                <a:spcPct val="60000"/>
              </a:spcBef>
              <a:buSzTx/>
            </a:pPr>
            <a:r>
              <a:rPr lang="en-US" altLang="en-US" sz="2000">
                <a:solidFill>
                  <a:srgbClr val="FFFFFF"/>
                </a:solidFill>
              </a:rPr>
              <a:t>A </a:t>
            </a:r>
            <a:r>
              <a:rPr lang="en-US" altLang="en-US" sz="2000">
                <a:solidFill>
                  <a:srgbClr val="00FF00"/>
                </a:solidFill>
              </a:rPr>
              <a:t>recovery</a:t>
            </a:r>
            <a:r>
              <a:rPr lang="en-US" altLang="en-US" sz="2000">
                <a:solidFill>
                  <a:srgbClr val="FFFFFF"/>
                </a:solidFill>
              </a:rPr>
              <a:t> will then start only </a:t>
            </a:r>
            <a:r>
              <a:rPr lang="en-US" altLang="en-US" sz="2000">
                <a:solidFill>
                  <a:srgbClr val="00FF00"/>
                </a:solidFill>
              </a:rPr>
              <a:t>in the long-run</a:t>
            </a:r>
            <a:r>
              <a:rPr lang="en-US" altLang="en-US" sz="2000">
                <a:solidFill>
                  <a:srgbClr val="FFFFFF"/>
                </a:solidFill>
              </a:rPr>
              <a:t>.</a:t>
            </a:r>
          </a:p>
          <a:p>
            <a:pPr eaLnBrk="1" hangingPunct="1">
              <a:lnSpc>
                <a:spcPct val="90000"/>
              </a:lnSpc>
              <a:spcBef>
                <a:spcPct val="60000"/>
              </a:spcBef>
            </a:pPr>
            <a:r>
              <a:rPr lang="en-US" altLang="en-US" sz="2200">
                <a:solidFill>
                  <a:srgbClr val="FFFFFF"/>
                </a:solidFill>
              </a:rPr>
              <a:t>This observable pattern is explained quite well by the "</a:t>
            </a:r>
            <a:r>
              <a:rPr lang="en-US" altLang="en-US" sz="2200">
                <a:solidFill>
                  <a:srgbClr val="00FF00"/>
                </a:solidFill>
              </a:rPr>
              <a:t>theory of speculative bubbles</a:t>
            </a:r>
            <a:r>
              <a:rPr lang="en-US" altLang="en-US" sz="2200">
                <a:solidFill>
                  <a:srgbClr val="FFFFFF"/>
                </a:solidFill>
              </a:rPr>
              <a:t>".</a:t>
            </a:r>
            <a:endParaRPr lang="de-DE" altLang="en-US" sz="2200">
              <a:solidFill>
                <a:srgbClr val="FFFFFF"/>
              </a:solidFill>
            </a:endParaRPr>
          </a:p>
          <a:p>
            <a:pPr eaLnBrk="1" hangingPunct="1">
              <a:lnSpc>
                <a:spcPct val="90000"/>
              </a:lnSpc>
              <a:spcBef>
                <a:spcPct val="60000"/>
              </a:spcBef>
            </a:pPr>
            <a:r>
              <a:rPr lang="en-US" altLang="en-US" sz="2200">
                <a:solidFill>
                  <a:srgbClr val="FFFFFF"/>
                </a:solidFill>
              </a:rPr>
              <a:t>According to this theory, the emergence of financial market crises is always probable when the </a:t>
            </a:r>
            <a:r>
              <a:rPr lang="en-US" altLang="en-US" sz="2200">
                <a:solidFill>
                  <a:srgbClr val="00FF00"/>
                </a:solidFill>
              </a:rPr>
              <a:t>following conditions </a:t>
            </a:r>
            <a:r>
              <a:rPr lang="en-US" altLang="en-US" sz="2200">
                <a:solidFill>
                  <a:srgbClr val="FFFFFF"/>
                </a:solidFill>
              </a:rPr>
              <a:t>are met</a:t>
            </a:r>
            <a:r>
              <a:rPr lang="de-DE" altLang="en-US" sz="2200">
                <a:solidFill>
                  <a:srgbClr val="FFFFFF"/>
                </a:solidFill>
              </a:rPr>
              <a: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7" name="Rectangle 4"/>
          <p:cNvSpPr>
            <a:spLocks noGrp="1" noChangeArrowheads="1"/>
          </p:cNvSpPr>
          <p:nvPr>
            <p:ph type="title"/>
          </p:nvPr>
        </p:nvSpPr>
        <p:spPr/>
        <p:txBody>
          <a:bodyPr/>
          <a:lstStyle/>
          <a:p>
            <a:pPr eaLnBrk="1" hangingPunct="1">
              <a:defRPr/>
            </a:pPr>
            <a:r>
              <a:rPr lang="en-US" altLang="en-US"/>
              <a:t>The Development of the Dow Jones Index Before and After the World Economic Crisis of 1929</a:t>
            </a:r>
            <a:endParaRPr lang="de-DE" altLang="en-US"/>
          </a:p>
        </p:txBody>
      </p:sp>
      <p:sp>
        <p:nvSpPr>
          <p:cNvPr id="4813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71447AA-A4FE-4627-A309-7B5491329DEE}" type="slidenum">
              <a:rPr lang="de-DE" altLang="en-US" sz="1800" smtClean="0">
                <a:solidFill>
                  <a:srgbClr val="FFFFFF"/>
                </a:solidFill>
              </a:rPr>
              <a:pPr algn="r" eaLnBrk="1" hangingPunct="1">
                <a:spcBef>
                  <a:spcPct val="0"/>
                </a:spcBef>
                <a:buClrTx/>
                <a:buFontTx/>
                <a:buNone/>
              </a:pPr>
              <a:t>40</a:t>
            </a:fld>
            <a:r>
              <a:rPr lang="de-DE" altLang="en-US" sz="1800">
                <a:solidFill>
                  <a:srgbClr val="FFFFFF"/>
                </a:solidFill>
              </a:rPr>
              <a:t>-</a:t>
            </a:r>
          </a:p>
        </p:txBody>
      </p:sp>
      <p:sp>
        <p:nvSpPr>
          <p:cNvPr id="4813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48133" name="Picture 4" descr="graph1930-1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33488"/>
            <a:ext cx="89646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6">
            <a:hlinkClick r:id="rId4" action="ppaction://hlinksldjump" highlightClick="1"/>
          </p:cNvPr>
          <p:cNvSpPr>
            <a:spLocks noChangeArrowheads="1"/>
          </p:cNvSpPr>
          <p:nvPr/>
        </p:nvSpPr>
        <p:spPr bwMode="auto">
          <a:xfrm>
            <a:off x="8091488" y="6511925"/>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2"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sp>
        <p:nvSpPr>
          <p:cNvPr id="4915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098ACF4-2B4F-4310-B8C2-9076EC4923DA}" type="slidenum">
              <a:rPr lang="de-DE" altLang="en-US" sz="1800" smtClean="0">
                <a:solidFill>
                  <a:srgbClr val="FFFFFF"/>
                </a:solidFill>
              </a:rPr>
              <a:pPr algn="r" eaLnBrk="1" hangingPunct="1">
                <a:spcBef>
                  <a:spcPct val="0"/>
                </a:spcBef>
                <a:buClrTx/>
                <a:buFontTx/>
                <a:buNone/>
              </a:pPr>
              <a:t>41</a:t>
            </a:fld>
            <a:r>
              <a:rPr lang="de-DE" altLang="en-US" sz="1800">
                <a:solidFill>
                  <a:srgbClr val="FFFFFF"/>
                </a:solidFill>
              </a:rPr>
              <a:t>-</a:t>
            </a:r>
          </a:p>
        </p:txBody>
      </p:sp>
      <p:sp>
        <p:nvSpPr>
          <p:cNvPr id="4915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9157" name="Rectangle 2"/>
          <p:cNvSpPr>
            <a:spLocks noChangeArrowheads="1"/>
          </p:cNvSpPr>
          <p:nvPr/>
        </p:nvSpPr>
        <p:spPr bwMode="auto">
          <a:xfrm>
            <a:off x="684213" y="62372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9158" name="Rectangle 3"/>
          <p:cNvSpPr>
            <a:spLocks noChangeArrowheads="1"/>
          </p:cNvSpPr>
          <p:nvPr/>
        </p:nvSpPr>
        <p:spPr bwMode="auto">
          <a:xfrm>
            <a:off x="104775" y="1160463"/>
            <a:ext cx="8751888"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dirty="0">
                <a:solidFill>
                  <a:srgbClr val="FFFFFF"/>
                </a:solidFill>
              </a:rPr>
              <a:t>What was most severe, was the hardship which with this stock market crisis hit the </a:t>
            </a:r>
            <a:r>
              <a:rPr lang="en-US" altLang="en-US" sz="2200" dirty="0">
                <a:solidFill>
                  <a:srgbClr val="00FF00"/>
                </a:solidFill>
              </a:rPr>
              <a:t>real economy</a:t>
            </a:r>
            <a:r>
              <a:rPr lang="en-US" altLang="en-US" sz="2200" dirty="0">
                <a:solidFill>
                  <a:srgbClr val="FFFFFF"/>
                </a:solidFill>
              </a:rPr>
              <a:t>:</a:t>
            </a:r>
          </a:p>
          <a:p>
            <a:pPr lvl="1" eaLnBrk="1" hangingPunct="1">
              <a:lnSpc>
                <a:spcPct val="90000"/>
              </a:lnSpc>
              <a:buSzTx/>
            </a:pPr>
            <a:r>
              <a:rPr lang="en-US" altLang="en-US" dirty="0">
                <a:solidFill>
                  <a:srgbClr val="FFFFFF"/>
                </a:solidFill>
              </a:rPr>
              <a:t>Since many people – from business man to simple worker – had invested in stock, many people </a:t>
            </a:r>
            <a:r>
              <a:rPr lang="en-US" altLang="en-US" dirty="0">
                <a:solidFill>
                  <a:srgbClr val="00FF00"/>
                </a:solidFill>
              </a:rPr>
              <a:t>lost net wealth</a:t>
            </a:r>
            <a:r>
              <a:rPr lang="en-US" altLang="en-US" dirty="0">
                <a:solidFill>
                  <a:srgbClr val="FFFFFF"/>
                </a:solidFill>
              </a:rPr>
              <a:t>.</a:t>
            </a:r>
          </a:p>
          <a:p>
            <a:pPr lvl="1" eaLnBrk="1" hangingPunct="1">
              <a:lnSpc>
                <a:spcPct val="90000"/>
              </a:lnSpc>
              <a:buSzTx/>
            </a:pPr>
            <a:r>
              <a:rPr lang="en-US" altLang="en-US" dirty="0">
                <a:solidFill>
                  <a:srgbClr val="FFFFFF"/>
                </a:solidFill>
              </a:rPr>
              <a:t>Their lower net wealth led to </a:t>
            </a:r>
            <a:r>
              <a:rPr lang="en-US" altLang="en-US" dirty="0">
                <a:solidFill>
                  <a:srgbClr val="00FF00"/>
                </a:solidFill>
              </a:rPr>
              <a:t>lower demand</a:t>
            </a:r>
            <a:r>
              <a:rPr lang="en-US" altLang="en-US" dirty="0">
                <a:solidFill>
                  <a:srgbClr val="FFFFFF"/>
                </a:solidFill>
              </a:rPr>
              <a:t> </a:t>
            </a:r>
            <a:r>
              <a:rPr lang="en-US" altLang="en-US" dirty="0">
                <a:solidFill>
                  <a:srgbClr val="00FF00"/>
                </a:solidFill>
              </a:rPr>
              <a:t>for goods</a:t>
            </a:r>
            <a:r>
              <a:rPr lang="en-US" altLang="en-US" dirty="0">
                <a:solidFill>
                  <a:srgbClr val="FFFFFF"/>
                </a:solidFill>
              </a:rPr>
              <a:t>.</a:t>
            </a:r>
          </a:p>
          <a:p>
            <a:pPr lvl="1" eaLnBrk="1" hangingPunct="1">
              <a:lnSpc>
                <a:spcPct val="90000"/>
              </a:lnSpc>
              <a:buSzTx/>
            </a:pPr>
            <a:r>
              <a:rPr lang="en-US" altLang="en-US" dirty="0">
                <a:solidFill>
                  <a:srgbClr val="FFFFFF"/>
                </a:solidFill>
              </a:rPr>
              <a:t>In the short run, firms adjusted their supply of goods to the lower demand for goods, what led to a </a:t>
            </a:r>
            <a:r>
              <a:rPr lang="en-US" altLang="en-US" dirty="0">
                <a:solidFill>
                  <a:srgbClr val="00FF00"/>
                </a:solidFill>
              </a:rPr>
              <a:t>lower level of production</a:t>
            </a:r>
            <a:r>
              <a:rPr lang="en-US" altLang="en-US" dirty="0">
                <a:solidFill>
                  <a:srgbClr val="FFFFFF"/>
                </a:solidFill>
              </a:rPr>
              <a:t>.</a:t>
            </a:r>
          </a:p>
          <a:p>
            <a:pPr lvl="1" eaLnBrk="1" hangingPunct="1">
              <a:lnSpc>
                <a:spcPct val="90000"/>
              </a:lnSpc>
              <a:buSzTx/>
            </a:pPr>
            <a:r>
              <a:rPr lang="en-US" altLang="en-US" dirty="0">
                <a:solidFill>
                  <a:srgbClr val="FFFFFF"/>
                </a:solidFill>
              </a:rPr>
              <a:t>The decrease in production led to </a:t>
            </a:r>
            <a:r>
              <a:rPr lang="en-US" altLang="en-US" dirty="0">
                <a:solidFill>
                  <a:srgbClr val="00FF00"/>
                </a:solidFill>
              </a:rPr>
              <a:t>reduction in the firms’ demand for labor</a:t>
            </a:r>
            <a:r>
              <a:rPr lang="en-US" altLang="en-US" dirty="0">
                <a:solidFill>
                  <a:srgbClr val="FFFFFF"/>
                </a:solidFill>
              </a:rPr>
              <a:t>.</a:t>
            </a:r>
          </a:p>
          <a:p>
            <a:pPr lvl="1" eaLnBrk="1" hangingPunct="1">
              <a:lnSpc>
                <a:spcPct val="90000"/>
              </a:lnSpc>
              <a:buSzTx/>
            </a:pPr>
            <a:r>
              <a:rPr lang="en-US" altLang="en-US" dirty="0">
                <a:solidFill>
                  <a:srgbClr val="FFFFFF"/>
                </a:solidFill>
              </a:rPr>
              <a:t>The decrease in the demand for labor led to a tremendous </a:t>
            </a:r>
            <a:r>
              <a:rPr lang="en-US" altLang="en-US" dirty="0">
                <a:solidFill>
                  <a:srgbClr val="00FF00"/>
                </a:solidFill>
              </a:rPr>
              <a:t>increase in unemployment</a:t>
            </a:r>
            <a:r>
              <a:rPr lang="en-US" altLang="en-US" dirty="0">
                <a:solidFill>
                  <a:srgbClr val="FFFFFF"/>
                </a:solidFill>
              </a:rPr>
              <a:t>.</a:t>
            </a:r>
          </a:p>
          <a:p>
            <a:pPr lvl="1" eaLnBrk="1" hangingPunct="1">
              <a:lnSpc>
                <a:spcPct val="90000"/>
              </a:lnSpc>
              <a:buSzTx/>
            </a:pPr>
            <a:r>
              <a:rPr lang="en-US" altLang="en-US" dirty="0">
                <a:solidFill>
                  <a:srgbClr val="FFFFFF"/>
                </a:solidFill>
              </a:rPr>
              <a:t>Increasing unemployment led to </a:t>
            </a:r>
            <a:r>
              <a:rPr lang="en-US" altLang="en-US" dirty="0">
                <a:solidFill>
                  <a:srgbClr val="00FF00"/>
                </a:solidFill>
              </a:rPr>
              <a:t>even lower incomes</a:t>
            </a:r>
            <a:r>
              <a:rPr lang="en-US" altLang="en-US" dirty="0">
                <a:solidFill>
                  <a:srgbClr val="FFFFFF"/>
                </a:solidFill>
              </a:rPr>
              <a:t> of the largest part of the population, which caused a further reduction in the demand for goods.</a:t>
            </a:r>
          </a:p>
          <a:p>
            <a:pPr lvl="1" eaLnBrk="1" hangingPunct="1">
              <a:lnSpc>
                <a:spcPct val="90000"/>
              </a:lnSpc>
              <a:buSzTx/>
            </a:pPr>
            <a:r>
              <a:rPr lang="en-US" altLang="en-US" dirty="0">
                <a:solidFill>
                  <a:srgbClr val="FFFFFF"/>
                </a:solidFill>
              </a:rPr>
              <a:t>The typical </a:t>
            </a:r>
            <a:r>
              <a:rPr lang="en-US" altLang="en-US" dirty="0">
                <a:solidFill>
                  <a:srgbClr val="00FF00"/>
                </a:solidFill>
              </a:rPr>
              <a:t>Keynesian</a:t>
            </a:r>
            <a:r>
              <a:rPr lang="en-US" altLang="en-US" dirty="0">
                <a:solidFill>
                  <a:srgbClr val="FFFFFF"/>
                </a:solidFill>
              </a:rPr>
              <a:t> demand side </a:t>
            </a:r>
            <a:r>
              <a:rPr lang="en-US" altLang="en-US" dirty="0">
                <a:solidFill>
                  <a:srgbClr val="00FF00"/>
                </a:solidFill>
              </a:rPr>
              <a:t>recession</a:t>
            </a:r>
            <a:r>
              <a:rPr lang="en-US" altLang="en-US" dirty="0">
                <a:solidFill>
                  <a:srgbClr val="FFFFFF"/>
                </a:solidFill>
              </a:rPr>
              <a:t> evolved and gained strong momentum.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6F6BD878-246E-4FF3-B1EE-F9847F67BC31}" type="slidenum">
              <a:rPr lang="de-DE" altLang="en-US" sz="1800" smtClean="0">
                <a:solidFill>
                  <a:srgbClr val="FFFFFF"/>
                </a:solidFill>
              </a:rPr>
              <a:pPr algn="r" eaLnBrk="1" hangingPunct="1">
                <a:spcBef>
                  <a:spcPct val="0"/>
                </a:spcBef>
                <a:buClrTx/>
                <a:buFontTx/>
                <a:buNone/>
              </a:pPr>
              <a:t>42</a:t>
            </a:fld>
            <a:r>
              <a:rPr lang="de-DE" altLang="en-US" sz="1800">
                <a:solidFill>
                  <a:srgbClr val="FFFFFF"/>
                </a:solidFill>
              </a:rPr>
              <a:t>-</a:t>
            </a:r>
          </a:p>
        </p:txBody>
      </p:sp>
      <p:sp>
        <p:nvSpPr>
          <p:cNvPr id="50179" name="Fußzeilenplatzhalter 1"/>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018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3F542E25-B7B1-4DD2-AB59-39652C2CE52E}" type="slidenum">
              <a:rPr lang="de-DE" altLang="en-US" sz="1600" b="1"/>
              <a:pPr algn="r" eaLnBrk="1" hangingPunct="1">
                <a:spcBef>
                  <a:spcPct val="0"/>
                </a:spcBef>
                <a:buClrTx/>
                <a:buFontTx/>
                <a:buNone/>
              </a:pPr>
              <a:t>42</a:t>
            </a:fld>
            <a:r>
              <a:rPr lang="de-DE" altLang="en-US" sz="1600" b="1"/>
              <a:t> -</a:t>
            </a:r>
          </a:p>
        </p:txBody>
      </p:sp>
      <p:sp>
        <p:nvSpPr>
          <p:cNvPr id="5018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50182" name="Object 3"/>
          <p:cNvGraphicFramePr>
            <a:graphicFrameLocks noChangeAspect="1"/>
          </p:cNvGraphicFramePr>
          <p:nvPr/>
        </p:nvGraphicFramePr>
        <p:xfrm>
          <a:off x="0" y="1016000"/>
          <a:ext cx="9144000" cy="5842000"/>
        </p:xfrm>
        <a:graphic>
          <a:graphicData uri="http://schemas.openxmlformats.org/presentationml/2006/ole">
            <mc:AlternateContent xmlns:mc="http://schemas.openxmlformats.org/markup-compatibility/2006">
              <mc:Choice xmlns:v="urn:schemas-microsoft-com:vml" Requires="v">
                <p:oleObj spid="_x0000_s50337" name="Worksheet" r:id="rId4" imgW="5076943" imgH="3571943" progId="Excel.Sheet.8">
                  <p:embed/>
                </p:oleObj>
              </mc:Choice>
              <mc:Fallback>
                <p:oleObj name="Worksheet" r:id="rId4" imgW="5076943" imgH="3571943"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6000"/>
                        <a:ext cx="9144000" cy="5842000"/>
                      </a:xfrm>
                      <a:prstGeom prst="rect">
                        <a:avLst/>
                      </a:prstGeom>
                      <a:solidFill>
                        <a:srgbClr val="99CCFF"/>
                      </a:solidFill>
                      <a:ln w="28575">
                        <a:solidFill>
                          <a:srgbClr val="00FF00"/>
                        </a:solidFill>
                        <a:miter lim="800000"/>
                        <a:headEnd type="none" w="med" len="lg"/>
                        <a:tailEnd type="none" w="lg" len="lg"/>
                      </a:ln>
                    </p:spPr>
                  </p:pic>
                </p:oleObj>
              </mc:Fallback>
            </mc:AlternateContent>
          </a:graphicData>
        </a:graphic>
      </p:graphicFrame>
      <p:sp>
        <p:nvSpPr>
          <p:cNvPr id="50183" name="Rectangle 4"/>
          <p:cNvSpPr>
            <a:spLocks noChangeArrowheads="1"/>
          </p:cNvSpPr>
          <p:nvPr/>
        </p:nvSpPr>
        <p:spPr bwMode="auto">
          <a:xfrm>
            <a:off x="935038" y="3095625"/>
            <a:ext cx="1227137" cy="1270000"/>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0184" name="Rectangle 5"/>
          <p:cNvSpPr>
            <a:spLocks noChangeArrowheads="1"/>
          </p:cNvSpPr>
          <p:nvPr/>
        </p:nvSpPr>
        <p:spPr bwMode="auto">
          <a:xfrm>
            <a:off x="3527425" y="3068638"/>
            <a:ext cx="1598613" cy="1296987"/>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0185" name="Rectangle 6"/>
          <p:cNvSpPr>
            <a:spLocks noChangeArrowheads="1"/>
          </p:cNvSpPr>
          <p:nvPr/>
        </p:nvSpPr>
        <p:spPr bwMode="auto">
          <a:xfrm>
            <a:off x="5180013" y="3068638"/>
            <a:ext cx="3963987" cy="1296987"/>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0186" name="Rectangle 9"/>
          <p:cNvSpPr>
            <a:spLocks noChangeArrowheads="1"/>
          </p:cNvSpPr>
          <p:nvPr/>
        </p:nvSpPr>
        <p:spPr bwMode="auto">
          <a:xfrm>
            <a:off x="468313" y="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900" b="1">
                <a:solidFill>
                  <a:srgbClr val="FFFFFF"/>
                </a:solidFill>
              </a:rPr>
              <a:t>4.2. Lessons from History</a:t>
            </a:r>
            <a:br>
              <a:rPr lang="en-US" altLang="en-US" sz="2600" b="1">
                <a:solidFill>
                  <a:srgbClr val="FFFFFF"/>
                </a:solidFill>
              </a:rPr>
            </a:br>
            <a:r>
              <a:rPr lang="en-US" altLang="en-US" sz="2600" b="1">
                <a:solidFill>
                  <a:srgbClr val="FFFFFF"/>
                </a:solidFill>
              </a:rPr>
              <a:t> </a:t>
            </a:r>
            <a:r>
              <a:rPr lang="en-US" altLang="en-US" sz="2700" b="1">
                <a:solidFill>
                  <a:srgbClr val="FFFFFF"/>
                </a:solidFill>
              </a:rPr>
              <a:t>4.2.2. The World Economic Crisis of 1929</a:t>
            </a:r>
            <a:endParaRPr lang="de-DE" altLang="en-US" sz="27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73DA5928-EF82-4095-A9A4-47808F8C7AA7}" type="slidenum">
              <a:rPr lang="de-DE" altLang="en-US" sz="1800" smtClean="0">
                <a:solidFill>
                  <a:srgbClr val="FFFFFF"/>
                </a:solidFill>
              </a:rPr>
              <a:pPr algn="r" eaLnBrk="1" hangingPunct="1">
                <a:spcBef>
                  <a:spcPct val="0"/>
                </a:spcBef>
                <a:buClrTx/>
                <a:buFontTx/>
                <a:buNone/>
              </a:pPr>
              <a:t>43</a:t>
            </a:fld>
            <a:r>
              <a:rPr lang="de-DE" altLang="en-US" sz="1800">
                <a:solidFill>
                  <a:srgbClr val="FFFFFF"/>
                </a:solidFill>
              </a:rPr>
              <a:t>-</a:t>
            </a:r>
          </a:p>
        </p:txBody>
      </p:sp>
      <p:sp>
        <p:nvSpPr>
          <p:cNvPr id="51203" name="Fußzeilenplatzhalter 1"/>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120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A1872E04-94F0-4BA6-A195-CD46624AC396}" type="slidenum">
              <a:rPr lang="de-DE" altLang="en-US" sz="1600" b="1"/>
              <a:pPr algn="r" eaLnBrk="1" hangingPunct="1">
                <a:spcBef>
                  <a:spcPct val="0"/>
                </a:spcBef>
                <a:buClrTx/>
                <a:buFontTx/>
                <a:buNone/>
              </a:pPr>
              <a:t>43</a:t>
            </a:fld>
            <a:r>
              <a:rPr lang="de-DE" altLang="en-US" sz="1600" b="1"/>
              <a:t> -</a:t>
            </a:r>
          </a:p>
        </p:txBody>
      </p:sp>
      <p:sp>
        <p:nvSpPr>
          <p:cNvPr id="5120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51206" name="Object 3"/>
          <p:cNvGraphicFramePr>
            <a:graphicFrameLocks noChangeAspect="1"/>
          </p:cNvGraphicFramePr>
          <p:nvPr/>
        </p:nvGraphicFramePr>
        <p:xfrm>
          <a:off x="0" y="1016000"/>
          <a:ext cx="9131300" cy="5842000"/>
        </p:xfrm>
        <a:graphic>
          <a:graphicData uri="http://schemas.openxmlformats.org/presentationml/2006/ole">
            <mc:AlternateContent xmlns:mc="http://schemas.openxmlformats.org/markup-compatibility/2006">
              <mc:Choice xmlns:v="urn:schemas-microsoft-com:vml" Requires="v">
                <p:oleObj spid="_x0000_s51361" name="Arbeitsblatt" r:id="rId4" imgW="5848502" imgH="3762451" progId="Excel.Sheet.8">
                  <p:embed/>
                </p:oleObj>
              </mc:Choice>
              <mc:Fallback>
                <p:oleObj name="Arbeitsblatt" r:id="rId4" imgW="5848502" imgH="37624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6000"/>
                        <a:ext cx="9131300" cy="5842000"/>
                      </a:xfrm>
                      <a:prstGeom prst="rect">
                        <a:avLst/>
                      </a:prstGeom>
                      <a:solidFill>
                        <a:srgbClr val="99CCFF"/>
                      </a:solidFill>
                      <a:ln w="28575">
                        <a:solidFill>
                          <a:srgbClr val="00FF00"/>
                        </a:solidFill>
                        <a:miter lim="800000"/>
                        <a:headEnd type="none" w="med" len="lg"/>
                        <a:tailEnd type="none" w="lg" len="lg"/>
                      </a:ln>
                    </p:spPr>
                  </p:pic>
                </p:oleObj>
              </mc:Fallback>
            </mc:AlternateContent>
          </a:graphicData>
        </a:graphic>
      </p:graphicFrame>
      <p:sp>
        <p:nvSpPr>
          <p:cNvPr id="51207" name="Rectangle 4"/>
          <p:cNvSpPr>
            <a:spLocks noChangeArrowheads="1"/>
          </p:cNvSpPr>
          <p:nvPr/>
        </p:nvSpPr>
        <p:spPr bwMode="auto">
          <a:xfrm>
            <a:off x="3959225" y="3321050"/>
            <a:ext cx="1008063" cy="860425"/>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1208" name="Rectangle 5"/>
          <p:cNvSpPr>
            <a:spLocks noChangeArrowheads="1"/>
          </p:cNvSpPr>
          <p:nvPr/>
        </p:nvSpPr>
        <p:spPr bwMode="auto">
          <a:xfrm>
            <a:off x="682625" y="3321050"/>
            <a:ext cx="1117600" cy="863600"/>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1209" name="Rectangle 6"/>
          <p:cNvSpPr>
            <a:spLocks noChangeArrowheads="1"/>
          </p:cNvSpPr>
          <p:nvPr/>
        </p:nvSpPr>
        <p:spPr bwMode="auto">
          <a:xfrm>
            <a:off x="5003800" y="3321050"/>
            <a:ext cx="4140200" cy="863600"/>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1210" name="Rectangle 9"/>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900" b="1">
                <a:solidFill>
                  <a:srgbClr val="FFFFFF"/>
                </a:solidFill>
              </a:rPr>
              <a:t>4.2. Lessons from History</a:t>
            </a:r>
            <a:br>
              <a:rPr lang="en-US" altLang="en-US" sz="2600" b="1">
                <a:solidFill>
                  <a:srgbClr val="FFFFFF"/>
                </a:solidFill>
              </a:rPr>
            </a:br>
            <a:r>
              <a:rPr lang="en-US" altLang="en-US" sz="2600" b="1">
                <a:solidFill>
                  <a:srgbClr val="FFFFFF"/>
                </a:solidFill>
              </a:rPr>
              <a:t> </a:t>
            </a:r>
            <a:r>
              <a:rPr lang="en-US" altLang="en-US" sz="2700" b="1">
                <a:solidFill>
                  <a:srgbClr val="FFFFFF"/>
                </a:solidFill>
              </a:rPr>
              <a:t>4.2.2. The World Economic Crisis of 1929</a:t>
            </a:r>
            <a:endParaRPr lang="de-DE" altLang="en-US" sz="2700" b="1">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6" name="Rectangle 4"/>
          <p:cNvSpPr>
            <a:spLocks noGrp="1" noChangeArrowheads="1"/>
          </p:cNvSpPr>
          <p:nvPr>
            <p:ph type="title"/>
          </p:nvPr>
        </p:nvSpPr>
        <p:spPr/>
        <p:txBody>
          <a:bodyPr/>
          <a:lstStyle/>
          <a:p>
            <a:pPr eaLnBrk="1" hangingPunct="1">
              <a:defRPr/>
            </a:pPr>
            <a:r>
              <a:rPr lang="en-US" altLang="en-US" sz="2900"/>
              <a:t>4.2. Lessons from History</a:t>
            </a:r>
            <a:br>
              <a:rPr lang="en-US" altLang="en-US"/>
            </a:br>
            <a:r>
              <a:rPr lang="en-US" altLang="en-US"/>
              <a:t> </a:t>
            </a:r>
            <a:r>
              <a:rPr lang="en-US" altLang="en-US" sz="2700"/>
              <a:t>4.2.2. The World Economic Crisis of 1929</a:t>
            </a:r>
            <a:endParaRPr lang="de-DE" altLang="en-US" sz="2700"/>
          </a:p>
        </p:txBody>
      </p:sp>
      <p:sp>
        <p:nvSpPr>
          <p:cNvPr id="5222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C7A10B0-F549-44BE-A9E9-A2AF3B671CF1}" type="slidenum">
              <a:rPr lang="de-DE" altLang="en-US" sz="1800" smtClean="0">
                <a:solidFill>
                  <a:srgbClr val="FFFFFF"/>
                </a:solidFill>
              </a:rPr>
              <a:pPr algn="r" eaLnBrk="1" hangingPunct="1">
                <a:spcBef>
                  <a:spcPct val="0"/>
                </a:spcBef>
                <a:buClrTx/>
                <a:buFontTx/>
                <a:buNone/>
              </a:pPr>
              <a:t>44</a:t>
            </a:fld>
            <a:r>
              <a:rPr lang="de-DE" altLang="en-US" sz="1800">
                <a:solidFill>
                  <a:srgbClr val="FFFFFF"/>
                </a:solidFill>
              </a:rPr>
              <a:t>-</a:t>
            </a:r>
          </a:p>
        </p:txBody>
      </p:sp>
      <p:sp>
        <p:nvSpPr>
          <p:cNvPr id="5222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22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2230" name="Rectangle 3"/>
          <p:cNvSpPr>
            <a:spLocks noChangeArrowheads="1"/>
          </p:cNvSpPr>
          <p:nvPr/>
        </p:nvSpPr>
        <p:spPr bwMode="auto">
          <a:xfrm>
            <a:off x="34925" y="1123950"/>
            <a:ext cx="90392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dirty="0">
                <a:solidFill>
                  <a:srgbClr val="FFFFFF"/>
                </a:solidFill>
              </a:rPr>
              <a:t>The Fed did </a:t>
            </a:r>
            <a:r>
              <a:rPr lang="en-US" altLang="en-US" sz="2200" dirty="0">
                <a:solidFill>
                  <a:srgbClr val="00FF00"/>
                </a:solidFill>
              </a:rPr>
              <a:t>not turn around its restrictive monetary</a:t>
            </a:r>
            <a:r>
              <a:rPr lang="en-US" altLang="en-US" sz="2200" dirty="0">
                <a:solidFill>
                  <a:srgbClr val="FFFFFF"/>
                </a:solidFill>
              </a:rPr>
              <a:t> policy in the first month after the stock market collapse.</a:t>
            </a:r>
          </a:p>
          <a:p>
            <a:pPr eaLnBrk="1" hangingPunct="1">
              <a:lnSpc>
                <a:spcPct val="90000"/>
              </a:lnSpc>
            </a:pPr>
            <a:r>
              <a:rPr lang="en-US" altLang="en-US" sz="2200" dirty="0">
                <a:solidFill>
                  <a:srgbClr val="FFFFFF"/>
                </a:solidFill>
              </a:rPr>
              <a:t>Only by summer 1933 did the Fed start to </a:t>
            </a:r>
            <a:r>
              <a:rPr lang="en-US" altLang="en-US" sz="2200" dirty="0">
                <a:solidFill>
                  <a:srgbClr val="00FF00"/>
                </a:solidFill>
              </a:rPr>
              <a:t>switch to a more expansionary monetary policy</a:t>
            </a:r>
            <a:r>
              <a:rPr lang="en-US" altLang="en-US" sz="2200" dirty="0">
                <a:solidFill>
                  <a:srgbClr val="FFFFFF"/>
                </a:solidFill>
              </a:rPr>
              <a:t> and decreased interest rates.</a:t>
            </a:r>
          </a:p>
          <a:p>
            <a:pPr eaLnBrk="1" hangingPunct="1">
              <a:lnSpc>
                <a:spcPct val="90000"/>
              </a:lnSpc>
            </a:pPr>
            <a:r>
              <a:rPr lang="en-US" altLang="en-US" sz="2200" dirty="0">
                <a:solidFill>
                  <a:srgbClr val="FFFFFF"/>
                </a:solidFill>
              </a:rPr>
              <a:t>This was, however, much </a:t>
            </a:r>
            <a:r>
              <a:rPr lang="en-US" altLang="en-US" sz="2200" dirty="0">
                <a:solidFill>
                  <a:srgbClr val="00FF00"/>
                </a:solidFill>
              </a:rPr>
              <a:t>too late</a:t>
            </a:r>
            <a:r>
              <a:rPr lang="en-US" altLang="en-US" sz="2200" dirty="0">
                <a:solidFill>
                  <a:srgbClr val="FFFFFF"/>
                </a:solidFill>
              </a:rPr>
              <a:t>. Since many debtors, firms, investment funds and private households were unable to pay back their credits, a couple of banks had to declare bankruptcy.</a:t>
            </a:r>
          </a:p>
          <a:p>
            <a:pPr eaLnBrk="1" hangingPunct="1">
              <a:lnSpc>
                <a:spcPct val="90000"/>
              </a:lnSpc>
            </a:pPr>
            <a:r>
              <a:rPr lang="en-US" altLang="en-US" sz="2200" dirty="0">
                <a:solidFill>
                  <a:srgbClr val="FFFFFF"/>
                </a:solidFill>
              </a:rPr>
              <a:t>As a consequence,</a:t>
            </a:r>
            <a:r>
              <a:rPr lang="en-US" altLang="en-US" sz="2200" dirty="0">
                <a:solidFill>
                  <a:srgbClr val="00FF00"/>
                </a:solidFill>
              </a:rPr>
              <a:t> bank runs</a:t>
            </a:r>
            <a:r>
              <a:rPr lang="en-US" altLang="en-US" sz="2200" dirty="0">
                <a:solidFill>
                  <a:srgbClr val="FFFFFF"/>
                </a:solidFill>
              </a:rPr>
              <a:t> took place, where depositors (creditors) wanted their money back (because they feared further bankruptcies).</a:t>
            </a:r>
          </a:p>
        </p:txBody>
      </p:sp>
      <p:pic>
        <p:nvPicPr>
          <p:cNvPr id="52231" name="Picture 7" descr="American_union_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 y="4700068"/>
            <a:ext cx="382111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9"/>
          <p:cNvSpPr txBox="1">
            <a:spLocks noChangeArrowheads="1"/>
          </p:cNvSpPr>
          <p:nvPr/>
        </p:nvSpPr>
        <p:spPr bwMode="auto">
          <a:xfrm>
            <a:off x="3821113" y="4589463"/>
            <a:ext cx="52847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0" tIns="0" rIns="18000" bIns="0" anchorCtr="1"/>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a:solidFill>
                  <a:srgbClr val="FFFFFF"/>
                </a:solidFill>
                <a:cs typeface="Arial" charset="0"/>
              </a:rPr>
              <a:t>Since the Fed was first not willing to help these banks with cheap central bank money credits, many banks failed: during the first 10 months of 1930, </a:t>
            </a:r>
            <a:r>
              <a:rPr lang="en-US" altLang="en-US" sz="2200">
                <a:solidFill>
                  <a:srgbClr val="00FF00"/>
                </a:solidFill>
                <a:cs typeface="Arial" charset="0"/>
              </a:rPr>
              <a:t>744 US banks failed</a:t>
            </a:r>
            <a:r>
              <a:rPr lang="en-US" altLang="en-US" sz="2200">
                <a:solidFill>
                  <a:srgbClr val="FFFFFF"/>
                </a:solidFill>
                <a:cs typeface="Arial" charset="0"/>
              </a:rPr>
              <a:t>.</a:t>
            </a:r>
          </a:p>
          <a:p>
            <a:pPr eaLnBrk="1" hangingPunct="1">
              <a:lnSpc>
                <a:spcPct val="90000"/>
              </a:lnSpc>
            </a:pPr>
            <a:r>
              <a:rPr lang="en-US" altLang="en-US" sz="2200">
                <a:solidFill>
                  <a:srgbClr val="FFFFFF"/>
                </a:solidFill>
                <a:cs typeface="Arial" charset="0"/>
              </a:rPr>
              <a:t>By 1933, depositors had lost $140 billion in deposits.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liennummernplatzhalter 3"/>
          <p:cNvSpPr>
            <a:spLocks noGrp="1"/>
          </p:cNvSpPr>
          <p:nvPr>
            <p:ph type="sldNum" sz="quarter" idx="10"/>
          </p:nvPr>
        </p:nvSpPr>
        <p:spPr>
          <a:xfrm>
            <a:off x="71438" y="6742113"/>
            <a:ext cx="1260475" cy="111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 </a:t>
            </a:r>
            <a:fld id="{316DE8F2-DBA1-4B4D-8E5C-1E6DE1F74533}" type="slidenum">
              <a:rPr lang="de-DE" altLang="en-US" sz="600" smtClean="0">
                <a:solidFill>
                  <a:srgbClr val="FFFFFF"/>
                </a:solidFill>
              </a:rPr>
              <a:pPr eaLnBrk="1" hangingPunct="1">
                <a:spcBef>
                  <a:spcPct val="0"/>
                </a:spcBef>
                <a:buClrTx/>
                <a:buFontTx/>
                <a:buNone/>
              </a:pPr>
              <a:t>45</a:t>
            </a:fld>
            <a:r>
              <a:rPr lang="de-DE" altLang="en-US" sz="600">
                <a:solidFill>
                  <a:srgbClr val="FFFFFF"/>
                </a:solidFill>
              </a:rPr>
              <a:t> -</a:t>
            </a:r>
          </a:p>
        </p:txBody>
      </p:sp>
      <p:graphicFrame>
        <p:nvGraphicFramePr>
          <p:cNvPr id="53252" name="Object 2"/>
          <p:cNvGraphicFramePr>
            <a:graphicFrameLocks noChangeAspect="1"/>
          </p:cNvGraphicFramePr>
          <p:nvPr>
            <p:extLst>
              <p:ext uri="{D42A27DB-BD31-4B8C-83A1-F6EECF244321}">
                <p14:modId xmlns:p14="http://schemas.microsoft.com/office/powerpoint/2010/main" val="2782188008"/>
              </p:ext>
            </p:extLst>
          </p:nvPr>
        </p:nvGraphicFramePr>
        <p:xfrm>
          <a:off x="-1570" y="0"/>
          <a:ext cx="9192705" cy="6886865"/>
        </p:xfrm>
        <a:graphic>
          <a:graphicData uri="http://schemas.openxmlformats.org/presentationml/2006/ole">
            <mc:AlternateContent xmlns:mc="http://schemas.openxmlformats.org/markup-compatibility/2006">
              <mc:Choice xmlns:v="urn:schemas-microsoft-com:vml" Requires="v">
                <p:oleObj spid="_x0000_s53409" name="Diagramm" r:id="rId4" imgW="9235548" imgH="5745469" progId="Excel.Chart.8">
                  <p:link updateAutomatic="1"/>
                </p:oleObj>
              </mc:Choice>
              <mc:Fallback>
                <p:oleObj name="Diagramm" r:id="rId4" imgW="9235548" imgH="5745469"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 y="0"/>
                        <a:ext cx="9192705" cy="6886865"/>
                      </a:xfrm>
                      <a:prstGeom prst="rect">
                        <a:avLst/>
                      </a:prstGeom>
                      <a:noFill/>
                      <a:ln>
                        <a:noFill/>
                      </a:ln>
                      <a:effectLst/>
                      <a:extLst/>
                    </p:spPr>
                  </p:pic>
                </p:oleObj>
              </mc:Fallback>
            </mc:AlternateContent>
          </a:graphicData>
        </a:graphic>
      </p:graphicFrame>
      <p:sp>
        <p:nvSpPr>
          <p:cNvPr id="53253"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9440260" name="Rectangle 4"/>
          <p:cNvSpPr>
            <a:spLocks noChangeArrowheads="1"/>
          </p:cNvSpPr>
          <p:nvPr/>
        </p:nvSpPr>
        <p:spPr bwMode="auto">
          <a:xfrm>
            <a:off x="6480175" y="944563"/>
            <a:ext cx="792163" cy="4284662"/>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grpSp>
        <p:nvGrpSpPr>
          <p:cNvPr id="2" name="Group 5"/>
          <p:cNvGrpSpPr>
            <a:grpSpLocks/>
          </p:cNvGrpSpPr>
          <p:nvPr/>
        </p:nvGrpSpPr>
        <p:grpSpPr bwMode="auto">
          <a:xfrm>
            <a:off x="2319338" y="1085850"/>
            <a:ext cx="4160837" cy="1365250"/>
            <a:chOff x="1610" y="706"/>
            <a:chExt cx="2472" cy="638"/>
          </a:xfrm>
        </p:grpSpPr>
        <p:sp>
          <p:nvSpPr>
            <p:cNvPr id="12296" name="Line 6"/>
            <p:cNvSpPr>
              <a:spLocks noChangeShapeType="1"/>
            </p:cNvSpPr>
            <p:nvPr/>
          </p:nvSpPr>
          <p:spPr bwMode="auto">
            <a:xfrm>
              <a:off x="3379" y="1207"/>
              <a:ext cx="703" cy="137"/>
            </a:xfrm>
            <a:prstGeom prst="line">
              <a:avLst/>
            </a:prstGeom>
            <a:noFill/>
            <a:ln w="28575">
              <a:solidFill>
                <a:schemeClr val="bg2">
                  <a:lumMod val="50000"/>
                  <a:lumOff val="50000"/>
                </a:schemeClr>
              </a:solidFill>
              <a:round/>
              <a:headEnd/>
              <a:tailEnd type="triangle" w="lg" len="lg"/>
            </a:ln>
          </p:spPr>
          <p:txBody>
            <a:bodyPr lIns="90000" tIns="46800" rIns="90000" bIns="46800" anchor="ctr" anchorCtr="1"/>
            <a:lstStyle/>
            <a:p>
              <a:pPr>
                <a:defRPr/>
              </a:pPr>
              <a:endParaRPr lang="de-DE"/>
            </a:p>
          </p:txBody>
        </p:sp>
        <p:sp>
          <p:nvSpPr>
            <p:cNvPr id="12297" name="AutoShape 7"/>
            <p:cNvSpPr>
              <a:spLocks noChangeArrowheads="1"/>
            </p:cNvSpPr>
            <p:nvPr/>
          </p:nvSpPr>
          <p:spPr bwMode="auto">
            <a:xfrm>
              <a:off x="1610" y="706"/>
              <a:ext cx="1837" cy="569"/>
            </a:xfrm>
            <a:prstGeom prst="roundRect">
              <a:avLst>
                <a:gd name="adj" fmla="val 16667"/>
              </a:avLst>
            </a:prstGeom>
            <a:solidFill>
              <a:schemeClr val="accent1">
                <a:lumMod val="20000"/>
                <a:lumOff val="80000"/>
              </a:schemeClr>
            </a:solidFill>
            <a:ln w="28575" algn="ctr">
              <a:solidFill>
                <a:schemeClr val="bg2">
                  <a:lumMod val="50000"/>
                  <a:lumOff val="50000"/>
                </a:schemeClr>
              </a:solidFill>
              <a:round/>
              <a:headEnd/>
              <a:tailEnd type="none" w="lg" len="lg"/>
            </a:ln>
          </p:spPr>
          <p:txBody>
            <a:bodyPr lIns="46800" tIns="46800" rIns="46800" bIns="46800" anchor="ctr" anchorCtr="1"/>
            <a:lstStyle/>
            <a:p>
              <a:pPr>
                <a:defRPr/>
              </a:pPr>
              <a:r>
                <a:rPr lang="en-US" dirty="0">
                  <a:solidFill>
                    <a:srgbClr val="0000FF"/>
                  </a:solidFill>
                </a:rPr>
                <a:t>Restrictive monetary policy by the Fed caused deflation and deepened the recession!</a:t>
              </a:r>
              <a:endParaRPr lang="en-US" sz="2400" b="1" dirty="0">
                <a:solidFill>
                  <a:srgbClr val="00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0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02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4.2.2. The World Economic Crisis of 1929</a:t>
            </a:r>
            <a:endParaRPr lang="de-DE" altLang="en-US"/>
          </a:p>
        </p:txBody>
      </p:sp>
      <p:sp>
        <p:nvSpPr>
          <p:cNvPr id="5427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F2BB43E-E31A-4CCD-A442-756EA20DF6A7}" type="slidenum">
              <a:rPr lang="de-DE" altLang="en-US" sz="1800" smtClean="0">
                <a:solidFill>
                  <a:srgbClr val="FFFFFF"/>
                </a:solidFill>
              </a:rPr>
              <a:pPr algn="r" eaLnBrk="1" hangingPunct="1">
                <a:spcBef>
                  <a:spcPct val="0"/>
                </a:spcBef>
                <a:buClrTx/>
                <a:buFontTx/>
                <a:buNone/>
              </a:pPr>
              <a:t>46</a:t>
            </a:fld>
            <a:r>
              <a:rPr lang="de-DE" altLang="en-US" sz="1800">
                <a:solidFill>
                  <a:srgbClr val="FFFFFF"/>
                </a:solidFill>
              </a:rPr>
              <a:t>-</a:t>
            </a:r>
          </a:p>
        </p:txBody>
      </p:sp>
      <p:sp>
        <p:nvSpPr>
          <p:cNvPr id="5427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42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51939"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Did the World Economic Crisis of 1929 exhibit the </a:t>
            </a:r>
            <a:r>
              <a:rPr lang="en-US" altLang="en-US" sz="2500" dirty="0">
                <a:solidFill>
                  <a:srgbClr val="00FF00"/>
                </a:solidFill>
              </a:rPr>
              <a:t>ingredients of a typical financial market crisis</a:t>
            </a:r>
            <a:r>
              <a:rPr lang="en-US" altLang="en-US" sz="2500" dirty="0">
                <a:solidFill>
                  <a:srgbClr val="FFFFFF"/>
                </a:solidFill>
              </a:rPr>
              <a:t>?</a:t>
            </a:r>
          </a:p>
          <a:p>
            <a:pPr eaLnBrk="1" hangingPunct="1">
              <a:lnSpc>
                <a:spcPct val="80000"/>
              </a:lnSpc>
              <a:spcBef>
                <a:spcPct val="60000"/>
              </a:spcBef>
            </a:pPr>
            <a:r>
              <a:rPr lang="en-US" altLang="en-US" sz="2500" dirty="0">
                <a:solidFill>
                  <a:srgbClr val="00FF00"/>
                </a:solidFill>
              </a:rPr>
              <a:t>Initial Shock</a:t>
            </a:r>
            <a:r>
              <a:rPr lang="en-US" altLang="en-US" sz="2500" dirty="0">
                <a:solidFill>
                  <a:srgbClr val="FFFFFF"/>
                </a:solidFill>
              </a:rPr>
              <a:t>:</a:t>
            </a:r>
          </a:p>
          <a:p>
            <a:pPr lvl="1" eaLnBrk="1" hangingPunct="1">
              <a:lnSpc>
                <a:spcPct val="80000"/>
              </a:lnSpc>
              <a:spcBef>
                <a:spcPct val="60000"/>
              </a:spcBef>
              <a:buSzTx/>
            </a:pPr>
            <a:r>
              <a:rPr lang="en-US" altLang="en-US" sz="2300" dirty="0">
                <a:solidFill>
                  <a:srgbClr val="00FF00"/>
                </a:solidFill>
              </a:rPr>
              <a:t>Technological innovations</a:t>
            </a:r>
            <a:r>
              <a:rPr lang="en-US" altLang="en-US" sz="2300" dirty="0">
                <a:solidFill>
                  <a:srgbClr val="FFFFFF"/>
                </a:solidFill>
              </a:rPr>
              <a:t>: New technologies (power grid connection of households, electronics, mass production, automotive engineering) gave rise to fantasies: “New Era”, “This time it’s different”...</a:t>
            </a:r>
          </a:p>
          <a:p>
            <a:pPr lvl="1" eaLnBrk="1" hangingPunct="1">
              <a:lnSpc>
                <a:spcPct val="80000"/>
              </a:lnSpc>
              <a:spcBef>
                <a:spcPct val="60000"/>
              </a:spcBef>
              <a:buSzTx/>
              <a:buFont typeface="Arial Unicode MS" pitchFamily="34" charset="-128"/>
              <a:buNone/>
            </a:pPr>
            <a:endParaRPr lang="en-US" altLang="en-US" sz="2300" dirty="0">
              <a:solidFill>
                <a:srgbClr val="FFFFFF"/>
              </a:solidFill>
            </a:endParaRPr>
          </a:p>
          <a:p>
            <a:pPr eaLnBrk="1" hangingPunct="1">
              <a:lnSpc>
                <a:spcPct val="80000"/>
              </a:lnSpc>
              <a:spcBef>
                <a:spcPct val="60000"/>
              </a:spcBef>
            </a:pPr>
            <a:r>
              <a:rPr lang="en-US" altLang="en-US" sz="2500" dirty="0">
                <a:solidFill>
                  <a:srgbClr val="00FF00"/>
                </a:solidFill>
              </a:rPr>
              <a:t>Positive Feedback Mechanism</a:t>
            </a:r>
            <a:r>
              <a:rPr lang="en-US" altLang="en-US" sz="2500" dirty="0">
                <a:solidFill>
                  <a:srgbClr val="FFFFFF"/>
                </a:solidFill>
              </a:rPr>
              <a:t>:</a:t>
            </a:r>
          </a:p>
          <a:p>
            <a:pPr lvl="1" eaLnBrk="1" hangingPunct="1">
              <a:lnSpc>
                <a:spcPct val="80000"/>
              </a:lnSpc>
              <a:spcBef>
                <a:spcPct val="60000"/>
              </a:spcBef>
              <a:buSzTx/>
            </a:pPr>
            <a:r>
              <a:rPr lang="en-US" altLang="en-US" sz="2300" dirty="0">
                <a:solidFill>
                  <a:srgbClr val="00FF00"/>
                </a:solidFill>
              </a:rPr>
              <a:t>Increase in demand</a:t>
            </a:r>
            <a:r>
              <a:rPr lang="en-US" altLang="en-US" sz="2300" dirty="0">
                <a:solidFill>
                  <a:srgbClr val="FFFFFF"/>
                </a:solidFill>
              </a:rPr>
              <a:t> for stocks by institutional investors caused by higher company profits. </a:t>
            </a:r>
            <a:r>
              <a:rPr lang="en-US" altLang="en-US" sz="2300" dirty="0">
                <a:solidFill>
                  <a:srgbClr val="00FF00"/>
                </a:solidFill>
              </a:rPr>
              <a:t>Increase in prices</a:t>
            </a:r>
            <a:r>
              <a:rPr lang="en-US" altLang="en-US" sz="2300" dirty="0">
                <a:solidFill>
                  <a:srgbClr val="FFFFFF"/>
                </a:solidFill>
              </a:rPr>
              <a:t> led to an expectation of further price increases. </a:t>
            </a:r>
            <a:r>
              <a:rPr lang="en-US" altLang="en-US" sz="2300" dirty="0">
                <a:solidFill>
                  <a:srgbClr val="00FF00"/>
                </a:solidFill>
              </a:rPr>
              <a:t>Expectation of further price increases</a:t>
            </a:r>
            <a:r>
              <a:rPr lang="en-US" altLang="en-US" sz="2300" dirty="0">
                <a:solidFill>
                  <a:srgbClr val="FFFFFF"/>
                </a:solidFill>
              </a:rPr>
              <a:t> led once again to an </a:t>
            </a:r>
            <a:r>
              <a:rPr lang="en-US" altLang="en-US" sz="2300" dirty="0">
                <a:solidFill>
                  <a:srgbClr val="00FF00"/>
                </a:solidFill>
              </a:rPr>
              <a:t>increase in the demand</a:t>
            </a:r>
            <a:r>
              <a:rPr lang="en-US" altLang="en-US" sz="2300" dirty="0">
                <a:solidFill>
                  <a:srgbClr val="FFFFFF"/>
                </a:solidFill>
              </a:rPr>
              <a:t> for stocks by households and investment funds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519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1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4.2.2. The World Economic Crisis of 1929</a:t>
            </a:r>
            <a:endParaRPr lang="de-DE" altLang="en-US"/>
          </a:p>
        </p:txBody>
      </p:sp>
      <p:sp>
        <p:nvSpPr>
          <p:cNvPr id="5529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6A91FCC-213C-4026-B189-F93B097B63A9}" type="slidenum">
              <a:rPr lang="de-DE" altLang="en-US" sz="1800" smtClean="0">
                <a:solidFill>
                  <a:srgbClr val="FFFFFF"/>
                </a:solidFill>
              </a:rPr>
              <a:pPr algn="r" eaLnBrk="1" hangingPunct="1">
                <a:spcBef>
                  <a:spcPct val="0"/>
                </a:spcBef>
                <a:buClrTx/>
                <a:buFontTx/>
                <a:buNone/>
              </a:pPr>
              <a:t>47</a:t>
            </a:fld>
            <a:r>
              <a:rPr lang="de-DE" altLang="en-US" sz="1800">
                <a:solidFill>
                  <a:srgbClr val="FFFFFF"/>
                </a:solidFill>
              </a:rPr>
              <a:t>-</a:t>
            </a:r>
          </a:p>
        </p:txBody>
      </p:sp>
      <p:sp>
        <p:nvSpPr>
          <p:cNvPr id="5530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53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53987"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Did the World Economic Crisis of 1929 exhibit the </a:t>
            </a:r>
            <a:r>
              <a:rPr lang="en-US" altLang="en-US" sz="2500">
                <a:solidFill>
                  <a:srgbClr val="00FF00"/>
                </a:solidFill>
              </a:rPr>
              <a:t>ingredients of a typical financial market crisis</a:t>
            </a:r>
            <a:r>
              <a:rPr lang="en-US" altLang="en-US" sz="2500">
                <a:solidFill>
                  <a:srgbClr val="FFFFFF"/>
                </a:solidFill>
              </a:rPr>
              <a:t>?</a:t>
            </a:r>
          </a:p>
          <a:p>
            <a:pPr eaLnBrk="1" hangingPunct="1">
              <a:lnSpc>
                <a:spcPct val="90000"/>
              </a:lnSpc>
              <a:spcBef>
                <a:spcPct val="60000"/>
              </a:spcBef>
            </a:pPr>
            <a:r>
              <a:rPr lang="en-US" altLang="en-US" sz="2500">
                <a:solidFill>
                  <a:srgbClr val="00FF00"/>
                </a:solidFill>
              </a:rPr>
              <a:t>Funding Source</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Expansionary monetary</a:t>
            </a:r>
            <a:r>
              <a:rPr lang="en-US" altLang="en-US" sz="2300">
                <a:solidFill>
                  <a:srgbClr val="FFFFFF"/>
                </a:solidFill>
              </a:rPr>
              <a:t> policy in interaction with the credit expansion of commercial banks supplied cheap credits, which boosted the demand for stocks.</a:t>
            </a:r>
          </a:p>
          <a:p>
            <a:pPr eaLnBrk="1" hangingPunct="1">
              <a:lnSpc>
                <a:spcPct val="90000"/>
              </a:lnSpc>
              <a:spcBef>
                <a:spcPct val="60000"/>
              </a:spcBef>
            </a:pPr>
            <a:r>
              <a:rPr lang="en-US" altLang="en-US" sz="2500">
                <a:solidFill>
                  <a:srgbClr val="00FF00"/>
                </a:solidFill>
              </a:rPr>
              <a:t>Negative Shock</a:t>
            </a:r>
            <a:r>
              <a:rPr lang="en-US" altLang="en-US" sz="2500">
                <a:solidFill>
                  <a:srgbClr val="FFFFFF"/>
                </a:solidFill>
              </a:rPr>
              <a:t>:</a:t>
            </a:r>
          </a:p>
          <a:p>
            <a:pPr lvl="1" eaLnBrk="1" hangingPunct="1">
              <a:lnSpc>
                <a:spcPct val="90000"/>
              </a:lnSpc>
              <a:spcBef>
                <a:spcPct val="60000"/>
              </a:spcBef>
              <a:buSzTx/>
            </a:pPr>
            <a:r>
              <a:rPr lang="en-US" altLang="en-US" sz="2300">
                <a:solidFill>
                  <a:srgbClr val="FFFFFF"/>
                </a:solidFill>
              </a:rPr>
              <a:t>Gradual </a:t>
            </a:r>
            <a:r>
              <a:rPr lang="en-US" altLang="en-US" sz="2300">
                <a:solidFill>
                  <a:srgbClr val="00FF00"/>
                </a:solidFill>
              </a:rPr>
              <a:t>cooling-down</a:t>
            </a:r>
            <a:r>
              <a:rPr lang="en-US" altLang="en-US" sz="2300">
                <a:solidFill>
                  <a:srgbClr val="FFFFFF"/>
                </a:solidFill>
              </a:rPr>
              <a:t> of the </a:t>
            </a:r>
            <a:r>
              <a:rPr lang="en-US" altLang="en-US" sz="2300">
                <a:solidFill>
                  <a:srgbClr val="00FF00"/>
                </a:solidFill>
              </a:rPr>
              <a:t>American economy</a:t>
            </a:r>
            <a:r>
              <a:rPr lang="en-US" altLang="en-US" sz="2300">
                <a:solidFill>
                  <a:srgbClr val="FFFFFF"/>
                </a:solidFill>
              </a:rPr>
              <a:t>, probably caused by the more restrictive monetary policy of the Fed in the years 1927-29.</a:t>
            </a:r>
          </a:p>
        </p:txBody>
      </p:sp>
      <p:sp>
        <p:nvSpPr>
          <p:cNvPr id="55303" name="AutoShape 7">
            <a:hlinkClick r:id="rId3" highlightClick="1"/>
          </p:cNvPr>
          <p:cNvSpPr>
            <a:spLocks noChangeArrowheads="1"/>
          </p:cNvSpPr>
          <p:nvPr/>
        </p:nvSpPr>
        <p:spPr bwMode="auto">
          <a:xfrm>
            <a:off x="8123761" y="6164994"/>
            <a:ext cx="468312" cy="287338"/>
          </a:xfrm>
          <a:prstGeom prst="actionButtonEnd">
            <a:avLst/>
          </a:prstGeom>
          <a:solidFill>
            <a:srgbClr val="99CCFF"/>
          </a:solidFill>
          <a:ln w="12700">
            <a:solidFill>
              <a:schemeClr val="bg1"/>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2" name="Textfeld 1"/>
          <p:cNvSpPr txBox="1"/>
          <p:nvPr/>
        </p:nvSpPr>
        <p:spPr>
          <a:xfrm>
            <a:off x="104775" y="5901456"/>
            <a:ext cx="7107810" cy="400110"/>
          </a:xfrm>
          <a:prstGeom prst="rect">
            <a:avLst/>
          </a:prstGeom>
          <a:noFill/>
        </p:spPr>
        <p:txBody>
          <a:bodyPr wrap="square" rtlCol="0">
            <a:spAutoFit/>
          </a:bodyPr>
          <a:lstStyle/>
          <a:p>
            <a:pPr algn="l"/>
            <a:r>
              <a:rPr lang="en-US" dirty="0" err="1">
                <a:solidFill>
                  <a:srgbClr val="00FF00"/>
                </a:solidFill>
                <a:latin typeface="+mj-lt"/>
              </a:rPr>
              <a:t>BBC2</a:t>
            </a:r>
            <a:r>
              <a:rPr lang="en-US" dirty="0">
                <a:solidFill>
                  <a:srgbClr val="00FF00"/>
                </a:solidFill>
                <a:latin typeface="+mj-lt"/>
              </a:rPr>
              <a:t> Documentary 1929 The Great Crash 1929</a:t>
            </a:r>
          </a:p>
        </p:txBody>
      </p:sp>
      <p:sp>
        <p:nvSpPr>
          <p:cNvPr id="9" name="Textfeld 8"/>
          <p:cNvSpPr txBox="1"/>
          <p:nvPr/>
        </p:nvSpPr>
        <p:spPr>
          <a:xfrm>
            <a:off x="115770" y="6289531"/>
            <a:ext cx="7107810" cy="400110"/>
          </a:xfrm>
          <a:prstGeom prst="rect">
            <a:avLst/>
          </a:prstGeom>
          <a:noFill/>
        </p:spPr>
        <p:txBody>
          <a:bodyPr wrap="square" rtlCol="0">
            <a:spAutoFit/>
          </a:bodyPr>
          <a:lstStyle/>
          <a:p>
            <a:pPr algn="l"/>
            <a:r>
              <a:rPr lang="en-US" dirty="0">
                <a:solidFill>
                  <a:srgbClr val="00FF00"/>
                </a:solidFill>
                <a:latin typeface="+mj-lt"/>
              </a:rPr>
              <a:t>https://</a:t>
            </a:r>
            <a:r>
              <a:rPr lang="en-US" dirty="0" err="1">
                <a:solidFill>
                  <a:srgbClr val="00FF00"/>
                </a:solidFill>
                <a:latin typeface="+mj-lt"/>
              </a:rPr>
              <a:t>www.youtube.com</a:t>
            </a:r>
            <a:r>
              <a:rPr lang="en-US" dirty="0">
                <a:solidFill>
                  <a:srgbClr val="00FF00"/>
                </a:solidFill>
                <a:latin typeface="+mj-lt"/>
              </a:rPr>
              <a:t>/</a:t>
            </a:r>
            <a:r>
              <a:rPr lang="en-US" dirty="0" err="1">
                <a:solidFill>
                  <a:srgbClr val="00FF00"/>
                </a:solidFill>
                <a:latin typeface="+mj-lt"/>
              </a:rPr>
              <a:t>watch?v</a:t>
            </a:r>
            <a:r>
              <a:rPr lang="en-US" dirty="0">
                <a:solidFill>
                  <a:srgbClr val="00FF00"/>
                </a:solidFill>
                <a:latin typeface="+mj-lt"/>
              </a:rPr>
              <a:t>=</a:t>
            </a:r>
            <a:r>
              <a:rPr lang="en-US" dirty="0" err="1">
                <a:solidFill>
                  <a:srgbClr val="00FF00"/>
                </a:solidFill>
                <a:latin typeface="+mj-lt"/>
              </a:rPr>
              <a:t>FXNziew6C9A</a:t>
            </a:r>
            <a:endParaRPr lang="en-US" dirty="0">
              <a:solidFill>
                <a:srgbClr val="00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1"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60420" name="Rectangle 2"/>
          <p:cNvSpPr>
            <a:spLocks noGrp="1" noChangeArrowheads="1"/>
          </p:cNvSpPr>
          <p:nvPr>
            <p:ph idx="1"/>
          </p:nvPr>
        </p:nvSpPr>
        <p:spPr>
          <a:xfrm>
            <a:off x="503238" y="1341438"/>
            <a:ext cx="8486775" cy="5284787"/>
          </a:xfrm>
        </p:spPr>
        <p:txBody>
          <a:bodyPr/>
          <a:lstStyle/>
          <a:p>
            <a:pPr marL="0" indent="0" eaLnBrk="1" hangingPunct="1">
              <a:lnSpc>
                <a:spcPct val="90000"/>
              </a:lnSpc>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4.2.3. The Dot-com Crisis 2000</a:t>
            </a:r>
          </a:p>
          <a:p>
            <a:pPr marL="0" indent="0" eaLnBrk="1" hangingPunct="1">
              <a:lnSpc>
                <a:spcPct val="90000"/>
              </a:lnSpc>
              <a:buFont typeface="Arial Unicode MS" pitchFamily="34" charset="-128"/>
              <a:buNone/>
              <a:tabLst>
                <a:tab pos="533400" algn="l"/>
                <a:tab pos="1079500" algn="l"/>
              </a:tabLst>
              <a:defRPr/>
            </a:pPr>
            <a:r>
              <a:rPr lang="en-US" altLang="en-US" sz="2200" dirty="0"/>
              <a:t>		</a:t>
            </a:r>
          </a:p>
        </p:txBody>
      </p:sp>
      <p:sp>
        <p:nvSpPr>
          <p:cNvPr id="5632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319AAC1-5D36-4E78-8DDA-EBE8924C939C}" type="slidenum">
              <a:rPr lang="de-DE" altLang="en-US" sz="1800" smtClean="0">
                <a:solidFill>
                  <a:srgbClr val="FFFFFF"/>
                </a:solidFill>
              </a:rPr>
              <a:pPr algn="r" eaLnBrk="1" hangingPunct="1">
                <a:spcBef>
                  <a:spcPct val="0"/>
                </a:spcBef>
                <a:buClrTx/>
                <a:buFontTx/>
                <a:buNone/>
              </a:pPr>
              <a:t>48</a:t>
            </a:fld>
            <a:r>
              <a:rPr lang="de-DE" altLang="en-US" sz="1800">
                <a:solidFill>
                  <a:srgbClr val="FFFFFF"/>
                </a:solidFill>
              </a:rPr>
              <a:t>-</a:t>
            </a:r>
          </a:p>
        </p:txBody>
      </p:sp>
      <p:sp>
        <p:nvSpPr>
          <p:cNvPr id="56325"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6"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5734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4859519B-4586-4E36-8A18-B595A26CF088}" type="slidenum">
              <a:rPr lang="de-DE" altLang="en-US" sz="1800" smtClean="0">
                <a:solidFill>
                  <a:srgbClr val="FFFFFF"/>
                </a:solidFill>
              </a:rPr>
              <a:pPr algn="r" eaLnBrk="1" hangingPunct="1">
                <a:spcBef>
                  <a:spcPct val="0"/>
                </a:spcBef>
                <a:buClrTx/>
                <a:buFontTx/>
                <a:buNone/>
              </a:pPr>
              <a:t>49</a:t>
            </a:fld>
            <a:r>
              <a:rPr lang="de-DE" altLang="en-US" sz="1800">
                <a:solidFill>
                  <a:srgbClr val="FFFFFF"/>
                </a:solidFill>
              </a:rPr>
              <a:t>-</a:t>
            </a:r>
          </a:p>
        </p:txBody>
      </p:sp>
      <p:sp>
        <p:nvSpPr>
          <p:cNvPr id="5734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73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7350" name="Rectangle 3"/>
          <p:cNvSpPr>
            <a:spLocks noChangeArrowheads="1"/>
          </p:cNvSpPr>
          <p:nvPr/>
        </p:nvSpPr>
        <p:spPr bwMode="auto">
          <a:xfrm>
            <a:off x="104775" y="1160463"/>
            <a:ext cx="41068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a:solidFill>
                  <a:srgbClr val="FFFFFF"/>
                </a:solidFill>
              </a:rPr>
              <a:t>The dot-com bubble (also IT-bubble) started somewhere around </a:t>
            </a:r>
            <a:r>
              <a:rPr lang="en-US" altLang="en-US" sz="2200">
                <a:solidFill>
                  <a:srgbClr val="00FF00"/>
                </a:solidFill>
              </a:rPr>
              <a:t>1995</a:t>
            </a:r>
            <a:r>
              <a:rPr lang="en-US" altLang="en-US" sz="2200">
                <a:solidFill>
                  <a:srgbClr val="FFFFFF"/>
                </a:solidFill>
              </a:rPr>
              <a:t> and burst in March </a:t>
            </a:r>
            <a:r>
              <a:rPr lang="en-US" altLang="en-US" sz="2200">
                <a:solidFill>
                  <a:srgbClr val="00FF00"/>
                </a:solidFill>
              </a:rPr>
              <a:t>2000</a:t>
            </a:r>
            <a:r>
              <a:rPr lang="en-US" altLang="en-US" sz="2200">
                <a:solidFill>
                  <a:srgbClr val="FFFFFF"/>
                </a:solidFill>
              </a:rPr>
              <a:t>.</a:t>
            </a:r>
          </a:p>
          <a:p>
            <a:pPr eaLnBrk="1" hangingPunct="1">
              <a:lnSpc>
                <a:spcPct val="90000"/>
              </a:lnSpc>
            </a:pPr>
            <a:r>
              <a:rPr lang="en-US" altLang="en-US" sz="2200">
                <a:solidFill>
                  <a:srgbClr val="FFFFFF"/>
                </a:solidFill>
              </a:rPr>
              <a:t>The bubble </a:t>
            </a:r>
            <a:r>
              <a:rPr lang="en-US" altLang="en-US" sz="2200">
                <a:solidFill>
                  <a:srgbClr val="00FF00"/>
                </a:solidFill>
              </a:rPr>
              <a:t>infected</a:t>
            </a:r>
            <a:r>
              <a:rPr lang="en-US" altLang="en-US" sz="2200">
                <a:solidFill>
                  <a:srgbClr val="FFFFFF"/>
                </a:solidFill>
              </a:rPr>
              <a:t> mainly the stock market prices of internet-, telecommunications-, and software-firms – the so called “</a:t>
            </a:r>
            <a:r>
              <a:rPr lang="en-US" altLang="en-US" sz="2200">
                <a:solidFill>
                  <a:srgbClr val="00FF00"/>
                </a:solidFill>
              </a:rPr>
              <a:t>New Economy</a:t>
            </a:r>
            <a:r>
              <a:rPr lang="en-US" altLang="en-US" sz="2200">
                <a:solidFill>
                  <a:srgbClr val="FFFFFF"/>
                </a:solidFill>
              </a:rPr>
              <a:t>”.</a:t>
            </a:r>
          </a:p>
          <a:p>
            <a:pPr eaLnBrk="1" hangingPunct="1">
              <a:lnSpc>
                <a:spcPct val="90000"/>
              </a:lnSpc>
            </a:pPr>
            <a:endParaRPr lang="en-US" altLang="en-US" sz="2200">
              <a:solidFill>
                <a:srgbClr val="FFFFFF"/>
              </a:solidFill>
            </a:endParaRPr>
          </a:p>
          <a:p>
            <a:pPr eaLnBrk="1" hangingPunct="1">
              <a:lnSpc>
                <a:spcPct val="90000"/>
              </a:lnSpc>
            </a:pPr>
            <a:endParaRPr lang="en-US" altLang="en-US" sz="2200">
              <a:solidFill>
                <a:schemeClr val="bg2"/>
              </a:solidFill>
            </a:endParaRPr>
          </a:p>
        </p:txBody>
      </p:sp>
      <p:pic>
        <p:nvPicPr>
          <p:cNvPr id="57351" name="Picture 8" descr="Nasdaq DJI Chart -Yah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1089025"/>
            <a:ext cx="4789487" cy="3203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52" name="Rectangle 9"/>
          <p:cNvSpPr>
            <a:spLocks noChangeArrowheads="1"/>
          </p:cNvSpPr>
          <p:nvPr/>
        </p:nvSpPr>
        <p:spPr bwMode="auto">
          <a:xfrm>
            <a:off x="76200" y="4273550"/>
            <a:ext cx="88598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a:solidFill>
                  <a:srgbClr val="FFFFFF"/>
                </a:solidFill>
              </a:rPr>
              <a:t>The prices of firms that be-                                                                                 longed to the “</a:t>
            </a:r>
            <a:r>
              <a:rPr lang="en-US" altLang="en-US" sz="2200">
                <a:solidFill>
                  <a:srgbClr val="00FF00"/>
                </a:solidFill>
              </a:rPr>
              <a:t>Old Economy</a:t>
            </a:r>
            <a:r>
              <a:rPr lang="en-US" altLang="en-US" sz="2200">
                <a:solidFill>
                  <a:srgbClr val="FFFFFF"/>
                </a:solidFill>
              </a:rPr>
              <a:t>” did </a:t>
            </a:r>
            <a:r>
              <a:rPr lang="en-US" altLang="en-US" sz="2200">
                <a:solidFill>
                  <a:srgbClr val="00FF00"/>
                </a:solidFill>
              </a:rPr>
              <a:t>not</a:t>
            </a:r>
            <a:r>
              <a:rPr lang="en-US" altLang="en-US" sz="2200">
                <a:solidFill>
                  <a:srgbClr val="FFFFFF"/>
                </a:solidFill>
              </a:rPr>
              <a:t> explode </a:t>
            </a:r>
            <a:r>
              <a:rPr lang="en-US" altLang="en-US" sz="2200">
                <a:solidFill>
                  <a:srgbClr val="00FF00"/>
                </a:solidFill>
              </a:rPr>
              <a:t>to the same degree</a:t>
            </a:r>
            <a:r>
              <a:rPr lang="en-US" altLang="en-US" sz="2200">
                <a:solidFill>
                  <a:srgbClr val="FFFFFF"/>
                </a:solidFill>
              </a:rPr>
              <a:t>, as a comparison of the NASDAQ Index (IXIC) with the Dow Jones Industrial Index (DJI) reveals.</a:t>
            </a:r>
          </a:p>
          <a:p>
            <a:pPr eaLnBrk="1" hangingPunct="1">
              <a:lnSpc>
                <a:spcPct val="90000"/>
              </a:lnSpc>
            </a:pPr>
            <a:r>
              <a:rPr lang="en-US" altLang="en-US" sz="2200">
                <a:solidFill>
                  <a:srgbClr val="FFFFFF"/>
                </a:solidFill>
              </a:rPr>
              <a:t>Consequently, similar as the stock market bubble that led to the World Economic Crisis of 1929, the availability of </a:t>
            </a:r>
            <a:r>
              <a:rPr lang="en-US" altLang="en-US" sz="2200">
                <a:solidFill>
                  <a:srgbClr val="00FF00"/>
                </a:solidFill>
              </a:rPr>
              <a:t>new technologies</a:t>
            </a:r>
            <a:r>
              <a:rPr lang="en-US" altLang="en-US" sz="2200">
                <a:solidFill>
                  <a:srgbClr val="FFFFFF"/>
                </a:solidFill>
              </a:rPr>
              <a:t> and the “profit-fantasies” they caused started the bubble.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8"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12291" name="Foliennummernplatzhalt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A61EDE23-560F-4A24-ADE3-49E3E7D6E186}" type="slidenum">
              <a:rPr lang="de-DE" altLang="en-US" sz="1800" smtClean="0">
                <a:solidFill>
                  <a:srgbClr val="FFFFFF"/>
                </a:solidFill>
              </a:rPr>
              <a:pPr algn="r" eaLnBrk="1" hangingPunct="1">
                <a:spcBef>
                  <a:spcPct val="0"/>
                </a:spcBef>
                <a:buClrTx/>
                <a:buFontTx/>
                <a:buNone/>
              </a:pPr>
              <a:t>5</a:t>
            </a:fld>
            <a:r>
              <a:rPr lang="de-DE" altLang="en-US" sz="1800">
                <a:solidFill>
                  <a:srgbClr val="FFFFFF"/>
                </a:solidFill>
              </a:rPr>
              <a:t>-</a:t>
            </a:r>
          </a:p>
        </p:txBody>
      </p:sp>
      <p:sp>
        <p:nvSpPr>
          <p:cNvPr id="1229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92547" name="Rectangle 3"/>
          <p:cNvSpPr>
            <a:spLocks noChangeArrowheads="1"/>
          </p:cNvSpPr>
          <p:nvPr/>
        </p:nvSpPr>
        <p:spPr bwMode="auto">
          <a:xfrm>
            <a:off x="104775" y="1328738"/>
            <a:ext cx="8882063"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dirty="0">
                <a:solidFill>
                  <a:srgbClr val="FFFFFF"/>
                </a:solidFill>
              </a:rPr>
              <a:t>The basic ingredients of a financial market crisis:</a:t>
            </a:r>
          </a:p>
          <a:p>
            <a:pPr eaLnBrk="1" hangingPunct="1">
              <a:lnSpc>
                <a:spcPct val="90000"/>
              </a:lnSpc>
              <a:spcBef>
                <a:spcPct val="60000"/>
              </a:spcBef>
            </a:pPr>
            <a:endParaRPr lang="en-US" altLang="en-US" sz="2500" dirty="0">
              <a:solidFill>
                <a:srgbClr val="FFFFFF"/>
              </a:solidFill>
            </a:endParaRPr>
          </a:p>
          <a:p>
            <a:pPr lvl="1" eaLnBrk="1" hangingPunct="1">
              <a:lnSpc>
                <a:spcPct val="90000"/>
              </a:lnSpc>
              <a:spcBef>
                <a:spcPct val="60000"/>
              </a:spcBef>
              <a:buSzTx/>
            </a:pPr>
            <a:r>
              <a:rPr lang="en-US" altLang="en-US" sz="2300" dirty="0">
                <a:solidFill>
                  <a:srgbClr val="FFFFFF"/>
                </a:solidFill>
              </a:rPr>
              <a:t>An </a:t>
            </a:r>
            <a:r>
              <a:rPr lang="en-US" altLang="en-US" sz="2300" dirty="0">
                <a:solidFill>
                  <a:srgbClr val="00FF00"/>
                </a:solidFill>
              </a:rPr>
              <a:t>Initial Shock</a:t>
            </a:r>
          </a:p>
          <a:p>
            <a:pPr lvl="1" eaLnBrk="1" hangingPunct="1">
              <a:lnSpc>
                <a:spcPct val="90000"/>
              </a:lnSpc>
              <a:spcBef>
                <a:spcPct val="60000"/>
              </a:spcBef>
              <a:buSzTx/>
            </a:pPr>
            <a:r>
              <a:rPr lang="en-US" altLang="en-US" sz="2300" dirty="0">
                <a:solidFill>
                  <a:srgbClr val="FFFFFF"/>
                </a:solidFill>
              </a:rPr>
              <a:t>A </a:t>
            </a:r>
            <a:r>
              <a:rPr lang="en-US" altLang="en-US" sz="2300" dirty="0">
                <a:solidFill>
                  <a:srgbClr val="00FF00"/>
                </a:solidFill>
              </a:rPr>
              <a:t>Positive Feedback Mechanism</a:t>
            </a:r>
          </a:p>
          <a:p>
            <a:pPr lvl="1" eaLnBrk="1" hangingPunct="1">
              <a:lnSpc>
                <a:spcPct val="90000"/>
              </a:lnSpc>
              <a:spcBef>
                <a:spcPct val="60000"/>
              </a:spcBef>
              <a:buSzTx/>
            </a:pPr>
            <a:r>
              <a:rPr lang="en-US" altLang="en-US" sz="2300" dirty="0">
                <a:solidFill>
                  <a:srgbClr val="FFFFFF"/>
                </a:solidFill>
              </a:rPr>
              <a:t>A </a:t>
            </a:r>
            <a:r>
              <a:rPr lang="en-US" altLang="en-US" sz="2300" dirty="0">
                <a:solidFill>
                  <a:srgbClr val="00FF00"/>
                </a:solidFill>
              </a:rPr>
              <a:t>Funding Source</a:t>
            </a:r>
          </a:p>
          <a:p>
            <a:pPr lvl="1" eaLnBrk="1" hangingPunct="1">
              <a:lnSpc>
                <a:spcPct val="90000"/>
              </a:lnSpc>
              <a:spcBef>
                <a:spcPct val="60000"/>
              </a:spcBef>
              <a:buSzTx/>
            </a:pPr>
            <a:r>
              <a:rPr lang="en-US" altLang="en-US" sz="2300" dirty="0">
                <a:solidFill>
                  <a:srgbClr val="FFFFFF"/>
                </a:solidFill>
              </a:rPr>
              <a:t>A </a:t>
            </a:r>
            <a:r>
              <a:rPr lang="en-US" altLang="en-US" sz="2300" dirty="0">
                <a:solidFill>
                  <a:srgbClr val="00FF00"/>
                </a:solidFill>
              </a:rPr>
              <a:t>Negative Shock</a:t>
            </a:r>
          </a:p>
          <a:p>
            <a:pPr lvl="1" eaLnBrk="1" hangingPunct="1">
              <a:lnSpc>
                <a:spcPct val="90000"/>
              </a:lnSpc>
              <a:spcBef>
                <a:spcPct val="60000"/>
              </a:spcBef>
              <a:buSzTx/>
            </a:pPr>
            <a:endParaRPr lang="en-US" altLang="en-US" sz="2300" dirty="0">
              <a:solidFill>
                <a:srgbClr val="FFFFFF"/>
              </a:solidFill>
            </a:endParaRPr>
          </a:p>
          <a:p>
            <a:pPr eaLnBrk="1" hangingPunct="1">
              <a:lnSpc>
                <a:spcPct val="90000"/>
              </a:lnSpc>
              <a:spcBef>
                <a:spcPct val="60000"/>
              </a:spcBef>
            </a:pPr>
            <a:r>
              <a:rPr lang="en-US" altLang="en-US" sz="2500" dirty="0">
                <a:solidFill>
                  <a:srgbClr val="FFFFFF"/>
                </a:solidFill>
              </a:rPr>
              <a:t>The first three ingredients create a </a:t>
            </a:r>
            <a:r>
              <a:rPr lang="en-US" altLang="en-US" sz="2500" dirty="0">
                <a:solidFill>
                  <a:srgbClr val="00FF00"/>
                </a:solidFill>
              </a:rPr>
              <a:t>speculative bubble</a:t>
            </a:r>
            <a:r>
              <a:rPr lang="en-US" altLang="en-US" sz="2500" dirty="0">
                <a:solidFill>
                  <a:srgbClr val="FFFFFF"/>
                </a:solidFill>
              </a:rPr>
              <a:t>.</a:t>
            </a:r>
          </a:p>
          <a:p>
            <a:pPr eaLnBrk="1" hangingPunct="1">
              <a:lnSpc>
                <a:spcPct val="90000"/>
              </a:lnSpc>
              <a:spcBef>
                <a:spcPct val="60000"/>
              </a:spcBef>
            </a:pPr>
            <a:r>
              <a:rPr lang="en-US" altLang="en-US" sz="2500" dirty="0">
                <a:solidFill>
                  <a:srgbClr val="FFFFFF"/>
                </a:solidFill>
              </a:rPr>
              <a:t>The last ingredient is the needle, which </a:t>
            </a:r>
            <a:r>
              <a:rPr lang="en-US" altLang="en-US" sz="2500" dirty="0">
                <a:solidFill>
                  <a:srgbClr val="00FF00"/>
                </a:solidFill>
              </a:rPr>
              <a:t>bursts the bubble</a:t>
            </a:r>
            <a:r>
              <a:rPr lang="en-US" altLang="en-US" sz="2500" dirty="0">
                <a:solidFill>
                  <a:srgbClr val="FFFFFF"/>
                </a:solidFill>
              </a:rPr>
              <a:t>.</a:t>
            </a:r>
          </a:p>
        </p:txBody>
      </p:sp>
      <p:grpSp>
        <p:nvGrpSpPr>
          <p:cNvPr id="2" name="Group 12"/>
          <p:cNvGrpSpPr>
            <a:grpSpLocks/>
          </p:cNvGrpSpPr>
          <p:nvPr/>
        </p:nvGrpSpPr>
        <p:grpSpPr bwMode="auto">
          <a:xfrm>
            <a:off x="5658300" y="2205038"/>
            <a:ext cx="1670050" cy="1584325"/>
            <a:chOff x="3152" y="1389"/>
            <a:chExt cx="1052" cy="998"/>
          </a:xfrm>
        </p:grpSpPr>
        <p:pic>
          <p:nvPicPr>
            <p:cNvPr id="12298" name="Picture 5" descr="bubble-bl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1389"/>
              <a:ext cx="6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10"/>
            <p:cNvSpPr>
              <a:spLocks/>
            </p:cNvSpPr>
            <p:nvPr/>
          </p:nvSpPr>
          <p:spPr bwMode="auto">
            <a:xfrm>
              <a:off x="3152" y="1389"/>
              <a:ext cx="318" cy="998"/>
            </a:xfrm>
            <a:prstGeom prst="rightBrace">
              <a:avLst>
                <a:gd name="adj1" fmla="val 26153"/>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grpSp>
      <p:grpSp>
        <p:nvGrpSpPr>
          <p:cNvPr id="3" name="Group 13"/>
          <p:cNvGrpSpPr>
            <a:grpSpLocks/>
          </p:cNvGrpSpPr>
          <p:nvPr/>
        </p:nvGrpSpPr>
        <p:grpSpPr bwMode="auto">
          <a:xfrm>
            <a:off x="5685188" y="3933825"/>
            <a:ext cx="1666875" cy="719138"/>
            <a:chOff x="3175" y="2478"/>
            <a:chExt cx="1050" cy="453"/>
          </a:xfrm>
        </p:grpSpPr>
        <p:pic>
          <p:nvPicPr>
            <p:cNvPr id="12296" name="Picture 7" descr="earth_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2478"/>
              <a:ext cx="75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AutoShape 11"/>
            <p:cNvSpPr>
              <a:spLocks/>
            </p:cNvSpPr>
            <p:nvPr/>
          </p:nvSpPr>
          <p:spPr bwMode="auto">
            <a:xfrm>
              <a:off x="3175" y="2478"/>
              <a:ext cx="250" cy="453"/>
            </a:xfrm>
            <a:prstGeom prst="rightBrace">
              <a:avLst>
                <a:gd name="adj1" fmla="val 15100"/>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2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25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2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25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9254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2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0"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5837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9D85F05-4117-477A-8837-91071FA53C01}" type="slidenum">
              <a:rPr lang="de-DE" altLang="en-US" sz="1800" smtClean="0">
                <a:solidFill>
                  <a:srgbClr val="FFFFFF"/>
                </a:solidFill>
              </a:rPr>
              <a:pPr algn="r" eaLnBrk="1" hangingPunct="1">
                <a:spcBef>
                  <a:spcPct val="0"/>
                </a:spcBef>
                <a:buClrTx/>
                <a:buFontTx/>
                <a:buNone/>
              </a:pPr>
              <a:t>50</a:t>
            </a:fld>
            <a:r>
              <a:rPr lang="de-DE" altLang="en-US" sz="1800">
                <a:solidFill>
                  <a:srgbClr val="FFFFFF"/>
                </a:solidFill>
              </a:rPr>
              <a:t>-</a:t>
            </a:r>
          </a:p>
        </p:txBody>
      </p:sp>
      <p:sp>
        <p:nvSpPr>
          <p:cNvPr id="5837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83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8374" name="Rectangle 3"/>
          <p:cNvSpPr>
            <a:spLocks noChangeArrowheads="1"/>
          </p:cNvSpPr>
          <p:nvPr/>
        </p:nvSpPr>
        <p:spPr bwMode="auto">
          <a:xfrm>
            <a:off x="104775" y="1160463"/>
            <a:ext cx="48990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ts val="2400"/>
              </a:lnSpc>
            </a:pPr>
            <a:r>
              <a:rPr lang="en-US" altLang="en-US" sz="2000" dirty="0">
                <a:solidFill>
                  <a:srgbClr val="FFFFFF"/>
                </a:solidFill>
              </a:rPr>
              <a:t>“</a:t>
            </a:r>
            <a:r>
              <a:rPr lang="en-US" altLang="en-US" sz="2000" dirty="0">
                <a:solidFill>
                  <a:srgbClr val="00FF00"/>
                </a:solidFill>
              </a:rPr>
              <a:t>New business models</a:t>
            </a:r>
            <a:r>
              <a:rPr lang="en-US" altLang="en-US" sz="2000" dirty="0">
                <a:solidFill>
                  <a:srgbClr val="FFFFFF"/>
                </a:solidFill>
              </a:rPr>
              <a:t>” for new eco-</a:t>
            </a:r>
            <a:r>
              <a:rPr lang="en-US" altLang="en-US" sz="2000" dirty="0" err="1">
                <a:solidFill>
                  <a:srgbClr val="FFFFFF"/>
                </a:solidFill>
              </a:rPr>
              <a:t>nomy</a:t>
            </a:r>
            <a:r>
              <a:rPr lang="en-US" altLang="en-US" sz="2000" dirty="0">
                <a:solidFill>
                  <a:srgbClr val="FFFFFF"/>
                </a:solidFill>
              </a:rPr>
              <a:t> corporations were created, pro-</a:t>
            </a:r>
            <a:r>
              <a:rPr lang="en-US" altLang="en-US" sz="2000" dirty="0" err="1">
                <a:solidFill>
                  <a:srgbClr val="FFFFFF"/>
                </a:solidFill>
              </a:rPr>
              <a:t>pagated</a:t>
            </a:r>
            <a:r>
              <a:rPr lang="en-US" altLang="en-US" sz="2000" dirty="0">
                <a:solidFill>
                  <a:srgbClr val="FFFFFF"/>
                </a:solidFill>
              </a:rPr>
              <a:t> and finally sold to investors.</a:t>
            </a:r>
          </a:p>
          <a:p>
            <a:pPr eaLnBrk="1" hangingPunct="1">
              <a:lnSpc>
                <a:spcPts val="2400"/>
              </a:lnSpc>
            </a:pPr>
            <a:r>
              <a:rPr lang="en-US" altLang="en-US" sz="2000" dirty="0">
                <a:solidFill>
                  <a:srgbClr val="FFFFFF"/>
                </a:solidFill>
              </a:rPr>
              <a:t>Following these business models, the typical </a:t>
            </a:r>
            <a:r>
              <a:rPr lang="en-US" altLang="en-US" sz="2000" dirty="0">
                <a:solidFill>
                  <a:srgbClr val="00FF00"/>
                </a:solidFill>
              </a:rPr>
              <a:t>market structure</a:t>
            </a:r>
            <a:r>
              <a:rPr lang="en-US" altLang="en-US" sz="2000" dirty="0">
                <a:solidFill>
                  <a:srgbClr val="FFFFFF"/>
                </a:solidFill>
              </a:rPr>
              <a:t> of the new economy is characterized by </a:t>
            </a:r>
            <a:r>
              <a:rPr lang="en-US" altLang="en-US" sz="2000" dirty="0">
                <a:solidFill>
                  <a:srgbClr val="00FF00"/>
                </a:solidFill>
              </a:rPr>
              <a:t>network products</a:t>
            </a:r>
            <a:r>
              <a:rPr lang="en-US" altLang="en-US" sz="2000" dirty="0">
                <a:solidFill>
                  <a:srgbClr val="FFFFFF"/>
                </a:solidFill>
              </a:rPr>
              <a:t>. The corporation that grows fastest is able to set the </a:t>
            </a:r>
            <a:r>
              <a:rPr lang="en-US" altLang="en-US" sz="2000" dirty="0">
                <a:solidFill>
                  <a:srgbClr val="00FF00"/>
                </a:solidFill>
              </a:rPr>
              <a:t>network-standard</a:t>
            </a:r>
            <a:r>
              <a:rPr lang="en-US" altLang="en-US" sz="2000" dirty="0">
                <a:solidFill>
                  <a:srgbClr val="FFFFFF"/>
                </a:solidFill>
              </a:rPr>
              <a:t> and finally </a:t>
            </a:r>
            <a:r>
              <a:rPr lang="en-US" altLang="en-US" sz="2000" dirty="0">
                <a:solidFill>
                  <a:srgbClr val="00FF00"/>
                </a:solidFill>
              </a:rPr>
              <a:t>monopolize</a:t>
            </a:r>
            <a:r>
              <a:rPr lang="en-US" altLang="en-US" sz="2000" dirty="0">
                <a:solidFill>
                  <a:srgbClr val="FFFFFF"/>
                </a:solidFill>
              </a:rPr>
              <a:t> the market. Successful IT corporations like </a:t>
            </a:r>
            <a:r>
              <a:rPr lang="en-US" altLang="en-US" sz="2000" dirty="0">
                <a:solidFill>
                  <a:srgbClr val="00FF00"/>
                </a:solidFill>
              </a:rPr>
              <a:t>Microsoft</a:t>
            </a:r>
            <a:r>
              <a:rPr lang="en-US" altLang="en-US" sz="2000" dirty="0">
                <a:solidFill>
                  <a:srgbClr val="FFFFFF"/>
                </a:solidFill>
              </a:rPr>
              <a:t> had inspired this business model.</a:t>
            </a:r>
          </a:p>
        </p:txBody>
      </p:sp>
      <p:pic>
        <p:nvPicPr>
          <p:cNvPr id="583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1125538"/>
            <a:ext cx="413385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58376" name="Rectangle 7"/>
          <p:cNvSpPr>
            <a:spLocks noChangeArrowheads="1"/>
          </p:cNvSpPr>
          <p:nvPr/>
        </p:nvSpPr>
        <p:spPr bwMode="auto">
          <a:xfrm>
            <a:off x="104775" y="4868863"/>
            <a:ext cx="90392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100" dirty="0">
                <a:solidFill>
                  <a:srgbClr val="FFFFFF"/>
                </a:solidFill>
              </a:rPr>
              <a:t>Consequently, </a:t>
            </a:r>
            <a:r>
              <a:rPr lang="en-US" altLang="en-US" sz="2100" dirty="0">
                <a:solidFill>
                  <a:srgbClr val="00FF00"/>
                </a:solidFill>
              </a:rPr>
              <a:t>not the profit</a:t>
            </a:r>
            <a:r>
              <a:rPr lang="en-US" altLang="en-US" sz="2100" dirty="0">
                <a:solidFill>
                  <a:srgbClr val="FFFFFF"/>
                </a:solidFill>
              </a:rPr>
              <a:t> of a new economy corporation stood at the center of interest, </a:t>
            </a:r>
            <a:r>
              <a:rPr lang="en-US" altLang="en-US" sz="2100" dirty="0">
                <a:solidFill>
                  <a:srgbClr val="00FF00"/>
                </a:solidFill>
              </a:rPr>
              <a:t>but</a:t>
            </a:r>
            <a:r>
              <a:rPr lang="en-US" altLang="en-US" sz="2100" dirty="0">
                <a:solidFill>
                  <a:srgbClr val="FFFFFF"/>
                </a:solidFill>
              </a:rPr>
              <a:t> the growth of its </a:t>
            </a:r>
            <a:r>
              <a:rPr lang="en-US" altLang="en-US" sz="2100" dirty="0">
                <a:solidFill>
                  <a:srgbClr val="00FF00"/>
                </a:solidFill>
              </a:rPr>
              <a:t>market share</a:t>
            </a:r>
            <a:r>
              <a:rPr lang="en-US" altLang="en-US" sz="2100" dirty="0">
                <a:solidFill>
                  <a:srgbClr val="FFFFFF"/>
                </a:solidFill>
              </a:rPr>
              <a:t> or customer base: “</a:t>
            </a:r>
            <a:r>
              <a:rPr lang="en-US" altLang="en-US" sz="2100" dirty="0">
                <a:solidFill>
                  <a:srgbClr val="00FF00"/>
                </a:solidFill>
              </a:rPr>
              <a:t>Get large or get lost</a:t>
            </a:r>
            <a:r>
              <a:rPr lang="en-US" altLang="en-US" sz="2100" dirty="0">
                <a:solidFill>
                  <a:srgbClr val="FFFFFF"/>
                </a:solidFill>
              </a:rPr>
              <a:t>!” was the motto of the day.</a:t>
            </a:r>
          </a:p>
          <a:p>
            <a:pPr eaLnBrk="1" hangingPunct="1">
              <a:lnSpc>
                <a:spcPct val="90000"/>
              </a:lnSpc>
            </a:pPr>
            <a:r>
              <a:rPr lang="en-US" altLang="en-US" sz="2100" dirty="0">
                <a:solidFill>
                  <a:srgbClr val="FFFFFF"/>
                </a:solidFill>
              </a:rPr>
              <a:t>Some analysts even interpreted a </a:t>
            </a:r>
            <a:r>
              <a:rPr lang="en-US" altLang="en-US" sz="2100" dirty="0">
                <a:solidFill>
                  <a:srgbClr val="00FF00"/>
                </a:solidFill>
              </a:rPr>
              <a:t>large loss</a:t>
            </a:r>
            <a:r>
              <a:rPr lang="en-US" altLang="en-US" sz="2100" dirty="0">
                <a:solidFill>
                  <a:srgbClr val="FFFFFF"/>
                </a:solidFill>
              </a:rPr>
              <a:t> (the “capital burn rate”) as an </a:t>
            </a:r>
            <a:r>
              <a:rPr lang="en-US" altLang="en-US" sz="2100" dirty="0">
                <a:solidFill>
                  <a:srgbClr val="00FF00"/>
                </a:solidFill>
              </a:rPr>
              <a:t>indicator</a:t>
            </a:r>
            <a:r>
              <a:rPr lang="en-US" altLang="en-US" sz="2100" dirty="0">
                <a:solidFill>
                  <a:srgbClr val="FFFFFF"/>
                </a:solidFill>
              </a:rPr>
              <a:t> of a fast expanding market share and hence </a:t>
            </a:r>
            <a:r>
              <a:rPr lang="en-US" altLang="en-US" sz="2100" dirty="0">
                <a:solidFill>
                  <a:srgbClr val="00FF00"/>
                </a:solidFill>
              </a:rPr>
              <a:t>of the “long-run</a:t>
            </a:r>
            <a:r>
              <a:rPr lang="en-US" altLang="en-US" sz="2100" dirty="0">
                <a:solidFill>
                  <a:srgbClr val="FFFFFF"/>
                </a:solidFill>
              </a:rPr>
              <a:t>” </a:t>
            </a:r>
            <a:r>
              <a:rPr lang="en-US" altLang="en-US" sz="2100" dirty="0">
                <a:solidFill>
                  <a:srgbClr val="00FF00"/>
                </a:solidFill>
              </a:rPr>
              <a:t>profitability</a:t>
            </a:r>
            <a:r>
              <a:rPr lang="en-US" altLang="en-US" sz="2100" dirty="0">
                <a:solidFill>
                  <a:srgbClr val="FFFFFF"/>
                </a:solidFill>
              </a:rPr>
              <a:t> of a firm.</a:t>
            </a:r>
          </a:p>
        </p:txBody>
      </p:sp>
      <p:sp>
        <p:nvSpPr>
          <p:cNvPr id="58377" name="Text Box 8"/>
          <p:cNvSpPr txBox="1">
            <a:spLocks noChangeArrowheads="1"/>
          </p:cNvSpPr>
          <p:nvPr/>
        </p:nvSpPr>
        <p:spPr bwMode="auto">
          <a:xfrm>
            <a:off x="4895850" y="4329113"/>
            <a:ext cx="3095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600">
                <a:solidFill>
                  <a:srgbClr val="FFFFFF"/>
                </a:solidFill>
              </a:rPr>
              <a:t>NASDAQ Price/Earnings Ratio</a:t>
            </a:r>
          </a:p>
        </p:txBody>
      </p:sp>
      <p:sp>
        <p:nvSpPr>
          <p:cNvPr id="58378" name="Line 10"/>
          <p:cNvSpPr>
            <a:spLocks noChangeShapeType="1"/>
          </p:cNvSpPr>
          <p:nvPr/>
        </p:nvSpPr>
        <p:spPr bwMode="auto">
          <a:xfrm>
            <a:off x="6848475" y="728663"/>
            <a:ext cx="582613" cy="64770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62475" name="AutoShape 11"/>
          <p:cNvSpPr>
            <a:spLocks noChangeArrowheads="1"/>
          </p:cNvSpPr>
          <p:nvPr/>
        </p:nvSpPr>
        <p:spPr bwMode="auto">
          <a:xfrm>
            <a:off x="5003800" y="80963"/>
            <a:ext cx="3924300" cy="1008062"/>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2000" dirty="0">
                <a:solidFill>
                  <a:schemeClr val="bg2">
                    <a:lumMod val="50000"/>
                    <a:lumOff val="50000"/>
                  </a:schemeClr>
                </a:solidFill>
                <a:latin typeface="Arial"/>
              </a:rPr>
              <a:t>By the end of the year 2000 the NASDAQ-P/E-ratio was above 60 (= 1,6% “earnings yield”)</a:t>
            </a:r>
            <a:endParaRPr lang="en-US" altLang="en-US" sz="2000" b="1" dirty="0">
              <a:solidFill>
                <a:schemeClr val="bg2">
                  <a:lumMod val="50000"/>
                  <a:lumOff val="50000"/>
                </a:schemeClr>
              </a:solidFill>
              <a:latin typeface="Arial"/>
            </a:endParaRPr>
          </a:p>
        </p:txBody>
      </p:sp>
      <p:sp>
        <p:nvSpPr>
          <p:cNvPr id="58380" name="AutoShape 7">
            <a:hlinkClick r:id="rId4" action="ppaction://hlinkpres?slideindex=57&amp;slidetitle=Slide 57" highlightClick="1"/>
          </p:cNvPr>
          <p:cNvSpPr>
            <a:spLocks noChangeArrowheads="1"/>
          </p:cNvSpPr>
          <p:nvPr/>
        </p:nvSpPr>
        <p:spPr bwMode="auto">
          <a:xfrm>
            <a:off x="7991475" y="6477000"/>
            <a:ext cx="468313" cy="287338"/>
          </a:xfrm>
          <a:prstGeom prst="actionButtonEnd">
            <a:avLst/>
          </a:prstGeom>
          <a:solidFill>
            <a:srgbClr val="99CCFF"/>
          </a:solidFill>
          <a:ln w="12700">
            <a:solidFill>
              <a:schemeClr val="bg1"/>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8381" name="AutoShape 10"/>
          <p:cNvSpPr>
            <a:spLocks noChangeArrowheads="1"/>
          </p:cNvSpPr>
          <p:nvPr/>
        </p:nvSpPr>
        <p:spPr bwMode="auto">
          <a:xfrm>
            <a:off x="0" y="6561138"/>
            <a:ext cx="250825" cy="296862"/>
          </a:xfrm>
          <a:prstGeom prst="rtTriangle">
            <a:avLst/>
          </a:prstGeom>
          <a:solidFill>
            <a:srgbClr val="99CCFF"/>
          </a:solidFill>
          <a:ln w="19050" algn="ctr">
            <a:solidFill>
              <a:srgbClr val="3366FF"/>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4"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5939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C98E344-ADB0-4AB4-BB6C-A1D7F93E8D86}" type="slidenum">
              <a:rPr lang="de-DE" altLang="en-US" sz="1800" smtClean="0">
                <a:solidFill>
                  <a:srgbClr val="FFFFFF"/>
                </a:solidFill>
              </a:rPr>
              <a:pPr algn="r" eaLnBrk="1" hangingPunct="1">
                <a:spcBef>
                  <a:spcPct val="0"/>
                </a:spcBef>
                <a:buClrTx/>
                <a:buFontTx/>
                <a:buNone/>
              </a:pPr>
              <a:t>51</a:t>
            </a:fld>
            <a:r>
              <a:rPr lang="de-DE" altLang="en-US" sz="1800">
                <a:solidFill>
                  <a:srgbClr val="FFFFFF"/>
                </a:solidFill>
              </a:rPr>
              <a:t>-</a:t>
            </a:r>
          </a:p>
        </p:txBody>
      </p:sp>
      <p:sp>
        <p:nvSpPr>
          <p:cNvPr id="5939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593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589" name="Rectangle 3"/>
          <p:cNvSpPr>
            <a:spLocks noChangeArrowheads="1"/>
          </p:cNvSpPr>
          <p:nvPr/>
        </p:nvSpPr>
        <p:spPr bwMode="auto">
          <a:xfrm>
            <a:off x="104775" y="105251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1081088" indent="-357188"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dirty="0">
                <a:solidFill>
                  <a:srgbClr val="FFFFFF"/>
                </a:solidFill>
              </a:rPr>
              <a:t>The first corporations based on such business models, which were brought to the stock market by venture capital companies, provided their owners remarkable high </a:t>
            </a:r>
            <a:r>
              <a:rPr lang="en-US" altLang="en-US" sz="2200" dirty="0">
                <a:solidFill>
                  <a:srgbClr val="00FF00"/>
                </a:solidFill>
              </a:rPr>
              <a:t>price gains of 50%</a:t>
            </a:r>
            <a:r>
              <a:rPr lang="en-US" altLang="en-US" sz="2200" dirty="0">
                <a:solidFill>
                  <a:srgbClr val="FFFFFF"/>
                </a:solidFill>
              </a:rPr>
              <a:t> and more </a:t>
            </a:r>
            <a:r>
              <a:rPr lang="en-US" altLang="en-US" sz="2200" dirty="0">
                <a:solidFill>
                  <a:srgbClr val="00FF00"/>
                </a:solidFill>
              </a:rPr>
              <a:t>on the first trading day</a:t>
            </a:r>
            <a:r>
              <a:rPr lang="en-US" altLang="en-US" sz="2200" dirty="0">
                <a:solidFill>
                  <a:srgbClr val="FFFFFF"/>
                </a:solidFill>
              </a:rPr>
              <a:t>:</a:t>
            </a:r>
          </a:p>
          <a:p>
            <a:pPr lvl="1" eaLnBrk="1" hangingPunct="1">
              <a:lnSpc>
                <a:spcPct val="90000"/>
              </a:lnSpc>
              <a:buSzTx/>
            </a:pPr>
            <a:r>
              <a:rPr lang="en-US" altLang="en-US" sz="2000" dirty="0">
                <a:solidFill>
                  <a:srgbClr val="FFFFFF"/>
                </a:solidFill>
              </a:rPr>
              <a:t>When the German Corporation Siemens sold its subsidiary „</a:t>
            </a:r>
            <a:r>
              <a:rPr lang="en-US" altLang="en-US" sz="2000" dirty="0">
                <a:solidFill>
                  <a:srgbClr val="00FF00"/>
                </a:solidFill>
              </a:rPr>
              <a:t>Infineon</a:t>
            </a:r>
            <a:r>
              <a:rPr lang="en-US" altLang="en-US" sz="2000" dirty="0">
                <a:solidFill>
                  <a:srgbClr val="FFFFFF"/>
                </a:solidFill>
              </a:rPr>
              <a:t>“ at an issuing price of </a:t>
            </a:r>
            <a:r>
              <a:rPr lang="en-US" altLang="en-US" sz="2000" dirty="0">
                <a:solidFill>
                  <a:srgbClr val="00FF00"/>
                </a:solidFill>
              </a:rPr>
              <a:t>35 €</a:t>
            </a:r>
            <a:r>
              <a:rPr lang="en-US" altLang="en-US" sz="2000" dirty="0">
                <a:solidFill>
                  <a:srgbClr val="FFFFFF"/>
                </a:solidFill>
              </a:rPr>
              <a:t>, the price reached a level of </a:t>
            </a:r>
            <a:r>
              <a:rPr lang="en-US" altLang="en-US" sz="2000" dirty="0">
                <a:solidFill>
                  <a:srgbClr val="00FF00"/>
                </a:solidFill>
              </a:rPr>
              <a:t>85 €</a:t>
            </a:r>
            <a:r>
              <a:rPr lang="en-US" altLang="en-US" sz="2000" dirty="0">
                <a:solidFill>
                  <a:srgbClr val="FFFFFF"/>
                </a:solidFill>
              </a:rPr>
              <a:t> at the same day. (Today: </a:t>
            </a:r>
            <a:r>
              <a:rPr lang="en-US" altLang="en-US" sz="2000" dirty="0">
                <a:solidFill>
                  <a:srgbClr val="00FF00"/>
                </a:solidFill>
              </a:rPr>
              <a:t>17,20 €</a:t>
            </a:r>
            <a:r>
              <a:rPr lang="en-US" altLang="en-US" sz="2000" dirty="0">
                <a:solidFill>
                  <a:srgbClr val="FFFFFF"/>
                </a:solidFill>
              </a:rPr>
              <a:t>.)</a:t>
            </a:r>
          </a:p>
          <a:p>
            <a:pPr eaLnBrk="1" hangingPunct="1">
              <a:lnSpc>
                <a:spcPct val="90000"/>
              </a:lnSpc>
            </a:pPr>
            <a:r>
              <a:rPr lang="en-US" altLang="en-US" sz="2200" dirty="0">
                <a:solidFill>
                  <a:srgbClr val="FFFFFF"/>
                </a:solidFill>
              </a:rPr>
              <a:t>Such gains attracted the </a:t>
            </a:r>
            <a:r>
              <a:rPr lang="en-US" altLang="en-US" sz="2200" dirty="0">
                <a:solidFill>
                  <a:srgbClr val="00FF00"/>
                </a:solidFill>
              </a:rPr>
              <a:t>attention</a:t>
            </a:r>
            <a:r>
              <a:rPr lang="en-US" altLang="en-US" sz="2200" dirty="0">
                <a:solidFill>
                  <a:srgbClr val="FFFFFF"/>
                </a:solidFill>
              </a:rPr>
              <a:t> </a:t>
            </a:r>
            <a:r>
              <a:rPr lang="en-US" altLang="en-US" sz="2200" dirty="0">
                <a:solidFill>
                  <a:srgbClr val="00FF00"/>
                </a:solidFill>
              </a:rPr>
              <a:t>of the public</a:t>
            </a:r>
            <a:r>
              <a:rPr lang="en-US" altLang="en-US" sz="2200" dirty="0">
                <a:solidFill>
                  <a:srgbClr val="FFFFFF"/>
                </a:solidFill>
              </a:rPr>
              <a:t>. Even people that never cared much about the stock market, started to invest in stock.</a:t>
            </a:r>
          </a:p>
          <a:p>
            <a:pPr eaLnBrk="1" hangingPunct="1">
              <a:lnSpc>
                <a:spcPct val="90000"/>
              </a:lnSpc>
            </a:pPr>
            <a:r>
              <a:rPr lang="en-US" altLang="en-US" sz="2200" dirty="0">
                <a:solidFill>
                  <a:srgbClr val="FFFFFF"/>
                </a:solidFill>
              </a:rPr>
              <a:t>The “</a:t>
            </a:r>
            <a:r>
              <a:rPr lang="en-US" altLang="en-US" sz="2200" dirty="0">
                <a:solidFill>
                  <a:srgbClr val="00FF00"/>
                </a:solidFill>
              </a:rPr>
              <a:t>chase</a:t>
            </a:r>
            <a:r>
              <a:rPr lang="en-US" altLang="en-US" sz="2200" dirty="0">
                <a:solidFill>
                  <a:srgbClr val="FFFFFF"/>
                </a:solidFill>
              </a:rPr>
              <a:t>” </a:t>
            </a:r>
            <a:r>
              <a:rPr lang="en-US" altLang="en-US" sz="2200" dirty="0">
                <a:solidFill>
                  <a:srgbClr val="00FF00"/>
                </a:solidFill>
              </a:rPr>
              <a:t>for new public offers</a:t>
            </a:r>
            <a:r>
              <a:rPr lang="en-US" altLang="en-US" sz="2200" dirty="0">
                <a:solidFill>
                  <a:srgbClr val="FFFFFF"/>
                </a:solidFill>
              </a:rPr>
              <a:t> of stocks became a popular sport.</a:t>
            </a:r>
          </a:p>
          <a:p>
            <a:pPr eaLnBrk="1" hangingPunct="1">
              <a:lnSpc>
                <a:spcPct val="90000"/>
              </a:lnSpc>
            </a:pPr>
            <a:r>
              <a:rPr lang="en-US" altLang="en-US" sz="2200" dirty="0">
                <a:solidFill>
                  <a:srgbClr val="FFFFFF"/>
                </a:solidFill>
              </a:rPr>
              <a:t>In </a:t>
            </a:r>
            <a:r>
              <a:rPr lang="en-US" altLang="en-US" sz="2200" dirty="0">
                <a:solidFill>
                  <a:srgbClr val="00FF00"/>
                </a:solidFill>
              </a:rPr>
              <a:t>Germany</a:t>
            </a:r>
            <a:r>
              <a:rPr lang="en-US" altLang="en-US" sz="2200" dirty="0">
                <a:solidFill>
                  <a:srgbClr val="FFFFFF"/>
                </a:solidFill>
              </a:rPr>
              <a:t> two events stood at the beginning of this hype:</a:t>
            </a:r>
          </a:p>
          <a:p>
            <a:pPr lvl="1" eaLnBrk="1" hangingPunct="1">
              <a:lnSpc>
                <a:spcPct val="90000"/>
              </a:lnSpc>
              <a:buSzTx/>
            </a:pPr>
            <a:r>
              <a:rPr lang="en-US" altLang="en-US" sz="2000" dirty="0">
                <a:solidFill>
                  <a:srgbClr val="FFFFFF"/>
                </a:solidFill>
              </a:rPr>
              <a:t>The opening of the “</a:t>
            </a:r>
            <a:r>
              <a:rPr lang="en-US" altLang="en-US" sz="2000" dirty="0" err="1">
                <a:solidFill>
                  <a:srgbClr val="00FF00"/>
                </a:solidFill>
              </a:rPr>
              <a:t>Neue</a:t>
            </a:r>
            <a:r>
              <a:rPr lang="en-US" altLang="en-US" sz="2000" dirty="0">
                <a:solidFill>
                  <a:srgbClr val="00FF00"/>
                </a:solidFill>
              </a:rPr>
              <a:t> </a:t>
            </a:r>
            <a:r>
              <a:rPr lang="en-US" altLang="en-US" sz="2000" dirty="0" err="1">
                <a:solidFill>
                  <a:srgbClr val="00FF00"/>
                </a:solidFill>
              </a:rPr>
              <a:t>Markt</a:t>
            </a:r>
            <a:r>
              <a:rPr lang="en-US" altLang="en-US" sz="2000" dirty="0">
                <a:solidFill>
                  <a:srgbClr val="FFFFFF"/>
                </a:solidFill>
              </a:rPr>
              <a:t>”, the German equivalent to the NASDAQ, in March 1997.</a:t>
            </a:r>
          </a:p>
          <a:p>
            <a:pPr lvl="1" eaLnBrk="1" hangingPunct="1">
              <a:lnSpc>
                <a:spcPct val="90000"/>
              </a:lnSpc>
              <a:buSzTx/>
            </a:pPr>
            <a:r>
              <a:rPr lang="en-US" altLang="en-US" sz="2000" dirty="0">
                <a:solidFill>
                  <a:srgbClr val="FFFFFF"/>
                </a:solidFill>
              </a:rPr>
              <a:t>The initial public offering (</a:t>
            </a:r>
            <a:r>
              <a:rPr lang="en-US" altLang="en-US" sz="2000" dirty="0">
                <a:solidFill>
                  <a:srgbClr val="00FF00"/>
                </a:solidFill>
              </a:rPr>
              <a:t>IPO</a:t>
            </a:r>
            <a:r>
              <a:rPr lang="en-US" altLang="en-US" sz="2000" dirty="0">
                <a:solidFill>
                  <a:srgbClr val="FFFFFF"/>
                </a:solidFill>
              </a:rPr>
              <a:t>) </a:t>
            </a:r>
            <a:r>
              <a:rPr lang="en-US" altLang="en-US" sz="2000" dirty="0">
                <a:solidFill>
                  <a:srgbClr val="00FF00"/>
                </a:solidFill>
              </a:rPr>
              <a:t>of</a:t>
            </a:r>
            <a:r>
              <a:rPr lang="en-US" altLang="en-US" sz="2000" dirty="0">
                <a:solidFill>
                  <a:srgbClr val="FFFFFF"/>
                </a:solidFill>
              </a:rPr>
              <a:t> the German </a:t>
            </a:r>
            <a:r>
              <a:rPr lang="en-US" altLang="en-US" sz="2000" dirty="0">
                <a:solidFill>
                  <a:srgbClr val="00FF00"/>
                </a:solidFill>
              </a:rPr>
              <a:t>Telekom</a:t>
            </a:r>
            <a:r>
              <a:rPr lang="en-US" altLang="en-US" sz="2000" dirty="0">
                <a:solidFill>
                  <a:srgbClr val="FFFFFF"/>
                </a:solidFill>
              </a:rPr>
              <a:t> in November 1996, whose stocks were popularized as “</a:t>
            </a:r>
            <a:r>
              <a:rPr lang="en-US" altLang="en-US" sz="2000" dirty="0">
                <a:solidFill>
                  <a:srgbClr val="00FF00"/>
                </a:solidFill>
              </a:rPr>
              <a:t>people’s stock</a:t>
            </a:r>
            <a:r>
              <a:rPr lang="en-US" altLang="en-US" sz="2000" dirty="0">
                <a:solidFill>
                  <a:srgbClr val="FFFFFF"/>
                </a:solidFill>
              </a:rPr>
              <a:t>” (“</a:t>
            </a:r>
            <a:r>
              <a:rPr lang="en-US" altLang="en-US" sz="2000" dirty="0" err="1">
                <a:solidFill>
                  <a:srgbClr val="FFFFFF"/>
                </a:solidFill>
              </a:rPr>
              <a:t>Volksaktie</a:t>
            </a:r>
            <a:r>
              <a:rPr lang="en-US" altLang="en-US" sz="2000" dirty="0">
                <a:solidFill>
                  <a:srgbClr val="FFFFFF"/>
                </a:solidFill>
              </a:rPr>
              <a:t>”) by a large-scale TV-advertising campaign. (Issuing price 14,7€, high </a:t>
            </a:r>
            <a:r>
              <a:rPr lang="en-US" altLang="en-US" sz="2000" dirty="0">
                <a:solidFill>
                  <a:srgbClr val="00FF00"/>
                </a:solidFill>
              </a:rPr>
              <a:t>104 €</a:t>
            </a:r>
            <a:r>
              <a:rPr lang="en-US" altLang="en-US" sz="2000" dirty="0">
                <a:solidFill>
                  <a:srgbClr val="FFFFFF"/>
                </a:solidFill>
              </a:rPr>
              <a:t> in March 2000, today: </a:t>
            </a:r>
            <a:r>
              <a:rPr lang="en-US" altLang="en-US" sz="2000" dirty="0">
                <a:solidFill>
                  <a:srgbClr val="00FF00"/>
                </a:solidFill>
              </a:rPr>
              <a:t>15,04 €</a:t>
            </a:r>
            <a:r>
              <a:rPr lang="en-US" altLang="en-US" sz="2000" dirty="0">
                <a:solidFill>
                  <a:srgbClr val="FFFFFF"/>
                </a:solidFill>
              </a:rPr>
              <a:t>)</a:t>
            </a:r>
          </a:p>
        </p:txBody>
      </p:sp>
      <p:sp>
        <p:nvSpPr>
          <p:cNvPr id="7" name="AutoShape 7">
            <a:hlinkClick r:id="rId3" highlightClick="1"/>
          </p:cNvPr>
          <p:cNvSpPr>
            <a:spLocks noChangeArrowheads="1"/>
          </p:cNvSpPr>
          <p:nvPr/>
        </p:nvSpPr>
        <p:spPr bwMode="auto">
          <a:xfrm>
            <a:off x="4484704" y="2913668"/>
            <a:ext cx="468313" cy="287338"/>
          </a:xfrm>
          <a:prstGeom prst="actionButtonEnd">
            <a:avLst/>
          </a:prstGeom>
          <a:solidFill>
            <a:srgbClr val="99CCFF"/>
          </a:solidFill>
          <a:ln w="12700">
            <a:solidFill>
              <a:schemeClr val="bg1"/>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8" name="AutoShape 7">
            <a:hlinkClick r:id="rId4" highlightClick="1"/>
          </p:cNvPr>
          <p:cNvSpPr>
            <a:spLocks noChangeArrowheads="1"/>
          </p:cNvSpPr>
          <p:nvPr/>
        </p:nvSpPr>
        <p:spPr bwMode="auto">
          <a:xfrm>
            <a:off x="7446292" y="6104731"/>
            <a:ext cx="468313" cy="287338"/>
          </a:xfrm>
          <a:prstGeom prst="actionButtonEnd">
            <a:avLst/>
          </a:prstGeom>
          <a:solidFill>
            <a:srgbClr val="99CCFF"/>
          </a:solidFill>
          <a:ln w="12700">
            <a:solidFill>
              <a:schemeClr val="bg1"/>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758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4517"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pic>
        <p:nvPicPr>
          <p:cNvPr id="6041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2225" y="0"/>
            <a:ext cx="6850063" cy="6856413"/>
          </a:xfrm>
          <a:noFill/>
          <a:extLst>
            <a:ext uri="{909E8E84-426E-40DD-AFC4-6F175D3DCCD1}">
              <a14:hiddenFill xmlns:a14="http://schemas.microsoft.com/office/drawing/2010/main">
                <a:solidFill>
                  <a:srgbClr val="FFFFFF"/>
                </a:solidFill>
              </a14:hiddenFill>
            </a:ext>
          </a:extLst>
        </p:spPr>
      </p:pic>
      <p:sp>
        <p:nvSpPr>
          <p:cNvPr id="6042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DA7FF54-A143-4D03-AF9F-D052ABAD2551}" type="slidenum">
              <a:rPr lang="de-DE" altLang="en-US" sz="1800" smtClean="0">
                <a:solidFill>
                  <a:srgbClr val="FFFFFF"/>
                </a:solidFill>
              </a:rPr>
              <a:pPr algn="r" eaLnBrk="1" hangingPunct="1">
                <a:spcBef>
                  <a:spcPct val="0"/>
                </a:spcBef>
                <a:buClrTx/>
                <a:buFontTx/>
                <a:buNone/>
              </a:pPr>
              <a:t>52</a:t>
            </a:fld>
            <a:r>
              <a:rPr lang="de-DE" altLang="en-US" sz="1800">
                <a:solidFill>
                  <a:srgbClr val="FFFFFF"/>
                </a:solidFill>
              </a:rPr>
              <a:t>-</a:t>
            </a:r>
          </a:p>
        </p:txBody>
      </p:sp>
      <p:sp>
        <p:nvSpPr>
          <p:cNvPr id="6042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04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2"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6144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ACAAE572-A981-432B-8144-1B3B1D1D7C8D}" type="slidenum">
              <a:rPr lang="de-DE" altLang="en-US" sz="1800" smtClean="0">
                <a:solidFill>
                  <a:srgbClr val="FFFFFF"/>
                </a:solidFill>
              </a:rPr>
              <a:pPr algn="r" eaLnBrk="1" hangingPunct="1">
                <a:spcBef>
                  <a:spcPct val="0"/>
                </a:spcBef>
                <a:buClrTx/>
                <a:buFontTx/>
                <a:buNone/>
              </a:pPr>
              <a:t>53</a:t>
            </a:fld>
            <a:r>
              <a:rPr lang="de-DE" altLang="en-US" sz="1800">
                <a:solidFill>
                  <a:srgbClr val="FFFFFF"/>
                </a:solidFill>
              </a:rPr>
              <a:t>-</a:t>
            </a:r>
          </a:p>
        </p:txBody>
      </p:sp>
      <p:sp>
        <p:nvSpPr>
          <p:cNvPr id="6144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14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1446" name="Rectangle 3"/>
          <p:cNvSpPr>
            <a:spLocks noChangeArrowheads="1"/>
          </p:cNvSpPr>
          <p:nvPr/>
        </p:nvSpPr>
        <p:spPr bwMode="auto">
          <a:xfrm>
            <a:off x="104775" y="105251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000">
                <a:solidFill>
                  <a:srgbClr val="FFFFFF"/>
                </a:solidFill>
              </a:rPr>
              <a:t>Talking about the stock market became as popular as talking about famous football clubs or pop stars. Manager of New Economy corporations even became a kind of pop stars themselves.</a:t>
            </a:r>
          </a:p>
          <a:p>
            <a:pPr eaLnBrk="1" hangingPunct="1">
              <a:lnSpc>
                <a:spcPct val="90000"/>
              </a:lnSpc>
            </a:pPr>
            <a:r>
              <a:rPr lang="en-US" altLang="en-US" sz="2000">
                <a:solidFill>
                  <a:srgbClr val="FFFFFF"/>
                </a:solidFill>
              </a:rPr>
              <a:t>A lot of </a:t>
            </a:r>
            <a:r>
              <a:rPr lang="en-US" altLang="en-US" sz="2000">
                <a:solidFill>
                  <a:srgbClr val="00FF00"/>
                </a:solidFill>
              </a:rPr>
              <a:t>people reallocated their savings and retirement provisions</a:t>
            </a:r>
            <a:r>
              <a:rPr lang="en-US" altLang="en-US" sz="2000">
                <a:solidFill>
                  <a:srgbClr val="FFFFFF"/>
                </a:solidFill>
              </a:rPr>
              <a:t> from low risk securities </a:t>
            </a:r>
            <a:r>
              <a:rPr lang="en-US" altLang="en-US" sz="2000">
                <a:solidFill>
                  <a:srgbClr val="00FF00"/>
                </a:solidFill>
              </a:rPr>
              <a:t>to stocks</a:t>
            </a:r>
            <a:r>
              <a:rPr lang="en-US" altLang="en-US" sz="2000">
                <a:solidFill>
                  <a:srgbClr val="FFFFFF"/>
                </a:solidFill>
              </a:rPr>
              <a:t>. US pension funds offered their clients the possibility to reallocate themselves their accounts among stocks, bonds and money market assets. Large price gains of stocks led more and more people to shift an important share of their retirement provision to stock funds.</a:t>
            </a:r>
          </a:p>
          <a:p>
            <a:pPr eaLnBrk="1" hangingPunct="1">
              <a:lnSpc>
                <a:spcPct val="90000"/>
              </a:lnSpc>
            </a:pPr>
            <a:r>
              <a:rPr lang="en-US" altLang="en-US" sz="2000">
                <a:solidFill>
                  <a:srgbClr val="00FF00"/>
                </a:solidFill>
              </a:rPr>
              <a:t>Monetary policy</a:t>
            </a:r>
            <a:r>
              <a:rPr lang="en-US" altLang="en-US" sz="2000">
                <a:solidFill>
                  <a:srgbClr val="FFFFFF"/>
                </a:solidFill>
              </a:rPr>
              <a:t> in the USA and other countries </a:t>
            </a:r>
            <a:r>
              <a:rPr lang="en-US" altLang="en-US" sz="2000">
                <a:solidFill>
                  <a:srgbClr val="00FF00"/>
                </a:solidFill>
              </a:rPr>
              <a:t>did not actively fight the booming stock market</a:t>
            </a:r>
            <a:r>
              <a:rPr lang="en-US" altLang="en-US" sz="2000">
                <a:solidFill>
                  <a:srgbClr val="FFFFFF"/>
                </a:solidFill>
              </a:rPr>
              <a:t>: From February 2, 1995, to August 24, 1999, the Fed did not increase its target interest rate, with a one-time exception of 0,25 % in March 1997.</a:t>
            </a:r>
          </a:p>
        </p:txBody>
      </p:sp>
      <p:sp>
        <p:nvSpPr>
          <p:cNvPr id="61447" name="Rectangle 5"/>
          <p:cNvSpPr>
            <a:spLocks noChangeArrowheads="1"/>
          </p:cNvSpPr>
          <p:nvPr/>
        </p:nvSpPr>
        <p:spPr bwMode="auto">
          <a:xfrm>
            <a:off x="5472113" y="5516563"/>
            <a:ext cx="215900" cy="252412"/>
          </a:xfrm>
          <a:prstGeom prst="rect">
            <a:avLst/>
          </a:prstGeom>
          <a:solidFill>
            <a:srgbClr val="FF00FF"/>
          </a:solidFill>
          <a:ln w="28575" algn="ctr">
            <a:solidFill>
              <a:schemeClr val="tx1"/>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1448" name="Rectangle 9"/>
          <p:cNvSpPr>
            <a:spLocks noChangeArrowheads="1"/>
          </p:cNvSpPr>
          <p:nvPr/>
        </p:nvSpPr>
        <p:spPr bwMode="auto">
          <a:xfrm>
            <a:off x="4319588" y="5265738"/>
            <a:ext cx="1727200" cy="215900"/>
          </a:xfrm>
          <a:prstGeom prst="rect">
            <a:avLst/>
          </a:prstGeom>
          <a:solidFill>
            <a:srgbClr val="FF00FF"/>
          </a:solidFill>
          <a:ln w="28575" algn="ctr">
            <a:solidFill>
              <a:schemeClr val="tx1"/>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1449" name="Rectangle 11"/>
          <p:cNvSpPr>
            <a:spLocks noChangeArrowheads="1"/>
          </p:cNvSpPr>
          <p:nvPr/>
        </p:nvSpPr>
        <p:spPr bwMode="auto">
          <a:xfrm>
            <a:off x="1871663" y="5805488"/>
            <a:ext cx="971550" cy="179387"/>
          </a:xfrm>
          <a:prstGeom prst="rect">
            <a:avLst/>
          </a:prstGeom>
          <a:solidFill>
            <a:srgbClr val="FF00FF"/>
          </a:solidFill>
          <a:ln w="28575" algn="ctr">
            <a:solidFill>
              <a:schemeClr val="tx1"/>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6145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4450"/>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pic>
      <p:sp>
        <p:nvSpPr>
          <p:cNvPr id="61451" name="Fußzeilenplatzhalter 4"/>
          <p:cNvSpPr txBox="1">
            <a:spLocks/>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bIns="360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Prof. Dr. Rainer Maure</a:t>
            </a:r>
          </a:p>
        </p:txBody>
      </p:sp>
      <p:grpSp>
        <p:nvGrpSpPr>
          <p:cNvPr id="61452" name="Group 8"/>
          <p:cNvGrpSpPr>
            <a:grpSpLocks/>
          </p:cNvGrpSpPr>
          <p:nvPr/>
        </p:nvGrpSpPr>
        <p:grpSpPr bwMode="auto">
          <a:xfrm>
            <a:off x="1416050" y="4724400"/>
            <a:ext cx="2066925" cy="935038"/>
            <a:chOff x="2382" y="2886"/>
            <a:chExt cx="1042" cy="748"/>
          </a:xfrm>
        </p:grpSpPr>
        <p:sp>
          <p:nvSpPr>
            <p:cNvPr id="61453" name="AutoShape 9"/>
            <p:cNvSpPr>
              <a:spLocks/>
            </p:cNvSpPr>
            <p:nvPr/>
          </p:nvSpPr>
          <p:spPr bwMode="auto">
            <a:xfrm rot="-5400000">
              <a:off x="2823" y="3034"/>
              <a:ext cx="159" cy="1042"/>
            </a:xfrm>
            <a:prstGeom prst="rightBrace">
              <a:avLst>
                <a:gd name="adj1" fmla="val 54612"/>
                <a:gd name="adj2" fmla="val 50000"/>
              </a:avLst>
            </a:pr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1454" name="Line 10"/>
            <p:cNvSpPr>
              <a:spLocks noChangeShapeType="1"/>
            </p:cNvSpPr>
            <p:nvPr/>
          </p:nvSpPr>
          <p:spPr bwMode="auto">
            <a:xfrm flipV="1">
              <a:off x="2903" y="2886"/>
              <a:ext cx="0" cy="58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9265041-5D38-4729-B45A-1A462F740581}" type="slidenum">
              <a:rPr lang="de-DE" altLang="en-US" sz="1800" smtClean="0">
                <a:solidFill>
                  <a:srgbClr val="FFFFFF"/>
                </a:solidFill>
              </a:rPr>
              <a:pPr algn="r" eaLnBrk="1" hangingPunct="1">
                <a:spcBef>
                  <a:spcPct val="0"/>
                </a:spcBef>
                <a:buClrTx/>
                <a:buFontTx/>
                <a:buNone/>
              </a:pPr>
              <a:t>54</a:t>
            </a:fld>
            <a:r>
              <a:rPr lang="de-DE" altLang="en-US" sz="1800">
                <a:solidFill>
                  <a:srgbClr val="FFFFFF"/>
                </a:solidFill>
              </a:rPr>
              <a:t>-</a:t>
            </a:r>
          </a:p>
        </p:txBody>
      </p:sp>
      <p:sp>
        <p:nvSpPr>
          <p:cNvPr id="6246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62468" name="Object 2"/>
          <p:cNvGraphicFramePr>
            <a:graphicFrameLocks noChangeAspect="1"/>
          </p:cNvGraphicFramePr>
          <p:nvPr>
            <p:extLst>
              <p:ext uri="{D42A27DB-BD31-4B8C-83A1-F6EECF244321}">
                <p14:modId xmlns:p14="http://schemas.microsoft.com/office/powerpoint/2010/main" val="3192651443"/>
              </p:ext>
            </p:extLst>
          </p:nvPr>
        </p:nvGraphicFramePr>
        <p:xfrm>
          <a:off x="-34730" y="-54586"/>
          <a:ext cx="9233449" cy="6999396"/>
        </p:xfrm>
        <a:graphic>
          <a:graphicData uri="http://schemas.openxmlformats.org/presentationml/2006/ole">
            <mc:AlternateContent xmlns:mc="http://schemas.openxmlformats.org/markup-compatibility/2006">
              <mc:Choice xmlns:v="urn:schemas-microsoft-com:vml" Requires="v">
                <p:oleObj spid="_x0000_s62628" name="Diagramm" r:id="rId4" imgW="9243021" imgH="5745469" progId="Excel.Chart.8">
                  <p:link updateAutomatic="1"/>
                </p:oleObj>
              </mc:Choice>
              <mc:Fallback>
                <p:oleObj name="Diagramm" r:id="rId4" imgW="9243021" imgH="5745469"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0" y="-54586"/>
                        <a:ext cx="9233449" cy="6999396"/>
                      </a:xfrm>
                      <a:prstGeom prst="rect">
                        <a:avLst/>
                      </a:prstGeom>
                      <a:noFill/>
                      <a:ln>
                        <a:noFill/>
                      </a:ln>
                      <a:effectLst/>
                      <a:extLst/>
                    </p:spPr>
                  </p:pic>
                </p:oleObj>
              </mc:Fallback>
            </mc:AlternateContent>
          </a:graphicData>
        </a:graphic>
      </p:graphicFrame>
      <p:sp>
        <p:nvSpPr>
          <p:cNvPr id="6246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2470" name="Rectangle 4"/>
          <p:cNvSpPr>
            <a:spLocks noChangeArrowheads="1"/>
          </p:cNvSpPr>
          <p:nvPr/>
        </p:nvSpPr>
        <p:spPr bwMode="auto">
          <a:xfrm>
            <a:off x="2124075" y="914400"/>
            <a:ext cx="1655763" cy="5224525"/>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2471" name="Line 6"/>
          <p:cNvSpPr>
            <a:spLocks noChangeShapeType="1"/>
          </p:cNvSpPr>
          <p:nvPr/>
        </p:nvSpPr>
        <p:spPr bwMode="auto">
          <a:xfrm flipH="1">
            <a:off x="3311525" y="1089025"/>
            <a:ext cx="504825" cy="252413"/>
          </a:xfrm>
          <a:prstGeom prst="line">
            <a:avLst/>
          </a:prstGeom>
          <a:noFill/>
          <a:ln w="19050">
            <a:solidFill>
              <a:srgbClr val="00FF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6568" name="AutoShape 8"/>
          <p:cNvSpPr>
            <a:spLocks noChangeArrowheads="1"/>
          </p:cNvSpPr>
          <p:nvPr/>
        </p:nvSpPr>
        <p:spPr bwMode="auto">
          <a:xfrm>
            <a:off x="3816350" y="692150"/>
            <a:ext cx="1944688" cy="647700"/>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2000" dirty="0">
                <a:solidFill>
                  <a:schemeClr val="bg2">
                    <a:lumMod val="50000"/>
                    <a:lumOff val="50000"/>
                  </a:schemeClr>
                </a:solidFill>
                <a:latin typeface="Arial"/>
              </a:rPr>
              <a:t>Expansionary Monetary Policy</a:t>
            </a:r>
            <a:endParaRPr lang="en-US" altLang="en-US" sz="2000" b="1" dirty="0">
              <a:solidFill>
                <a:schemeClr val="bg2">
                  <a:lumMod val="50000"/>
                  <a:lumOff val="50000"/>
                </a:schemeClr>
              </a:solidFill>
              <a:latin typeface="Arial"/>
            </a:endParaRPr>
          </a:p>
        </p:txBody>
      </p:sp>
      <p:grpSp>
        <p:nvGrpSpPr>
          <p:cNvPr id="2" name="Group 14"/>
          <p:cNvGrpSpPr>
            <a:grpSpLocks/>
          </p:cNvGrpSpPr>
          <p:nvPr/>
        </p:nvGrpSpPr>
        <p:grpSpPr bwMode="auto">
          <a:xfrm>
            <a:off x="2232025" y="1844675"/>
            <a:ext cx="3238500" cy="1333500"/>
            <a:chOff x="1406" y="1159"/>
            <a:chExt cx="2040" cy="840"/>
          </a:xfrm>
        </p:grpSpPr>
        <p:sp>
          <p:nvSpPr>
            <p:cNvPr id="62476" name="AutoShape 15"/>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2477" name="Line 16"/>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2478" name="Text Box 17"/>
            <p:cNvSpPr txBox="1">
              <a:spLocks noChangeArrowheads="1"/>
            </p:cNvSpPr>
            <p:nvPr/>
          </p:nvSpPr>
          <p:spPr bwMode="auto">
            <a:xfrm>
              <a:off x="2789" y="1434"/>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sp>
        <p:nvSpPr>
          <p:cNvPr id="62474" name="AutoShape 18">
            <a:hlinkClick r:id="rId6" action="ppaction://hlinkpres?slideindex=37&amp;slidetitle=Folie 37" highlightClick="1"/>
          </p:cNvPr>
          <p:cNvSpPr>
            <a:spLocks noChangeArrowheads="1"/>
          </p:cNvSpPr>
          <p:nvPr/>
        </p:nvSpPr>
        <p:spPr bwMode="auto">
          <a:xfrm>
            <a:off x="8526463" y="6373813"/>
            <a:ext cx="395287" cy="287337"/>
          </a:xfrm>
          <a:prstGeom prst="actionButtonEnd">
            <a:avLst/>
          </a:prstGeom>
          <a:solidFill>
            <a:srgbClr val="99CCFF"/>
          </a:solidFill>
          <a:ln w="19050">
            <a:solidFill>
              <a:srgbClr val="00FF00"/>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4" name="Line 22"/>
          <p:cNvSpPr>
            <a:spLocks noChangeShapeType="1"/>
          </p:cNvSpPr>
          <p:nvPr/>
        </p:nvSpPr>
        <p:spPr bwMode="auto">
          <a:xfrm>
            <a:off x="5954713" y="3278188"/>
            <a:ext cx="1587" cy="571500"/>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349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66FE8AD-F5DC-4B8D-ABD7-BDE17A00959E}" type="slidenum">
              <a:rPr lang="de-DE" altLang="en-US" sz="1800" smtClean="0">
                <a:solidFill>
                  <a:srgbClr val="FFFFFF"/>
                </a:solidFill>
              </a:rPr>
              <a:pPr algn="r" eaLnBrk="1" hangingPunct="1">
                <a:spcBef>
                  <a:spcPct val="0"/>
                </a:spcBef>
                <a:buClrTx/>
                <a:buFontTx/>
                <a:buNone/>
              </a:pPr>
              <a:t>55</a:t>
            </a:fld>
            <a:r>
              <a:rPr lang="de-DE" altLang="en-US" sz="1800">
                <a:solidFill>
                  <a:srgbClr val="FFFFFF"/>
                </a:solidFill>
              </a:rPr>
              <a:t>-</a:t>
            </a:r>
          </a:p>
        </p:txBody>
      </p:sp>
      <p:sp>
        <p:nvSpPr>
          <p:cNvPr id="6349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63492" name="Object 2"/>
          <p:cNvGraphicFramePr>
            <a:graphicFrameLocks noChangeAspect="1"/>
          </p:cNvGraphicFramePr>
          <p:nvPr/>
        </p:nvGraphicFramePr>
        <p:xfrm>
          <a:off x="-1143000" y="-850900"/>
          <a:ext cx="11431588" cy="8561388"/>
        </p:xfrm>
        <a:graphic>
          <a:graphicData uri="http://schemas.openxmlformats.org/presentationml/2006/ole">
            <mc:AlternateContent xmlns:mc="http://schemas.openxmlformats.org/markup-compatibility/2006">
              <mc:Choice xmlns:v="urn:schemas-microsoft-com:vml" Requires="v">
                <p:oleObj spid="_x0000_s63642" name="Diagramm" r:id="rId4" imgW="9243021" imgH="5737988" progId="Excel.Chart.8">
                  <p:link updateAutomatic="1"/>
                </p:oleObj>
              </mc:Choice>
              <mc:Fallback>
                <p:oleObj name="Diagramm" r:id="rId4" imgW="9243021" imgH="5737988"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50900"/>
                        <a:ext cx="11431588" cy="8561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8613"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6451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F1959366-67AB-4B7D-8EFC-D0C4045246B1}" type="slidenum">
              <a:rPr lang="de-DE" altLang="en-US" sz="1800" smtClean="0">
                <a:solidFill>
                  <a:srgbClr val="FFFFFF"/>
                </a:solidFill>
              </a:rPr>
              <a:pPr algn="r" eaLnBrk="1" hangingPunct="1">
                <a:spcBef>
                  <a:spcPct val="0"/>
                </a:spcBef>
                <a:buClrTx/>
                <a:buFontTx/>
                <a:buNone/>
              </a:pPr>
              <a:t>56</a:t>
            </a:fld>
            <a:r>
              <a:rPr lang="de-DE" altLang="en-US" sz="1800">
                <a:solidFill>
                  <a:srgbClr val="FFFFFF"/>
                </a:solidFill>
              </a:rPr>
              <a:t>-</a:t>
            </a:r>
          </a:p>
        </p:txBody>
      </p:sp>
      <p:sp>
        <p:nvSpPr>
          <p:cNvPr id="6451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45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64518" name="Picture 12" descr="The Function of Central B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0"/>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Line 13"/>
          <p:cNvSpPr>
            <a:spLocks noChangeShapeType="1"/>
          </p:cNvSpPr>
          <p:nvPr/>
        </p:nvSpPr>
        <p:spPr bwMode="auto">
          <a:xfrm>
            <a:off x="431800" y="3681413"/>
            <a:ext cx="503238" cy="1584325"/>
          </a:xfrm>
          <a:prstGeom prst="line">
            <a:avLst/>
          </a:prstGeom>
          <a:noFill/>
          <a:ln w="762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pic>
        <p:nvPicPr>
          <p:cNvPr id="64520" name="Picture 14" descr="1025637_src_path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4941888"/>
            <a:ext cx="3921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8"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6553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2FA36B7-70F1-416D-99CA-103062BE1A98}" type="slidenum">
              <a:rPr lang="de-DE" altLang="en-US" sz="1800" smtClean="0">
                <a:solidFill>
                  <a:srgbClr val="FFFFFF"/>
                </a:solidFill>
              </a:rPr>
              <a:pPr algn="r" eaLnBrk="1" hangingPunct="1">
                <a:spcBef>
                  <a:spcPct val="0"/>
                </a:spcBef>
                <a:buClrTx/>
                <a:buFontTx/>
                <a:buNone/>
              </a:pPr>
              <a:t>57</a:t>
            </a:fld>
            <a:r>
              <a:rPr lang="de-DE" altLang="en-US" sz="1800">
                <a:solidFill>
                  <a:srgbClr val="FFFFFF"/>
                </a:solidFill>
              </a:rPr>
              <a:t>-</a:t>
            </a:r>
          </a:p>
        </p:txBody>
      </p:sp>
      <p:sp>
        <p:nvSpPr>
          <p:cNvPr id="6554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55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5542" name="Rectangle 3"/>
          <p:cNvSpPr>
            <a:spLocks noChangeArrowheads="1"/>
          </p:cNvSpPr>
          <p:nvPr/>
        </p:nvSpPr>
        <p:spPr bwMode="auto">
          <a:xfrm>
            <a:off x="104775" y="1196975"/>
            <a:ext cx="90392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pPr>
            <a:r>
              <a:rPr lang="en-US" altLang="en-US" sz="2200">
                <a:solidFill>
                  <a:srgbClr val="FFFFFF"/>
                </a:solidFill>
              </a:rPr>
              <a:t>From June 1999 to March 2000 the </a:t>
            </a:r>
            <a:r>
              <a:rPr lang="en-US" altLang="en-US" sz="2200">
                <a:solidFill>
                  <a:srgbClr val="00FF00"/>
                </a:solidFill>
              </a:rPr>
              <a:t>Fed</a:t>
            </a:r>
            <a:r>
              <a:rPr lang="en-US" altLang="en-US" sz="2200">
                <a:solidFill>
                  <a:srgbClr val="FFFFFF"/>
                </a:solidFill>
              </a:rPr>
              <a:t> </a:t>
            </a:r>
            <a:r>
              <a:rPr lang="en-US" altLang="en-US" sz="2200">
                <a:solidFill>
                  <a:srgbClr val="00FF00"/>
                </a:solidFill>
              </a:rPr>
              <a:t>increased</a:t>
            </a:r>
            <a:r>
              <a:rPr lang="en-US" altLang="en-US" sz="2200">
                <a:solidFill>
                  <a:srgbClr val="FFFFFF"/>
                </a:solidFill>
              </a:rPr>
              <a:t> its </a:t>
            </a:r>
            <a:r>
              <a:rPr lang="en-US" altLang="en-US" sz="2200">
                <a:solidFill>
                  <a:srgbClr val="00FF00"/>
                </a:solidFill>
              </a:rPr>
              <a:t>Federal Funds target rate</a:t>
            </a:r>
            <a:r>
              <a:rPr lang="en-US" altLang="en-US" sz="2200">
                <a:solidFill>
                  <a:srgbClr val="FFFFFF"/>
                </a:solidFill>
              </a:rPr>
              <a:t> successively from 5% to 6%.</a:t>
            </a:r>
          </a:p>
          <a:p>
            <a:pPr eaLnBrk="1" hangingPunct="1">
              <a:lnSpc>
                <a:spcPct val="80000"/>
              </a:lnSpc>
            </a:pPr>
            <a:r>
              <a:rPr lang="en-US" altLang="en-US" sz="2200">
                <a:solidFill>
                  <a:srgbClr val="FFFFFF"/>
                </a:solidFill>
              </a:rPr>
              <a:t>In February 2000 the Dutch internet retailer </a:t>
            </a:r>
            <a:r>
              <a:rPr lang="en-US" altLang="en-US" sz="2200">
                <a:solidFill>
                  <a:srgbClr val="00FF00"/>
                </a:solidFill>
              </a:rPr>
              <a:t>Boo.com</a:t>
            </a:r>
            <a:r>
              <a:rPr lang="en-US" altLang="en-US" sz="2200">
                <a:solidFill>
                  <a:srgbClr val="FFFFFF"/>
                </a:solidFill>
              </a:rPr>
              <a:t> declared </a:t>
            </a:r>
            <a:r>
              <a:rPr lang="en-US" altLang="en-US" sz="2200">
                <a:solidFill>
                  <a:srgbClr val="00FF00"/>
                </a:solidFill>
              </a:rPr>
              <a:t>bankruptcy</a:t>
            </a:r>
            <a:r>
              <a:rPr lang="en-US" altLang="en-US" sz="2200">
                <a:solidFill>
                  <a:srgbClr val="FFFFFF"/>
                </a:solidFill>
              </a:rPr>
              <a:t>.</a:t>
            </a:r>
          </a:p>
          <a:p>
            <a:pPr eaLnBrk="1" hangingPunct="1">
              <a:lnSpc>
                <a:spcPct val="80000"/>
              </a:lnSpc>
            </a:pPr>
            <a:r>
              <a:rPr lang="en-US" altLang="en-US" sz="2200">
                <a:solidFill>
                  <a:srgbClr val="FFFFFF"/>
                </a:solidFill>
              </a:rPr>
              <a:t>In March 2000 The US-financial magazine </a:t>
            </a:r>
            <a:r>
              <a:rPr lang="en-US" altLang="en-US" sz="2200">
                <a:solidFill>
                  <a:srgbClr val="00FF00"/>
                </a:solidFill>
              </a:rPr>
              <a:t>Barron’s</a:t>
            </a:r>
            <a:r>
              <a:rPr lang="en-US" altLang="en-US" sz="2200">
                <a:solidFill>
                  <a:srgbClr val="FFFFFF"/>
                </a:solidFill>
              </a:rPr>
              <a:t> published a </a:t>
            </a:r>
            <a:r>
              <a:rPr lang="en-US" altLang="en-US" sz="2200">
                <a:solidFill>
                  <a:srgbClr val="00FF00"/>
                </a:solidFill>
              </a:rPr>
              <a:t>list</a:t>
            </a:r>
            <a:r>
              <a:rPr lang="en-US" altLang="en-US" sz="2200">
                <a:solidFill>
                  <a:srgbClr val="FFFFFF"/>
                </a:solidFill>
              </a:rPr>
              <a:t> with 51 new economy corporations that were likely to declare </a:t>
            </a:r>
            <a:r>
              <a:rPr lang="en-US" altLang="en-US" sz="2200">
                <a:solidFill>
                  <a:srgbClr val="00FF00"/>
                </a:solidFill>
              </a:rPr>
              <a:t>bankruptcy</a:t>
            </a:r>
            <a:r>
              <a:rPr lang="en-US" altLang="en-US" sz="2200">
                <a:solidFill>
                  <a:srgbClr val="FFFFFF"/>
                </a:solidFill>
              </a:rPr>
              <a:t> over the next 12 month.</a:t>
            </a:r>
          </a:p>
          <a:p>
            <a:pPr eaLnBrk="1" hangingPunct="1">
              <a:lnSpc>
                <a:spcPct val="80000"/>
              </a:lnSpc>
            </a:pPr>
            <a:r>
              <a:rPr lang="en-US" altLang="en-US" sz="2200">
                <a:solidFill>
                  <a:srgbClr val="FFFFFF"/>
                </a:solidFill>
              </a:rPr>
              <a:t>At the </a:t>
            </a:r>
            <a:r>
              <a:rPr lang="en-US" altLang="en-US" sz="2200">
                <a:solidFill>
                  <a:srgbClr val="00FF00"/>
                </a:solidFill>
              </a:rPr>
              <a:t>March 10</a:t>
            </a:r>
            <a:r>
              <a:rPr lang="en-US" altLang="en-US" sz="2200">
                <a:solidFill>
                  <a:srgbClr val="FFFFFF"/>
                </a:solidFill>
              </a:rPr>
              <a:t> weekend most high-tech stock market indexes reached their </a:t>
            </a:r>
            <a:r>
              <a:rPr lang="en-US" altLang="en-US" sz="2200">
                <a:solidFill>
                  <a:srgbClr val="00FF00"/>
                </a:solidFill>
              </a:rPr>
              <a:t>peaks</a:t>
            </a:r>
            <a:r>
              <a:rPr lang="en-US" altLang="en-US" sz="2200">
                <a:solidFill>
                  <a:srgbClr val="FFFFFF"/>
                </a:solidFill>
              </a:rPr>
              <a:t>.</a:t>
            </a:r>
          </a:p>
          <a:p>
            <a:pPr eaLnBrk="1" hangingPunct="1">
              <a:lnSpc>
                <a:spcPct val="80000"/>
              </a:lnSpc>
            </a:pPr>
            <a:r>
              <a:rPr lang="en-US" altLang="en-US" sz="2200">
                <a:solidFill>
                  <a:srgbClr val="FFFFFF"/>
                </a:solidFill>
              </a:rPr>
              <a:t>At Monday </a:t>
            </a:r>
            <a:r>
              <a:rPr lang="en-US" altLang="en-US" sz="2200">
                <a:solidFill>
                  <a:srgbClr val="00FF00"/>
                </a:solidFill>
              </a:rPr>
              <a:t>March 13 selling started</a:t>
            </a:r>
            <a:r>
              <a:rPr lang="en-US" altLang="en-US" sz="2200">
                <a:solidFill>
                  <a:srgbClr val="FFFFFF"/>
                </a:solidFill>
              </a:rPr>
              <a:t>. Until the end of March most high-tech indexes lost more than 25%.</a:t>
            </a:r>
          </a:p>
          <a:p>
            <a:pPr eaLnBrk="1" hangingPunct="1">
              <a:lnSpc>
                <a:spcPct val="80000"/>
              </a:lnSpc>
            </a:pPr>
            <a:r>
              <a:rPr lang="en-US" altLang="en-US" sz="2200">
                <a:solidFill>
                  <a:srgbClr val="00FF00"/>
                </a:solidFill>
              </a:rPr>
              <a:t>Many New Economy corporations</a:t>
            </a:r>
            <a:r>
              <a:rPr lang="en-US" altLang="en-US" sz="2200">
                <a:solidFill>
                  <a:srgbClr val="FFFFFF"/>
                </a:solidFill>
              </a:rPr>
              <a:t> could no longer finance their losses by selling new stocks and had to declare </a:t>
            </a:r>
            <a:r>
              <a:rPr lang="en-US" altLang="en-US" sz="2200">
                <a:solidFill>
                  <a:srgbClr val="00FF00"/>
                </a:solidFill>
              </a:rPr>
              <a:t>bankruptcy</a:t>
            </a:r>
            <a:r>
              <a:rPr lang="en-US" altLang="en-US" sz="2200">
                <a:solidFill>
                  <a:srgbClr val="FFFFFF"/>
                </a:solidFill>
              </a:rPr>
              <a:t>.</a:t>
            </a:r>
          </a:p>
          <a:p>
            <a:pPr eaLnBrk="1" hangingPunct="1">
              <a:lnSpc>
                <a:spcPct val="80000"/>
              </a:lnSpc>
            </a:pPr>
            <a:r>
              <a:rPr lang="en-US" altLang="en-US" sz="2200">
                <a:solidFill>
                  <a:srgbClr val="FFFFFF"/>
                </a:solidFill>
              </a:rPr>
              <a:t>The decline of the NASDAQ came not to a </a:t>
            </a:r>
            <a:r>
              <a:rPr lang="en-US" altLang="en-US" sz="2200">
                <a:solidFill>
                  <a:srgbClr val="00FF00"/>
                </a:solidFill>
              </a:rPr>
              <a:t>standstill</a:t>
            </a:r>
            <a:r>
              <a:rPr lang="en-US" altLang="en-US" sz="2200">
                <a:solidFill>
                  <a:srgbClr val="FFFFFF"/>
                </a:solidFill>
              </a:rPr>
              <a:t> until October of the year </a:t>
            </a:r>
            <a:r>
              <a:rPr lang="en-US" altLang="en-US" sz="2200">
                <a:solidFill>
                  <a:srgbClr val="00FF00"/>
                </a:solidFill>
              </a:rPr>
              <a:t>2003</a:t>
            </a:r>
            <a:r>
              <a:rPr lang="en-US" altLang="en-US" sz="2200">
                <a:solidFill>
                  <a:srgbClr val="FFFFFF"/>
                </a:solidFill>
              </a:rPr>
              <a: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6656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42CD3FE7-31B3-42CC-BBB1-B765178D77CD}" type="slidenum">
              <a:rPr lang="de-DE" altLang="en-US" sz="1800" smtClean="0">
                <a:solidFill>
                  <a:srgbClr val="FFFFFF"/>
                </a:solidFill>
              </a:rPr>
              <a:pPr algn="r" eaLnBrk="1" hangingPunct="1">
                <a:spcBef>
                  <a:spcPct val="0"/>
                </a:spcBef>
                <a:buClrTx/>
                <a:buFontTx/>
                <a:buNone/>
              </a:pPr>
              <a:t>58</a:t>
            </a:fld>
            <a:r>
              <a:rPr lang="de-DE" altLang="en-US" sz="1800">
                <a:solidFill>
                  <a:srgbClr val="FFFFFF"/>
                </a:solidFill>
              </a:rPr>
              <a:t>-</a:t>
            </a:r>
          </a:p>
        </p:txBody>
      </p:sp>
      <p:sp>
        <p:nvSpPr>
          <p:cNvPr id="6656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665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6567" name="Rectangle 3"/>
          <p:cNvSpPr>
            <a:spLocks noChangeArrowheads="1"/>
          </p:cNvSpPr>
          <p:nvPr/>
        </p:nvSpPr>
        <p:spPr bwMode="auto">
          <a:xfrm>
            <a:off x="104775" y="930750"/>
            <a:ext cx="90392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pPr>
            <a:r>
              <a:rPr lang="en-US" altLang="en-US" sz="2200" dirty="0">
                <a:solidFill>
                  <a:srgbClr val="FFFFFF"/>
                </a:solidFill>
              </a:rPr>
              <a:t>Many people lost their savings and reduced their demand for goods. This caused a recession in most developed countries.</a:t>
            </a:r>
          </a:p>
          <a:p>
            <a:pPr eaLnBrk="1" hangingPunct="1">
              <a:lnSpc>
                <a:spcPct val="90000"/>
              </a:lnSpc>
            </a:pPr>
            <a:r>
              <a:rPr lang="en-US" altLang="en-US" sz="2200" dirty="0">
                <a:solidFill>
                  <a:srgbClr val="FFFFFF"/>
                </a:solidFill>
              </a:rPr>
              <a:t>Contrary to the situation after 1929 (where the Fed reacted to late), the Fed (and many other central banks) under governor Allen Greenspan </a:t>
            </a:r>
            <a:r>
              <a:rPr lang="en-US" altLang="en-US" sz="2200" dirty="0">
                <a:solidFill>
                  <a:srgbClr val="00FF00"/>
                </a:solidFill>
              </a:rPr>
              <a:t>actively fought</a:t>
            </a:r>
            <a:r>
              <a:rPr lang="en-US" altLang="en-US" sz="2200" dirty="0">
                <a:solidFill>
                  <a:srgbClr val="FFFFFF"/>
                </a:solidFill>
              </a:rPr>
              <a:t> the </a:t>
            </a:r>
            <a:r>
              <a:rPr lang="en-US" altLang="en-US" sz="2200" dirty="0">
                <a:solidFill>
                  <a:srgbClr val="00FF00"/>
                </a:solidFill>
              </a:rPr>
              <a:t>recession</a:t>
            </a:r>
            <a:r>
              <a:rPr lang="en-US" altLang="en-US" sz="2200" dirty="0">
                <a:solidFill>
                  <a:srgbClr val="FFFFFF"/>
                </a:solidFill>
              </a:rPr>
              <a:t> and </a:t>
            </a:r>
            <a:r>
              <a:rPr lang="en-US" altLang="en-US" sz="2200" dirty="0">
                <a:solidFill>
                  <a:srgbClr val="00FF00"/>
                </a:solidFill>
              </a:rPr>
              <a:t>lowered</a:t>
            </a:r>
            <a:r>
              <a:rPr lang="en-US" altLang="en-US" sz="2200" dirty="0">
                <a:solidFill>
                  <a:srgbClr val="FFFFFF"/>
                </a:solidFill>
              </a:rPr>
              <a:t> their </a:t>
            </a:r>
            <a:r>
              <a:rPr lang="en-US" altLang="en-US" sz="2200" dirty="0">
                <a:solidFill>
                  <a:srgbClr val="00FF00"/>
                </a:solidFill>
              </a:rPr>
              <a:t>interest rates</a:t>
            </a:r>
            <a:r>
              <a:rPr lang="en-US" altLang="en-US" sz="2200" dirty="0">
                <a:solidFill>
                  <a:srgbClr val="FFFFFF"/>
                </a:solidFill>
              </a:rPr>
              <a:t> by injecting a lot of money to their economies.</a:t>
            </a:r>
          </a:p>
          <a:p>
            <a:pPr eaLnBrk="1" hangingPunct="1">
              <a:lnSpc>
                <a:spcPct val="90000"/>
              </a:lnSpc>
            </a:pPr>
            <a:r>
              <a:rPr lang="en-US" altLang="en-US" sz="2200" dirty="0">
                <a:solidFill>
                  <a:srgbClr val="FFFFFF"/>
                </a:solidFill>
              </a:rPr>
              <a:t>The lower interest rates stabilized the demand for goods and – most likely – </a:t>
            </a:r>
            <a:r>
              <a:rPr lang="en-US" altLang="en-US" sz="2200" dirty="0">
                <a:solidFill>
                  <a:srgbClr val="00FF00"/>
                </a:solidFill>
              </a:rPr>
              <a:t>prevented</a:t>
            </a:r>
            <a:r>
              <a:rPr lang="en-US" altLang="en-US" sz="2200" dirty="0">
                <a:solidFill>
                  <a:srgbClr val="FFFFFF"/>
                </a:solidFill>
              </a:rPr>
              <a:t> the world economy from a </a:t>
            </a:r>
            <a:r>
              <a:rPr lang="en-US" altLang="en-US" sz="2200" dirty="0">
                <a:solidFill>
                  <a:srgbClr val="00FF00"/>
                </a:solidFill>
              </a:rPr>
              <a:t>severe recession</a:t>
            </a:r>
            <a:r>
              <a:rPr lang="en-US" altLang="en-US" sz="2200" dirty="0">
                <a:solidFill>
                  <a:srgbClr val="FFFFFF"/>
                </a:solidFill>
              </a:rPr>
              <a:t> as experienced after the stock market crash of 1929.</a:t>
            </a:r>
          </a:p>
          <a:p>
            <a:pPr eaLnBrk="1" hangingPunct="1">
              <a:lnSpc>
                <a:spcPct val="90000"/>
              </a:lnSpc>
            </a:pPr>
            <a:r>
              <a:rPr lang="en-US" altLang="en-US" sz="2200" dirty="0">
                <a:solidFill>
                  <a:srgbClr val="FFFFFF"/>
                </a:solidFill>
              </a:rPr>
              <a:t>However, critics of this policy argue that the “cheap money” injected by </a:t>
            </a:r>
            <a:r>
              <a:rPr lang="en-US" altLang="en-US" sz="2200" dirty="0">
                <a:solidFill>
                  <a:srgbClr val="00FF00"/>
                </a:solidFill>
              </a:rPr>
              <a:t>the Fed</a:t>
            </a:r>
            <a:r>
              <a:rPr lang="en-US" altLang="en-US" sz="2200" dirty="0">
                <a:solidFill>
                  <a:srgbClr val="FFFFFF"/>
                </a:solidFill>
              </a:rPr>
              <a:t> from 2001 to 2005 </a:t>
            </a:r>
            <a:r>
              <a:rPr lang="en-US" altLang="en-US" sz="2200" dirty="0">
                <a:solidFill>
                  <a:srgbClr val="00FF00"/>
                </a:solidFill>
              </a:rPr>
              <a:t>caused</a:t>
            </a:r>
            <a:r>
              <a:rPr lang="en-US" altLang="en-US" sz="2200" dirty="0">
                <a:solidFill>
                  <a:srgbClr val="FFFFFF"/>
                </a:solidFill>
              </a:rPr>
              <a:t> </a:t>
            </a:r>
            <a:r>
              <a:rPr lang="en-US" altLang="en-US" sz="2200" dirty="0">
                <a:solidFill>
                  <a:srgbClr val="00FF00"/>
                </a:solidFill>
              </a:rPr>
              <a:t>the real estate bubble</a:t>
            </a:r>
            <a:r>
              <a:rPr lang="en-US" altLang="en-US" sz="2200" dirty="0">
                <a:solidFill>
                  <a:srgbClr val="FFFFFF"/>
                </a:solidFill>
              </a:rPr>
              <a:t> that led to the subprime crisis of 2007-9.           </a:t>
            </a:r>
          </a:p>
          <a:p>
            <a:pPr eaLnBrk="1" hangingPunct="1">
              <a:lnSpc>
                <a:spcPct val="90000"/>
              </a:lnSpc>
              <a:buFont typeface="Arial Unicode MS" pitchFamily="34" charset="-128"/>
              <a:buNone/>
            </a:pPr>
            <a:r>
              <a:rPr lang="en-US" altLang="en-US" sz="2200" dirty="0">
                <a:solidFill>
                  <a:srgbClr val="FFFFFF"/>
                </a:solidFill>
              </a:rPr>
              <a:t>                                         “subprime crisis” of our days.</a:t>
            </a:r>
          </a:p>
        </p:txBody>
      </p:sp>
      <p:grpSp>
        <p:nvGrpSpPr>
          <p:cNvPr id="66568" name="Group 6"/>
          <p:cNvGrpSpPr>
            <a:grpSpLocks/>
          </p:cNvGrpSpPr>
          <p:nvPr/>
        </p:nvGrpSpPr>
        <p:grpSpPr bwMode="auto">
          <a:xfrm>
            <a:off x="6192838" y="4868863"/>
            <a:ext cx="1727200" cy="827087"/>
            <a:chOff x="2382" y="2886"/>
            <a:chExt cx="1042" cy="748"/>
          </a:xfrm>
        </p:grpSpPr>
        <p:sp>
          <p:nvSpPr>
            <p:cNvPr id="66569" name="AutoShape 7"/>
            <p:cNvSpPr>
              <a:spLocks/>
            </p:cNvSpPr>
            <p:nvPr/>
          </p:nvSpPr>
          <p:spPr bwMode="auto">
            <a:xfrm rot="-5400000">
              <a:off x="2823" y="3034"/>
              <a:ext cx="159" cy="1042"/>
            </a:xfrm>
            <a:prstGeom prst="rightBrace">
              <a:avLst>
                <a:gd name="adj1" fmla="val 54612"/>
                <a:gd name="adj2" fmla="val 50000"/>
              </a:avLst>
            </a:pr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6570" name="Line 8"/>
            <p:cNvSpPr>
              <a:spLocks noChangeShapeType="1"/>
            </p:cNvSpPr>
            <p:nvPr/>
          </p:nvSpPr>
          <p:spPr bwMode="auto">
            <a:xfrm flipV="1">
              <a:off x="2903" y="2886"/>
              <a:ext cx="0" cy="58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330FC2EF-1E53-42B3-A085-F3F8352DE418}" type="slidenum">
              <a:rPr lang="de-DE" altLang="en-US" sz="1800" smtClean="0">
                <a:solidFill>
                  <a:srgbClr val="FFFFFF"/>
                </a:solidFill>
              </a:rPr>
              <a:pPr algn="r" eaLnBrk="1" hangingPunct="1">
                <a:spcBef>
                  <a:spcPct val="0"/>
                </a:spcBef>
                <a:buClrTx/>
                <a:buFontTx/>
                <a:buNone/>
              </a:pPr>
              <a:t>59</a:t>
            </a:fld>
            <a:r>
              <a:rPr lang="de-DE" altLang="en-US" sz="1800">
                <a:solidFill>
                  <a:srgbClr val="FFFFFF"/>
                </a:solidFill>
              </a:rPr>
              <a:t>-</a:t>
            </a:r>
          </a:p>
        </p:txBody>
      </p:sp>
      <p:sp>
        <p:nvSpPr>
          <p:cNvPr id="6758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67588" name="Object 2"/>
          <p:cNvGraphicFramePr>
            <a:graphicFrameLocks noChangeAspect="1"/>
          </p:cNvGraphicFramePr>
          <p:nvPr>
            <p:extLst>
              <p:ext uri="{D42A27DB-BD31-4B8C-83A1-F6EECF244321}">
                <p14:modId xmlns:p14="http://schemas.microsoft.com/office/powerpoint/2010/main" val="3183592043"/>
              </p:ext>
            </p:extLst>
          </p:nvPr>
        </p:nvGraphicFramePr>
        <p:xfrm>
          <a:off x="-57884" y="-40355"/>
          <a:ext cx="9245364" cy="6921505"/>
        </p:xfrm>
        <a:graphic>
          <a:graphicData uri="http://schemas.openxmlformats.org/presentationml/2006/ole">
            <mc:AlternateContent xmlns:mc="http://schemas.openxmlformats.org/markup-compatibility/2006">
              <mc:Choice xmlns:v="urn:schemas-microsoft-com:vml" Requires="v">
                <p:oleObj spid="_x0000_s67753" name="Diagramm" r:id="rId4" imgW="9243021" imgH="5745469" progId="Excel.Chart.8">
                  <p:link updateAutomatic="1"/>
                </p:oleObj>
              </mc:Choice>
              <mc:Fallback>
                <p:oleObj name="Diagramm" r:id="rId4" imgW="9243021" imgH="5745469"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4" y="-40355"/>
                        <a:ext cx="9245364" cy="6921505"/>
                      </a:xfrm>
                      <a:prstGeom prst="rect">
                        <a:avLst/>
                      </a:prstGeom>
                      <a:noFill/>
                      <a:ln>
                        <a:noFill/>
                      </a:ln>
                      <a:effectLst/>
                      <a:extLst/>
                    </p:spPr>
                  </p:pic>
                </p:oleObj>
              </mc:Fallback>
            </mc:AlternateContent>
          </a:graphicData>
        </a:graphic>
      </p:graphicFrame>
      <p:sp>
        <p:nvSpPr>
          <p:cNvPr id="6758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590" name="Rectangle 4"/>
          <p:cNvSpPr>
            <a:spLocks noChangeArrowheads="1"/>
          </p:cNvSpPr>
          <p:nvPr/>
        </p:nvSpPr>
        <p:spPr bwMode="auto">
          <a:xfrm>
            <a:off x="2089350" y="932988"/>
            <a:ext cx="1655763" cy="5148062"/>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591" name="Rectangle 5"/>
          <p:cNvSpPr>
            <a:spLocks noChangeArrowheads="1"/>
          </p:cNvSpPr>
          <p:nvPr/>
        </p:nvSpPr>
        <p:spPr bwMode="auto">
          <a:xfrm>
            <a:off x="5794175" y="921413"/>
            <a:ext cx="1692275" cy="51596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592" name="Line 6"/>
          <p:cNvSpPr>
            <a:spLocks noChangeShapeType="1"/>
          </p:cNvSpPr>
          <p:nvPr/>
        </p:nvSpPr>
        <p:spPr bwMode="auto">
          <a:xfrm flipH="1">
            <a:off x="3311525" y="1089025"/>
            <a:ext cx="504825" cy="252413"/>
          </a:xfrm>
          <a:prstGeom prst="line">
            <a:avLst/>
          </a:prstGeom>
          <a:noFill/>
          <a:ln w="19050">
            <a:solidFill>
              <a:srgbClr val="00FF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7593" name="Line 7"/>
          <p:cNvSpPr>
            <a:spLocks noChangeShapeType="1"/>
          </p:cNvSpPr>
          <p:nvPr/>
        </p:nvSpPr>
        <p:spPr bwMode="auto">
          <a:xfrm>
            <a:off x="5724525" y="1125538"/>
            <a:ext cx="431800" cy="215900"/>
          </a:xfrm>
          <a:prstGeom prst="line">
            <a:avLst/>
          </a:prstGeom>
          <a:noFill/>
          <a:ln w="19050">
            <a:solidFill>
              <a:srgbClr val="00FF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7594" name="AutoShape 8"/>
          <p:cNvSpPr>
            <a:spLocks noChangeArrowheads="1"/>
          </p:cNvSpPr>
          <p:nvPr/>
        </p:nvSpPr>
        <p:spPr bwMode="auto">
          <a:xfrm>
            <a:off x="3816350" y="692150"/>
            <a:ext cx="1944688" cy="647700"/>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FF00"/>
                </a:solidFill>
              </a:rPr>
              <a:t>Expansionary Monetary Policy</a:t>
            </a:r>
            <a:endParaRPr lang="en-US" altLang="en-US" sz="2000" b="1">
              <a:solidFill>
                <a:srgbClr val="00FF00"/>
              </a:solidFill>
            </a:endParaRPr>
          </a:p>
        </p:txBody>
      </p:sp>
      <p:grpSp>
        <p:nvGrpSpPr>
          <p:cNvPr id="2" name="Group 9"/>
          <p:cNvGrpSpPr>
            <a:grpSpLocks/>
          </p:cNvGrpSpPr>
          <p:nvPr/>
        </p:nvGrpSpPr>
        <p:grpSpPr bwMode="auto">
          <a:xfrm>
            <a:off x="5940425" y="1016000"/>
            <a:ext cx="2878138" cy="1081088"/>
            <a:chOff x="3742" y="640"/>
            <a:chExt cx="1813" cy="681"/>
          </a:xfrm>
        </p:grpSpPr>
        <p:grpSp>
          <p:nvGrpSpPr>
            <p:cNvPr id="67600" name="Group 10"/>
            <p:cNvGrpSpPr>
              <a:grpSpLocks/>
            </p:cNvGrpSpPr>
            <p:nvPr/>
          </p:nvGrpSpPr>
          <p:grpSpPr bwMode="auto">
            <a:xfrm>
              <a:off x="3742" y="640"/>
              <a:ext cx="1202" cy="681"/>
              <a:chOff x="3742" y="640"/>
              <a:chExt cx="1202" cy="681"/>
            </a:xfrm>
          </p:grpSpPr>
          <p:sp>
            <p:nvSpPr>
              <p:cNvPr id="67602" name="AutoShape 11"/>
              <p:cNvSpPr>
                <a:spLocks/>
              </p:cNvSpPr>
              <p:nvPr/>
            </p:nvSpPr>
            <p:spPr bwMode="auto">
              <a:xfrm>
                <a:off x="4604" y="640"/>
                <a:ext cx="340" cy="681"/>
              </a:xfrm>
              <a:prstGeom prst="rightBrace">
                <a:avLst>
                  <a:gd name="adj1" fmla="val 16691"/>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603" name="Line 12"/>
              <p:cNvSpPr>
                <a:spLocks noChangeShapeType="1"/>
              </p:cNvSpPr>
              <p:nvPr/>
            </p:nvSpPr>
            <p:spPr bwMode="auto">
              <a:xfrm>
                <a:off x="3742" y="1321"/>
                <a:ext cx="975"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67601" name="Text Box 13"/>
            <p:cNvSpPr txBox="1">
              <a:spLocks noChangeArrowheads="1"/>
            </p:cNvSpPr>
            <p:nvPr/>
          </p:nvSpPr>
          <p:spPr bwMode="auto">
            <a:xfrm>
              <a:off x="4898" y="845"/>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+ 27%</a:t>
              </a:r>
            </a:p>
          </p:txBody>
        </p:sp>
      </p:grpSp>
      <p:grpSp>
        <p:nvGrpSpPr>
          <p:cNvPr id="67596" name="Group 14"/>
          <p:cNvGrpSpPr>
            <a:grpSpLocks/>
          </p:cNvGrpSpPr>
          <p:nvPr/>
        </p:nvGrpSpPr>
        <p:grpSpPr bwMode="auto">
          <a:xfrm>
            <a:off x="2232025" y="1844675"/>
            <a:ext cx="3238500" cy="1333500"/>
            <a:chOff x="1406" y="1159"/>
            <a:chExt cx="2040" cy="840"/>
          </a:xfrm>
        </p:grpSpPr>
        <p:sp>
          <p:nvSpPr>
            <p:cNvPr id="67597" name="AutoShape 15"/>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7598" name="Line 16"/>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7599" name="Text Box 17"/>
            <p:cNvSpPr txBox="1">
              <a:spLocks noChangeArrowheads="1"/>
            </p:cNvSpPr>
            <p:nvPr/>
          </p:nvSpPr>
          <p:spPr bwMode="auto">
            <a:xfrm>
              <a:off x="2789" y="1434"/>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4"/>
          <p:cNvSpPr>
            <a:spLocks noGrp="1" noChangeArrowheads="1"/>
          </p:cNvSpPr>
          <p:nvPr>
            <p:ph type="title"/>
          </p:nvPr>
        </p:nvSpPr>
        <p:spPr/>
        <p:txBody>
          <a:bodyPr/>
          <a:lstStyle/>
          <a:p>
            <a:pPr eaLnBrk="1" hangingPunct="1">
              <a:defRPr/>
            </a:pPr>
            <a:r>
              <a:rPr lang="en-US" altLang="en-US" sz="2900" dirty="0"/>
              <a:t>4.1. The Ingredients of a Financial Market Crisis</a:t>
            </a:r>
            <a:endParaRPr lang="de-DE" altLang="en-US" sz="2900" dirty="0"/>
          </a:p>
        </p:txBody>
      </p:sp>
      <p:sp>
        <p:nvSpPr>
          <p:cNvPr id="1331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E57FA93-5F20-411F-B4DB-611086AE0BD4}" type="slidenum">
              <a:rPr lang="de-DE" altLang="en-US" sz="1800" smtClean="0">
                <a:solidFill>
                  <a:srgbClr val="FFFFFF"/>
                </a:solidFill>
              </a:rPr>
              <a:pPr algn="r" eaLnBrk="1" hangingPunct="1">
                <a:spcBef>
                  <a:spcPct val="0"/>
                </a:spcBef>
                <a:buClrTx/>
                <a:buFontTx/>
                <a:buNone/>
              </a:pPr>
              <a:t>6</a:t>
            </a:fld>
            <a:r>
              <a:rPr lang="de-DE" altLang="en-US" sz="1800">
                <a:solidFill>
                  <a:srgbClr val="FFFFFF"/>
                </a:solidFill>
              </a:rPr>
              <a:t>-</a:t>
            </a:r>
          </a:p>
        </p:txBody>
      </p:sp>
      <p:sp>
        <p:nvSpPr>
          <p:cNvPr id="1331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94595"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790700" indent="-4191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ts val="2000"/>
              </a:lnSpc>
              <a:spcBef>
                <a:spcPct val="60000"/>
              </a:spcBef>
            </a:pPr>
            <a:r>
              <a:rPr lang="en-US" altLang="en-US" sz="2000" dirty="0">
                <a:solidFill>
                  <a:srgbClr val="FFFFFF"/>
                </a:solidFill>
              </a:rPr>
              <a:t>A </a:t>
            </a:r>
            <a:r>
              <a:rPr lang="en-US" altLang="en-US" sz="2000" dirty="0">
                <a:solidFill>
                  <a:srgbClr val="00FF00"/>
                </a:solidFill>
              </a:rPr>
              <a:t>Initial Shock</a:t>
            </a:r>
          </a:p>
          <a:p>
            <a:pPr lvl="1" eaLnBrk="1" hangingPunct="1">
              <a:lnSpc>
                <a:spcPts val="2000"/>
              </a:lnSpc>
              <a:spcBef>
                <a:spcPct val="60000"/>
              </a:spcBef>
              <a:buSzTx/>
            </a:pPr>
            <a:r>
              <a:rPr lang="en-US" altLang="en-US" sz="2000" dirty="0">
                <a:solidFill>
                  <a:srgbClr val="FFFFFF"/>
                </a:solidFill>
              </a:rPr>
              <a:t>Most historically observed financial market crisis were started by a unpredictable event – a shock.</a:t>
            </a:r>
          </a:p>
          <a:p>
            <a:pPr lvl="1" eaLnBrk="1" hangingPunct="1">
              <a:lnSpc>
                <a:spcPts val="2000"/>
              </a:lnSpc>
              <a:spcBef>
                <a:spcPct val="60000"/>
              </a:spcBef>
              <a:buSzTx/>
            </a:pPr>
            <a:r>
              <a:rPr lang="en-US" altLang="en-US" sz="2000" dirty="0">
                <a:solidFill>
                  <a:srgbClr val="FFFFFF"/>
                </a:solidFill>
              </a:rPr>
              <a:t>As we will see such shocks can be:</a:t>
            </a:r>
          </a:p>
          <a:p>
            <a:pPr lvl="2" eaLnBrk="1" hangingPunct="1">
              <a:lnSpc>
                <a:spcPts val="1400"/>
              </a:lnSpc>
              <a:spcBef>
                <a:spcPct val="60000"/>
              </a:spcBef>
              <a:buSzPct val="120000"/>
            </a:pPr>
            <a:r>
              <a:rPr lang="en-US" altLang="en-US" dirty="0">
                <a:solidFill>
                  <a:srgbClr val="00FF00"/>
                </a:solidFill>
              </a:rPr>
              <a:t>Technological Innovations</a:t>
            </a:r>
            <a:r>
              <a:rPr lang="en-US" altLang="en-US" dirty="0">
                <a:solidFill>
                  <a:srgbClr val="FFFFFF"/>
                </a:solidFill>
              </a:rPr>
              <a:t>: </a:t>
            </a:r>
          </a:p>
          <a:p>
            <a:pPr lvl="3" eaLnBrk="1" hangingPunct="1">
              <a:lnSpc>
                <a:spcPts val="1400"/>
              </a:lnSpc>
              <a:spcBef>
                <a:spcPct val="60000"/>
              </a:spcBef>
              <a:buSzPct val="80000"/>
            </a:pPr>
            <a:r>
              <a:rPr lang="en-US" altLang="en-US" dirty="0">
                <a:solidFill>
                  <a:srgbClr val="FFFFFF"/>
                </a:solidFill>
              </a:rPr>
              <a:t>New products, services, production technologies, raw materials…</a:t>
            </a:r>
          </a:p>
          <a:p>
            <a:pPr lvl="2" eaLnBrk="1" hangingPunct="1">
              <a:lnSpc>
                <a:spcPts val="1400"/>
              </a:lnSpc>
              <a:spcBef>
                <a:spcPct val="60000"/>
              </a:spcBef>
              <a:buSzPct val="120000"/>
            </a:pPr>
            <a:r>
              <a:rPr lang="en-US" altLang="en-US" dirty="0">
                <a:solidFill>
                  <a:srgbClr val="00FF00"/>
                </a:solidFill>
              </a:rPr>
              <a:t>Financial Market Innovations</a:t>
            </a:r>
          </a:p>
          <a:p>
            <a:pPr lvl="3" eaLnBrk="1" hangingPunct="1">
              <a:lnSpc>
                <a:spcPts val="1400"/>
              </a:lnSpc>
              <a:spcBef>
                <a:spcPct val="60000"/>
              </a:spcBef>
              <a:buSzPct val="80000"/>
            </a:pPr>
            <a:r>
              <a:rPr lang="en-US" altLang="en-US" dirty="0">
                <a:solidFill>
                  <a:srgbClr val="FFFFFF"/>
                </a:solidFill>
              </a:rPr>
              <a:t>New assets, derivatives, investment strategies… </a:t>
            </a:r>
          </a:p>
          <a:p>
            <a:pPr lvl="2" eaLnBrk="1" hangingPunct="1">
              <a:lnSpc>
                <a:spcPts val="1400"/>
              </a:lnSpc>
              <a:spcBef>
                <a:spcPct val="60000"/>
              </a:spcBef>
              <a:buSzPct val="120000"/>
            </a:pPr>
            <a:r>
              <a:rPr lang="en-US" altLang="en-US" dirty="0">
                <a:solidFill>
                  <a:srgbClr val="00FF00"/>
                </a:solidFill>
              </a:rPr>
              <a:t>Financial Market Deregulation</a:t>
            </a:r>
          </a:p>
          <a:p>
            <a:pPr lvl="3" eaLnBrk="1" hangingPunct="1">
              <a:lnSpc>
                <a:spcPts val="1400"/>
              </a:lnSpc>
              <a:spcBef>
                <a:spcPct val="60000"/>
              </a:spcBef>
              <a:buSzPct val="80000"/>
            </a:pPr>
            <a:r>
              <a:rPr lang="en-US" altLang="en-US" dirty="0">
                <a:solidFill>
                  <a:srgbClr val="FFFFFF"/>
                </a:solidFill>
              </a:rPr>
              <a:t>Less restrictions concerning prices, own capital, scope of markets, cooperation,…</a:t>
            </a:r>
          </a:p>
          <a:p>
            <a:pPr lvl="2" eaLnBrk="1" hangingPunct="1">
              <a:lnSpc>
                <a:spcPts val="1400"/>
              </a:lnSpc>
              <a:spcBef>
                <a:spcPct val="60000"/>
              </a:spcBef>
              <a:buSzPct val="120000"/>
            </a:pPr>
            <a:r>
              <a:rPr lang="en-US" altLang="en-US" dirty="0">
                <a:solidFill>
                  <a:srgbClr val="00FF00"/>
                </a:solidFill>
              </a:rPr>
              <a:t>Political Events</a:t>
            </a:r>
          </a:p>
          <a:p>
            <a:pPr lvl="3" eaLnBrk="1" hangingPunct="1">
              <a:lnSpc>
                <a:spcPts val="1400"/>
              </a:lnSpc>
              <a:spcBef>
                <a:spcPct val="60000"/>
              </a:spcBef>
              <a:buSzPct val="80000"/>
            </a:pPr>
            <a:r>
              <a:rPr lang="en-US" altLang="en-US" dirty="0">
                <a:solidFill>
                  <a:srgbClr val="FFFFFF"/>
                </a:solidFill>
              </a:rPr>
              <a:t>Change of governments, end of wars…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45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4595">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459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45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4.2.3. The Dot-com Crisis 2000</a:t>
            </a:r>
            <a:endParaRPr lang="de-DE" altLang="en-US"/>
          </a:p>
        </p:txBody>
      </p:sp>
      <p:sp>
        <p:nvSpPr>
          <p:cNvPr id="6861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D6E8562-C646-4878-A7A2-5B18102A5338}" type="slidenum">
              <a:rPr lang="de-DE" altLang="en-US" sz="1800" smtClean="0">
                <a:solidFill>
                  <a:srgbClr val="FFFFFF"/>
                </a:solidFill>
              </a:rPr>
              <a:pPr algn="r" eaLnBrk="1" hangingPunct="1">
                <a:spcBef>
                  <a:spcPct val="0"/>
                </a:spcBef>
                <a:buClrTx/>
                <a:buFontTx/>
                <a:buNone/>
              </a:pPr>
              <a:t>60</a:t>
            </a:fld>
            <a:r>
              <a:rPr lang="de-DE" altLang="en-US" sz="1800">
                <a:solidFill>
                  <a:srgbClr val="FFFFFF"/>
                </a:solidFill>
              </a:rPr>
              <a:t>-</a:t>
            </a:r>
          </a:p>
        </p:txBody>
      </p:sp>
      <p:sp>
        <p:nvSpPr>
          <p:cNvPr id="6861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86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79587"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Did the Dot-com Crisis of 2000 exhibit the </a:t>
            </a:r>
            <a:r>
              <a:rPr lang="en-US" altLang="en-US" sz="2500">
                <a:solidFill>
                  <a:srgbClr val="00FF00"/>
                </a:solidFill>
              </a:rPr>
              <a:t>ingredients of a typical financial market crisis</a:t>
            </a:r>
            <a:r>
              <a:rPr lang="en-US" altLang="en-US" sz="2500">
                <a:solidFill>
                  <a:srgbClr val="FFFFFF"/>
                </a:solidFill>
              </a:rPr>
              <a:t>?</a:t>
            </a:r>
          </a:p>
          <a:p>
            <a:pPr eaLnBrk="1" hangingPunct="1">
              <a:lnSpc>
                <a:spcPct val="80000"/>
              </a:lnSpc>
              <a:spcBef>
                <a:spcPct val="60000"/>
              </a:spcBef>
            </a:pPr>
            <a:r>
              <a:rPr lang="en-US" altLang="en-US" sz="2500">
                <a:solidFill>
                  <a:srgbClr val="00FF00"/>
                </a:solidFill>
              </a:rPr>
              <a:t>Initial Shock</a:t>
            </a:r>
            <a:r>
              <a:rPr lang="en-US" altLang="en-US" sz="2500">
                <a:solidFill>
                  <a:srgbClr val="FFFFFF"/>
                </a:solidFill>
              </a:rPr>
              <a:t>:</a:t>
            </a:r>
          </a:p>
          <a:p>
            <a:pPr lvl="1" eaLnBrk="1" hangingPunct="1">
              <a:lnSpc>
                <a:spcPct val="80000"/>
              </a:lnSpc>
              <a:spcBef>
                <a:spcPct val="60000"/>
              </a:spcBef>
              <a:buSzTx/>
            </a:pPr>
            <a:r>
              <a:rPr lang="en-US" altLang="en-US" sz="2300">
                <a:solidFill>
                  <a:srgbClr val="00FF00"/>
                </a:solidFill>
              </a:rPr>
              <a:t>Technological innovations</a:t>
            </a:r>
            <a:r>
              <a:rPr lang="en-US" altLang="en-US" sz="2300">
                <a:solidFill>
                  <a:srgbClr val="FFFFFF"/>
                </a:solidFill>
              </a:rPr>
              <a:t>: New IT technologies (internet technology, internet based services, telecommunications, cellular phones) gave rise to fantasies: “New Economy”, “This time it’s different”</a:t>
            </a:r>
          </a:p>
          <a:p>
            <a:pPr eaLnBrk="1" hangingPunct="1">
              <a:lnSpc>
                <a:spcPct val="80000"/>
              </a:lnSpc>
              <a:spcBef>
                <a:spcPct val="60000"/>
              </a:spcBef>
            </a:pPr>
            <a:r>
              <a:rPr lang="en-US" altLang="en-US" sz="2500">
                <a:solidFill>
                  <a:srgbClr val="00FF00"/>
                </a:solidFill>
              </a:rPr>
              <a:t>Positive Feedback Mechanism</a:t>
            </a:r>
            <a:r>
              <a:rPr lang="en-US" altLang="en-US" sz="2500">
                <a:solidFill>
                  <a:srgbClr val="FFFFFF"/>
                </a:solidFill>
              </a:rPr>
              <a:t>:</a:t>
            </a:r>
          </a:p>
          <a:p>
            <a:pPr lvl="1" eaLnBrk="1" hangingPunct="1">
              <a:lnSpc>
                <a:spcPct val="80000"/>
              </a:lnSpc>
              <a:spcBef>
                <a:spcPct val="60000"/>
              </a:spcBef>
              <a:buSzTx/>
            </a:pPr>
            <a:r>
              <a:rPr lang="en-US" altLang="en-US" sz="2300">
                <a:solidFill>
                  <a:srgbClr val="00FF00"/>
                </a:solidFill>
              </a:rPr>
              <a:t>Increase in demand</a:t>
            </a:r>
            <a:r>
              <a:rPr lang="en-US" altLang="en-US" sz="2300">
                <a:solidFill>
                  <a:srgbClr val="FFFFFF"/>
                </a:solidFill>
              </a:rPr>
              <a:t> for IT stocks by investments funds and private households led to an increase in stock market prices. </a:t>
            </a:r>
            <a:r>
              <a:rPr lang="en-US" altLang="en-US" sz="2300">
                <a:solidFill>
                  <a:srgbClr val="00FF00"/>
                </a:solidFill>
              </a:rPr>
              <a:t>increase in prices</a:t>
            </a:r>
            <a:r>
              <a:rPr lang="en-US" altLang="en-US" sz="2300">
                <a:solidFill>
                  <a:srgbClr val="FFFFFF"/>
                </a:solidFill>
              </a:rPr>
              <a:t> led to an expectation of further price increases. </a:t>
            </a:r>
            <a:r>
              <a:rPr lang="en-US" altLang="en-US" sz="2300">
                <a:solidFill>
                  <a:srgbClr val="00FF00"/>
                </a:solidFill>
              </a:rPr>
              <a:t>Expectation of further price increases</a:t>
            </a:r>
            <a:r>
              <a:rPr lang="en-US" altLang="en-US" sz="2300">
                <a:solidFill>
                  <a:srgbClr val="FFFFFF"/>
                </a:solidFill>
              </a:rPr>
              <a:t> led once again to an </a:t>
            </a:r>
            <a:r>
              <a:rPr lang="en-US" altLang="en-US" sz="2300">
                <a:solidFill>
                  <a:srgbClr val="00FF00"/>
                </a:solidFill>
              </a:rPr>
              <a:t>increase in the demand</a:t>
            </a:r>
            <a:r>
              <a:rPr lang="en-US" altLang="en-US" sz="2300">
                <a:solidFill>
                  <a:srgbClr val="FFFFFF"/>
                </a:solidFill>
              </a:rPr>
              <a:t> for IT stocks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7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4"/>
          <p:cNvSpPr>
            <a:spLocks noGrp="1" noChangeArrowheads="1"/>
          </p:cNvSpPr>
          <p:nvPr>
            <p:ph type="title"/>
          </p:nvPr>
        </p:nvSpPr>
        <p:spPr>
          <a:xfrm>
            <a:off x="457200" y="31750"/>
            <a:ext cx="8229600" cy="949325"/>
          </a:xfrm>
        </p:spPr>
        <p:txBody>
          <a:bodyPr/>
          <a:lstStyle/>
          <a:p>
            <a:pPr eaLnBrk="1" hangingPunct="1">
              <a:defRPr/>
            </a:pPr>
            <a:r>
              <a:rPr lang="en-US" altLang="en-US"/>
              <a:t>4.2. Lessons from History</a:t>
            </a:r>
            <a:br>
              <a:rPr lang="en-US" altLang="en-US"/>
            </a:br>
            <a:r>
              <a:rPr lang="en-US" altLang="en-US"/>
              <a:t> 4.2.3. The Dot-com Crisis 2000</a:t>
            </a:r>
            <a:endParaRPr lang="de-DE" altLang="en-US"/>
          </a:p>
        </p:txBody>
      </p:sp>
      <p:sp>
        <p:nvSpPr>
          <p:cNvPr id="6963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7609ABC8-1799-4B51-B0FE-DFB099D9ECA0}" type="slidenum">
              <a:rPr lang="de-DE" altLang="en-US" sz="1800" smtClean="0">
                <a:solidFill>
                  <a:srgbClr val="FFFFFF"/>
                </a:solidFill>
              </a:rPr>
              <a:pPr algn="r" eaLnBrk="1" hangingPunct="1">
                <a:spcBef>
                  <a:spcPct val="0"/>
                </a:spcBef>
                <a:buClrTx/>
                <a:buFontTx/>
                <a:buNone/>
              </a:pPr>
              <a:t>61</a:t>
            </a:fld>
            <a:r>
              <a:rPr lang="de-DE" altLang="en-US" sz="1800">
                <a:solidFill>
                  <a:srgbClr val="FFFFFF"/>
                </a:solidFill>
              </a:rPr>
              <a:t>-</a:t>
            </a:r>
          </a:p>
        </p:txBody>
      </p:sp>
      <p:sp>
        <p:nvSpPr>
          <p:cNvPr id="6963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6963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81635"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Did the Dot-com Crisis of 2000 exhibit the </a:t>
            </a:r>
            <a:r>
              <a:rPr lang="en-US" altLang="en-US" sz="2500">
                <a:solidFill>
                  <a:srgbClr val="00FF00"/>
                </a:solidFill>
              </a:rPr>
              <a:t>ingredients of a typical financial market crisis</a:t>
            </a:r>
            <a:r>
              <a:rPr lang="en-US" altLang="en-US" sz="2500">
                <a:solidFill>
                  <a:srgbClr val="FFFFFF"/>
                </a:solidFill>
              </a:rPr>
              <a:t>?</a:t>
            </a:r>
          </a:p>
          <a:p>
            <a:pPr eaLnBrk="1" hangingPunct="1">
              <a:lnSpc>
                <a:spcPct val="90000"/>
              </a:lnSpc>
              <a:spcBef>
                <a:spcPct val="60000"/>
              </a:spcBef>
            </a:pPr>
            <a:r>
              <a:rPr lang="en-US" altLang="en-US" sz="2500">
                <a:solidFill>
                  <a:srgbClr val="00FF00"/>
                </a:solidFill>
              </a:rPr>
              <a:t>Funding Source</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Restructuring of portfolios</a:t>
            </a:r>
            <a:r>
              <a:rPr lang="en-US" altLang="en-US" sz="2300">
                <a:solidFill>
                  <a:srgbClr val="FFFFFF"/>
                </a:solidFill>
              </a:rPr>
              <a:t>: Pension funds and private households shifted their savings </a:t>
            </a:r>
            <a:r>
              <a:rPr lang="en-US" altLang="en-US" sz="2300">
                <a:solidFill>
                  <a:srgbClr val="00FF00"/>
                </a:solidFill>
              </a:rPr>
              <a:t>from</a:t>
            </a:r>
            <a:r>
              <a:rPr lang="en-US" altLang="en-US" sz="2300">
                <a:solidFill>
                  <a:srgbClr val="FFFFFF"/>
                </a:solidFill>
              </a:rPr>
              <a:t> (boring) </a:t>
            </a:r>
            <a:r>
              <a:rPr lang="en-US" altLang="en-US" sz="2300">
                <a:solidFill>
                  <a:srgbClr val="00FF00"/>
                </a:solidFill>
              </a:rPr>
              <a:t>low risk fixed rate securities</a:t>
            </a:r>
            <a:r>
              <a:rPr lang="en-US" altLang="en-US" sz="2300">
                <a:solidFill>
                  <a:srgbClr val="FFFFFF"/>
                </a:solidFill>
              </a:rPr>
              <a:t> and old economy stocks </a:t>
            </a:r>
            <a:r>
              <a:rPr lang="en-US" altLang="en-US" sz="2300">
                <a:solidFill>
                  <a:srgbClr val="00FF00"/>
                </a:solidFill>
              </a:rPr>
              <a:t>to</a:t>
            </a:r>
            <a:r>
              <a:rPr lang="en-US" altLang="en-US" sz="2300">
                <a:solidFill>
                  <a:srgbClr val="FFFFFF"/>
                </a:solidFill>
              </a:rPr>
              <a:t> the stocks of the (real hot) </a:t>
            </a:r>
            <a:r>
              <a:rPr lang="en-US" altLang="en-US" sz="2300">
                <a:solidFill>
                  <a:srgbClr val="00FF00"/>
                </a:solidFill>
              </a:rPr>
              <a:t>New Economy corporations</a:t>
            </a:r>
            <a:r>
              <a:rPr lang="en-US" altLang="en-US" sz="2300">
                <a:solidFill>
                  <a:srgbClr val="FFFFFF"/>
                </a:solidFill>
              </a:rPr>
              <a:t>. Monetary Policy did neither actively fuel not actively fight the bubble – until shortly before the end.</a:t>
            </a:r>
          </a:p>
          <a:p>
            <a:pPr eaLnBrk="1" hangingPunct="1">
              <a:lnSpc>
                <a:spcPct val="90000"/>
              </a:lnSpc>
              <a:spcBef>
                <a:spcPct val="60000"/>
              </a:spcBef>
            </a:pPr>
            <a:r>
              <a:rPr lang="en-US" altLang="en-US" sz="2500">
                <a:solidFill>
                  <a:srgbClr val="00FF00"/>
                </a:solidFill>
              </a:rPr>
              <a:t>Negative Shock</a:t>
            </a:r>
            <a:r>
              <a:rPr lang="en-US" altLang="en-US" sz="2500">
                <a:solidFill>
                  <a:srgbClr val="FFFFFF"/>
                </a:solidFill>
              </a:rPr>
              <a:t>:</a:t>
            </a:r>
          </a:p>
          <a:p>
            <a:pPr lvl="1" eaLnBrk="1" hangingPunct="1">
              <a:lnSpc>
                <a:spcPts val="2400"/>
              </a:lnSpc>
              <a:spcBef>
                <a:spcPct val="60000"/>
              </a:spcBef>
              <a:buSzTx/>
            </a:pPr>
            <a:r>
              <a:rPr lang="en-US" altLang="en-US" sz="2300">
                <a:solidFill>
                  <a:srgbClr val="00FF00"/>
                </a:solidFill>
              </a:rPr>
              <a:t>Turnaround of monetary policy</a:t>
            </a:r>
            <a:r>
              <a:rPr lang="en-US" altLang="en-US" sz="2300">
                <a:solidFill>
                  <a:srgbClr val="FFFFFF"/>
                </a:solidFill>
              </a:rPr>
              <a:t> starting with June 1999.</a:t>
            </a:r>
          </a:p>
          <a:p>
            <a:pPr lvl="1" eaLnBrk="1" hangingPunct="1">
              <a:lnSpc>
                <a:spcPts val="2400"/>
              </a:lnSpc>
              <a:spcBef>
                <a:spcPct val="60000"/>
              </a:spcBef>
              <a:buSzTx/>
            </a:pPr>
            <a:r>
              <a:rPr lang="en-US" altLang="en-US" sz="2300">
                <a:solidFill>
                  <a:srgbClr val="00FF00"/>
                </a:solidFill>
              </a:rPr>
              <a:t>Bankruptcy</a:t>
            </a:r>
            <a:r>
              <a:rPr lang="en-US" altLang="en-US" sz="2300">
                <a:solidFill>
                  <a:srgbClr val="FFFFFF"/>
                </a:solidFill>
              </a:rPr>
              <a:t> of the first New Economy corporation in February 2000 and the </a:t>
            </a:r>
            <a:r>
              <a:rPr lang="en-US" altLang="en-US" sz="2300">
                <a:solidFill>
                  <a:srgbClr val="00FF00"/>
                </a:solidFill>
              </a:rPr>
              <a:t>resulting uncertainty</a:t>
            </a:r>
            <a:r>
              <a:rPr lang="en-US" altLang="en-US" sz="2300">
                <a:solidFill>
                  <a:srgbClr val="FFFFFF"/>
                </a:solidFill>
              </a:rPr>
              <a:t> in the face of the extraordinary stock market price level reached.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16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16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1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7"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74756"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4.2.3. The Dot-com Crisis 2000</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4.2.4. The Subprime Crisis 2007-09</a:t>
            </a:r>
          </a:p>
        </p:txBody>
      </p:sp>
      <p:sp>
        <p:nvSpPr>
          <p:cNvPr id="7066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3036305-D8FB-4762-9B9B-79C2D27E5A3A}" type="slidenum">
              <a:rPr lang="de-DE" altLang="en-US" sz="1800" smtClean="0">
                <a:solidFill>
                  <a:srgbClr val="FFFFFF"/>
                </a:solidFill>
              </a:rPr>
              <a:pPr algn="r" eaLnBrk="1" hangingPunct="1">
                <a:spcBef>
                  <a:spcPct val="0"/>
                </a:spcBef>
                <a:buClrTx/>
                <a:buFontTx/>
                <a:buNone/>
              </a:pPr>
              <a:t>62</a:t>
            </a:fld>
            <a:r>
              <a:rPr lang="de-DE" altLang="en-US" sz="1800">
                <a:solidFill>
                  <a:srgbClr val="FFFFFF"/>
                </a:solidFill>
              </a:rPr>
              <a:t>-</a:t>
            </a:r>
          </a:p>
        </p:txBody>
      </p:sp>
      <p:sp>
        <p:nvSpPr>
          <p:cNvPr id="7066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5782"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716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491EFDE-F8A6-4E5E-9F43-2308A84E52ED}" type="slidenum">
              <a:rPr lang="de-DE" altLang="en-US" sz="1800" smtClean="0">
                <a:solidFill>
                  <a:srgbClr val="FFFFFF"/>
                </a:solidFill>
              </a:rPr>
              <a:pPr algn="r" eaLnBrk="1" hangingPunct="1">
                <a:spcBef>
                  <a:spcPct val="0"/>
                </a:spcBef>
                <a:buClrTx/>
                <a:buFontTx/>
                <a:buNone/>
              </a:pPr>
              <a:t>63</a:t>
            </a:fld>
            <a:r>
              <a:rPr lang="de-DE" altLang="en-US" sz="1800">
                <a:solidFill>
                  <a:srgbClr val="FFFFFF"/>
                </a:solidFill>
              </a:rPr>
              <a:t>-</a:t>
            </a:r>
          </a:p>
        </p:txBody>
      </p:sp>
      <p:sp>
        <p:nvSpPr>
          <p:cNvPr id="7168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71685" name="Picture 2" descr="1025637_src_path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20825"/>
            <a:ext cx="10810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71687" name="Picture 5" descr="{74ECC687-9381-477E-9F01-345DFC40315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0825"/>
            <a:ext cx="23034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6" descr="966429_src_p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0"/>
            <a:ext cx="20526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7" descr="1030730_src_p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8" descr="{B3F0B005-45BE-4ACD-8C08-72A74409E553}P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325438"/>
            <a:ext cx="152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9" descr="{EE27B189-8F3F-432D-AC5D-6AD6E42C9B7E}File1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3716338"/>
            <a:ext cx="23114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0" descr="0,1020,131128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600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1" descr="{CBF0499E-C557-449C-BF75-7112766C77C8}Pic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2528888"/>
            <a:ext cx="26622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2" descr="{20783EAA-1DE8-46F2-8AD3-266071A04344}Pic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4184650"/>
            <a:ext cx="23050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Picture 13" descr="{EBCD1A28-DC53-4E53-AE6C-9FE95F0EFB46}Pictu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063" y="0"/>
            <a:ext cx="16922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Picture 14" descr="0,1020,1308025,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068638"/>
            <a:ext cx="230346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15" descr="0,1020,130805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2960688"/>
            <a:ext cx="3276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Picture 16" descr="1023880_src_pat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9925" y="1520825"/>
            <a:ext cx="21240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9" name="Picture 17" descr="0,1020,1303913,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40088" y="1520825"/>
            <a:ext cx="24479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0" name="Picture 18" descr="1025637_src_path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824288"/>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Picture 19" descr="1025637_src_path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68538" y="2960688"/>
            <a:ext cx="101441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20" descr="t1ho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16575" y="1557338"/>
            <a:ext cx="18716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Picture 21" descr="18markets_65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08175" y="5386388"/>
            <a:ext cx="2159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4" name="Picture 22" descr="0,1020,1303791,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2225" y="4473575"/>
            <a:ext cx="27717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5" name="Picture 23" descr="29dow-6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7763" y="5405438"/>
            <a:ext cx="19431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6" name="Picture 24" descr="1003521_src_path"/>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16800" y="5459413"/>
            <a:ext cx="17272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7" name="Picture 25" descr="Aktienhändler - Holt mich hier rau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5013325"/>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8" name="Picture 26" descr="1029563_src_pathB"/>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04025" y="0"/>
            <a:ext cx="233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9" name="Picture 27" descr="haendler-an-der-boerse-10474593-k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232025" y="981075"/>
            <a:ext cx="1368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0" name="Picture 28" descr="t1wid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55875" y="0"/>
            <a:ext cx="14049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1" name="Picture 29" descr="finanzkrise-kurssturz-9688670-mbfq,templateId=renderScaled,property=Bild,width=7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584200"/>
            <a:ext cx="12525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2" name="Picture 30" descr="boersenmakler-vor-dax-tafel-10358561-mfb-quer,templateId=renderScaled,property=Bild,width=12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67175" y="5962650"/>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6805"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4.2.3. The Dot-com Crisis 2000</a:t>
            </a:r>
            <a:endParaRPr lang="de-DE" altLang="en-US"/>
          </a:p>
        </p:txBody>
      </p:sp>
      <p:sp>
        <p:nvSpPr>
          <p:cNvPr id="7270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4C0ACD2-9102-434C-9FC3-5C50ADBA6055}" type="slidenum">
              <a:rPr lang="de-DE" altLang="en-US" sz="1800" smtClean="0">
                <a:solidFill>
                  <a:srgbClr val="FFFFFF"/>
                </a:solidFill>
              </a:rPr>
              <a:pPr algn="r" eaLnBrk="1" hangingPunct="1">
                <a:spcBef>
                  <a:spcPct val="0"/>
                </a:spcBef>
                <a:buClrTx/>
                <a:buFontTx/>
                <a:buNone/>
              </a:pPr>
              <a:t>64</a:t>
            </a:fld>
            <a:r>
              <a:rPr lang="de-DE" altLang="en-US" sz="1800">
                <a:solidFill>
                  <a:srgbClr val="FFFFFF"/>
                </a:solidFill>
              </a:rPr>
              <a:t>-</a:t>
            </a:r>
          </a:p>
        </p:txBody>
      </p:sp>
      <p:sp>
        <p:nvSpPr>
          <p:cNvPr id="7270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727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727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449388"/>
            <a:ext cx="6710362"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pic>
        <p:nvPicPr>
          <p:cNvPr id="727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5913438"/>
            <a:ext cx="40036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0"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7373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289286B6-8BBD-4C25-90DF-0FE874760EAC}" type="slidenum">
              <a:rPr lang="de-DE" altLang="en-US" sz="1800" smtClean="0">
                <a:solidFill>
                  <a:srgbClr val="FFFFFF"/>
                </a:solidFill>
              </a:rPr>
              <a:pPr algn="r" eaLnBrk="1" hangingPunct="1">
                <a:spcBef>
                  <a:spcPct val="0"/>
                </a:spcBef>
                <a:buClrTx/>
                <a:buFontTx/>
                <a:buNone/>
              </a:pPr>
              <a:t>65</a:t>
            </a:fld>
            <a:r>
              <a:rPr lang="de-DE" altLang="en-US" sz="1800">
                <a:solidFill>
                  <a:srgbClr val="FFFFFF"/>
                </a:solidFill>
              </a:rPr>
              <a:t>-</a:t>
            </a:r>
          </a:p>
        </p:txBody>
      </p:sp>
      <p:sp>
        <p:nvSpPr>
          <p:cNvPr id="7373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737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3734" name="Rectangle 3"/>
          <p:cNvSpPr>
            <a:spLocks noChangeArrowheads="1"/>
          </p:cNvSpPr>
          <p:nvPr/>
        </p:nvSpPr>
        <p:spPr bwMode="auto">
          <a:xfrm>
            <a:off x="104775" y="1160463"/>
            <a:ext cx="8859838"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1208088"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110000"/>
              </a:lnSpc>
            </a:pPr>
            <a:r>
              <a:rPr lang="en-US" altLang="en-US" sz="2200">
                <a:solidFill>
                  <a:srgbClr val="FFFFFF"/>
                </a:solidFill>
              </a:rPr>
              <a:t>As the following chart shows, the bubble that led to the subprime crisis (“housing bubble" in the following) started immediately after the Dot.dom bubble in the year </a:t>
            </a:r>
            <a:r>
              <a:rPr lang="en-US" altLang="en-US" sz="2200">
                <a:solidFill>
                  <a:srgbClr val="00FF00"/>
                </a:solidFill>
              </a:rPr>
              <a:t>2000</a:t>
            </a:r>
            <a:r>
              <a:rPr lang="en-US" altLang="en-US" sz="2200">
                <a:solidFill>
                  <a:srgbClr val="FFFFFF"/>
                </a:solidFill>
              </a:rPr>
              <a:t>.</a:t>
            </a:r>
          </a:p>
          <a:p>
            <a:pPr eaLnBrk="1" hangingPunct="1">
              <a:lnSpc>
                <a:spcPct val="110000"/>
              </a:lnSpc>
            </a:pPr>
            <a:endParaRPr lang="en-US" altLang="en-US" sz="2200">
              <a:solidFill>
                <a:srgbClr val="FFFFFF"/>
              </a:solidFill>
            </a:endParaRPr>
          </a:p>
          <a:p>
            <a:pPr lvl="1" eaLnBrk="1" hangingPunct="1">
              <a:lnSpc>
                <a:spcPct val="110000"/>
              </a:lnSpc>
              <a:buSzTx/>
            </a:pPr>
            <a:r>
              <a:rPr lang="en-US" altLang="en-US">
                <a:solidFill>
                  <a:srgbClr val="FFFFFF"/>
                </a:solidFill>
              </a:rPr>
              <a:t>From the </a:t>
            </a:r>
            <a:r>
              <a:rPr lang="en-US" altLang="en-US">
                <a:solidFill>
                  <a:srgbClr val="00FF00"/>
                </a:solidFill>
              </a:rPr>
              <a:t>1991 to the end of 2000</a:t>
            </a:r>
            <a:r>
              <a:rPr lang="en-US" altLang="en-US">
                <a:solidFill>
                  <a:srgbClr val="FFFFFF"/>
                </a:solidFill>
              </a:rPr>
              <a:t>, the inflation corrected average yearly growth rate of housing prices in the US equaled </a:t>
            </a:r>
            <a:r>
              <a:rPr lang="en-US" altLang="en-US">
                <a:solidFill>
                  <a:srgbClr val="00FF00"/>
                </a:solidFill>
              </a:rPr>
              <a:t>1,0%</a:t>
            </a:r>
            <a:r>
              <a:rPr lang="en-US" altLang="en-US">
                <a:solidFill>
                  <a:srgbClr val="FFFFFF"/>
                </a:solidFill>
              </a:rPr>
              <a:t>.</a:t>
            </a:r>
          </a:p>
          <a:p>
            <a:pPr lvl="1" eaLnBrk="1" hangingPunct="1">
              <a:lnSpc>
                <a:spcPct val="110000"/>
              </a:lnSpc>
              <a:buSzTx/>
            </a:pPr>
            <a:r>
              <a:rPr lang="en-US" altLang="en-US">
                <a:solidFill>
                  <a:srgbClr val="FFFFFF"/>
                </a:solidFill>
              </a:rPr>
              <a:t>From the </a:t>
            </a:r>
            <a:r>
              <a:rPr lang="en-US" altLang="en-US">
                <a:solidFill>
                  <a:srgbClr val="00FF00"/>
                </a:solidFill>
              </a:rPr>
              <a:t>2000 to the end of 2006</a:t>
            </a:r>
            <a:r>
              <a:rPr lang="en-US" altLang="en-US">
                <a:solidFill>
                  <a:srgbClr val="FFFFFF"/>
                </a:solidFill>
              </a:rPr>
              <a:t>, the inflation corrected average yearly growth rate of housing prices in the US equaled </a:t>
            </a:r>
            <a:r>
              <a:rPr lang="en-US" altLang="en-US">
                <a:solidFill>
                  <a:srgbClr val="00FF00"/>
                </a:solidFill>
              </a:rPr>
              <a:t>5,2%</a:t>
            </a:r>
            <a:r>
              <a:rPr lang="en-US" altLang="en-US">
                <a:solidFill>
                  <a:srgbClr val="FFFFFF"/>
                </a:solidFill>
              </a:rPr>
              <a:t>.</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0B15A9A-1AB3-44AA-9FEA-1EBDBA69118F}" type="slidenum">
              <a:rPr lang="de-DE" altLang="en-US" sz="1800" smtClean="0">
                <a:solidFill>
                  <a:srgbClr val="FFFFFF"/>
                </a:solidFill>
              </a:rPr>
              <a:pPr algn="r" eaLnBrk="1" hangingPunct="1">
                <a:spcBef>
                  <a:spcPct val="0"/>
                </a:spcBef>
                <a:buClrTx/>
                <a:buFontTx/>
                <a:buNone/>
              </a:pPr>
              <a:t>66</a:t>
            </a:fld>
            <a:r>
              <a:rPr lang="de-DE" altLang="en-US" sz="1800">
                <a:solidFill>
                  <a:srgbClr val="FFFFFF"/>
                </a:solidFill>
              </a:rPr>
              <a:t>-</a:t>
            </a:r>
          </a:p>
        </p:txBody>
      </p:sp>
      <p:sp>
        <p:nvSpPr>
          <p:cNvPr id="74755"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74756" name="Object 10"/>
          <p:cNvGraphicFramePr>
            <a:graphicFrameLocks noChangeAspect="1"/>
          </p:cNvGraphicFramePr>
          <p:nvPr/>
        </p:nvGraphicFramePr>
        <p:xfrm>
          <a:off x="-107950" y="-63500"/>
          <a:ext cx="9361488" cy="7021513"/>
        </p:xfrm>
        <a:graphic>
          <a:graphicData uri="http://schemas.openxmlformats.org/presentationml/2006/ole">
            <mc:AlternateContent xmlns:mc="http://schemas.openxmlformats.org/markup-compatibility/2006">
              <mc:Choice xmlns:v="urn:schemas-microsoft-com:vml" Requires="v">
                <p:oleObj spid="_x0000_s74912" name="Diagramm" r:id="rId4" imgW="9239216" imgH="5753100" progId="Excel.Chart.8">
                  <p:link updateAutomatic="1"/>
                </p:oleObj>
              </mc:Choice>
              <mc:Fallback>
                <p:oleObj name="Diagramm" r:id="rId4" imgW="9239216" imgH="5753100" progId="Excel.Chart.8">
                  <p:link updateAutomatic="1"/>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63500"/>
                        <a:ext cx="9361488" cy="7021513"/>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4758" name="Oval 11"/>
          <p:cNvSpPr>
            <a:spLocks noChangeArrowheads="1"/>
          </p:cNvSpPr>
          <p:nvPr/>
        </p:nvSpPr>
        <p:spPr bwMode="auto">
          <a:xfrm>
            <a:off x="6048375" y="301625"/>
            <a:ext cx="2339975" cy="431800"/>
          </a:xfrm>
          <a:prstGeom prst="ellipse">
            <a:avLst/>
          </a:prstGeom>
          <a:noFill/>
          <a:ln w="28575"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4759" name="Line 12"/>
          <p:cNvSpPr>
            <a:spLocks noChangeShapeType="1"/>
          </p:cNvSpPr>
          <p:nvPr/>
        </p:nvSpPr>
        <p:spPr bwMode="auto">
          <a:xfrm flipV="1">
            <a:off x="8208963" y="800100"/>
            <a:ext cx="0" cy="4933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4760" name="Line 13"/>
          <p:cNvSpPr>
            <a:spLocks noChangeShapeType="1"/>
          </p:cNvSpPr>
          <p:nvPr/>
        </p:nvSpPr>
        <p:spPr bwMode="auto">
          <a:xfrm flipV="1">
            <a:off x="4751388" y="800100"/>
            <a:ext cx="0" cy="4933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8857" name="AutoShape 8"/>
          <p:cNvSpPr>
            <a:spLocks noChangeArrowheads="1"/>
          </p:cNvSpPr>
          <p:nvPr/>
        </p:nvSpPr>
        <p:spPr bwMode="auto">
          <a:xfrm>
            <a:off x="900113" y="1089025"/>
            <a:ext cx="4572000" cy="1295400"/>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2000" dirty="0">
                <a:solidFill>
                  <a:schemeClr val="bg2">
                    <a:lumMod val="50000"/>
                    <a:lumOff val="50000"/>
                  </a:schemeClr>
                </a:solidFill>
                <a:latin typeface="Arial"/>
              </a:rPr>
              <a:t>The yearly real growth rate for the USA from 1991 – 2000 is  </a:t>
            </a:r>
            <a:r>
              <a:rPr lang="en-US" altLang="en-US" sz="2000" dirty="0">
                <a:solidFill>
                  <a:srgbClr val="FF0000"/>
                </a:solidFill>
                <a:latin typeface="Arial"/>
              </a:rPr>
              <a:t>1,0 %</a:t>
            </a:r>
            <a:r>
              <a:rPr lang="en-US" altLang="en-US" sz="2000" dirty="0">
                <a:solidFill>
                  <a:srgbClr val="00FF00"/>
                </a:solidFill>
                <a:latin typeface="Arial"/>
              </a:rPr>
              <a:t>                           </a:t>
            </a:r>
            <a:r>
              <a:rPr lang="en-US" altLang="en-US" sz="2000" dirty="0">
                <a:solidFill>
                  <a:schemeClr val="bg2">
                    <a:lumMod val="50000"/>
                    <a:lumOff val="50000"/>
                  </a:schemeClr>
                </a:solidFill>
                <a:latin typeface="Arial"/>
              </a:rPr>
              <a:t>from 2000 – 2006 is   </a:t>
            </a:r>
            <a:r>
              <a:rPr lang="en-US" altLang="en-US" sz="2000" dirty="0">
                <a:solidFill>
                  <a:srgbClr val="FF0000"/>
                </a:solidFill>
                <a:latin typeface="Arial"/>
              </a:rPr>
              <a:t>5,2 %</a:t>
            </a:r>
          </a:p>
        </p:txBody>
      </p:sp>
      <p:sp>
        <p:nvSpPr>
          <p:cNvPr id="74762" name="Text Box 14"/>
          <p:cNvSpPr txBox="1">
            <a:spLocks noChangeArrowheads="1"/>
          </p:cNvSpPr>
          <p:nvPr/>
        </p:nvSpPr>
        <p:spPr bwMode="auto">
          <a:xfrm>
            <a:off x="4427538" y="6637338"/>
            <a:ext cx="4932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400">
                <a:solidFill>
                  <a:srgbClr val="000000"/>
                </a:solidFill>
                <a:ea typeface="Times New Roman" pitchFamily="18" charset="0"/>
                <a:cs typeface="Arial" charset="0"/>
              </a:rPr>
              <a:t>Source: Office of Federal Housing Enterprise Oversight</a:t>
            </a:r>
            <a:endParaRPr lang="de-DE" altLang="en-US" sz="1400">
              <a:solidFill>
                <a:srgbClr val="000000"/>
              </a:solidFill>
              <a:ea typeface="Times New Roman" pitchFamily="18" charset="0"/>
              <a:cs typeface="Arial"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8"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7577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2A90AC18-1B2B-4114-9346-C807015138C8}" type="slidenum">
              <a:rPr lang="de-DE" altLang="en-US" sz="1800" smtClean="0">
                <a:solidFill>
                  <a:srgbClr val="FFFFFF"/>
                </a:solidFill>
              </a:rPr>
              <a:pPr algn="r" eaLnBrk="1" hangingPunct="1">
                <a:spcBef>
                  <a:spcPct val="0"/>
                </a:spcBef>
                <a:buClrTx/>
                <a:buFontTx/>
                <a:buNone/>
              </a:pPr>
              <a:t>67</a:t>
            </a:fld>
            <a:r>
              <a:rPr lang="de-DE" altLang="en-US" sz="1800">
                <a:solidFill>
                  <a:srgbClr val="FFFFFF"/>
                </a:solidFill>
              </a:rPr>
              <a:t>-</a:t>
            </a:r>
          </a:p>
        </p:txBody>
      </p:sp>
      <p:sp>
        <p:nvSpPr>
          <p:cNvPr id="7578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7578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782" name="Rectangle 3"/>
          <p:cNvSpPr>
            <a:spLocks noChangeArrowheads="1"/>
          </p:cNvSpPr>
          <p:nvPr/>
        </p:nvSpPr>
        <p:spPr bwMode="auto">
          <a:xfrm>
            <a:off x="104775" y="1160463"/>
            <a:ext cx="8859838"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200">
                <a:solidFill>
                  <a:srgbClr val="FFFFFF"/>
                </a:solidFill>
              </a:rPr>
              <a:t>Comparing these data with the monetary policy data on the next chart shows that the </a:t>
            </a:r>
            <a:r>
              <a:rPr lang="en-US" altLang="en-US" sz="2200">
                <a:solidFill>
                  <a:srgbClr val="00FF00"/>
                </a:solidFill>
              </a:rPr>
              <a:t>acceleration of housing prices</a:t>
            </a:r>
            <a:r>
              <a:rPr lang="en-US" altLang="en-US" sz="2200">
                <a:solidFill>
                  <a:srgbClr val="FFFFFF"/>
                </a:solidFill>
              </a:rPr>
              <a:t> appeared </a:t>
            </a:r>
            <a:r>
              <a:rPr lang="en-US" altLang="en-US" sz="2200">
                <a:solidFill>
                  <a:srgbClr val="00FF00"/>
                </a:solidFill>
              </a:rPr>
              <a:t>at the same time </a:t>
            </a:r>
            <a:r>
              <a:rPr lang="en-US" altLang="en-US" sz="2200">
                <a:solidFill>
                  <a:srgbClr val="FFFFFF"/>
                </a:solidFill>
              </a:rPr>
              <a:t>when</a:t>
            </a:r>
            <a:r>
              <a:rPr lang="en-US" altLang="en-US" sz="2200">
                <a:solidFill>
                  <a:srgbClr val="00FF00"/>
                </a:solidFill>
              </a:rPr>
              <a:t> US monetary policy became expansionary</a:t>
            </a:r>
            <a:r>
              <a:rPr lang="en-US" altLang="en-US" sz="2200">
                <a:solidFill>
                  <a:srgbClr val="FFFFFF"/>
                </a:solidFill>
              </a:rPr>
              <a:t> at the beginning of the year 2001 in order to stabilize stock markets after the Dot.com-crash.</a:t>
            </a:r>
          </a:p>
          <a:p>
            <a:pPr eaLnBrk="1" hangingPunct="1"/>
            <a:r>
              <a:rPr lang="en-US" altLang="en-US" sz="2200">
                <a:solidFill>
                  <a:srgbClr val="FFFFFF"/>
                </a:solidFill>
              </a:rPr>
              <a:t>The chart shows also that the additional </a:t>
            </a:r>
            <a:r>
              <a:rPr lang="en-US" altLang="en-US" sz="2200">
                <a:solidFill>
                  <a:srgbClr val="00FF00"/>
                </a:solidFill>
              </a:rPr>
              <a:t>money</a:t>
            </a:r>
            <a:r>
              <a:rPr lang="en-US" altLang="en-US" sz="2200">
                <a:solidFill>
                  <a:srgbClr val="FFFFFF"/>
                </a:solidFill>
              </a:rPr>
              <a:t> that was </a:t>
            </a:r>
            <a:r>
              <a:rPr lang="en-US" altLang="en-US" sz="2200">
                <a:solidFill>
                  <a:srgbClr val="00FF00"/>
                </a:solidFill>
              </a:rPr>
              <a:t>injected by the Fed from 1989 to 1993</a:t>
            </a:r>
            <a:r>
              <a:rPr lang="en-US" altLang="en-US" sz="2200">
                <a:solidFill>
                  <a:srgbClr val="FFFFFF"/>
                </a:solidFill>
              </a:rPr>
              <a:t>, at the beginning of the Dot.com-bubble had only slightly been reduced in the period from 1993-2000.</a:t>
            </a:r>
          </a:p>
          <a:p>
            <a:pPr eaLnBrk="1" hangingPunct="1"/>
            <a:r>
              <a:rPr lang="en-US" altLang="en-US" sz="2200">
                <a:solidFill>
                  <a:srgbClr val="FFFFFF"/>
                </a:solidFill>
              </a:rPr>
              <a:t>Consequently, this money too was </a:t>
            </a:r>
            <a:r>
              <a:rPr lang="en-US" altLang="en-US" sz="2200">
                <a:solidFill>
                  <a:srgbClr val="00FF00"/>
                </a:solidFill>
              </a:rPr>
              <a:t>still in circulation</a:t>
            </a:r>
            <a:r>
              <a:rPr lang="en-US" altLang="en-US" sz="2200">
                <a:solidFill>
                  <a:srgbClr val="FFFFFF"/>
                </a:solidFill>
              </a:rPr>
              <a:t>.</a:t>
            </a:r>
          </a:p>
          <a:p>
            <a:pPr eaLnBrk="1" hangingPunct="1"/>
            <a:r>
              <a:rPr lang="en-US" altLang="en-US" sz="2200">
                <a:solidFill>
                  <a:srgbClr val="FFFFFF"/>
                </a:solidFill>
              </a:rPr>
              <a:t>After the crash of the Dot.com bubble this </a:t>
            </a:r>
            <a:r>
              <a:rPr lang="en-US" altLang="en-US" sz="2200">
                <a:solidFill>
                  <a:srgbClr val="00FF00"/>
                </a:solidFill>
              </a:rPr>
              <a:t>money</a:t>
            </a:r>
            <a:r>
              <a:rPr lang="en-US" altLang="en-US" sz="2200">
                <a:solidFill>
                  <a:srgbClr val="FFFFFF"/>
                </a:solidFill>
              </a:rPr>
              <a:t> too </a:t>
            </a:r>
            <a:r>
              <a:rPr lang="en-US" altLang="en-US" sz="2200">
                <a:solidFill>
                  <a:srgbClr val="00FF00"/>
                </a:solidFill>
              </a:rPr>
              <a:t>spilled over</a:t>
            </a:r>
            <a:r>
              <a:rPr lang="en-US" altLang="en-US" sz="2200">
                <a:solidFill>
                  <a:srgbClr val="FFFFFF"/>
                </a:solidFill>
              </a:rPr>
              <a:t> from the stock market to the housing market.</a:t>
            </a:r>
          </a:p>
          <a:p>
            <a:pPr eaLnBrk="1" hangingPunct="1"/>
            <a:r>
              <a:rPr lang="en-US" altLang="en-US" sz="2200">
                <a:solidFill>
                  <a:srgbClr val="FFFFFF"/>
                </a:solidFill>
              </a:rPr>
              <a:t>Many observers do therefore </a:t>
            </a:r>
            <a:r>
              <a:rPr lang="en-US" altLang="en-US" sz="2200">
                <a:solidFill>
                  <a:srgbClr val="00FF00"/>
                </a:solidFill>
              </a:rPr>
              <a:t>blame the Fed</a:t>
            </a:r>
            <a:r>
              <a:rPr lang="en-US" altLang="en-US" sz="2200">
                <a:solidFill>
                  <a:srgbClr val="FFFFFF"/>
                </a:solidFill>
              </a:rPr>
              <a:t> for being responsible of having started the US housing bubble that led to the subprime crisis too.</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F4DEAD8-E64F-40CE-B93E-4A9FECE8B7CD}" type="slidenum">
              <a:rPr lang="de-DE" altLang="en-US" sz="1800" smtClean="0">
                <a:solidFill>
                  <a:srgbClr val="FFFFFF"/>
                </a:solidFill>
              </a:rPr>
              <a:pPr algn="r" eaLnBrk="1" hangingPunct="1">
                <a:spcBef>
                  <a:spcPct val="0"/>
                </a:spcBef>
                <a:buClrTx/>
                <a:buFontTx/>
                <a:buNone/>
              </a:pPr>
              <a:t>68</a:t>
            </a:fld>
            <a:r>
              <a:rPr lang="de-DE" altLang="en-US" sz="1800">
                <a:solidFill>
                  <a:srgbClr val="FFFFFF"/>
                </a:solidFill>
              </a:rPr>
              <a:t>-</a:t>
            </a:r>
          </a:p>
        </p:txBody>
      </p:sp>
      <p:sp>
        <p:nvSpPr>
          <p:cNvPr id="7680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76804" name="Object 2"/>
          <p:cNvGraphicFramePr>
            <a:graphicFrameLocks noChangeAspect="1"/>
          </p:cNvGraphicFramePr>
          <p:nvPr>
            <p:extLst>
              <p:ext uri="{D42A27DB-BD31-4B8C-83A1-F6EECF244321}">
                <p14:modId xmlns:p14="http://schemas.microsoft.com/office/powerpoint/2010/main" val="4273336040"/>
              </p:ext>
            </p:extLst>
          </p:nvPr>
        </p:nvGraphicFramePr>
        <p:xfrm>
          <a:off x="0" y="6389"/>
          <a:ext cx="9152003" cy="6851611"/>
        </p:xfrm>
        <a:graphic>
          <a:graphicData uri="http://schemas.openxmlformats.org/presentationml/2006/ole">
            <mc:AlternateContent xmlns:mc="http://schemas.openxmlformats.org/markup-compatibility/2006">
              <mc:Choice xmlns:v="urn:schemas-microsoft-com:vml" Requires="v">
                <p:oleObj spid="_x0000_s76969" name="Diagramm" r:id="rId4" imgW="9243021" imgH="5745469" progId="Excel.Chart.8">
                  <p:link updateAutomatic="1"/>
                </p:oleObj>
              </mc:Choice>
              <mc:Fallback>
                <p:oleObj name="Diagramm" r:id="rId4" imgW="9243021" imgH="5745469"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89"/>
                        <a:ext cx="9152003" cy="6851611"/>
                      </a:xfrm>
                      <a:prstGeom prst="rect">
                        <a:avLst/>
                      </a:prstGeom>
                      <a:noFill/>
                      <a:ln>
                        <a:noFill/>
                      </a:ln>
                      <a:effectLst/>
                      <a:extLst/>
                    </p:spPr>
                  </p:pic>
                </p:oleObj>
              </mc:Fallback>
            </mc:AlternateContent>
          </a:graphicData>
        </a:graphic>
      </p:graphicFrame>
      <p:sp>
        <p:nvSpPr>
          <p:cNvPr id="76805"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806" name="Rectangle 4"/>
          <p:cNvSpPr>
            <a:spLocks noChangeArrowheads="1"/>
          </p:cNvSpPr>
          <p:nvPr/>
        </p:nvSpPr>
        <p:spPr bwMode="auto">
          <a:xfrm>
            <a:off x="2124075" y="944563"/>
            <a:ext cx="1655763"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807" name="Rectangle 5"/>
          <p:cNvSpPr>
            <a:spLocks noChangeArrowheads="1"/>
          </p:cNvSpPr>
          <p:nvPr/>
        </p:nvSpPr>
        <p:spPr bwMode="auto">
          <a:xfrm>
            <a:off x="5759450" y="944563"/>
            <a:ext cx="1692275"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808" name="Line 6"/>
          <p:cNvSpPr>
            <a:spLocks noChangeShapeType="1"/>
          </p:cNvSpPr>
          <p:nvPr/>
        </p:nvSpPr>
        <p:spPr bwMode="auto">
          <a:xfrm flipH="1">
            <a:off x="3311525" y="1089025"/>
            <a:ext cx="504825" cy="252413"/>
          </a:xfrm>
          <a:prstGeom prst="line">
            <a:avLst/>
          </a:prstGeom>
          <a:noFill/>
          <a:ln w="19050">
            <a:solidFill>
              <a:srgbClr val="00FF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6809" name="Line 7"/>
          <p:cNvSpPr>
            <a:spLocks noChangeShapeType="1"/>
          </p:cNvSpPr>
          <p:nvPr/>
        </p:nvSpPr>
        <p:spPr bwMode="auto">
          <a:xfrm>
            <a:off x="5724525" y="1125538"/>
            <a:ext cx="431800" cy="215900"/>
          </a:xfrm>
          <a:prstGeom prst="line">
            <a:avLst/>
          </a:prstGeom>
          <a:noFill/>
          <a:ln w="19050">
            <a:solidFill>
              <a:srgbClr val="00FF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80906" name="AutoShape 8"/>
          <p:cNvSpPr>
            <a:spLocks noChangeArrowheads="1"/>
          </p:cNvSpPr>
          <p:nvPr/>
        </p:nvSpPr>
        <p:spPr bwMode="auto">
          <a:xfrm>
            <a:off x="3816350" y="692150"/>
            <a:ext cx="1944688" cy="647700"/>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2000" dirty="0">
                <a:solidFill>
                  <a:schemeClr val="bg2">
                    <a:lumMod val="50000"/>
                    <a:lumOff val="50000"/>
                  </a:schemeClr>
                </a:solidFill>
                <a:latin typeface="Arial"/>
              </a:rPr>
              <a:t>Expansionary Monetary Policy</a:t>
            </a:r>
            <a:endParaRPr lang="en-US" altLang="en-US" sz="2000" b="1" dirty="0">
              <a:solidFill>
                <a:schemeClr val="bg2">
                  <a:lumMod val="50000"/>
                  <a:lumOff val="50000"/>
                </a:schemeClr>
              </a:solidFill>
              <a:latin typeface="Arial"/>
            </a:endParaRPr>
          </a:p>
        </p:txBody>
      </p:sp>
      <p:grpSp>
        <p:nvGrpSpPr>
          <p:cNvPr id="2" name="Group 13"/>
          <p:cNvGrpSpPr>
            <a:grpSpLocks/>
          </p:cNvGrpSpPr>
          <p:nvPr/>
        </p:nvGrpSpPr>
        <p:grpSpPr bwMode="auto">
          <a:xfrm>
            <a:off x="5940425" y="1016000"/>
            <a:ext cx="2878138" cy="1081088"/>
            <a:chOff x="3742" y="640"/>
            <a:chExt cx="1813" cy="681"/>
          </a:xfrm>
        </p:grpSpPr>
        <p:grpSp>
          <p:nvGrpSpPr>
            <p:cNvPr id="76816" name="Group 11"/>
            <p:cNvGrpSpPr>
              <a:grpSpLocks/>
            </p:cNvGrpSpPr>
            <p:nvPr/>
          </p:nvGrpSpPr>
          <p:grpSpPr bwMode="auto">
            <a:xfrm>
              <a:off x="3742" y="640"/>
              <a:ext cx="1202" cy="681"/>
              <a:chOff x="3742" y="640"/>
              <a:chExt cx="1202" cy="681"/>
            </a:xfrm>
          </p:grpSpPr>
          <p:sp>
            <p:nvSpPr>
              <p:cNvPr id="76818" name="AutoShape 9"/>
              <p:cNvSpPr>
                <a:spLocks/>
              </p:cNvSpPr>
              <p:nvPr/>
            </p:nvSpPr>
            <p:spPr bwMode="auto">
              <a:xfrm>
                <a:off x="4604" y="640"/>
                <a:ext cx="340" cy="681"/>
              </a:xfrm>
              <a:prstGeom prst="rightBrace">
                <a:avLst>
                  <a:gd name="adj1" fmla="val 16691"/>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819" name="Line 10"/>
              <p:cNvSpPr>
                <a:spLocks noChangeShapeType="1"/>
              </p:cNvSpPr>
              <p:nvPr/>
            </p:nvSpPr>
            <p:spPr bwMode="auto">
              <a:xfrm>
                <a:off x="3742" y="1321"/>
                <a:ext cx="975"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76817" name="Text Box 12"/>
            <p:cNvSpPr txBox="1">
              <a:spLocks noChangeArrowheads="1"/>
            </p:cNvSpPr>
            <p:nvPr/>
          </p:nvSpPr>
          <p:spPr bwMode="auto">
            <a:xfrm>
              <a:off x="4898" y="845"/>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+ 27%</a:t>
              </a:r>
            </a:p>
          </p:txBody>
        </p:sp>
      </p:grpSp>
      <p:grpSp>
        <p:nvGrpSpPr>
          <p:cNvPr id="76812" name="Group 19"/>
          <p:cNvGrpSpPr>
            <a:grpSpLocks/>
          </p:cNvGrpSpPr>
          <p:nvPr/>
        </p:nvGrpSpPr>
        <p:grpSpPr bwMode="auto">
          <a:xfrm>
            <a:off x="2232025" y="1844675"/>
            <a:ext cx="3238500" cy="1333500"/>
            <a:chOff x="1406" y="1159"/>
            <a:chExt cx="2040" cy="840"/>
          </a:xfrm>
        </p:grpSpPr>
        <p:sp>
          <p:nvSpPr>
            <p:cNvPr id="76813" name="AutoShape 16"/>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814" name="Line 17"/>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6815" name="Text Box 18"/>
            <p:cNvSpPr txBox="1">
              <a:spLocks noChangeArrowheads="1"/>
            </p:cNvSpPr>
            <p:nvPr/>
          </p:nvSpPr>
          <p:spPr bwMode="auto">
            <a:xfrm>
              <a:off x="2789" y="1434"/>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6" name="Rectangle 4"/>
          <p:cNvSpPr>
            <a:spLocks noGrp="1" noChangeArrowheads="1"/>
          </p:cNvSpPr>
          <p:nvPr>
            <p:ph type="title"/>
          </p:nvPr>
        </p:nvSpPr>
        <p:spPr/>
        <p:txBody>
          <a:bodyPr/>
          <a:lstStyle/>
          <a:p>
            <a:pPr eaLnBrk="1" hangingPunct="1">
              <a:defRPr/>
            </a:pPr>
            <a:r>
              <a:rPr lang="en-US" altLang="en-US" dirty="0"/>
              <a:t>4.2. Lessons from History</a:t>
            </a:r>
            <a:br>
              <a:rPr lang="en-US" altLang="en-US" dirty="0"/>
            </a:br>
            <a:r>
              <a:rPr lang="en-US" altLang="en-US" dirty="0"/>
              <a:t>4.2.4. The Subprime Crisis 2007-09</a:t>
            </a:r>
            <a:endParaRPr lang="de-DE" altLang="en-US" dirty="0"/>
          </a:p>
        </p:txBody>
      </p:sp>
      <p:sp>
        <p:nvSpPr>
          <p:cNvPr id="7782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57273CAB-145A-43B2-A571-C4A75957DDA9}" type="slidenum">
              <a:rPr lang="de-DE" altLang="en-US" sz="1800" smtClean="0">
                <a:solidFill>
                  <a:srgbClr val="FFFFFF"/>
                </a:solidFill>
              </a:rPr>
              <a:pPr algn="r" eaLnBrk="1" hangingPunct="1">
                <a:spcBef>
                  <a:spcPct val="0"/>
                </a:spcBef>
                <a:buClrTx/>
                <a:buFontTx/>
                <a:buNone/>
              </a:pPr>
              <a:t>69</a:t>
            </a:fld>
            <a:r>
              <a:rPr lang="de-DE" altLang="en-US" sz="1800">
                <a:solidFill>
                  <a:srgbClr val="FFFFFF"/>
                </a:solidFill>
              </a:rPr>
              <a:t>-</a:t>
            </a:r>
          </a:p>
        </p:txBody>
      </p:sp>
      <p:sp>
        <p:nvSpPr>
          <p:cNvPr id="7782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778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7830" name="Rectangle 3"/>
          <p:cNvSpPr>
            <a:spLocks noChangeArrowheads="1"/>
          </p:cNvSpPr>
          <p:nvPr/>
        </p:nvSpPr>
        <p:spPr bwMode="auto">
          <a:xfrm>
            <a:off x="104775" y="1160463"/>
            <a:ext cx="8859838"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1208088"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200" dirty="0">
                <a:solidFill>
                  <a:srgbClr val="FFFFFF"/>
                </a:solidFill>
              </a:rPr>
              <a:t>But it was </a:t>
            </a:r>
            <a:r>
              <a:rPr lang="en-US" altLang="en-US" sz="2200" dirty="0">
                <a:solidFill>
                  <a:srgbClr val="00FF00"/>
                </a:solidFill>
              </a:rPr>
              <a:t>not the Fed</a:t>
            </a:r>
            <a:r>
              <a:rPr lang="en-US" altLang="en-US" sz="2200" dirty="0">
                <a:solidFill>
                  <a:srgbClr val="FFFFFF"/>
                </a:solidFill>
              </a:rPr>
              <a:t> that </a:t>
            </a:r>
            <a:r>
              <a:rPr lang="en-US" altLang="en-US" sz="2200" dirty="0">
                <a:solidFill>
                  <a:srgbClr val="00FF00"/>
                </a:solidFill>
              </a:rPr>
              <a:t>invested</a:t>
            </a:r>
            <a:r>
              <a:rPr lang="en-US" altLang="en-US" sz="2200" dirty="0">
                <a:solidFill>
                  <a:srgbClr val="FFFFFF"/>
                </a:solidFill>
              </a:rPr>
              <a:t> this money </a:t>
            </a:r>
            <a:r>
              <a:rPr lang="en-US" altLang="en-US" sz="2200" dirty="0">
                <a:solidFill>
                  <a:srgbClr val="00FF00"/>
                </a:solidFill>
              </a:rPr>
              <a:t>in the housing market</a:t>
            </a:r>
            <a:r>
              <a:rPr lang="en-US" altLang="en-US" sz="2200" dirty="0">
                <a:solidFill>
                  <a:srgbClr val="FFFFFF"/>
                </a:solidFill>
              </a:rPr>
              <a:t>.</a:t>
            </a:r>
          </a:p>
          <a:p>
            <a:pPr eaLnBrk="1" hangingPunct="1"/>
            <a:r>
              <a:rPr lang="en-US" altLang="en-US" sz="2200" dirty="0">
                <a:solidFill>
                  <a:srgbClr val="FFFFFF"/>
                </a:solidFill>
              </a:rPr>
              <a:t>And it was </a:t>
            </a:r>
            <a:r>
              <a:rPr lang="en-US" altLang="en-US" sz="2200" dirty="0">
                <a:solidFill>
                  <a:srgbClr val="00FF00"/>
                </a:solidFill>
              </a:rPr>
              <a:t>more money</a:t>
            </a:r>
            <a:r>
              <a:rPr lang="en-US" altLang="en-US" sz="2200" dirty="0">
                <a:solidFill>
                  <a:srgbClr val="FFFFFF"/>
                </a:solidFill>
              </a:rPr>
              <a:t> </a:t>
            </a:r>
            <a:r>
              <a:rPr lang="en-US" altLang="en-US" sz="2200" dirty="0">
                <a:solidFill>
                  <a:srgbClr val="00FF00"/>
                </a:solidFill>
              </a:rPr>
              <a:t>than</a:t>
            </a:r>
            <a:r>
              <a:rPr lang="en-US" altLang="en-US" sz="2200" dirty="0">
                <a:solidFill>
                  <a:srgbClr val="FFFFFF"/>
                </a:solidFill>
              </a:rPr>
              <a:t> just </a:t>
            </a:r>
            <a:r>
              <a:rPr lang="en-US" altLang="en-US" sz="2200" dirty="0">
                <a:solidFill>
                  <a:srgbClr val="00FF00"/>
                </a:solidFill>
              </a:rPr>
              <a:t>the </a:t>
            </a:r>
            <a:r>
              <a:rPr lang="en-US" altLang="en-US" sz="2200" dirty="0">
                <a:solidFill>
                  <a:srgbClr val="FF0000"/>
                </a:solidFill>
              </a:rPr>
              <a:t>583 Billion</a:t>
            </a:r>
            <a:r>
              <a:rPr lang="en-US" altLang="en-US" sz="2200" dirty="0">
                <a:solidFill>
                  <a:srgbClr val="00FF00"/>
                </a:solidFill>
              </a:rPr>
              <a:t> US-Dollar</a:t>
            </a:r>
            <a:r>
              <a:rPr lang="en-US" altLang="en-US" sz="2200" dirty="0">
                <a:solidFill>
                  <a:srgbClr val="FFFFFF"/>
                </a:solidFill>
              </a:rPr>
              <a:t> that the Fed and commercial banks created between 1989 and 2004 that were invested in the housing market.</a:t>
            </a:r>
          </a:p>
          <a:p>
            <a:pPr eaLnBrk="1" hangingPunct="1"/>
            <a:r>
              <a:rPr lang="en-US" altLang="en-US" sz="2200" dirty="0">
                <a:solidFill>
                  <a:srgbClr val="FFFFFF"/>
                </a:solidFill>
              </a:rPr>
              <a:t>The </a:t>
            </a:r>
            <a:r>
              <a:rPr lang="en-US" altLang="en-US" sz="2200" dirty="0">
                <a:solidFill>
                  <a:srgbClr val="00FF00"/>
                </a:solidFill>
              </a:rPr>
              <a:t>total credit volume</a:t>
            </a:r>
            <a:r>
              <a:rPr lang="en-US" altLang="en-US" sz="2200" dirty="0">
                <a:solidFill>
                  <a:srgbClr val="FFFFFF"/>
                </a:solidFill>
              </a:rPr>
              <a:t> of the US mortgage credit market equaled </a:t>
            </a:r>
            <a:r>
              <a:rPr lang="en-US" altLang="en-US" sz="2200" dirty="0">
                <a:solidFill>
                  <a:srgbClr val="FF0000"/>
                </a:solidFill>
              </a:rPr>
              <a:t>14,4 Trillion</a:t>
            </a:r>
            <a:r>
              <a:rPr lang="en-US" altLang="en-US" sz="2200" dirty="0">
                <a:solidFill>
                  <a:srgbClr val="00FF00"/>
                </a:solidFill>
              </a:rPr>
              <a:t> US-Dollar</a:t>
            </a:r>
            <a:r>
              <a:rPr lang="en-US" altLang="en-US" sz="2200" dirty="0">
                <a:solidFill>
                  <a:srgbClr val="FFFFFF"/>
                </a:solidFill>
              </a:rPr>
              <a:t> in the year 2007 (s. next chart).</a:t>
            </a:r>
          </a:p>
          <a:p>
            <a:pPr eaLnBrk="1" hangingPunct="1"/>
            <a:r>
              <a:rPr lang="en-US" altLang="en-US" sz="2200" dirty="0">
                <a:solidFill>
                  <a:srgbClr val="FFFFFF"/>
                </a:solidFill>
              </a:rPr>
              <a:t>Why did commercial banks grant so many mortgage credits to the US housing market?</a:t>
            </a:r>
          </a:p>
          <a:p>
            <a:pPr eaLnBrk="1" hangingPunct="1"/>
            <a:r>
              <a:rPr lang="en-US" altLang="en-US" sz="2200" dirty="0">
                <a:solidFill>
                  <a:srgbClr val="00FF00"/>
                </a:solidFill>
              </a:rPr>
              <a:t>Two explanations</a:t>
            </a:r>
            <a:r>
              <a:rPr lang="en-US" altLang="en-US" sz="2200" dirty="0">
                <a:solidFill>
                  <a:srgbClr val="FFFFFF"/>
                </a:solidFill>
              </a:rPr>
              <a:t> are in the discussion:</a:t>
            </a:r>
          </a:p>
          <a:p>
            <a:pPr lvl="1" eaLnBrk="1" hangingPunct="1">
              <a:buSzTx/>
            </a:pPr>
            <a:r>
              <a:rPr lang="en-US" altLang="en-US" dirty="0">
                <a:solidFill>
                  <a:srgbClr val="00FF00"/>
                </a:solidFill>
              </a:rPr>
              <a:t>Subsidization</a:t>
            </a:r>
            <a:r>
              <a:rPr lang="en-US" altLang="en-US" dirty="0">
                <a:solidFill>
                  <a:srgbClr val="FFFFFF"/>
                </a:solidFill>
              </a:rPr>
              <a:t> of mortgage credits by the </a:t>
            </a:r>
            <a:r>
              <a:rPr lang="en-US" altLang="en-US" dirty="0">
                <a:solidFill>
                  <a:srgbClr val="00FF00"/>
                </a:solidFill>
              </a:rPr>
              <a:t>US government</a:t>
            </a:r>
            <a:r>
              <a:rPr lang="en-US" altLang="en-US" dirty="0">
                <a:solidFill>
                  <a:srgbClr val="FFFFFF"/>
                </a:solidFill>
              </a:rPr>
              <a:t> with the help of Fannie Mae &amp; Freddie Mac &amp; Co.</a:t>
            </a:r>
          </a:p>
          <a:p>
            <a:pPr lvl="1" eaLnBrk="1" hangingPunct="1">
              <a:buSzTx/>
            </a:pPr>
            <a:r>
              <a:rPr lang="en-US" altLang="en-US" dirty="0">
                <a:solidFill>
                  <a:srgbClr val="00FF00"/>
                </a:solidFill>
              </a:rPr>
              <a:t>Financial innovations</a:t>
            </a:r>
            <a:r>
              <a:rPr lang="en-US" altLang="en-US" dirty="0">
                <a:solidFill>
                  <a:srgbClr val="FFFFFF"/>
                </a:solidFill>
              </a:rPr>
              <a:t> like </a:t>
            </a:r>
            <a:r>
              <a:rPr lang="en-US" altLang="en-US" dirty="0" err="1">
                <a:solidFill>
                  <a:srgbClr val="FFFFFF"/>
                </a:solidFill>
              </a:rPr>
              <a:t>CDOs</a:t>
            </a:r>
            <a:r>
              <a:rPr lang="en-US" altLang="en-US" dirty="0">
                <a:solidFill>
                  <a:srgbClr val="FFFFFF"/>
                </a:solidFill>
              </a:rPr>
              <a:t> (=Collateralized Debt Obligations) that led to the neglect of credit risks by banks.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4"/>
          <p:cNvSpPr>
            <a:spLocks noGrp="1" noChangeArrowheads="1"/>
          </p:cNvSpPr>
          <p:nvPr>
            <p:ph type="title"/>
          </p:nvPr>
        </p:nvSpPr>
        <p:spPr/>
        <p:txBody>
          <a:bodyPr/>
          <a:lstStyle/>
          <a:p>
            <a:pPr eaLnBrk="1" hangingPunct="1">
              <a:defRPr/>
            </a:pPr>
            <a:r>
              <a:rPr lang="en-US" altLang="en-US" sz="2900"/>
              <a:t>4.1. The Ingredients of a Financial Market Crisis</a:t>
            </a:r>
            <a:endParaRPr lang="de-DE" altLang="en-US" sz="2900"/>
          </a:p>
        </p:txBody>
      </p:sp>
      <p:sp>
        <p:nvSpPr>
          <p:cNvPr id="1433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E2F7643B-4F4C-4242-B8BC-5DE109F91486}" type="slidenum">
              <a:rPr lang="de-DE" altLang="en-US" sz="1800" smtClean="0">
                <a:solidFill>
                  <a:srgbClr val="FFFFFF"/>
                </a:solidFill>
              </a:rPr>
              <a:pPr algn="r" eaLnBrk="1" hangingPunct="1">
                <a:spcBef>
                  <a:spcPct val="0"/>
                </a:spcBef>
                <a:buClrTx/>
                <a:buFontTx/>
                <a:buNone/>
              </a:pPr>
              <a:t>7</a:t>
            </a:fld>
            <a:r>
              <a:rPr lang="de-DE" altLang="en-US" sz="1800">
                <a:solidFill>
                  <a:srgbClr val="FFFFFF"/>
                </a:solidFill>
              </a:rPr>
              <a:t>-</a:t>
            </a:r>
          </a:p>
        </p:txBody>
      </p:sp>
      <p:sp>
        <p:nvSpPr>
          <p:cNvPr id="1434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43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98691" name="Rectangle 3"/>
          <p:cNvSpPr>
            <a:spLocks noChangeArrowheads="1"/>
          </p:cNvSpPr>
          <p:nvPr/>
        </p:nvSpPr>
        <p:spPr bwMode="auto">
          <a:xfrm>
            <a:off x="104775" y="1328738"/>
            <a:ext cx="889635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A </a:t>
            </a:r>
            <a:r>
              <a:rPr lang="en-US" altLang="en-US" sz="2500">
                <a:solidFill>
                  <a:srgbClr val="00FF00"/>
                </a:solidFill>
              </a:rPr>
              <a:t>Positive Feedback Mechanism</a:t>
            </a:r>
          </a:p>
          <a:p>
            <a:pPr lvl="1" eaLnBrk="1" hangingPunct="1">
              <a:lnSpc>
                <a:spcPct val="90000"/>
              </a:lnSpc>
              <a:spcBef>
                <a:spcPct val="60000"/>
              </a:spcBef>
              <a:buSzTx/>
            </a:pPr>
            <a:r>
              <a:rPr lang="en-US" altLang="en-US" sz="2300">
                <a:solidFill>
                  <a:srgbClr val="FFFFFF"/>
                </a:solidFill>
              </a:rPr>
              <a:t>Most important ingredient:</a:t>
            </a:r>
          </a:p>
          <a:p>
            <a:pPr lvl="2" eaLnBrk="1" hangingPunct="1">
              <a:lnSpc>
                <a:spcPct val="90000"/>
              </a:lnSpc>
              <a:spcBef>
                <a:spcPct val="60000"/>
              </a:spcBef>
              <a:buSzPct val="120000"/>
            </a:pPr>
            <a:r>
              <a:rPr lang="en-US" altLang="en-US" sz="2200">
                <a:solidFill>
                  <a:srgbClr val="FFFFFF"/>
                </a:solidFill>
              </a:rPr>
              <a:t>An </a:t>
            </a:r>
            <a:r>
              <a:rPr lang="en-US" altLang="en-US" sz="2200">
                <a:solidFill>
                  <a:srgbClr val="00FF00"/>
                </a:solidFill>
              </a:rPr>
              <a:t>event reproduces</a:t>
            </a:r>
            <a:r>
              <a:rPr lang="en-US" altLang="en-US" sz="2200">
                <a:solidFill>
                  <a:srgbClr val="FFFFFF"/>
                </a:solidFill>
              </a:rPr>
              <a:t> the </a:t>
            </a:r>
            <a:r>
              <a:rPr lang="en-US" altLang="en-US" sz="2200">
                <a:solidFill>
                  <a:srgbClr val="00FF00"/>
                </a:solidFill>
              </a:rPr>
              <a:t>conditions</a:t>
            </a:r>
            <a:r>
              <a:rPr lang="en-US" altLang="en-US" sz="2200">
                <a:solidFill>
                  <a:srgbClr val="FFFFFF"/>
                </a:solidFill>
              </a:rPr>
              <a:t> of its </a:t>
            </a:r>
            <a:r>
              <a:rPr lang="en-US" altLang="en-US" sz="2200">
                <a:solidFill>
                  <a:srgbClr val="00FF00"/>
                </a:solidFill>
              </a:rPr>
              <a:t>own creation</a:t>
            </a:r>
            <a:r>
              <a:rPr lang="en-US" altLang="en-US" sz="2200">
                <a:solidFill>
                  <a:srgbClr val="FFFFFF"/>
                </a:solidFill>
              </a:rPr>
              <a:t>.</a:t>
            </a:r>
          </a:p>
          <a:p>
            <a:pPr lvl="1" eaLnBrk="1" hangingPunct="1">
              <a:lnSpc>
                <a:spcPct val="90000"/>
              </a:lnSpc>
              <a:spcBef>
                <a:spcPct val="60000"/>
              </a:spcBef>
              <a:buSzTx/>
            </a:pPr>
            <a:r>
              <a:rPr lang="en-US" altLang="en-US" sz="2300">
                <a:solidFill>
                  <a:srgbClr val="00FF00"/>
                </a:solidFill>
              </a:rPr>
              <a:t>Markets</a:t>
            </a:r>
            <a:r>
              <a:rPr lang="en-US" altLang="en-US" sz="2300">
                <a:solidFill>
                  <a:srgbClr val="FFFFFF"/>
                </a:solidFill>
              </a:rPr>
              <a:t> for assets have a </a:t>
            </a:r>
            <a:r>
              <a:rPr lang="en-US" altLang="en-US" sz="2300">
                <a:solidFill>
                  <a:srgbClr val="00FF00"/>
                </a:solidFill>
              </a:rPr>
              <a:t>susceptibility</a:t>
            </a:r>
            <a:r>
              <a:rPr lang="en-US" altLang="en-US" sz="2300">
                <a:solidFill>
                  <a:srgbClr val="FFFFFF"/>
                </a:solidFill>
              </a:rPr>
              <a:t> for such feedback mechanisms </a:t>
            </a:r>
            <a:r>
              <a:rPr lang="en-US" altLang="en-US" sz="2300">
                <a:solidFill>
                  <a:srgbClr val="00FF00"/>
                </a:solidFill>
              </a:rPr>
              <a:t>if</a:t>
            </a:r>
            <a:r>
              <a:rPr lang="en-US" altLang="en-US" sz="2300">
                <a:solidFill>
                  <a:srgbClr val="FFFFFF"/>
                </a:solidFill>
              </a:rPr>
              <a:t> people rely on </a:t>
            </a:r>
            <a:r>
              <a:rPr lang="en-US" altLang="en-US" sz="2300">
                <a:solidFill>
                  <a:srgbClr val="00FF00"/>
                </a:solidFill>
              </a:rPr>
              <a:t>naïve expectations</a:t>
            </a:r>
            <a:r>
              <a:rPr lang="en-US" altLang="en-US" sz="2300">
                <a:solidFill>
                  <a:srgbClr val="FFFFFF"/>
                </a:solidFill>
              </a:rPr>
              <a:t>.</a:t>
            </a:r>
          </a:p>
          <a:p>
            <a:pPr lvl="1" eaLnBrk="1" hangingPunct="1">
              <a:lnSpc>
                <a:spcPct val="90000"/>
              </a:lnSpc>
              <a:spcBef>
                <a:spcPct val="60000"/>
              </a:spcBef>
              <a:buSzTx/>
            </a:pPr>
            <a:r>
              <a:rPr lang="en-US" altLang="en-US" sz="2300">
                <a:solidFill>
                  <a:srgbClr val="FFFFFF"/>
                </a:solidFill>
              </a:rPr>
              <a:t>Naïve expectations are given, if people believe that the currently observable </a:t>
            </a:r>
            <a:r>
              <a:rPr lang="en-US" altLang="en-US" sz="2300">
                <a:solidFill>
                  <a:srgbClr val="00FF00"/>
                </a:solidFill>
              </a:rPr>
              <a:t>increase of prices will hold on in the future</a:t>
            </a:r>
            <a:r>
              <a:rPr lang="en-US" altLang="en-US" sz="2300">
                <a:solidFill>
                  <a:srgbClr val="FFFFFF"/>
                </a:solidFill>
              </a:rPr>
              <a:t>:</a:t>
            </a:r>
          </a:p>
          <a:p>
            <a:pPr lvl="2" eaLnBrk="1" hangingPunct="1">
              <a:lnSpc>
                <a:spcPct val="90000"/>
              </a:lnSpc>
              <a:spcBef>
                <a:spcPct val="60000"/>
              </a:spcBef>
              <a:buSzPct val="120000"/>
            </a:pPr>
            <a:r>
              <a:rPr lang="en-US" altLang="en-US" sz="2200">
                <a:solidFill>
                  <a:srgbClr val="FFFFFF"/>
                </a:solidFill>
              </a:rPr>
              <a:t>“Next months increase of stock prices, will be equal to the current increase of stock prices.” </a:t>
            </a:r>
          </a:p>
          <a:p>
            <a:pPr lvl="2" eaLnBrk="1" hangingPunct="1">
              <a:lnSpc>
                <a:spcPct val="90000"/>
              </a:lnSpc>
              <a:spcBef>
                <a:spcPct val="60000"/>
              </a:spcBef>
              <a:buSzPct val="120000"/>
              <a:buFont typeface="Arial Unicode MS" pitchFamily="34" charset="-128"/>
              <a:buNone/>
            </a:pPr>
            <a:endParaRPr lang="en-US"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869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86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solidFill>
          <a:srgbClr val="3366FF"/>
        </a:solidFill>
        <a:effectLst/>
      </p:bgPr>
    </p:bg>
    <p:spTree>
      <p:nvGrpSpPr>
        <p:cNvPr id="1" name=""/>
        <p:cNvGrpSpPr/>
        <p:nvPr/>
      </p:nvGrpSpPr>
      <p:grpSpPr>
        <a:xfrm>
          <a:off x="0" y="0"/>
          <a:ext cx="0" cy="0"/>
          <a:chOff x="0" y="0"/>
          <a:chExt cx="0" cy="0"/>
        </a:xfrm>
      </p:grpSpPr>
      <p:sp>
        <p:nvSpPr>
          <p:cNvPr id="7885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AAEEBA5C-50BC-4DC9-B9F9-D4D5C702D29C}" type="slidenum">
              <a:rPr lang="de-DE" altLang="en-US" sz="1800" smtClean="0">
                <a:solidFill>
                  <a:srgbClr val="FFFFFF"/>
                </a:solidFill>
              </a:rPr>
              <a:pPr algn="r" eaLnBrk="1" hangingPunct="1">
                <a:spcBef>
                  <a:spcPct val="0"/>
                </a:spcBef>
                <a:buClrTx/>
                <a:buFontTx/>
                <a:buNone/>
              </a:pPr>
              <a:t>70</a:t>
            </a:fld>
            <a:r>
              <a:rPr lang="de-DE" altLang="en-US" sz="1800">
                <a:solidFill>
                  <a:srgbClr val="FFFFFF"/>
                </a:solidFill>
              </a:rPr>
              <a:t>-</a:t>
            </a:r>
          </a:p>
        </p:txBody>
      </p:sp>
      <p:sp>
        <p:nvSpPr>
          <p:cNvPr id="7885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78852" name="Objekt 1"/>
          <p:cNvGraphicFramePr>
            <a:graphicFrameLocks noChangeAspect="1"/>
          </p:cNvGraphicFramePr>
          <p:nvPr/>
        </p:nvGraphicFramePr>
        <p:xfrm>
          <a:off x="-57150" y="1165225"/>
          <a:ext cx="9229725" cy="5749925"/>
        </p:xfrm>
        <a:graphic>
          <a:graphicData uri="http://schemas.openxmlformats.org/presentationml/2006/ole">
            <mc:AlternateContent xmlns:mc="http://schemas.openxmlformats.org/markup-compatibility/2006">
              <mc:Choice xmlns:v="urn:schemas-microsoft-com:vml" Requires="v">
                <p:oleObj spid="_x0000_s79003" name="Diagramm" r:id="rId4" imgW="9239216" imgH="5753100" progId="Excel.Chart.8">
                  <p:link updateAutomatic="1"/>
                </p:oleObj>
              </mc:Choice>
              <mc:Fallback>
                <p:oleObj name="Diagramm" r:id="rId4" imgW="9239216" imgH="5753100" progId="Excel.Char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165225"/>
                        <a:ext cx="9229725"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
          <p:cNvSpPr>
            <a:spLocks noGrp="1" noChangeArrowheads="1"/>
          </p:cNvSpPr>
          <p:nvPr>
            <p:ph type="title"/>
          </p:nvPr>
        </p:nvSpPr>
        <p:spPr/>
        <p:txBody>
          <a:bodyPr/>
          <a:lstStyle/>
          <a:p>
            <a:pPr eaLnBrk="1" hangingPunct="1">
              <a:defRPr/>
            </a:pPr>
            <a:r>
              <a:rPr lang="en-US" altLang="en-US" dirty="0"/>
              <a:t>4.2. Lessons from History</a:t>
            </a:r>
            <a:br>
              <a:rPr lang="en-US" altLang="en-US" dirty="0"/>
            </a:br>
            <a:r>
              <a:rPr lang="en-US" altLang="en-US" dirty="0"/>
              <a:t>4.2.4. The Subprime Crisis 2007-09</a:t>
            </a:r>
            <a:endParaRPr lang="de-DE" altLang="en-U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FDCD635-9FF3-475E-801A-42F2D2B53DDC}" type="slidenum">
              <a:rPr lang="de-DE" altLang="en-US" sz="1800" smtClean="0">
                <a:solidFill>
                  <a:srgbClr val="FFFFFF"/>
                </a:solidFill>
              </a:rPr>
              <a:pPr algn="r" eaLnBrk="1" hangingPunct="1">
                <a:spcBef>
                  <a:spcPct val="0"/>
                </a:spcBef>
                <a:buClrTx/>
                <a:buFontTx/>
                <a:buNone/>
              </a:pPr>
              <a:t>71</a:t>
            </a:fld>
            <a:r>
              <a:rPr lang="de-DE" altLang="en-US" sz="1800">
                <a:solidFill>
                  <a:srgbClr val="FFFFFF"/>
                </a:solidFill>
              </a:rPr>
              <a:t>-</a:t>
            </a:r>
          </a:p>
        </p:txBody>
      </p:sp>
      <p:sp>
        <p:nvSpPr>
          <p:cNvPr id="79875"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graphicFrame>
        <p:nvGraphicFramePr>
          <p:cNvPr id="79876"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80028" name="Diagramm" r:id="rId4" imgW="9239216" imgH="5753100" progId="Excel.Chart.8">
                  <p:link updateAutomatic="1"/>
                </p:oleObj>
              </mc:Choice>
              <mc:Fallback>
                <p:oleObj name="Diagramm" r:id="rId4" imgW="9239216" imgH="575310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Line 4"/>
          <p:cNvSpPr>
            <a:spLocks noChangeShapeType="1"/>
          </p:cNvSpPr>
          <p:nvPr/>
        </p:nvSpPr>
        <p:spPr bwMode="auto">
          <a:xfrm flipV="1">
            <a:off x="6767513" y="657225"/>
            <a:ext cx="0" cy="4679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83974" name="AutoShape 5"/>
          <p:cNvSpPr>
            <a:spLocks noChangeArrowheads="1"/>
          </p:cNvSpPr>
          <p:nvPr/>
        </p:nvSpPr>
        <p:spPr bwMode="auto">
          <a:xfrm>
            <a:off x="971550" y="800100"/>
            <a:ext cx="4752975" cy="2341563"/>
          </a:xfrm>
          <a:prstGeom prst="roundRect">
            <a:avLst>
              <a:gd name="adj" fmla="val 16667"/>
            </a:avLst>
          </a:prstGeom>
          <a:solidFill>
            <a:srgbClr val="99CCFF"/>
          </a:solidFill>
          <a:ln w="28575" algn="ctr">
            <a:solidFill>
              <a:schemeClr val="bg1"/>
            </a:solidFill>
            <a:round/>
            <a:headEnd/>
            <a:tailEnd type="none" w="lg" len="lg"/>
          </a:ln>
        </p:spPr>
        <p:txBody>
          <a:bodyPr lIns="0" tIns="0" rIns="0" bIns="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2000" dirty="0">
                <a:solidFill>
                  <a:schemeClr val="bg2">
                    <a:lumMod val="50000"/>
                    <a:lumOff val="50000"/>
                  </a:schemeClr>
                </a:solidFill>
                <a:latin typeface="Arial"/>
              </a:rPr>
              <a:t>As the development of outstanding US mortgage debt shows, the lending boom was driven by federal agencies (Freddie, Fanny &amp; Co.), commercial banks and private mortgage pools (shifting money from the stock market to the mortgage market…)</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7"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089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83E39B13-20A6-4208-B117-352DEB67D154}" type="slidenum">
              <a:rPr lang="de-DE" altLang="en-US" sz="1800" smtClean="0">
                <a:solidFill>
                  <a:srgbClr val="FFFFFF"/>
                </a:solidFill>
              </a:rPr>
              <a:pPr algn="r" eaLnBrk="1" hangingPunct="1">
                <a:spcBef>
                  <a:spcPct val="0"/>
                </a:spcBef>
                <a:buClrTx/>
                <a:buFontTx/>
                <a:buNone/>
              </a:pPr>
              <a:t>72</a:t>
            </a:fld>
            <a:r>
              <a:rPr lang="de-DE" altLang="en-US" sz="1800">
                <a:solidFill>
                  <a:srgbClr val="FFFFFF"/>
                </a:solidFill>
              </a:rPr>
              <a:t>-</a:t>
            </a:r>
          </a:p>
        </p:txBody>
      </p:sp>
      <p:sp>
        <p:nvSpPr>
          <p:cNvPr id="8090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09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pic>
        <p:nvPicPr>
          <p:cNvPr id="809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73350"/>
            <a:ext cx="838835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pic>
        <p:nvPicPr>
          <p:cNvPr id="809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41413"/>
            <a:ext cx="669766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2"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192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5534973-B4F4-4869-809F-BE9E2B32160A}" type="slidenum">
              <a:rPr lang="de-DE" altLang="en-US" sz="1800" smtClean="0">
                <a:solidFill>
                  <a:srgbClr val="FFFFFF"/>
                </a:solidFill>
              </a:rPr>
              <a:pPr algn="r" eaLnBrk="1" hangingPunct="1">
                <a:spcBef>
                  <a:spcPct val="0"/>
                </a:spcBef>
                <a:buClrTx/>
                <a:buFontTx/>
                <a:buNone/>
              </a:pPr>
              <a:t>73</a:t>
            </a:fld>
            <a:r>
              <a:rPr lang="de-DE" altLang="en-US" sz="1800">
                <a:solidFill>
                  <a:srgbClr val="FFFFFF"/>
                </a:solidFill>
              </a:rPr>
              <a:t>-</a:t>
            </a:r>
          </a:p>
        </p:txBody>
      </p:sp>
      <p:sp>
        <p:nvSpPr>
          <p:cNvPr id="8192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19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07587" name="Rectangle 3"/>
          <p:cNvSpPr>
            <a:spLocks noChangeArrowheads="1"/>
          </p:cNvSpPr>
          <p:nvPr/>
        </p:nvSpPr>
        <p:spPr bwMode="auto">
          <a:xfrm>
            <a:off x="104775" y="1160463"/>
            <a:ext cx="90392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76250" indent="-47625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1208088"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844675"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ts val="2000"/>
              </a:lnSpc>
              <a:buFont typeface="Arial Unicode MS" pitchFamily="34" charset="-128"/>
              <a:buAutoNum type="arabicPeriod"/>
            </a:pPr>
            <a:r>
              <a:rPr lang="en-US" altLang="en-US" sz="2200">
                <a:solidFill>
                  <a:srgbClr val="00FF00"/>
                </a:solidFill>
              </a:rPr>
              <a:t>Subsidization</a:t>
            </a:r>
            <a:r>
              <a:rPr lang="en-US" altLang="en-US" sz="2200">
                <a:solidFill>
                  <a:srgbClr val="FFFFFF"/>
                </a:solidFill>
              </a:rPr>
              <a:t> of mortgage credits by the </a:t>
            </a:r>
            <a:r>
              <a:rPr lang="en-US" altLang="en-US" sz="2200">
                <a:solidFill>
                  <a:srgbClr val="00FF00"/>
                </a:solidFill>
              </a:rPr>
              <a:t>US government</a:t>
            </a:r>
            <a:r>
              <a:rPr lang="en-US" altLang="en-US" sz="2200">
                <a:solidFill>
                  <a:srgbClr val="FFFFFF"/>
                </a:solidFill>
              </a:rPr>
              <a:t> with the help of Fannie Mae &amp; Freddie Mac &amp; Co:</a:t>
            </a:r>
          </a:p>
          <a:p>
            <a:pPr lvl="1" eaLnBrk="1" hangingPunct="1">
              <a:lnSpc>
                <a:spcPts val="2000"/>
              </a:lnSpc>
              <a:buSzTx/>
            </a:pPr>
            <a:r>
              <a:rPr lang="en-US" altLang="en-US">
                <a:solidFill>
                  <a:srgbClr val="FFFFFF"/>
                </a:solidFill>
              </a:rPr>
              <a:t>As the preceding chart shows, the so called “</a:t>
            </a:r>
            <a:r>
              <a:rPr lang="en-US" altLang="en-US">
                <a:solidFill>
                  <a:srgbClr val="00FF00"/>
                </a:solidFill>
              </a:rPr>
              <a:t>government sponsored enterprises</a:t>
            </a:r>
            <a:r>
              <a:rPr lang="en-US" altLang="en-US">
                <a:solidFill>
                  <a:srgbClr val="FFFFFF"/>
                </a:solidFill>
              </a:rPr>
              <a:t>” (Fannie Mae, Freddie Mac &amp; 12 Federal Home Loan Banks) </a:t>
            </a:r>
            <a:r>
              <a:rPr lang="en-US" altLang="en-US">
                <a:solidFill>
                  <a:srgbClr val="00FF00"/>
                </a:solidFill>
              </a:rPr>
              <a:t>started</a:t>
            </a:r>
            <a:r>
              <a:rPr lang="en-US" altLang="en-US">
                <a:solidFill>
                  <a:srgbClr val="FFFFFF"/>
                </a:solidFill>
              </a:rPr>
              <a:t> </a:t>
            </a:r>
            <a:r>
              <a:rPr lang="en-US" altLang="en-US">
                <a:solidFill>
                  <a:srgbClr val="00FF00"/>
                </a:solidFill>
              </a:rPr>
              <a:t>the lending boom</a:t>
            </a:r>
            <a:r>
              <a:rPr lang="en-US" altLang="en-US">
                <a:solidFill>
                  <a:srgbClr val="FFFFFF"/>
                </a:solidFill>
              </a:rPr>
              <a:t>: They </a:t>
            </a:r>
            <a:r>
              <a:rPr lang="en-US" altLang="en-US">
                <a:solidFill>
                  <a:srgbClr val="00FF00"/>
                </a:solidFill>
              </a:rPr>
              <a:t>bought mortgage credits</a:t>
            </a:r>
            <a:r>
              <a:rPr lang="en-US" altLang="en-US">
                <a:solidFill>
                  <a:srgbClr val="FFFFFF"/>
                </a:solidFill>
              </a:rPr>
              <a:t> from banks and financed these purchases by </a:t>
            </a:r>
            <a:r>
              <a:rPr lang="en-US" altLang="en-US">
                <a:solidFill>
                  <a:srgbClr val="00FF00"/>
                </a:solidFill>
              </a:rPr>
              <a:t>selling bonds</a:t>
            </a:r>
            <a:r>
              <a:rPr lang="en-US" altLang="en-US">
                <a:solidFill>
                  <a:srgbClr val="FFFFFF"/>
                </a:solidFill>
              </a:rPr>
              <a:t> of their own, which were </a:t>
            </a:r>
            <a:r>
              <a:rPr lang="en-US" altLang="en-US">
                <a:solidFill>
                  <a:srgbClr val="00FF00"/>
                </a:solidFill>
              </a:rPr>
              <a:t>collateralized by the government</a:t>
            </a:r>
            <a:r>
              <a:rPr lang="en-US" altLang="en-US">
                <a:solidFill>
                  <a:srgbClr val="FFFFFF"/>
                </a:solidFill>
              </a:rPr>
              <a:t>. Thus they took over the default risk of mortgage banks and enabled them to lend even more money to real estate buyers.</a:t>
            </a:r>
          </a:p>
          <a:p>
            <a:pPr lvl="1" eaLnBrk="1" hangingPunct="1">
              <a:lnSpc>
                <a:spcPts val="2000"/>
              </a:lnSpc>
              <a:buSzTx/>
            </a:pPr>
            <a:r>
              <a:rPr lang="en-US" altLang="en-US">
                <a:solidFill>
                  <a:srgbClr val="FFFFFF"/>
                </a:solidFill>
              </a:rPr>
              <a:t>Once housing prices started rising, private lenders like </a:t>
            </a:r>
            <a:r>
              <a:rPr lang="en-US" altLang="en-US">
                <a:solidFill>
                  <a:srgbClr val="00FF00"/>
                </a:solidFill>
              </a:rPr>
              <a:t>commercial banks</a:t>
            </a:r>
            <a:r>
              <a:rPr lang="en-US" altLang="en-US">
                <a:solidFill>
                  <a:srgbClr val="FFFFFF"/>
                </a:solidFill>
              </a:rPr>
              <a:t> and </a:t>
            </a:r>
            <a:r>
              <a:rPr lang="en-US" altLang="en-US">
                <a:solidFill>
                  <a:srgbClr val="00FF00"/>
                </a:solidFill>
              </a:rPr>
              <a:t>private mortgage pools</a:t>
            </a:r>
            <a:r>
              <a:rPr lang="en-US" altLang="en-US">
                <a:solidFill>
                  <a:srgbClr val="FFFFFF"/>
                </a:solidFill>
              </a:rPr>
              <a:t> too fueled the lending boom.</a:t>
            </a:r>
          </a:p>
          <a:p>
            <a:pPr lvl="1" eaLnBrk="1" hangingPunct="1">
              <a:lnSpc>
                <a:spcPts val="2000"/>
              </a:lnSpc>
              <a:buSzTx/>
            </a:pPr>
            <a:r>
              <a:rPr lang="en-US" altLang="en-US">
                <a:solidFill>
                  <a:srgbClr val="FFFFFF"/>
                </a:solidFill>
              </a:rPr>
              <a:t>The typical </a:t>
            </a:r>
            <a:r>
              <a:rPr lang="en-US" altLang="en-US">
                <a:solidFill>
                  <a:srgbClr val="00FF00"/>
                </a:solidFill>
              </a:rPr>
              <a:t>real-estate-market-collateral-effect</a:t>
            </a:r>
            <a:r>
              <a:rPr lang="en-US" altLang="en-US">
                <a:solidFill>
                  <a:srgbClr val="FFFFFF"/>
                </a:solidFill>
              </a:rPr>
              <a:t> generated a </a:t>
            </a:r>
            <a:r>
              <a:rPr lang="en-US" altLang="en-US">
                <a:solidFill>
                  <a:srgbClr val="00FF00"/>
                </a:solidFill>
              </a:rPr>
              <a:t>positive feed-back mechanism</a:t>
            </a:r>
            <a:r>
              <a:rPr lang="en-US" altLang="en-US">
                <a:solidFill>
                  <a:srgbClr val="FFFFFF"/>
                </a:solidFill>
              </a:rPr>
              <a:t>:</a:t>
            </a:r>
          </a:p>
          <a:p>
            <a:pPr lvl="2" eaLnBrk="1" hangingPunct="1">
              <a:lnSpc>
                <a:spcPts val="2000"/>
              </a:lnSpc>
              <a:buSzPct val="120000"/>
            </a:pPr>
            <a:r>
              <a:rPr lang="en-US" altLang="en-US" sz="2100">
                <a:solidFill>
                  <a:srgbClr val="FFFFFF"/>
                </a:solidFill>
              </a:rPr>
              <a:t>Higher housing prices </a:t>
            </a:r>
            <a:r>
              <a:rPr lang="en-US" altLang="en-US" sz="2100">
                <a:solidFill>
                  <a:srgbClr val="00FF00"/>
                </a:solidFill>
              </a:rPr>
              <a:t>increased the value of the mortgage credit</a:t>
            </a:r>
            <a:r>
              <a:rPr lang="en-US" altLang="en-US" sz="2100">
                <a:solidFill>
                  <a:srgbClr val="FFFFFF"/>
                </a:solidFill>
              </a:rPr>
              <a:t> </a:t>
            </a:r>
            <a:r>
              <a:rPr lang="en-US" altLang="en-US" sz="2100">
                <a:solidFill>
                  <a:srgbClr val="00FF00"/>
                </a:solidFill>
              </a:rPr>
              <a:t>collateral</a:t>
            </a:r>
            <a:r>
              <a:rPr lang="en-US" altLang="en-US" sz="2100">
                <a:solidFill>
                  <a:srgbClr val="FFFFFF"/>
                </a:solidFill>
              </a:rPr>
              <a:t>. This reduced the default-risk for lenders so that the </a:t>
            </a:r>
            <a:r>
              <a:rPr lang="en-US" altLang="en-US" sz="2100">
                <a:solidFill>
                  <a:srgbClr val="00FF00"/>
                </a:solidFill>
              </a:rPr>
              <a:t>value of securitized mortgage credit paper</a:t>
            </a:r>
            <a:r>
              <a:rPr lang="en-US" altLang="en-US" sz="2100">
                <a:solidFill>
                  <a:srgbClr val="FFFFFF"/>
                </a:solidFill>
              </a:rPr>
              <a:t> grow – generating large </a:t>
            </a:r>
            <a:r>
              <a:rPr lang="en-US" altLang="en-US" sz="2100">
                <a:solidFill>
                  <a:srgbClr val="00FF00"/>
                </a:solidFill>
              </a:rPr>
              <a:t>balance sheet gains</a:t>
            </a:r>
            <a:r>
              <a:rPr lang="en-US" altLang="en-US" sz="2100">
                <a:solidFill>
                  <a:srgbClr val="FFFFFF"/>
                </a:solidFill>
              </a:rPr>
              <a:t> and hence induced </a:t>
            </a:r>
            <a:r>
              <a:rPr lang="en-US" altLang="en-US" sz="2100">
                <a:solidFill>
                  <a:srgbClr val="00FF00"/>
                </a:solidFill>
              </a:rPr>
              <a:t>more lending</a:t>
            </a:r>
            <a:r>
              <a:rPr lang="en-US" altLang="en-US" sz="2100">
                <a:solidFill>
                  <a:srgbClr val="FFFFFF"/>
                </a:solidFill>
              </a:rPr>
              <a:t> leading to higher housing prices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75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75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6"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294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493B1E32-C972-4DBA-83BC-D09DF4C377A6}" type="slidenum">
              <a:rPr lang="de-DE" altLang="en-US" sz="1800" smtClean="0">
                <a:solidFill>
                  <a:srgbClr val="FFFFFF"/>
                </a:solidFill>
              </a:rPr>
              <a:pPr algn="r" eaLnBrk="1" hangingPunct="1">
                <a:spcBef>
                  <a:spcPct val="0"/>
                </a:spcBef>
                <a:buClrTx/>
                <a:buFontTx/>
                <a:buNone/>
              </a:pPr>
              <a:t>74</a:t>
            </a:fld>
            <a:r>
              <a:rPr lang="de-DE" altLang="en-US" sz="1800">
                <a:solidFill>
                  <a:srgbClr val="FFFFFF"/>
                </a:solidFill>
              </a:rPr>
              <a:t>-</a:t>
            </a:r>
          </a:p>
        </p:txBody>
      </p:sp>
      <p:sp>
        <p:nvSpPr>
          <p:cNvPr id="8294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2949" name="Rectangle 3"/>
          <p:cNvSpPr>
            <a:spLocks noChangeArrowheads="1"/>
          </p:cNvSpPr>
          <p:nvPr/>
        </p:nvSpPr>
        <p:spPr bwMode="auto">
          <a:xfrm>
            <a:off x="0" y="1017588"/>
            <a:ext cx="8823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76250" indent="-47625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844675"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AutoNum type="arabicPeriod" startAt="2"/>
            </a:pPr>
            <a:r>
              <a:rPr lang="en-US" altLang="en-US">
                <a:solidFill>
                  <a:srgbClr val="00FF00"/>
                </a:solidFill>
              </a:rPr>
              <a:t>Financial innovations</a:t>
            </a:r>
            <a:r>
              <a:rPr lang="en-US" altLang="en-US">
                <a:solidFill>
                  <a:srgbClr val="FFFFFF"/>
                </a:solidFill>
              </a:rPr>
              <a:t> like CDOs (=Collateralized Debt Obligations) that led to the neglect of credit risks by banks.</a:t>
            </a:r>
          </a:p>
          <a:p>
            <a:pPr lvl="2" eaLnBrk="1" hangingPunct="1">
              <a:buSzPct val="120000"/>
            </a:pPr>
            <a:endParaRPr lang="en-US" altLang="en-US" sz="2100">
              <a:solidFill>
                <a:schemeClr val="bg2"/>
              </a:solidFill>
            </a:endParaRPr>
          </a:p>
        </p:txBody>
      </p:sp>
      <p:sp>
        <p:nvSpPr>
          <p:cNvPr id="829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694278" name="Rectangle 6"/>
          <p:cNvSpPr>
            <a:spLocks noChangeArrowheads="1"/>
          </p:cNvSpPr>
          <p:nvPr/>
        </p:nvSpPr>
        <p:spPr bwMode="auto">
          <a:xfrm>
            <a:off x="5940425" y="21685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Senior Tranche </a:t>
            </a:r>
          </a:p>
          <a:p>
            <a:pPr algn="ctr" eaLnBrk="1" hangingPunct="1">
              <a:spcBef>
                <a:spcPct val="0"/>
              </a:spcBef>
              <a:buClrTx/>
              <a:buFontTx/>
              <a:buNone/>
            </a:pPr>
            <a:r>
              <a:rPr lang="en-US" altLang="en-US" sz="2000" b="1">
                <a:solidFill>
                  <a:srgbClr val="0000FF"/>
                </a:solidFill>
              </a:rPr>
              <a:t>(rated AAA)</a:t>
            </a:r>
          </a:p>
        </p:txBody>
      </p:sp>
      <p:sp>
        <p:nvSpPr>
          <p:cNvPr id="694279" name="Rectangle 7"/>
          <p:cNvSpPr>
            <a:spLocks noChangeArrowheads="1"/>
          </p:cNvSpPr>
          <p:nvPr/>
        </p:nvSpPr>
        <p:spPr bwMode="auto">
          <a:xfrm>
            <a:off x="5940425" y="2997200"/>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Mezzanine Tranche </a:t>
            </a:r>
          </a:p>
          <a:p>
            <a:pPr algn="ctr" eaLnBrk="1" hangingPunct="1">
              <a:spcBef>
                <a:spcPct val="0"/>
              </a:spcBef>
              <a:buClrTx/>
              <a:buFontTx/>
              <a:buNone/>
            </a:pPr>
            <a:r>
              <a:rPr lang="en-US" altLang="en-US" sz="2000" b="1">
                <a:solidFill>
                  <a:srgbClr val="0000FF"/>
                </a:solidFill>
              </a:rPr>
              <a:t>(rated AA to BB)</a:t>
            </a:r>
          </a:p>
        </p:txBody>
      </p:sp>
      <p:sp>
        <p:nvSpPr>
          <p:cNvPr id="694280" name="Rectangle 8"/>
          <p:cNvSpPr>
            <a:spLocks noChangeArrowheads="1"/>
          </p:cNvSpPr>
          <p:nvPr/>
        </p:nvSpPr>
        <p:spPr bwMode="auto">
          <a:xfrm>
            <a:off x="5940425" y="3897313"/>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Equity Tranche </a:t>
            </a:r>
          </a:p>
          <a:p>
            <a:pPr algn="ctr" eaLnBrk="1" hangingPunct="1">
              <a:spcBef>
                <a:spcPct val="0"/>
              </a:spcBef>
              <a:buClrTx/>
              <a:buFontTx/>
              <a:buNone/>
            </a:pPr>
            <a:r>
              <a:rPr lang="en-US" altLang="en-US" sz="2000" b="1">
                <a:solidFill>
                  <a:srgbClr val="0000FF"/>
                </a:solidFill>
              </a:rPr>
              <a:t>(unrated; “toxic waste”)</a:t>
            </a:r>
          </a:p>
        </p:txBody>
      </p:sp>
      <p:sp>
        <p:nvSpPr>
          <p:cNvPr id="82954" name="Rectangle 9"/>
          <p:cNvSpPr>
            <a:spLocks noChangeArrowheads="1"/>
          </p:cNvSpPr>
          <p:nvPr/>
        </p:nvSpPr>
        <p:spPr bwMode="auto">
          <a:xfrm>
            <a:off x="3175" y="1771650"/>
            <a:ext cx="5976938"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1079500" indent="-366713"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90000"/>
              </a:lnSpc>
              <a:buSzTx/>
            </a:pPr>
            <a:r>
              <a:rPr lang="en-US" altLang="en-US" dirty="0">
                <a:solidFill>
                  <a:srgbClr val="FFFFFF"/>
                </a:solidFill>
              </a:rPr>
              <a:t>A </a:t>
            </a:r>
            <a:r>
              <a:rPr lang="en-US" altLang="en-US" dirty="0" err="1">
                <a:solidFill>
                  <a:srgbClr val="FFFFFF"/>
                </a:solidFill>
              </a:rPr>
              <a:t>CDO</a:t>
            </a:r>
            <a:r>
              <a:rPr lang="en-US" altLang="en-US" dirty="0">
                <a:solidFill>
                  <a:srgbClr val="FFFFFF"/>
                </a:solidFill>
              </a:rPr>
              <a:t> is a </a:t>
            </a:r>
            <a:r>
              <a:rPr lang="en-US" altLang="en-US" dirty="0">
                <a:solidFill>
                  <a:srgbClr val="00FF00"/>
                </a:solidFill>
              </a:rPr>
              <a:t>portfolio of mortgage credits</a:t>
            </a:r>
            <a:r>
              <a:rPr lang="en-US" altLang="en-US" dirty="0">
                <a:solidFill>
                  <a:srgbClr val="FFFFFF"/>
                </a:solidFill>
              </a:rPr>
              <a:t> sliced into different classes of risk.</a:t>
            </a:r>
          </a:p>
          <a:p>
            <a:pPr lvl="1" eaLnBrk="1" hangingPunct="1">
              <a:lnSpc>
                <a:spcPct val="90000"/>
              </a:lnSpc>
              <a:buSzTx/>
            </a:pPr>
            <a:r>
              <a:rPr lang="en-US" altLang="en-US" dirty="0">
                <a:solidFill>
                  <a:srgbClr val="FFFFFF"/>
                </a:solidFill>
              </a:rPr>
              <a:t>The “</a:t>
            </a:r>
            <a:r>
              <a:rPr lang="en-US" altLang="en-US" dirty="0">
                <a:solidFill>
                  <a:srgbClr val="00FF00"/>
                </a:solidFill>
              </a:rPr>
              <a:t>manufacturer</a:t>
            </a:r>
            <a:r>
              <a:rPr lang="en-US" altLang="en-US" dirty="0">
                <a:solidFill>
                  <a:srgbClr val="FFFFFF"/>
                </a:solidFill>
              </a:rPr>
              <a:t>”, typically an investment bank sells the classes to insurance companies, mutual funds, commercial banks, pension funds etc.</a:t>
            </a:r>
          </a:p>
          <a:p>
            <a:pPr lvl="1" eaLnBrk="1" hangingPunct="1">
              <a:lnSpc>
                <a:spcPct val="90000"/>
              </a:lnSpc>
              <a:buSzTx/>
            </a:pPr>
            <a:r>
              <a:rPr lang="en-US" altLang="en-US" dirty="0">
                <a:solidFill>
                  <a:srgbClr val="FFFFFF"/>
                </a:solidFill>
              </a:rPr>
              <a:t>The </a:t>
            </a:r>
            <a:r>
              <a:rPr lang="en-US" altLang="en-US" dirty="0">
                <a:solidFill>
                  <a:srgbClr val="00FF00"/>
                </a:solidFill>
              </a:rPr>
              <a:t>fixed rate return</a:t>
            </a:r>
            <a:r>
              <a:rPr lang="en-US" altLang="en-US" dirty="0">
                <a:solidFill>
                  <a:srgbClr val="FFFFFF"/>
                </a:solidFill>
              </a:rPr>
              <a:t> for each class contains a risk premium, which is  highest for the equity tranche.</a:t>
            </a:r>
          </a:p>
          <a:p>
            <a:pPr lvl="1" eaLnBrk="1" hangingPunct="1">
              <a:lnSpc>
                <a:spcPct val="90000"/>
              </a:lnSpc>
              <a:buSzTx/>
            </a:pPr>
            <a:r>
              <a:rPr lang="en-US" altLang="en-US" dirty="0">
                <a:solidFill>
                  <a:srgbClr val="00FF00"/>
                </a:solidFill>
              </a:rPr>
              <a:t>Interest and amortization payments</a:t>
            </a:r>
            <a:r>
              <a:rPr lang="en-US" altLang="en-US" dirty="0">
                <a:solidFill>
                  <a:srgbClr val="FFFFFF"/>
                </a:solidFill>
              </a:rPr>
              <a:t> are first used to pay the owners of the senior tranche, if something is left, it will be used to pay the mezzanine tranche, if something is left, it will be used to pay the equity tranche.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42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2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8" grpId="0" animBg="1"/>
      <p:bldP spid="694279" grpId="0" animBg="1"/>
      <p:bldP spid="69428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8070"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p>
        </p:txBody>
      </p:sp>
      <p:sp>
        <p:nvSpPr>
          <p:cNvPr id="8397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14BEF80-75D8-41A5-A2D9-CB40AF0CE280}" type="slidenum">
              <a:rPr lang="de-DE" altLang="en-US" sz="1800" smtClean="0">
                <a:solidFill>
                  <a:srgbClr val="FFFFFF"/>
                </a:solidFill>
              </a:rPr>
              <a:pPr algn="r" eaLnBrk="1" hangingPunct="1">
                <a:spcBef>
                  <a:spcPct val="0"/>
                </a:spcBef>
                <a:buClrTx/>
                <a:buFontTx/>
                <a:buNone/>
              </a:pPr>
              <a:t>75</a:t>
            </a:fld>
            <a:r>
              <a:rPr lang="de-DE" altLang="en-US" sz="1800">
                <a:solidFill>
                  <a:srgbClr val="FFFFFF"/>
                </a:solidFill>
              </a:rPr>
              <a:t>-</a:t>
            </a:r>
          </a:p>
        </p:txBody>
      </p:sp>
      <p:sp>
        <p:nvSpPr>
          <p:cNvPr id="8397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3973" name="Rectangle 2"/>
          <p:cNvSpPr>
            <a:spLocks noChangeArrowheads="1"/>
          </p:cNvSpPr>
          <p:nvPr/>
        </p:nvSpPr>
        <p:spPr bwMode="auto">
          <a:xfrm>
            <a:off x="0" y="1017588"/>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300">
                <a:solidFill>
                  <a:srgbClr val="FFFFFF"/>
                </a:solidFill>
              </a:rPr>
              <a:t>If </a:t>
            </a:r>
            <a:r>
              <a:rPr lang="en-US" altLang="en-US" sz="2300">
                <a:solidFill>
                  <a:srgbClr val="00FF00"/>
                </a:solidFill>
              </a:rPr>
              <a:t>enough money</a:t>
            </a:r>
            <a:r>
              <a:rPr lang="en-US" altLang="en-US" sz="2300">
                <a:solidFill>
                  <a:srgbClr val="FFFFFF"/>
                </a:solidFill>
              </a:rPr>
              <a:t> flows back from the debtors, </a:t>
            </a:r>
            <a:r>
              <a:rPr lang="en-US" altLang="en-US" sz="2300">
                <a:solidFill>
                  <a:srgbClr val="00FF00"/>
                </a:solidFill>
              </a:rPr>
              <a:t>all tranches</a:t>
            </a:r>
            <a:r>
              <a:rPr lang="en-US" altLang="en-US" sz="2300">
                <a:solidFill>
                  <a:srgbClr val="FFFFFF"/>
                </a:solidFill>
              </a:rPr>
              <a:t> receive their money back:</a:t>
            </a:r>
          </a:p>
        </p:txBody>
      </p:sp>
      <p:sp>
        <p:nvSpPr>
          <p:cNvPr id="83974"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1621" name="Rectangle 5"/>
          <p:cNvSpPr>
            <a:spLocks noChangeArrowheads="1"/>
          </p:cNvSpPr>
          <p:nvPr/>
        </p:nvSpPr>
        <p:spPr bwMode="auto">
          <a:xfrm>
            <a:off x="5932488" y="2154238"/>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Senior Tranche</a:t>
            </a:r>
          </a:p>
        </p:txBody>
      </p:sp>
      <p:sp>
        <p:nvSpPr>
          <p:cNvPr id="751622"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1">
              <a:solidFill>
                <a:srgbClr val="0000FF"/>
              </a:solidFill>
            </a:endParaRPr>
          </a:p>
        </p:txBody>
      </p:sp>
      <p:sp>
        <p:nvSpPr>
          <p:cNvPr id="751623" name="AutoShape 7"/>
          <p:cNvSpPr>
            <a:spLocks noChangeArrowheads="1"/>
          </p:cNvSpPr>
          <p:nvPr/>
        </p:nvSpPr>
        <p:spPr bwMode="auto">
          <a:xfrm>
            <a:off x="419100" y="27432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1624" name="Rectangle 8"/>
          <p:cNvSpPr>
            <a:spLocks noChangeArrowheads="1"/>
          </p:cNvSpPr>
          <p:nvPr/>
        </p:nvSpPr>
        <p:spPr bwMode="auto">
          <a:xfrm>
            <a:off x="5940425" y="28162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Mezzanine Tranche</a:t>
            </a:r>
          </a:p>
        </p:txBody>
      </p:sp>
      <p:sp>
        <p:nvSpPr>
          <p:cNvPr id="751625" name="Rectangle 9"/>
          <p:cNvSpPr>
            <a:spLocks noChangeArrowheads="1"/>
          </p:cNvSpPr>
          <p:nvPr/>
        </p:nvSpPr>
        <p:spPr bwMode="auto">
          <a:xfrm>
            <a:off x="5940425" y="3465513"/>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1">
                <a:solidFill>
                  <a:srgbClr val="0000FF"/>
                </a:solidFill>
              </a:rPr>
              <a:t>Equity Tranche</a:t>
            </a:r>
          </a:p>
        </p:txBody>
      </p:sp>
      <p:sp>
        <p:nvSpPr>
          <p:cNvPr id="751627" name="Rectangle 11"/>
          <p:cNvSpPr>
            <a:spLocks noChangeArrowheads="1"/>
          </p:cNvSpPr>
          <p:nvPr/>
        </p:nvSpPr>
        <p:spPr bwMode="auto">
          <a:xfrm>
            <a:off x="1435100" y="2171700"/>
            <a:ext cx="2882900" cy="19685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rgbClr val="0000FF"/>
                </a:solidFill>
              </a:rPr>
              <a:t>Flowback of Credits (Amortization)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1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162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516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751621"/>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751624"/>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751625"/>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751622"/>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mph" presetSubtype="2" fill="hold" nodeType="afterEffect">
                                  <p:stCondLst>
                                    <p:cond delay="0"/>
                                  </p:stCondLst>
                                  <p:childTnLst>
                                    <p:animClr clrSpc="rgb" dir="cw">
                                      <p:cBhvr>
                                        <p:cTn id="26" dur="1000" fill="hold"/>
                                        <p:tgtEl>
                                          <p:spTgt spid="751624"/>
                                        </p:tgtEl>
                                        <p:attrNameLst>
                                          <p:attrName>fillcolor</p:attrName>
                                        </p:attrNameLst>
                                      </p:cBhvr>
                                      <p:to>
                                        <a:srgbClr val="99FF99"/>
                                      </p:to>
                                    </p:animClr>
                                    <p:set>
                                      <p:cBhvr>
                                        <p:cTn id="27" dur="1000" fill="hold"/>
                                        <p:tgtEl>
                                          <p:spTgt spid="751624"/>
                                        </p:tgtEl>
                                        <p:attrNameLst>
                                          <p:attrName>fill.type</p:attrName>
                                        </p:attrNameLst>
                                      </p:cBhvr>
                                      <p:to>
                                        <p:strVal val="solid"/>
                                      </p:to>
                                    </p:set>
                                    <p:set>
                                      <p:cBhvr>
                                        <p:cTn id="28" dur="1000" fill="hold"/>
                                        <p:tgtEl>
                                          <p:spTgt spid="751624"/>
                                        </p:tgtEl>
                                        <p:attrNameLst>
                                          <p:attrName>fill.on</p:attrName>
                                        </p:attrNameLst>
                                      </p:cBhvr>
                                      <p:to>
                                        <p:strVal val="true"/>
                                      </p:to>
                                    </p:set>
                                  </p:childTnLst>
                                </p:cTn>
                              </p:par>
                            </p:childTnLst>
                          </p:cTn>
                        </p:par>
                        <p:par>
                          <p:cTn id="29" fill="hold" nodeType="afterGroup">
                            <p:stCondLst>
                              <p:cond delay="8000"/>
                            </p:stCondLst>
                            <p:childTnLst>
                              <p:par>
                                <p:cTn id="30" presetID="1" presetClass="emph" presetSubtype="2" fill="hold" nodeType="afterEffect">
                                  <p:stCondLst>
                                    <p:cond delay="0"/>
                                  </p:stCondLst>
                                  <p:childTnLst>
                                    <p:animClr clrSpc="rgb" dir="cw">
                                      <p:cBhvr>
                                        <p:cTn id="31" dur="1000" fill="hold"/>
                                        <p:tgtEl>
                                          <p:spTgt spid="751625"/>
                                        </p:tgtEl>
                                        <p:attrNameLst>
                                          <p:attrName>fillcolor</p:attrName>
                                        </p:attrNameLst>
                                      </p:cBhvr>
                                      <p:to>
                                        <a:srgbClr val="99FF99"/>
                                      </p:to>
                                    </p:animClr>
                                    <p:set>
                                      <p:cBhvr>
                                        <p:cTn id="32" dur="1000" fill="hold"/>
                                        <p:tgtEl>
                                          <p:spTgt spid="751625"/>
                                        </p:tgtEl>
                                        <p:attrNameLst>
                                          <p:attrName>fill.type</p:attrName>
                                        </p:attrNameLst>
                                      </p:cBhvr>
                                      <p:to>
                                        <p:strVal val="solid"/>
                                      </p:to>
                                    </p:set>
                                    <p:set>
                                      <p:cBhvr>
                                        <p:cTn id="33" dur="1000" fill="hold"/>
                                        <p:tgtEl>
                                          <p:spTgt spid="7516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1" grpId="0" animBg="1"/>
      <p:bldP spid="751622" grpId="0" animBg="1"/>
      <p:bldP spid="751622" grpId="1" animBg="1"/>
      <p:bldP spid="751623" grpId="0" animBg="1"/>
      <p:bldP spid="751624" grpId="0" animBg="1"/>
      <p:bldP spid="751625" grpId="0" animBg="1"/>
      <p:bldP spid="75162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9094"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499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4C8FC5A6-4991-4DD6-955C-2B9077C167C8}" type="slidenum">
              <a:rPr lang="de-DE" altLang="en-US" sz="1800" smtClean="0">
                <a:solidFill>
                  <a:srgbClr val="FFFFFF"/>
                </a:solidFill>
              </a:rPr>
              <a:pPr algn="r" eaLnBrk="1" hangingPunct="1">
                <a:spcBef>
                  <a:spcPct val="0"/>
                </a:spcBef>
                <a:buClrTx/>
                <a:buFontTx/>
                <a:buNone/>
              </a:pPr>
              <a:t>76</a:t>
            </a:fld>
            <a:r>
              <a:rPr lang="de-DE" altLang="en-US" sz="1800">
                <a:solidFill>
                  <a:srgbClr val="FFFFFF"/>
                </a:solidFill>
              </a:rPr>
              <a:t>-</a:t>
            </a:r>
          </a:p>
        </p:txBody>
      </p:sp>
      <p:sp>
        <p:nvSpPr>
          <p:cNvPr id="8499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4997" name="Rectangle 2"/>
          <p:cNvSpPr>
            <a:spLocks noChangeArrowheads="1"/>
          </p:cNvSpPr>
          <p:nvPr/>
        </p:nvSpPr>
        <p:spPr bwMode="auto">
          <a:xfrm>
            <a:off x="0" y="1017588"/>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300">
                <a:solidFill>
                  <a:srgbClr val="FFFFFF"/>
                </a:solidFill>
              </a:rPr>
              <a:t>If </a:t>
            </a:r>
            <a:r>
              <a:rPr lang="en-US" altLang="en-US" sz="2300">
                <a:solidFill>
                  <a:srgbClr val="00FF00"/>
                </a:solidFill>
              </a:rPr>
              <a:t>not enough money</a:t>
            </a:r>
            <a:r>
              <a:rPr lang="en-US" altLang="en-US" sz="2300">
                <a:solidFill>
                  <a:srgbClr val="FFFFFF"/>
                </a:solidFill>
              </a:rPr>
              <a:t> flows back from the debtors, the </a:t>
            </a:r>
            <a:r>
              <a:rPr lang="en-US" altLang="en-US" sz="2300">
                <a:solidFill>
                  <a:srgbClr val="00FF00"/>
                </a:solidFill>
              </a:rPr>
              <a:t> equity tranche </a:t>
            </a:r>
            <a:r>
              <a:rPr lang="en-US" altLang="en-US" sz="2300">
                <a:solidFill>
                  <a:srgbClr val="FFFFFF"/>
                </a:solidFill>
              </a:rPr>
              <a:t>will first </a:t>
            </a:r>
            <a:r>
              <a:rPr lang="en-US" altLang="en-US" sz="2300">
                <a:solidFill>
                  <a:srgbClr val="00FF00"/>
                </a:solidFill>
              </a:rPr>
              <a:t>not be served</a:t>
            </a:r>
            <a:r>
              <a:rPr lang="en-US" altLang="en-US" sz="2300">
                <a:solidFill>
                  <a:srgbClr val="FFFFFF"/>
                </a:solidFill>
              </a:rPr>
              <a:t>.</a:t>
            </a:r>
            <a:endParaRPr lang="de-DE" altLang="en-US" sz="2300">
              <a:solidFill>
                <a:srgbClr val="FFFFFF"/>
              </a:solidFill>
            </a:endParaRPr>
          </a:p>
        </p:txBody>
      </p:sp>
      <p:sp>
        <p:nvSpPr>
          <p:cNvPr id="84998"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3669" name="Rectangle 5"/>
          <p:cNvSpPr>
            <a:spLocks noChangeArrowheads="1"/>
          </p:cNvSpPr>
          <p:nvPr/>
        </p:nvSpPr>
        <p:spPr bwMode="auto">
          <a:xfrm>
            <a:off x="5940425" y="21685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753670"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1">
              <a:solidFill>
                <a:srgbClr val="0000FF"/>
              </a:solidFill>
            </a:endParaRPr>
          </a:p>
        </p:txBody>
      </p:sp>
      <p:sp>
        <p:nvSpPr>
          <p:cNvPr id="753671" name="AutoShape 7"/>
          <p:cNvSpPr>
            <a:spLocks noChangeArrowheads="1"/>
          </p:cNvSpPr>
          <p:nvPr/>
        </p:nvSpPr>
        <p:spPr bwMode="auto">
          <a:xfrm>
            <a:off x="457200" y="22987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3672" name="Rectangle 8"/>
          <p:cNvSpPr>
            <a:spLocks noChangeArrowheads="1"/>
          </p:cNvSpPr>
          <p:nvPr/>
        </p:nvSpPr>
        <p:spPr bwMode="auto">
          <a:xfrm>
            <a:off x="5940425" y="28162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a:t>
            </a:r>
          </a:p>
        </p:txBody>
      </p:sp>
      <p:sp>
        <p:nvSpPr>
          <p:cNvPr id="753673" name="Rectangle 9"/>
          <p:cNvSpPr>
            <a:spLocks noChangeArrowheads="1"/>
          </p:cNvSpPr>
          <p:nvPr/>
        </p:nvSpPr>
        <p:spPr bwMode="auto">
          <a:xfrm>
            <a:off x="5940425" y="3465513"/>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a:t>
            </a:r>
          </a:p>
        </p:txBody>
      </p:sp>
      <p:sp>
        <p:nvSpPr>
          <p:cNvPr id="753674" name="Rectangle 10"/>
          <p:cNvSpPr>
            <a:spLocks noChangeArrowheads="1"/>
          </p:cNvSpPr>
          <p:nvPr/>
        </p:nvSpPr>
        <p:spPr bwMode="auto">
          <a:xfrm>
            <a:off x="4321175" y="2173288"/>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 </a:t>
            </a:r>
          </a:p>
        </p:txBody>
      </p:sp>
      <p:sp>
        <p:nvSpPr>
          <p:cNvPr id="753675" name="Rectangle 11"/>
          <p:cNvSpPr>
            <a:spLocks noChangeArrowheads="1"/>
          </p:cNvSpPr>
          <p:nvPr/>
        </p:nvSpPr>
        <p:spPr bwMode="auto">
          <a:xfrm>
            <a:off x="1460500" y="2171700"/>
            <a:ext cx="2882900" cy="13208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rgbClr val="0000FF"/>
                </a:solidFill>
              </a:rPr>
              <a:t>Flowback of Credits (Amortization)</a:t>
            </a:r>
            <a:endParaRPr lang="de-DE" altLang="en-US" sz="22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36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367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536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753669"/>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753672"/>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753673"/>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753670"/>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753674"/>
                                        </p:tgtEl>
                                        <p:attrNameLst>
                                          <p:attrName>style.visibility</p:attrName>
                                        </p:attrNameLst>
                                      </p:cBhvr>
                                      <p:to>
                                        <p:strVal val="visible"/>
                                      </p:to>
                                    </p:set>
                                  </p:childTnLst>
                                </p:cTn>
                              </p:par>
                            </p:childTnLst>
                          </p:cTn>
                        </p:par>
                        <p:par>
                          <p:cTn id="27" fill="hold" nodeType="afterGroup">
                            <p:stCondLst>
                              <p:cond delay="7000"/>
                            </p:stCondLst>
                            <p:childTnLst>
                              <p:par>
                                <p:cTn id="28" presetID="1" presetClass="emph" presetSubtype="2" fill="hold" nodeType="afterEffect">
                                  <p:stCondLst>
                                    <p:cond delay="0"/>
                                  </p:stCondLst>
                                  <p:childTnLst>
                                    <p:animClr clrSpc="rgb" dir="cw">
                                      <p:cBhvr>
                                        <p:cTn id="29" dur="1000" fill="hold"/>
                                        <p:tgtEl>
                                          <p:spTgt spid="753672"/>
                                        </p:tgtEl>
                                        <p:attrNameLst>
                                          <p:attrName>fillcolor</p:attrName>
                                        </p:attrNameLst>
                                      </p:cBhvr>
                                      <p:to>
                                        <a:srgbClr val="99FF99"/>
                                      </p:to>
                                    </p:animClr>
                                    <p:set>
                                      <p:cBhvr>
                                        <p:cTn id="30" dur="1000" fill="hold"/>
                                        <p:tgtEl>
                                          <p:spTgt spid="753672"/>
                                        </p:tgtEl>
                                        <p:attrNameLst>
                                          <p:attrName>fill.type</p:attrName>
                                        </p:attrNameLst>
                                      </p:cBhvr>
                                      <p:to>
                                        <p:strVal val="solid"/>
                                      </p:to>
                                    </p:set>
                                    <p:set>
                                      <p:cBhvr>
                                        <p:cTn id="31" dur="1000" fill="hold"/>
                                        <p:tgtEl>
                                          <p:spTgt spid="753672"/>
                                        </p:tgtEl>
                                        <p:attrNameLst>
                                          <p:attrName>fill.on</p:attrName>
                                        </p:attrNameLst>
                                      </p:cBhvr>
                                      <p:to>
                                        <p:strVal val="true"/>
                                      </p:to>
                                    </p:set>
                                  </p:childTnLst>
                                </p:cTn>
                              </p:par>
                            </p:childTnLst>
                          </p:cTn>
                        </p:par>
                        <p:par>
                          <p:cTn id="32" fill="hold" nodeType="afterGroup">
                            <p:stCondLst>
                              <p:cond delay="8000"/>
                            </p:stCondLst>
                            <p:childTnLst>
                              <p:par>
                                <p:cTn id="33" presetID="1" presetClass="emph" presetSubtype="2" fill="hold" nodeType="afterEffect">
                                  <p:stCondLst>
                                    <p:cond delay="0"/>
                                  </p:stCondLst>
                                  <p:childTnLst>
                                    <p:animClr clrSpc="rgb" dir="cw">
                                      <p:cBhvr>
                                        <p:cTn id="34" dur="1000" fill="hold"/>
                                        <p:tgtEl>
                                          <p:spTgt spid="753673"/>
                                        </p:tgtEl>
                                        <p:attrNameLst>
                                          <p:attrName>fillcolor</p:attrName>
                                        </p:attrNameLst>
                                      </p:cBhvr>
                                      <p:to>
                                        <a:srgbClr val="FF0000"/>
                                      </p:to>
                                    </p:animClr>
                                    <p:set>
                                      <p:cBhvr>
                                        <p:cTn id="35" dur="1000" fill="hold"/>
                                        <p:tgtEl>
                                          <p:spTgt spid="753673"/>
                                        </p:tgtEl>
                                        <p:attrNameLst>
                                          <p:attrName>fill.type</p:attrName>
                                        </p:attrNameLst>
                                      </p:cBhvr>
                                      <p:to>
                                        <p:strVal val="solid"/>
                                      </p:to>
                                    </p:set>
                                    <p:set>
                                      <p:cBhvr>
                                        <p:cTn id="36" dur="1000" fill="hold"/>
                                        <p:tgtEl>
                                          <p:spTgt spid="75367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nimBg="1"/>
      <p:bldP spid="753670" grpId="0" animBg="1"/>
      <p:bldP spid="753670" grpId="1" animBg="1"/>
      <p:bldP spid="753671" grpId="0" animBg="1"/>
      <p:bldP spid="753672" grpId="0" animBg="1"/>
      <p:bldP spid="753673" grpId="0" animBg="1"/>
      <p:bldP spid="753674" grpId="0"/>
      <p:bldP spid="75367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0118"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601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DB18B06-EFB1-44B5-9942-A2469486414C}" type="slidenum">
              <a:rPr lang="de-DE" altLang="en-US" sz="1800" smtClean="0">
                <a:solidFill>
                  <a:srgbClr val="FFFFFF"/>
                </a:solidFill>
              </a:rPr>
              <a:pPr algn="r" eaLnBrk="1" hangingPunct="1">
                <a:spcBef>
                  <a:spcPct val="0"/>
                </a:spcBef>
                <a:buClrTx/>
                <a:buFontTx/>
                <a:buNone/>
              </a:pPr>
              <a:t>77</a:t>
            </a:fld>
            <a:r>
              <a:rPr lang="de-DE" altLang="en-US" sz="1800">
                <a:solidFill>
                  <a:srgbClr val="FFFFFF"/>
                </a:solidFill>
              </a:rPr>
              <a:t>-</a:t>
            </a:r>
          </a:p>
        </p:txBody>
      </p:sp>
      <p:sp>
        <p:nvSpPr>
          <p:cNvPr id="8602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6021" name="Rectangle 2"/>
          <p:cNvSpPr>
            <a:spLocks noChangeArrowheads="1"/>
          </p:cNvSpPr>
          <p:nvPr/>
        </p:nvSpPr>
        <p:spPr bwMode="auto">
          <a:xfrm>
            <a:off x="0" y="1017588"/>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300">
                <a:solidFill>
                  <a:srgbClr val="FFFFFF"/>
                </a:solidFill>
              </a:rPr>
              <a:t>If </a:t>
            </a:r>
            <a:r>
              <a:rPr lang="en-US" altLang="en-US" sz="2300">
                <a:solidFill>
                  <a:srgbClr val="00FF00"/>
                </a:solidFill>
              </a:rPr>
              <a:t>even less money</a:t>
            </a:r>
            <a:r>
              <a:rPr lang="en-US" altLang="en-US" sz="2300">
                <a:solidFill>
                  <a:srgbClr val="FFFFFF"/>
                </a:solidFill>
              </a:rPr>
              <a:t> flows back from the debtors, the </a:t>
            </a:r>
            <a:r>
              <a:rPr lang="en-US" altLang="en-US" sz="2300">
                <a:solidFill>
                  <a:srgbClr val="00FF00"/>
                </a:solidFill>
              </a:rPr>
              <a:t> mezzanine tranche too </a:t>
            </a:r>
            <a:r>
              <a:rPr lang="en-US" altLang="en-US" sz="2300">
                <a:solidFill>
                  <a:srgbClr val="FFFFFF"/>
                </a:solidFill>
              </a:rPr>
              <a:t>will </a:t>
            </a:r>
            <a:r>
              <a:rPr lang="en-US" altLang="en-US" sz="2300">
                <a:solidFill>
                  <a:srgbClr val="00FF00"/>
                </a:solidFill>
              </a:rPr>
              <a:t>not be served</a:t>
            </a:r>
            <a:r>
              <a:rPr lang="en-US" altLang="en-US" sz="2300">
                <a:solidFill>
                  <a:srgbClr val="FFFFFF"/>
                </a:solidFill>
              </a:rPr>
              <a:t>.</a:t>
            </a:r>
            <a:endParaRPr lang="de-DE" altLang="en-US" sz="2300">
              <a:solidFill>
                <a:srgbClr val="FFFFFF"/>
              </a:solidFill>
            </a:endParaRPr>
          </a:p>
        </p:txBody>
      </p:sp>
      <p:sp>
        <p:nvSpPr>
          <p:cNvPr id="86022"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5717" name="Rectangle 5"/>
          <p:cNvSpPr>
            <a:spLocks noChangeArrowheads="1"/>
          </p:cNvSpPr>
          <p:nvPr/>
        </p:nvSpPr>
        <p:spPr bwMode="auto">
          <a:xfrm>
            <a:off x="5932488" y="2154238"/>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755718"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1">
              <a:solidFill>
                <a:srgbClr val="0000FF"/>
              </a:solidFill>
            </a:endParaRPr>
          </a:p>
        </p:txBody>
      </p:sp>
      <p:sp>
        <p:nvSpPr>
          <p:cNvPr id="755719" name="AutoShape 7"/>
          <p:cNvSpPr>
            <a:spLocks noChangeArrowheads="1"/>
          </p:cNvSpPr>
          <p:nvPr/>
        </p:nvSpPr>
        <p:spPr bwMode="auto">
          <a:xfrm>
            <a:off x="444500" y="20574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5720" name="Rectangle 8"/>
          <p:cNvSpPr>
            <a:spLocks noChangeArrowheads="1"/>
          </p:cNvSpPr>
          <p:nvPr/>
        </p:nvSpPr>
        <p:spPr bwMode="auto">
          <a:xfrm>
            <a:off x="5932488" y="28162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a:t>
            </a:r>
          </a:p>
        </p:txBody>
      </p:sp>
      <p:sp>
        <p:nvSpPr>
          <p:cNvPr id="755721" name="Rectangle 9"/>
          <p:cNvSpPr>
            <a:spLocks noChangeArrowheads="1"/>
          </p:cNvSpPr>
          <p:nvPr/>
        </p:nvSpPr>
        <p:spPr bwMode="auto">
          <a:xfrm>
            <a:off x="5940425" y="3465513"/>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a:t>
            </a:r>
          </a:p>
        </p:txBody>
      </p:sp>
      <p:sp>
        <p:nvSpPr>
          <p:cNvPr id="755722" name="Rectangle 10"/>
          <p:cNvSpPr>
            <a:spLocks noChangeArrowheads="1"/>
          </p:cNvSpPr>
          <p:nvPr/>
        </p:nvSpPr>
        <p:spPr bwMode="auto">
          <a:xfrm>
            <a:off x="4321175" y="2144713"/>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755723" name="Rectangle 11"/>
          <p:cNvSpPr>
            <a:spLocks noChangeArrowheads="1"/>
          </p:cNvSpPr>
          <p:nvPr/>
        </p:nvSpPr>
        <p:spPr bwMode="auto">
          <a:xfrm>
            <a:off x="1435100" y="2159000"/>
            <a:ext cx="2882900" cy="6731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Flowback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57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572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557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755717"/>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755720"/>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755721"/>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755718"/>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755722"/>
                                        </p:tgtEl>
                                        <p:attrNameLst>
                                          <p:attrName>style.visibility</p:attrName>
                                        </p:attrNameLst>
                                      </p:cBhvr>
                                      <p:to>
                                        <p:strVal val="visible"/>
                                      </p:to>
                                    </p:set>
                                  </p:childTnLst>
                                </p:cTn>
                              </p:par>
                            </p:childTnLst>
                          </p:cTn>
                        </p:par>
                        <p:par>
                          <p:cTn id="27" fill="hold" nodeType="afterGroup">
                            <p:stCondLst>
                              <p:cond delay="7000"/>
                            </p:stCondLst>
                            <p:childTnLst>
                              <p:par>
                                <p:cTn id="28" presetID="1" presetClass="emph" presetSubtype="2" fill="hold" nodeType="afterEffect">
                                  <p:stCondLst>
                                    <p:cond delay="0"/>
                                  </p:stCondLst>
                                  <p:childTnLst>
                                    <p:animClr clrSpc="rgb" dir="cw">
                                      <p:cBhvr>
                                        <p:cTn id="29" dur="1000" fill="hold"/>
                                        <p:tgtEl>
                                          <p:spTgt spid="755720"/>
                                        </p:tgtEl>
                                        <p:attrNameLst>
                                          <p:attrName>fillcolor</p:attrName>
                                        </p:attrNameLst>
                                      </p:cBhvr>
                                      <p:to>
                                        <a:srgbClr val="FF0000"/>
                                      </p:to>
                                    </p:animClr>
                                    <p:set>
                                      <p:cBhvr>
                                        <p:cTn id="30" dur="1000" fill="hold"/>
                                        <p:tgtEl>
                                          <p:spTgt spid="755720"/>
                                        </p:tgtEl>
                                        <p:attrNameLst>
                                          <p:attrName>fill.type</p:attrName>
                                        </p:attrNameLst>
                                      </p:cBhvr>
                                      <p:to>
                                        <p:strVal val="solid"/>
                                      </p:to>
                                    </p:set>
                                    <p:set>
                                      <p:cBhvr>
                                        <p:cTn id="31" dur="1000" fill="hold"/>
                                        <p:tgtEl>
                                          <p:spTgt spid="755720"/>
                                        </p:tgtEl>
                                        <p:attrNameLst>
                                          <p:attrName>fill.on</p:attrName>
                                        </p:attrNameLst>
                                      </p:cBhvr>
                                      <p:to>
                                        <p:strVal val="true"/>
                                      </p:to>
                                    </p:set>
                                  </p:childTnLst>
                                </p:cTn>
                              </p:par>
                            </p:childTnLst>
                          </p:cTn>
                        </p:par>
                        <p:par>
                          <p:cTn id="32" fill="hold" nodeType="afterGroup">
                            <p:stCondLst>
                              <p:cond delay="8000"/>
                            </p:stCondLst>
                            <p:childTnLst>
                              <p:par>
                                <p:cTn id="33" presetID="1" presetClass="emph" presetSubtype="2" fill="hold" nodeType="afterEffect">
                                  <p:stCondLst>
                                    <p:cond delay="0"/>
                                  </p:stCondLst>
                                  <p:childTnLst>
                                    <p:animClr clrSpc="rgb" dir="cw">
                                      <p:cBhvr>
                                        <p:cTn id="34" dur="1000" fill="hold"/>
                                        <p:tgtEl>
                                          <p:spTgt spid="755721"/>
                                        </p:tgtEl>
                                        <p:attrNameLst>
                                          <p:attrName>fillcolor</p:attrName>
                                        </p:attrNameLst>
                                      </p:cBhvr>
                                      <p:to>
                                        <a:srgbClr val="FF0000"/>
                                      </p:to>
                                    </p:animClr>
                                    <p:set>
                                      <p:cBhvr>
                                        <p:cTn id="35" dur="1000" fill="hold"/>
                                        <p:tgtEl>
                                          <p:spTgt spid="755721"/>
                                        </p:tgtEl>
                                        <p:attrNameLst>
                                          <p:attrName>fill.type</p:attrName>
                                        </p:attrNameLst>
                                      </p:cBhvr>
                                      <p:to>
                                        <p:strVal val="solid"/>
                                      </p:to>
                                    </p:set>
                                    <p:set>
                                      <p:cBhvr>
                                        <p:cTn id="36" dur="1000" fill="hold"/>
                                        <p:tgtEl>
                                          <p:spTgt spid="7557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7" grpId="0" animBg="1"/>
      <p:bldP spid="755718" grpId="0" animBg="1"/>
      <p:bldP spid="755718" grpId="1" animBg="1"/>
      <p:bldP spid="755719" grpId="0" animBg="1"/>
      <p:bldP spid="755720" grpId="0" animBg="1"/>
      <p:bldP spid="755721" grpId="0" animBg="1"/>
      <p:bldP spid="755722" grpId="0"/>
      <p:bldP spid="75572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42"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704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128B1C6-0205-4FC4-9621-2F2A95CD3688}" type="slidenum">
              <a:rPr lang="de-DE" altLang="en-US" sz="1800" smtClean="0">
                <a:solidFill>
                  <a:srgbClr val="FFFFFF"/>
                </a:solidFill>
              </a:rPr>
              <a:pPr algn="r" eaLnBrk="1" hangingPunct="1">
                <a:spcBef>
                  <a:spcPct val="0"/>
                </a:spcBef>
                <a:buClrTx/>
                <a:buFontTx/>
                <a:buNone/>
              </a:pPr>
              <a:t>78</a:t>
            </a:fld>
            <a:r>
              <a:rPr lang="de-DE" altLang="en-US" sz="1800">
                <a:solidFill>
                  <a:srgbClr val="FFFFFF"/>
                </a:solidFill>
              </a:rPr>
              <a:t>-</a:t>
            </a:r>
          </a:p>
        </p:txBody>
      </p:sp>
      <p:sp>
        <p:nvSpPr>
          <p:cNvPr id="8704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7045" name="Rectangle 2"/>
          <p:cNvSpPr>
            <a:spLocks noChangeArrowheads="1"/>
          </p:cNvSpPr>
          <p:nvPr/>
        </p:nvSpPr>
        <p:spPr bwMode="auto">
          <a:xfrm>
            <a:off x="0" y="1017588"/>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300">
                <a:solidFill>
                  <a:srgbClr val="FFFFFF"/>
                </a:solidFill>
              </a:rPr>
              <a:t>If </a:t>
            </a:r>
            <a:r>
              <a:rPr lang="en-US" altLang="en-US" sz="2300">
                <a:solidFill>
                  <a:srgbClr val="00FF00"/>
                </a:solidFill>
              </a:rPr>
              <a:t>even less money flows</a:t>
            </a:r>
            <a:r>
              <a:rPr lang="en-US" altLang="en-US" sz="2300">
                <a:solidFill>
                  <a:srgbClr val="FFFFFF"/>
                </a:solidFill>
              </a:rPr>
              <a:t> back from the debtors, the </a:t>
            </a:r>
            <a:r>
              <a:rPr lang="en-US" altLang="en-US" sz="2300">
                <a:solidFill>
                  <a:srgbClr val="00FF00"/>
                </a:solidFill>
              </a:rPr>
              <a:t> senior tranche also </a:t>
            </a:r>
            <a:r>
              <a:rPr lang="en-US" altLang="en-US" sz="2300">
                <a:solidFill>
                  <a:srgbClr val="FFFFFF"/>
                </a:solidFill>
              </a:rPr>
              <a:t>will </a:t>
            </a:r>
            <a:r>
              <a:rPr lang="en-US" altLang="en-US" sz="2300">
                <a:solidFill>
                  <a:srgbClr val="00FF00"/>
                </a:solidFill>
              </a:rPr>
              <a:t>not be fully served</a:t>
            </a:r>
            <a:r>
              <a:rPr lang="de-DE" altLang="en-US" sz="2300">
                <a:solidFill>
                  <a:srgbClr val="FFFFFF"/>
                </a:solidFill>
              </a:rPr>
              <a:t>:</a:t>
            </a:r>
          </a:p>
        </p:txBody>
      </p:sp>
      <p:sp>
        <p:nvSpPr>
          <p:cNvPr id="87046"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7765" name="Rectangle 5"/>
          <p:cNvSpPr>
            <a:spLocks noChangeArrowheads="1"/>
          </p:cNvSpPr>
          <p:nvPr/>
        </p:nvSpPr>
        <p:spPr bwMode="auto">
          <a:xfrm>
            <a:off x="5940425" y="2154238"/>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Senior Tranche </a:t>
            </a:r>
          </a:p>
        </p:txBody>
      </p:sp>
      <p:sp>
        <p:nvSpPr>
          <p:cNvPr id="757766" name="Rectangle 6"/>
          <p:cNvSpPr>
            <a:spLocks noChangeArrowheads="1"/>
          </p:cNvSpPr>
          <p:nvPr/>
        </p:nvSpPr>
        <p:spPr bwMode="auto">
          <a:xfrm>
            <a:off x="1463675" y="2173288"/>
            <a:ext cx="2857500" cy="3302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1">
              <a:solidFill>
                <a:srgbClr val="0000FF"/>
              </a:solidFill>
            </a:endParaRPr>
          </a:p>
        </p:txBody>
      </p:sp>
      <p:sp>
        <p:nvSpPr>
          <p:cNvPr id="757767" name="AutoShape 7"/>
          <p:cNvSpPr>
            <a:spLocks noChangeArrowheads="1"/>
          </p:cNvSpPr>
          <p:nvPr/>
        </p:nvSpPr>
        <p:spPr bwMode="auto">
          <a:xfrm>
            <a:off x="457200" y="18542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57768" name="Rectangle 8"/>
          <p:cNvSpPr>
            <a:spLocks noChangeArrowheads="1"/>
          </p:cNvSpPr>
          <p:nvPr/>
        </p:nvSpPr>
        <p:spPr bwMode="auto">
          <a:xfrm>
            <a:off x="5940425" y="2816225"/>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Mezzanine Tranche</a:t>
            </a:r>
          </a:p>
        </p:txBody>
      </p:sp>
      <p:sp>
        <p:nvSpPr>
          <p:cNvPr id="757769" name="Rectangle 9"/>
          <p:cNvSpPr>
            <a:spLocks noChangeArrowheads="1"/>
          </p:cNvSpPr>
          <p:nvPr/>
        </p:nvSpPr>
        <p:spPr bwMode="auto">
          <a:xfrm>
            <a:off x="5948363" y="3492500"/>
            <a:ext cx="2882900" cy="647700"/>
          </a:xfrm>
          <a:prstGeom prst="rect">
            <a:avLst/>
          </a:prstGeom>
          <a:solidFill>
            <a:srgbClr val="99CCFF"/>
          </a:solidFill>
          <a:ln w="28575" algn="ctr">
            <a:solidFill>
              <a:srgbClr val="FF0000"/>
            </a:solidFill>
            <a:miter lim="800000"/>
            <a:headEnd/>
            <a:tailEnd type="none" w="lg" len="lg"/>
          </a:ln>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Equity Tranche</a:t>
            </a:r>
          </a:p>
        </p:txBody>
      </p:sp>
      <p:sp>
        <p:nvSpPr>
          <p:cNvPr id="757770" name="Rectangle 10"/>
          <p:cNvSpPr>
            <a:spLocks noChangeArrowheads="1"/>
          </p:cNvSpPr>
          <p:nvPr/>
        </p:nvSpPr>
        <p:spPr bwMode="auto">
          <a:xfrm>
            <a:off x="4292600" y="2154238"/>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 Senior Tranche</a:t>
            </a:r>
          </a:p>
        </p:txBody>
      </p:sp>
      <p:sp>
        <p:nvSpPr>
          <p:cNvPr id="757771" name="Rectangle 11"/>
          <p:cNvSpPr>
            <a:spLocks noChangeArrowheads="1"/>
          </p:cNvSpPr>
          <p:nvPr/>
        </p:nvSpPr>
        <p:spPr bwMode="auto">
          <a:xfrm>
            <a:off x="1435100" y="2163763"/>
            <a:ext cx="2882900" cy="3556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Flowback</a:t>
            </a:r>
          </a:p>
        </p:txBody>
      </p:sp>
      <p:sp>
        <p:nvSpPr>
          <p:cNvPr id="757772" name="Rectangle 12"/>
          <p:cNvSpPr>
            <a:spLocks noChangeArrowheads="1"/>
          </p:cNvSpPr>
          <p:nvPr/>
        </p:nvSpPr>
        <p:spPr bwMode="auto">
          <a:xfrm>
            <a:off x="114300" y="3355975"/>
            <a:ext cx="49228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542925" indent="-363538"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90000"/>
              </a:lnSpc>
              <a:buSzTx/>
            </a:pPr>
            <a:r>
              <a:rPr lang="en-US" altLang="en-US">
                <a:solidFill>
                  <a:srgbClr val="FFFFFF"/>
                </a:solidFill>
              </a:rPr>
              <a:t>To compensate investors for the </a:t>
            </a:r>
            <a:r>
              <a:rPr lang="en-US" altLang="en-US">
                <a:solidFill>
                  <a:srgbClr val="00FF00"/>
                </a:solidFill>
              </a:rPr>
              <a:t>higher default risk</a:t>
            </a:r>
            <a:r>
              <a:rPr lang="en-US" altLang="en-US">
                <a:solidFill>
                  <a:srgbClr val="FFFFFF"/>
                </a:solidFill>
              </a:rPr>
              <a:t> buyers of the equity and mezzanine tranche receive </a:t>
            </a:r>
            <a:r>
              <a:rPr lang="en-US" altLang="en-US">
                <a:solidFill>
                  <a:srgbClr val="00FF00"/>
                </a:solidFill>
              </a:rPr>
              <a:t>higher interest payments</a:t>
            </a:r>
            <a:r>
              <a:rPr lang="en-US" altLang="en-US">
                <a:solidFill>
                  <a:srgbClr val="FFFFFF"/>
                </a:solidFill>
              </a:rPr>
              <a:t>.</a:t>
            </a:r>
          </a:p>
          <a:p>
            <a:pPr lvl="1" eaLnBrk="1" hangingPunct="1">
              <a:lnSpc>
                <a:spcPct val="90000"/>
              </a:lnSpc>
              <a:buSzTx/>
            </a:pPr>
            <a:r>
              <a:rPr lang="en-US" altLang="en-US">
                <a:solidFill>
                  <a:srgbClr val="FFFFFF"/>
                </a:solidFill>
              </a:rPr>
              <a:t>For example…</a:t>
            </a:r>
          </a:p>
        </p:txBody>
      </p:sp>
      <p:sp>
        <p:nvSpPr>
          <p:cNvPr id="757773" name="Text Box 13"/>
          <p:cNvSpPr txBox="1">
            <a:spLocks noChangeArrowheads="1"/>
          </p:cNvSpPr>
          <p:nvPr/>
        </p:nvSpPr>
        <p:spPr bwMode="auto">
          <a:xfrm>
            <a:off x="8318500" y="3568700"/>
            <a:ext cx="4953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dirty="0">
                <a:solidFill>
                  <a:srgbClr val="FFC000"/>
                </a:solidFill>
              </a:rPr>
              <a:t>8%</a:t>
            </a:r>
          </a:p>
        </p:txBody>
      </p:sp>
      <p:sp>
        <p:nvSpPr>
          <p:cNvPr id="757774" name="Text Box 14"/>
          <p:cNvSpPr txBox="1">
            <a:spLocks noChangeArrowheads="1"/>
          </p:cNvSpPr>
          <p:nvPr/>
        </p:nvSpPr>
        <p:spPr bwMode="auto">
          <a:xfrm>
            <a:off x="8345488" y="2922588"/>
            <a:ext cx="4953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dirty="0">
                <a:solidFill>
                  <a:srgbClr val="FFC000"/>
                </a:solidFill>
              </a:rPr>
              <a:t>5%</a:t>
            </a:r>
          </a:p>
        </p:txBody>
      </p:sp>
      <p:sp>
        <p:nvSpPr>
          <p:cNvPr id="757775" name="Text Box 15"/>
          <p:cNvSpPr txBox="1">
            <a:spLocks noChangeArrowheads="1"/>
          </p:cNvSpPr>
          <p:nvPr/>
        </p:nvSpPr>
        <p:spPr bwMode="auto">
          <a:xfrm>
            <a:off x="8294688" y="2300288"/>
            <a:ext cx="4953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dirty="0">
                <a:solidFill>
                  <a:srgbClr val="FFC0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7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57766"/>
                                        </p:tgtEl>
                                        <p:attrNameLst>
                                          <p:attrName>style.visibility</p:attrName>
                                        </p:attrNameLst>
                                      </p:cBhvr>
                                      <p:to>
                                        <p:strVal val="visible"/>
                                      </p:to>
                                    </p:set>
                                  </p:childTnLst>
                                </p:cTn>
                              </p:par>
                            </p:childTnLst>
                          </p:cTn>
                        </p:par>
                        <p:par>
                          <p:cTn id="11" fill="hold" nodeType="afterGroup">
                            <p:stCondLst>
                              <p:cond delay="0"/>
                            </p:stCondLst>
                            <p:childTnLst>
                              <p:par>
                                <p:cTn id="12" presetID="35" presetClass="path" presetSubtype="0" accel="50000" decel="50000" fill="hold" grpId="0" nodeType="afterEffect">
                                  <p:stCondLst>
                                    <p:cond delay="0"/>
                                  </p:stCondLst>
                                  <p:childTnLst>
                                    <p:animMotion origin="layout" path="M -2.5E-6 4.07407E-6 L -0.175 4.07407E-6 " pathEditMode="relative" rAng="0" ptsTypes="AA">
                                      <p:cBhvr>
                                        <p:cTn id="13" dur="2000" fill="hold"/>
                                        <p:tgtEl>
                                          <p:spTgt spid="757765"/>
                                        </p:tgtEl>
                                        <p:attrNameLst>
                                          <p:attrName>ppt_x</p:attrName>
                                          <p:attrName>ppt_y</p:attrName>
                                        </p:attrNameLst>
                                      </p:cBhvr>
                                      <p:rCtr x="-8750" y="0"/>
                                    </p:animMotion>
                                  </p:childTnLst>
                                </p:cTn>
                              </p:par>
                            </p:childTnLst>
                          </p:cTn>
                        </p:par>
                        <p:par>
                          <p:cTn id="14" fill="hold" nodeType="afterGroup">
                            <p:stCondLst>
                              <p:cond delay="2000"/>
                            </p:stCondLst>
                            <p:childTnLst>
                              <p:par>
                                <p:cTn id="15" presetID="35" presetClass="path" presetSubtype="0" accel="50000" decel="50000" fill="hold" grpId="0" nodeType="afterEffect">
                                  <p:stCondLst>
                                    <p:cond delay="0"/>
                                  </p:stCondLst>
                                  <p:childTnLst>
                                    <p:animMotion origin="layout" path="M 3.88889E-6 -3.7037E-6 L -0.12639 -3.7037E-6 " pathEditMode="relative" rAng="0" ptsTypes="AA">
                                      <p:cBhvr>
                                        <p:cTn id="16" dur="1000" fill="hold"/>
                                        <p:tgtEl>
                                          <p:spTgt spid="757768"/>
                                        </p:tgtEl>
                                        <p:attrNameLst>
                                          <p:attrName>ppt_x</p:attrName>
                                          <p:attrName>ppt_y</p:attrName>
                                        </p:attrNameLst>
                                      </p:cBhvr>
                                      <p:rCtr x="-6319" y="0"/>
                                    </p:animMotion>
                                  </p:childTnLst>
                                </p:cTn>
                              </p:par>
                            </p:childTnLst>
                          </p:cTn>
                        </p:par>
                        <p:par>
                          <p:cTn id="17" fill="hold" nodeType="afterGroup">
                            <p:stCondLst>
                              <p:cond delay="3000"/>
                            </p:stCondLst>
                            <p:childTnLst>
                              <p:par>
                                <p:cTn id="18" presetID="35" presetClass="path" presetSubtype="0" accel="50000" decel="50000" fill="hold" grpId="0" nodeType="afterEffect">
                                  <p:stCondLst>
                                    <p:cond delay="0"/>
                                  </p:stCondLst>
                                  <p:childTnLst>
                                    <p:animMotion origin="layout" path="M 2.77778E-7 -1.48148E-6 L -0.08056 -1.48148E-6 " pathEditMode="relative" rAng="0" ptsTypes="AA">
                                      <p:cBhvr>
                                        <p:cTn id="19" dur="1000" fill="hold"/>
                                        <p:tgtEl>
                                          <p:spTgt spid="757769"/>
                                        </p:tgtEl>
                                        <p:attrNameLst>
                                          <p:attrName>ppt_x</p:attrName>
                                          <p:attrName>ppt_y</p:attrName>
                                        </p:attrNameLst>
                                      </p:cBhvr>
                                      <p:rCtr x="-4028" y="0"/>
                                    </p:animMotion>
                                  </p:childTnLst>
                                </p:cTn>
                              </p:par>
                            </p:childTnLst>
                          </p:cTn>
                        </p:par>
                        <p:par>
                          <p:cTn id="20" fill="hold" nodeType="afterGroup">
                            <p:stCondLst>
                              <p:cond delay="4000"/>
                            </p:stCondLst>
                            <p:childTnLst>
                              <p:par>
                                <p:cTn id="21" presetID="63" presetClass="path" presetSubtype="0" accel="50000" decel="50000" fill="hold" grpId="0" nodeType="afterEffect">
                                  <p:stCondLst>
                                    <p:cond delay="0"/>
                                  </p:stCondLst>
                                  <p:childTnLst>
                                    <p:animMotion origin="layout" path="M 5.55556E-7 -1.11111E-6 L 0.31597 0.00185 " pathEditMode="relative" rAng="0" ptsTypes="AA">
                                      <p:cBhvr>
                                        <p:cTn id="22" dur="2000" fill="hold"/>
                                        <p:tgtEl>
                                          <p:spTgt spid="757766"/>
                                        </p:tgtEl>
                                        <p:attrNameLst>
                                          <p:attrName>ppt_x</p:attrName>
                                          <p:attrName>ppt_y</p:attrName>
                                        </p:attrNameLst>
                                      </p:cBhvr>
                                      <p:rCtr x="15799" y="93"/>
                                    </p:animMotion>
                                  </p:childTnLst>
                                </p:cTn>
                              </p:par>
                            </p:childTnLst>
                          </p:cTn>
                        </p:par>
                        <p:par>
                          <p:cTn id="23" fill="hold" nodeType="afterGroup">
                            <p:stCondLst>
                              <p:cond delay="6000"/>
                            </p:stCondLst>
                            <p:childTnLst>
                              <p:par>
                                <p:cTn id="24" presetID="1" presetClass="entr" presetSubtype="0" fill="hold" grpId="0" nodeType="afterEffect">
                                  <p:stCondLst>
                                    <p:cond delay="0"/>
                                  </p:stCondLst>
                                  <p:childTnLst>
                                    <p:set>
                                      <p:cBhvr>
                                        <p:cTn id="25" dur="1" fill="hold">
                                          <p:stCondLst>
                                            <p:cond delay="0"/>
                                          </p:stCondLst>
                                        </p:cTn>
                                        <p:tgtEl>
                                          <p:spTgt spid="757770"/>
                                        </p:tgtEl>
                                        <p:attrNameLst>
                                          <p:attrName>style.visibility</p:attrName>
                                        </p:attrNameLst>
                                      </p:cBhvr>
                                      <p:to>
                                        <p:strVal val="visible"/>
                                      </p:to>
                                    </p:set>
                                  </p:childTnLst>
                                </p:cTn>
                              </p:par>
                              <p:par>
                                <p:cTn id="26" presetID="1" presetClass="emph" presetSubtype="2" fill="hold" nodeType="withEffect">
                                  <p:stCondLst>
                                    <p:cond delay="0"/>
                                  </p:stCondLst>
                                  <p:childTnLst>
                                    <p:animClr clrSpc="rgb" dir="cw">
                                      <p:cBhvr>
                                        <p:cTn id="27" dur="2000" fill="hold"/>
                                        <p:tgtEl>
                                          <p:spTgt spid="757765"/>
                                        </p:tgtEl>
                                        <p:attrNameLst>
                                          <p:attrName>fillcolor</p:attrName>
                                        </p:attrNameLst>
                                      </p:cBhvr>
                                      <p:to>
                                        <a:srgbClr val="FF0000"/>
                                      </p:to>
                                    </p:animClr>
                                    <p:set>
                                      <p:cBhvr>
                                        <p:cTn id="28" dur="2000" fill="hold"/>
                                        <p:tgtEl>
                                          <p:spTgt spid="757765"/>
                                        </p:tgtEl>
                                        <p:attrNameLst>
                                          <p:attrName>fill.type</p:attrName>
                                        </p:attrNameLst>
                                      </p:cBhvr>
                                      <p:to>
                                        <p:strVal val="solid"/>
                                      </p:to>
                                    </p:set>
                                    <p:set>
                                      <p:cBhvr>
                                        <p:cTn id="29" dur="2000" fill="hold"/>
                                        <p:tgtEl>
                                          <p:spTgt spid="757765"/>
                                        </p:tgtEl>
                                        <p:attrNameLst>
                                          <p:attrName>fill.on</p:attrName>
                                        </p:attrNameLst>
                                      </p:cBhvr>
                                      <p:to>
                                        <p:strVal val="true"/>
                                      </p:to>
                                    </p:set>
                                  </p:childTnLst>
                                </p:cTn>
                              </p:par>
                            </p:childTnLst>
                          </p:cTn>
                        </p:par>
                        <p:par>
                          <p:cTn id="30" fill="hold" nodeType="afterGroup">
                            <p:stCondLst>
                              <p:cond delay="8000"/>
                            </p:stCondLst>
                            <p:childTnLst>
                              <p:par>
                                <p:cTn id="31" presetID="1" presetClass="emph" presetSubtype="2" fill="hold" nodeType="afterEffect">
                                  <p:stCondLst>
                                    <p:cond delay="0"/>
                                  </p:stCondLst>
                                  <p:childTnLst>
                                    <p:animClr clrSpc="rgb" dir="cw">
                                      <p:cBhvr>
                                        <p:cTn id="32" dur="1000" fill="hold"/>
                                        <p:tgtEl>
                                          <p:spTgt spid="757768"/>
                                        </p:tgtEl>
                                        <p:attrNameLst>
                                          <p:attrName>fillcolor</p:attrName>
                                        </p:attrNameLst>
                                      </p:cBhvr>
                                      <p:to>
                                        <a:srgbClr val="FF0000"/>
                                      </p:to>
                                    </p:animClr>
                                    <p:set>
                                      <p:cBhvr>
                                        <p:cTn id="33" dur="1000" fill="hold"/>
                                        <p:tgtEl>
                                          <p:spTgt spid="757768"/>
                                        </p:tgtEl>
                                        <p:attrNameLst>
                                          <p:attrName>fill.type</p:attrName>
                                        </p:attrNameLst>
                                      </p:cBhvr>
                                      <p:to>
                                        <p:strVal val="solid"/>
                                      </p:to>
                                    </p:set>
                                    <p:set>
                                      <p:cBhvr>
                                        <p:cTn id="34" dur="1000" fill="hold"/>
                                        <p:tgtEl>
                                          <p:spTgt spid="757768"/>
                                        </p:tgtEl>
                                        <p:attrNameLst>
                                          <p:attrName>fill.on</p:attrName>
                                        </p:attrNameLst>
                                      </p:cBhvr>
                                      <p:to>
                                        <p:strVal val="true"/>
                                      </p:to>
                                    </p:set>
                                  </p:childTnLst>
                                </p:cTn>
                              </p:par>
                            </p:childTnLst>
                          </p:cTn>
                        </p:par>
                        <p:par>
                          <p:cTn id="35" fill="hold" nodeType="afterGroup">
                            <p:stCondLst>
                              <p:cond delay="9000"/>
                            </p:stCondLst>
                            <p:childTnLst>
                              <p:par>
                                <p:cTn id="36" presetID="1" presetClass="emph" presetSubtype="2" fill="hold" nodeType="afterEffect">
                                  <p:stCondLst>
                                    <p:cond delay="0"/>
                                  </p:stCondLst>
                                  <p:childTnLst>
                                    <p:animClr clrSpc="rgb" dir="cw">
                                      <p:cBhvr>
                                        <p:cTn id="37" dur="1000" fill="hold"/>
                                        <p:tgtEl>
                                          <p:spTgt spid="757769"/>
                                        </p:tgtEl>
                                        <p:attrNameLst>
                                          <p:attrName>fillcolor</p:attrName>
                                        </p:attrNameLst>
                                      </p:cBhvr>
                                      <p:to>
                                        <a:srgbClr val="FF0000"/>
                                      </p:to>
                                    </p:animClr>
                                    <p:set>
                                      <p:cBhvr>
                                        <p:cTn id="38" dur="1000" fill="hold"/>
                                        <p:tgtEl>
                                          <p:spTgt spid="757769"/>
                                        </p:tgtEl>
                                        <p:attrNameLst>
                                          <p:attrName>fill.type</p:attrName>
                                        </p:attrNameLst>
                                      </p:cBhvr>
                                      <p:to>
                                        <p:strVal val="solid"/>
                                      </p:to>
                                    </p:set>
                                    <p:set>
                                      <p:cBhvr>
                                        <p:cTn id="39" dur="1000" fill="hold"/>
                                        <p:tgtEl>
                                          <p:spTgt spid="757769"/>
                                        </p:tgtEl>
                                        <p:attrNameLst>
                                          <p:attrName>fill.on</p:attrName>
                                        </p:attrNameLst>
                                      </p:cBhvr>
                                      <p:to>
                                        <p:strVal val="tru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57772"/>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5777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5777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57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animBg="1"/>
      <p:bldP spid="757766" grpId="0" animBg="1"/>
      <p:bldP spid="757766" grpId="1" animBg="1"/>
      <p:bldP spid="757767" grpId="0" animBg="1"/>
      <p:bldP spid="757768" grpId="0" animBg="1"/>
      <p:bldP spid="757769" grpId="0" animBg="1"/>
      <p:bldP spid="757770" grpId="0"/>
      <p:bldP spid="757771" grpId="0" animBg="1"/>
      <p:bldP spid="757772" grpId="0"/>
      <p:bldP spid="757773" grpId="0"/>
      <p:bldP spid="757774" grpId="0"/>
      <p:bldP spid="757775"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6"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806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9D7BC9D9-B202-4E0B-806D-1643B8028958}" type="slidenum">
              <a:rPr lang="de-DE" altLang="en-US" sz="1800" smtClean="0">
                <a:solidFill>
                  <a:srgbClr val="FFFFFF"/>
                </a:solidFill>
              </a:rPr>
              <a:pPr algn="r" eaLnBrk="1" hangingPunct="1">
                <a:spcBef>
                  <a:spcPct val="0"/>
                </a:spcBef>
                <a:buClrTx/>
                <a:buFontTx/>
                <a:buNone/>
              </a:pPr>
              <a:t>79</a:t>
            </a:fld>
            <a:r>
              <a:rPr lang="de-DE" altLang="en-US" sz="1800">
                <a:solidFill>
                  <a:srgbClr val="FFFFFF"/>
                </a:solidFill>
              </a:rPr>
              <a:t>-</a:t>
            </a:r>
          </a:p>
        </p:txBody>
      </p:sp>
      <p:sp>
        <p:nvSpPr>
          <p:cNvPr id="8806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80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88070" name="Rectangle 3"/>
          <p:cNvSpPr>
            <a:spLocks noChangeArrowheads="1"/>
          </p:cNvSpPr>
          <p:nvPr/>
        </p:nvSpPr>
        <p:spPr bwMode="auto">
          <a:xfrm>
            <a:off x="104775" y="1160463"/>
            <a:ext cx="90392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sz="2100">
                <a:solidFill>
                  <a:srgbClr val="FFFFFF"/>
                </a:solidFill>
              </a:rPr>
              <a:t>The evaluation of the price of the various tranches of a CDO relies on </a:t>
            </a:r>
            <a:r>
              <a:rPr lang="en-US" altLang="en-US" sz="2100">
                <a:solidFill>
                  <a:srgbClr val="00FF00"/>
                </a:solidFill>
              </a:rPr>
              <a:t>complex mathematical models</a:t>
            </a:r>
            <a:r>
              <a:rPr lang="en-US" altLang="en-US" sz="2100">
                <a:solidFill>
                  <a:srgbClr val="FFFFFF"/>
                </a:solidFill>
              </a:rPr>
              <a:t>, like the “Gaussian coupola model”.</a:t>
            </a:r>
          </a:p>
          <a:p>
            <a:pPr eaLnBrk="1" hangingPunct="1"/>
            <a:r>
              <a:rPr lang="en-US" altLang="en-US" sz="2100">
                <a:solidFill>
                  <a:srgbClr val="FFFFFF"/>
                </a:solidFill>
              </a:rPr>
              <a:t>When real estate prices (the collaterals of these CDOs) started to fall by the end of 2006, many investors did </a:t>
            </a:r>
            <a:r>
              <a:rPr lang="en-US" altLang="en-US" sz="2100">
                <a:solidFill>
                  <a:srgbClr val="00FF00"/>
                </a:solidFill>
              </a:rPr>
              <a:t>no</a:t>
            </a:r>
            <a:r>
              <a:rPr lang="en-US" altLang="en-US" sz="2100">
                <a:solidFill>
                  <a:srgbClr val="FFFFFF"/>
                </a:solidFill>
              </a:rPr>
              <a:t> longer </a:t>
            </a:r>
            <a:r>
              <a:rPr lang="en-US" altLang="en-US" sz="2100">
                <a:solidFill>
                  <a:srgbClr val="00FF00"/>
                </a:solidFill>
              </a:rPr>
              <a:t>trust</a:t>
            </a:r>
            <a:r>
              <a:rPr lang="en-US" altLang="en-US" sz="2100">
                <a:solidFill>
                  <a:srgbClr val="FFFFFF"/>
                </a:solidFill>
              </a:rPr>
              <a:t> in these complex models.</a:t>
            </a:r>
          </a:p>
          <a:p>
            <a:pPr eaLnBrk="1" hangingPunct="1"/>
            <a:r>
              <a:rPr lang="en-US" altLang="en-US" sz="2100">
                <a:solidFill>
                  <a:srgbClr val="FFFFFF"/>
                </a:solidFill>
              </a:rPr>
              <a:t>The market price of CDOs imploded and the </a:t>
            </a:r>
            <a:r>
              <a:rPr lang="en-US" altLang="en-US" sz="2100">
                <a:solidFill>
                  <a:srgbClr val="00FF00"/>
                </a:solidFill>
              </a:rPr>
              <a:t>CDO market</a:t>
            </a:r>
            <a:r>
              <a:rPr lang="en-US" altLang="en-US" sz="2100">
                <a:solidFill>
                  <a:srgbClr val="FFFFFF"/>
                </a:solidFill>
              </a:rPr>
              <a:t> virtually </a:t>
            </a:r>
            <a:r>
              <a:rPr lang="en-US" altLang="en-US" sz="2100">
                <a:solidFill>
                  <a:srgbClr val="00FF00"/>
                </a:solidFill>
              </a:rPr>
              <a:t>collapsed</a:t>
            </a:r>
            <a:r>
              <a:rPr lang="en-US" altLang="en-US" sz="2100">
                <a:solidFill>
                  <a:srgbClr val="FFFFFF"/>
                </a:solidFill>
              </a:rPr>
              <a:t>.</a:t>
            </a:r>
          </a:p>
          <a:p>
            <a:pPr eaLnBrk="1" hangingPunct="1"/>
            <a:r>
              <a:rPr lang="en-US" altLang="en-US" sz="2100">
                <a:solidFill>
                  <a:srgbClr val="FFFFFF"/>
                </a:solidFill>
              </a:rPr>
              <a:t>Now, </a:t>
            </a:r>
            <a:r>
              <a:rPr lang="en-US" altLang="en-US" sz="2100">
                <a:solidFill>
                  <a:srgbClr val="00FF00"/>
                </a:solidFill>
              </a:rPr>
              <a:t>not even</a:t>
            </a:r>
            <a:r>
              <a:rPr lang="en-US" altLang="en-US" sz="2100">
                <a:solidFill>
                  <a:srgbClr val="FFFFFF"/>
                </a:solidFill>
              </a:rPr>
              <a:t> the “</a:t>
            </a:r>
            <a:r>
              <a:rPr lang="en-US" altLang="en-US" sz="2100">
                <a:solidFill>
                  <a:srgbClr val="00FF00"/>
                </a:solidFill>
              </a:rPr>
              <a:t>senior tranches</a:t>
            </a:r>
            <a:r>
              <a:rPr lang="en-US" altLang="en-US" sz="2100">
                <a:solidFill>
                  <a:srgbClr val="FFFFFF"/>
                </a:solidFill>
              </a:rPr>
              <a:t>” </a:t>
            </a:r>
            <a:r>
              <a:rPr lang="en-US" altLang="en-US" sz="2100">
                <a:solidFill>
                  <a:srgbClr val="00FF00"/>
                </a:solidFill>
              </a:rPr>
              <a:t>are marketable</a:t>
            </a:r>
            <a:r>
              <a:rPr lang="en-US" altLang="en-US" sz="2100">
                <a:solidFill>
                  <a:srgbClr val="FFFFFF"/>
                </a:solidFill>
              </a:rPr>
              <a:t> any longer.</a:t>
            </a:r>
          </a:p>
          <a:p>
            <a:pPr eaLnBrk="1" hangingPunct="1"/>
            <a:r>
              <a:rPr lang="en-US" altLang="en-US" sz="2100">
                <a:solidFill>
                  <a:srgbClr val="FFFFFF"/>
                </a:solidFill>
              </a:rPr>
              <a:t>Creditors (like insurance companies, mutual funds, commercial banks, pension funds) had to write off their CDO investments.</a:t>
            </a:r>
          </a:p>
          <a:p>
            <a:pPr eaLnBrk="1" hangingPunct="1"/>
            <a:r>
              <a:rPr lang="en-US" altLang="en-US" sz="2100">
                <a:solidFill>
                  <a:srgbClr val="FFFFFF"/>
                </a:solidFill>
              </a:rPr>
              <a:t>These generated “</a:t>
            </a:r>
            <a:r>
              <a:rPr lang="en-US" altLang="en-US" sz="2100">
                <a:solidFill>
                  <a:srgbClr val="00FF00"/>
                </a:solidFill>
              </a:rPr>
              <a:t>black holes” in their balance sheets</a:t>
            </a:r>
            <a:r>
              <a:rPr lang="en-US" altLang="en-US" sz="2100">
                <a:solidFill>
                  <a:srgbClr val="FFFFFF"/>
                </a:solidFill>
              </a:rPr>
              <a:t>, which led to the bankrupt of many investors, among them well known banks like New Century, Sachsen LB, IKB, Aegis Mortgage, Northern Rock, Bear Sterns, AIG, Lehman Brothers, Washington Mutual ,Wachovia…</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4"/>
          <p:cNvSpPr>
            <a:spLocks noGrp="1" noChangeArrowheads="1"/>
          </p:cNvSpPr>
          <p:nvPr>
            <p:ph type="title"/>
          </p:nvPr>
        </p:nvSpPr>
        <p:spPr/>
        <p:txBody>
          <a:bodyPr/>
          <a:lstStyle/>
          <a:p>
            <a:pPr eaLnBrk="1" hangingPunct="1">
              <a:defRPr/>
            </a:pPr>
            <a:r>
              <a:rPr lang="en-US" altLang="en-US" sz="2900" dirty="0"/>
              <a:t>4.1. The Ingredients of a Financial Market Crisis</a:t>
            </a:r>
            <a:endParaRPr lang="de-DE" altLang="en-US" sz="2900" dirty="0"/>
          </a:p>
        </p:txBody>
      </p:sp>
      <p:sp>
        <p:nvSpPr>
          <p:cNvPr id="1536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8E8B87B-BD91-42B7-B33D-EF681FBFA3A0}" type="slidenum">
              <a:rPr lang="de-DE" altLang="en-US" sz="1800" smtClean="0">
                <a:solidFill>
                  <a:srgbClr val="FFFFFF"/>
                </a:solidFill>
              </a:rPr>
              <a:pPr algn="r" eaLnBrk="1" hangingPunct="1">
                <a:spcBef>
                  <a:spcPct val="0"/>
                </a:spcBef>
                <a:buClrTx/>
                <a:buFontTx/>
                <a:buNone/>
              </a:pPr>
              <a:t>8</a:t>
            </a:fld>
            <a:r>
              <a:rPr lang="de-DE" altLang="en-US" sz="1800">
                <a:solidFill>
                  <a:srgbClr val="FFFFFF"/>
                </a:solidFill>
              </a:rPr>
              <a:t>-</a:t>
            </a:r>
          </a:p>
        </p:txBody>
      </p:sp>
      <p:sp>
        <p:nvSpPr>
          <p:cNvPr id="1536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53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5366" name="Rectangle 3"/>
          <p:cNvSpPr>
            <a:spLocks noChangeArrowheads="1"/>
          </p:cNvSpPr>
          <p:nvPr/>
        </p:nvSpPr>
        <p:spPr bwMode="auto">
          <a:xfrm>
            <a:off x="104775" y="1328738"/>
            <a:ext cx="903922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A </a:t>
            </a:r>
            <a:r>
              <a:rPr lang="en-US" altLang="en-US" sz="2500"/>
              <a:t>Positive Feedback Mechanism</a:t>
            </a:r>
            <a:r>
              <a:rPr lang="en-US" altLang="en-US" sz="2500">
                <a:solidFill>
                  <a:srgbClr val="00FF00"/>
                </a:solidFill>
              </a:rPr>
              <a:t>:</a:t>
            </a:r>
          </a:p>
        </p:txBody>
      </p:sp>
      <p:sp>
        <p:nvSpPr>
          <p:cNvPr id="504843" name="Oval 11"/>
          <p:cNvSpPr>
            <a:spLocks noChangeArrowheads="1"/>
          </p:cNvSpPr>
          <p:nvPr/>
        </p:nvSpPr>
        <p:spPr bwMode="auto">
          <a:xfrm>
            <a:off x="323850" y="3357563"/>
            <a:ext cx="2339975" cy="1368425"/>
          </a:xfrm>
          <a:prstGeom prst="ellipse">
            <a:avLst/>
          </a:prstGeom>
          <a:solidFill>
            <a:schemeClr val="accent1">
              <a:lumMod val="60000"/>
              <a:lumOff val="40000"/>
              <a:alpha val="81000"/>
            </a:schemeClr>
          </a:solidFill>
          <a:ln w="25400" cmpd="sng" algn="ctr">
            <a:solidFill>
              <a:schemeClr val="tx1"/>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Tx/>
              <a:buNone/>
              <a:defRPr/>
            </a:pPr>
            <a:r>
              <a:rPr lang="en-US" altLang="en-US" sz="1900" dirty="0">
                <a:solidFill>
                  <a:srgbClr val="FFFFFF"/>
                </a:solidFill>
                <a:latin typeface="Arial"/>
                <a:cs typeface="Times New Roman" pitchFamily="18" charset="0"/>
              </a:rPr>
              <a:t>Expectations of an asset price increase</a:t>
            </a:r>
          </a:p>
        </p:txBody>
      </p:sp>
      <p:sp>
        <p:nvSpPr>
          <p:cNvPr id="504844" name="Oval 12"/>
          <p:cNvSpPr>
            <a:spLocks noChangeArrowheads="1"/>
          </p:cNvSpPr>
          <p:nvPr/>
        </p:nvSpPr>
        <p:spPr bwMode="auto">
          <a:xfrm>
            <a:off x="2951163" y="1881188"/>
            <a:ext cx="2628900" cy="1511300"/>
          </a:xfrm>
          <a:prstGeom prst="ellipse">
            <a:avLst/>
          </a:prstGeom>
          <a:solidFill>
            <a:schemeClr val="accent1">
              <a:lumMod val="60000"/>
              <a:lumOff val="40000"/>
              <a:alpha val="81000"/>
            </a:schemeClr>
          </a:solidFill>
          <a:ln w="25400" cmpd="sng" algn="ctr">
            <a:solidFill>
              <a:schemeClr val="tx1"/>
            </a:solidFill>
            <a:round/>
            <a:headEnd/>
            <a:tailEnd type="none" w="lg" len="lg"/>
          </a:ln>
        </p:spPr>
        <p:txBody>
          <a:bodyPr lIns="36000" tIns="36000" rIns="36000" bIns="3600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Tx/>
              <a:buNone/>
              <a:defRPr/>
            </a:pPr>
            <a:r>
              <a:rPr lang="en-US" altLang="en-US" sz="1800" dirty="0">
                <a:solidFill>
                  <a:srgbClr val="FFFFFF"/>
                </a:solidFill>
                <a:latin typeface="Arial"/>
                <a:cs typeface="Times New Roman" pitchFamily="18" charset="0"/>
              </a:rPr>
              <a:t>Purchases of the asset in order to profit from the price increase</a:t>
            </a:r>
          </a:p>
        </p:txBody>
      </p:sp>
      <p:sp>
        <p:nvSpPr>
          <p:cNvPr id="504846" name="Oval 14"/>
          <p:cNvSpPr>
            <a:spLocks noChangeArrowheads="1"/>
          </p:cNvSpPr>
          <p:nvPr/>
        </p:nvSpPr>
        <p:spPr bwMode="auto">
          <a:xfrm>
            <a:off x="5976938" y="3176588"/>
            <a:ext cx="2735262" cy="1368425"/>
          </a:xfrm>
          <a:prstGeom prst="ellipse">
            <a:avLst/>
          </a:prstGeom>
          <a:solidFill>
            <a:schemeClr val="accent1">
              <a:lumMod val="60000"/>
              <a:lumOff val="40000"/>
              <a:alpha val="81000"/>
            </a:schemeClr>
          </a:solidFill>
          <a:ln w="25400" cmpd="sng" algn="ctr">
            <a:solidFill>
              <a:schemeClr val="tx1"/>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1900">
                <a:solidFill>
                  <a:srgbClr val="FFFFFF"/>
                </a:solidFill>
                <a:latin typeface="Arial"/>
                <a:cs typeface="Times New Roman" pitchFamily="18" charset="0"/>
              </a:rPr>
              <a:t>Demand of the asset grows stronger than supply</a:t>
            </a:r>
          </a:p>
        </p:txBody>
      </p:sp>
      <p:sp>
        <p:nvSpPr>
          <p:cNvPr id="504847" name="Oval 15"/>
          <p:cNvSpPr>
            <a:spLocks noChangeArrowheads="1"/>
          </p:cNvSpPr>
          <p:nvPr/>
        </p:nvSpPr>
        <p:spPr bwMode="auto">
          <a:xfrm>
            <a:off x="5076825" y="5229225"/>
            <a:ext cx="2447925" cy="1223963"/>
          </a:xfrm>
          <a:prstGeom prst="ellipse">
            <a:avLst/>
          </a:prstGeom>
          <a:solidFill>
            <a:schemeClr val="accent1">
              <a:lumMod val="60000"/>
              <a:lumOff val="40000"/>
              <a:alpha val="81000"/>
            </a:schemeClr>
          </a:solidFill>
          <a:ln w="25400" cmpd="sng" algn="ctr">
            <a:solidFill>
              <a:schemeClr val="tx1"/>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1900">
                <a:solidFill>
                  <a:srgbClr val="FFFFFF"/>
                </a:solidFill>
                <a:latin typeface="Arial"/>
                <a:cs typeface="Times New Roman" pitchFamily="18" charset="0"/>
              </a:rPr>
              <a:t>Asset price increases</a:t>
            </a:r>
          </a:p>
        </p:txBody>
      </p:sp>
      <p:sp>
        <p:nvSpPr>
          <p:cNvPr id="504848" name="Oval 16"/>
          <p:cNvSpPr>
            <a:spLocks noChangeArrowheads="1"/>
          </p:cNvSpPr>
          <p:nvPr/>
        </p:nvSpPr>
        <p:spPr bwMode="auto">
          <a:xfrm>
            <a:off x="1476375" y="5337175"/>
            <a:ext cx="2447925" cy="1223963"/>
          </a:xfrm>
          <a:prstGeom prst="ellipse">
            <a:avLst/>
          </a:prstGeom>
          <a:solidFill>
            <a:schemeClr val="accent1">
              <a:lumMod val="60000"/>
              <a:lumOff val="40000"/>
              <a:alpha val="81000"/>
            </a:schemeClr>
          </a:solidFill>
          <a:ln w="25400" cmpd="sng" algn="ctr">
            <a:solidFill>
              <a:schemeClr val="tx1"/>
            </a:solidFill>
            <a:round/>
            <a:headEnd/>
            <a:tailEnd type="none" w="lg" len="lg"/>
          </a:ln>
        </p:spPr>
        <p:txBody>
          <a:bodyPr lIns="90000" tIns="46800" rIns="90000" bIns="46800" anchor="ctr" anchorCtr="1"/>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50000"/>
              </a:spcBef>
              <a:buClrTx/>
              <a:buFontTx/>
              <a:buNone/>
              <a:defRPr/>
            </a:pPr>
            <a:r>
              <a:rPr lang="en-US" altLang="en-US" sz="1900">
                <a:solidFill>
                  <a:srgbClr val="FFFFFF"/>
                </a:solidFill>
                <a:latin typeface="Arial"/>
                <a:cs typeface="Times New Roman" pitchFamily="18" charset="0"/>
              </a:rPr>
              <a:t>Naïve expectations</a:t>
            </a:r>
          </a:p>
        </p:txBody>
      </p:sp>
      <p:sp>
        <p:nvSpPr>
          <p:cNvPr id="504849" name="Arc 17"/>
          <p:cNvSpPr>
            <a:spLocks/>
          </p:cNvSpPr>
          <p:nvPr/>
        </p:nvSpPr>
        <p:spPr bwMode="auto">
          <a:xfrm rot="10800000" flipV="1">
            <a:off x="1511300" y="2349500"/>
            <a:ext cx="1295400" cy="755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04850" name="Arc 18"/>
          <p:cNvSpPr>
            <a:spLocks/>
          </p:cNvSpPr>
          <p:nvPr/>
        </p:nvSpPr>
        <p:spPr bwMode="auto">
          <a:xfrm rot="16200000" flipV="1">
            <a:off x="6119813" y="1917700"/>
            <a:ext cx="719138" cy="1366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04851" name="Arc 19"/>
          <p:cNvSpPr>
            <a:spLocks/>
          </p:cNvSpPr>
          <p:nvPr/>
        </p:nvSpPr>
        <p:spPr bwMode="auto">
          <a:xfrm flipV="1">
            <a:off x="6732588" y="4652963"/>
            <a:ext cx="577850" cy="574675"/>
          </a:xfrm>
          <a:custGeom>
            <a:avLst/>
            <a:gdLst>
              <a:gd name="T0" fmla="*/ 2147483647 w 21600"/>
              <a:gd name="T1" fmla="*/ 0 h 19924"/>
              <a:gd name="T2" fmla="*/ 2147483647 w 21600"/>
              <a:gd name="T3" fmla="*/ 2147483647 h 19924"/>
              <a:gd name="T4" fmla="*/ 0 w 21600"/>
              <a:gd name="T5" fmla="*/ 2147483647 h 19924"/>
              <a:gd name="T6" fmla="*/ 0 60000 65536"/>
              <a:gd name="T7" fmla="*/ 0 60000 65536"/>
              <a:gd name="T8" fmla="*/ 0 60000 65536"/>
              <a:gd name="T9" fmla="*/ 0 w 21600"/>
              <a:gd name="T10" fmla="*/ 0 h 19924"/>
              <a:gd name="T11" fmla="*/ 21600 w 21600"/>
              <a:gd name="T12" fmla="*/ 19924 h 19924"/>
            </a:gdLst>
            <a:ahLst/>
            <a:cxnLst>
              <a:cxn ang="T6">
                <a:pos x="T0" y="T1"/>
              </a:cxn>
              <a:cxn ang="T7">
                <a:pos x="T2" y="T3"/>
              </a:cxn>
              <a:cxn ang="T8">
                <a:pos x="T4" y="T5"/>
              </a:cxn>
            </a:cxnLst>
            <a:rect l="T9" t="T10" r="T11" b="T12"/>
            <a:pathLst>
              <a:path w="21600" h="19924" fill="none" extrusionOk="0">
                <a:moveTo>
                  <a:pt x="8342" y="0"/>
                </a:moveTo>
                <a:cubicBezTo>
                  <a:pt x="16373" y="3362"/>
                  <a:pt x="21600" y="11217"/>
                  <a:pt x="21600" y="19924"/>
                </a:cubicBezTo>
              </a:path>
              <a:path w="21600" h="19924" stroke="0" extrusionOk="0">
                <a:moveTo>
                  <a:pt x="8342" y="0"/>
                </a:moveTo>
                <a:cubicBezTo>
                  <a:pt x="16373" y="3362"/>
                  <a:pt x="21600" y="11217"/>
                  <a:pt x="21600" y="19924"/>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04852" name="Arc 20"/>
          <p:cNvSpPr>
            <a:spLocks/>
          </p:cNvSpPr>
          <p:nvPr/>
        </p:nvSpPr>
        <p:spPr bwMode="auto">
          <a:xfrm rot="3770826" flipV="1">
            <a:off x="4140994" y="5506244"/>
            <a:ext cx="625475" cy="719137"/>
          </a:xfrm>
          <a:custGeom>
            <a:avLst/>
            <a:gdLst>
              <a:gd name="T0" fmla="*/ 2147483647 w 21600"/>
              <a:gd name="T1" fmla="*/ 0 h 22446"/>
              <a:gd name="T2" fmla="*/ 2147483647 w 21600"/>
              <a:gd name="T3" fmla="*/ 2147483647 h 22446"/>
              <a:gd name="T4" fmla="*/ 0 w 21600"/>
              <a:gd name="T5" fmla="*/ 2147483647 h 22446"/>
              <a:gd name="T6" fmla="*/ 0 60000 65536"/>
              <a:gd name="T7" fmla="*/ 0 60000 65536"/>
              <a:gd name="T8" fmla="*/ 0 60000 65536"/>
              <a:gd name="T9" fmla="*/ 0 w 21600"/>
              <a:gd name="T10" fmla="*/ 0 h 22446"/>
              <a:gd name="T11" fmla="*/ 21600 w 21600"/>
              <a:gd name="T12" fmla="*/ 22446 h 22446"/>
            </a:gdLst>
            <a:ahLst/>
            <a:cxnLst>
              <a:cxn ang="T6">
                <a:pos x="T0" y="T1"/>
              </a:cxn>
              <a:cxn ang="T7">
                <a:pos x="T2" y="T3"/>
              </a:cxn>
              <a:cxn ang="T8">
                <a:pos x="T4" y="T5"/>
              </a:cxn>
            </a:cxnLst>
            <a:rect l="T9" t="T10" r="T11" b="T12"/>
            <a:pathLst>
              <a:path w="21600" h="22446" fill="none" extrusionOk="0">
                <a:moveTo>
                  <a:pt x="8342" y="0"/>
                </a:moveTo>
                <a:cubicBezTo>
                  <a:pt x="16373" y="3362"/>
                  <a:pt x="21600" y="11217"/>
                  <a:pt x="21600" y="19924"/>
                </a:cubicBezTo>
                <a:cubicBezTo>
                  <a:pt x="21600" y="20766"/>
                  <a:pt x="21550" y="21608"/>
                  <a:pt x="21452" y="22446"/>
                </a:cubicBezTo>
              </a:path>
              <a:path w="21600" h="22446" stroke="0" extrusionOk="0">
                <a:moveTo>
                  <a:pt x="8342" y="0"/>
                </a:moveTo>
                <a:cubicBezTo>
                  <a:pt x="16373" y="3362"/>
                  <a:pt x="21600" y="11217"/>
                  <a:pt x="21600" y="19924"/>
                </a:cubicBezTo>
                <a:cubicBezTo>
                  <a:pt x="21600" y="20766"/>
                  <a:pt x="21550" y="21608"/>
                  <a:pt x="21452" y="22446"/>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04853" name="Arc 21"/>
          <p:cNvSpPr>
            <a:spLocks/>
          </p:cNvSpPr>
          <p:nvPr/>
        </p:nvSpPr>
        <p:spPr bwMode="auto">
          <a:xfrm rot="7631082" flipV="1">
            <a:off x="1263650" y="4721225"/>
            <a:ext cx="577850" cy="730250"/>
          </a:xfrm>
          <a:custGeom>
            <a:avLst/>
            <a:gdLst>
              <a:gd name="T0" fmla="*/ 2147483647 w 21600"/>
              <a:gd name="T1" fmla="*/ 0 h 25308"/>
              <a:gd name="T2" fmla="*/ 2147483647 w 21600"/>
              <a:gd name="T3" fmla="*/ 2147483647 h 25308"/>
              <a:gd name="T4" fmla="*/ 0 w 21600"/>
              <a:gd name="T5" fmla="*/ 2147483647 h 25308"/>
              <a:gd name="T6" fmla="*/ 0 60000 65536"/>
              <a:gd name="T7" fmla="*/ 0 60000 65536"/>
              <a:gd name="T8" fmla="*/ 0 60000 65536"/>
              <a:gd name="T9" fmla="*/ 0 w 21600"/>
              <a:gd name="T10" fmla="*/ 0 h 25308"/>
              <a:gd name="T11" fmla="*/ 21600 w 21600"/>
              <a:gd name="T12" fmla="*/ 25308 h 25308"/>
            </a:gdLst>
            <a:ahLst/>
            <a:cxnLst>
              <a:cxn ang="T6">
                <a:pos x="T0" y="T1"/>
              </a:cxn>
              <a:cxn ang="T7">
                <a:pos x="T2" y="T3"/>
              </a:cxn>
              <a:cxn ang="T8">
                <a:pos x="T4" y="T5"/>
              </a:cxn>
            </a:cxnLst>
            <a:rect l="T9" t="T10" r="T11" b="T12"/>
            <a:pathLst>
              <a:path w="21600" h="25308" fill="none" extrusionOk="0">
                <a:moveTo>
                  <a:pt x="8342" y="0"/>
                </a:moveTo>
                <a:cubicBezTo>
                  <a:pt x="16373" y="3362"/>
                  <a:pt x="21600" y="11217"/>
                  <a:pt x="21600" y="19924"/>
                </a:cubicBezTo>
                <a:cubicBezTo>
                  <a:pt x="21600" y="21740"/>
                  <a:pt x="21370" y="23549"/>
                  <a:pt x="20918" y="25308"/>
                </a:cubicBezTo>
              </a:path>
              <a:path w="21600" h="25308" stroke="0" extrusionOk="0">
                <a:moveTo>
                  <a:pt x="8342" y="0"/>
                </a:moveTo>
                <a:cubicBezTo>
                  <a:pt x="16373" y="3362"/>
                  <a:pt x="21600" y="11217"/>
                  <a:pt x="21600" y="19924"/>
                </a:cubicBezTo>
                <a:cubicBezTo>
                  <a:pt x="21600" y="21740"/>
                  <a:pt x="21370" y="23549"/>
                  <a:pt x="20918" y="25308"/>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nvGrpSpPr>
          <p:cNvPr id="2" name="Group 25"/>
          <p:cNvGrpSpPr>
            <a:grpSpLocks/>
          </p:cNvGrpSpPr>
          <p:nvPr/>
        </p:nvGrpSpPr>
        <p:grpSpPr bwMode="auto">
          <a:xfrm>
            <a:off x="3167063" y="3813175"/>
            <a:ext cx="2263775" cy="1595438"/>
            <a:chOff x="1995" y="2402"/>
            <a:chExt cx="1426" cy="1005"/>
          </a:xfrm>
        </p:grpSpPr>
        <p:sp>
          <p:nvSpPr>
            <p:cNvPr id="16403" name="Rectangle 22"/>
            <p:cNvSpPr>
              <a:spLocks noChangeArrowheads="1"/>
            </p:cNvSpPr>
            <p:nvPr/>
          </p:nvSpPr>
          <p:spPr bwMode="auto">
            <a:xfrm>
              <a:off x="2177" y="2402"/>
              <a:ext cx="1244" cy="802"/>
            </a:xfrm>
            <a:prstGeom prst="rect">
              <a:avLst/>
            </a:prstGeom>
            <a:solidFill>
              <a:srgbClr val="99FFCC">
                <a:alpha val="73000"/>
              </a:srgbClr>
            </a:solidFill>
            <a:ln w="28575" algn="ctr">
              <a:solidFill>
                <a:srgbClr val="FF0000"/>
              </a:solidFill>
              <a:miter lim="800000"/>
              <a:headEnd/>
              <a:tailEnd type="none" w="lg" len="lg"/>
            </a:ln>
          </p:spPr>
          <p:txBody>
            <a:bodyPr lIns="36000" tIns="108000" rIns="36000" bIns="72000" anchor="ctr"/>
            <a:lstStyle>
              <a:lvl1pPr algn="l" eaLnBrk="0" hangingPunct="0">
                <a:spcBef>
                  <a:spcPct val="20000"/>
                </a:spcBef>
                <a:buClr>
                  <a:srgbClr val="FF0000"/>
                </a:buClr>
                <a:buFont typeface="Arial Unicode MS" pitchFamily="34" charset="-128"/>
                <a:buChar char="➤"/>
                <a:defRPr sz="2500">
                  <a:solidFill>
                    <a:schemeClr val="bg2"/>
                  </a:solidFill>
                  <a:latin typeface="Times New Roman" pitchFamily="18" charset="0"/>
                </a:defRPr>
              </a:lvl1pPr>
              <a:lvl2pPr marL="742950" indent="-285750" algn="l" eaLnBrk="0" hangingPunct="0">
                <a:spcBef>
                  <a:spcPct val="20000"/>
                </a:spcBef>
                <a:buClr>
                  <a:srgbClr val="FF0000"/>
                </a:buClr>
                <a:buFont typeface="Arial Unicode MS" pitchFamily="34" charset="-128"/>
                <a:buChar char="■"/>
                <a:defRPr sz="2300">
                  <a:solidFill>
                    <a:schemeClr val="bg2"/>
                  </a:solidFill>
                  <a:latin typeface="Times New Roman" pitchFamily="18" charset="0"/>
                </a:defRPr>
              </a:lvl2pPr>
              <a:lvl3pPr marL="1143000" indent="-228600" algn="l" eaLnBrk="0" hangingPunct="0">
                <a:spcBef>
                  <a:spcPct val="20000"/>
                </a:spcBef>
                <a:buClr>
                  <a:srgbClr val="FF0000"/>
                </a:buClr>
                <a:buSzPct val="120000"/>
                <a:buFont typeface="Arial Unicode MS" pitchFamily="34" charset="-128"/>
                <a:buChar char="◆"/>
                <a:defRPr sz="2200">
                  <a:solidFill>
                    <a:schemeClr val="bg2"/>
                  </a:solidFill>
                  <a:latin typeface="Times New Roman" pitchFamily="18" charset="0"/>
                </a:defRPr>
              </a:lvl3pPr>
              <a:lvl4pPr marL="1600200" indent="-228600" algn="l" eaLnBrk="0" hangingPunct="0">
                <a:spcBef>
                  <a:spcPct val="20000"/>
                </a:spcBef>
                <a:buClr>
                  <a:srgbClr val="FF0000"/>
                </a:buClr>
                <a:buSzPct val="80000"/>
                <a:buFont typeface="Wingdings" pitchFamily="2" charset="2"/>
                <a:buChar char="­"/>
                <a:defRPr sz="2100">
                  <a:solidFill>
                    <a:schemeClr val="bg2"/>
                  </a:solidFill>
                  <a:latin typeface="Times New Roman" pitchFamily="18" charset="0"/>
                </a:defRPr>
              </a:lvl4pPr>
              <a:lvl5pPr marL="2057400" indent="-228600" algn="l" eaLnBrk="0" hangingPunct="0">
                <a:spcBef>
                  <a:spcPct val="20000"/>
                </a:spcBef>
                <a:buClr>
                  <a:srgbClr val="FF0000"/>
                </a:buClr>
                <a:buSzPct val="60000"/>
                <a:buFont typeface="Wingdings" pitchFamily="2" charset="2"/>
                <a:buChar char="l"/>
                <a:defRPr sz="2000">
                  <a:solidFill>
                    <a:schemeClr val="bg2"/>
                  </a:solidFill>
                  <a:latin typeface="Times New Roman" pitchFamily="18"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Times New Roman" pitchFamily="18" charset="0"/>
                </a:defRPr>
              </a:lvl9pPr>
            </a:lstStyle>
            <a:p>
              <a:pPr algn="ctr" eaLnBrk="1" hangingPunct="1">
                <a:spcBef>
                  <a:spcPct val="0"/>
                </a:spcBef>
                <a:buClrTx/>
                <a:buFontTx/>
                <a:buNone/>
                <a:defRPr/>
              </a:pPr>
              <a:r>
                <a:rPr lang="en-US" altLang="en-US" sz="2000" dirty="0">
                  <a:solidFill>
                    <a:schemeClr val="tx1"/>
                  </a:solidFill>
                  <a:latin typeface="+mn-lt"/>
                  <a:cs typeface="Times New Roman" pitchFamily="18" charset="0"/>
                </a:rPr>
                <a:t>Contradiction to standard neoclassical theories!</a:t>
              </a:r>
            </a:p>
          </p:txBody>
        </p:sp>
        <p:sp>
          <p:nvSpPr>
            <p:cNvPr id="15379" name="Line 23"/>
            <p:cNvSpPr>
              <a:spLocks noChangeShapeType="1"/>
            </p:cNvSpPr>
            <p:nvPr/>
          </p:nvSpPr>
          <p:spPr bwMode="auto">
            <a:xfrm flipH="1">
              <a:off x="1995" y="3180"/>
              <a:ext cx="182" cy="227"/>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48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48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48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48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48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48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48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485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504848"/>
                                        </p:tgtEl>
                                        <p:attrNameLst>
                                          <p:attrName>style.color</p:attrName>
                                        </p:attrNameLst>
                                      </p:cBhvr>
                                      <p:by>
                                        <p:hsl h="7200000" s="0" l="0"/>
                                      </p:by>
                                    </p:animClr>
                                    <p:animClr clrSpc="hsl" dir="cw">
                                      <p:cBhvr>
                                        <p:cTn id="39" dur="500" fill="hold"/>
                                        <p:tgtEl>
                                          <p:spTgt spid="504848"/>
                                        </p:tgtEl>
                                        <p:attrNameLst>
                                          <p:attrName>fillcolor</p:attrName>
                                        </p:attrNameLst>
                                      </p:cBhvr>
                                      <p:by>
                                        <p:hsl h="7200000" s="0" l="0"/>
                                      </p:by>
                                    </p:animClr>
                                    <p:animClr clrSpc="hsl" dir="cw">
                                      <p:cBhvr>
                                        <p:cTn id="40" dur="500" fill="hold"/>
                                        <p:tgtEl>
                                          <p:spTgt spid="504848"/>
                                        </p:tgtEl>
                                        <p:attrNameLst>
                                          <p:attrName>stroke.color</p:attrName>
                                        </p:attrNameLst>
                                      </p:cBhvr>
                                      <p:by>
                                        <p:hsl h="7200000" s="0" l="0"/>
                                      </p:by>
                                    </p:animClr>
                                    <p:set>
                                      <p:cBhvr>
                                        <p:cTn id="41" dur="500" fill="hold"/>
                                        <p:tgtEl>
                                          <p:spTgt spid="504848"/>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3" grpId="0" animBg="1"/>
      <p:bldP spid="504844" grpId="0" animBg="1"/>
      <p:bldP spid="504846" grpId="0" animBg="1"/>
      <p:bldP spid="504847" grpId="0" animBg="1"/>
      <p:bldP spid="504848" grpId="0" animBg="1"/>
      <p:bldP spid="504848" grpId="1" animBg="1"/>
      <p:bldP spid="504849" grpId="0" animBg="1"/>
      <p:bldP spid="504850" grpId="0" animBg="1"/>
      <p:bldP spid="504851" grpId="0" animBg="1"/>
      <p:bldP spid="504852" grpId="0" animBg="1"/>
      <p:bldP spid="50485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Group 6"/>
          <p:cNvGraphicFramePr>
            <a:graphicFrameLocks noGrp="1"/>
          </p:cNvGraphicFramePr>
          <p:nvPr/>
        </p:nvGraphicFramePr>
        <p:xfrm>
          <a:off x="2260600" y="157321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190"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8910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B6157721-353B-4989-872F-285526F8D586}" type="slidenum">
              <a:rPr lang="de-DE" altLang="en-US" sz="1800" smtClean="0">
                <a:solidFill>
                  <a:srgbClr val="FFFFFF"/>
                </a:solidFill>
              </a:rPr>
              <a:pPr algn="r" eaLnBrk="1" hangingPunct="1">
                <a:spcBef>
                  <a:spcPct val="0"/>
                </a:spcBef>
                <a:buClrTx/>
                <a:buFontTx/>
                <a:buNone/>
              </a:pPr>
              <a:t>80</a:t>
            </a:fld>
            <a:r>
              <a:rPr lang="de-DE" altLang="en-US" sz="1800">
                <a:solidFill>
                  <a:srgbClr val="FFFFFF"/>
                </a:solidFill>
              </a:rPr>
              <a:t>-</a:t>
            </a:r>
          </a:p>
        </p:txBody>
      </p:sp>
      <p:sp>
        <p:nvSpPr>
          <p:cNvPr id="8910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8910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89106" name="Rectangle 3"/>
          <p:cNvSpPr>
            <a:spLocks noChangeArrowheads="1"/>
          </p:cNvSpPr>
          <p:nvPr/>
        </p:nvSpPr>
        <p:spPr bwMode="auto">
          <a:xfrm>
            <a:off x="104775" y="969963"/>
            <a:ext cx="8859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110000"/>
              </a:lnSpc>
            </a:pPr>
            <a:r>
              <a:rPr lang="en-US" altLang="en-US" sz="2500">
                <a:solidFill>
                  <a:srgbClr val="FFFFFF"/>
                </a:solidFill>
              </a:rPr>
              <a:t>The Balance Mechanics of Bankruptcy</a:t>
            </a:r>
            <a:r>
              <a:rPr lang="de-DE" altLang="en-US" sz="2500">
                <a:solidFill>
                  <a:srgbClr val="FFFFFF"/>
                </a:solidFill>
              </a:rPr>
              <a:t>:</a:t>
            </a:r>
            <a:r>
              <a:rPr lang="de-DE" altLang="en-US" sz="2500" baseline="30000">
                <a:solidFill>
                  <a:srgbClr val="FFFFFF"/>
                </a:solidFill>
              </a:rPr>
              <a:t>1</a:t>
            </a:r>
            <a:r>
              <a:rPr lang="en-US" altLang="en-US" sz="2500" baseline="30000">
                <a:solidFill>
                  <a:srgbClr val="FFFFFF"/>
                </a:solidFill>
              </a:rPr>
              <a:t>)</a:t>
            </a:r>
            <a:r>
              <a:rPr lang="en-US" altLang="en-US" sz="2500">
                <a:solidFill>
                  <a:srgbClr val="FFFFFF"/>
                </a:solidFill>
              </a:rPr>
              <a:t>:</a:t>
            </a:r>
          </a:p>
        </p:txBody>
      </p:sp>
      <p:sp>
        <p:nvSpPr>
          <p:cNvPr id="89107" name="Text Box 5"/>
          <p:cNvSpPr txBox="1">
            <a:spLocks noChangeArrowheads="1"/>
          </p:cNvSpPr>
          <p:nvPr/>
        </p:nvSpPr>
        <p:spPr bwMode="auto">
          <a:xfrm>
            <a:off x="0" y="62103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800" baseline="30000">
                <a:solidFill>
                  <a:srgbClr val="00FF00"/>
                </a:solidFill>
              </a:rPr>
              <a:t>1)</a:t>
            </a:r>
            <a:r>
              <a:rPr lang="en-US" altLang="en-US" sz="1800">
                <a:solidFill>
                  <a:srgbClr val="00FF00"/>
                </a:solidFill>
              </a:rPr>
              <a:t> “Bankruptcy” goes bank to the Italian expression „banca rotta“ and literally means „broken bank“.</a:t>
            </a:r>
          </a:p>
        </p:txBody>
      </p:sp>
      <p:sp>
        <p:nvSpPr>
          <p:cNvPr id="759830" name="Rectangle 22"/>
          <p:cNvSpPr>
            <a:spLocks noChangeArrowheads="1"/>
          </p:cNvSpPr>
          <p:nvPr/>
        </p:nvSpPr>
        <p:spPr bwMode="auto">
          <a:xfrm>
            <a:off x="4608513" y="2600325"/>
            <a:ext cx="2341562" cy="3309938"/>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Liabilities</a:t>
            </a:r>
          </a:p>
        </p:txBody>
      </p:sp>
      <p:sp>
        <p:nvSpPr>
          <p:cNvPr id="759831" name="Rectangle 23"/>
          <p:cNvSpPr>
            <a:spLocks noChangeArrowheads="1"/>
          </p:cNvSpPr>
          <p:nvPr/>
        </p:nvSpPr>
        <p:spPr bwMode="auto">
          <a:xfrm>
            <a:off x="2224088" y="2600325"/>
            <a:ext cx="2371725" cy="3309938"/>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Assets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98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9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30" grpId="0" animBg="1"/>
      <p:bldP spid="75983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oup 6"/>
          <p:cNvGraphicFramePr>
            <a:graphicFrameLocks noGrp="1"/>
          </p:cNvGraphicFramePr>
          <p:nvPr/>
        </p:nvGraphicFramePr>
        <p:xfrm>
          <a:off x="2241550" y="157321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4226"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p>
        </p:txBody>
      </p:sp>
      <p:sp>
        <p:nvSpPr>
          <p:cNvPr id="9012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92C6C16-0B33-4CE0-A6C8-00BB26E47B42}" type="slidenum">
              <a:rPr lang="de-DE" altLang="en-US" sz="1800" smtClean="0">
                <a:solidFill>
                  <a:srgbClr val="FFFFFF"/>
                </a:solidFill>
              </a:rPr>
              <a:pPr algn="r" eaLnBrk="1" hangingPunct="1">
                <a:spcBef>
                  <a:spcPct val="0"/>
                </a:spcBef>
                <a:buClrTx/>
                <a:buFontTx/>
                <a:buNone/>
              </a:pPr>
              <a:t>81</a:t>
            </a:fld>
            <a:r>
              <a:rPr lang="de-DE" altLang="en-US" sz="1800">
                <a:solidFill>
                  <a:srgbClr val="FFFFFF"/>
                </a:solidFill>
              </a:rPr>
              <a:t>-</a:t>
            </a:r>
          </a:p>
        </p:txBody>
      </p:sp>
      <p:sp>
        <p:nvSpPr>
          <p:cNvPr id="9012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901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90130" name="Rectangle 3"/>
          <p:cNvSpPr>
            <a:spLocks noChangeArrowheads="1"/>
          </p:cNvSpPr>
          <p:nvPr/>
        </p:nvSpPr>
        <p:spPr bwMode="auto">
          <a:xfrm>
            <a:off x="104775" y="979488"/>
            <a:ext cx="8859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110000"/>
              </a:lnSpc>
            </a:pPr>
            <a:r>
              <a:rPr lang="en-US" altLang="en-US" sz="2500">
                <a:solidFill>
                  <a:srgbClr val="FFFFFF"/>
                </a:solidFill>
              </a:rPr>
              <a:t>The Balance Mechanics of Bankruptcy:</a:t>
            </a:r>
          </a:p>
        </p:txBody>
      </p:sp>
      <p:sp>
        <p:nvSpPr>
          <p:cNvPr id="90131" name="Rectangle 21"/>
          <p:cNvSpPr>
            <a:spLocks noChangeArrowheads="1"/>
          </p:cNvSpPr>
          <p:nvPr/>
        </p:nvSpPr>
        <p:spPr bwMode="auto">
          <a:xfrm>
            <a:off x="4592638" y="2600325"/>
            <a:ext cx="2314575" cy="3025775"/>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Deposits (Cash from the Central bank, Deposit Accounts, Savings Deposits, Time Deposits, etc.)</a:t>
            </a:r>
          </a:p>
        </p:txBody>
      </p:sp>
      <p:sp>
        <p:nvSpPr>
          <p:cNvPr id="90132" name="Rectangle 22"/>
          <p:cNvSpPr>
            <a:spLocks noChangeArrowheads="1"/>
          </p:cNvSpPr>
          <p:nvPr/>
        </p:nvSpPr>
        <p:spPr bwMode="auto">
          <a:xfrm>
            <a:off x="2224088" y="3059113"/>
            <a:ext cx="2343150" cy="1500187"/>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Credits to households and firms (non-banks)</a:t>
            </a:r>
          </a:p>
        </p:txBody>
      </p:sp>
      <p:sp>
        <p:nvSpPr>
          <p:cNvPr id="90133" name="Rectangle 23"/>
          <p:cNvSpPr>
            <a:spLocks noChangeArrowheads="1"/>
          </p:cNvSpPr>
          <p:nvPr/>
        </p:nvSpPr>
        <p:spPr bwMode="auto">
          <a:xfrm>
            <a:off x="2224088" y="4464050"/>
            <a:ext cx="2343150" cy="1387475"/>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Securities</a:t>
            </a:r>
          </a:p>
        </p:txBody>
      </p:sp>
      <p:sp>
        <p:nvSpPr>
          <p:cNvPr id="90134" name="Rectangle 24"/>
          <p:cNvSpPr>
            <a:spLocks noChangeArrowheads="1"/>
          </p:cNvSpPr>
          <p:nvPr/>
        </p:nvSpPr>
        <p:spPr bwMode="auto">
          <a:xfrm>
            <a:off x="4595813" y="5265738"/>
            <a:ext cx="2314575" cy="585787"/>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Own Capital</a:t>
            </a:r>
          </a:p>
        </p:txBody>
      </p:sp>
      <p:sp>
        <p:nvSpPr>
          <p:cNvPr id="90135" name="Rectangle 25"/>
          <p:cNvSpPr>
            <a:spLocks noChangeArrowheads="1"/>
          </p:cNvSpPr>
          <p:nvPr/>
        </p:nvSpPr>
        <p:spPr bwMode="auto">
          <a:xfrm>
            <a:off x="2224088" y="2595563"/>
            <a:ext cx="2343150" cy="487362"/>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Cash Reserves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 name="Group 6"/>
          <p:cNvGraphicFramePr>
            <a:graphicFrameLocks noGrp="1"/>
          </p:cNvGraphicFramePr>
          <p:nvPr/>
        </p:nvGraphicFramePr>
        <p:xfrm>
          <a:off x="2241550" y="157321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5250" name="Rectangle 20"/>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p>
        </p:txBody>
      </p:sp>
      <p:sp>
        <p:nvSpPr>
          <p:cNvPr id="9115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1322E0FB-AF8E-4285-8037-C45FE83357E0}" type="slidenum">
              <a:rPr lang="de-DE" altLang="en-US" sz="1800" smtClean="0">
                <a:solidFill>
                  <a:srgbClr val="FFFFFF"/>
                </a:solidFill>
              </a:rPr>
              <a:pPr algn="r" eaLnBrk="1" hangingPunct="1">
                <a:spcBef>
                  <a:spcPct val="0"/>
                </a:spcBef>
                <a:buClrTx/>
                <a:buFontTx/>
                <a:buNone/>
              </a:pPr>
              <a:t>82</a:t>
            </a:fld>
            <a:r>
              <a:rPr lang="de-DE" altLang="en-US" sz="1800">
                <a:solidFill>
                  <a:srgbClr val="FFFFFF"/>
                </a:solidFill>
              </a:rPr>
              <a:t>-</a:t>
            </a:r>
          </a:p>
        </p:txBody>
      </p:sp>
      <p:sp>
        <p:nvSpPr>
          <p:cNvPr id="9115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91153" name="Rectangle 1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91154" name="Rectangle 19"/>
          <p:cNvSpPr>
            <a:spLocks noChangeArrowheads="1"/>
          </p:cNvSpPr>
          <p:nvPr/>
        </p:nvSpPr>
        <p:spPr bwMode="auto">
          <a:xfrm>
            <a:off x="104775" y="969963"/>
            <a:ext cx="8859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110000"/>
              </a:lnSpc>
            </a:pPr>
            <a:r>
              <a:rPr lang="en-US" altLang="en-US" sz="2500">
                <a:solidFill>
                  <a:srgbClr val="FFFFFF"/>
                </a:solidFill>
              </a:rPr>
              <a:t>The Balance Mechanics of Bankruptcy:</a:t>
            </a:r>
          </a:p>
        </p:txBody>
      </p:sp>
      <p:sp>
        <p:nvSpPr>
          <p:cNvPr id="763925" name="Rectangle 21"/>
          <p:cNvSpPr>
            <a:spLocks noChangeArrowheads="1"/>
          </p:cNvSpPr>
          <p:nvPr/>
        </p:nvSpPr>
        <p:spPr bwMode="auto">
          <a:xfrm>
            <a:off x="2243138" y="4473575"/>
            <a:ext cx="2355850" cy="1304925"/>
          </a:xfrm>
          <a:prstGeom prst="rect">
            <a:avLst/>
          </a:prstGeom>
          <a:solidFill>
            <a:srgbClr val="CCFFFF"/>
          </a:solidFill>
          <a:ln w="28575" algn="ctr">
            <a:solidFill>
              <a:srgbClr val="FF0000"/>
            </a:solidFill>
            <a:miter lim="800000"/>
            <a:headEnd type="none" w="med" len="lg"/>
            <a:tailEnd type="none" w="lg" len="lg"/>
          </a:ln>
        </p:spPr>
        <p:txBody>
          <a:bodyPr lIns="90000" tIns="0" rIns="90000" bIns="4680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70000"/>
              </a:lnSpc>
              <a:spcBef>
                <a:spcPct val="0"/>
              </a:spcBef>
              <a:buClrTx/>
              <a:buFontTx/>
              <a:buNone/>
            </a:pPr>
            <a:endParaRPr lang="en-US" altLang="en-US" sz="2000">
              <a:solidFill>
                <a:srgbClr val="0000CC"/>
              </a:solidFill>
            </a:endParaRPr>
          </a:p>
          <a:p>
            <a:pPr algn="ctr" eaLnBrk="1" hangingPunct="1">
              <a:spcBef>
                <a:spcPct val="0"/>
              </a:spcBef>
              <a:buClrTx/>
              <a:buFontTx/>
              <a:buNone/>
            </a:pPr>
            <a:r>
              <a:rPr lang="en-US" altLang="en-US" sz="2000">
                <a:solidFill>
                  <a:srgbClr val="0000CC"/>
                </a:solidFill>
              </a:rPr>
              <a:t>Securities</a:t>
            </a:r>
          </a:p>
        </p:txBody>
      </p:sp>
      <p:sp>
        <p:nvSpPr>
          <p:cNvPr id="763926" name="Rectangle 22"/>
          <p:cNvSpPr>
            <a:spLocks noChangeArrowheads="1"/>
          </p:cNvSpPr>
          <p:nvPr/>
        </p:nvSpPr>
        <p:spPr bwMode="auto">
          <a:xfrm>
            <a:off x="4608513" y="5265738"/>
            <a:ext cx="2320925" cy="512762"/>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Own Capital</a:t>
            </a:r>
          </a:p>
        </p:txBody>
      </p:sp>
      <p:sp>
        <p:nvSpPr>
          <p:cNvPr id="91157" name="Rectangle 23"/>
          <p:cNvSpPr>
            <a:spLocks noChangeArrowheads="1"/>
          </p:cNvSpPr>
          <p:nvPr/>
        </p:nvSpPr>
        <p:spPr bwMode="auto">
          <a:xfrm>
            <a:off x="2243138" y="3068638"/>
            <a:ext cx="2355850" cy="1409700"/>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Credits to households and firms (non-banks)</a:t>
            </a:r>
          </a:p>
        </p:txBody>
      </p:sp>
      <p:sp>
        <p:nvSpPr>
          <p:cNvPr id="91158" name="Rectangle 24"/>
          <p:cNvSpPr>
            <a:spLocks noChangeArrowheads="1"/>
          </p:cNvSpPr>
          <p:nvPr/>
        </p:nvSpPr>
        <p:spPr bwMode="auto">
          <a:xfrm>
            <a:off x="2243138" y="2600325"/>
            <a:ext cx="2355850" cy="458788"/>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Cash Reserves</a:t>
            </a:r>
          </a:p>
        </p:txBody>
      </p:sp>
      <p:sp>
        <p:nvSpPr>
          <p:cNvPr id="763929" name="Text Box 25"/>
          <p:cNvSpPr txBox="1">
            <a:spLocks noChangeArrowheads="1"/>
          </p:cNvSpPr>
          <p:nvPr/>
        </p:nvSpPr>
        <p:spPr bwMode="auto">
          <a:xfrm>
            <a:off x="2520950" y="4545013"/>
            <a:ext cx="2051050" cy="612775"/>
          </a:xfrm>
          <a:prstGeom prst="rect">
            <a:avLst/>
          </a:prstGeom>
          <a:solidFill>
            <a:srgbClr val="CCFFFF"/>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110000"/>
              </a:lnSpc>
              <a:spcBef>
                <a:spcPct val="50000"/>
              </a:spcBef>
              <a:buClrTx/>
              <a:buFontTx/>
              <a:buNone/>
            </a:pPr>
            <a:r>
              <a:rPr lang="en-US" altLang="en-US" sz="2000">
                <a:solidFill>
                  <a:srgbClr val="0000CC"/>
                </a:solidFill>
              </a:rPr>
              <a:t>Remaining Value of Securities</a:t>
            </a:r>
          </a:p>
        </p:txBody>
      </p:sp>
      <p:sp>
        <p:nvSpPr>
          <p:cNvPr id="91160" name="Rectangle 26"/>
          <p:cNvSpPr>
            <a:spLocks noChangeArrowheads="1"/>
          </p:cNvSpPr>
          <p:nvPr/>
        </p:nvSpPr>
        <p:spPr bwMode="auto">
          <a:xfrm>
            <a:off x="4608513" y="2600325"/>
            <a:ext cx="2320925" cy="2646363"/>
          </a:xfrm>
          <a:prstGeom prst="rect">
            <a:avLst/>
          </a:prstGeom>
          <a:solidFill>
            <a:srgbClr val="CCFFFF"/>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CC"/>
                </a:solidFill>
              </a:rPr>
              <a:t>Deposits (Cash from the Central bank, Deposit Accounts, Savings Deposits, Time Deposits, etc.)</a:t>
            </a:r>
          </a:p>
        </p:txBody>
      </p:sp>
      <p:sp>
        <p:nvSpPr>
          <p:cNvPr id="763931" name="AutoShape 27"/>
          <p:cNvSpPr>
            <a:spLocks/>
          </p:cNvSpPr>
          <p:nvPr/>
        </p:nvSpPr>
        <p:spPr bwMode="auto">
          <a:xfrm>
            <a:off x="1944688" y="4471988"/>
            <a:ext cx="179387" cy="755650"/>
          </a:xfrm>
          <a:prstGeom prst="leftBrace">
            <a:avLst>
              <a:gd name="adj1" fmla="val 35103"/>
              <a:gd name="adj2" fmla="val 50000"/>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63932" name="Text Box 28"/>
          <p:cNvSpPr txBox="1">
            <a:spLocks noChangeArrowheads="1"/>
          </p:cNvSpPr>
          <p:nvPr/>
        </p:nvSpPr>
        <p:spPr bwMode="auto">
          <a:xfrm>
            <a:off x="-107950" y="4329113"/>
            <a:ext cx="20161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00FF00"/>
                </a:solidFill>
              </a:rPr>
              <a:t>Capital loss of securities leads to loss of own capital.</a:t>
            </a:r>
          </a:p>
        </p:txBody>
      </p:sp>
      <p:sp>
        <p:nvSpPr>
          <p:cNvPr id="763933" name="Text Box 29"/>
          <p:cNvSpPr txBox="1">
            <a:spLocks noChangeArrowheads="1"/>
          </p:cNvSpPr>
          <p:nvPr/>
        </p:nvSpPr>
        <p:spPr bwMode="auto">
          <a:xfrm>
            <a:off x="463550" y="5984875"/>
            <a:ext cx="20161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dirty="0">
                <a:solidFill>
                  <a:srgbClr val="FF0000"/>
                </a:solidFill>
              </a:rPr>
              <a:t>=&gt; No bankruptcy!</a:t>
            </a:r>
          </a:p>
        </p:txBody>
      </p:sp>
      <p:sp>
        <p:nvSpPr>
          <p:cNvPr id="763934" name="Text Box 30"/>
          <p:cNvSpPr txBox="1">
            <a:spLocks noChangeArrowheads="1"/>
          </p:cNvSpPr>
          <p:nvPr/>
        </p:nvSpPr>
        <p:spPr bwMode="auto">
          <a:xfrm>
            <a:off x="2801938" y="5986463"/>
            <a:ext cx="25876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200">
                <a:solidFill>
                  <a:srgbClr val="FF0000"/>
                </a:solidFill>
              </a:rPr>
              <a:t>=&gt; </a:t>
            </a:r>
            <a:r>
              <a:rPr lang="en-US" altLang="en-US" sz="2000">
                <a:solidFill>
                  <a:srgbClr val="FF0000"/>
                </a:solidFill>
              </a:rPr>
              <a:t>But not enough own capital!</a:t>
            </a:r>
          </a:p>
        </p:txBody>
      </p:sp>
      <p:sp>
        <p:nvSpPr>
          <p:cNvPr id="763935" name="Text Box 31"/>
          <p:cNvSpPr txBox="1">
            <a:spLocks noChangeArrowheads="1"/>
          </p:cNvSpPr>
          <p:nvPr/>
        </p:nvSpPr>
        <p:spPr bwMode="auto">
          <a:xfrm>
            <a:off x="5572125" y="5975350"/>
            <a:ext cx="24479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200">
                <a:solidFill>
                  <a:srgbClr val="FF0000"/>
                </a:solidFill>
              </a:rPr>
              <a:t>=&gt; </a:t>
            </a:r>
            <a:r>
              <a:rPr lang="en-US" altLang="en-US" sz="2000">
                <a:solidFill>
                  <a:srgbClr val="FF0000"/>
                </a:solidFill>
              </a:rPr>
              <a:t>Problem with bank supervision!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052 -3.7037E-6 L 0.00052 -0.0787 " pathEditMode="relative" rAng="0" ptsTypes="AA">
                                      <p:cBhvr>
                                        <p:cTn id="6" dur="2000" fill="hold"/>
                                        <p:tgtEl>
                                          <p:spTgt spid="763925"/>
                                        </p:tgtEl>
                                        <p:attrNameLst>
                                          <p:attrName>ppt_x</p:attrName>
                                          <p:attrName>ppt_y</p:attrName>
                                        </p:attrNameLst>
                                      </p:cBhvr>
                                      <p:rCtr x="0" y="-3935"/>
                                    </p:animMotion>
                                  </p:childTnLst>
                                </p:cTn>
                              </p:par>
                              <p:par>
                                <p:cTn id="7" presetID="64" presetClass="path" presetSubtype="0" accel="50000" decel="50000" fill="hold" grpId="0" nodeType="withEffect">
                                  <p:stCondLst>
                                    <p:cond delay="0"/>
                                  </p:stCondLst>
                                  <p:childTnLst>
                                    <p:animMotion origin="layout" path="M 2.22222E-6 -2.59259E-6 L 0.00052 -0.0794 " pathEditMode="relative" rAng="0" ptsTypes="AA">
                                      <p:cBhvr>
                                        <p:cTn id="8" dur="2000" fill="hold"/>
                                        <p:tgtEl>
                                          <p:spTgt spid="763926"/>
                                        </p:tgtEl>
                                        <p:attrNameLst>
                                          <p:attrName>ppt_x</p:attrName>
                                          <p:attrName>ppt_y</p:attrName>
                                        </p:attrNameLst>
                                      </p:cBhvr>
                                      <p:rCtr x="17" y="-398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39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39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39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39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39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3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25" grpId="0" animBg="1"/>
      <p:bldP spid="763926" grpId="0" animBg="1"/>
      <p:bldP spid="763929" grpId="0" animBg="1"/>
      <p:bldP spid="763931" grpId="0" animBg="1"/>
      <p:bldP spid="763932" grpId="0"/>
      <p:bldP spid="763933" grpId="0" animBg="1"/>
      <p:bldP spid="763934" grpId="0" animBg="1"/>
      <p:bldP spid="76393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3748" name="Rectangle 20"/>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921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32FEE78-DF41-4BC7-B460-69113D8CD207}" type="slidenum">
              <a:rPr lang="de-DE" altLang="en-US" sz="1600" smtClean="0"/>
              <a:pPr algn="r" eaLnBrk="1" hangingPunct="1">
                <a:spcBef>
                  <a:spcPct val="0"/>
                </a:spcBef>
                <a:buClrTx/>
                <a:buFontTx/>
                <a:buNone/>
              </a:pPr>
              <a:t>83</a:t>
            </a:fld>
            <a:r>
              <a:rPr lang="de-DE" altLang="en-US" sz="1600"/>
              <a:t> -</a:t>
            </a:r>
          </a:p>
        </p:txBody>
      </p:sp>
      <p:graphicFrame>
        <p:nvGraphicFramePr>
          <p:cNvPr id="9673730" name="Group 2"/>
          <p:cNvGraphicFramePr>
            <a:graphicFrameLocks noGrp="1"/>
          </p:cNvGraphicFramePr>
          <p:nvPr/>
        </p:nvGraphicFramePr>
        <p:xfrm>
          <a:off x="2303463" y="1592263"/>
          <a:ext cx="4657725" cy="4344987"/>
        </p:xfrm>
        <a:graphic>
          <a:graphicData uri="http://schemas.openxmlformats.org/drawingml/2006/table">
            <a:tbl>
              <a:tblPr/>
              <a:tblGrid>
                <a:gridCol w="2312987">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Bank Balance Sheet</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Assets</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err="1">
                          <a:ln>
                            <a:noFill/>
                          </a:ln>
                          <a:solidFill>
                            <a:schemeClr val="tx1"/>
                          </a:solidFill>
                          <a:effectLst>
                            <a:outerShdw blurRad="38100" dist="38100" dir="2700000" algn="tl">
                              <a:srgbClr val="000000"/>
                            </a:outerShdw>
                          </a:effectLst>
                          <a:latin typeface="Arial" charset="0"/>
                        </a:rPr>
                        <a:t>Liabilities</a:t>
                      </a: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176" name="Rectangle 1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endParaRPr lang="de-DE" altLang="en-US" sz="2200">
              <a:solidFill>
                <a:schemeClr val="bg2"/>
              </a:solidFill>
            </a:endParaRPr>
          </a:p>
        </p:txBody>
      </p:sp>
      <p:sp>
        <p:nvSpPr>
          <p:cNvPr id="92177" name="Rectangle 19"/>
          <p:cNvSpPr>
            <a:spLocks noChangeArrowheads="1"/>
          </p:cNvSpPr>
          <p:nvPr/>
        </p:nvSpPr>
        <p:spPr bwMode="auto">
          <a:xfrm>
            <a:off x="104775" y="969963"/>
            <a:ext cx="8859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110000"/>
              </a:lnSpc>
            </a:pPr>
            <a:r>
              <a:rPr lang="en-US" altLang="en-US">
                <a:solidFill>
                  <a:srgbClr val="FFFFFF"/>
                </a:solidFill>
              </a:rPr>
              <a:t>The Balance Mechanics of Bankruptcy:</a:t>
            </a:r>
          </a:p>
        </p:txBody>
      </p:sp>
      <p:sp>
        <p:nvSpPr>
          <p:cNvPr id="9673749" name="Rectangle 21"/>
          <p:cNvSpPr>
            <a:spLocks noChangeArrowheads="1"/>
          </p:cNvSpPr>
          <p:nvPr/>
        </p:nvSpPr>
        <p:spPr bwMode="auto">
          <a:xfrm>
            <a:off x="2290763" y="4473575"/>
            <a:ext cx="2308225" cy="773113"/>
          </a:xfrm>
          <a:prstGeom prst="rect">
            <a:avLst/>
          </a:prstGeom>
          <a:solidFill>
            <a:schemeClr val="accent1">
              <a:lumMod val="20000"/>
              <a:lumOff val="80000"/>
            </a:schemeClr>
          </a:solidFill>
          <a:ln w="28575" algn="ctr">
            <a:solidFill>
              <a:srgbClr val="FF0000"/>
            </a:solidFill>
            <a:miter lim="800000"/>
            <a:headEnd type="none" w="med" len="lg"/>
            <a:tailEnd type="none" w="lg" len="lg"/>
          </a:ln>
        </p:spPr>
        <p:txBody>
          <a:bodyPr lIns="90000" tIns="0" rIns="90000" bIns="46800" anchorCtr="1"/>
          <a:lstStyle>
            <a:lvl1pPr eaLnBrk="0" hangingPunct="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pitchFamily="34"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lnSpc>
                <a:spcPct val="70000"/>
              </a:lnSpc>
              <a:spcBef>
                <a:spcPct val="0"/>
              </a:spcBef>
              <a:buClrTx/>
              <a:buFont typeface="Arial Unicode MS" pitchFamily="34" charset="-128"/>
              <a:buNone/>
              <a:defRPr/>
            </a:pPr>
            <a:endParaRPr lang="en-US" altLang="en-US" sz="2000" dirty="0">
              <a:solidFill>
                <a:srgbClr val="0000CC"/>
              </a:solidFill>
              <a:latin typeface="Arial"/>
            </a:endParaRPr>
          </a:p>
          <a:p>
            <a:pPr eaLnBrk="1" hangingPunct="1">
              <a:lnSpc>
                <a:spcPct val="70000"/>
              </a:lnSpc>
              <a:spcBef>
                <a:spcPct val="0"/>
              </a:spcBef>
              <a:buClrTx/>
              <a:buFont typeface="Arial Unicode MS" pitchFamily="34" charset="-128"/>
              <a:buNone/>
              <a:defRPr/>
            </a:pPr>
            <a:endParaRPr lang="en-US" altLang="en-US" sz="2000" dirty="0">
              <a:solidFill>
                <a:srgbClr val="0000CC"/>
              </a:solidFill>
              <a:latin typeface="Arial"/>
            </a:endParaRPr>
          </a:p>
          <a:p>
            <a:pPr eaLnBrk="1" hangingPunct="1">
              <a:lnSpc>
                <a:spcPct val="70000"/>
              </a:lnSpc>
              <a:spcBef>
                <a:spcPct val="0"/>
              </a:spcBef>
              <a:buClrTx/>
              <a:buFont typeface="Arial Unicode MS" pitchFamily="34" charset="-128"/>
              <a:buNone/>
              <a:defRPr/>
            </a:pPr>
            <a:r>
              <a:rPr lang="en-US" altLang="en-US" sz="2000" dirty="0">
                <a:solidFill>
                  <a:srgbClr val="0000CC"/>
                </a:solidFill>
                <a:latin typeface="Arial"/>
              </a:rPr>
              <a:t>Remaining Value </a:t>
            </a:r>
          </a:p>
        </p:txBody>
      </p:sp>
      <p:sp>
        <p:nvSpPr>
          <p:cNvPr id="91156" name="Rectangle 22"/>
          <p:cNvSpPr>
            <a:spLocks noChangeArrowheads="1"/>
          </p:cNvSpPr>
          <p:nvPr/>
        </p:nvSpPr>
        <p:spPr bwMode="auto">
          <a:xfrm>
            <a:off x="2290763" y="3068638"/>
            <a:ext cx="2308225" cy="1409700"/>
          </a:xfrm>
          <a:prstGeom prst="rect">
            <a:avLst/>
          </a:prstGeom>
          <a:solidFill>
            <a:schemeClr val="accent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pitchFamily="34"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spcBef>
                <a:spcPct val="0"/>
              </a:spcBef>
              <a:buClrTx/>
              <a:buFont typeface="Arial Unicode MS" pitchFamily="34" charset="-128"/>
              <a:buNone/>
              <a:defRPr/>
            </a:pPr>
            <a:r>
              <a:rPr lang="en-US" altLang="en-US" sz="2000" dirty="0">
                <a:solidFill>
                  <a:srgbClr val="0000CC"/>
                </a:solidFill>
                <a:latin typeface="Arial"/>
              </a:rPr>
              <a:t>Credits to households and firms (non-banks)</a:t>
            </a:r>
          </a:p>
        </p:txBody>
      </p:sp>
      <p:sp>
        <p:nvSpPr>
          <p:cNvPr id="91157" name="Rectangle 23"/>
          <p:cNvSpPr>
            <a:spLocks noChangeArrowheads="1"/>
          </p:cNvSpPr>
          <p:nvPr/>
        </p:nvSpPr>
        <p:spPr bwMode="auto">
          <a:xfrm>
            <a:off x="2290763" y="2600325"/>
            <a:ext cx="2308225" cy="458788"/>
          </a:xfrm>
          <a:prstGeom prst="rect">
            <a:avLst/>
          </a:prstGeom>
          <a:solidFill>
            <a:schemeClr val="accent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pitchFamily="34"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spcBef>
                <a:spcPct val="0"/>
              </a:spcBef>
              <a:buClrTx/>
              <a:buFont typeface="Arial Unicode MS" pitchFamily="34" charset="-128"/>
              <a:buNone/>
              <a:defRPr/>
            </a:pPr>
            <a:r>
              <a:rPr lang="en-US" altLang="en-US" sz="2000" dirty="0">
                <a:solidFill>
                  <a:srgbClr val="0000CC"/>
                </a:solidFill>
                <a:latin typeface="Arial"/>
              </a:rPr>
              <a:t>Cash Reserves</a:t>
            </a:r>
          </a:p>
        </p:txBody>
      </p:sp>
      <p:sp>
        <p:nvSpPr>
          <p:cNvPr id="91158" name="Rectangle 24"/>
          <p:cNvSpPr>
            <a:spLocks noChangeArrowheads="1"/>
          </p:cNvSpPr>
          <p:nvPr/>
        </p:nvSpPr>
        <p:spPr bwMode="auto">
          <a:xfrm>
            <a:off x="4621213" y="2600325"/>
            <a:ext cx="2347912" cy="2646363"/>
          </a:xfrm>
          <a:prstGeom prst="rect">
            <a:avLst/>
          </a:prstGeom>
          <a:solidFill>
            <a:schemeClr val="accent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pitchFamily="34"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spcBef>
                <a:spcPct val="0"/>
              </a:spcBef>
              <a:buClrTx/>
              <a:buFont typeface="Arial Unicode MS" pitchFamily="34" charset="-128"/>
              <a:buNone/>
              <a:defRPr/>
            </a:pPr>
            <a:r>
              <a:rPr lang="en-US" altLang="en-US" sz="2000" dirty="0">
                <a:solidFill>
                  <a:srgbClr val="0000CC"/>
                </a:solidFill>
                <a:latin typeface="Arial"/>
              </a:rPr>
              <a:t>Deposits (Cash from the Central bank, Deposit Accounts, Savings Deposits, Time Deposits, etc.)</a:t>
            </a:r>
          </a:p>
        </p:txBody>
      </p:sp>
      <p:sp>
        <p:nvSpPr>
          <p:cNvPr id="9673753" name="AutoShape 25"/>
          <p:cNvSpPr>
            <a:spLocks/>
          </p:cNvSpPr>
          <p:nvPr/>
        </p:nvSpPr>
        <p:spPr bwMode="auto">
          <a:xfrm>
            <a:off x="2068513" y="4473575"/>
            <a:ext cx="195262" cy="233363"/>
          </a:xfrm>
          <a:prstGeom prst="leftBrace">
            <a:avLst>
              <a:gd name="adj1" fmla="val 9959"/>
              <a:gd name="adj2" fmla="val 50000"/>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endParaRPr lang="de-DE" altLang="en-US" sz="2200">
              <a:solidFill>
                <a:schemeClr val="bg2"/>
              </a:solidFill>
            </a:endParaRPr>
          </a:p>
        </p:txBody>
      </p:sp>
      <p:sp>
        <p:nvSpPr>
          <p:cNvPr id="9673755" name="Text Box 27"/>
          <p:cNvSpPr txBox="1">
            <a:spLocks noChangeArrowheads="1"/>
          </p:cNvSpPr>
          <p:nvPr/>
        </p:nvSpPr>
        <p:spPr bwMode="auto">
          <a:xfrm>
            <a:off x="3600450" y="5984875"/>
            <a:ext cx="20161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dirty="0">
                <a:solidFill>
                  <a:srgbClr val="FF0000"/>
                </a:solidFill>
              </a:rPr>
              <a:t>Bankruptcy!</a:t>
            </a:r>
            <a:endParaRPr lang="de-DE" altLang="en-US" sz="2000" dirty="0">
              <a:solidFill>
                <a:srgbClr val="FF3300"/>
              </a:solidFill>
            </a:endParaRPr>
          </a:p>
        </p:txBody>
      </p:sp>
      <p:sp>
        <p:nvSpPr>
          <p:cNvPr id="9673757" name="Rectangle 29"/>
          <p:cNvSpPr>
            <a:spLocks noChangeArrowheads="1"/>
          </p:cNvSpPr>
          <p:nvPr/>
        </p:nvSpPr>
        <p:spPr bwMode="auto">
          <a:xfrm>
            <a:off x="2286925" y="4687888"/>
            <a:ext cx="2317750" cy="565150"/>
          </a:xfrm>
          <a:prstGeom prst="rect">
            <a:avLst/>
          </a:prstGeom>
          <a:solidFill>
            <a:srgbClr val="FF0000">
              <a:alpha val="50980"/>
            </a:srgbClr>
          </a:solidFill>
          <a:ln w="28575" algn="ctr">
            <a:solidFill>
              <a:srgbClr val="FF0000"/>
            </a:solidFill>
            <a:miter lim="800000"/>
            <a:headEnd type="none" w="med" len="lg"/>
            <a:tailEnd type="none" w="lg" len="lg"/>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80000"/>
              </a:lnSpc>
              <a:spcBef>
                <a:spcPct val="0"/>
              </a:spcBef>
              <a:buClrTx/>
              <a:buFont typeface="Arial Unicode MS" pitchFamily="34" charset="-128"/>
              <a:buNone/>
            </a:pPr>
            <a:r>
              <a:rPr lang="en-US" altLang="en-US" sz="1800">
                <a:solidFill>
                  <a:srgbClr val="FFFF00"/>
                </a:solidFill>
              </a:rPr>
              <a:t>Uncovered Deficit</a:t>
            </a:r>
          </a:p>
        </p:txBody>
      </p:sp>
      <p:sp>
        <p:nvSpPr>
          <p:cNvPr id="18" name="Text Box 26"/>
          <p:cNvSpPr txBox="1">
            <a:spLocks noChangeArrowheads="1"/>
          </p:cNvSpPr>
          <p:nvPr/>
        </p:nvSpPr>
        <p:spPr bwMode="auto">
          <a:xfrm>
            <a:off x="-88900" y="4300538"/>
            <a:ext cx="20161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rgbClr val="00FF00"/>
                </a:solidFill>
              </a:rPr>
              <a:t>Capital loss of securities goes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2.77778E-7 1.48148E-6 L 0.00052 -0.07616 " pathEditMode="relative" rAng="0" ptsTypes="AA">
                                      <p:cBhvr>
                                        <p:cTn id="6" dur="2000" fill="hold"/>
                                        <p:tgtEl>
                                          <p:spTgt spid="9673749"/>
                                        </p:tgtEl>
                                        <p:attrNameLst>
                                          <p:attrName>ppt_x</p:attrName>
                                          <p:attrName>ppt_y</p:attrName>
                                        </p:attrNameLst>
                                      </p:cBhvr>
                                      <p:rCtr x="17" y="-3819"/>
                                    </p:animMotion>
                                  </p:childTnLst>
                                </p:cTn>
                              </p:par>
                              <p:par>
                                <p:cTn id="7" presetID="1" presetClass="entr" presetSubtype="0" fill="hold" grpId="0" nodeType="withEffect">
                                  <p:stCondLst>
                                    <p:cond delay="0"/>
                                  </p:stCondLst>
                                  <p:childTnLst>
                                    <p:set>
                                      <p:cBhvr>
                                        <p:cTn id="8" dur="1" fill="hold">
                                          <p:stCondLst>
                                            <p:cond delay="0"/>
                                          </p:stCondLst>
                                        </p:cTn>
                                        <p:tgtEl>
                                          <p:spTgt spid="96737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7375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37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3749" grpId="0" animBg="1"/>
      <p:bldP spid="9673753" grpId="0" animBg="1"/>
      <p:bldP spid="9673755" grpId="0" animBg="1"/>
      <p:bldP spid="9673757" grpId="0" animBg="1"/>
      <p:bldP spid="18"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5"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4.2.4. The Subprime Crisis 2007-09</a:t>
            </a:r>
            <a:endParaRPr lang="de-DE" altLang="en-US"/>
          </a:p>
        </p:txBody>
      </p:sp>
      <p:sp>
        <p:nvSpPr>
          <p:cNvPr id="9318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13438C7-7811-493B-ADF2-966E2E4D72B5}" type="slidenum">
              <a:rPr lang="de-DE" altLang="en-US" sz="1800" smtClean="0">
                <a:solidFill>
                  <a:srgbClr val="FFFFFF"/>
                </a:solidFill>
              </a:rPr>
              <a:pPr algn="r" eaLnBrk="1" hangingPunct="1">
                <a:spcBef>
                  <a:spcPct val="0"/>
                </a:spcBef>
                <a:buClrTx/>
                <a:buFontTx/>
                <a:buNone/>
              </a:pPr>
              <a:t>84</a:t>
            </a:fld>
            <a:r>
              <a:rPr lang="de-DE" altLang="en-US" sz="1800">
                <a:solidFill>
                  <a:srgbClr val="FFFFFF"/>
                </a:solidFill>
              </a:rPr>
              <a:t>-</a:t>
            </a:r>
          </a:p>
        </p:txBody>
      </p:sp>
      <p:sp>
        <p:nvSpPr>
          <p:cNvPr id="93188"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93189" name="Rectangle 3"/>
          <p:cNvSpPr>
            <a:spLocks noChangeArrowheads="1"/>
          </p:cNvSpPr>
          <p:nvPr/>
        </p:nvSpPr>
        <p:spPr bwMode="auto">
          <a:xfrm>
            <a:off x="104775" y="1160463"/>
            <a:ext cx="9039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dirty="0">
                <a:solidFill>
                  <a:srgbClr val="FFFFFF"/>
                </a:solidFill>
              </a:rPr>
              <a:t>This failure of some of the most well reputed financial market institution led to widespread </a:t>
            </a:r>
            <a:r>
              <a:rPr lang="en-US" altLang="en-US" dirty="0">
                <a:solidFill>
                  <a:srgbClr val="00FF00"/>
                </a:solidFill>
              </a:rPr>
              <a:t>distrust among banks</a:t>
            </a:r>
            <a:r>
              <a:rPr lang="en-US" altLang="en-US" dirty="0">
                <a:solidFill>
                  <a:srgbClr val="FFFFFF"/>
                </a:solidFill>
              </a:rPr>
              <a:t>.</a:t>
            </a:r>
          </a:p>
        </p:txBody>
      </p:sp>
      <p:pic>
        <p:nvPicPr>
          <p:cNvPr id="931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11375"/>
            <a:ext cx="30432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
        <p:nvSpPr>
          <p:cNvPr id="93191" name="Rectangle 7"/>
          <p:cNvSpPr>
            <a:spLocks noChangeArrowheads="1"/>
          </p:cNvSpPr>
          <p:nvPr/>
        </p:nvSpPr>
        <p:spPr bwMode="auto">
          <a:xfrm>
            <a:off x="107951" y="1952625"/>
            <a:ext cx="585301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dirty="0">
                <a:solidFill>
                  <a:srgbClr val="FFFFFF"/>
                </a:solidFill>
              </a:rPr>
              <a:t>As a consequence the </a:t>
            </a:r>
            <a:r>
              <a:rPr lang="en-US" altLang="en-US" dirty="0">
                <a:solidFill>
                  <a:srgbClr val="00FF00"/>
                </a:solidFill>
              </a:rPr>
              <a:t>risk premiums</a:t>
            </a:r>
            <a:r>
              <a:rPr lang="en-US" altLang="en-US" dirty="0">
                <a:solidFill>
                  <a:srgbClr val="FFFFFF"/>
                </a:solidFill>
              </a:rPr>
              <a:t> on the market for interbank credits reached extraordinary </a:t>
            </a:r>
            <a:r>
              <a:rPr lang="en-US" altLang="en-US" dirty="0">
                <a:solidFill>
                  <a:srgbClr val="00FF00"/>
                </a:solidFill>
              </a:rPr>
              <a:t>highs</a:t>
            </a:r>
            <a:r>
              <a:rPr lang="en-US" altLang="en-US" dirty="0">
                <a:solidFill>
                  <a:srgbClr val="FFFFFF"/>
                </a:solidFill>
              </a:rPr>
              <a:t>.</a:t>
            </a:r>
          </a:p>
          <a:p>
            <a:pPr eaLnBrk="1" hangingPunct="1"/>
            <a:r>
              <a:rPr lang="en-US" altLang="en-US" dirty="0">
                <a:solidFill>
                  <a:srgbClr val="FFFFFF"/>
                </a:solidFill>
              </a:rPr>
              <a:t>Instead of lending money to each other, liquid banks invested their money in (low-risk) treasury bonds, </a:t>
            </a:r>
            <a:r>
              <a:rPr lang="en-US" altLang="en-US" dirty="0">
                <a:solidFill>
                  <a:srgbClr val="00FF00"/>
                </a:solidFill>
              </a:rPr>
              <a:t>driving down</a:t>
            </a:r>
            <a:r>
              <a:rPr lang="en-US" altLang="en-US" dirty="0">
                <a:solidFill>
                  <a:srgbClr val="FFFFFF"/>
                </a:solidFill>
              </a:rPr>
              <a:t> the short term </a:t>
            </a:r>
            <a:r>
              <a:rPr lang="en-US" altLang="en-US" dirty="0">
                <a:solidFill>
                  <a:srgbClr val="00FF00"/>
                </a:solidFill>
              </a:rPr>
              <a:t>treasury bonds rate</a:t>
            </a:r>
            <a:r>
              <a:rPr lang="en-US" altLang="en-US" dirty="0">
                <a:solidFill>
                  <a:srgbClr val="FFFFFF"/>
                </a:solidFill>
              </a:rPr>
              <a:t> and </a:t>
            </a:r>
            <a:r>
              <a:rPr lang="en-US" altLang="en-US" dirty="0">
                <a:solidFill>
                  <a:srgbClr val="00FF00"/>
                </a:solidFill>
              </a:rPr>
              <a:t>driving up</a:t>
            </a:r>
            <a:r>
              <a:rPr lang="en-US" altLang="en-US" dirty="0">
                <a:solidFill>
                  <a:srgbClr val="FFFFFF"/>
                </a:solidFill>
              </a:rPr>
              <a:t> the </a:t>
            </a:r>
            <a:r>
              <a:rPr lang="en-US" altLang="en-US" dirty="0">
                <a:solidFill>
                  <a:srgbClr val="00FF00"/>
                </a:solidFill>
              </a:rPr>
              <a:t>interbank offered</a:t>
            </a:r>
            <a:r>
              <a:rPr lang="en-US" altLang="en-US" dirty="0">
                <a:solidFill>
                  <a:srgbClr val="FFFFFF"/>
                </a:solidFill>
              </a:rPr>
              <a:t> rate (LIBOR).</a:t>
            </a:r>
          </a:p>
        </p:txBody>
      </p:sp>
      <p:sp>
        <p:nvSpPr>
          <p:cNvPr id="700425" name="Line 9"/>
          <p:cNvSpPr>
            <a:spLocks noChangeShapeType="1"/>
          </p:cNvSpPr>
          <p:nvPr/>
        </p:nvSpPr>
        <p:spPr bwMode="auto">
          <a:xfrm>
            <a:off x="8280400" y="1304925"/>
            <a:ext cx="107950" cy="2700338"/>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700426" name="_s1031"/>
          <p:cNvSpPr>
            <a:spLocks noChangeArrowheads="1"/>
          </p:cNvSpPr>
          <p:nvPr/>
        </p:nvSpPr>
        <p:spPr bwMode="auto">
          <a:xfrm>
            <a:off x="6335713" y="260350"/>
            <a:ext cx="2632075" cy="1050925"/>
          </a:xfrm>
          <a:prstGeom prst="roundRect">
            <a:avLst>
              <a:gd name="adj" fmla="val 16667"/>
            </a:avLst>
          </a:prstGeom>
          <a:solidFill>
            <a:srgbClr val="CCFFFF"/>
          </a:solidFill>
          <a:ln w="28575">
            <a:solidFill>
              <a:schemeClr val="bg1"/>
            </a:solidFill>
            <a:round/>
            <a:headEnd/>
            <a:tailEnd/>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F"/>
                </a:solidFill>
              </a:rPr>
              <a:t>15.September 2008: Lehman Brothers Bankruptcy</a:t>
            </a:r>
          </a:p>
        </p:txBody>
      </p:sp>
      <p:sp>
        <p:nvSpPr>
          <p:cNvPr id="11" name="Rectangle 8"/>
          <p:cNvSpPr>
            <a:spLocks noChangeArrowheads="1"/>
          </p:cNvSpPr>
          <p:nvPr/>
        </p:nvSpPr>
        <p:spPr bwMode="auto">
          <a:xfrm>
            <a:off x="104775" y="5337175"/>
            <a:ext cx="9039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55600" indent="-3556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dirty="0">
                <a:solidFill>
                  <a:srgbClr val="FFFFFF"/>
                </a:solidFill>
              </a:rPr>
              <a:t>This “</a:t>
            </a:r>
            <a:r>
              <a:rPr lang="en-US" altLang="en-US" dirty="0">
                <a:solidFill>
                  <a:srgbClr val="00FF00"/>
                </a:solidFill>
              </a:rPr>
              <a:t>credit crunch</a:t>
            </a:r>
            <a:r>
              <a:rPr lang="en-US" altLang="en-US" dirty="0">
                <a:solidFill>
                  <a:srgbClr val="FFFFFF"/>
                </a:solidFill>
              </a:rPr>
              <a:t>” was </a:t>
            </a:r>
            <a:r>
              <a:rPr lang="en-US" altLang="en-US" dirty="0">
                <a:solidFill>
                  <a:srgbClr val="00FF00"/>
                </a:solidFill>
              </a:rPr>
              <a:t>spilling over to the “real economy”</a:t>
            </a:r>
            <a:r>
              <a:rPr lang="en-US" altLang="en-US" dirty="0">
                <a:solidFill>
                  <a:srgbClr val="FFFFFF"/>
                </a:solidFill>
              </a:rPr>
              <a:t>, where small and medium firms have increasing difficulties of financing investment with the help of bank credits.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5" grpId="0" animBg="1"/>
      <p:bldP spid="70042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8" name="Rectangle 3"/>
          <p:cNvSpPr>
            <a:spLocks noGrp="1" noChangeArrowheads="1"/>
          </p:cNvSpPr>
          <p:nvPr>
            <p:ph type="title"/>
          </p:nvPr>
        </p:nvSpPr>
        <p:spPr/>
        <p:txBody>
          <a:bodyPr/>
          <a:lstStyle/>
          <a:p>
            <a:pPr eaLnBrk="1" hangingPunct="1">
              <a:defRPr/>
            </a:pPr>
            <a:r>
              <a:rPr lang="en-US" altLang="en-US" dirty="0"/>
              <a:t>4.2. Lessons from History</a:t>
            </a:r>
            <a:br>
              <a:rPr lang="en-US" altLang="en-US" dirty="0"/>
            </a:br>
            <a:r>
              <a:rPr lang="en-US" altLang="en-US" dirty="0"/>
              <a:t>4.2.4. The Subprime Crisis 2007-09</a:t>
            </a:r>
            <a:endParaRPr lang="de-DE" altLang="en-US" dirty="0"/>
          </a:p>
        </p:txBody>
      </p:sp>
      <p:sp>
        <p:nvSpPr>
          <p:cNvPr id="9421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F15ED3DD-CFEE-4435-9E46-2F1871120668}" type="slidenum">
              <a:rPr lang="de-DE" altLang="en-US" sz="1800" smtClean="0">
                <a:solidFill>
                  <a:srgbClr val="FFFFFF"/>
                </a:solidFill>
              </a:rPr>
              <a:pPr algn="r" eaLnBrk="1" hangingPunct="1">
                <a:spcBef>
                  <a:spcPct val="0"/>
                </a:spcBef>
                <a:buClrTx/>
                <a:buFontTx/>
                <a:buNone/>
              </a:pPr>
              <a:t>85</a:t>
            </a:fld>
            <a:r>
              <a:rPr lang="de-DE" altLang="en-US" sz="1800">
                <a:solidFill>
                  <a:srgbClr val="FFFFFF"/>
                </a:solidFill>
              </a:rPr>
              <a:t>-</a:t>
            </a:r>
          </a:p>
        </p:txBody>
      </p:sp>
      <p:sp>
        <p:nvSpPr>
          <p:cNvPr id="94212"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94213" name="Picture 10" descr="{11E3FCF9-CB5D-4BD3-BD3C-55363C8F5C9C}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01738"/>
            <a:ext cx="7416800"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Line 12"/>
          <p:cNvSpPr>
            <a:spLocks noChangeShapeType="1"/>
          </p:cNvSpPr>
          <p:nvPr/>
        </p:nvSpPr>
        <p:spPr bwMode="auto">
          <a:xfrm>
            <a:off x="6264275" y="3105150"/>
            <a:ext cx="1079500" cy="1439863"/>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4215" name="_s1031"/>
          <p:cNvSpPr>
            <a:spLocks noChangeArrowheads="1"/>
          </p:cNvSpPr>
          <p:nvPr/>
        </p:nvSpPr>
        <p:spPr bwMode="auto">
          <a:xfrm>
            <a:off x="3708400" y="2205038"/>
            <a:ext cx="2632075" cy="1050925"/>
          </a:xfrm>
          <a:prstGeom prst="roundRect">
            <a:avLst>
              <a:gd name="adj" fmla="val 16667"/>
            </a:avLst>
          </a:prstGeom>
          <a:solidFill>
            <a:srgbClr val="CCFFFF"/>
          </a:solidFill>
          <a:ln w="28575">
            <a:solidFill>
              <a:schemeClr val="bg1"/>
            </a:solidFill>
            <a:round/>
            <a:headEnd/>
            <a:tailEnd/>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F"/>
                </a:solidFill>
              </a:rPr>
              <a:t>15.September 2008: Lehman Brothers Bankruptcy</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5234" name="Object 8"/>
          <p:cNvGraphicFramePr>
            <a:graphicFrameLocks noChangeAspect="1"/>
          </p:cNvGraphicFramePr>
          <p:nvPr/>
        </p:nvGraphicFramePr>
        <p:xfrm>
          <a:off x="0" y="0"/>
          <a:ext cx="9117013" cy="6858000"/>
        </p:xfrm>
        <a:graphic>
          <a:graphicData uri="http://schemas.openxmlformats.org/presentationml/2006/ole">
            <mc:AlternateContent xmlns:mc="http://schemas.openxmlformats.org/markup-compatibility/2006">
              <mc:Choice xmlns:v="urn:schemas-microsoft-com:vml" Requires="v">
                <p:oleObj spid="_x0000_s95388" name="Diagramm" r:id="rId4" imgW="9239357" imgH="5753160" progId="Excel.Chart.8">
                  <p:link updateAutomatic="1"/>
                </p:oleObj>
              </mc:Choice>
              <mc:Fallback>
                <p:oleObj name="Diagramm" r:id="rId4" imgW="9239357" imgH="5753160" progId="Excel.Chart.8">
                  <p:link updateAutomatic="1"/>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17013"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66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ED1A8016-59CF-4FA4-9759-ADD871732635}" type="slidenum">
              <a:rPr lang="de-DE" altLang="en-US" sz="1800" smtClean="0">
                <a:solidFill>
                  <a:srgbClr val="FFFFFF"/>
                </a:solidFill>
              </a:rPr>
              <a:pPr algn="r" eaLnBrk="1" hangingPunct="1">
                <a:spcBef>
                  <a:spcPct val="0"/>
                </a:spcBef>
                <a:buClrTx/>
                <a:buFontTx/>
                <a:buNone/>
              </a:pPr>
              <a:t>86</a:t>
            </a:fld>
            <a:r>
              <a:rPr lang="de-DE" altLang="en-US" sz="1800">
                <a:solidFill>
                  <a:srgbClr val="FFFFFF"/>
                </a:solidFill>
              </a:rPr>
              <a:t>-</a:t>
            </a:r>
          </a:p>
        </p:txBody>
      </p:sp>
      <p:sp>
        <p:nvSpPr>
          <p:cNvPr id="95236"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95237" name="Line 6"/>
          <p:cNvSpPr>
            <a:spLocks noChangeShapeType="1"/>
          </p:cNvSpPr>
          <p:nvPr/>
        </p:nvSpPr>
        <p:spPr bwMode="auto">
          <a:xfrm>
            <a:off x="6264275" y="3105150"/>
            <a:ext cx="927100" cy="218122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238" name="_s1031"/>
          <p:cNvSpPr>
            <a:spLocks noChangeArrowheads="1"/>
          </p:cNvSpPr>
          <p:nvPr/>
        </p:nvSpPr>
        <p:spPr bwMode="auto">
          <a:xfrm>
            <a:off x="3708400" y="2205038"/>
            <a:ext cx="2632075" cy="1050925"/>
          </a:xfrm>
          <a:prstGeom prst="roundRect">
            <a:avLst>
              <a:gd name="adj" fmla="val 16667"/>
            </a:avLst>
          </a:prstGeom>
          <a:solidFill>
            <a:srgbClr val="CCFFFF"/>
          </a:solidFill>
          <a:ln w="28575">
            <a:solidFill>
              <a:schemeClr val="bg1"/>
            </a:solidFill>
            <a:round/>
            <a:headEnd/>
            <a:tailEnd/>
          </a:ln>
        </p:spPr>
        <p:txBody>
          <a:bodyPr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F"/>
                </a:solidFill>
              </a:rPr>
              <a:t>15.September 2008: Lehman Brothers Bankruptcy</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DB981A43-EBC6-4359-8A3E-696AA5AC6C67}" type="slidenum">
              <a:rPr lang="de-DE" altLang="en-US" sz="1600"/>
              <a:pPr>
                <a:spcBef>
                  <a:spcPct val="0"/>
                </a:spcBef>
                <a:buClrTx/>
                <a:buFontTx/>
                <a:buNone/>
              </a:pPr>
              <a:t>87</a:t>
            </a:fld>
            <a:r>
              <a:rPr lang="de-DE" altLang="en-US" sz="1600"/>
              <a:t> -</a:t>
            </a:r>
          </a:p>
        </p:txBody>
      </p:sp>
      <p:sp>
        <p:nvSpPr>
          <p:cNvPr id="24781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7051CE02-7311-4A60-8722-F35273B49B5B}" type="slidenum">
              <a:rPr lang="de-DE" altLang="en-US" sz="1600" b="1"/>
              <a:pPr algn="r" eaLnBrk="1" hangingPunct="1">
                <a:spcBef>
                  <a:spcPct val="0"/>
                </a:spcBef>
                <a:buClrTx/>
                <a:buFontTx/>
                <a:buNone/>
              </a:pPr>
              <a:t>87</a:t>
            </a:fld>
            <a:r>
              <a:rPr lang="de-DE" altLang="en-US" sz="1600" b="1"/>
              <a:t> -</a:t>
            </a:r>
          </a:p>
        </p:txBody>
      </p:sp>
      <p:sp>
        <p:nvSpPr>
          <p:cNvPr id="247812"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47814" name="Object 2"/>
          <p:cNvGraphicFramePr>
            <a:graphicFrameLocks noChangeAspect="1"/>
          </p:cNvGraphicFramePr>
          <p:nvPr/>
        </p:nvGraphicFramePr>
        <p:xfrm>
          <a:off x="-76200" y="1020763"/>
          <a:ext cx="9305925" cy="5888037"/>
        </p:xfrm>
        <a:graphic>
          <a:graphicData uri="http://schemas.openxmlformats.org/presentationml/2006/ole">
            <mc:AlternateContent xmlns:mc="http://schemas.openxmlformats.org/markup-compatibility/2006">
              <mc:Choice xmlns:v="urn:schemas-microsoft-com:vml" Requires="v">
                <p:oleObj spid="_x0000_s168048" name="Diagramm" r:id="rId4" imgW="9239216" imgH="5743643" progId="Excel.Chart.8">
                  <p:link updateAutomatic="1"/>
                </p:oleObj>
              </mc:Choice>
              <mc:Fallback>
                <p:oleObj name="Diagramm" r:id="rId4" imgW="9239216" imgH="5743643" progId="Excel.Char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20763"/>
                        <a:ext cx="9305925" cy="5888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144947062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8834"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1C18C5CD-C26C-4083-A41E-793FBC0B5162}" type="slidenum">
              <a:rPr lang="de-DE" altLang="en-US" sz="1600"/>
              <a:pPr>
                <a:spcBef>
                  <a:spcPct val="0"/>
                </a:spcBef>
                <a:buClrTx/>
                <a:buFontTx/>
                <a:buNone/>
              </a:pPr>
              <a:t>88</a:t>
            </a:fld>
            <a:r>
              <a:rPr lang="de-DE" altLang="en-US" sz="1600"/>
              <a:t> -</a:t>
            </a:r>
          </a:p>
        </p:txBody>
      </p:sp>
      <p:sp>
        <p:nvSpPr>
          <p:cNvPr id="248835"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5C4889C-F50A-443F-B81A-09A5F6257D61}" type="slidenum">
              <a:rPr lang="de-DE" altLang="en-US" sz="1600" b="1"/>
              <a:pPr algn="r" eaLnBrk="1" hangingPunct="1">
                <a:spcBef>
                  <a:spcPct val="0"/>
                </a:spcBef>
                <a:buClrTx/>
                <a:buFontTx/>
                <a:buNone/>
              </a:pPr>
              <a:t>88</a:t>
            </a:fld>
            <a:r>
              <a:rPr lang="de-DE" altLang="en-US" sz="1600" b="1"/>
              <a:t> -</a:t>
            </a:r>
          </a:p>
        </p:txBody>
      </p:sp>
      <p:sp>
        <p:nvSpPr>
          <p:cNvPr id="248836"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48838" name="Object 2"/>
          <p:cNvGraphicFramePr>
            <a:graphicFrameLocks noChangeAspect="1"/>
          </p:cNvGraphicFramePr>
          <p:nvPr/>
        </p:nvGraphicFramePr>
        <p:xfrm>
          <a:off x="-38100" y="1001713"/>
          <a:ext cx="9232900" cy="5881687"/>
        </p:xfrm>
        <a:graphic>
          <a:graphicData uri="http://schemas.openxmlformats.org/presentationml/2006/ole">
            <mc:AlternateContent xmlns:mc="http://schemas.openxmlformats.org/markup-compatibility/2006">
              <mc:Choice xmlns:v="urn:schemas-microsoft-com:vml" Requires="v">
                <p:oleObj spid="_x0000_s169072" name="Diagramm" r:id="rId4" imgW="9239216" imgH="5743643" progId="Excel.Chart.8">
                  <p:link updateAutomatic="1"/>
                </p:oleObj>
              </mc:Choice>
              <mc:Fallback>
                <p:oleObj name="Diagramm" r:id="rId4" imgW="9239216" imgH="5743643" progId="Excel.Char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1001713"/>
                        <a:ext cx="9232900" cy="58816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39" name="AutoShape 8">
            <a:hlinkClick r:id="rId6" highlightClick="1"/>
          </p:cNvPr>
          <p:cNvSpPr>
            <a:spLocks noChangeArrowheads="1"/>
          </p:cNvSpPr>
          <p:nvPr/>
        </p:nvSpPr>
        <p:spPr bwMode="auto">
          <a:xfrm>
            <a:off x="8396288" y="6134100"/>
            <a:ext cx="519112" cy="379413"/>
          </a:xfrm>
          <a:prstGeom prst="actionButtonInformation">
            <a:avLst/>
          </a:prstGeom>
          <a:solidFill>
            <a:srgbClr val="99CCFF"/>
          </a:solidFill>
          <a:ln w="25400">
            <a:solidFill>
              <a:srgbClr val="0000FF"/>
            </a:solidFill>
            <a:miter lim="800000"/>
            <a:headEnd/>
            <a:tailEnd type="none" w="lg" len="me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endParaRPr lang="de-DE" altLang="en-US" sz="2000">
              <a:solidFill>
                <a:schemeClr val="bg2"/>
              </a:solidFill>
            </a:endParaRPr>
          </a:p>
        </p:txBody>
      </p:sp>
      <p:sp>
        <p:nvSpPr>
          <p:cNvPr id="8"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338578488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9858" name="Picture 11" descr="Privater Konsum / Private consum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05827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2486692-64B7-4DA6-BE96-E15E1AAD499B}" type="slidenum">
              <a:rPr lang="de-DE" altLang="en-US" sz="1600"/>
              <a:pPr>
                <a:spcBef>
                  <a:spcPct val="0"/>
                </a:spcBef>
                <a:buClrTx/>
                <a:buFontTx/>
                <a:buNone/>
              </a:pPr>
              <a:t>89</a:t>
            </a:fld>
            <a:r>
              <a:rPr lang="de-DE" altLang="en-US" sz="1600"/>
              <a:t> -</a:t>
            </a:r>
          </a:p>
        </p:txBody>
      </p:sp>
      <p:sp>
        <p:nvSpPr>
          <p:cNvPr id="24986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BECE3D7-27D3-45DC-AB62-232E4D81844D}" type="slidenum">
              <a:rPr lang="de-DE" altLang="en-US" sz="1600" b="1"/>
              <a:pPr algn="r" eaLnBrk="1" hangingPunct="1">
                <a:spcBef>
                  <a:spcPct val="0"/>
                </a:spcBef>
                <a:buClrTx/>
                <a:buFontTx/>
                <a:buNone/>
              </a:pPr>
              <a:t>89</a:t>
            </a:fld>
            <a:r>
              <a:rPr lang="de-DE" altLang="en-US" sz="1600" b="1"/>
              <a:t> -</a:t>
            </a:r>
          </a:p>
        </p:txBody>
      </p:sp>
      <p:sp>
        <p:nvSpPr>
          <p:cNvPr id="24986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249862" name="Text Box 5"/>
          <p:cNvSpPr txBox="1">
            <a:spLocks noChangeArrowheads="1"/>
          </p:cNvSpPr>
          <p:nvPr/>
        </p:nvSpPr>
        <p:spPr bwMode="auto">
          <a:xfrm>
            <a:off x="0" y="11938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b="1">
                <a:solidFill>
                  <a:schemeClr val="bg2"/>
                </a:solidFill>
              </a:rPr>
              <a:t>Private Consumption in Current Prices, Billion Euro</a:t>
            </a:r>
            <a:r>
              <a:rPr lang="en-US" altLang="en-US" sz="2000">
                <a:solidFill>
                  <a:schemeClr val="bg2"/>
                </a:solidFill>
              </a:rPr>
              <a:t> </a:t>
            </a:r>
          </a:p>
        </p:txBody>
      </p:sp>
      <p:sp>
        <p:nvSpPr>
          <p:cNvPr id="1036294" name="Line 6"/>
          <p:cNvSpPr>
            <a:spLocks noChangeShapeType="1"/>
          </p:cNvSpPr>
          <p:nvPr/>
        </p:nvSpPr>
        <p:spPr bwMode="auto">
          <a:xfrm flipV="1">
            <a:off x="930275" y="3705225"/>
            <a:ext cx="3908425" cy="133667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9864" name="Text Box 8"/>
          <p:cNvSpPr txBox="1">
            <a:spLocks noChangeArrowheads="1"/>
          </p:cNvSpPr>
          <p:nvPr/>
        </p:nvSpPr>
        <p:spPr bwMode="auto">
          <a:xfrm>
            <a:off x="50800" y="6553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11"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176510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6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E19F58-401F-4B41-A237-8DD979E21E13}" type="slidenum">
              <a:rPr lang="de-DE" altLang="en-US" sz="1600" smtClean="0"/>
              <a:pPr eaLnBrk="1" hangingPunct="1">
                <a:spcBef>
                  <a:spcPct val="0"/>
                </a:spcBef>
                <a:buClrTx/>
                <a:buFontTx/>
                <a:buNone/>
              </a:pPr>
              <a:t>9</a:t>
            </a:fld>
            <a:r>
              <a:rPr lang="de-DE" altLang="en-US" sz="1600"/>
              <a:t> -</a:t>
            </a:r>
          </a:p>
        </p:txBody>
      </p:sp>
      <p:sp>
        <p:nvSpPr>
          <p:cNvPr id="1024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pSp>
        <p:nvGrpSpPr>
          <p:cNvPr id="10245" name="Group 20"/>
          <p:cNvGrpSpPr>
            <a:grpSpLocks/>
          </p:cNvGrpSpPr>
          <p:nvPr/>
        </p:nvGrpSpPr>
        <p:grpSpPr bwMode="auto">
          <a:xfrm>
            <a:off x="1081088" y="1052513"/>
            <a:ext cx="7777162" cy="5624512"/>
            <a:chOff x="681" y="663"/>
            <a:chExt cx="4899" cy="3543"/>
          </a:xfrm>
        </p:grpSpPr>
        <p:graphicFrame>
          <p:nvGraphicFramePr>
            <p:cNvPr id="10260" name="Object 2"/>
            <p:cNvGraphicFramePr>
              <a:graphicFrameLocks/>
            </p:cNvGraphicFramePr>
            <p:nvPr/>
          </p:nvGraphicFramePr>
          <p:xfrm>
            <a:off x="681" y="663"/>
            <a:ext cx="4867" cy="3543"/>
          </p:xfrm>
          <a:graphic>
            <a:graphicData uri="http://schemas.openxmlformats.org/presentationml/2006/ole">
              <mc:AlternateContent xmlns:mc="http://schemas.openxmlformats.org/markup-compatibility/2006">
                <mc:Choice xmlns:v="urn:schemas-microsoft-com:vml" Requires="v">
                  <p:oleObj spid="_x0000_s170087" name="Diagramm" r:id="rId4" imgW="7448537" imgH="5324441" progId="MSGraph.Chart.8">
                    <p:embed followColorScheme="full"/>
                  </p:oleObj>
                </mc:Choice>
                <mc:Fallback>
                  <p:oleObj name="Diagramm" r:id="rId4" imgW="7448537" imgH="5324441" progId="MSGraph.Chart.8">
                    <p:embed followColorScheme="full"/>
                    <p:pic>
                      <p:nvPicPr>
                        <p:cNvPr id="10260" name="Object 2"/>
                        <p:cNvPicPr>
                          <a:picLocks noChangeArrowheads="1"/>
                        </p:cNvPicPr>
                        <p:nvPr/>
                      </p:nvPicPr>
                      <p:blipFill>
                        <a:blip r:embed="rId5"/>
                        <a:srcRect/>
                        <a:stretch>
                          <a:fillRect/>
                        </a:stretch>
                      </p:blipFill>
                      <p:spPr bwMode="auto">
                        <a:xfrm>
                          <a:off x="681" y="663"/>
                          <a:ext cx="4867" cy="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1" name="Line 14"/>
            <p:cNvSpPr>
              <a:spLocks noChangeShapeType="1"/>
            </p:cNvSpPr>
            <p:nvPr/>
          </p:nvSpPr>
          <p:spPr bwMode="auto">
            <a:xfrm flipV="1">
              <a:off x="771"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62" name="Line 15"/>
            <p:cNvSpPr>
              <a:spLocks noChangeShapeType="1"/>
            </p:cNvSpPr>
            <p:nvPr/>
          </p:nvSpPr>
          <p:spPr bwMode="auto">
            <a:xfrm rot="5400000" flipV="1">
              <a:off x="5489" y="3943"/>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246"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a:t>
            </a:r>
          </a:p>
        </p:txBody>
      </p:sp>
      <p:sp>
        <p:nvSpPr>
          <p:cNvPr id="10247" name="Rectangle 4"/>
          <p:cNvSpPr>
            <a:spLocks noChangeArrowheads="1"/>
          </p:cNvSpPr>
          <p:nvPr/>
        </p:nvSpPr>
        <p:spPr bwMode="auto">
          <a:xfrm>
            <a:off x="1223963" y="1016000"/>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a:t>
            </a:r>
            <a:endParaRPr lang="de-DE" altLang="en-US" sz="2200" baseline="-25000"/>
          </a:p>
        </p:txBody>
      </p:sp>
      <p:sp>
        <p:nvSpPr>
          <p:cNvPr id="10248" name="Rectangle 5"/>
          <p:cNvSpPr>
            <a:spLocks noChangeArrowheads="1"/>
          </p:cNvSpPr>
          <p:nvPr/>
        </p:nvSpPr>
        <p:spPr bwMode="auto">
          <a:xfrm>
            <a:off x="8748713" y="5949950"/>
            <a:ext cx="433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2200"/>
              <a:t>X</a:t>
            </a:r>
          </a:p>
        </p:txBody>
      </p:sp>
      <p:sp>
        <p:nvSpPr>
          <p:cNvPr id="10249" name="Line 6"/>
          <p:cNvSpPr>
            <a:spLocks noChangeShapeType="1"/>
          </p:cNvSpPr>
          <p:nvPr/>
        </p:nvSpPr>
        <p:spPr bwMode="auto">
          <a:xfrm flipH="1">
            <a:off x="3097213" y="3968750"/>
            <a:ext cx="0" cy="2484438"/>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0" name="Line 7"/>
          <p:cNvSpPr>
            <a:spLocks noChangeShapeType="1"/>
          </p:cNvSpPr>
          <p:nvPr/>
        </p:nvSpPr>
        <p:spPr bwMode="auto">
          <a:xfrm rot="5400000" flipH="1">
            <a:off x="2160588" y="2997200"/>
            <a:ext cx="0" cy="19431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1" name="Text Box 8"/>
          <p:cNvSpPr txBox="1">
            <a:spLocks noChangeArrowheads="1"/>
          </p:cNvSpPr>
          <p:nvPr/>
        </p:nvSpPr>
        <p:spPr bwMode="auto">
          <a:xfrm>
            <a:off x="6156325" y="6002338"/>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0252"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3"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4" name="Text Box 12"/>
          <p:cNvSpPr txBox="1">
            <a:spLocks noChangeArrowheads="1"/>
          </p:cNvSpPr>
          <p:nvPr/>
        </p:nvSpPr>
        <p:spPr bwMode="auto">
          <a:xfrm>
            <a:off x="684213" y="37528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30000" dirty="0"/>
              <a:t>1</a:t>
            </a:r>
            <a:r>
              <a:rPr lang="de-DE" altLang="en-US" sz="2000" baseline="-25000" dirty="0"/>
              <a:t>t</a:t>
            </a:r>
            <a:endParaRPr lang="de-DE" altLang="en-US" sz="2000" baseline="30000" dirty="0"/>
          </a:p>
        </p:txBody>
      </p:sp>
      <p:sp>
        <p:nvSpPr>
          <p:cNvPr id="10255" name="Text Box 17"/>
          <p:cNvSpPr txBox="1">
            <a:spLocks noChangeArrowheads="1"/>
          </p:cNvSpPr>
          <p:nvPr/>
        </p:nvSpPr>
        <p:spPr bwMode="auto">
          <a:xfrm>
            <a:off x="28813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1</a:t>
            </a:r>
            <a:r>
              <a:rPr lang="de-DE" altLang="en-US" sz="2000" baseline="-25000"/>
              <a:t>t</a:t>
            </a:r>
          </a:p>
        </p:txBody>
      </p:sp>
      <p:sp>
        <p:nvSpPr>
          <p:cNvPr id="10256" name="AutoShape 17"/>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257" name="AutoShape 16"/>
          <p:cNvSpPr>
            <a:spLocks noChangeArrowheads="1"/>
          </p:cNvSpPr>
          <p:nvPr/>
        </p:nvSpPr>
        <p:spPr bwMode="auto">
          <a:xfrm>
            <a:off x="6647642" y="2509043"/>
            <a:ext cx="2447925" cy="2916238"/>
          </a:xfrm>
          <a:prstGeom prst="roundRect">
            <a:avLst>
              <a:gd name="adj" fmla="val 12495"/>
            </a:avLst>
          </a:prstGeom>
          <a:solidFill>
            <a:schemeClr val="bg1">
              <a:lumMod val="20000"/>
              <a:lumOff val="80000"/>
            </a:schemeClr>
          </a:solidFill>
          <a:ln w="50800">
            <a:solidFill>
              <a:schemeClr val="bg2">
                <a:lumMod val="50000"/>
                <a:lumOff val="50000"/>
              </a:schemeClr>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None/>
            </a:pPr>
            <a:r>
              <a:rPr lang="en-US" altLang="en-US" sz="2000" dirty="0">
                <a:solidFill>
                  <a:srgbClr val="0000FF"/>
                </a:solidFill>
                <a:sym typeface="Wingdings" pitchFamily="2" charset="2"/>
              </a:rPr>
              <a:t>Initial situation: The expected price is the same as the current price: </a:t>
            </a:r>
            <a:r>
              <a:rPr lang="de-DE" altLang="en-US" sz="2000" dirty="0">
                <a:solidFill>
                  <a:srgbClr val="0000FF"/>
                </a:solidFill>
                <a:sym typeface="Wingdings" pitchFamily="2" charset="2"/>
              </a:rPr>
              <a:t>:             </a:t>
            </a:r>
            <a:r>
              <a:rPr lang="de-DE" altLang="en-US" sz="2000" dirty="0">
                <a:solidFill>
                  <a:srgbClr val="FF0000"/>
                </a:solidFill>
              </a:rPr>
              <a:t>E</a:t>
            </a:r>
            <a:r>
              <a:rPr lang="de-DE" altLang="en-US" sz="2000" baseline="-25000" dirty="0">
                <a:solidFill>
                  <a:srgbClr val="FF0000"/>
                </a:solidFill>
              </a:rPr>
              <a:t>t</a:t>
            </a:r>
            <a:r>
              <a:rPr lang="de-DE" altLang="en-US" sz="2000" dirty="0">
                <a:solidFill>
                  <a:srgbClr val="FF0000"/>
                </a:solidFill>
              </a:rPr>
              <a:t>(</a:t>
            </a:r>
            <a:r>
              <a:rPr lang="de-DE" altLang="en-US" sz="2000" dirty="0" err="1">
                <a:solidFill>
                  <a:srgbClr val="FF0000"/>
                </a:solidFill>
              </a:rPr>
              <a:t>P</a:t>
            </a:r>
            <a:r>
              <a:rPr lang="de-DE" altLang="en-US" sz="2000" baseline="-25000" dirty="0" err="1">
                <a:solidFill>
                  <a:srgbClr val="FF0000"/>
                </a:solidFill>
              </a:rPr>
              <a:t>t+1</a:t>
            </a:r>
            <a:r>
              <a:rPr lang="de-DE" altLang="en-US" sz="2000" dirty="0">
                <a:solidFill>
                  <a:srgbClr val="FF0000"/>
                </a:solidFill>
              </a:rPr>
              <a:t>) = </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a:t>
            </a:r>
            <a:endParaRPr lang="de-DE" altLang="en-US" sz="2000" baseline="-25000" dirty="0">
              <a:solidFill>
                <a:srgbClr val="0000FF"/>
              </a:solidFill>
            </a:endParaRPr>
          </a:p>
          <a:p>
            <a:pPr algn="ctr" eaLnBrk="1" hangingPunct="1">
              <a:spcBef>
                <a:spcPct val="0"/>
              </a:spcBef>
              <a:buClrTx/>
              <a:buFont typeface="Symbol" pitchFamily="18" charset="2"/>
              <a:buNone/>
            </a:pPr>
            <a:r>
              <a:rPr lang="de-DE" altLang="en-US" sz="2000" dirty="0">
                <a:solidFill>
                  <a:srgbClr val="0000FF"/>
                </a:solidFill>
              </a:rPr>
              <a:t>=&gt; </a:t>
            </a:r>
            <a:r>
              <a:rPr lang="de-DE" altLang="en-US" sz="2000" dirty="0" err="1">
                <a:solidFill>
                  <a:srgbClr val="0000FF"/>
                </a:solidFill>
              </a:rPr>
              <a:t>No</a:t>
            </a:r>
            <a:r>
              <a:rPr lang="de-DE" altLang="en-US" sz="2000" dirty="0">
                <a:solidFill>
                  <a:srgbClr val="0000FF"/>
                </a:solidFill>
              </a:rPr>
              <a:t> </a:t>
            </a:r>
            <a:r>
              <a:rPr lang="de-DE" altLang="en-US" sz="2000" dirty="0" err="1">
                <a:solidFill>
                  <a:srgbClr val="0000FF"/>
                </a:solidFill>
              </a:rPr>
              <a:t>speculative</a:t>
            </a:r>
            <a:r>
              <a:rPr lang="de-DE" altLang="en-US" sz="2000" dirty="0">
                <a:solidFill>
                  <a:srgbClr val="0000FF"/>
                </a:solidFill>
              </a:rPr>
              <a:t> </a:t>
            </a:r>
            <a:r>
              <a:rPr lang="de-DE" altLang="en-US" sz="2000" dirty="0" err="1">
                <a:solidFill>
                  <a:srgbClr val="0000FF"/>
                </a:solidFill>
              </a:rPr>
              <a:t>demand</a:t>
            </a:r>
            <a:endParaRPr lang="de-DE" altLang="en-US" sz="2000" dirty="0">
              <a:solidFill>
                <a:srgbClr val="0000FF"/>
              </a:solidFill>
            </a:endParaRPr>
          </a:p>
        </p:txBody>
      </p:sp>
      <p:sp>
        <p:nvSpPr>
          <p:cNvPr id="10258" name="Rectangle 4"/>
          <p:cNvSpPr>
            <a:spLocks noChangeArrowheads="1"/>
          </p:cNvSpPr>
          <p:nvPr/>
        </p:nvSpPr>
        <p:spPr bwMode="auto">
          <a:xfrm>
            <a:off x="2663825" y="1304925"/>
            <a:ext cx="1763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Period: t</a:t>
            </a:r>
            <a:endParaRPr lang="de-DE" altLang="en-US" sz="2200" baseline="-25000"/>
          </a:p>
        </p:txBody>
      </p:sp>
      <p:sp>
        <p:nvSpPr>
          <p:cNvPr id="10259" name="Text Box 10"/>
          <p:cNvSpPr txBox="1">
            <a:spLocks noChangeArrowheads="1"/>
          </p:cNvSpPr>
          <p:nvPr/>
        </p:nvSpPr>
        <p:spPr bwMode="auto">
          <a:xfrm>
            <a:off x="5618163" y="139382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FF00"/>
                </a:solidFill>
              </a:rPr>
              <a:t>X</a:t>
            </a:r>
            <a:r>
              <a:rPr lang="de-DE" altLang="en-US" sz="2000" baseline="-25000">
                <a:solidFill>
                  <a:srgbClr val="00FF00"/>
                </a:solidFill>
              </a:rPr>
              <a:t>S</a:t>
            </a:r>
            <a:endParaRPr lang="de-DE" altLang="en-US" sz="2000">
              <a:solidFill>
                <a:srgbClr val="00FF00"/>
              </a:solidFill>
            </a:endParaRPr>
          </a:p>
        </p:txBody>
      </p:sp>
      <p:sp>
        <p:nvSpPr>
          <p:cNvPr id="23" name="Line 7"/>
          <p:cNvSpPr>
            <a:spLocks noChangeShapeType="1"/>
          </p:cNvSpPr>
          <p:nvPr/>
        </p:nvSpPr>
        <p:spPr bwMode="auto">
          <a:xfrm rot="5400000" flipH="1">
            <a:off x="2562778" y="1962399"/>
            <a:ext cx="0" cy="275323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24" name="Text Box 12"/>
          <p:cNvSpPr txBox="1">
            <a:spLocks noChangeArrowheads="1"/>
          </p:cNvSpPr>
          <p:nvPr/>
        </p:nvSpPr>
        <p:spPr bwMode="auto">
          <a:xfrm>
            <a:off x="612324" y="3123117"/>
            <a:ext cx="685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25000" dirty="0"/>
              <a:t>t</a:t>
            </a:r>
            <a:endParaRPr lang="de-DE" altLang="en-US" sz="2000" baseline="30000" dirty="0"/>
          </a:p>
        </p:txBody>
      </p:sp>
      <p:sp>
        <p:nvSpPr>
          <p:cNvPr id="25" name="Line 7"/>
          <p:cNvSpPr>
            <a:spLocks noChangeShapeType="1"/>
          </p:cNvSpPr>
          <p:nvPr/>
        </p:nvSpPr>
        <p:spPr bwMode="auto">
          <a:xfrm rot="5400000" flipH="1">
            <a:off x="2588656" y="3241982"/>
            <a:ext cx="0" cy="275323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26" name="Text Box 12"/>
          <p:cNvSpPr txBox="1">
            <a:spLocks noChangeArrowheads="1"/>
          </p:cNvSpPr>
          <p:nvPr/>
        </p:nvSpPr>
        <p:spPr bwMode="auto">
          <a:xfrm>
            <a:off x="638202" y="4402700"/>
            <a:ext cx="685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25000" dirty="0"/>
              <a:t>t</a:t>
            </a:r>
            <a:endParaRPr lang="de-DE" altLang="en-US" sz="2000" baseline="30000" dirty="0"/>
          </a:p>
        </p:txBody>
      </p:sp>
      <p:sp>
        <p:nvSpPr>
          <p:cNvPr id="2" name="Geschweifte Klammer rechts 1"/>
          <p:cNvSpPr/>
          <p:nvPr/>
        </p:nvSpPr>
        <p:spPr bwMode="auto">
          <a:xfrm rot="16200000">
            <a:off x="2831658" y="2203560"/>
            <a:ext cx="433388" cy="1621063"/>
          </a:xfrm>
          <a:prstGeom prst="rightBrace">
            <a:avLst/>
          </a:prstGeom>
          <a:noFill/>
          <a:ln w="38100" cap="rnd" cmpd="sng" algn="ctr">
            <a:solidFill>
              <a:srgbClr val="FF0000"/>
            </a:solidFill>
            <a:prstDash val="solid"/>
            <a:round/>
            <a:headEnd type="none" w="med" len="med"/>
            <a:tailEnd type="none" w="lg" len="med"/>
          </a:ln>
          <a:effectLst/>
        </p:spPr>
        <p:txBody>
          <a:bodyPr vert="horz" wrap="square" lIns="0" tIns="0" rIns="0" bIns="0" numCol="1" rtlCol="0" anchor="t" anchorCtr="1"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200" b="0" i="0" u="none" strike="noStrike" cap="none" normalizeH="0" baseline="0">
              <a:ln>
                <a:noFill/>
              </a:ln>
              <a:solidFill>
                <a:schemeClr val="bg2"/>
              </a:solidFill>
              <a:effectLst/>
              <a:latin typeface="Arial" charset="0"/>
            </a:endParaRPr>
          </a:p>
        </p:txBody>
      </p:sp>
      <p:sp>
        <p:nvSpPr>
          <p:cNvPr id="28" name="AutoShape 16"/>
          <p:cNvSpPr>
            <a:spLocks noChangeArrowheads="1"/>
          </p:cNvSpPr>
          <p:nvPr/>
        </p:nvSpPr>
        <p:spPr bwMode="auto">
          <a:xfrm>
            <a:off x="1698182" y="2229072"/>
            <a:ext cx="2700338" cy="415131"/>
          </a:xfrm>
          <a:prstGeom prst="roundRect">
            <a:avLst>
              <a:gd name="adj" fmla="val 12495"/>
            </a:avLst>
          </a:prstGeom>
          <a:solidFill>
            <a:schemeClr val="bg1">
              <a:lumMod val="20000"/>
              <a:lumOff val="80000"/>
            </a:schemeClr>
          </a:solidFill>
          <a:ln w="50800">
            <a:solidFill>
              <a:schemeClr val="bg2">
                <a:lumMod val="50000"/>
                <a:lumOff val="50000"/>
              </a:schemeClr>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err="1">
                <a:solidFill>
                  <a:srgbClr val="0000FF"/>
                </a:solidFill>
                <a:sym typeface="Wingdings" pitchFamily="2" charset="2"/>
              </a:rPr>
              <a:t>Excess</a:t>
            </a:r>
            <a:r>
              <a:rPr lang="de-DE" altLang="en-US" sz="2000" dirty="0">
                <a:solidFill>
                  <a:srgbClr val="0000FF"/>
                </a:solidFill>
                <a:sym typeface="Wingdings" pitchFamily="2" charset="2"/>
              </a:rPr>
              <a:t> _Supply</a:t>
            </a:r>
            <a:endParaRPr lang="de-DE" altLang="en-US" sz="2000" dirty="0">
              <a:solidFill>
                <a:srgbClr val="0000FF"/>
              </a:solidFill>
            </a:endParaRPr>
          </a:p>
        </p:txBody>
      </p:sp>
      <p:cxnSp>
        <p:nvCxnSpPr>
          <p:cNvPr id="6" name="Gerade Verbindung mit Pfeil 5"/>
          <p:cNvCxnSpPr/>
          <p:nvPr/>
        </p:nvCxnSpPr>
        <p:spPr bwMode="auto">
          <a:xfrm flipV="1">
            <a:off x="1370013" y="3374720"/>
            <a:ext cx="0" cy="525753"/>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cxnSp>
        <p:nvCxnSpPr>
          <p:cNvPr id="33" name="Gerade Verbindung mit Pfeil 32"/>
          <p:cNvCxnSpPr/>
          <p:nvPr/>
        </p:nvCxnSpPr>
        <p:spPr bwMode="auto">
          <a:xfrm>
            <a:off x="1563716" y="3395374"/>
            <a:ext cx="11084" cy="524719"/>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sp>
        <p:nvSpPr>
          <p:cNvPr id="38" name="Geschweifte Klammer rechts 37"/>
          <p:cNvSpPr/>
          <p:nvPr/>
        </p:nvSpPr>
        <p:spPr bwMode="auto">
          <a:xfrm rot="16200000" flipH="1">
            <a:off x="2873762" y="3959050"/>
            <a:ext cx="341312" cy="1884966"/>
          </a:xfrm>
          <a:prstGeom prst="rightBrace">
            <a:avLst/>
          </a:prstGeom>
          <a:noFill/>
          <a:ln w="38100" cap="rnd" cmpd="sng" algn="ctr">
            <a:solidFill>
              <a:srgbClr val="FF0000"/>
            </a:solidFill>
            <a:prstDash val="solid"/>
            <a:round/>
            <a:headEnd type="none" w="med" len="med"/>
            <a:tailEnd type="none" w="lg" len="med"/>
          </a:ln>
          <a:effectLst/>
        </p:spPr>
        <p:txBody>
          <a:bodyPr vert="horz" wrap="square" lIns="0" tIns="0" rIns="0" bIns="0" numCol="1" rtlCol="0" anchor="t" anchorCtr="1"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200" b="0" i="0" u="none" strike="noStrike" cap="none" normalizeH="0" baseline="0">
              <a:ln>
                <a:noFill/>
              </a:ln>
              <a:solidFill>
                <a:schemeClr val="bg2"/>
              </a:solidFill>
              <a:effectLst/>
              <a:latin typeface="Arial" charset="0"/>
            </a:endParaRPr>
          </a:p>
        </p:txBody>
      </p:sp>
      <p:sp>
        <p:nvSpPr>
          <p:cNvPr id="39" name="AutoShape 16"/>
          <p:cNvSpPr>
            <a:spLocks noChangeArrowheads="1"/>
          </p:cNvSpPr>
          <p:nvPr/>
        </p:nvSpPr>
        <p:spPr bwMode="auto">
          <a:xfrm>
            <a:off x="1698182" y="5121614"/>
            <a:ext cx="2700338" cy="415131"/>
          </a:xfrm>
          <a:prstGeom prst="roundRect">
            <a:avLst>
              <a:gd name="adj" fmla="val 12495"/>
            </a:avLst>
          </a:prstGeom>
          <a:solidFill>
            <a:schemeClr val="bg1">
              <a:lumMod val="20000"/>
              <a:lumOff val="80000"/>
            </a:schemeClr>
          </a:solidFill>
          <a:ln w="50800">
            <a:solidFill>
              <a:schemeClr val="bg2">
                <a:lumMod val="50000"/>
                <a:lumOff val="50000"/>
              </a:schemeClr>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err="1">
                <a:solidFill>
                  <a:srgbClr val="0000FF"/>
                </a:solidFill>
                <a:sym typeface="Wingdings" pitchFamily="2" charset="2"/>
              </a:rPr>
              <a:t>Excess</a:t>
            </a:r>
            <a:r>
              <a:rPr lang="de-DE" altLang="en-US" sz="2000" dirty="0">
                <a:solidFill>
                  <a:srgbClr val="0000FF"/>
                </a:solidFill>
                <a:sym typeface="Wingdings" pitchFamily="2" charset="2"/>
              </a:rPr>
              <a:t> Demand</a:t>
            </a:r>
            <a:endParaRPr lang="de-DE" altLang="en-US" sz="2000" dirty="0">
              <a:solidFill>
                <a:srgbClr val="0000FF"/>
              </a:solidFill>
            </a:endParaRPr>
          </a:p>
        </p:txBody>
      </p:sp>
      <p:cxnSp>
        <p:nvCxnSpPr>
          <p:cNvPr id="40" name="Gerade Verbindung mit Pfeil 39"/>
          <p:cNvCxnSpPr/>
          <p:nvPr/>
        </p:nvCxnSpPr>
        <p:spPr bwMode="auto">
          <a:xfrm>
            <a:off x="1370849" y="4049430"/>
            <a:ext cx="11084" cy="524719"/>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cxnSp>
        <p:nvCxnSpPr>
          <p:cNvPr id="41" name="Gerade Verbindung mit Pfeil 40"/>
          <p:cNvCxnSpPr/>
          <p:nvPr/>
        </p:nvCxnSpPr>
        <p:spPr bwMode="auto">
          <a:xfrm flipV="1">
            <a:off x="1563716" y="4028909"/>
            <a:ext cx="0" cy="525753"/>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sp>
        <p:nvSpPr>
          <p:cNvPr id="42" name="AutoShape 16"/>
          <p:cNvSpPr>
            <a:spLocks noChangeArrowheads="1"/>
          </p:cNvSpPr>
          <p:nvPr/>
        </p:nvSpPr>
        <p:spPr bwMode="auto">
          <a:xfrm>
            <a:off x="4022927" y="3385344"/>
            <a:ext cx="2530304" cy="1162050"/>
          </a:xfrm>
          <a:prstGeom prst="roundRect">
            <a:avLst>
              <a:gd name="adj" fmla="val 12495"/>
            </a:avLst>
          </a:prstGeom>
          <a:solidFill>
            <a:schemeClr val="bg1">
              <a:lumMod val="20000"/>
              <a:lumOff val="80000"/>
            </a:schemeClr>
          </a:solidFill>
          <a:ln w="50800">
            <a:solidFill>
              <a:schemeClr val="bg2">
                <a:lumMod val="50000"/>
                <a:lumOff val="50000"/>
              </a:schemeClr>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err="1">
                <a:solidFill>
                  <a:srgbClr val="0000FF"/>
                </a:solidFill>
                <a:sym typeface="Wingdings" pitchFamily="2" charset="2"/>
              </a:rPr>
              <a:t>Example</a:t>
            </a:r>
            <a:r>
              <a:rPr lang="de-DE" altLang="en-US" sz="2000" dirty="0">
                <a:solidFill>
                  <a:srgbClr val="0000FF"/>
                </a:solidFill>
                <a:sym typeface="Wingdings" pitchFamily="2" charset="2"/>
              </a:rPr>
              <a:t> </a:t>
            </a:r>
            <a:r>
              <a:rPr lang="de-DE" altLang="en-US" sz="2000" dirty="0" err="1">
                <a:solidFill>
                  <a:srgbClr val="0000FF"/>
                </a:solidFill>
                <a:sym typeface="Wingdings" pitchFamily="2" charset="2"/>
              </a:rPr>
              <a:t>for</a:t>
            </a:r>
            <a:r>
              <a:rPr lang="de-DE" altLang="en-US" sz="2000" dirty="0">
                <a:solidFill>
                  <a:srgbClr val="0000FF"/>
                </a:solidFill>
                <a:sym typeface="Wingdings" pitchFamily="2" charset="2"/>
              </a:rPr>
              <a:t> a negative Feedback </a:t>
            </a:r>
            <a:r>
              <a:rPr lang="de-DE" altLang="en-US" sz="2000" dirty="0" err="1">
                <a:solidFill>
                  <a:srgbClr val="0000FF"/>
                </a:solidFill>
                <a:sym typeface="Wingdings" pitchFamily="2" charset="2"/>
              </a:rPr>
              <a:t>Mechanism</a:t>
            </a:r>
            <a:endParaRPr lang="de-DE" altLang="en-US" sz="2000" dirty="0">
              <a:solidFill>
                <a:srgbClr val="0000FF"/>
              </a:solidFill>
            </a:endParaRPr>
          </a:p>
        </p:txBody>
      </p:sp>
      <p:sp>
        <p:nvSpPr>
          <p:cNvPr id="36" name="Rectangle 4">
            <a:extLst>
              <a:ext uri="{FF2B5EF4-FFF2-40B4-BE49-F238E27FC236}">
                <a16:creationId xmlns:a16="http://schemas.microsoft.com/office/drawing/2014/main" id="{BB9A4F17-DBD7-4608-BA26-43F4D64AD0E5}"/>
              </a:ext>
            </a:extLst>
          </p:cNvPr>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sz="2900" kern="0"/>
              <a:t>4.1. The Ingredients of a Financial Market Crisis</a:t>
            </a:r>
            <a:endParaRPr lang="de-DE" altLang="en-US" sz="2900"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 grpId="0" animBg="1"/>
      <p:bldP spid="28" grpId="0" animBg="1"/>
      <p:bldP spid="38" grpId="0" animBg="1"/>
      <p:bldP spid="39" grpId="0" animBg="1"/>
      <p:bldP spid="4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0882" name="Picture 12" descr="Bruttoanlageinvestitionen / Gross capital fixed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888"/>
            <a:ext cx="91313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29A6D779-F13A-44C4-B6D3-B06DC3A3645C}" type="slidenum">
              <a:rPr lang="de-DE" altLang="en-US" sz="1600"/>
              <a:pPr>
                <a:spcBef>
                  <a:spcPct val="0"/>
                </a:spcBef>
                <a:buClrTx/>
                <a:buFontTx/>
                <a:buNone/>
              </a:pPr>
              <a:t>90</a:t>
            </a:fld>
            <a:r>
              <a:rPr lang="de-DE" altLang="en-US" sz="1600"/>
              <a:t> -</a:t>
            </a:r>
          </a:p>
        </p:txBody>
      </p:sp>
      <p:sp>
        <p:nvSpPr>
          <p:cNvPr id="25088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BFCD8B93-CE00-4A20-BEA9-486ADBBE0BB3}" type="slidenum">
              <a:rPr lang="de-DE" altLang="en-US" sz="1600" b="1"/>
              <a:pPr algn="r" eaLnBrk="1" hangingPunct="1">
                <a:spcBef>
                  <a:spcPct val="0"/>
                </a:spcBef>
                <a:buClrTx/>
                <a:buFontTx/>
                <a:buNone/>
              </a:pPr>
              <a:t>90</a:t>
            </a:fld>
            <a:r>
              <a:rPr lang="de-DE" altLang="en-US" sz="1600" b="1"/>
              <a:t> -</a:t>
            </a:r>
          </a:p>
        </p:txBody>
      </p:sp>
      <p:sp>
        <p:nvSpPr>
          <p:cNvPr id="25088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250886"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b="1">
                <a:solidFill>
                  <a:schemeClr val="bg2"/>
                </a:solidFill>
              </a:rPr>
              <a:t>Gross Investment in Current Prices, Billion Euro</a:t>
            </a:r>
            <a:r>
              <a:rPr lang="en-US" altLang="en-US" sz="2000">
                <a:solidFill>
                  <a:schemeClr val="bg2"/>
                </a:solidFill>
              </a:rPr>
              <a:t> </a:t>
            </a:r>
          </a:p>
        </p:txBody>
      </p:sp>
      <p:sp>
        <p:nvSpPr>
          <p:cNvPr id="1038342" name="Line 6"/>
          <p:cNvSpPr>
            <a:spLocks noChangeShapeType="1"/>
          </p:cNvSpPr>
          <p:nvPr/>
        </p:nvSpPr>
        <p:spPr bwMode="auto">
          <a:xfrm>
            <a:off x="3733800" y="3584575"/>
            <a:ext cx="914400" cy="161607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8343" name="Line 7"/>
          <p:cNvSpPr>
            <a:spLocks noChangeShapeType="1"/>
          </p:cNvSpPr>
          <p:nvPr/>
        </p:nvSpPr>
        <p:spPr bwMode="auto">
          <a:xfrm flipV="1">
            <a:off x="790575" y="3219450"/>
            <a:ext cx="3609975" cy="20955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50889"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8211458" name="Rectangle 2"/>
          <p:cNvSpPr>
            <a:spLocks noChangeArrowheads="1"/>
          </p:cNvSpPr>
          <p:nvPr/>
        </p:nvSpPr>
        <p:spPr bwMode="auto">
          <a:xfrm>
            <a:off x="0" y="31750"/>
            <a:ext cx="9144000" cy="1100138"/>
          </a:xfrm>
          <a:prstGeom prst="rect">
            <a:avLst/>
          </a:prstGeom>
          <a:noFill/>
          <a:ln w="9525">
            <a:noFill/>
            <a:miter lim="800000"/>
            <a:headEnd/>
            <a:tailEnd/>
          </a:ln>
        </p:spPr>
        <p:txBody>
          <a:bodyPr anchor="ctr"/>
          <a:lstStyle/>
          <a:p>
            <a:pPr algn="ctr" eaLnBrk="1" hangingPunct="1">
              <a:defRPr/>
            </a:pPr>
            <a:r>
              <a:rPr lang="de-DE" sz="2600" b="1" dirty="0">
                <a:solidFill>
                  <a:srgbClr val="FFFF00"/>
                </a:solidFill>
                <a:effectLst>
                  <a:outerShdw blurRad="38100" dist="38100" dir="2700000" algn="tl">
                    <a:srgbClr val="000000"/>
                  </a:outerShdw>
                </a:effectLst>
              </a:rPr>
              <a:t>4. The </a:t>
            </a:r>
            <a:r>
              <a:rPr lang="de-DE" sz="2600" b="1" dirty="0" err="1">
                <a:solidFill>
                  <a:srgbClr val="FFFF00"/>
                </a:solidFill>
                <a:effectLst>
                  <a:outerShdw blurRad="38100" dist="38100" dir="2700000" algn="tl">
                    <a:srgbClr val="000000"/>
                  </a:outerShdw>
                </a:effectLst>
              </a:rPr>
              <a:t>Keynesian</a:t>
            </a:r>
            <a:r>
              <a:rPr lang="de-DE" sz="2600" b="1" dirty="0">
                <a:solidFill>
                  <a:srgbClr val="FFFF00"/>
                </a:solidFill>
                <a:effectLst>
                  <a:outerShdw blurRad="38100" dist="38100" dir="2700000" algn="tl">
                    <a:srgbClr val="000000"/>
                  </a:outerShdw>
                </a:effectLst>
              </a:rPr>
              <a:t> Model </a:t>
            </a:r>
            <a:r>
              <a:rPr lang="de-DE" sz="2600" b="1" dirty="0" err="1">
                <a:solidFill>
                  <a:srgbClr val="FFFF00"/>
                </a:solidFill>
                <a:effectLst>
                  <a:outerShdw blurRad="38100" dist="38100" dir="2700000" algn="tl">
                    <a:srgbClr val="000000"/>
                  </a:outerShdw>
                </a:effectLst>
              </a:rPr>
              <a:t>and</a:t>
            </a:r>
            <a:r>
              <a:rPr lang="de-DE" sz="2600" b="1" dirty="0">
                <a:solidFill>
                  <a:srgbClr val="FFFF00"/>
                </a:solidFill>
                <a:effectLst>
                  <a:outerShdw blurRad="38100" dist="38100" dir="2700000" algn="tl">
                    <a:srgbClr val="000000"/>
                  </a:outerShdw>
                </a:effectLst>
              </a:rPr>
              <a:t> </a:t>
            </a:r>
            <a:r>
              <a:rPr lang="de-DE" sz="2600" b="1" dirty="0" err="1">
                <a:solidFill>
                  <a:srgbClr val="FFFF00"/>
                </a:solidFill>
                <a:effectLst>
                  <a:outerShdw blurRad="38100" dist="38100" dir="2700000" algn="tl">
                    <a:srgbClr val="000000"/>
                  </a:outerShdw>
                </a:effectLst>
              </a:rPr>
              <a:t>its</a:t>
            </a:r>
            <a:r>
              <a:rPr lang="de-DE" sz="2600" b="1" dirty="0">
                <a:solidFill>
                  <a:srgbClr val="FFFF00"/>
                </a:solidFill>
                <a:effectLst>
                  <a:outerShdw blurRad="38100" dist="38100" dir="2700000" algn="tl">
                    <a:srgbClr val="000000"/>
                  </a:outerShdw>
                </a:effectLst>
              </a:rPr>
              <a:t> </a:t>
            </a:r>
            <a:r>
              <a:rPr lang="de-DE" sz="2600" b="1" dirty="0" err="1">
                <a:solidFill>
                  <a:srgbClr val="FFFF00"/>
                </a:solidFill>
                <a:effectLst>
                  <a:outerShdw blurRad="38100" dist="38100" dir="2700000" algn="tl">
                    <a:srgbClr val="000000"/>
                  </a:outerShdw>
                </a:effectLst>
              </a:rPr>
              <a:t>Policy</a:t>
            </a:r>
            <a:r>
              <a:rPr lang="de-DE" sz="2600" b="1" dirty="0">
                <a:solidFill>
                  <a:srgbClr val="FFFF00"/>
                </a:solidFill>
                <a:effectLst>
                  <a:outerShdw blurRad="38100" dist="38100" dir="2700000" algn="tl">
                    <a:srgbClr val="000000"/>
                  </a:outerShdw>
                </a:effectLst>
              </a:rPr>
              <a:t> </a:t>
            </a:r>
            <a:r>
              <a:rPr lang="de-DE" sz="2600" b="1" dirty="0" err="1">
                <a:solidFill>
                  <a:srgbClr val="FFFF00"/>
                </a:solidFill>
                <a:effectLst>
                  <a:outerShdw blurRad="38100" dist="38100" dir="2700000" algn="tl">
                    <a:srgbClr val="000000"/>
                  </a:outerShdw>
                </a:effectLst>
              </a:rPr>
              <a:t>Implications</a:t>
            </a:r>
            <a:br>
              <a:rPr lang="de-DE" sz="2600" b="1" dirty="0">
                <a:solidFill>
                  <a:srgbClr val="FFFF00"/>
                </a:solidFill>
                <a:effectLst>
                  <a:outerShdw blurRad="38100" dist="38100" dir="2700000" algn="tl">
                    <a:srgbClr val="000000"/>
                  </a:outerShdw>
                </a:effectLst>
              </a:rPr>
            </a:br>
            <a:r>
              <a:rPr lang="de-DE" sz="2600" b="1" dirty="0">
                <a:solidFill>
                  <a:srgbClr val="FFFF00"/>
                </a:solidFill>
                <a:effectLst>
                  <a:outerShdw blurRad="38100" dist="38100" dir="2700000" algn="tl">
                    <a:srgbClr val="000000"/>
                  </a:outerShdw>
                </a:effectLst>
              </a:rPr>
              <a:t> </a:t>
            </a:r>
            <a:r>
              <a:rPr lang="en-US" sz="2400" b="1" dirty="0">
                <a:solidFill>
                  <a:srgbClr val="FFFF00"/>
                </a:solidFill>
              </a:rPr>
              <a:t>4.5.4. Case Study: Economic Policy in the Great Recession</a:t>
            </a:r>
            <a:endParaRPr lang="de-DE" sz="2400" b="1" dirty="0">
              <a:solidFill>
                <a:srgbClr val="FFFF00"/>
              </a:solidFill>
            </a:endParaRPr>
          </a:p>
        </p:txBody>
      </p:sp>
    </p:spTree>
    <p:extLst>
      <p:ext uri="{BB962C8B-B14F-4D97-AF65-F5344CB8AC3E}">
        <p14:creationId xmlns:p14="http://schemas.microsoft.com/office/powerpoint/2010/main" val="177583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8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8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42" grpId="0" animBg="1"/>
      <p:bldP spid="103834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1906"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2268B154-0AFA-4D38-B8E4-C9BC6DCB4186}" type="slidenum">
              <a:rPr lang="de-DE" altLang="en-US" sz="1600"/>
              <a:pPr>
                <a:spcBef>
                  <a:spcPct val="0"/>
                </a:spcBef>
                <a:buClrTx/>
                <a:buFontTx/>
                <a:buNone/>
              </a:pPr>
              <a:t>91</a:t>
            </a:fld>
            <a:r>
              <a:rPr lang="de-DE" altLang="en-US" sz="1600"/>
              <a:t> -</a:t>
            </a:r>
          </a:p>
        </p:txBody>
      </p:sp>
      <p:sp>
        <p:nvSpPr>
          <p:cNvPr id="251907"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435BA001-9889-4C62-B4D6-B468D364C9E3}" type="slidenum">
              <a:rPr lang="de-DE" altLang="en-US" sz="1600" b="1"/>
              <a:pPr algn="r" eaLnBrk="1" hangingPunct="1">
                <a:spcBef>
                  <a:spcPct val="0"/>
                </a:spcBef>
                <a:buClrTx/>
                <a:buFontTx/>
                <a:buNone/>
              </a:pPr>
              <a:t>91</a:t>
            </a:fld>
            <a:r>
              <a:rPr lang="de-DE" altLang="en-US" sz="1600" b="1"/>
              <a:t> -</a:t>
            </a:r>
          </a:p>
        </p:txBody>
      </p:sp>
      <p:sp>
        <p:nvSpPr>
          <p:cNvPr id="251908"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040389" name="AutoShape 5"/>
          <p:cNvSpPr>
            <a:spLocks/>
          </p:cNvSpPr>
          <p:nvPr/>
        </p:nvSpPr>
        <p:spPr bwMode="auto">
          <a:xfrm>
            <a:off x="4457700" y="3733800"/>
            <a:ext cx="266700" cy="850900"/>
          </a:xfrm>
          <a:prstGeom prst="rightBrace">
            <a:avLst>
              <a:gd name="adj1" fmla="val 26587"/>
              <a:gd name="adj2" fmla="val 50000"/>
            </a:avLst>
          </a:prstGeom>
          <a:noFill/>
          <a:ln w="38100">
            <a:solidFill>
              <a:srgbClr val="FF0000"/>
            </a:solidFill>
            <a:round/>
            <a:headEnd type="none" w="lg" len="med"/>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endParaRPr lang="de-DE" altLang="en-US" sz="2000">
              <a:solidFill>
                <a:schemeClr val="bg2"/>
              </a:solidFill>
            </a:endParaRPr>
          </a:p>
        </p:txBody>
      </p:sp>
      <p:sp>
        <p:nvSpPr>
          <p:cNvPr id="1040390" name="Text Box 6"/>
          <p:cNvSpPr txBox="1">
            <a:spLocks noChangeArrowheads="1"/>
          </p:cNvSpPr>
          <p:nvPr/>
        </p:nvSpPr>
        <p:spPr bwMode="auto">
          <a:xfrm>
            <a:off x="4635500" y="4025900"/>
            <a:ext cx="2933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“Net Exports”</a:t>
            </a:r>
          </a:p>
        </p:txBody>
      </p:sp>
      <p:sp>
        <p:nvSpPr>
          <p:cNvPr id="9"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
        <p:nvSpPr>
          <p:cNvPr id="12" name="Rectangle 3"/>
          <p:cNvSpPr>
            <a:spLocks noChangeArrowheads="1"/>
          </p:cNvSpPr>
          <p:nvPr/>
        </p:nvSpPr>
        <p:spPr bwMode="auto">
          <a:xfrm>
            <a:off x="328613" y="1328738"/>
            <a:ext cx="88153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lr>
                <a:srgbClr val="FF0000"/>
              </a:buClr>
              <a:buFont typeface="Arial Unicode MS" pitchFamily="34" charset="-128"/>
              <a:buChar char="➤"/>
              <a:tabLst>
                <a:tab pos="1882775" algn="l"/>
              </a:tabLst>
              <a:defRPr sz="2400">
                <a:solidFill>
                  <a:schemeClr val="tx1"/>
                </a:solidFill>
                <a:latin typeface="Arial" pitchFamily="34" charset="0"/>
              </a:defRPr>
            </a:lvl1pPr>
            <a:lvl2pPr marL="952500" indent="-495300">
              <a:spcBef>
                <a:spcPct val="20000"/>
              </a:spcBef>
              <a:buClr>
                <a:srgbClr val="FF0000"/>
              </a:buClr>
              <a:buFont typeface="Arial Unicode MS" pitchFamily="34" charset="-128"/>
              <a:buChar char="■"/>
              <a:tabLst>
                <a:tab pos="1882775" algn="l"/>
              </a:tabLst>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tabLst>
                <a:tab pos="1882775" algn="l"/>
              </a:tabLst>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tabLst>
                <a:tab pos="1882775" algn="l"/>
              </a:tabLst>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tabLst>
                <a:tab pos="1882775" algn="l"/>
              </a:tabLst>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9pPr>
          </a:lstStyle>
          <a:p>
            <a:pPr marL="571500" marR="0" lvl="0" indent="-571500" algn="l" defTabSz="914400" eaLnBrk="1" fontAlgn="auto" latinLnBrk="0" hangingPunct="1">
              <a:lnSpc>
                <a:spcPct val="100000"/>
              </a:lnSpc>
              <a:spcBef>
                <a:spcPct val="20000"/>
              </a:spcBef>
              <a:spcAft>
                <a:spcPts val="0"/>
              </a:spcAft>
              <a:buClr>
                <a:srgbClr val="FF0000"/>
              </a:buClr>
              <a:buSzTx/>
              <a:buFont typeface="Arial Unicode MS" pitchFamily="34" charset="-128"/>
              <a:buChar char="➤"/>
              <a:tabLst>
                <a:tab pos="1882775" algn="l"/>
              </a:tabLst>
              <a:defRPr/>
            </a:pPr>
            <a:r>
              <a:rPr kumimoji="0" lang="en-US" altLang="en-US" sz="2400" b="0" i="0" u="none" strike="noStrike" kern="0" cap="none" spc="0" normalizeH="0" baseline="0" noProof="0" dirty="0">
                <a:ln>
                  <a:noFill/>
                </a:ln>
                <a:solidFill>
                  <a:srgbClr val="FFFFFF"/>
                </a:solidFill>
                <a:effectLst/>
                <a:uLnTx/>
                <a:uFillTx/>
                <a:latin typeface="Arial" pitchFamily="34" charset="0"/>
              </a:rPr>
              <a:t>The expenditure account of GDP show the components of the demand for domestic goods:</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Y = C + I + G + EX – IM</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&lt;=&gt; </a:t>
            </a:r>
            <a:r>
              <a:rPr kumimoji="0" lang="en-US" altLang="en-US" sz="2200" b="0" i="0" u="none" strike="noStrike" kern="0" cap="none" spc="0" normalizeH="0" baseline="0" noProof="0" dirty="0" err="1">
                <a:ln>
                  <a:noFill/>
                </a:ln>
                <a:solidFill>
                  <a:srgbClr val="FFFFFF"/>
                </a:solidFill>
                <a:effectLst/>
                <a:uLnTx/>
                <a:uFillTx/>
                <a:latin typeface="Arial" pitchFamily="34" charset="0"/>
              </a:rPr>
              <a:t>BIP</a:t>
            </a:r>
            <a:r>
              <a:rPr kumimoji="0" lang="en-US" altLang="en-US" sz="2200" b="0" i="0" u="none" strike="noStrike" kern="0" cap="none" spc="0" normalizeH="0" baseline="0" noProof="0" dirty="0">
                <a:ln>
                  <a:noFill/>
                </a:ln>
                <a:solidFill>
                  <a:srgbClr val="FFFFFF"/>
                </a:solidFill>
                <a:effectLst/>
                <a:uLnTx/>
                <a:uFillTx/>
                <a:latin typeface="Arial" pitchFamily="34" charset="0"/>
              </a:rPr>
              <a:t> = Consumption </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 Gross Investment </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 Government Consumption</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 Exports</a:t>
            </a:r>
          </a:p>
          <a:p>
            <a:pPr marL="952500" marR="0" lvl="1" indent="-495300" algn="l" defTabSz="914400" eaLnBrk="1" fontAlgn="auto" latinLnBrk="0" hangingPunct="1">
              <a:lnSpc>
                <a:spcPct val="100000"/>
              </a:lnSpc>
              <a:spcBef>
                <a:spcPct val="20000"/>
              </a:spcBef>
              <a:spcAft>
                <a:spcPts val="0"/>
              </a:spcAft>
              <a:buClr>
                <a:srgbClr val="FF0000"/>
              </a:buClr>
              <a:buSzTx/>
              <a:buFont typeface="Arial Unicode MS" pitchFamily="34" charset="-128"/>
              <a:buNone/>
              <a:tabLst>
                <a:tab pos="1882775" algn="l"/>
              </a:tabLst>
              <a:defRPr/>
            </a:pPr>
            <a:r>
              <a:rPr kumimoji="0" lang="en-US" altLang="en-US" sz="2200" b="0" i="0" u="none" strike="noStrike" kern="0" cap="none" spc="0" normalizeH="0" baseline="0" noProof="0" dirty="0">
                <a:ln>
                  <a:noFill/>
                </a:ln>
                <a:solidFill>
                  <a:srgbClr val="FFFFFF"/>
                </a:solidFill>
                <a:effectLst/>
                <a:uLnTx/>
                <a:uFillTx/>
                <a:latin typeface="Arial" pitchFamily="34" charset="0"/>
              </a:rPr>
              <a:t>                               - Imports</a:t>
            </a:r>
          </a:p>
        </p:txBody>
      </p:sp>
    </p:spTree>
    <p:extLst>
      <p:ext uri="{BB962C8B-B14F-4D97-AF65-F5344CB8AC3E}">
        <p14:creationId xmlns:p14="http://schemas.microsoft.com/office/powerpoint/2010/main" val="8877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0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9" grpId="0" animBg="1"/>
      <p:bldP spid="1040390"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2930" name="Picture 12" descr="Außenhandelsbilanz / Foreign trade 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888"/>
            <a:ext cx="9158288"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AF33367-2FF9-4CA5-96C1-D617A43498C9}" type="slidenum">
              <a:rPr lang="de-DE" altLang="en-US" sz="1600"/>
              <a:pPr>
                <a:spcBef>
                  <a:spcPct val="0"/>
                </a:spcBef>
                <a:buClrTx/>
                <a:buFontTx/>
                <a:buNone/>
              </a:pPr>
              <a:t>92</a:t>
            </a:fld>
            <a:r>
              <a:rPr lang="de-DE" altLang="en-US" sz="1600"/>
              <a:t> -</a:t>
            </a:r>
          </a:p>
        </p:txBody>
      </p:sp>
      <p:sp>
        <p:nvSpPr>
          <p:cNvPr id="25293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4E1892A-A27D-4677-8AF8-0F4448A3965A}" type="slidenum">
              <a:rPr lang="de-DE" altLang="en-US" sz="1600" b="1"/>
              <a:pPr algn="r" eaLnBrk="1" hangingPunct="1">
                <a:spcBef>
                  <a:spcPct val="0"/>
                </a:spcBef>
                <a:buClrTx/>
                <a:buFontTx/>
                <a:buNone/>
              </a:pPr>
              <a:t>92</a:t>
            </a:fld>
            <a:r>
              <a:rPr lang="de-DE" altLang="en-US" sz="1600" b="1"/>
              <a:t> -</a:t>
            </a:r>
          </a:p>
        </p:txBody>
      </p:sp>
      <p:sp>
        <p:nvSpPr>
          <p:cNvPr id="25293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252934"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b="1">
                <a:solidFill>
                  <a:schemeClr val="bg2"/>
                </a:solidFill>
              </a:rPr>
              <a:t>Exports ./. Imports in Current Prices, Billion Euro</a:t>
            </a:r>
            <a:r>
              <a:rPr lang="en-US" altLang="en-US" sz="2000">
                <a:solidFill>
                  <a:schemeClr val="bg2"/>
                </a:solidFill>
              </a:rPr>
              <a:t> </a:t>
            </a:r>
          </a:p>
        </p:txBody>
      </p:sp>
      <p:sp>
        <p:nvSpPr>
          <p:cNvPr id="1042438" name="Line 6"/>
          <p:cNvSpPr>
            <a:spLocks noChangeShapeType="1"/>
          </p:cNvSpPr>
          <p:nvPr/>
        </p:nvSpPr>
        <p:spPr bwMode="auto">
          <a:xfrm>
            <a:off x="3124200" y="3594100"/>
            <a:ext cx="238125" cy="198755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42439" name="Line 7"/>
          <p:cNvSpPr>
            <a:spLocks noChangeShapeType="1"/>
          </p:cNvSpPr>
          <p:nvPr/>
        </p:nvSpPr>
        <p:spPr bwMode="auto">
          <a:xfrm flipV="1">
            <a:off x="635000" y="3479800"/>
            <a:ext cx="2889250" cy="107315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52937"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11"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804538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2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2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8" grpId="0" animBg="1"/>
      <p:bldP spid="104243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3954" name="Picture 13" descr="Produktionsindex verarbeitendes Gewerbe / Production index in manufact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888"/>
            <a:ext cx="9158288"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C59A2E4-EFC9-42AF-B2D2-E77242DBBAC0}" type="slidenum">
              <a:rPr lang="de-DE" altLang="en-US" sz="1600"/>
              <a:pPr>
                <a:spcBef>
                  <a:spcPct val="0"/>
                </a:spcBef>
                <a:buClrTx/>
                <a:buFontTx/>
                <a:buNone/>
              </a:pPr>
              <a:t>93</a:t>
            </a:fld>
            <a:r>
              <a:rPr lang="de-DE" altLang="en-US" sz="1600"/>
              <a:t> -</a:t>
            </a:r>
          </a:p>
        </p:txBody>
      </p:sp>
      <p:sp>
        <p:nvSpPr>
          <p:cNvPr id="25395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5D9DF75-F4B9-49FA-8726-482B8DA2AF9F}" type="slidenum">
              <a:rPr lang="de-DE" altLang="en-US" sz="1600" b="1"/>
              <a:pPr algn="r" eaLnBrk="1" hangingPunct="1">
                <a:spcBef>
                  <a:spcPct val="0"/>
                </a:spcBef>
                <a:buClrTx/>
                <a:buFontTx/>
                <a:buNone/>
              </a:pPr>
              <a:t>93</a:t>
            </a:fld>
            <a:r>
              <a:rPr lang="de-DE" altLang="en-US" sz="1600" b="1"/>
              <a:t> -</a:t>
            </a:r>
          </a:p>
        </p:txBody>
      </p:sp>
      <p:sp>
        <p:nvSpPr>
          <p:cNvPr id="25395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253958"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b="1">
                <a:solidFill>
                  <a:srgbClr val="000000"/>
                </a:solidFill>
              </a:rPr>
              <a:t>Production in Manufacturing, 2005 = 100</a:t>
            </a:r>
          </a:p>
        </p:txBody>
      </p:sp>
      <p:sp>
        <p:nvSpPr>
          <p:cNvPr id="1046534" name="Line 6"/>
          <p:cNvSpPr>
            <a:spLocks noChangeShapeType="1"/>
          </p:cNvSpPr>
          <p:nvPr/>
        </p:nvSpPr>
        <p:spPr bwMode="auto">
          <a:xfrm>
            <a:off x="3136900" y="2736850"/>
            <a:ext cx="1063625" cy="32385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46535" name="Line 7"/>
          <p:cNvSpPr>
            <a:spLocks noChangeShapeType="1"/>
          </p:cNvSpPr>
          <p:nvPr/>
        </p:nvSpPr>
        <p:spPr bwMode="auto">
          <a:xfrm flipV="1">
            <a:off x="342900" y="2628900"/>
            <a:ext cx="3076575" cy="17272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53961"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1046538" name="AutoShape 99"/>
          <p:cNvSpPr>
            <a:spLocks noChangeArrowheads="1"/>
          </p:cNvSpPr>
          <p:nvPr/>
        </p:nvSpPr>
        <p:spPr bwMode="auto">
          <a:xfrm>
            <a:off x="4757738" y="4594225"/>
            <a:ext cx="3735387" cy="1193800"/>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lnSpc>
                <a:spcPct val="80000"/>
              </a:lnSpc>
              <a:spcBef>
                <a:spcPct val="0"/>
              </a:spcBef>
              <a:buClrTx/>
              <a:buFontTx/>
              <a:buNone/>
            </a:pPr>
            <a:r>
              <a:rPr lang="en-US" altLang="en-US" sz="1900">
                <a:solidFill>
                  <a:srgbClr val="3333FF"/>
                </a:solidFill>
              </a:rPr>
              <a:t>As postulated by the Keynesian model firms adjust their production in the short-run to the demand for goods.</a:t>
            </a:r>
            <a:endParaRPr lang="en-US" altLang="en-US" sz="1900">
              <a:solidFill>
                <a:srgbClr val="3333FF"/>
              </a:solidFill>
              <a:cs typeface="Arial" pitchFamily="34" charset="0"/>
            </a:endParaRPr>
          </a:p>
        </p:txBody>
      </p:sp>
      <p:sp>
        <p:nvSpPr>
          <p:cNvPr id="12"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1234877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6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653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046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4" grpId="0" animBg="1"/>
      <p:bldP spid="1046535" grpId="0" animBg="1"/>
      <p:bldP spid="1046538"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4978"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335DE06-FD0C-45F1-879C-0CC3EA9CF97A}" type="slidenum">
              <a:rPr lang="de-DE" altLang="en-US" sz="1600"/>
              <a:pPr>
                <a:spcBef>
                  <a:spcPct val="0"/>
                </a:spcBef>
                <a:buClrTx/>
                <a:buFontTx/>
                <a:buNone/>
              </a:pPr>
              <a:t>94</a:t>
            </a:fld>
            <a:r>
              <a:rPr lang="de-DE" altLang="en-US" sz="1600"/>
              <a:t> -</a:t>
            </a:r>
          </a:p>
        </p:txBody>
      </p:sp>
      <p:sp>
        <p:nvSpPr>
          <p:cNvPr id="254979"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8EBA88D-2C52-461D-83E5-A3900609B97D}" type="slidenum">
              <a:rPr lang="de-DE" altLang="en-US" sz="1600" b="1"/>
              <a:pPr algn="r" eaLnBrk="1" hangingPunct="1">
                <a:spcBef>
                  <a:spcPct val="0"/>
                </a:spcBef>
                <a:buClrTx/>
                <a:buFontTx/>
                <a:buNone/>
              </a:pPr>
              <a:t>94</a:t>
            </a:fld>
            <a:r>
              <a:rPr lang="de-DE" altLang="en-US" sz="1600" b="1"/>
              <a:t> -</a:t>
            </a:r>
          </a:p>
        </p:txBody>
      </p:sp>
      <p:sp>
        <p:nvSpPr>
          <p:cNvPr id="254980"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254981" name="Rectangle 3"/>
          <p:cNvSpPr>
            <a:spLocks noChangeArrowheads="1"/>
          </p:cNvSpPr>
          <p:nvPr/>
        </p:nvSpPr>
        <p:spPr bwMode="auto">
          <a:xfrm>
            <a:off x="328613" y="1328738"/>
            <a:ext cx="88153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lr>
                <a:srgbClr val="FF0000"/>
              </a:buClr>
              <a:buFont typeface="Arial Unicode MS" pitchFamily="34" charset="-128"/>
              <a:buChar char="➤"/>
              <a:tabLst>
                <a:tab pos="1882775" algn="l"/>
              </a:tabLst>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tabLst>
                <a:tab pos="1882775" algn="l"/>
              </a:tabLst>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tabLst>
                <a:tab pos="1882775" algn="l"/>
              </a:tabLst>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tabLst>
                <a:tab pos="1882775" algn="l"/>
              </a:tabLst>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tabLst>
                <a:tab pos="1882775" algn="l"/>
              </a:tabLst>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1882775" algn="l"/>
              </a:tabLst>
              <a:defRPr sz="2000">
                <a:solidFill>
                  <a:schemeClr val="tx1"/>
                </a:solidFill>
                <a:latin typeface="Arial" pitchFamily="34" charset="0"/>
              </a:defRPr>
            </a:lvl9pPr>
          </a:lstStyle>
          <a:p>
            <a:pPr algn="l" eaLnBrk="1" hangingPunct="1"/>
            <a:r>
              <a:rPr lang="en-US" altLang="en-US" dirty="0"/>
              <a:t>As the data reveal, the recession was mainly caused by a </a:t>
            </a:r>
            <a:r>
              <a:rPr lang="en-US" altLang="en-US" dirty="0">
                <a:solidFill>
                  <a:srgbClr val="00FF00"/>
                </a:solidFill>
              </a:rPr>
              <a:t>reduction of investment</a:t>
            </a:r>
            <a:r>
              <a:rPr lang="en-US" altLang="en-US" dirty="0"/>
              <a:t> and </a:t>
            </a:r>
            <a:r>
              <a:rPr lang="en-US" altLang="en-US" dirty="0">
                <a:solidFill>
                  <a:srgbClr val="00FF00"/>
                </a:solidFill>
              </a:rPr>
              <a:t>export demand</a:t>
            </a:r>
            <a:r>
              <a:rPr lang="en-US" altLang="en-US" dirty="0"/>
              <a:t>.</a:t>
            </a:r>
          </a:p>
          <a:p>
            <a:pPr algn="l" eaLnBrk="1" hangingPunct="1"/>
            <a:r>
              <a:rPr lang="en-US" altLang="en-US" dirty="0"/>
              <a:t>The </a:t>
            </a:r>
            <a:r>
              <a:rPr lang="en-US" altLang="en-US" dirty="0">
                <a:solidFill>
                  <a:srgbClr val="00FF00"/>
                </a:solidFill>
              </a:rPr>
              <a:t>reason</a:t>
            </a:r>
            <a:r>
              <a:rPr lang="en-US" altLang="en-US" dirty="0"/>
              <a:t> for the reduction of investment and export demand was the </a:t>
            </a:r>
            <a:r>
              <a:rPr lang="en-US" altLang="en-US" dirty="0">
                <a:solidFill>
                  <a:srgbClr val="00FF00"/>
                </a:solidFill>
              </a:rPr>
              <a:t>bursting of a speculative bubble </a:t>
            </a:r>
            <a:r>
              <a:rPr lang="en-US" altLang="en-US" dirty="0"/>
              <a:t>on the US </a:t>
            </a:r>
            <a:r>
              <a:rPr lang="en-US" altLang="en-US" dirty="0">
                <a:solidFill>
                  <a:srgbClr val="00FF00"/>
                </a:solidFill>
              </a:rPr>
              <a:t>real estate market</a:t>
            </a:r>
            <a:r>
              <a:rPr lang="en-US" altLang="en-US" dirty="0"/>
              <a:t>.</a:t>
            </a:r>
          </a:p>
          <a:p>
            <a:pPr algn="l" eaLnBrk="1" hangingPunct="1"/>
            <a:r>
              <a:rPr lang="en-US" altLang="en-US" dirty="0"/>
              <a:t>The </a:t>
            </a:r>
            <a:r>
              <a:rPr lang="en-US" altLang="en-US" dirty="0">
                <a:solidFill>
                  <a:srgbClr val="00FF00"/>
                </a:solidFill>
              </a:rPr>
              <a:t>causal chain</a:t>
            </a:r>
            <a:r>
              <a:rPr lang="en-US" altLang="en-US" dirty="0"/>
              <a:t> behind the development is relatively complex, as the following chart shows:</a:t>
            </a:r>
          </a:p>
          <a:p>
            <a:pPr eaLnBrk="1" hangingPunct="1"/>
            <a:endParaRPr lang="en-US" altLang="en-US" dirty="0"/>
          </a:p>
        </p:txBody>
      </p:sp>
      <p:sp>
        <p:nvSpPr>
          <p:cNvPr id="7" name="Rectangle 3"/>
          <p:cNvSpPr txBox="1">
            <a:spLocks noChangeArrowheads="1"/>
          </p:cNvSpPr>
          <p:nvPr/>
        </p:nvSpPr>
        <p:spPr>
          <a:xfrm>
            <a:off x="0" y="31750"/>
            <a:ext cx="9144000" cy="1100138"/>
          </a:xfrm>
          <a:prstGeom prst="rect">
            <a:avLst/>
          </a:prstGeom>
        </p:spPr>
        <p:txBody>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en-US" altLang="en-US" kern="0"/>
              <a:t>4.2. Lessons from History</a:t>
            </a:r>
            <a:br>
              <a:rPr lang="en-US" altLang="en-US" kern="0"/>
            </a:br>
            <a:r>
              <a:rPr lang="en-US" altLang="en-US" kern="0"/>
              <a:t>4.2.4. The Subprime Crisis 2007-09</a:t>
            </a:r>
            <a:endParaRPr lang="de-DE" altLang="en-US" kern="0" dirty="0"/>
          </a:p>
        </p:txBody>
      </p:sp>
    </p:spTree>
    <p:extLst>
      <p:ext uri="{BB962C8B-B14F-4D97-AF65-F5344CB8AC3E}">
        <p14:creationId xmlns:p14="http://schemas.microsoft.com/office/powerpoint/2010/main" val="40570971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0FB511E9-55A1-4B6D-A563-6B07FA6D2E79}" type="slidenum">
              <a:rPr lang="de-DE" altLang="en-US" sz="1600"/>
              <a:pPr>
                <a:spcBef>
                  <a:spcPct val="0"/>
                </a:spcBef>
                <a:buClrTx/>
                <a:buFontTx/>
                <a:buNone/>
              </a:pPr>
              <a:t>95</a:t>
            </a:fld>
            <a:r>
              <a:rPr lang="de-DE" altLang="en-US" sz="1600"/>
              <a:t> -</a:t>
            </a:r>
          </a:p>
        </p:txBody>
      </p:sp>
      <p:sp>
        <p:nvSpPr>
          <p:cNvPr id="256003"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en-US" altLang="en-US" sz="1600" b="1"/>
              <a:t>- </a:t>
            </a:r>
            <a:fld id="{16C840EF-3BC6-4E2B-9344-EC48807B8A8A}" type="slidenum">
              <a:rPr lang="en-US" altLang="en-US" sz="1600" b="1"/>
              <a:pPr algn="r" eaLnBrk="1" hangingPunct="1">
                <a:spcBef>
                  <a:spcPct val="0"/>
                </a:spcBef>
                <a:buClrTx/>
                <a:buFontTx/>
                <a:buNone/>
              </a:pPr>
              <a:t>95</a:t>
            </a:fld>
            <a:r>
              <a:rPr lang="en-US" altLang="en-US" sz="1600" b="1"/>
              <a:t> -</a:t>
            </a:r>
          </a:p>
        </p:txBody>
      </p:sp>
      <p:sp>
        <p:nvSpPr>
          <p:cNvPr id="256005" name="Rectangle 5"/>
          <p:cNvSpPr>
            <a:spLocks noChangeArrowheads="1"/>
          </p:cNvSpPr>
          <p:nvPr/>
        </p:nvSpPr>
        <p:spPr bwMode="auto">
          <a:xfrm>
            <a:off x="0" y="1028700"/>
            <a:ext cx="4432300" cy="5829300"/>
          </a:xfrm>
          <a:prstGeom prst="rect">
            <a:avLst/>
          </a:prstGeom>
          <a:noFill/>
          <a:ln w="381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endParaRPr lang="de-DE" altLang="en-US" sz="2000">
              <a:solidFill>
                <a:schemeClr val="bg2"/>
              </a:solidFill>
            </a:endParaRPr>
          </a:p>
        </p:txBody>
      </p:sp>
      <p:sp>
        <p:nvSpPr>
          <p:cNvPr id="256006" name="Rectangle 6"/>
          <p:cNvSpPr>
            <a:spLocks noChangeArrowheads="1"/>
          </p:cNvSpPr>
          <p:nvPr/>
        </p:nvSpPr>
        <p:spPr bwMode="auto">
          <a:xfrm>
            <a:off x="4597400" y="1016000"/>
            <a:ext cx="4546600" cy="5829300"/>
          </a:xfrm>
          <a:prstGeom prst="rect">
            <a:avLst/>
          </a:prstGeom>
          <a:noFill/>
          <a:ln w="381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endParaRPr lang="de-DE" altLang="en-US" sz="2000">
              <a:solidFill>
                <a:schemeClr val="bg2"/>
              </a:solidFill>
            </a:endParaRPr>
          </a:p>
        </p:txBody>
      </p:sp>
      <p:sp>
        <p:nvSpPr>
          <p:cNvPr id="256007" name="Text Box 7"/>
          <p:cNvSpPr txBox="1">
            <a:spLocks noChangeArrowheads="1"/>
          </p:cNvSpPr>
          <p:nvPr/>
        </p:nvSpPr>
        <p:spPr bwMode="auto">
          <a:xfrm>
            <a:off x="1993900" y="10414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USA</a:t>
            </a:r>
          </a:p>
        </p:txBody>
      </p:sp>
      <p:sp>
        <p:nvSpPr>
          <p:cNvPr id="256008" name="Text Box 8"/>
          <p:cNvSpPr txBox="1">
            <a:spLocks noChangeArrowheads="1"/>
          </p:cNvSpPr>
          <p:nvPr/>
        </p:nvSpPr>
        <p:spPr bwMode="auto">
          <a:xfrm>
            <a:off x="6034088" y="1081088"/>
            <a:ext cx="156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Germany</a:t>
            </a:r>
          </a:p>
        </p:txBody>
      </p:sp>
      <p:sp>
        <p:nvSpPr>
          <p:cNvPr id="1054729" name="Text Box 9"/>
          <p:cNvSpPr txBox="1">
            <a:spLocks noChangeArrowheads="1"/>
          </p:cNvSpPr>
          <p:nvPr/>
        </p:nvSpPr>
        <p:spPr bwMode="auto">
          <a:xfrm>
            <a:off x="76200" y="1296988"/>
            <a:ext cx="1993900" cy="7620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Decrease in Real Estate Prices</a:t>
            </a:r>
          </a:p>
        </p:txBody>
      </p:sp>
      <p:sp>
        <p:nvSpPr>
          <p:cNvPr id="1054730" name="Text Box 10"/>
          <p:cNvSpPr txBox="1">
            <a:spLocks noChangeArrowheads="1"/>
          </p:cNvSpPr>
          <p:nvPr/>
        </p:nvSpPr>
        <p:spPr bwMode="auto">
          <a:xfrm>
            <a:off x="114300" y="2606675"/>
            <a:ext cx="22352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Net Wealth Loss of Households</a:t>
            </a:r>
          </a:p>
        </p:txBody>
      </p:sp>
      <p:sp>
        <p:nvSpPr>
          <p:cNvPr id="1054731" name="Text Box 11"/>
          <p:cNvSpPr txBox="1">
            <a:spLocks noChangeArrowheads="1"/>
          </p:cNvSpPr>
          <p:nvPr/>
        </p:nvSpPr>
        <p:spPr bwMode="auto">
          <a:xfrm>
            <a:off x="88900" y="3700463"/>
            <a:ext cx="22352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Con-sumption Demand</a:t>
            </a:r>
          </a:p>
        </p:txBody>
      </p:sp>
      <p:sp>
        <p:nvSpPr>
          <p:cNvPr id="1054732" name="Text Box 12"/>
          <p:cNvSpPr txBox="1">
            <a:spLocks noChangeArrowheads="1"/>
          </p:cNvSpPr>
          <p:nvPr/>
        </p:nvSpPr>
        <p:spPr bwMode="auto">
          <a:xfrm>
            <a:off x="1638300" y="4616450"/>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Investment Demand</a:t>
            </a:r>
          </a:p>
        </p:txBody>
      </p:sp>
      <p:sp>
        <p:nvSpPr>
          <p:cNvPr id="1054733" name="Text Box 13"/>
          <p:cNvSpPr txBox="1">
            <a:spLocks noChangeArrowheads="1"/>
          </p:cNvSpPr>
          <p:nvPr/>
        </p:nvSpPr>
        <p:spPr bwMode="auto">
          <a:xfrm>
            <a:off x="306388" y="5735638"/>
            <a:ext cx="3492500" cy="9271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Demand for Consumption and Investment Goods from Germany</a:t>
            </a:r>
          </a:p>
        </p:txBody>
      </p:sp>
      <p:sp>
        <p:nvSpPr>
          <p:cNvPr id="1054734" name="Line 14"/>
          <p:cNvSpPr>
            <a:spLocks noChangeShapeType="1"/>
          </p:cNvSpPr>
          <p:nvPr/>
        </p:nvSpPr>
        <p:spPr bwMode="auto">
          <a:xfrm>
            <a:off x="1106488" y="2119313"/>
            <a:ext cx="12700" cy="444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35" name="Line 15"/>
          <p:cNvSpPr>
            <a:spLocks noChangeShapeType="1"/>
          </p:cNvSpPr>
          <p:nvPr/>
        </p:nvSpPr>
        <p:spPr bwMode="auto">
          <a:xfrm>
            <a:off x="1146175" y="3314700"/>
            <a:ext cx="11113" cy="3683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36" name="Line 16"/>
          <p:cNvSpPr>
            <a:spLocks noChangeShapeType="1"/>
          </p:cNvSpPr>
          <p:nvPr/>
        </p:nvSpPr>
        <p:spPr bwMode="auto">
          <a:xfrm>
            <a:off x="3319463" y="3544888"/>
            <a:ext cx="6350" cy="10287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37" name="Line 17"/>
          <p:cNvSpPr>
            <a:spLocks noChangeShapeType="1"/>
          </p:cNvSpPr>
          <p:nvPr/>
        </p:nvSpPr>
        <p:spPr bwMode="auto">
          <a:xfrm>
            <a:off x="1160463" y="4397375"/>
            <a:ext cx="7937" cy="12446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38" name="Line 18"/>
          <p:cNvSpPr>
            <a:spLocks noChangeShapeType="1"/>
          </p:cNvSpPr>
          <p:nvPr/>
        </p:nvSpPr>
        <p:spPr bwMode="auto">
          <a:xfrm>
            <a:off x="2713038" y="5326063"/>
            <a:ext cx="9525" cy="3556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39" name="Text Box 19"/>
          <p:cNvSpPr txBox="1">
            <a:spLocks noChangeArrowheads="1"/>
          </p:cNvSpPr>
          <p:nvPr/>
        </p:nvSpPr>
        <p:spPr bwMode="auto">
          <a:xfrm>
            <a:off x="2492375" y="2595563"/>
            <a:ext cx="17907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Credit Supply by US Banks</a:t>
            </a:r>
          </a:p>
        </p:txBody>
      </p:sp>
      <p:sp>
        <p:nvSpPr>
          <p:cNvPr id="1054740" name="Line 20"/>
          <p:cNvSpPr>
            <a:spLocks noChangeShapeType="1"/>
          </p:cNvSpPr>
          <p:nvPr/>
        </p:nvSpPr>
        <p:spPr bwMode="auto">
          <a:xfrm>
            <a:off x="3306763" y="2376488"/>
            <a:ext cx="4762"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41" name="Line 21"/>
          <p:cNvSpPr>
            <a:spLocks noChangeShapeType="1"/>
          </p:cNvSpPr>
          <p:nvPr/>
        </p:nvSpPr>
        <p:spPr bwMode="auto">
          <a:xfrm flipH="1">
            <a:off x="2335213" y="3546475"/>
            <a:ext cx="515937" cy="4699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42" name="Line 22"/>
          <p:cNvSpPr>
            <a:spLocks noChangeShapeType="1"/>
          </p:cNvSpPr>
          <p:nvPr/>
        </p:nvSpPr>
        <p:spPr bwMode="auto">
          <a:xfrm rot="-5400000">
            <a:off x="2204243" y="1640682"/>
            <a:ext cx="4763"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43" name="Text Box 23"/>
          <p:cNvSpPr txBox="1">
            <a:spLocks noChangeArrowheads="1"/>
          </p:cNvSpPr>
          <p:nvPr/>
        </p:nvSpPr>
        <p:spPr bwMode="auto">
          <a:xfrm>
            <a:off x="7077075" y="1439863"/>
            <a:ext cx="19558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Loss of Credit Receivables of Germ. Banks</a:t>
            </a:r>
          </a:p>
        </p:txBody>
      </p:sp>
      <p:sp>
        <p:nvSpPr>
          <p:cNvPr id="1054744" name="Line 24"/>
          <p:cNvSpPr>
            <a:spLocks noChangeShapeType="1"/>
          </p:cNvSpPr>
          <p:nvPr/>
        </p:nvSpPr>
        <p:spPr bwMode="auto">
          <a:xfrm>
            <a:off x="2103438" y="1503363"/>
            <a:ext cx="4908550" cy="3429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45" name="Text Box 25"/>
          <p:cNvSpPr txBox="1">
            <a:spLocks noChangeArrowheads="1"/>
          </p:cNvSpPr>
          <p:nvPr/>
        </p:nvSpPr>
        <p:spPr bwMode="auto">
          <a:xfrm>
            <a:off x="2312988" y="1438275"/>
            <a:ext cx="19558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Loss of Credit Receivables of US Banks</a:t>
            </a:r>
          </a:p>
        </p:txBody>
      </p:sp>
      <p:sp>
        <p:nvSpPr>
          <p:cNvPr id="1054746" name="Text Box 26"/>
          <p:cNvSpPr txBox="1">
            <a:spLocks noChangeArrowheads="1"/>
          </p:cNvSpPr>
          <p:nvPr/>
        </p:nvSpPr>
        <p:spPr bwMode="auto">
          <a:xfrm>
            <a:off x="4714875" y="2851150"/>
            <a:ext cx="2298700" cy="927100"/>
          </a:xfrm>
          <a:prstGeom prst="rect">
            <a:avLst/>
          </a:prstGeom>
          <a:noFill/>
          <a:ln w="12700" algn="ctr">
            <a:solidFill>
              <a:schemeClr val="tx1"/>
            </a:solidFill>
            <a:prstDash val="dash"/>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German Consumption Relatively Stable</a:t>
            </a:r>
          </a:p>
        </p:txBody>
      </p:sp>
      <p:sp>
        <p:nvSpPr>
          <p:cNvPr id="1054747" name="Text Box 27"/>
          <p:cNvSpPr txBox="1">
            <a:spLocks noChangeArrowheads="1"/>
          </p:cNvSpPr>
          <p:nvPr/>
        </p:nvSpPr>
        <p:spPr bwMode="auto">
          <a:xfrm>
            <a:off x="7180263" y="2609850"/>
            <a:ext cx="17907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Credit Supply by Ger. Banks</a:t>
            </a:r>
          </a:p>
        </p:txBody>
      </p:sp>
      <p:sp>
        <p:nvSpPr>
          <p:cNvPr id="1054748" name="Line 28"/>
          <p:cNvSpPr>
            <a:spLocks noChangeShapeType="1"/>
          </p:cNvSpPr>
          <p:nvPr/>
        </p:nvSpPr>
        <p:spPr bwMode="auto">
          <a:xfrm>
            <a:off x="7994650" y="2390775"/>
            <a:ext cx="4763"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49" name="Line 29"/>
          <p:cNvSpPr>
            <a:spLocks noChangeShapeType="1"/>
          </p:cNvSpPr>
          <p:nvPr/>
        </p:nvSpPr>
        <p:spPr bwMode="auto">
          <a:xfrm>
            <a:off x="7526338" y="3560763"/>
            <a:ext cx="9525" cy="406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50" name="Text Box 30"/>
          <p:cNvSpPr txBox="1">
            <a:spLocks noChangeArrowheads="1"/>
          </p:cNvSpPr>
          <p:nvPr/>
        </p:nvSpPr>
        <p:spPr bwMode="auto">
          <a:xfrm>
            <a:off x="5297488" y="3995738"/>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in Investment Demand</a:t>
            </a:r>
          </a:p>
        </p:txBody>
      </p:sp>
      <p:sp>
        <p:nvSpPr>
          <p:cNvPr id="1054751" name="Text Box 31"/>
          <p:cNvSpPr txBox="1">
            <a:spLocks noChangeArrowheads="1"/>
          </p:cNvSpPr>
          <p:nvPr/>
        </p:nvSpPr>
        <p:spPr bwMode="auto">
          <a:xfrm>
            <a:off x="5286375" y="5076825"/>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of Export Demand</a:t>
            </a:r>
          </a:p>
        </p:txBody>
      </p:sp>
      <p:sp>
        <p:nvSpPr>
          <p:cNvPr id="1054752" name="Line 32"/>
          <p:cNvSpPr>
            <a:spLocks noChangeShapeType="1"/>
          </p:cNvSpPr>
          <p:nvPr/>
        </p:nvSpPr>
        <p:spPr bwMode="auto">
          <a:xfrm flipV="1">
            <a:off x="3835400" y="5867400"/>
            <a:ext cx="2095500" cy="4318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53" name="Line 33"/>
          <p:cNvSpPr>
            <a:spLocks noChangeShapeType="1"/>
          </p:cNvSpPr>
          <p:nvPr/>
        </p:nvSpPr>
        <p:spPr bwMode="auto">
          <a:xfrm flipV="1">
            <a:off x="6486525" y="4667250"/>
            <a:ext cx="9525" cy="406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54754" name="AutoShape 34"/>
          <p:cNvSpPr>
            <a:spLocks/>
          </p:cNvSpPr>
          <p:nvPr/>
        </p:nvSpPr>
        <p:spPr bwMode="auto">
          <a:xfrm>
            <a:off x="7747000" y="3886200"/>
            <a:ext cx="279400" cy="2006600"/>
          </a:xfrm>
          <a:prstGeom prst="rightBrace">
            <a:avLst>
              <a:gd name="adj1" fmla="val 59848"/>
              <a:gd name="adj2" fmla="val 50000"/>
            </a:avLst>
          </a:prstGeom>
          <a:noFill/>
          <a:ln w="38100">
            <a:solidFill>
              <a:srgbClr val="FF0000"/>
            </a:solidFill>
            <a:round/>
            <a:headEnd type="none" w="lg" len="med"/>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endParaRPr lang="de-DE" altLang="en-US" sz="2000">
              <a:solidFill>
                <a:schemeClr val="bg2"/>
              </a:solidFill>
            </a:endParaRPr>
          </a:p>
        </p:txBody>
      </p:sp>
      <p:sp>
        <p:nvSpPr>
          <p:cNvPr id="1054755" name="Text Box 35"/>
          <p:cNvSpPr txBox="1">
            <a:spLocks noChangeArrowheads="1"/>
          </p:cNvSpPr>
          <p:nvPr/>
        </p:nvSpPr>
        <p:spPr bwMode="auto">
          <a:xfrm>
            <a:off x="8096250" y="3783013"/>
            <a:ext cx="952500" cy="21971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2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t>Reduc-tion of Produc-tion in Ger-many</a:t>
            </a:r>
          </a:p>
        </p:txBody>
      </p:sp>
      <p:sp>
        <p:nvSpPr>
          <p:cNvPr id="8211458" name="Rectangle 2"/>
          <p:cNvSpPr>
            <a:spLocks noChangeArrowheads="1"/>
          </p:cNvSpPr>
          <p:nvPr/>
        </p:nvSpPr>
        <p:spPr bwMode="auto">
          <a:xfrm>
            <a:off x="0" y="31750"/>
            <a:ext cx="9144000" cy="1100138"/>
          </a:xfrm>
          <a:prstGeom prst="rect">
            <a:avLst/>
          </a:prstGeom>
          <a:noFill/>
          <a:ln w="9525">
            <a:noFill/>
            <a:miter lim="800000"/>
            <a:headEnd/>
            <a:tailEnd/>
          </a:ln>
        </p:spPr>
        <p:txBody>
          <a:bodyPr anchor="ctr"/>
          <a:lstStyle/>
          <a:p>
            <a:pPr>
              <a:defRPr/>
            </a:pPr>
            <a:r>
              <a:rPr lang="en-US" sz="2400" b="1" dirty="0">
                <a:solidFill>
                  <a:srgbClr val="FFFF00"/>
                </a:solidFill>
                <a:latin typeface="+mj-lt"/>
              </a:rPr>
              <a:t>The Spill over of the Subprime Crisis to the Real Economy</a:t>
            </a:r>
            <a:endParaRPr lang="de-DE" sz="2400" b="1" dirty="0">
              <a:solidFill>
                <a:srgbClr val="FFFF00"/>
              </a:solidFill>
              <a:latin typeface="+mj-lt"/>
            </a:endParaRPr>
          </a:p>
        </p:txBody>
      </p:sp>
      <p:sp>
        <p:nvSpPr>
          <p:cNvPr id="1054757" name="Line 37"/>
          <p:cNvSpPr>
            <a:spLocks noChangeShapeType="1"/>
          </p:cNvSpPr>
          <p:nvPr/>
        </p:nvSpPr>
        <p:spPr bwMode="auto">
          <a:xfrm>
            <a:off x="1941513" y="4324350"/>
            <a:ext cx="7937" cy="279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Tree>
    <p:extLst>
      <p:ext uri="{BB962C8B-B14F-4D97-AF65-F5344CB8AC3E}">
        <p14:creationId xmlns:p14="http://schemas.microsoft.com/office/powerpoint/2010/main" val="227940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7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47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47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47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547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5473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547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473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473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5473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5473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547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5475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5474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5474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5474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5474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5474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5475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5475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5475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5475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54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9" grpId="0" animBg="1"/>
      <p:bldP spid="1054730" grpId="0" animBg="1"/>
      <p:bldP spid="1054731" grpId="0" animBg="1"/>
      <p:bldP spid="1054732" grpId="0" animBg="1"/>
      <p:bldP spid="1054733" grpId="0" animBg="1"/>
      <p:bldP spid="1054734" grpId="0" animBg="1"/>
      <p:bldP spid="1054735" grpId="0" animBg="1"/>
      <p:bldP spid="1054736" grpId="0" animBg="1"/>
      <p:bldP spid="1054737" grpId="0" animBg="1"/>
      <p:bldP spid="1054738" grpId="0" animBg="1"/>
      <p:bldP spid="1054739" grpId="0" animBg="1"/>
      <p:bldP spid="1054740" grpId="0" animBg="1"/>
      <p:bldP spid="1054741" grpId="0" animBg="1"/>
      <p:bldP spid="1054742" grpId="0" animBg="1"/>
      <p:bldP spid="1054743" grpId="0" animBg="1"/>
      <p:bldP spid="1054744" grpId="0" animBg="1"/>
      <p:bldP spid="1054745" grpId="0" animBg="1"/>
      <p:bldP spid="1054746" grpId="0" animBg="1"/>
      <p:bldP spid="1054747" grpId="0" animBg="1"/>
      <p:bldP spid="1054748" grpId="0" animBg="1"/>
      <p:bldP spid="1054749" grpId="0" animBg="1"/>
      <p:bldP spid="1054750" grpId="0" animBg="1"/>
      <p:bldP spid="1054751" grpId="0" animBg="1"/>
      <p:bldP spid="1054752" grpId="0" animBg="1"/>
      <p:bldP spid="1054753" grpId="0" animBg="1"/>
      <p:bldP spid="1054754" grpId="0" animBg="1"/>
      <p:bldP spid="1054755" grpId="0" animBg="1"/>
      <p:bldP spid="105475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4"/>
          <p:cNvSpPr>
            <a:spLocks noGrp="1" noChangeArrowheads="1"/>
          </p:cNvSpPr>
          <p:nvPr>
            <p:ph type="title"/>
          </p:nvPr>
        </p:nvSpPr>
        <p:spPr/>
        <p:txBody>
          <a:bodyPr/>
          <a:lstStyle/>
          <a:p>
            <a:pPr eaLnBrk="1" hangingPunct="1">
              <a:defRPr/>
            </a:pPr>
            <a:r>
              <a:rPr lang="en-US" altLang="en-US"/>
              <a:t>4.2. Lessons from History</a:t>
            </a:r>
            <a:br>
              <a:rPr lang="en-US" altLang="en-US"/>
            </a:br>
            <a:r>
              <a:rPr lang="en-US" altLang="en-US"/>
              <a:t> 4.2.4. The Subprime Crisis 2007-09</a:t>
            </a:r>
            <a:endParaRPr lang="de-DE" altLang="en-US"/>
          </a:p>
        </p:txBody>
      </p:sp>
      <p:sp>
        <p:nvSpPr>
          <p:cNvPr id="10137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CEBC05E5-F33F-490A-A7DA-6DFAD128E6CA}" type="slidenum">
              <a:rPr lang="de-DE" altLang="en-US" sz="1800" smtClean="0">
                <a:solidFill>
                  <a:srgbClr val="FFFFFF"/>
                </a:solidFill>
              </a:rPr>
              <a:pPr algn="r" eaLnBrk="1" hangingPunct="1">
                <a:spcBef>
                  <a:spcPct val="0"/>
                </a:spcBef>
                <a:buClrTx/>
                <a:buFontTx/>
                <a:buNone/>
              </a:pPr>
              <a:t>96</a:t>
            </a:fld>
            <a:r>
              <a:rPr lang="de-DE" altLang="en-US" sz="1800">
                <a:solidFill>
                  <a:srgbClr val="FFFFFF"/>
                </a:solidFill>
              </a:rPr>
              <a:t>-</a:t>
            </a:r>
          </a:p>
        </p:txBody>
      </p:sp>
      <p:sp>
        <p:nvSpPr>
          <p:cNvPr id="10138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138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02467" name="Rectangle 3"/>
          <p:cNvSpPr>
            <a:spLocks noChangeArrowheads="1"/>
          </p:cNvSpPr>
          <p:nvPr/>
        </p:nvSpPr>
        <p:spPr bwMode="auto">
          <a:xfrm>
            <a:off x="104775" y="105251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371600" indent="-4572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300">
                <a:solidFill>
                  <a:srgbClr val="FFFFFF"/>
                </a:solidFill>
              </a:rPr>
              <a:t>Did the Subprime Crisis exhibit the </a:t>
            </a:r>
            <a:r>
              <a:rPr lang="en-US" altLang="en-US" sz="2300">
                <a:solidFill>
                  <a:srgbClr val="00FF00"/>
                </a:solidFill>
              </a:rPr>
              <a:t>ingredients of a typical financial market crisis</a:t>
            </a:r>
            <a:r>
              <a:rPr lang="en-US" altLang="en-US" sz="2300">
                <a:solidFill>
                  <a:srgbClr val="FFFFFF"/>
                </a:solidFill>
              </a:rPr>
              <a:t>?</a:t>
            </a:r>
          </a:p>
          <a:p>
            <a:pPr eaLnBrk="1" hangingPunct="1">
              <a:lnSpc>
                <a:spcPct val="80000"/>
              </a:lnSpc>
              <a:spcBef>
                <a:spcPct val="60000"/>
              </a:spcBef>
            </a:pPr>
            <a:r>
              <a:rPr lang="en-US" altLang="en-US" sz="2200">
                <a:solidFill>
                  <a:srgbClr val="00FF00"/>
                </a:solidFill>
              </a:rPr>
              <a:t>Initial Shock</a:t>
            </a:r>
            <a:r>
              <a:rPr lang="en-US" altLang="en-US" sz="2200">
                <a:solidFill>
                  <a:srgbClr val="FFFFFF"/>
                </a:solidFill>
              </a:rPr>
              <a:t>:</a:t>
            </a:r>
          </a:p>
          <a:p>
            <a:pPr lvl="1" eaLnBrk="1" hangingPunct="1">
              <a:lnSpc>
                <a:spcPct val="80000"/>
              </a:lnSpc>
              <a:spcBef>
                <a:spcPct val="60000"/>
              </a:spcBef>
              <a:buSzTx/>
            </a:pPr>
            <a:r>
              <a:rPr lang="en-US" altLang="en-US">
                <a:solidFill>
                  <a:srgbClr val="00FF00"/>
                </a:solidFill>
              </a:rPr>
              <a:t>Monetary policy &amp; financial market innovations</a:t>
            </a:r>
            <a:r>
              <a:rPr lang="en-US" altLang="en-US" sz="2300">
                <a:solidFill>
                  <a:srgbClr val="FFFFFF"/>
                </a:solidFill>
              </a:rPr>
              <a:t>: </a:t>
            </a:r>
          </a:p>
          <a:p>
            <a:pPr lvl="2" eaLnBrk="1" hangingPunct="1">
              <a:lnSpc>
                <a:spcPct val="80000"/>
              </a:lnSpc>
              <a:spcBef>
                <a:spcPct val="60000"/>
              </a:spcBef>
              <a:buSzPct val="120000"/>
            </a:pPr>
            <a:r>
              <a:rPr lang="en-US" altLang="en-US">
                <a:solidFill>
                  <a:srgbClr val="FFFFFF"/>
                </a:solidFill>
              </a:rPr>
              <a:t>Expansionary monetary policy in response to the Dot.com crash at the beginning of the year 2000. </a:t>
            </a:r>
          </a:p>
          <a:p>
            <a:pPr lvl="2" eaLnBrk="1" hangingPunct="1">
              <a:lnSpc>
                <a:spcPct val="80000"/>
              </a:lnSpc>
              <a:spcBef>
                <a:spcPct val="60000"/>
              </a:spcBef>
              <a:buSzPct val="120000"/>
            </a:pPr>
            <a:r>
              <a:rPr lang="en-US" altLang="en-US">
                <a:solidFill>
                  <a:srgbClr val="FFFFFF"/>
                </a:solidFill>
              </a:rPr>
              <a:t>Development of CDOs as “modern” instruments of “high-tech” risk management.</a:t>
            </a:r>
          </a:p>
          <a:p>
            <a:pPr eaLnBrk="1" hangingPunct="1">
              <a:lnSpc>
                <a:spcPct val="80000"/>
              </a:lnSpc>
              <a:spcBef>
                <a:spcPct val="60000"/>
              </a:spcBef>
            </a:pPr>
            <a:r>
              <a:rPr lang="en-US" altLang="en-US" sz="2200">
                <a:solidFill>
                  <a:srgbClr val="00FF00"/>
                </a:solidFill>
              </a:rPr>
              <a:t>Positive Feedback Mechanism</a:t>
            </a:r>
            <a:r>
              <a:rPr lang="en-US" altLang="en-US" sz="2200">
                <a:solidFill>
                  <a:srgbClr val="FFFFFF"/>
                </a:solidFill>
              </a:rPr>
              <a:t>:</a:t>
            </a:r>
          </a:p>
          <a:p>
            <a:pPr lvl="1" eaLnBrk="1" hangingPunct="1">
              <a:lnSpc>
                <a:spcPct val="80000"/>
              </a:lnSpc>
              <a:spcBef>
                <a:spcPct val="60000"/>
              </a:spcBef>
              <a:buSzTx/>
            </a:pPr>
            <a:r>
              <a:rPr lang="en-US" altLang="en-US" sz="2000">
                <a:solidFill>
                  <a:srgbClr val="00FF00"/>
                </a:solidFill>
              </a:rPr>
              <a:t>Credit induced increase in housing demand</a:t>
            </a:r>
            <a:r>
              <a:rPr lang="en-US" altLang="en-US" sz="2000">
                <a:solidFill>
                  <a:srgbClr val="FFFFFF"/>
                </a:solidFill>
              </a:rPr>
              <a:t> by private households led to an increase in housing prices. </a:t>
            </a:r>
            <a:r>
              <a:rPr lang="en-US" altLang="en-US" sz="2000">
                <a:solidFill>
                  <a:srgbClr val="00FF00"/>
                </a:solidFill>
              </a:rPr>
              <a:t>Increase in housing prices</a:t>
            </a:r>
            <a:r>
              <a:rPr lang="en-US" altLang="en-US" sz="2000">
                <a:solidFill>
                  <a:srgbClr val="FFFFFF"/>
                </a:solidFill>
              </a:rPr>
              <a:t> led to a </a:t>
            </a:r>
            <a:r>
              <a:rPr lang="en-US" altLang="en-US" sz="2000">
                <a:solidFill>
                  <a:srgbClr val="00FF00"/>
                </a:solidFill>
              </a:rPr>
              <a:t>higher value of mortgage collaterals</a:t>
            </a:r>
            <a:r>
              <a:rPr lang="en-US" altLang="en-US" sz="2000">
                <a:solidFill>
                  <a:srgbClr val="FFFFFF"/>
                </a:solidFill>
              </a:rPr>
              <a:t>. Higher collateral prices led to </a:t>
            </a:r>
            <a:r>
              <a:rPr lang="en-US" altLang="en-US" sz="2000">
                <a:solidFill>
                  <a:srgbClr val="00FF00"/>
                </a:solidFill>
              </a:rPr>
              <a:t>increased market prices for securitized mortgage debt</a:t>
            </a:r>
            <a:r>
              <a:rPr lang="en-US" altLang="en-US" sz="2000">
                <a:solidFill>
                  <a:srgbClr val="FFFFFF"/>
                </a:solidFill>
              </a:rPr>
              <a:t> instruments and CDOs. This induced even </a:t>
            </a:r>
            <a:r>
              <a:rPr lang="en-US" altLang="en-US" sz="2000">
                <a:solidFill>
                  <a:srgbClr val="00FF00"/>
                </a:solidFill>
              </a:rPr>
              <a:t>more credit supply to the housing market</a:t>
            </a:r>
            <a:r>
              <a:rPr lang="en-US" altLang="en-US" sz="2000">
                <a:solidFill>
                  <a:srgbClr val="FFFFFF"/>
                </a:solidFill>
              </a:rPr>
              <a:t>. This led to even higher housing prices…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2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2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2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246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246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4"/>
          <p:cNvSpPr>
            <a:spLocks noGrp="1" noChangeArrowheads="1"/>
          </p:cNvSpPr>
          <p:nvPr>
            <p:ph type="title"/>
          </p:nvPr>
        </p:nvSpPr>
        <p:spPr>
          <a:xfrm>
            <a:off x="457200" y="31750"/>
            <a:ext cx="8229600" cy="949325"/>
          </a:xfrm>
        </p:spPr>
        <p:txBody>
          <a:bodyPr/>
          <a:lstStyle/>
          <a:p>
            <a:pPr eaLnBrk="1" hangingPunct="1">
              <a:defRPr/>
            </a:pPr>
            <a:r>
              <a:rPr lang="en-US" altLang="en-US"/>
              <a:t>4.2. Lessons from History</a:t>
            </a:r>
            <a:br>
              <a:rPr lang="en-US" altLang="en-US"/>
            </a:br>
            <a:r>
              <a:rPr lang="en-US" altLang="en-US"/>
              <a:t> 4.2.4. The Subprime Crisis 2007-09</a:t>
            </a:r>
            <a:endParaRPr lang="de-DE" altLang="en-US"/>
          </a:p>
        </p:txBody>
      </p:sp>
      <p:sp>
        <p:nvSpPr>
          <p:cNvPr id="10240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7639C23E-1023-43EF-AA1F-C7A200D0A3A4}" type="slidenum">
              <a:rPr lang="de-DE" altLang="en-US" sz="1800" smtClean="0">
                <a:solidFill>
                  <a:srgbClr val="FFFFFF"/>
                </a:solidFill>
              </a:rPr>
              <a:pPr algn="r" eaLnBrk="1" hangingPunct="1">
                <a:spcBef>
                  <a:spcPct val="0"/>
                </a:spcBef>
                <a:buClrTx/>
                <a:buFontTx/>
                <a:buNone/>
              </a:pPr>
              <a:t>97</a:t>
            </a:fld>
            <a:r>
              <a:rPr lang="de-DE" altLang="en-US" sz="1800">
                <a:solidFill>
                  <a:srgbClr val="FFFFFF"/>
                </a:solidFill>
              </a:rPr>
              <a:t>-</a:t>
            </a:r>
          </a:p>
        </p:txBody>
      </p:sp>
      <p:sp>
        <p:nvSpPr>
          <p:cNvPr id="10240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10240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704515" name="Rectangle 3"/>
          <p:cNvSpPr>
            <a:spLocks noChangeArrowheads="1"/>
          </p:cNvSpPr>
          <p:nvPr/>
        </p:nvSpPr>
        <p:spPr bwMode="auto">
          <a:xfrm>
            <a:off x="104775" y="1160463"/>
            <a:ext cx="903922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952500" indent="-49530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en-US" altLang="en-US" sz="2500">
                <a:solidFill>
                  <a:srgbClr val="FFFFFF"/>
                </a:solidFill>
              </a:rPr>
              <a:t>Did the subprime crisis exhibit the </a:t>
            </a:r>
            <a:r>
              <a:rPr lang="en-US" altLang="en-US" sz="2500">
                <a:solidFill>
                  <a:srgbClr val="00FF00"/>
                </a:solidFill>
              </a:rPr>
              <a:t>ingredients of a typical financial market crisis</a:t>
            </a:r>
            <a:r>
              <a:rPr lang="en-US" altLang="en-US" sz="2500">
                <a:solidFill>
                  <a:srgbClr val="FFFFFF"/>
                </a:solidFill>
              </a:rPr>
              <a:t>?</a:t>
            </a:r>
          </a:p>
          <a:p>
            <a:pPr eaLnBrk="1" hangingPunct="1">
              <a:lnSpc>
                <a:spcPct val="90000"/>
              </a:lnSpc>
              <a:spcBef>
                <a:spcPct val="60000"/>
              </a:spcBef>
            </a:pPr>
            <a:r>
              <a:rPr lang="en-US" altLang="en-US" sz="2500">
                <a:solidFill>
                  <a:srgbClr val="00FF00"/>
                </a:solidFill>
              </a:rPr>
              <a:t>Funding Source</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Restructuring of portfolios</a:t>
            </a:r>
            <a:r>
              <a:rPr lang="en-US" altLang="en-US" sz="2300">
                <a:solidFill>
                  <a:srgbClr val="FFFFFF"/>
                </a:solidFill>
              </a:rPr>
              <a:t>: Commercial banks, private and institutional investors reallocated money withdrawn from the stock marked to the real estate credit market.</a:t>
            </a:r>
          </a:p>
          <a:p>
            <a:pPr lvl="1" eaLnBrk="1" hangingPunct="1">
              <a:lnSpc>
                <a:spcPct val="90000"/>
              </a:lnSpc>
              <a:spcBef>
                <a:spcPct val="60000"/>
              </a:spcBef>
              <a:buSzTx/>
            </a:pPr>
            <a:r>
              <a:rPr lang="en-US" altLang="en-US" sz="2300">
                <a:solidFill>
                  <a:srgbClr val="00FF00"/>
                </a:solidFill>
              </a:rPr>
              <a:t>Increased money supply</a:t>
            </a:r>
            <a:r>
              <a:rPr lang="en-US" altLang="en-US" sz="2300">
                <a:solidFill>
                  <a:srgbClr val="FFFFFF"/>
                </a:solidFill>
              </a:rPr>
              <a:t> by the Fed.</a:t>
            </a:r>
          </a:p>
          <a:p>
            <a:pPr eaLnBrk="1" hangingPunct="1">
              <a:lnSpc>
                <a:spcPct val="90000"/>
              </a:lnSpc>
              <a:spcBef>
                <a:spcPct val="60000"/>
              </a:spcBef>
            </a:pPr>
            <a:r>
              <a:rPr lang="en-US" altLang="en-US" sz="2500">
                <a:solidFill>
                  <a:srgbClr val="00FF00"/>
                </a:solidFill>
              </a:rPr>
              <a:t>Negative Shock</a:t>
            </a:r>
            <a:r>
              <a:rPr lang="en-US" altLang="en-US" sz="2500">
                <a:solidFill>
                  <a:srgbClr val="FFFFFF"/>
                </a:solidFill>
              </a:rPr>
              <a:t>:</a:t>
            </a:r>
          </a:p>
          <a:p>
            <a:pPr lvl="1" eaLnBrk="1" hangingPunct="1">
              <a:lnSpc>
                <a:spcPct val="90000"/>
              </a:lnSpc>
              <a:spcBef>
                <a:spcPct val="60000"/>
              </a:spcBef>
              <a:buSzTx/>
            </a:pPr>
            <a:r>
              <a:rPr lang="en-US" altLang="en-US" sz="2300">
                <a:solidFill>
                  <a:srgbClr val="00FF00"/>
                </a:solidFill>
              </a:rPr>
              <a:t>Turnaround of monetary policy</a:t>
            </a:r>
            <a:r>
              <a:rPr lang="en-US" altLang="en-US" sz="2300">
                <a:solidFill>
                  <a:srgbClr val="FFFFFF"/>
                </a:solidFill>
              </a:rPr>
              <a:t> in the years 2005 - 06.</a:t>
            </a:r>
          </a:p>
          <a:p>
            <a:pPr lvl="1" eaLnBrk="1" hangingPunct="1">
              <a:lnSpc>
                <a:spcPct val="90000"/>
              </a:lnSpc>
              <a:spcBef>
                <a:spcPct val="60000"/>
              </a:spcBef>
              <a:buSzTx/>
            </a:pPr>
            <a:r>
              <a:rPr lang="en-US" altLang="en-US" sz="2300">
                <a:solidFill>
                  <a:srgbClr val="00FF00"/>
                </a:solidFill>
              </a:rPr>
              <a:t>Bankruptcy</a:t>
            </a:r>
            <a:r>
              <a:rPr lang="en-US" altLang="en-US" sz="2300">
                <a:solidFill>
                  <a:srgbClr val="FFFFFF"/>
                </a:solidFill>
              </a:rPr>
              <a:t> of the first US mortgage bank in 2007.</a:t>
            </a:r>
          </a:p>
        </p:txBody>
      </p:sp>
      <p:sp>
        <p:nvSpPr>
          <p:cNvPr id="102407" name="AutoShape 5">
            <a:hlinkClick r:id="rId3" action="ppaction://hlinkfile" highlightClick="1"/>
          </p:cNvPr>
          <p:cNvSpPr>
            <a:spLocks noChangeArrowheads="1"/>
          </p:cNvSpPr>
          <p:nvPr/>
        </p:nvSpPr>
        <p:spPr bwMode="auto">
          <a:xfrm>
            <a:off x="4246563" y="6107113"/>
            <a:ext cx="395287" cy="287337"/>
          </a:xfrm>
          <a:prstGeom prst="actionButtonEnd">
            <a:avLst/>
          </a:prstGeom>
          <a:solidFill>
            <a:srgbClr val="99CCFF"/>
          </a:solidFill>
          <a:ln w="19050">
            <a:solidFill>
              <a:srgbClr val="00FF00"/>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102408" name="AutoShape 6">
            <a:hlinkClick r:id="rId4" action="ppaction://hlinkfile" highlightClick="1"/>
          </p:cNvPr>
          <p:cNvSpPr>
            <a:spLocks noChangeArrowheads="1"/>
          </p:cNvSpPr>
          <p:nvPr/>
        </p:nvSpPr>
        <p:spPr bwMode="auto">
          <a:xfrm>
            <a:off x="5441950" y="6108700"/>
            <a:ext cx="395288" cy="287338"/>
          </a:xfrm>
          <a:prstGeom prst="actionButtonEnd">
            <a:avLst/>
          </a:prstGeom>
          <a:solidFill>
            <a:srgbClr val="99CCFF"/>
          </a:solidFill>
          <a:ln w="19050">
            <a:solidFill>
              <a:srgbClr val="00FF00"/>
            </a:solidFill>
            <a:miter lim="800000"/>
            <a:headEnd/>
            <a:tailEnd type="none" w="lg" len="lg"/>
          </a:ln>
        </p:spPr>
        <p:txBody>
          <a:bodyPr wrap="none"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45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3"/>
          <p:cNvSpPr>
            <a:spLocks noGrp="1" noChangeArrowheads="1"/>
          </p:cNvSpPr>
          <p:nvPr>
            <p:ph type="title"/>
          </p:nvPr>
        </p:nvSpPr>
        <p:spPr/>
        <p:txBody>
          <a:bodyPr/>
          <a:lstStyle/>
          <a:p>
            <a:pPr eaLnBrk="1" hangingPunct="1">
              <a:defRPr/>
            </a:pPr>
            <a:r>
              <a:rPr lang="fr-FR" altLang="en-US" dirty="0"/>
              <a:t>4. International Financial </a:t>
            </a:r>
            <a:r>
              <a:rPr lang="fr-FR" altLang="en-US" dirty="0" err="1"/>
              <a:t>Market</a:t>
            </a:r>
            <a:r>
              <a:rPr lang="fr-FR" altLang="en-US" dirty="0"/>
              <a:t> Crises</a:t>
            </a:r>
            <a:endParaRPr lang="en-US" altLang="en-US" dirty="0"/>
          </a:p>
        </p:txBody>
      </p:sp>
      <p:sp>
        <p:nvSpPr>
          <p:cNvPr id="107524"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fr-FR" altLang="en-US" sz="2200" dirty="0">
                <a:solidFill>
                  <a:srgbClr val="FFFF00"/>
                </a:solidFill>
              </a:rPr>
              <a:t>4. International Financial </a:t>
            </a:r>
            <a:r>
              <a:rPr lang="fr-FR" altLang="en-US" sz="2200" dirty="0" err="1">
                <a:solidFill>
                  <a:srgbClr val="FFFF00"/>
                </a:solidFill>
              </a:rPr>
              <a:t>Market</a:t>
            </a:r>
            <a:r>
              <a:rPr lang="fr-FR" altLang="en-US" sz="2200" dirty="0">
                <a:solidFill>
                  <a:srgbClr val="FFFF00"/>
                </a:solidFill>
              </a:rPr>
              <a:t> Crises</a:t>
            </a:r>
            <a:endParaRPr lang="en-US" altLang="en-US" sz="2200" dirty="0">
              <a:solidFill>
                <a:srgbClr val="FFFF00"/>
              </a:solidFill>
            </a:endParaRPr>
          </a:p>
          <a:p>
            <a:pPr marL="0" indent="0" eaLnBrk="1" hangingPunct="1">
              <a:buFont typeface="Arial Unicode MS" pitchFamily="34" charset="-128"/>
              <a:buNone/>
              <a:tabLst>
                <a:tab pos="533400" algn="l"/>
                <a:tab pos="1079500" algn="l"/>
              </a:tabLst>
              <a:defRPr/>
            </a:pPr>
            <a:r>
              <a:rPr lang="en-US" altLang="en-US" sz="2200" dirty="0">
                <a:solidFill>
                  <a:srgbClr val="FFFF00"/>
                </a:solidFill>
              </a:rPr>
              <a:t>	4.1. The Ingredients of a Financial Market Crisis</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 Lessons from History</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4.2.1. The Dutch Tulip Crisis 1636-37</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4.2.2. The World Economic Crisis of 1929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4.2.3. The Dot-com Crisis 2000</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4.2.4. The Subprime Crisis 2007-09</a:t>
            </a:r>
          </a:p>
          <a:p>
            <a:pPr marL="0" indent="0" eaLnBrk="1" hangingPunct="1">
              <a:lnSpc>
                <a:spcPct val="90000"/>
              </a:lnSpc>
              <a:buFont typeface="Arial Unicode MS" pitchFamily="34" charset="-128"/>
              <a:buNone/>
              <a:tabLst>
                <a:tab pos="533400" algn="l"/>
                <a:tab pos="1079500" algn="l"/>
              </a:tabLst>
              <a:defRPr/>
            </a:pPr>
            <a:r>
              <a:rPr lang="en-US" altLang="en-US" sz="2200" dirty="0">
                <a:solidFill>
                  <a:srgbClr val="FFFF00"/>
                </a:solidFill>
              </a:rPr>
              <a:t>		4.2.5. The East Asian Financial Market Crisis 1997-98</a:t>
            </a:r>
          </a:p>
          <a:p>
            <a:pPr marL="0" indent="0" eaLnBrk="1" hangingPunct="1">
              <a:lnSpc>
                <a:spcPct val="90000"/>
              </a:lnSpc>
              <a:buFont typeface="Arial Unicode MS" pitchFamily="34" charset="-128"/>
              <a:buNone/>
              <a:tabLst>
                <a:tab pos="533400" algn="l"/>
                <a:tab pos="1079500" algn="l"/>
              </a:tabLst>
              <a:defRPr/>
            </a:pPr>
            <a:r>
              <a:rPr lang="en-US" altLang="en-US" sz="2200" dirty="0"/>
              <a:t>	</a:t>
            </a:r>
          </a:p>
        </p:txBody>
      </p:sp>
      <p:sp>
        <p:nvSpPr>
          <p:cNvPr id="10342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E9928C7-6E5D-4C2C-A7A0-7E38E3BFE295}" type="slidenum">
              <a:rPr lang="de-DE" altLang="en-US" sz="1800" smtClean="0">
                <a:solidFill>
                  <a:srgbClr val="FFFFFF"/>
                </a:solidFill>
              </a:rPr>
              <a:pPr algn="r" eaLnBrk="1" hangingPunct="1">
                <a:spcBef>
                  <a:spcPct val="0"/>
                </a:spcBef>
                <a:buClrTx/>
                <a:buFontTx/>
                <a:buNone/>
              </a:pPr>
              <a:t>98</a:t>
            </a:fld>
            <a:r>
              <a:rPr lang="de-DE" altLang="en-US" sz="1800">
                <a:solidFill>
                  <a:srgbClr val="FFFFFF"/>
                </a:solidFill>
              </a:rPr>
              <a:t>-</a:t>
            </a:r>
          </a:p>
        </p:txBody>
      </p:sp>
      <p:sp>
        <p:nvSpPr>
          <p:cNvPr id="103429"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D4ABDB18-8781-409B-8DE0-46F0DDA41EF2}" type="slidenum">
              <a:rPr lang="de-DE" altLang="en-US" sz="1800" smtClean="0">
                <a:solidFill>
                  <a:srgbClr val="FFFFFF"/>
                </a:solidFill>
              </a:rPr>
              <a:pPr algn="r" eaLnBrk="1" hangingPunct="1">
                <a:spcBef>
                  <a:spcPct val="0"/>
                </a:spcBef>
                <a:buClrTx/>
                <a:buFontTx/>
                <a:buNone/>
              </a:pPr>
              <a:t>99</a:t>
            </a:fld>
            <a:r>
              <a:rPr lang="de-DE" altLang="en-US" sz="1800">
                <a:solidFill>
                  <a:srgbClr val="FFFFFF"/>
                </a:solidFill>
              </a:rPr>
              <a:t>-</a:t>
            </a:r>
          </a:p>
        </p:txBody>
      </p:sp>
      <p:sp>
        <p:nvSpPr>
          <p:cNvPr id="10445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pic>
        <p:nvPicPr>
          <p:cNvPr id="104452" name="Picture 2" descr="graph1990-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0"/>
            <a:ext cx="1057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590852" name="Oval 4"/>
          <p:cNvSpPr>
            <a:spLocks noChangeArrowheads="1"/>
          </p:cNvSpPr>
          <p:nvPr/>
        </p:nvSpPr>
        <p:spPr bwMode="auto">
          <a:xfrm>
            <a:off x="6516688" y="2168525"/>
            <a:ext cx="684212" cy="1187450"/>
          </a:xfrm>
          <a:prstGeom prst="ellipse">
            <a:avLst/>
          </a:prstGeom>
          <a:noFill/>
          <a:ln w="57150"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590853" name="Rectangle 5"/>
          <p:cNvSpPr>
            <a:spLocks noChangeArrowheads="1"/>
          </p:cNvSpPr>
          <p:nvPr/>
        </p:nvSpPr>
        <p:spPr bwMode="auto">
          <a:xfrm>
            <a:off x="4824413" y="1628775"/>
            <a:ext cx="1727200" cy="1793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nimBg="1"/>
      <p:bldP spid="590853" grpId="0" animBg="1"/>
    </p:bldLst>
  </p:timing>
</p:sld>
</file>

<file path=ppt/theme/theme1.xml><?xml version="1.0" encoding="utf-8"?>
<a:theme xmlns:a="http://schemas.openxmlformats.org/drawingml/2006/main" name="Design1">
  <a:themeElements>
    <a:clrScheme name="Benutzerdefiniert 7">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947FF"/>
      </a:hlink>
      <a:folHlink>
        <a:srgbClr val="743ECD"/>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20000"/>
            <a:lumOff val="80000"/>
          </a:schemeClr>
        </a:solidFill>
        <a:ln w="38100" cap="flat" cmpd="sng" algn="ctr">
          <a:solidFill>
            <a:schemeClr val="bg2">
              <a:lumMod val="50000"/>
              <a:lumOff val="50000"/>
            </a:schemeClr>
          </a:solidFill>
          <a:prstDash val="solid"/>
          <a:round/>
          <a:headEnd type="none" w="med" len="med"/>
          <a:tailEnd type="triangle" w="lg" len="med"/>
        </a:ln>
        <a:effectLst/>
      </a:spPr>
      <a:bodyPr vert="horz" wrap="square" lIns="0" tIns="0" rIns="0" bIns="0" numCol="1" rtlCol="0"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2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FFFF00"/>
        </a:solidFill>
        <a:ln w="38100" cap="flat" cmpd="sng" algn="ctr">
          <a:solidFill>
            <a:srgbClr val="FF0000"/>
          </a:solidFill>
          <a:prstDash val="solid"/>
          <a:round/>
          <a:headEnd type="none" w="med" len="med"/>
          <a:tailEnd type="triangle" w="lg" len="med"/>
        </a:ln>
        <a:effectLst/>
      </a:spPr>
      <a:bodyPr vert="horz" wrap="square" lIns="0" tIns="0" rIns="0" bIns="0" numCol="1"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200" b="0" i="0" u="none" strike="noStrike" cap="none" normalizeH="0" baseline="0" smtClean="0">
            <a:ln>
              <a:noFill/>
            </a:ln>
            <a:solidFill>
              <a:schemeClr val="bg2"/>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lg" len="med"/>
        </a:ln>
        <a:effectLst/>
      </a:spPr>
      <a:bodyPr vert="horz" wrap="square" lIns="0" tIns="0" rIns="0" bIns="0" numCol="1" rtlCol="0"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2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FFFF00"/>
        </a:solidFill>
        <a:ln w="38100" cap="flat" cmpd="sng" algn="ctr">
          <a:solidFill>
            <a:srgbClr val="FF0000"/>
          </a:solidFill>
          <a:prstDash val="solid"/>
          <a:round/>
          <a:headEnd type="none" w="med" len="med"/>
          <a:tailEnd type="triangle" w="lg" len="med"/>
        </a:ln>
        <a:effectLst/>
      </a:spPr>
      <a:bodyPr vert="horz" wrap="square" lIns="0" tIns="0" rIns="0" bIns="0" numCol="1"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200" b="0" i="0" u="none" strike="noStrike" cap="none" normalizeH="0" baseline="0" smtClean="0">
            <a:ln>
              <a:noFill/>
            </a:ln>
            <a:solidFill>
              <a:schemeClr val="bg2"/>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lg" len="med"/>
        </a:ln>
        <a:effectLst/>
      </a:spPr>
      <a:bodyPr vert="horz" wrap="square" lIns="0" tIns="0" rIns="0" bIns="0" numCol="1" rtlCol="0"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2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FFFF00"/>
        </a:solidFill>
        <a:ln w="38100" cap="flat" cmpd="sng" algn="ctr">
          <a:solidFill>
            <a:srgbClr val="FF0000"/>
          </a:solidFill>
          <a:prstDash val="solid"/>
          <a:round/>
          <a:headEnd type="none" w="med" len="med"/>
          <a:tailEnd type="triangle" w="lg" len="med"/>
        </a:ln>
        <a:effectLst/>
      </a:spPr>
      <a:bodyPr vert="horz" wrap="square" lIns="0" tIns="0" rIns="0" bIns="0" numCol="1"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200" b="0" i="0" u="none" strike="noStrike" cap="none" normalizeH="0" baseline="0" smtClean="0">
            <a:ln>
              <a:noFill/>
            </a:ln>
            <a:solidFill>
              <a:schemeClr val="bg2"/>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für Vorlesungen</Template>
  <TotalTime>0</TotalTime>
  <Words>18595</Words>
  <Application>Microsoft Office PowerPoint</Application>
  <PresentationFormat>On-screen Show (4:3)</PresentationFormat>
  <Paragraphs>1846</Paragraphs>
  <Slides>162</Slides>
  <Notes>162</Notes>
  <HiddenSlides>28</HiddenSlides>
  <MMClips>0</MMClips>
  <ScaleCrop>false</ScaleCrop>
  <HeadingPairs>
    <vt:vector size="10" baseType="variant">
      <vt:variant>
        <vt:lpstr>Fonts Used</vt:lpstr>
      </vt:variant>
      <vt:variant>
        <vt:i4>5</vt:i4>
      </vt:variant>
      <vt:variant>
        <vt:lpstr>Theme</vt:lpstr>
      </vt:variant>
      <vt:variant>
        <vt:i4>3</vt:i4>
      </vt:variant>
      <vt:variant>
        <vt:lpstr>Links</vt:lpstr>
      </vt:variant>
      <vt:variant>
        <vt:i4>43</vt:i4>
      </vt:variant>
      <vt:variant>
        <vt:lpstr>Embedded OLE Servers</vt:lpstr>
      </vt:variant>
      <vt:variant>
        <vt:i4>6</vt:i4>
      </vt:variant>
      <vt:variant>
        <vt:lpstr>Slide Titles</vt:lpstr>
      </vt:variant>
      <vt:variant>
        <vt:i4>162</vt:i4>
      </vt:variant>
    </vt:vector>
  </HeadingPairs>
  <TitlesOfParts>
    <vt:vector size="219" baseType="lpstr">
      <vt:lpstr>Arial Unicode MS</vt:lpstr>
      <vt:lpstr>Arial</vt:lpstr>
      <vt:lpstr>Symbol</vt:lpstr>
      <vt:lpstr>Times New Roman</vt:lpstr>
      <vt:lpstr>Wingdings</vt:lpstr>
      <vt:lpstr>Design1</vt:lpstr>
      <vt:lpstr>Vorlesung Standard</vt:lpstr>
      <vt:lpstr>1_Vorlesung Standard</vt:lpstr>
      <vt:lpstr>file:///D:\Arbeit\Hochschule\Arbeitspapiere\00%20Kurzartikel\0%20Blogeinträge\33%20Bitcoin\US-GDP-Growth%20Interest%20Rates.xls!Diagramm1%2010J%20(3)</vt:lpstr>
      <vt:lpstr>file:///D:\Arbeit\Archiv\Google%20Drive\0Vorlesungen\4.%20International%20Economics\06-11-13_%20ie_data-graph-new.xlsx!Index%20Plot%20(3)</vt:lpstr>
      <vt:lpstr>file:///D:\Arbeit\Archiv\Google%20Drive\0Vorlesungen\4.%20International%20Economics\06-11-13_%20ie_data-graph-new.xlsx!Index%20Plot%20(2)</vt:lpstr>
      <vt:lpstr>file:///D:\Arbeit\Archiv\Google%20Drive\0Vorlesungen\4.%20International%20Economics\Grafik%20Daten\06-11-13_%20ie_data-graph.xls!PE%20(CAPE)%20Plot</vt:lpstr>
      <vt:lpstr>file:///D:\Arbeit\Archiv\Google%20Drive\0Vorlesungen\2.%20Makroökonomik\Grafik-Daten\US%20-%20Money%20Supply%20before%20and%20after%201929.xls!MoneySupply</vt:lpstr>
      <vt:lpstr>file:///D:\Arbeit\Archiv\Google%20Drive\0Vorlesungen\2.%20Makroökonomik\Grafik-Daten\US%20-%20Money%20Supply%20before%20and%20after%201929.xls!MoneySupply</vt:lpstr>
      <vt:lpstr>file:///D:\Arbeit\Archiv\Google%20Drive\0Vorlesungen\2.%20Makroökonomik\Grafik-Daten\US%20-%20Money%20Supply%20before%20and%20after%201929.xls!MoneySupply%20(2)</vt:lpstr>
      <vt:lpstr>file:///D:\Arbeit\Archiv\Google%20Drive\0Vorlesungen\2.%20Makroökonomik\Grafik-Daten\M1_and_inflation_USA.xls!Diagramm1%20(3)</vt:lpstr>
      <vt:lpstr>file:///D:\Arbeit\Archiv\Google%20Drive\0Vorlesungen\2.%20Makroökonomik\Grafik-Daten\Fed%20Monetary%20Aggregates.xls!Diagramm1%20(14)</vt:lpstr>
      <vt:lpstr>file:///D:\Arbeit\Archiv\Google%20Drive\0Vorlesungen\2.%20Makroökonomik\Grafik-Daten\M1_and_inflation_USA.xls!Diagramm1%20(3)</vt:lpstr>
      <vt:lpstr>file:///D:\Arbeit\Archiv\Google%20Drive\0Vorlesungen\4.%20International%20Economics\Grafik%20Daten\US-Monthly-Hauspreise-Office%20Federal%20Housing%20Enterprise.xls!Diagram%20Real%20Prices</vt:lpstr>
      <vt:lpstr>file:///D:\Arbeit\Archiv\Google%20Drive\0Vorlesungen\2.%20Makroökonomik\Grafik-Daten\M1_and_inflation_USA.xls!Diagramm1%20(3)</vt:lpstr>
      <vt:lpstr>file:///D:\Arbeit\Archiv\Google%20Drive\0Vorlesungen\4.%20International%20Economics\Grafik%20Daten\US-Mortgage%20Credits-B76.xls!Diagramm1</vt:lpstr>
      <vt:lpstr>file:///D:\Arbeit\Archiv\Google%20Drive\0Vorlesungen\4.%20International%20Economics\Grafik%20Daten\US-Mortgage%20Credits-B76.xls!Diagramm2</vt:lpstr>
      <vt:lpstr>file:///D:\Arbeit\Archiv\Google%20Drive\0Vorlesungen\4.%20International%20Economics\Grafik%20Daten\Deposit-Facility.xls!Diagramm1%20(en)</vt:lpstr>
      <vt:lpstr>file:///C:\Arbeit\Hochschule\Internetseite\mediapool\90\903602\data\Grafiken\Business%20Cycles.xls!Germany</vt:lpstr>
      <vt:lpstr>file:///C:\Arbeit\Hochschule\Internetseite\mediapool\90\903602\data\Grafiken\Business%20Cycles.xls!Germany%20AL</vt:lpstr>
      <vt:lpstr>file:///D:\Arbeit\Archiv\Google%20Drive\0Vorlesungen\3.%20Internationale%20Wirtschaftsbeziehungen\Material\GDPcurrentUS-regions.xls!Diagramm1%20(12)</vt:lpstr>
      <vt:lpstr>file:///D:\Arbeit\Archiv\Google%20Drive\0Vorlesungen\3.%20Internationale%20Wirtschaftsbeziehungen\Material\GDPcurrentUS-regions.xls!Diagramm1%20(7)</vt:lpstr>
      <vt:lpstr>file:///D:\Arbeit\Archiv\Google%20Drive\0Vorlesungen\3.%20Internationale%20Wirtschaftsbeziehungen\Material\GDPcurrentUS-regions.xls!Diagramm1%20(11)</vt:lpstr>
      <vt:lpstr>file:///D:\Arbeit\Archiv\Google%20Drive\0Vorlesungen\Arbeitspapiere\24%20The%20Euro%20Area%20Debt%20Crisis\Prices%20Eurozone.xls!GDP-Deflator</vt:lpstr>
      <vt:lpstr>file:///D:\Arbeit\Archiv\Google%20Drive\0Vorlesungen\Arbeitspapiere\00%20Kurzartikel\0%20Blogeinträge\29%20Bisherige%20Krisenpolitik%20gescheitert\Euro%20Area%20Yearly%20HCPI%20%20Indices.xlsx!Diagramm1</vt:lpstr>
      <vt:lpstr>file:///D:\Arbeit\Archiv\Google%20Drive\0Vorlesungen\Arbeitspapiere\24%20The%20Euro%20Area%20Debt%20Crisis\Debt%20Ratio%20Stabilizing%20Surpluses-Orig.xls!VarianceCoefficients</vt:lpstr>
      <vt:lpstr>file:///D:\Arbeit\Archiv\Google%20Drive\0Vorlesungen\Arbeitspapiere\00%20Kurzartikel\0%20Blogeinträge\25%20Unit%20Labor%20Costs\Originaldaten\Kopie%20von%20Real%20Interest%20Rate%20EMU%20Countries-sec.xlsx!Balkendiagramm%20(3)</vt:lpstr>
      <vt:lpstr>file:///D:\Arbeit\Archiv\Google%20Drive\0Vorlesungen\3.%20Internationale%20Wirtschaftsbeziehungen\Grafik-Daten\EWU_Realzins_Verschuldung%20New%20English%20Version.xls!Schaubild%204a</vt:lpstr>
      <vt:lpstr>file:///D:\Arbeit\Archiv\Google%20Drive\0Vorlesungen\3.%20Internationale%20Wirtschaftsbeziehungen\Grafik-Daten\EWU_Inflationsrate_Verschuldung%20New%20English%20Version.xls!Schaubild%204b</vt:lpstr>
      <vt:lpstr>file:///D:\Arbeit\Archiv\Google%20Drive\0Vorlesungen\Arbeitspapiere\24%20The%20Euro%20Area%20Debt%20Crisis\Debt%20Ratio%20Stabilizing%20Surpluses-Orig.xls!CrisisCountries%20Debt-to-GDP%20(3)</vt:lpstr>
      <vt:lpstr>file:///D:\Arbeit\Archiv\Google%20Drive\0Vorlesungen\Arbeitspapiere\00%20Kurzartikel\0%20Blogeinträge\29%20Bisherige%20Krisenpolitik%20gescheitert\Int%20Inv%20Pos%20and%20Gov%20Debt%20Ratios.xls!Spain%20Diagram</vt:lpstr>
      <vt:lpstr>file:///D:\Arbeit\Archiv\Google%20Drive\0Vorlesungen\Arbeitspapiere\00%20Kurzartikel\0%20Blogeinträge\29%20Bisherige%20Krisenpolitik%20gescheitert\Int%20Inv%20Pos%20and%20Gov%20Debt%20Ratios.xls!Irland%20Diagram</vt:lpstr>
      <vt:lpstr>file:///D:\Arbeit\Archiv\Google%20Drive\0Vorlesungen\Arbeitspapiere\00%20Kurzartikel\0%20Blogeinträge\29%20Bisherige%20Krisenpolitik%20gescheitert\Kopie%20von%20bop_ext_intpos.xls!Greece%20Diagram</vt:lpstr>
      <vt:lpstr>file:///D:\Arbeit\Archiv\Google%20Drive\0Vorlesungen\Arbeitspapiere\00%20Kurzartikel\0%20Blogeinträge\29%20Bisherige%20Krisenpolitik%20gescheitert\Kopie%20von%20bop_ext_intpos.xls!Germany%20Diagram</vt:lpstr>
      <vt:lpstr>file:///D:\Arbeit\Archiv\Google%20Drive\0Vorlesungen\Arbeitspapiere\00%20Kurzartikel\0%20Blogeinträge\29%20Bisherige%20Krisenpolitik%20gescheitert\Gov%20Exp%20and%20Rev.xls!Greece%20Diagram</vt:lpstr>
      <vt:lpstr>file:///D:\Arbeit\Archiv\Google%20Drive\0Vorlesungen\Arbeitspapiere\00%20Kurzartikel\0%20Blogeinträge\29%20Bisherige%20Krisenpolitik%20gescheitert\Gov%20Exp%20and%20Rev.xls!Portugal%20Diagram</vt:lpstr>
      <vt:lpstr>file:///D:\Arbeit\Archiv\Google%20Drive\0Vorlesungen\Arbeitspapiere\00%20Kurzartikel\0%20Blogeinträge\29%20Bisherige%20Krisenpolitik%20gescheitert\Gov%20Exp%20and%20Rev.xls!Spain%20Diagram</vt:lpstr>
      <vt:lpstr>file:///D:\Arbeit\Archiv\Google%20Drive\0Vorlesungen\Arbeitspapiere\00%20Kurzartikel\0%20Blogeinträge\29%20Bisherige%20Krisenpolitik%20gescheitert\Gov%20Exp%20and%20Rev.xls!Irland%20Diagram</vt:lpstr>
      <vt:lpstr>file:///D:\Arbeit\Archiv\Google%20Drive\0Vorlesungen\Arbeitspapiere\00%20Kurzartikel\0%20Blogeinträge\29%20Bisherige%20Krisenpolitik%20gescheitert\Gov%20Exp%20and%20Rev.xls!Germany%20Diagram</vt:lpstr>
      <vt:lpstr>file:///D:\Arbeit\Archiv\Google%20Drive\0Vorlesungen\Arbeitspapiere\00%20Kurzartikel\0%20Blogeinträge\29%20Bisherige%20Krisenpolitik%20gescheitert\GDP%20and%20Gov%20Debt.xls!Portugal%20Diagram</vt:lpstr>
      <vt:lpstr>file:///D:\Arbeit\Archiv\Google%20Drive\0Vorlesungen\Arbeitspapiere\00%20Kurzartikel\0%20Blogeinträge\29%20Bisherige%20Krisenpolitik%20gescheitert\GDP%20and%20Gov%20Debt.xls!Spain%20Diagram</vt:lpstr>
      <vt:lpstr>file:///D:\Arbeit\Archiv\Google%20Drive\0Vorlesungen\Arbeitspapiere\00%20Kurzartikel\0%20Blogeinträge\29%20Bisherige%20Krisenpolitik%20gescheitert\GDP%20and%20Gov%20Debt.xls!Irland%20Diagram</vt:lpstr>
      <vt:lpstr>file:///D:\Arbeit\Archiv\Google%20Drive\0Vorlesungen\Arbeitspapiere\00%20Kurzartikel\0%20Blogeinträge\29%20Bisherige%20Krisenpolitik%20gescheitert\GDP%20and%20Gov%20Debt.xls!Greece%20Diagram</vt:lpstr>
      <vt:lpstr>file:///D:\Arbeit\Archiv\Google%20Drive\0Vorlesungen\Arbeitspapiere\00%20Kurzartikel\0%20Blogeinträge\29%20Bisherige%20Krisenpolitik%20gescheitert\GDP%20and%20Gov%20Debt.xls!Germany%20Diagram</vt:lpstr>
      <vt:lpstr>file:///D:\Arbeit\Archiv\Google%20Drive\0Vorlesungen\4.%20International%20Economics\Material\Zinssätze%20Eurokrisenländer%202009-10%20.xls!Spreads%20(7)</vt:lpstr>
      <vt:lpstr>file:///D:\Arbeit\Archiv\Google%20Drive\0Vorlesungen\Arbeitspapiere\00%20Kurzartikel\0%20Blogeinträge\29%20Bisherige%20Krisenpolitik%20gescheitert\Euro%20Area%20Yearly%20HCPI%20%20Indices.xlsx!Diagramm1</vt:lpstr>
      <vt:lpstr>Unknown</vt:lpstr>
      <vt:lpstr>Equation</vt:lpstr>
      <vt:lpstr>Diagramm</vt:lpstr>
      <vt:lpstr>Worksheet</vt:lpstr>
      <vt:lpstr>Arbeitsblatt</vt:lpstr>
      <vt:lpstr>Formel</vt:lpstr>
      <vt:lpstr>International Economics  4. International Financial Market Crises</vt:lpstr>
      <vt:lpstr>4. International Financial Market Crises</vt:lpstr>
      <vt:lpstr>4. International Financial Market Crises</vt:lpstr>
      <vt:lpstr>4.1. The Ingredients of a Financial Market Crisis</vt:lpstr>
      <vt:lpstr>4.1. The Ingredients of a Financial Market Crisis</vt:lpstr>
      <vt:lpstr>4.1. The Ingredients of a Financial Market Crisis</vt:lpstr>
      <vt:lpstr>4.1. The Ingredients of a Financial Market Crisis</vt:lpstr>
      <vt:lpstr>4.1. The Ingredients of a Financial Market Crisis</vt:lpstr>
      <vt:lpstr>PowerPoint Presentation</vt:lpstr>
      <vt:lpstr>4.1. The Ingredients of a Financial Market Crisis</vt:lpstr>
      <vt:lpstr>4.1. The Ingredients of a Financial Market Crisis</vt:lpstr>
      <vt:lpstr>4.1. The Ingredients of a Financial Market Crisis</vt:lpstr>
      <vt:lpstr>4.1. The Ingredients of a Financial Market Crisis</vt:lpstr>
      <vt:lpstr>4.1. The Ingredients of a Financial Market Crisis</vt:lpstr>
      <vt:lpstr>4.1. The Ingredients of a Financial Market Crisis</vt:lpstr>
      <vt:lpstr>PowerPoint Presentation</vt:lpstr>
      <vt:lpstr>PowerPoint Presentation</vt:lpstr>
      <vt:lpstr>PowerPoint Presentation</vt:lpstr>
      <vt:lpstr>PowerPoint Presentation</vt:lpstr>
      <vt:lpstr>4. International Financial Market Crises</vt:lpstr>
      <vt:lpstr>4.2. Lessons from History 4.2.1. The Dutch Tulip Crisis 1636-37</vt:lpstr>
      <vt:lpstr>4.2. Lessons from History 4.2.1. The Dutch Tulip Crisis 1636-37</vt:lpstr>
      <vt:lpstr>4.2. Lessons from History 4.2.1. The Dutch Tulip Crisis 1636-37</vt:lpstr>
      <vt:lpstr>4.2. Lessons from History 4.2.1. The Dutch Tulip Crisis 1636-37</vt:lpstr>
      <vt:lpstr>4.2. Lessons from History 4.2.1. The Dutch Tulip Crisis 1636-37</vt:lpstr>
      <vt:lpstr>4.2. Lessons from History 4.2.1. The Dutch Tulip Crisis 1636-37</vt:lpstr>
      <vt:lpstr>4.2. Lessons from History 4.2.1. The Dutch Tulip Crisis 1636-37</vt:lpstr>
      <vt:lpstr>4. International Financial Market Crises</vt:lpstr>
      <vt:lpstr>4.2. Lessons from History  4.2.2. The World Economic Crisis of 1929</vt:lpstr>
      <vt:lpstr>The Development of the Dow Jones Index Before and After the World Economic Crisis of 1929</vt:lpstr>
      <vt:lpstr>PowerPoint Presentation</vt:lpstr>
      <vt:lpstr>PowerPoint Presentation</vt:lpstr>
      <vt:lpstr>PowerPoint Presentation</vt:lpstr>
      <vt:lpstr>4.2. Lessons from History  4.2.2. The World Economic Crisis of 1929</vt:lpstr>
      <vt:lpstr>4.2. Lessons from History  4.2.2. The World Economic Crisis of 1929</vt:lpstr>
      <vt:lpstr>4.2. Lessons from History  4.2.2. The World Economic Crisis of 1929</vt:lpstr>
      <vt:lpstr>4.2. Lessons from History  4.2.2. The World Economic Crisis of 1929</vt:lpstr>
      <vt:lpstr>PowerPoint Presentation</vt:lpstr>
      <vt:lpstr>4.2. Lessons from History  4.2.2. The World Economic Crisis of 1929</vt:lpstr>
      <vt:lpstr>The Development of the Dow Jones Index Before and After the World Economic Crisis of 1929</vt:lpstr>
      <vt:lpstr>4.2. Lessons from History  4.2.2. The World Economic Crisis of 1929</vt:lpstr>
      <vt:lpstr>PowerPoint Presentation</vt:lpstr>
      <vt:lpstr>PowerPoint Presentation</vt:lpstr>
      <vt:lpstr>4.2. Lessons from History  4.2.2. The World Economic Crisis of 1929</vt:lpstr>
      <vt:lpstr>PowerPoint Presentation</vt:lpstr>
      <vt:lpstr>4.2. Lessons from History  4.2.2. The World Economic Crisis of 1929</vt:lpstr>
      <vt:lpstr>4.2. Lessons from History  4.2.2. The World Economic Crisis of 1929</vt:lpstr>
      <vt:lpstr>4. International Financial Market Crises</vt:lpstr>
      <vt:lpstr>4.2. Lessons from History 4.2.3. The Dot-com Crisis 2000</vt:lpstr>
      <vt:lpstr>4.2. Lessons from History 4.2.3. The Dot-com Crisis 2000</vt:lpstr>
      <vt:lpstr>4.2. Lessons from History 4.2.3. The Dot-com Crisis 2000</vt:lpstr>
      <vt:lpstr>4.2. Lessons from History 4.2.3. The Dot-com Crisis 2000</vt:lpstr>
      <vt:lpstr>4.2. Lessons from History 4.2.3. The Dot-com Crisis 2000</vt:lpstr>
      <vt:lpstr>PowerPoint Presentation</vt:lpstr>
      <vt:lpstr>PowerPoint Presentation</vt:lpstr>
      <vt:lpstr>4.2. Lessons from History 4.2.3. The Dot-com Crisis 2000</vt:lpstr>
      <vt:lpstr>4.2. Lessons from History 4.2.3. The Dot-com Crisis 2000</vt:lpstr>
      <vt:lpstr>4.2. Lessons from History 4.2.3. The Dot-com Crisis 2000</vt:lpstr>
      <vt:lpstr>PowerPoint Presentation</vt:lpstr>
      <vt:lpstr>4.2. Lessons from History  4.2.3. The Dot-com Crisis 2000</vt:lpstr>
      <vt:lpstr>4.2. Lessons from History  4.2.3. The Dot-com Crisis 2000</vt:lpstr>
      <vt:lpstr>4. International Financial Market Crises</vt:lpstr>
      <vt:lpstr>4.2. Lessons from History 4.2.4. The Subprime Crisis 2007-09</vt:lpstr>
      <vt:lpstr>4.2. Lessons from History 4.2.3. The Dot-com Crisis 2000</vt:lpstr>
      <vt:lpstr>4.2. Lessons from History 4.2.4. The Subprime Crisis 2007-09</vt:lpstr>
      <vt:lpstr>PowerPoint Presentation</vt:lpstr>
      <vt:lpstr>4.2. Lessons from History 4.2.4. The Subprime Crisis 2007-09</vt:lpstr>
      <vt:lpstr>PowerPoint Presentation</vt:lpstr>
      <vt:lpstr>4.2. Lessons from History 4.2.4. The Subprime Crisis 2007-09</vt:lpstr>
      <vt:lpstr>4.2. Lessons from History 4.2.4. The Subprime Crisis 2007-09</vt:lpstr>
      <vt:lpstr>PowerPoint Presentation</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4.2. Lessons from History 4.2.4. The Subprime Crisis 2007-09</vt:lpstr>
      <vt:lpstr>7. Die Subprime-Krise 7.2.  Der Ablauf der Krise</vt:lpstr>
      <vt:lpstr>4.2. Lessons from History 4.2.4. The Subprime Crisis 2007-09</vt:lpstr>
      <vt:lpstr>4.2. Lessons from History 4.2.4. The Subprime Crisis 2007-09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Lessons from History  4.2.4. The Subprime Crisis 2007-09</vt:lpstr>
      <vt:lpstr>4.2. Lessons from History  4.2.4. The Subprime Crisis 2007-09</vt:lpstr>
      <vt:lpstr>4. International Financial Market Crises</vt:lpstr>
      <vt:lpstr>PowerPoint Presentation</vt:lpstr>
      <vt:lpstr>PowerPoint Presentation</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4.2. Lessons from History  4.2.5. The East Asian Financial Market Crisis 1997-98</vt:lpstr>
      <vt:lpstr>PowerPoint Presentation</vt:lpstr>
      <vt:lpstr>PowerPoint Presentation</vt:lpstr>
      <vt:lpstr>PowerPoint Presentation</vt:lpstr>
      <vt:lpstr>Time Table of the East Asian Financial Market Crisis (1)</vt:lpstr>
      <vt:lpstr>Time Table of the East Asian Financial Market Crisis (2)</vt:lpstr>
      <vt:lpstr>4.2. Lessons from History  4.2.5. The East Asian Financial Market Crisis 1997-98</vt:lpstr>
      <vt:lpstr>4.2. Lessons from History  4.2.5. The East Asian Financial Market Crisis 1997-98</vt:lpstr>
      <vt:lpstr>4.2. Lessons from History  4.2.5. The East Asian Financial Market Crisis 1997-98</vt:lpstr>
      <vt:lpstr>PowerPoint Presentation</vt:lpstr>
      <vt:lpstr>PowerPoint Presentation</vt:lpstr>
      <vt:lpstr>PowerPoint Presentation</vt:lpstr>
      <vt:lpstr>4. International Financial Market Crises</vt:lpstr>
      <vt:lpstr>PowerPoint Presentation</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PowerPoint Presentation</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 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4.2.6. The European Debt Crisis 2010 </vt:lpstr>
      <vt:lpstr>  4.2.6. The European Debt Crisis 2010 </vt:lpstr>
      <vt:lpstr>4.2.6. Questions for Review</vt:lpstr>
      <vt:lpstr>4.2.6. Questions for Review</vt:lpstr>
    </vt:vector>
  </TitlesOfParts>
  <Company>FH-Pforzheim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Prof. Dr. Rainer Maurer</dc:creator>
  <cp:lastModifiedBy>XYZ</cp:lastModifiedBy>
  <cp:revision>2414</cp:revision>
  <cp:lastPrinted>2015-01-21T10:59:09Z</cp:lastPrinted>
  <dcterms:created xsi:type="dcterms:W3CDTF">2004-02-18T11:02:10Z</dcterms:created>
  <dcterms:modified xsi:type="dcterms:W3CDTF">2022-01-08T12:40:16Z</dcterms:modified>
</cp:coreProperties>
</file>