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8" r:id="rId1"/>
    <p:sldMasterId id="2147483657" r:id="rId2"/>
    <p:sldMasterId id="2147483661" r:id="rId3"/>
    <p:sldMasterId id="2147483660" r:id="rId4"/>
    <p:sldMasterId id="2147483662" r:id="rId5"/>
  </p:sldMasterIdLst>
  <p:notesMasterIdLst>
    <p:notesMasterId r:id="rId96"/>
  </p:notesMasterIdLst>
  <p:handoutMasterIdLst>
    <p:handoutMasterId r:id="rId97"/>
  </p:handoutMasterIdLst>
  <p:sldIdLst>
    <p:sldId id="1154" r:id="rId6"/>
    <p:sldId id="381" r:id="rId7"/>
    <p:sldId id="1156" r:id="rId8"/>
    <p:sldId id="1157" r:id="rId9"/>
    <p:sldId id="1230" r:id="rId10"/>
    <p:sldId id="1158" r:id="rId11"/>
    <p:sldId id="1172" r:id="rId12"/>
    <p:sldId id="1200" r:id="rId13"/>
    <p:sldId id="904" r:id="rId14"/>
    <p:sldId id="1175" r:id="rId15"/>
    <p:sldId id="1199" r:id="rId16"/>
    <p:sldId id="1250" r:id="rId17"/>
    <p:sldId id="1251" r:id="rId18"/>
    <p:sldId id="1229" r:id="rId19"/>
    <p:sldId id="1176" r:id="rId20"/>
    <p:sldId id="1082" r:id="rId21"/>
    <p:sldId id="1083" r:id="rId22"/>
    <p:sldId id="1089" r:id="rId23"/>
    <p:sldId id="1242" r:id="rId24"/>
    <p:sldId id="1243" r:id="rId25"/>
    <p:sldId id="1254" r:id="rId26"/>
    <p:sldId id="1085" r:id="rId27"/>
    <p:sldId id="1234" r:id="rId28"/>
    <p:sldId id="1233" r:id="rId29"/>
    <p:sldId id="1235" r:id="rId30"/>
    <p:sldId id="1252" r:id="rId31"/>
    <p:sldId id="1253" r:id="rId32"/>
    <p:sldId id="1086" r:id="rId33"/>
    <p:sldId id="1244" r:id="rId34"/>
    <p:sldId id="1238" r:id="rId35"/>
    <p:sldId id="1092" r:id="rId36"/>
    <p:sldId id="1093" r:id="rId37"/>
    <p:sldId id="1094" r:id="rId38"/>
    <p:sldId id="1097" r:id="rId39"/>
    <p:sldId id="1207" r:id="rId40"/>
    <p:sldId id="1197" r:id="rId41"/>
    <p:sldId id="1034" r:id="rId42"/>
    <p:sldId id="1209" r:id="rId43"/>
    <p:sldId id="1109" r:id="rId44"/>
    <p:sldId id="1036" r:id="rId45"/>
    <p:sldId id="1255" r:id="rId46"/>
    <p:sldId id="1110" r:id="rId47"/>
    <p:sldId id="1041" r:id="rId48"/>
    <p:sldId id="1181" r:id="rId49"/>
    <p:sldId id="1105" r:id="rId50"/>
    <p:sldId id="1111" r:id="rId51"/>
    <p:sldId id="1132" r:id="rId52"/>
    <p:sldId id="1112" r:id="rId53"/>
    <p:sldId id="1133" r:id="rId54"/>
    <p:sldId id="1115" r:id="rId55"/>
    <p:sldId id="1135" r:id="rId56"/>
    <p:sldId id="1113" r:id="rId57"/>
    <p:sldId id="1134" r:id="rId58"/>
    <p:sldId id="1137" r:id="rId59"/>
    <p:sldId id="1136" r:id="rId60"/>
    <p:sldId id="1117" r:id="rId61"/>
    <p:sldId id="1118" r:id="rId62"/>
    <p:sldId id="1119" r:id="rId63"/>
    <p:sldId id="1120" r:id="rId64"/>
    <p:sldId id="1106" r:id="rId65"/>
    <p:sldId id="1180" r:id="rId66"/>
    <p:sldId id="1140" r:id="rId67"/>
    <p:sldId id="1122" r:id="rId68"/>
    <p:sldId id="1215" r:id="rId69"/>
    <p:sldId id="1107" r:id="rId70"/>
    <p:sldId id="1142" r:id="rId71"/>
    <p:sldId id="1127" r:id="rId72"/>
    <p:sldId id="1232" r:id="rId73"/>
    <p:sldId id="1128" r:id="rId74"/>
    <p:sldId id="1129" r:id="rId75"/>
    <p:sldId id="1212" r:id="rId76"/>
    <p:sldId id="1213" r:id="rId77"/>
    <p:sldId id="1211" r:id="rId78"/>
    <p:sldId id="1247" r:id="rId79"/>
    <p:sldId id="1248" r:id="rId80"/>
    <p:sldId id="1246" r:id="rId81"/>
    <p:sldId id="1130" r:id="rId82"/>
    <p:sldId id="1131" r:id="rId83"/>
    <p:sldId id="1214" r:id="rId84"/>
    <p:sldId id="1144" r:id="rId85"/>
    <p:sldId id="1145" r:id="rId86"/>
    <p:sldId id="1146" r:id="rId87"/>
    <p:sldId id="1147" r:id="rId88"/>
    <p:sldId id="1148" r:id="rId89"/>
    <p:sldId id="1149" r:id="rId90"/>
    <p:sldId id="1150" r:id="rId91"/>
    <p:sldId id="1151" r:id="rId92"/>
    <p:sldId id="1153" r:id="rId93"/>
    <p:sldId id="1206" r:id="rId94"/>
    <p:sldId id="1210" r:id="rId95"/>
  </p:sldIdLst>
  <p:sldSz cx="9144000" cy="6858000" type="screen4x3"/>
  <p:notesSz cx="6797675" cy="9874250"/>
  <p:defaultTextStyle>
    <a:defPPr>
      <a:defRPr lang="en-GB"/>
    </a:defPPr>
    <a:lvl1pPr algn="l" rtl="0" eaLnBrk="0" fontAlgn="base" hangingPunct="0">
      <a:spcBef>
        <a:spcPct val="0"/>
      </a:spcBef>
      <a:spcAft>
        <a:spcPct val="0"/>
      </a:spcAft>
      <a:defRPr sz="2500" kern="1200">
        <a:solidFill>
          <a:schemeClr val="tx2"/>
        </a:solidFill>
        <a:latin typeface="Arial" charset="0"/>
        <a:ea typeface="+mn-ea"/>
        <a:cs typeface="+mn-cs"/>
      </a:defRPr>
    </a:lvl1pPr>
    <a:lvl2pPr marL="457200" algn="l" rtl="0" eaLnBrk="0" fontAlgn="base" hangingPunct="0">
      <a:spcBef>
        <a:spcPct val="0"/>
      </a:spcBef>
      <a:spcAft>
        <a:spcPct val="0"/>
      </a:spcAft>
      <a:defRPr sz="2500" kern="1200">
        <a:solidFill>
          <a:schemeClr val="tx2"/>
        </a:solidFill>
        <a:latin typeface="Arial" charset="0"/>
        <a:ea typeface="+mn-ea"/>
        <a:cs typeface="+mn-cs"/>
      </a:defRPr>
    </a:lvl2pPr>
    <a:lvl3pPr marL="914400" algn="l" rtl="0" eaLnBrk="0" fontAlgn="base" hangingPunct="0">
      <a:spcBef>
        <a:spcPct val="0"/>
      </a:spcBef>
      <a:spcAft>
        <a:spcPct val="0"/>
      </a:spcAft>
      <a:defRPr sz="2500" kern="1200">
        <a:solidFill>
          <a:schemeClr val="tx2"/>
        </a:solidFill>
        <a:latin typeface="Arial" charset="0"/>
        <a:ea typeface="+mn-ea"/>
        <a:cs typeface="+mn-cs"/>
      </a:defRPr>
    </a:lvl3pPr>
    <a:lvl4pPr marL="1371600" algn="l" rtl="0" eaLnBrk="0" fontAlgn="base" hangingPunct="0">
      <a:spcBef>
        <a:spcPct val="0"/>
      </a:spcBef>
      <a:spcAft>
        <a:spcPct val="0"/>
      </a:spcAft>
      <a:defRPr sz="2500" kern="1200">
        <a:solidFill>
          <a:schemeClr val="tx2"/>
        </a:solidFill>
        <a:latin typeface="Arial" charset="0"/>
        <a:ea typeface="+mn-ea"/>
        <a:cs typeface="+mn-cs"/>
      </a:defRPr>
    </a:lvl4pPr>
    <a:lvl5pPr marL="1828800" algn="l" rtl="0" eaLnBrk="0" fontAlgn="base" hangingPunct="0">
      <a:spcBef>
        <a:spcPct val="0"/>
      </a:spcBef>
      <a:spcAft>
        <a:spcPct val="0"/>
      </a:spcAft>
      <a:defRPr sz="2500" kern="1200">
        <a:solidFill>
          <a:schemeClr val="tx2"/>
        </a:solidFill>
        <a:latin typeface="Arial" charset="0"/>
        <a:ea typeface="+mn-ea"/>
        <a:cs typeface="+mn-cs"/>
      </a:defRPr>
    </a:lvl5pPr>
    <a:lvl6pPr marL="2286000" algn="l" defTabSz="914400" rtl="0" eaLnBrk="1" latinLnBrk="0" hangingPunct="1">
      <a:defRPr sz="2500" kern="1200">
        <a:solidFill>
          <a:schemeClr val="tx2"/>
        </a:solidFill>
        <a:latin typeface="Arial" charset="0"/>
        <a:ea typeface="+mn-ea"/>
        <a:cs typeface="+mn-cs"/>
      </a:defRPr>
    </a:lvl6pPr>
    <a:lvl7pPr marL="2743200" algn="l" defTabSz="914400" rtl="0" eaLnBrk="1" latinLnBrk="0" hangingPunct="1">
      <a:defRPr sz="2500" kern="1200">
        <a:solidFill>
          <a:schemeClr val="tx2"/>
        </a:solidFill>
        <a:latin typeface="Arial" charset="0"/>
        <a:ea typeface="+mn-ea"/>
        <a:cs typeface="+mn-cs"/>
      </a:defRPr>
    </a:lvl7pPr>
    <a:lvl8pPr marL="3200400" algn="l" defTabSz="914400" rtl="0" eaLnBrk="1" latinLnBrk="0" hangingPunct="1">
      <a:defRPr sz="2500" kern="1200">
        <a:solidFill>
          <a:schemeClr val="tx2"/>
        </a:solidFill>
        <a:latin typeface="Arial" charset="0"/>
        <a:ea typeface="+mn-ea"/>
        <a:cs typeface="+mn-cs"/>
      </a:defRPr>
    </a:lvl8pPr>
    <a:lvl9pPr marL="3657600" algn="l" defTabSz="914400" rtl="0" eaLnBrk="1" latinLnBrk="0" hangingPunct="1">
      <a:defRPr sz="2500"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00"/>
    <a:srgbClr val="FFFFCC"/>
    <a:srgbClr val="FFFF00"/>
    <a:srgbClr val="FF0000"/>
    <a:srgbClr val="FFCC00"/>
    <a:srgbClr val="33CCCC"/>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6" autoAdjust="0"/>
    <p:restoredTop sz="82772" autoAdjust="0"/>
  </p:normalViewPr>
  <p:slideViewPr>
    <p:cSldViewPr snapToGrid="0">
      <p:cViewPr varScale="1">
        <p:scale>
          <a:sx n="74" d="100"/>
          <a:sy n="74" d="100"/>
        </p:scale>
        <p:origin x="109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2" d="100"/>
        <a:sy n="72" d="100"/>
      </p:scale>
      <p:origin x="0" y="10140"/>
    </p:cViewPr>
  </p:sorterViewPr>
  <p:notesViewPr>
    <p:cSldViewPr snapToGrid="0">
      <p:cViewPr>
        <p:scale>
          <a:sx n="100" d="100"/>
          <a:sy n="100" d="100"/>
        </p:scale>
        <p:origin x="-3396" y="1224"/>
      </p:cViewPr>
      <p:guideLst>
        <p:guide orient="horz" pos="3110"/>
        <p:guide pos="2142"/>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presProps" Target="presProps.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3713"/>
          </a:xfrm>
          <a:prstGeom prst="rect">
            <a:avLst/>
          </a:prstGeom>
          <a:noFill/>
          <a:ln w="9525">
            <a:noFill/>
            <a:miter lim="800000"/>
            <a:headEnd/>
            <a:tailEnd/>
          </a:ln>
        </p:spPr>
        <p:txBody>
          <a:bodyPr vert="horz" wrap="square" lIns="19837" tIns="0" rIns="19837" bIns="0" numCol="1" anchor="t" anchorCtr="0" compatLnSpc="1">
            <a:prstTxWarp prst="textNoShape">
              <a:avLst/>
            </a:prstTxWarp>
          </a:bodyPr>
          <a:lstStyle>
            <a:lvl1pPr defTabSz="793900" eaLnBrk="0" hangingPunct="0">
              <a:spcBef>
                <a:spcPct val="0"/>
              </a:spcBef>
              <a:buClrTx/>
              <a:buFontTx/>
              <a:buNone/>
              <a:defRPr sz="1100" i="1">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sz="quarter" idx="1"/>
          </p:nvPr>
        </p:nvSpPr>
        <p:spPr bwMode="auto">
          <a:xfrm>
            <a:off x="3851275" y="0"/>
            <a:ext cx="2946400" cy="493713"/>
          </a:xfrm>
          <a:prstGeom prst="rect">
            <a:avLst/>
          </a:prstGeom>
          <a:noFill/>
          <a:ln w="9525">
            <a:noFill/>
            <a:miter lim="800000"/>
            <a:headEnd/>
            <a:tailEnd/>
          </a:ln>
        </p:spPr>
        <p:txBody>
          <a:bodyPr vert="horz" wrap="square" lIns="19837" tIns="0" rIns="19837" bIns="0" numCol="1" anchor="t" anchorCtr="0" compatLnSpc="1">
            <a:prstTxWarp prst="textNoShape">
              <a:avLst/>
            </a:prstTxWarp>
          </a:bodyPr>
          <a:lstStyle>
            <a:lvl1pPr algn="r" defTabSz="793900" eaLnBrk="0" hangingPunct="0">
              <a:spcBef>
                <a:spcPct val="0"/>
              </a:spcBef>
              <a:buClrTx/>
              <a:buFontTx/>
              <a:buNone/>
              <a:defRPr sz="1100" i="1">
                <a:solidFill>
                  <a:schemeClr val="tx1"/>
                </a:solidFill>
                <a:latin typeface="Times New Roman" pitchFamily="18" charset="0"/>
              </a:defRPr>
            </a:lvl1pPr>
          </a:lstStyle>
          <a:p>
            <a:pPr>
              <a:defRPr/>
            </a:pPr>
            <a:endParaRPr lang="de-DE"/>
          </a:p>
        </p:txBody>
      </p:sp>
    </p:spTree>
    <p:extLst>
      <p:ext uri="{BB962C8B-B14F-4D97-AF65-F5344CB8AC3E}">
        <p14:creationId xmlns:p14="http://schemas.microsoft.com/office/powerpoint/2010/main" val="9384868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6400" cy="493713"/>
          </a:xfrm>
          <a:prstGeom prst="rect">
            <a:avLst/>
          </a:prstGeom>
          <a:noFill/>
          <a:ln w="9525">
            <a:noFill/>
            <a:miter lim="800000"/>
            <a:headEnd/>
            <a:tailEnd/>
          </a:ln>
        </p:spPr>
        <p:txBody>
          <a:bodyPr vert="horz" wrap="square" lIns="19837" tIns="0" rIns="19837" bIns="0" numCol="1" anchor="t" anchorCtr="0" compatLnSpc="1">
            <a:prstTxWarp prst="textNoShape">
              <a:avLst/>
            </a:prstTxWarp>
          </a:bodyPr>
          <a:lstStyle>
            <a:lvl1pPr defTabSz="793900" eaLnBrk="0" hangingPunct="0">
              <a:spcBef>
                <a:spcPct val="0"/>
              </a:spcBef>
              <a:buClrTx/>
              <a:buFontTx/>
              <a:buNone/>
              <a:defRPr sz="1100" i="1">
                <a:solidFill>
                  <a:schemeClr val="tx1"/>
                </a:solidFill>
                <a:latin typeface="Times New Roman" pitchFamily="18" charset="0"/>
              </a:defRPr>
            </a:lvl1pPr>
          </a:lstStyle>
          <a:p>
            <a:pPr>
              <a:defRPr/>
            </a:pPr>
            <a:endParaRPr lang="de-DE"/>
          </a:p>
        </p:txBody>
      </p:sp>
      <p:sp>
        <p:nvSpPr>
          <p:cNvPr id="2051" name="Rectangle 3"/>
          <p:cNvSpPr>
            <a:spLocks noGrp="1" noChangeArrowheads="1"/>
          </p:cNvSpPr>
          <p:nvPr>
            <p:ph type="dt" idx="1"/>
          </p:nvPr>
        </p:nvSpPr>
        <p:spPr bwMode="auto">
          <a:xfrm>
            <a:off x="3851275" y="0"/>
            <a:ext cx="2946400" cy="493713"/>
          </a:xfrm>
          <a:prstGeom prst="rect">
            <a:avLst/>
          </a:prstGeom>
          <a:noFill/>
          <a:ln w="9525">
            <a:noFill/>
            <a:miter lim="800000"/>
            <a:headEnd/>
            <a:tailEnd/>
          </a:ln>
        </p:spPr>
        <p:txBody>
          <a:bodyPr vert="horz" wrap="square" lIns="19837" tIns="0" rIns="19837" bIns="0" numCol="1" anchor="t" anchorCtr="0" compatLnSpc="1">
            <a:prstTxWarp prst="textNoShape">
              <a:avLst/>
            </a:prstTxWarp>
          </a:bodyPr>
          <a:lstStyle>
            <a:lvl1pPr algn="r" defTabSz="793900" eaLnBrk="0" hangingPunct="0">
              <a:spcBef>
                <a:spcPct val="0"/>
              </a:spcBef>
              <a:buClrTx/>
              <a:buFontTx/>
              <a:buNone/>
              <a:defRPr sz="1100" i="1">
                <a:solidFill>
                  <a:schemeClr val="tx1"/>
                </a:solidFill>
                <a:latin typeface="Times New Roman" pitchFamily="18" charset="0"/>
              </a:defRPr>
            </a:lvl1pPr>
          </a:lstStyle>
          <a:p>
            <a:pPr>
              <a:defRPr/>
            </a:pPr>
            <a:endParaRPr lang="de-DE"/>
          </a:p>
        </p:txBody>
      </p:sp>
      <p:sp>
        <p:nvSpPr>
          <p:cNvPr id="2052" name="Rectangle 4"/>
          <p:cNvSpPr>
            <a:spLocks noGrp="1" noChangeArrowheads="1"/>
          </p:cNvSpPr>
          <p:nvPr>
            <p:ph type="ftr" sz="quarter" idx="4"/>
          </p:nvPr>
        </p:nvSpPr>
        <p:spPr bwMode="auto">
          <a:xfrm>
            <a:off x="9525" y="9380538"/>
            <a:ext cx="2944813" cy="493712"/>
          </a:xfrm>
          <a:prstGeom prst="rect">
            <a:avLst/>
          </a:prstGeom>
          <a:noFill/>
          <a:ln w="9525">
            <a:noFill/>
            <a:miter lim="800000"/>
            <a:headEnd/>
            <a:tailEnd/>
          </a:ln>
        </p:spPr>
        <p:txBody>
          <a:bodyPr vert="horz" wrap="square" lIns="19837" tIns="0" rIns="19837" bIns="0" numCol="1" anchor="b" anchorCtr="0" compatLnSpc="1">
            <a:prstTxWarp prst="textNoShape">
              <a:avLst/>
            </a:prstTxWarp>
          </a:bodyPr>
          <a:lstStyle>
            <a:lvl1pPr defTabSz="793900" eaLnBrk="0" hangingPunct="0">
              <a:spcBef>
                <a:spcPct val="0"/>
              </a:spcBef>
              <a:buClrTx/>
              <a:buFontTx/>
              <a:buNone/>
              <a:defRPr sz="1100" i="1">
                <a:solidFill>
                  <a:schemeClr val="tx1"/>
                </a:solidFill>
                <a:latin typeface="Times New Roman" pitchFamily="18" charset="0"/>
              </a:defRPr>
            </a:lvl1pPr>
          </a:lstStyle>
          <a:p>
            <a:pPr>
              <a:defRPr/>
            </a:pPr>
            <a:r>
              <a:rPr lang="en-GB"/>
              <a:t>Prof. Dr. Rainer Maurer, Markoökonomik</a:t>
            </a:r>
          </a:p>
        </p:txBody>
      </p:sp>
      <p:sp>
        <p:nvSpPr>
          <p:cNvPr id="2053" name="Rectangle 5"/>
          <p:cNvSpPr>
            <a:spLocks noGrp="1" noChangeArrowheads="1"/>
          </p:cNvSpPr>
          <p:nvPr>
            <p:ph type="sldNum" sz="quarter" idx="5"/>
          </p:nvPr>
        </p:nvSpPr>
        <p:spPr bwMode="auto">
          <a:xfrm>
            <a:off x="3851275" y="9380538"/>
            <a:ext cx="2946400" cy="493712"/>
          </a:xfrm>
          <a:prstGeom prst="rect">
            <a:avLst/>
          </a:prstGeom>
          <a:noFill/>
          <a:ln w="9525">
            <a:noFill/>
            <a:miter lim="800000"/>
            <a:headEnd/>
            <a:tailEnd/>
          </a:ln>
        </p:spPr>
        <p:txBody>
          <a:bodyPr vert="horz" wrap="square" lIns="19837" tIns="0" rIns="19837" bIns="0" numCol="1" anchor="b" anchorCtr="0" compatLnSpc="1">
            <a:prstTxWarp prst="textNoShape">
              <a:avLst/>
            </a:prstTxWarp>
          </a:bodyPr>
          <a:lstStyle>
            <a:lvl1pPr algn="r" defTabSz="793750">
              <a:defRPr sz="1100" i="1">
                <a:solidFill>
                  <a:schemeClr val="tx1"/>
                </a:solidFill>
                <a:latin typeface="Times New Roman" pitchFamily="18" charset="0"/>
              </a:defRPr>
            </a:lvl1pPr>
          </a:lstStyle>
          <a:p>
            <a:fld id="{F435D55D-E1B0-4904-891D-6765223B1D72}" type="slidenum">
              <a:rPr lang="en-GB" altLang="de-DE"/>
              <a:pPr/>
              <a:t>‹#›</a:t>
            </a:fld>
            <a:endParaRPr lang="en-GB" altLang="de-DE"/>
          </a:p>
        </p:txBody>
      </p:sp>
      <p:sp>
        <p:nvSpPr>
          <p:cNvPr id="2054" name="Rectangle 6"/>
          <p:cNvSpPr>
            <a:spLocks noGrp="1" noChangeArrowheads="1"/>
          </p:cNvSpPr>
          <p:nvPr>
            <p:ph type="body" sz="quarter" idx="3"/>
          </p:nvPr>
        </p:nvSpPr>
        <p:spPr bwMode="auto">
          <a:xfrm>
            <a:off x="231775" y="4689475"/>
            <a:ext cx="6335713" cy="4441825"/>
          </a:xfrm>
          <a:prstGeom prst="rect">
            <a:avLst/>
          </a:prstGeom>
          <a:noFill/>
          <a:ln w="9525">
            <a:noFill/>
            <a:miter lim="800000"/>
            <a:headEnd/>
            <a:tailEnd/>
          </a:ln>
        </p:spPr>
        <p:txBody>
          <a:bodyPr vert="horz" wrap="square" lIns="95887" tIns="47944" rIns="95887" bIns="47944"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151" name="Rectangle 7"/>
          <p:cNvSpPr>
            <a:spLocks noGrp="1" noRot="1" noChangeAspect="1" noChangeArrowheads="1" noTextEdit="1"/>
          </p:cNvSpPr>
          <p:nvPr>
            <p:ph type="sldImg" idx="2"/>
          </p:nvPr>
        </p:nvSpPr>
        <p:spPr bwMode="auto">
          <a:xfrm>
            <a:off x="939800" y="747713"/>
            <a:ext cx="4918075" cy="36893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777814725"/>
      </p:ext>
    </p:extLst>
  </p:cSld>
  <p:clrMap bg1="lt1" tx1="dk1" bg2="lt2" tx2="dk2" accent1="accent1" accent2="accent2" accent3="accent3" accent4="accent4" accent5="accent5" accent6="accent6" hlink="hlink" folHlink="folHlink"/>
  <p:hf hdr="0" dt="0"/>
  <p:notesStyle>
    <a:lvl1pPr marL="228600" indent="-228600" algn="l" defTabSz="762000" rtl="0" eaLnBrk="0" fontAlgn="base" hangingPunct="0">
      <a:spcBef>
        <a:spcPct val="30000"/>
      </a:spcBef>
      <a:spcAft>
        <a:spcPct val="0"/>
      </a:spcAft>
      <a:buAutoNum type="arabicPeriod"/>
      <a:defRPr sz="1200" kern="1200">
        <a:solidFill>
          <a:schemeClr val="tx1"/>
        </a:solidFill>
        <a:latin typeface="Arial" charset="0"/>
        <a:ea typeface="+mn-ea"/>
        <a:cs typeface="+mn-cs"/>
      </a:defRPr>
    </a:lvl1pPr>
    <a:lvl2pPr marL="685800" indent="-228600" algn="l" defTabSz="762000" rtl="0" eaLnBrk="0" fontAlgn="base" hangingPunct="0">
      <a:spcBef>
        <a:spcPct val="30000"/>
      </a:spcBef>
      <a:spcAft>
        <a:spcPct val="0"/>
      </a:spcAft>
      <a:buAutoNum type="arabicPeriod"/>
      <a:defRPr sz="1200" kern="1200">
        <a:solidFill>
          <a:schemeClr val="tx1"/>
        </a:solidFill>
        <a:latin typeface="Arial" charset="0"/>
        <a:ea typeface="+mn-ea"/>
        <a:cs typeface="+mn-cs"/>
      </a:defRPr>
    </a:lvl2pPr>
    <a:lvl3pPr marL="1143000" indent="-228600" algn="l" defTabSz="762000" rtl="0" eaLnBrk="0" fontAlgn="base" hangingPunct="0">
      <a:spcBef>
        <a:spcPct val="30000"/>
      </a:spcBef>
      <a:spcAft>
        <a:spcPct val="0"/>
      </a:spcAft>
      <a:buAutoNum type="arabicPeriod"/>
      <a:defRPr sz="1200" kern="1200">
        <a:solidFill>
          <a:schemeClr val="tx1"/>
        </a:solidFill>
        <a:latin typeface="Arial" charset="0"/>
        <a:ea typeface="+mn-ea"/>
        <a:cs typeface="+mn-cs"/>
      </a:defRPr>
    </a:lvl3pPr>
    <a:lvl4pPr marL="1600200" indent="-228600" algn="l" defTabSz="762000" rtl="0" eaLnBrk="0" fontAlgn="base" hangingPunct="0">
      <a:spcBef>
        <a:spcPct val="30000"/>
      </a:spcBef>
      <a:spcAft>
        <a:spcPct val="0"/>
      </a:spcAft>
      <a:buAutoNum type="arabicPeriod"/>
      <a:defRPr sz="1200" kern="1200">
        <a:solidFill>
          <a:schemeClr val="tx1"/>
        </a:solidFill>
        <a:latin typeface="Arial" charset="0"/>
        <a:ea typeface="+mn-ea"/>
        <a:cs typeface="+mn-cs"/>
      </a:defRPr>
    </a:lvl4pPr>
    <a:lvl5pPr marL="2057400" indent="-228600" algn="l" defTabSz="762000" rtl="0" eaLnBrk="0" fontAlgn="base" hangingPunct="0">
      <a:spcBef>
        <a:spcPct val="30000"/>
      </a:spcBef>
      <a:spcAft>
        <a:spcPct val="0"/>
      </a:spcAft>
      <a:buAutoNum type="arabicPeriod"/>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dict.leo.org/ende?lp=ende&amp;p=5tY9AA&amp;search=memory" TargetMode="External"/><Relationship Id="rId2" Type="http://schemas.openxmlformats.org/officeDocument/2006/relationships/slide" Target="../slides/slide54.xml"/><Relationship Id="rId1" Type="http://schemas.openxmlformats.org/officeDocument/2006/relationships/notesMaster" Target="../notesMasters/notesMaster1.xml"/><Relationship Id="rId6" Type="http://schemas.openxmlformats.org/officeDocument/2006/relationships/hyperlink" Target="http://dict.leo.org/ende?lp=ende&amp;p=8x2MgA&amp;search=Ged%E4chtnisst%FCtze" TargetMode="External"/><Relationship Id="rId5" Type="http://schemas.openxmlformats.org/officeDocument/2006/relationships/hyperlink" Target="http://dict.leo.org/ende?lp=ende&amp;p=8x2MgA&amp;search=die" TargetMode="External"/><Relationship Id="rId4" Type="http://schemas.openxmlformats.org/officeDocument/2006/relationships/hyperlink" Target="http://dict.leo.org/ende?lp=ende&amp;p=5tY9AA&amp;search=hook" TargetMode="Externa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dict.leo.org/ende/index_de.html#/search=wastewater&amp;searchLoc=0&amp;resultOrder=basic&amp;multiwordShowSingle=on&amp;pos=0"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dict.leo.org/ende/index_de.html#/search=artery&amp;searchLoc=0&amp;resultOrder=basic&amp;multiwordShowSingle=on&amp;pos=0"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dict.leo.org/ende/index_de.html#/search=vein&amp;searchLoc=0&amp;resultOrder=basic&amp;multiwordShowSingle=on&amp;pos=0" TargetMode="Externa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921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6F0D0D96-2858-4C4F-9199-4295B245E5D6}" type="slidenum">
              <a:rPr lang="en-GB" altLang="en-US" sz="1100">
                <a:latin typeface="Times New Roman" pitchFamily="18" charset="0"/>
              </a:rPr>
              <a:pPr>
                <a:spcBef>
                  <a:spcPct val="0"/>
                </a:spcBef>
                <a:buFontTx/>
                <a:buNone/>
              </a:pPr>
              <a:t>1</a:t>
            </a:fld>
            <a:endParaRPr lang="en-GB" altLang="en-US" sz="1100">
              <a:latin typeface="Times New Roman" pitchFamily="18" charset="0"/>
            </a:endParaRPr>
          </a:p>
        </p:txBody>
      </p:sp>
      <p:sp>
        <p:nvSpPr>
          <p:cNvPr id="9220" name="Rectangle 2"/>
          <p:cNvSpPr>
            <a:spLocks noGrp="1" noRot="1" noChangeAspect="1" noChangeArrowheads="1" noTextEdit="1"/>
          </p:cNvSpPr>
          <p:nvPr>
            <p:ph type="sldImg"/>
          </p:nvPr>
        </p:nvSpPr>
        <p:spPr>
          <a:ln/>
        </p:spPr>
      </p:sp>
      <p:sp>
        <p:nvSpPr>
          <p:cNvPr id="92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4608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92D62325-CDD7-4479-AB88-D2AD2F46B3EB}" type="slidenum">
              <a:rPr lang="en-GB" altLang="en-US" sz="1100">
                <a:latin typeface="Times New Roman" pitchFamily="18" charset="0"/>
              </a:rPr>
              <a:pPr>
                <a:spcBef>
                  <a:spcPct val="0"/>
                </a:spcBef>
                <a:buFontTx/>
                <a:buNone/>
              </a:pPr>
              <a:t>10</a:t>
            </a:fld>
            <a:endParaRPr lang="en-GB" altLang="en-US" sz="1100">
              <a:latin typeface="Times New Roman" pitchFamily="18" charset="0"/>
            </a:endParaRPr>
          </a:p>
        </p:txBody>
      </p:sp>
      <p:sp>
        <p:nvSpPr>
          <p:cNvPr id="46084" name="Rectangle 2"/>
          <p:cNvSpPr>
            <a:spLocks noGrp="1" noRot="1" noChangeAspect="1" noChangeArrowheads="1" noTextEdit="1"/>
          </p:cNvSpPr>
          <p:nvPr>
            <p:ph type="sldImg"/>
          </p:nvPr>
        </p:nvSpPr>
        <p:spPr>
          <a:ln/>
        </p:spPr>
      </p:sp>
      <p:sp>
        <p:nvSpPr>
          <p:cNvPr id="460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txBox="1">
            <a:spLocks noGrp="1" noChangeArrowheads="1"/>
          </p:cNvSpPr>
          <p:nvPr/>
        </p:nvSpPr>
        <p:spPr bwMode="auto">
          <a:xfrm>
            <a:off x="3851275" y="9380538"/>
            <a:ext cx="29464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837" tIns="0" rIns="19837" bIns="0" anchor="b"/>
          <a:lstStyle>
            <a:lvl1pPr defTabSz="825500">
              <a:spcBef>
                <a:spcPct val="30000"/>
              </a:spcBef>
              <a:buAutoNum type="arabicPeriod"/>
              <a:defRPr sz="1200">
                <a:solidFill>
                  <a:schemeClr val="tx1"/>
                </a:solidFill>
                <a:latin typeface="Arial" charset="0"/>
              </a:defRPr>
            </a:lvl1pPr>
            <a:lvl2pPr marL="742950" indent="-285750" defTabSz="825500">
              <a:spcBef>
                <a:spcPct val="30000"/>
              </a:spcBef>
              <a:buAutoNum type="arabicPeriod"/>
              <a:defRPr sz="1200">
                <a:solidFill>
                  <a:schemeClr val="tx1"/>
                </a:solidFill>
                <a:latin typeface="Arial" charset="0"/>
              </a:defRPr>
            </a:lvl2pPr>
            <a:lvl3pPr marL="1143000" indent="-228600" defTabSz="825500">
              <a:spcBef>
                <a:spcPct val="30000"/>
              </a:spcBef>
              <a:buAutoNum type="arabicPeriod"/>
              <a:defRPr sz="1200">
                <a:solidFill>
                  <a:schemeClr val="tx1"/>
                </a:solidFill>
                <a:latin typeface="Arial" charset="0"/>
              </a:defRPr>
            </a:lvl3pPr>
            <a:lvl4pPr marL="1600200" indent="-228600" defTabSz="825500">
              <a:spcBef>
                <a:spcPct val="30000"/>
              </a:spcBef>
              <a:buAutoNum type="arabicPeriod"/>
              <a:defRPr sz="1200">
                <a:solidFill>
                  <a:schemeClr val="tx1"/>
                </a:solidFill>
                <a:latin typeface="Arial" charset="0"/>
              </a:defRPr>
            </a:lvl4pPr>
            <a:lvl5pPr marL="2057400" indent="-228600" defTabSz="825500">
              <a:spcBef>
                <a:spcPct val="30000"/>
              </a:spcBef>
              <a:buAutoNum type="arabicPeriod"/>
              <a:defRPr sz="1200">
                <a:solidFill>
                  <a:schemeClr val="tx1"/>
                </a:solidFill>
                <a:latin typeface="Arial" charset="0"/>
              </a:defRPr>
            </a:lvl5pPr>
            <a:lvl6pPr marL="2514600" indent="-228600" defTabSz="825500" eaLnBrk="0" fontAlgn="base" hangingPunct="0">
              <a:spcBef>
                <a:spcPct val="30000"/>
              </a:spcBef>
              <a:spcAft>
                <a:spcPct val="0"/>
              </a:spcAft>
              <a:buAutoNum type="arabicPeriod"/>
              <a:defRPr sz="1200">
                <a:solidFill>
                  <a:schemeClr val="tx1"/>
                </a:solidFill>
                <a:latin typeface="Arial" charset="0"/>
              </a:defRPr>
            </a:lvl6pPr>
            <a:lvl7pPr marL="2971800" indent="-228600" defTabSz="825500" eaLnBrk="0" fontAlgn="base" hangingPunct="0">
              <a:spcBef>
                <a:spcPct val="30000"/>
              </a:spcBef>
              <a:spcAft>
                <a:spcPct val="0"/>
              </a:spcAft>
              <a:buAutoNum type="arabicPeriod"/>
              <a:defRPr sz="1200">
                <a:solidFill>
                  <a:schemeClr val="tx1"/>
                </a:solidFill>
                <a:latin typeface="Arial" charset="0"/>
              </a:defRPr>
            </a:lvl7pPr>
            <a:lvl8pPr marL="3429000" indent="-228600" defTabSz="825500" eaLnBrk="0" fontAlgn="base" hangingPunct="0">
              <a:spcBef>
                <a:spcPct val="30000"/>
              </a:spcBef>
              <a:spcAft>
                <a:spcPct val="0"/>
              </a:spcAft>
              <a:buAutoNum type="arabicPeriod"/>
              <a:defRPr sz="1200">
                <a:solidFill>
                  <a:schemeClr val="tx1"/>
                </a:solidFill>
                <a:latin typeface="Arial" charset="0"/>
              </a:defRPr>
            </a:lvl8pPr>
            <a:lvl9pPr marL="3886200" indent="-228600" defTabSz="825500"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C213D883-8723-4DA2-93C0-D02D4DE27C76}" type="slidenum">
              <a:rPr lang="en-GB" altLang="en-US" sz="1100" i="1">
                <a:latin typeface="Times New Roman" pitchFamily="18" charset="0"/>
              </a:rPr>
              <a:pPr algn="r">
                <a:spcBef>
                  <a:spcPct val="0"/>
                </a:spcBef>
                <a:buFontTx/>
                <a:buNone/>
              </a:pPr>
              <a:t>11</a:t>
            </a:fld>
            <a:endParaRPr lang="en-GB" altLang="en-US" sz="1100" i="1">
              <a:latin typeface="Times New Roman"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txBox="1">
            <a:spLocks noGrp="1" noChangeArrowheads="1"/>
          </p:cNvSpPr>
          <p:nvPr/>
        </p:nvSpPr>
        <p:spPr bwMode="auto">
          <a:xfrm>
            <a:off x="3851275" y="9380538"/>
            <a:ext cx="29464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837" tIns="0" rIns="19837" bIns="0" anchor="b"/>
          <a:lstStyle>
            <a:lvl1pPr defTabSz="825500">
              <a:spcBef>
                <a:spcPct val="30000"/>
              </a:spcBef>
              <a:buAutoNum type="arabicPeriod"/>
              <a:defRPr sz="1200">
                <a:solidFill>
                  <a:schemeClr val="tx1"/>
                </a:solidFill>
                <a:latin typeface="Arial" charset="0"/>
              </a:defRPr>
            </a:lvl1pPr>
            <a:lvl2pPr marL="742950" indent="-285750" defTabSz="825500">
              <a:spcBef>
                <a:spcPct val="30000"/>
              </a:spcBef>
              <a:buAutoNum type="arabicPeriod"/>
              <a:defRPr sz="1200">
                <a:solidFill>
                  <a:schemeClr val="tx1"/>
                </a:solidFill>
                <a:latin typeface="Arial" charset="0"/>
              </a:defRPr>
            </a:lvl2pPr>
            <a:lvl3pPr marL="1143000" indent="-228600" defTabSz="825500">
              <a:spcBef>
                <a:spcPct val="30000"/>
              </a:spcBef>
              <a:buAutoNum type="arabicPeriod"/>
              <a:defRPr sz="1200">
                <a:solidFill>
                  <a:schemeClr val="tx1"/>
                </a:solidFill>
                <a:latin typeface="Arial" charset="0"/>
              </a:defRPr>
            </a:lvl3pPr>
            <a:lvl4pPr marL="1600200" indent="-228600" defTabSz="825500">
              <a:spcBef>
                <a:spcPct val="30000"/>
              </a:spcBef>
              <a:buAutoNum type="arabicPeriod"/>
              <a:defRPr sz="1200">
                <a:solidFill>
                  <a:schemeClr val="tx1"/>
                </a:solidFill>
                <a:latin typeface="Arial" charset="0"/>
              </a:defRPr>
            </a:lvl4pPr>
            <a:lvl5pPr marL="2057400" indent="-228600" defTabSz="825500">
              <a:spcBef>
                <a:spcPct val="30000"/>
              </a:spcBef>
              <a:buAutoNum type="arabicPeriod"/>
              <a:defRPr sz="1200">
                <a:solidFill>
                  <a:schemeClr val="tx1"/>
                </a:solidFill>
                <a:latin typeface="Arial" charset="0"/>
              </a:defRPr>
            </a:lvl5pPr>
            <a:lvl6pPr marL="2514600" indent="-228600" defTabSz="825500" eaLnBrk="0" fontAlgn="base" hangingPunct="0">
              <a:spcBef>
                <a:spcPct val="30000"/>
              </a:spcBef>
              <a:spcAft>
                <a:spcPct val="0"/>
              </a:spcAft>
              <a:buAutoNum type="arabicPeriod"/>
              <a:defRPr sz="1200">
                <a:solidFill>
                  <a:schemeClr val="tx1"/>
                </a:solidFill>
                <a:latin typeface="Arial" charset="0"/>
              </a:defRPr>
            </a:lvl6pPr>
            <a:lvl7pPr marL="2971800" indent="-228600" defTabSz="825500" eaLnBrk="0" fontAlgn="base" hangingPunct="0">
              <a:spcBef>
                <a:spcPct val="30000"/>
              </a:spcBef>
              <a:spcAft>
                <a:spcPct val="0"/>
              </a:spcAft>
              <a:buAutoNum type="arabicPeriod"/>
              <a:defRPr sz="1200">
                <a:solidFill>
                  <a:schemeClr val="tx1"/>
                </a:solidFill>
                <a:latin typeface="Arial" charset="0"/>
              </a:defRPr>
            </a:lvl7pPr>
            <a:lvl8pPr marL="3429000" indent="-228600" defTabSz="825500" eaLnBrk="0" fontAlgn="base" hangingPunct="0">
              <a:spcBef>
                <a:spcPct val="30000"/>
              </a:spcBef>
              <a:spcAft>
                <a:spcPct val="0"/>
              </a:spcAft>
              <a:buAutoNum type="arabicPeriod"/>
              <a:defRPr sz="1200">
                <a:solidFill>
                  <a:schemeClr val="tx1"/>
                </a:solidFill>
                <a:latin typeface="Arial" charset="0"/>
              </a:defRPr>
            </a:lvl8pPr>
            <a:lvl9pPr marL="3886200" indent="-228600" defTabSz="825500"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C213D883-8723-4DA2-93C0-D02D4DE27C76}" type="slidenum">
              <a:rPr lang="en-GB" altLang="en-US" sz="1100" i="1">
                <a:latin typeface="Times New Roman" pitchFamily="18" charset="0"/>
              </a:rPr>
              <a:pPr algn="r">
                <a:spcBef>
                  <a:spcPct val="0"/>
                </a:spcBef>
                <a:buFontTx/>
                <a:buNone/>
              </a:pPr>
              <a:t>12</a:t>
            </a:fld>
            <a:endParaRPr lang="en-GB" altLang="en-US" sz="1100" i="1">
              <a:latin typeface="Times New Roman"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a:p>
        </p:txBody>
      </p:sp>
    </p:spTree>
    <p:extLst>
      <p:ext uri="{BB962C8B-B14F-4D97-AF65-F5344CB8AC3E}">
        <p14:creationId xmlns:p14="http://schemas.microsoft.com/office/powerpoint/2010/main" val="2074755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txBox="1">
            <a:spLocks noGrp="1" noChangeArrowheads="1"/>
          </p:cNvSpPr>
          <p:nvPr/>
        </p:nvSpPr>
        <p:spPr bwMode="auto">
          <a:xfrm>
            <a:off x="3851275" y="9380538"/>
            <a:ext cx="29464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837" tIns="0" rIns="19837" bIns="0" anchor="b"/>
          <a:lstStyle>
            <a:lvl1pPr defTabSz="825500">
              <a:spcBef>
                <a:spcPct val="30000"/>
              </a:spcBef>
              <a:buAutoNum type="arabicPeriod"/>
              <a:defRPr sz="1200">
                <a:solidFill>
                  <a:schemeClr val="tx1"/>
                </a:solidFill>
                <a:latin typeface="Arial" charset="0"/>
              </a:defRPr>
            </a:lvl1pPr>
            <a:lvl2pPr marL="742950" indent="-285750" defTabSz="825500">
              <a:spcBef>
                <a:spcPct val="30000"/>
              </a:spcBef>
              <a:buAutoNum type="arabicPeriod"/>
              <a:defRPr sz="1200">
                <a:solidFill>
                  <a:schemeClr val="tx1"/>
                </a:solidFill>
                <a:latin typeface="Arial" charset="0"/>
              </a:defRPr>
            </a:lvl2pPr>
            <a:lvl3pPr marL="1143000" indent="-228600" defTabSz="825500">
              <a:spcBef>
                <a:spcPct val="30000"/>
              </a:spcBef>
              <a:buAutoNum type="arabicPeriod"/>
              <a:defRPr sz="1200">
                <a:solidFill>
                  <a:schemeClr val="tx1"/>
                </a:solidFill>
                <a:latin typeface="Arial" charset="0"/>
              </a:defRPr>
            </a:lvl3pPr>
            <a:lvl4pPr marL="1600200" indent="-228600" defTabSz="825500">
              <a:spcBef>
                <a:spcPct val="30000"/>
              </a:spcBef>
              <a:buAutoNum type="arabicPeriod"/>
              <a:defRPr sz="1200">
                <a:solidFill>
                  <a:schemeClr val="tx1"/>
                </a:solidFill>
                <a:latin typeface="Arial" charset="0"/>
              </a:defRPr>
            </a:lvl4pPr>
            <a:lvl5pPr marL="2057400" indent="-228600" defTabSz="825500">
              <a:spcBef>
                <a:spcPct val="30000"/>
              </a:spcBef>
              <a:buAutoNum type="arabicPeriod"/>
              <a:defRPr sz="1200">
                <a:solidFill>
                  <a:schemeClr val="tx1"/>
                </a:solidFill>
                <a:latin typeface="Arial" charset="0"/>
              </a:defRPr>
            </a:lvl5pPr>
            <a:lvl6pPr marL="2514600" indent="-228600" defTabSz="825500" eaLnBrk="0" fontAlgn="base" hangingPunct="0">
              <a:spcBef>
                <a:spcPct val="30000"/>
              </a:spcBef>
              <a:spcAft>
                <a:spcPct val="0"/>
              </a:spcAft>
              <a:buAutoNum type="arabicPeriod"/>
              <a:defRPr sz="1200">
                <a:solidFill>
                  <a:schemeClr val="tx1"/>
                </a:solidFill>
                <a:latin typeface="Arial" charset="0"/>
              </a:defRPr>
            </a:lvl6pPr>
            <a:lvl7pPr marL="2971800" indent="-228600" defTabSz="825500" eaLnBrk="0" fontAlgn="base" hangingPunct="0">
              <a:spcBef>
                <a:spcPct val="30000"/>
              </a:spcBef>
              <a:spcAft>
                <a:spcPct val="0"/>
              </a:spcAft>
              <a:buAutoNum type="arabicPeriod"/>
              <a:defRPr sz="1200">
                <a:solidFill>
                  <a:schemeClr val="tx1"/>
                </a:solidFill>
                <a:latin typeface="Arial" charset="0"/>
              </a:defRPr>
            </a:lvl7pPr>
            <a:lvl8pPr marL="3429000" indent="-228600" defTabSz="825500" eaLnBrk="0" fontAlgn="base" hangingPunct="0">
              <a:spcBef>
                <a:spcPct val="30000"/>
              </a:spcBef>
              <a:spcAft>
                <a:spcPct val="0"/>
              </a:spcAft>
              <a:buAutoNum type="arabicPeriod"/>
              <a:defRPr sz="1200">
                <a:solidFill>
                  <a:schemeClr val="tx1"/>
                </a:solidFill>
                <a:latin typeface="Arial" charset="0"/>
              </a:defRPr>
            </a:lvl8pPr>
            <a:lvl9pPr marL="3886200" indent="-228600" defTabSz="825500"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C213D883-8723-4DA2-93C0-D02D4DE27C76}" type="slidenum">
              <a:rPr lang="en-GB" altLang="en-US" sz="1100" i="1">
                <a:latin typeface="Times New Roman" pitchFamily="18" charset="0"/>
              </a:rPr>
              <a:pPr algn="r">
                <a:spcBef>
                  <a:spcPct val="0"/>
                </a:spcBef>
                <a:buFontTx/>
                <a:buNone/>
              </a:pPr>
              <a:t>13</a:t>
            </a:fld>
            <a:endParaRPr lang="en-GB" altLang="en-US" sz="1100" i="1">
              <a:latin typeface="Times New Roman"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a:p>
        </p:txBody>
      </p:sp>
    </p:spTree>
    <p:extLst>
      <p:ext uri="{BB962C8B-B14F-4D97-AF65-F5344CB8AC3E}">
        <p14:creationId xmlns:p14="http://schemas.microsoft.com/office/powerpoint/2010/main" val="3819832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txBox="1">
            <a:spLocks noGrp="1" noChangeArrowheads="1"/>
          </p:cNvSpPr>
          <p:nvPr/>
        </p:nvSpPr>
        <p:spPr bwMode="auto">
          <a:xfrm>
            <a:off x="9525" y="9380538"/>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837" tIns="0" rIns="19837" bIns="0" anchor="b"/>
          <a:lstStyle>
            <a:lvl1pPr defTabSz="825500">
              <a:spcBef>
                <a:spcPct val="30000"/>
              </a:spcBef>
              <a:buAutoNum type="arabicPeriod"/>
              <a:defRPr sz="1200">
                <a:solidFill>
                  <a:schemeClr val="tx1"/>
                </a:solidFill>
                <a:latin typeface="Arial" charset="0"/>
              </a:defRPr>
            </a:lvl1pPr>
            <a:lvl2pPr marL="742950" indent="-285750" defTabSz="825500">
              <a:spcBef>
                <a:spcPct val="30000"/>
              </a:spcBef>
              <a:buAutoNum type="arabicPeriod"/>
              <a:defRPr sz="1200">
                <a:solidFill>
                  <a:schemeClr val="tx1"/>
                </a:solidFill>
                <a:latin typeface="Arial" charset="0"/>
              </a:defRPr>
            </a:lvl2pPr>
            <a:lvl3pPr marL="1143000" indent="-228600" defTabSz="825500">
              <a:spcBef>
                <a:spcPct val="30000"/>
              </a:spcBef>
              <a:buAutoNum type="arabicPeriod"/>
              <a:defRPr sz="1200">
                <a:solidFill>
                  <a:schemeClr val="tx1"/>
                </a:solidFill>
                <a:latin typeface="Arial" charset="0"/>
              </a:defRPr>
            </a:lvl3pPr>
            <a:lvl4pPr marL="1600200" indent="-228600" defTabSz="825500">
              <a:spcBef>
                <a:spcPct val="30000"/>
              </a:spcBef>
              <a:buAutoNum type="arabicPeriod"/>
              <a:defRPr sz="1200">
                <a:solidFill>
                  <a:schemeClr val="tx1"/>
                </a:solidFill>
                <a:latin typeface="Arial" charset="0"/>
              </a:defRPr>
            </a:lvl4pPr>
            <a:lvl5pPr marL="2057400" indent="-228600" defTabSz="825500">
              <a:spcBef>
                <a:spcPct val="30000"/>
              </a:spcBef>
              <a:buAutoNum type="arabicPeriod"/>
              <a:defRPr sz="1200">
                <a:solidFill>
                  <a:schemeClr val="tx1"/>
                </a:solidFill>
                <a:latin typeface="Arial" charset="0"/>
              </a:defRPr>
            </a:lvl5pPr>
            <a:lvl6pPr marL="2514600" indent="-228600" defTabSz="825500" eaLnBrk="0" fontAlgn="base" hangingPunct="0">
              <a:spcBef>
                <a:spcPct val="30000"/>
              </a:spcBef>
              <a:spcAft>
                <a:spcPct val="0"/>
              </a:spcAft>
              <a:buAutoNum type="arabicPeriod"/>
              <a:defRPr sz="1200">
                <a:solidFill>
                  <a:schemeClr val="tx1"/>
                </a:solidFill>
                <a:latin typeface="Arial" charset="0"/>
              </a:defRPr>
            </a:lvl6pPr>
            <a:lvl7pPr marL="2971800" indent="-228600" defTabSz="825500" eaLnBrk="0" fontAlgn="base" hangingPunct="0">
              <a:spcBef>
                <a:spcPct val="30000"/>
              </a:spcBef>
              <a:spcAft>
                <a:spcPct val="0"/>
              </a:spcAft>
              <a:buAutoNum type="arabicPeriod"/>
              <a:defRPr sz="1200">
                <a:solidFill>
                  <a:schemeClr val="tx1"/>
                </a:solidFill>
                <a:latin typeface="Arial" charset="0"/>
              </a:defRPr>
            </a:lvl7pPr>
            <a:lvl8pPr marL="3429000" indent="-228600" defTabSz="825500" eaLnBrk="0" fontAlgn="base" hangingPunct="0">
              <a:spcBef>
                <a:spcPct val="30000"/>
              </a:spcBef>
              <a:spcAft>
                <a:spcPct val="0"/>
              </a:spcAft>
              <a:buAutoNum type="arabicPeriod"/>
              <a:defRPr sz="1200">
                <a:solidFill>
                  <a:schemeClr val="tx1"/>
                </a:solidFill>
                <a:latin typeface="Arial" charset="0"/>
              </a:defRPr>
            </a:lvl8pPr>
            <a:lvl9pPr marL="3886200" indent="-228600" defTabSz="82550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i="1">
                <a:latin typeface="Times New Roman" pitchFamily="18" charset="0"/>
              </a:rPr>
              <a:t>Prof. Dr. Rainer Maurer, Markoökonomik</a:t>
            </a:r>
          </a:p>
        </p:txBody>
      </p:sp>
      <p:sp>
        <p:nvSpPr>
          <p:cNvPr id="54275" name="Rectangle 5"/>
          <p:cNvSpPr txBox="1">
            <a:spLocks noGrp="1" noChangeArrowheads="1"/>
          </p:cNvSpPr>
          <p:nvPr/>
        </p:nvSpPr>
        <p:spPr bwMode="auto">
          <a:xfrm>
            <a:off x="3851275" y="9380538"/>
            <a:ext cx="29464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837" tIns="0" rIns="19837" bIns="0" anchor="b"/>
          <a:lstStyle>
            <a:lvl1pPr defTabSz="825500">
              <a:spcBef>
                <a:spcPct val="30000"/>
              </a:spcBef>
              <a:buAutoNum type="arabicPeriod"/>
              <a:defRPr sz="1200">
                <a:solidFill>
                  <a:schemeClr val="tx1"/>
                </a:solidFill>
                <a:latin typeface="Arial" charset="0"/>
              </a:defRPr>
            </a:lvl1pPr>
            <a:lvl2pPr marL="742950" indent="-285750" defTabSz="825500">
              <a:spcBef>
                <a:spcPct val="30000"/>
              </a:spcBef>
              <a:buAutoNum type="arabicPeriod"/>
              <a:defRPr sz="1200">
                <a:solidFill>
                  <a:schemeClr val="tx1"/>
                </a:solidFill>
                <a:latin typeface="Arial" charset="0"/>
              </a:defRPr>
            </a:lvl2pPr>
            <a:lvl3pPr marL="1143000" indent="-228600" defTabSz="825500">
              <a:spcBef>
                <a:spcPct val="30000"/>
              </a:spcBef>
              <a:buAutoNum type="arabicPeriod"/>
              <a:defRPr sz="1200">
                <a:solidFill>
                  <a:schemeClr val="tx1"/>
                </a:solidFill>
                <a:latin typeface="Arial" charset="0"/>
              </a:defRPr>
            </a:lvl3pPr>
            <a:lvl4pPr marL="1600200" indent="-228600" defTabSz="825500">
              <a:spcBef>
                <a:spcPct val="30000"/>
              </a:spcBef>
              <a:buAutoNum type="arabicPeriod"/>
              <a:defRPr sz="1200">
                <a:solidFill>
                  <a:schemeClr val="tx1"/>
                </a:solidFill>
                <a:latin typeface="Arial" charset="0"/>
              </a:defRPr>
            </a:lvl4pPr>
            <a:lvl5pPr marL="2057400" indent="-228600" defTabSz="825500">
              <a:spcBef>
                <a:spcPct val="30000"/>
              </a:spcBef>
              <a:buAutoNum type="arabicPeriod"/>
              <a:defRPr sz="1200">
                <a:solidFill>
                  <a:schemeClr val="tx1"/>
                </a:solidFill>
                <a:latin typeface="Arial" charset="0"/>
              </a:defRPr>
            </a:lvl5pPr>
            <a:lvl6pPr marL="2514600" indent="-228600" defTabSz="825500" eaLnBrk="0" fontAlgn="base" hangingPunct="0">
              <a:spcBef>
                <a:spcPct val="30000"/>
              </a:spcBef>
              <a:spcAft>
                <a:spcPct val="0"/>
              </a:spcAft>
              <a:buAutoNum type="arabicPeriod"/>
              <a:defRPr sz="1200">
                <a:solidFill>
                  <a:schemeClr val="tx1"/>
                </a:solidFill>
                <a:latin typeface="Arial" charset="0"/>
              </a:defRPr>
            </a:lvl6pPr>
            <a:lvl7pPr marL="2971800" indent="-228600" defTabSz="825500" eaLnBrk="0" fontAlgn="base" hangingPunct="0">
              <a:spcBef>
                <a:spcPct val="30000"/>
              </a:spcBef>
              <a:spcAft>
                <a:spcPct val="0"/>
              </a:spcAft>
              <a:buAutoNum type="arabicPeriod"/>
              <a:defRPr sz="1200">
                <a:solidFill>
                  <a:schemeClr val="tx1"/>
                </a:solidFill>
                <a:latin typeface="Arial" charset="0"/>
              </a:defRPr>
            </a:lvl7pPr>
            <a:lvl8pPr marL="3429000" indent="-228600" defTabSz="825500" eaLnBrk="0" fontAlgn="base" hangingPunct="0">
              <a:spcBef>
                <a:spcPct val="30000"/>
              </a:spcBef>
              <a:spcAft>
                <a:spcPct val="0"/>
              </a:spcAft>
              <a:buAutoNum type="arabicPeriod"/>
              <a:defRPr sz="1200">
                <a:solidFill>
                  <a:schemeClr val="tx1"/>
                </a:solidFill>
                <a:latin typeface="Arial" charset="0"/>
              </a:defRPr>
            </a:lvl8pPr>
            <a:lvl9pPr marL="3886200" indent="-228600" defTabSz="825500"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CDAE8441-4E1C-4B01-98B2-4B9EC17464AF}" type="slidenum">
              <a:rPr lang="en-GB" altLang="en-US" sz="1100" i="1">
                <a:latin typeface="Times New Roman" pitchFamily="18" charset="0"/>
              </a:rPr>
              <a:pPr algn="r">
                <a:spcBef>
                  <a:spcPct val="0"/>
                </a:spcBef>
                <a:buFontTx/>
                <a:buNone/>
              </a:pPr>
              <a:t>14</a:t>
            </a:fld>
            <a:endParaRPr lang="en-GB" altLang="en-US" sz="1100" i="1">
              <a:latin typeface="Times New Roman" pitchFamily="18" charset="0"/>
            </a:endParaRPr>
          </a:p>
        </p:txBody>
      </p:sp>
      <p:sp>
        <p:nvSpPr>
          <p:cNvPr id="5427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5632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C71DFCCB-FEB1-474B-848B-27DC6BEDC0E0}" type="slidenum">
              <a:rPr lang="en-GB" altLang="en-US" sz="1100">
                <a:latin typeface="Times New Roman" pitchFamily="18" charset="0"/>
              </a:rPr>
              <a:pPr>
                <a:spcBef>
                  <a:spcPct val="0"/>
                </a:spcBef>
                <a:buFontTx/>
                <a:buNone/>
              </a:pPr>
              <a:t>15</a:t>
            </a:fld>
            <a:endParaRPr lang="en-GB" altLang="en-US" sz="1100">
              <a:latin typeface="Times New Roman" pitchFamily="18" charset="0"/>
            </a:endParaRPr>
          </a:p>
        </p:txBody>
      </p:sp>
      <p:sp>
        <p:nvSpPr>
          <p:cNvPr id="56324" name="Rectangle 2"/>
          <p:cNvSpPr>
            <a:spLocks noGrp="1" noRot="1" noChangeAspect="1" noChangeArrowheads="1" noTextEdit="1"/>
          </p:cNvSpPr>
          <p:nvPr>
            <p:ph type="sldImg"/>
          </p:nvPr>
        </p:nvSpPr>
        <p:spPr>
          <a:ln/>
        </p:spPr>
      </p:sp>
      <p:sp>
        <p:nvSpPr>
          <p:cNvPr id="563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5837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785E88F8-4808-4A53-AF83-F805828D3A8C}" type="slidenum">
              <a:rPr lang="en-GB" altLang="en-US" sz="1100">
                <a:latin typeface="Times New Roman" pitchFamily="18" charset="0"/>
              </a:rPr>
              <a:pPr>
                <a:spcBef>
                  <a:spcPct val="0"/>
                </a:spcBef>
                <a:buFontTx/>
                <a:buNone/>
              </a:pPr>
              <a:t>16</a:t>
            </a:fld>
            <a:endParaRPr lang="en-GB" altLang="en-US" sz="1100">
              <a:latin typeface="Times New Roman" pitchFamily="18" charset="0"/>
            </a:endParaRPr>
          </a:p>
        </p:txBody>
      </p:sp>
      <p:sp>
        <p:nvSpPr>
          <p:cNvPr id="58372" name="Rectangle 2"/>
          <p:cNvSpPr>
            <a:spLocks noGrp="1" noRot="1" noChangeAspect="1" noChangeArrowheads="1" noTextEdit="1"/>
          </p:cNvSpPr>
          <p:nvPr>
            <p:ph type="sldImg"/>
          </p:nvPr>
        </p:nvSpPr>
        <p:spPr>
          <a:ln/>
        </p:spPr>
      </p:sp>
      <p:sp>
        <p:nvSpPr>
          <p:cNvPr id="583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en-US"/>
              <a:t>Definition of Gross Domestic Product (GDP):</a:t>
            </a:r>
          </a:p>
          <a:p>
            <a:pPr eaLnBrk="1" hangingPunct="1">
              <a:buFontTx/>
              <a:buNone/>
            </a:pPr>
            <a:endParaRPr lang="en-US" altLang="en-US"/>
          </a:p>
          <a:p>
            <a:pPr eaLnBrk="1" hangingPunct="1">
              <a:buFontTx/>
              <a:buNone/>
            </a:pPr>
            <a:endParaRPr lang="en-US" altLang="en-US"/>
          </a:p>
          <a:p>
            <a:pPr eaLnBrk="1" hangingPunct="1">
              <a:buFontTx/>
              <a:buNone/>
            </a:pPr>
            <a:r>
              <a:rPr lang="en-US" altLang="en-US"/>
              <a:t>   = “Market value of all final goods and services produced  </a:t>
            </a:r>
          </a:p>
          <a:p>
            <a:pPr eaLnBrk="1" hangingPunct="1">
              <a:buFontTx/>
              <a:buNone/>
            </a:pPr>
            <a:r>
              <a:rPr lang="en-US" altLang="en-US"/>
              <a:t>       within a country in a given period of time.”</a:t>
            </a:r>
          </a:p>
          <a:p>
            <a:pPr eaLnBrk="1" hangingPunct="1">
              <a:buFontTx/>
              <a:buNone/>
            </a:pPr>
            <a:endParaRPr lang="en-US" altLang="en-US"/>
          </a:p>
          <a:p>
            <a:pPr eaLnBrk="1" hangingPunct="1">
              <a:buFontTx/>
              <a:buNone/>
            </a:pPr>
            <a:endParaRPr lang="en-US" altLang="en-US"/>
          </a:p>
          <a:p>
            <a:pPr eaLnBrk="1" hangingPunct="1">
              <a:buFontTx/>
              <a:buNone/>
            </a:pPr>
            <a:r>
              <a:rPr lang="en-US" altLang="en-US"/>
              <a:t>Consequently, GDP measures the “economic performance” of a country.</a:t>
            </a:r>
          </a:p>
          <a:p>
            <a:pPr eaLnBrk="1" hangingPunct="1">
              <a:buFontTx/>
              <a:buNone/>
            </a:pPr>
            <a:endParaRPr lang="en-US" altLang="en-US"/>
          </a:p>
          <a:p>
            <a:pPr eaLnBrk="1" hangingPunct="1">
              <a:buFontTx/>
              <a:buNone/>
            </a:pPr>
            <a:r>
              <a:rPr lang="en-US" altLang="en-US"/>
              <a:t>More general, we can interpret GDP as an indicator of the economic power of a country.</a:t>
            </a:r>
          </a:p>
          <a:p>
            <a:pPr eaLnBrk="1" hangingPunct="1">
              <a:buFontTx/>
              <a:buNone/>
            </a:pPr>
            <a:endParaRPr lang="en-US" altLang="en-US"/>
          </a:p>
          <a:p>
            <a:pPr eaLnBrk="1" hangingPunct="1">
              <a:buFontTx/>
              <a:buNone/>
            </a:pPr>
            <a:r>
              <a:rPr lang="en-US" altLang="en-US"/>
              <a:t>Sometimes GDP is also used as an indicator of common “welfare”. This usage, however, is problematic as we will see.</a:t>
            </a:r>
          </a:p>
          <a:p>
            <a:pPr eaLnBrk="1" hangingPunct="1">
              <a:buFontTx/>
              <a:buNone/>
            </a:pPr>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6041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4FAC2CD7-5AA2-4E33-9FDC-B4BABB60D192}" type="slidenum">
              <a:rPr lang="en-GB" altLang="en-US" sz="1100">
                <a:latin typeface="Times New Roman" pitchFamily="18" charset="0"/>
              </a:rPr>
              <a:pPr>
                <a:spcBef>
                  <a:spcPct val="0"/>
                </a:spcBef>
                <a:buFontTx/>
                <a:buNone/>
              </a:pPr>
              <a:t>17</a:t>
            </a:fld>
            <a:endParaRPr lang="en-GB" altLang="en-US" sz="1100">
              <a:latin typeface="Times New Roman" pitchFamily="18" charset="0"/>
            </a:endParaRPr>
          </a:p>
        </p:txBody>
      </p:sp>
      <p:sp>
        <p:nvSpPr>
          <p:cNvPr id="60420" name="Rectangle 2"/>
          <p:cNvSpPr>
            <a:spLocks noGrp="1" noRot="1" noChangeAspect="1" noChangeArrowheads="1" noTextEdit="1"/>
          </p:cNvSpPr>
          <p:nvPr>
            <p:ph type="sldImg"/>
          </p:nvPr>
        </p:nvSpPr>
        <p:spPr>
          <a:ln/>
        </p:spPr>
      </p:sp>
      <p:sp>
        <p:nvSpPr>
          <p:cNvPr id="604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6246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6D04DD19-4A9E-4798-BFD5-FF8800706698}" type="slidenum">
              <a:rPr lang="en-GB" altLang="en-US" sz="1100">
                <a:latin typeface="Times New Roman" pitchFamily="18" charset="0"/>
              </a:rPr>
              <a:pPr>
                <a:spcBef>
                  <a:spcPct val="0"/>
                </a:spcBef>
                <a:buFontTx/>
                <a:buNone/>
              </a:pPr>
              <a:t>18</a:t>
            </a:fld>
            <a:endParaRPr lang="en-GB" altLang="en-US" sz="1100">
              <a:latin typeface="Times New Roman" pitchFamily="18" charset="0"/>
            </a:endParaRPr>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64515"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41CD09BC-2913-4406-A65F-4C097AAEB774}" type="slidenum">
              <a:rPr lang="en-GB" altLang="en-US" sz="1100">
                <a:latin typeface="Times New Roman" pitchFamily="18" charset="0"/>
              </a:rPr>
              <a:pPr>
                <a:spcBef>
                  <a:spcPct val="0"/>
                </a:spcBef>
                <a:buFontTx/>
                <a:buNone/>
              </a:pPr>
              <a:t>19</a:t>
            </a:fld>
            <a:endParaRPr lang="en-GB" altLang="en-US" sz="1100">
              <a:latin typeface="Times New Roman" pitchFamily="18" charset="0"/>
            </a:endParaRPr>
          </a:p>
        </p:txBody>
      </p:sp>
      <p:sp>
        <p:nvSpPr>
          <p:cNvPr id="64516" name="Rectangle 2"/>
          <p:cNvSpPr>
            <a:spLocks noGrp="1" noRot="1" noChangeAspect="1" noChangeArrowheads="1" noTextEdit="1"/>
          </p:cNvSpPr>
          <p:nvPr>
            <p:ph type="sldImg"/>
          </p:nvPr>
        </p:nvSpPr>
        <p:spPr>
          <a:ln/>
        </p:spPr>
      </p:sp>
      <p:sp>
        <p:nvSpPr>
          <p:cNvPr id="645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1126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8F1E31AD-3D57-487E-8B83-433222C9E84F}" type="slidenum">
              <a:rPr lang="en-GB" altLang="en-US" sz="1100">
                <a:latin typeface="Times New Roman" pitchFamily="18" charset="0"/>
              </a:rPr>
              <a:pPr>
                <a:spcBef>
                  <a:spcPct val="0"/>
                </a:spcBef>
                <a:buFontTx/>
                <a:buNone/>
              </a:pPr>
              <a:t>2</a:t>
            </a:fld>
            <a:endParaRPr lang="en-GB" altLang="en-US" sz="1100">
              <a:latin typeface="Times New Roman" pitchFamily="18" charset="0"/>
            </a:endParaRPr>
          </a:p>
        </p:txBody>
      </p:sp>
      <p:sp>
        <p:nvSpPr>
          <p:cNvPr id="11268" name="Rectangle 2"/>
          <p:cNvSpPr>
            <a:spLocks noGrp="1" noRot="1" noChangeAspect="1" noChangeArrowheads="1" noTextEdit="1"/>
          </p:cNvSpPr>
          <p:nvPr>
            <p:ph type="sldImg"/>
          </p:nvPr>
        </p:nvSpPr>
        <p:spPr>
          <a:ln/>
        </p:spPr>
      </p:sp>
      <p:sp>
        <p:nvSpPr>
          <p:cNvPr id="112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6656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F1652AA5-0067-45DA-8115-3EB1BE64817B}" type="slidenum">
              <a:rPr lang="en-GB" altLang="en-US" sz="1100">
                <a:latin typeface="Times New Roman" pitchFamily="18" charset="0"/>
              </a:rPr>
              <a:pPr>
                <a:spcBef>
                  <a:spcPct val="0"/>
                </a:spcBef>
                <a:buFontTx/>
                <a:buNone/>
              </a:pPr>
              <a:t>20</a:t>
            </a:fld>
            <a:endParaRPr lang="en-GB" altLang="en-US" sz="1100">
              <a:latin typeface="Times New Roman" pitchFamily="18" charset="0"/>
            </a:endParaRPr>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txBox="1">
            <a:spLocks noGrp="1" noChangeArrowheads="1"/>
          </p:cNvSpPr>
          <p:nvPr/>
        </p:nvSpPr>
        <p:spPr bwMode="auto">
          <a:xfrm>
            <a:off x="3851275" y="9380538"/>
            <a:ext cx="29464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837" tIns="0" rIns="19837" bIns="0" anchor="b"/>
          <a:lstStyle>
            <a:lvl1pPr defTabSz="825500">
              <a:spcBef>
                <a:spcPct val="30000"/>
              </a:spcBef>
              <a:buAutoNum type="arabicPeriod"/>
              <a:defRPr sz="1200">
                <a:solidFill>
                  <a:schemeClr val="tx1"/>
                </a:solidFill>
                <a:latin typeface="Arial" charset="0"/>
              </a:defRPr>
            </a:lvl1pPr>
            <a:lvl2pPr marL="742950" indent="-285750" defTabSz="825500">
              <a:spcBef>
                <a:spcPct val="30000"/>
              </a:spcBef>
              <a:buAutoNum type="arabicPeriod"/>
              <a:defRPr sz="1200">
                <a:solidFill>
                  <a:schemeClr val="tx1"/>
                </a:solidFill>
                <a:latin typeface="Arial" charset="0"/>
              </a:defRPr>
            </a:lvl2pPr>
            <a:lvl3pPr marL="1143000" indent="-228600" defTabSz="825500">
              <a:spcBef>
                <a:spcPct val="30000"/>
              </a:spcBef>
              <a:buAutoNum type="arabicPeriod"/>
              <a:defRPr sz="1200">
                <a:solidFill>
                  <a:schemeClr val="tx1"/>
                </a:solidFill>
                <a:latin typeface="Arial" charset="0"/>
              </a:defRPr>
            </a:lvl3pPr>
            <a:lvl4pPr marL="1600200" indent="-228600" defTabSz="825500">
              <a:spcBef>
                <a:spcPct val="30000"/>
              </a:spcBef>
              <a:buAutoNum type="arabicPeriod"/>
              <a:defRPr sz="1200">
                <a:solidFill>
                  <a:schemeClr val="tx1"/>
                </a:solidFill>
                <a:latin typeface="Arial" charset="0"/>
              </a:defRPr>
            </a:lvl4pPr>
            <a:lvl5pPr marL="2057400" indent="-228600" defTabSz="825500">
              <a:spcBef>
                <a:spcPct val="30000"/>
              </a:spcBef>
              <a:buAutoNum type="arabicPeriod"/>
              <a:defRPr sz="1200">
                <a:solidFill>
                  <a:schemeClr val="tx1"/>
                </a:solidFill>
                <a:latin typeface="Arial" charset="0"/>
              </a:defRPr>
            </a:lvl5pPr>
            <a:lvl6pPr marL="2514600" indent="-228600" defTabSz="825500" eaLnBrk="0" fontAlgn="base" hangingPunct="0">
              <a:spcBef>
                <a:spcPct val="30000"/>
              </a:spcBef>
              <a:spcAft>
                <a:spcPct val="0"/>
              </a:spcAft>
              <a:buAutoNum type="arabicPeriod"/>
              <a:defRPr sz="1200">
                <a:solidFill>
                  <a:schemeClr val="tx1"/>
                </a:solidFill>
                <a:latin typeface="Arial" charset="0"/>
              </a:defRPr>
            </a:lvl6pPr>
            <a:lvl7pPr marL="2971800" indent="-228600" defTabSz="825500" eaLnBrk="0" fontAlgn="base" hangingPunct="0">
              <a:spcBef>
                <a:spcPct val="30000"/>
              </a:spcBef>
              <a:spcAft>
                <a:spcPct val="0"/>
              </a:spcAft>
              <a:buAutoNum type="arabicPeriod"/>
              <a:defRPr sz="1200">
                <a:solidFill>
                  <a:schemeClr val="tx1"/>
                </a:solidFill>
                <a:latin typeface="Arial" charset="0"/>
              </a:defRPr>
            </a:lvl7pPr>
            <a:lvl8pPr marL="3429000" indent="-228600" defTabSz="825500" eaLnBrk="0" fontAlgn="base" hangingPunct="0">
              <a:spcBef>
                <a:spcPct val="30000"/>
              </a:spcBef>
              <a:spcAft>
                <a:spcPct val="0"/>
              </a:spcAft>
              <a:buAutoNum type="arabicPeriod"/>
              <a:defRPr sz="1200">
                <a:solidFill>
                  <a:schemeClr val="tx1"/>
                </a:solidFill>
                <a:latin typeface="Arial" charset="0"/>
              </a:defRPr>
            </a:lvl8pPr>
            <a:lvl9pPr marL="3886200" indent="-228600" defTabSz="825500"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2998C5F1-ECEF-49B0-B08F-86E9AB470626}" type="slidenum">
              <a:rPr lang="en-GB" altLang="en-US" sz="1100" i="1">
                <a:latin typeface="Times New Roman" pitchFamily="18" charset="0"/>
              </a:rPr>
              <a:pPr algn="r">
                <a:spcBef>
                  <a:spcPct val="0"/>
                </a:spcBef>
                <a:buFontTx/>
                <a:buNone/>
              </a:pPr>
              <a:t>21</a:t>
            </a:fld>
            <a:endParaRPr lang="en-GB" altLang="en-US" sz="1100" i="1">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a:p>
        </p:txBody>
      </p:sp>
    </p:spTree>
    <p:extLst>
      <p:ext uri="{BB962C8B-B14F-4D97-AF65-F5344CB8AC3E}">
        <p14:creationId xmlns:p14="http://schemas.microsoft.com/office/powerpoint/2010/main" val="286180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7065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74F69C09-EDBF-4C5B-90B5-59108E20500F}" type="slidenum">
              <a:rPr lang="en-GB" altLang="en-US" sz="1100">
                <a:latin typeface="Times New Roman" pitchFamily="18" charset="0"/>
              </a:rPr>
              <a:pPr>
                <a:spcBef>
                  <a:spcPct val="0"/>
                </a:spcBef>
                <a:buFontTx/>
                <a:buNone/>
              </a:pPr>
              <a:t>22</a:t>
            </a:fld>
            <a:endParaRPr lang="en-GB" altLang="en-US" sz="1100">
              <a:latin typeface="Times New Roman" pitchFamily="18" charset="0"/>
            </a:endParaRPr>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7270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68B003E3-E03D-4912-97FF-F7BEBB3E8718}" type="slidenum">
              <a:rPr lang="en-GB" altLang="en-US" sz="1100">
                <a:latin typeface="Times New Roman" pitchFamily="18" charset="0"/>
              </a:rPr>
              <a:pPr>
                <a:spcBef>
                  <a:spcPct val="0"/>
                </a:spcBef>
                <a:buFontTx/>
                <a:buNone/>
              </a:pPr>
              <a:t>23</a:t>
            </a:fld>
            <a:endParaRPr lang="en-GB" altLang="en-US" sz="1100">
              <a:latin typeface="Times New Roman" pitchFamily="18" charset="0"/>
            </a:endParaRPr>
          </a:p>
        </p:txBody>
      </p:sp>
      <p:sp>
        <p:nvSpPr>
          <p:cNvPr id="72708" name="Rectangle 2"/>
          <p:cNvSpPr>
            <a:spLocks noGrp="1" noRot="1" noChangeAspect="1" noChangeArrowheads="1" noTextEdit="1"/>
          </p:cNvSpPr>
          <p:nvPr>
            <p:ph type="sldImg"/>
          </p:nvPr>
        </p:nvSpPr>
        <p:spPr>
          <a:ln/>
        </p:spPr>
      </p:sp>
      <p:sp>
        <p:nvSpPr>
          <p:cNvPr id="727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74755"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348E39E7-0E02-49F7-B083-4023EAE8F1C4}" type="slidenum">
              <a:rPr lang="en-GB" altLang="en-US" sz="1100">
                <a:latin typeface="Times New Roman" pitchFamily="18" charset="0"/>
              </a:rPr>
              <a:pPr>
                <a:spcBef>
                  <a:spcPct val="0"/>
                </a:spcBef>
                <a:buFontTx/>
                <a:buNone/>
              </a:pPr>
              <a:t>24</a:t>
            </a:fld>
            <a:endParaRPr lang="en-GB" altLang="en-US" sz="1100">
              <a:latin typeface="Times New Roman" pitchFamily="18" charset="0"/>
            </a:endParaRPr>
          </a:p>
        </p:txBody>
      </p:sp>
      <p:sp>
        <p:nvSpPr>
          <p:cNvPr id="74756" name="Rectangle 2"/>
          <p:cNvSpPr>
            <a:spLocks noGrp="1" noRot="1" noChangeAspect="1" noChangeArrowheads="1" noTextEdit="1"/>
          </p:cNvSpPr>
          <p:nvPr>
            <p:ph type="sldImg"/>
          </p:nvPr>
        </p:nvSpPr>
        <p:spPr>
          <a:ln/>
        </p:spPr>
      </p:sp>
      <p:sp>
        <p:nvSpPr>
          <p:cNvPr id="747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7680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9CFBC5C6-CAD6-4271-9116-227B51F9E5BA}" type="slidenum">
              <a:rPr lang="en-GB" altLang="en-US" sz="1100">
                <a:latin typeface="Times New Roman" pitchFamily="18" charset="0"/>
              </a:rPr>
              <a:pPr>
                <a:spcBef>
                  <a:spcPct val="0"/>
                </a:spcBef>
                <a:buFontTx/>
                <a:buNone/>
              </a:pPr>
              <a:t>25</a:t>
            </a:fld>
            <a:endParaRPr lang="en-GB" altLang="en-US" sz="1100">
              <a:latin typeface="Times New Roman" pitchFamily="18" charset="0"/>
            </a:endParaRPr>
          </a:p>
        </p:txBody>
      </p:sp>
      <p:sp>
        <p:nvSpPr>
          <p:cNvPr id="76804" name="Rectangle 2"/>
          <p:cNvSpPr>
            <a:spLocks noGrp="1" noRot="1" noChangeAspect="1" noChangeArrowheads="1" noTextEdit="1"/>
          </p:cNvSpPr>
          <p:nvPr>
            <p:ph type="sldImg"/>
          </p:nvPr>
        </p:nvSpPr>
        <p:spPr>
          <a:ln/>
        </p:spPr>
      </p:sp>
      <p:sp>
        <p:nvSpPr>
          <p:cNvPr id="768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r>
              <a:rPr lang="en-US" altLang="en-US"/>
              <a:t>handicraft</a:t>
            </a:r>
          </a:p>
          <a:p>
            <a:pPr marL="0" indent="0" eaLnBrk="1" hangingPunct="1">
              <a:buFontTx/>
              <a:buNone/>
            </a:pPr>
            <a:r>
              <a:rPr lang="en-US" altLang="en-US"/>
              <a:t>building trade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txBox="1">
            <a:spLocks noGrp="1" noChangeArrowheads="1"/>
          </p:cNvSpPr>
          <p:nvPr/>
        </p:nvSpPr>
        <p:spPr bwMode="auto">
          <a:xfrm>
            <a:off x="3851275" y="9380538"/>
            <a:ext cx="29464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837" tIns="0" rIns="19837" bIns="0" anchor="b"/>
          <a:lstStyle>
            <a:lvl1pPr defTabSz="825500">
              <a:spcBef>
                <a:spcPct val="30000"/>
              </a:spcBef>
              <a:buAutoNum type="arabicPeriod"/>
              <a:defRPr sz="1200">
                <a:solidFill>
                  <a:schemeClr val="tx1"/>
                </a:solidFill>
                <a:latin typeface="Arial" charset="0"/>
              </a:defRPr>
            </a:lvl1pPr>
            <a:lvl2pPr marL="742950" indent="-285750" defTabSz="825500">
              <a:spcBef>
                <a:spcPct val="30000"/>
              </a:spcBef>
              <a:buAutoNum type="arabicPeriod"/>
              <a:defRPr sz="1200">
                <a:solidFill>
                  <a:schemeClr val="tx1"/>
                </a:solidFill>
                <a:latin typeface="Arial" charset="0"/>
              </a:defRPr>
            </a:lvl2pPr>
            <a:lvl3pPr marL="1143000" indent="-228600" defTabSz="825500">
              <a:spcBef>
                <a:spcPct val="30000"/>
              </a:spcBef>
              <a:buAutoNum type="arabicPeriod"/>
              <a:defRPr sz="1200">
                <a:solidFill>
                  <a:schemeClr val="tx1"/>
                </a:solidFill>
                <a:latin typeface="Arial" charset="0"/>
              </a:defRPr>
            </a:lvl3pPr>
            <a:lvl4pPr marL="1600200" indent="-228600" defTabSz="825500">
              <a:spcBef>
                <a:spcPct val="30000"/>
              </a:spcBef>
              <a:buAutoNum type="arabicPeriod"/>
              <a:defRPr sz="1200">
                <a:solidFill>
                  <a:schemeClr val="tx1"/>
                </a:solidFill>
                <a:latin typeface="Arial" charset="0"/>
              </a:defRPr>
            </a:lvl4pPr>
            <a:lvl5pPr marL="2057400" indent="-228600" defTabSz="825500">
              <a:spcBef>
                <a:spcPct val="30000"/>
              </a:spcBef>
              <a:buAutoNum type="arabicPeriod"/>
              <a:defRPr sz="1200">
                <a:solidFill>
                  <a:schemeClr val="tx1"/>
                </a:solidFill>
                <a:latin typeface="Arial" charset="0"/>
              </a:defRPr>
            </a:lvl5pPr>
            <a:lvl6pPr marL="2514600" indent="-228600" defTabSz="825500" eaLnBrk="0" fontAlgn="base" hangingPunct="0">
              <a:spcBef>
                <a:spcPct val="30000"/>
              </a:spcBef>
              <a:spcAft>
                <a:spcPct val="0"/>
              </a:spcAft>
              <a:buAutoNum type="arabicPeriod"/>
              <a:defRPr sz="1200">
                <a:solidFill>
                  <a:schemeClr val="tx1"/>
                </a:solidFill>
                <a:latin typeface="Arial" charset="0"/>
              </a:defRPr>
            </a:lvl6pPr>
            <a:lvl7pPr marL="2971800" indent="-228600" defTabSz="825500" eaLnBrk="0" fontAlgn="base" hangingPunct="0">
              <a:spcBef>
                <a:spcPct val="30000"/>
              </a:spcBef>
              <a:spcAft>
                <a:spcPct val="0"/>
              </a:spcAft>
              <a:buAutoNum type="arabicPeriod"/>
              <a:defRPr sz="1200">
                <a:solidFill>
                  <a:schemeClr val="tx1"/>
                </a:solidFill>
                <a:latin typeface="Arial" charset="0"/>
              </a:defRPr>
            </a:lvl7pPr>
            <a:lvl8pPr marL="3429000" indent="-228600" defTabSz="825500" eaLnBrk="0" fontAlgn="base" hangingPunct="0">
              <a:spcBef>
                <a:spcPct val="30000"/>
              </a:spcBef>
              <a:spcAft>
                <a:spcPct val="0"/>
              </a:spcAft>
              <a:buAutoNum type="arabicPeriod"/>
              <a:defRPr sz="1200">
                <a:solidFill>
                  <a:schemeClr val="tx1"/>
                </a:solidFill>
                <a:latin typeface="Arial" charset="0"/>
              </a:defRPr>
            </a:lvl8pPr>
            <a:lvl9pPr marL="3886200" indent="-228600" defTabSz="825500"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2998C5F1-ECEF-49B0-B08F-86E9AB470626}" type="slidenum">
              <a:rPr lang="en-GB" altLang="en-US" sz="1100" i="1">
                <a:latin typeface="Times New Roman" pitchFamily="18" charset="0"/>
              </a:rPr>
              <a:pPr algn="r">
                <a:spcBef>
                  <a:spcPct val="0"/>
                </a:spcBef>
                <a:buFontTx/>
                <a:buNone/>
              </a:pPr>
              <a:t>26</a:t>
            </a:fld>
            <a:endParaRPr lang="en-GB" altLang="en-US" sz="1100" i="1">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a:p>
        </p:txBody>
      </p:sp>
    </p:spTree>
    <p:extLst>
      <p:ext uri="{BB962C8B-B14F-4D97-AF65-F5344CB8AC3E}">
        <p14:creationId xmlns:p14="http://schemas.microsoft.com/office/powerpoint/2010/main" val="3905302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txBox="1">
            <a:spLocks noGrp="1" noChangeArrowheads="1"/>
          </p:cNvSpPr>
          <p:nvPr/>
        </p:nvSpPr>
        <p:spPr bwMode="auto">
          <a:xfrm>
            <a:off x="3851275" y="9380538"/>
            <a:ext cx="29464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837" tIns="0" rIns="19837" bIns="0" anchor="b"/>
          <a:lstStyle>
            <a:lvl1pPr defTabSz="825500">
              <a:spcBef>
                <a:spcPct val="30000"/>
              </a:spcBef>
              <a:buAutoNum type="arabicPeriod"/>
              <a:defRPr sz="1200">
                <a:solidFill>
                  <a:schemeClr val="tx1"/>
                </a:solidFill>
                <a:latin typeface="Arial" charset="0"/>
              </a:defRPr>
            </a:lvl1pPr>
            <a:lvl2pPr marL="742950" indent="-285750" defTabSz="825500">
              <a:spcBef>
                <a:spcPct val="30000"/>
              </a:spcBef>
              <a:buAutoNum type="arabicPeriod"/>
              <a:defRPr sz="1200">
                <a:solidFill>
                  <a:schemeClr val="tx1"/>
                </a:solidFill>
                <a:latin typeface="Arial" charset="0"/>
              </a:defRPr>
            </a:lvl2pPr>
            <a:lvl3pPr marL="1143000" indent="-228600" defTabSz="825500">
              <a:spcBef>
                <a:spcPct val="30000"/>
              </a:spcBef>
              <a:buAutoNum type="arabicPeriod"/>
              <a:defRPr sz="1200">
                <a:solidFill>
                  <a:schemeClr val="tx1"/>
                </a:solidFill>
                <a:latin typeface="Arial" charset="0"/>
              </a:defRPr>
            </a:lvl3pPr>
            <a:lvl4pPr marL="1600200" indent="-228600" defTabSz="825500">
              <a:spcBef>
                <a:spcPct val="30000"/>
              </a:spcBef>
              <a:buAutoNum type="arabicPeriod"/>
              <a:defRPr sz="1200">
                <a:solidFill>
                  <a:schemeClr val="tx1"/>
                </a:solidFill>
                <a:latin typeface="Arial" charset="0"/>
              </a:defRPr>
            </a:lvl4pPr>
            <a:lvl5pPr marL="2057400" indent="-228600" defTabSz="825500">
              <a:spcBef>
                <a:spcPct val="30000"/>
              </a:spcBef>
              <a:buAutoNum type="arabicPeriod"/>
              <a:defRPr sz="1200">
                <a:solidFill>
                  <a:schemeClr val="tx1"/>
                </a:solidFill>
                <a:latin typeface="Arial" charset="0"/>
              </a:defRPr>
            </a:lvl5pPr>
            <a:lvl6pPr marL="2514600" indent="-228600" defTabSz="825500" eaLnBrk="0" fontAlgn="base" hangingPunct="0">
              <a:spcBef>
                <a:spcPct val="30000"/>
              </a:spcBef>
              <a:spcAft>
                <a:spcPct val="0"/>
              </a:spcAft>
              <a:buAutoNum type="arabicPeriod"/>
              <a:defRPr sz="1200">
                <a:solidFill>
                  <a:schemeClr val="tx1"/>
                </a:solidFill>
                <a:latin typeface="Arial" charset="0"/>
              </a:defRPr>
            </a:lvl6pPr>
            <a:lvl7pPr marL="2971800" indent="-228600" defTabSz="825500" eaLnBrk="0" fontAlgn="base" hangingPunct="0">
              <a:spcBef>
                <a:spcPct val="30000"/>
              </a:spcBef>
              <a:spcAft>
                <a:spcPct val="0"/>
              </a:spcAft>
              <a:buAutoNum type="arabicPeriod"/>
              <a:defRPr sz="1200">
                <a:solidFill>
                  <a:schemeClr val="tx1"/>
                </a:solidFill>
                <a:latin typeface="Arial" charset="0"/>
              </a:defRPr>
            </a:lvl7pPr>
            <a:lvl8pPr marL="3429000" indent="-228600" defTabSz="825500" eaLnBrk="0" fontAlgn="base" hangingPunct="0">
              <a:spcBef>
                <a:spcPct val="30000"/>
              </a:spcBef>
              <a:spcAft>
                <a:spcPct val="0"/>
              </a:spcAft>
              <a:buAutoNum type="arabicPeriod"/>
              <a:defRPr sz="1200">
                <a:solidFill>
                  <a:schemeClr val="tx1"/>
                </a:solidFill>
                <a:latin typeface="Arial" charset="0"/>
              </a:defRPr>
            </a:lvl8pPr>
            <a:lvl9pPr marL="3886200" indent="-228600" defTabSz="825500"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2998C5F1-ECEF-49B0-B08F-86E9AB470626}" type="slidenum">
              <a:rPr lang="en-GB" altLang="en-US" sz="1100" i="1">
                <a:latin typeface="Times New Roman" pitchFamily="18" charset="0"/>
              </a:rPr>
              <a:pPr algn="r">
                <a:spcBef>
                  <a:spcPct val="0"/>
                </a:spcBef>
                <a:buFontTx/>
                <a:buNone/>
              </a:pPr>
              <a:t>27</a:t>
            </a:fld>
            <a:endParaRPr lang="en-GB" altLang="en-US" sz="1100" i="1">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a:p>
        </p:txBody>
      </p:sp>
    </p:spTree>
    <p:extLst>
      <p:ext uri="{BB962C8B-B14F-4D97-AF65-F5344CB8AC3E}">
        <p14:creationId xmlns:p14="http://schemas.microsoft.com/office/powerpoint/2010/main" val="1635463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8294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3103388C-FB36-445B-A1B5-E05540AA9993}" type="slidenum">
              <a:rPr lang="en-GB" altLang="en-US" sz="1100">
                <a:latin typeface="Times New Roman" pitchFamily="18" charset="0"/>
              </a:rPr>
              <a:pPr>
                <a:spcBef>
                  <a:spcPct val="0"/>
                </a:spcBef>
                <a:buFontTx/>
                <a:buNone/>
              </a:pPr>
              <a:t>28</a:t>
            </a:fld>
            <a:endParaRPr lang="en-GB" altLang="en-US" sz="1100">
              <a:latin typeface="Times New Roman" pitchFamily="18" charset="0"/>
            </a:endParaRPr>
          </a:p>
        </p:txBody>
      </p:sp>
      <p:sp>
        <p:nvSpPr>
          <p:cNvPr id="82948" name="Rectangle 2"/>
          <p:cNvSpPr>
            <a:spLocks noGrp="1" noRot="1" noChangeAspect="1" noChangeArrowheads="1" noTextEdit="1"/>
          </p:cNvSpPr>
          <p:nvPr>
            <p:ph type="sldImg"/>
          </p:nvPr>
        </p:nvSpPr>
        <p:spPr>
          <a:ln/>
        </p:spPr>
      </p:sp>
      <p:sp>
        <p:nvSpPr>
          <p:cNvPr id="829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r>
              <a:rPr lang="de-DE" altLang="en-US"/>
              <a:t>Debatable: Civil servants…</a:t>
            </a:r>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txBox="1">
            <a:spLocks noGrp="1" noChangeArrowheads="1"/>
          </p:cNvSpPr>
          <p:nvPr/>
        </p:nvSpPr>
        <p:spPr bwMode="auto">
          <a:xfrm>
            <a:off x="3851275" y="9380538"/>
            <a:ext cx="29464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837" tIns="0" rIns="19837" bIns="0" anchor="b"/>
          <a:lstStyle>
            <a:lvl1pPr defTabSz="825500">
              <a:spcBef>
                <a:spcPct val="30000"/>
              </a:spcBef>
              <a:buAutoNum type="arabicPeriod"/>
              <a:defRPr sz="1200">
                <a:solidFill>
                  <a:schemeClr val="tx1"/>
                </a:solidFill>
                <a:latin typeface="Arial" charset="0"/>
              </a:defRPr>
            </a:lvl1pPr>
            <a:lvl2pPr marL="742950" indent="-285750" defTabSz="825500">
              <a:spcBef>
                <a:spcPct val="30000"/>
              </a:spcBef>
              <a:buAutoNum type="arabicPeriod"/>
              <a:defRPr sz="1200">
                <a:solidFill>
                  <a:schemeClr val="tx1"/>
                </a:solidFill>
                <a:latin typeface="Arial" charset="0"/>
              </a:defRPr>
            </a:lvl2pPr>
            <a:lvl3pPr marL="1143000" indent="-228600" defTabSz="825500">
              <a:spcBef>
                <a:spcPct val="30000"/>
              </a:spcBef>
              <a:buAutoNum type="arabicPeriod"/>
              <a:defRPr sz="1200">
                <a:solidFill>
                  <a:schemeClr val="tx1"/>
                </a:solidFill>
                <a:latin typeface="Arial" charset="0"/>
              </a:defRPr>
            </a:lvl3pPr>
            <a:lvl4pPr marL="1600200" indent="-228600" defTabSz="825500">
              <a:spcBef>
                <a:spcPct val="30000"/>
              </a:spcBef>
              <a:buAutoNum type="arabicPeriod"/>
              <a:defRPr sz="1200">
                <a:solidFill>
                  <a:schemeClr val="tx1"/>
                </a:solidFill>
                <a:latin typeface="Arial" charset="0"/>
              </a:defRPr>
            </a:lvl4pPr>
            <a:lvl5pPr marL="2057400" indent="-228600" defTabSz="825500">
              <a:spcBef>
                <a:spcPct val="30000"/>
              </a:spcBef>
              <a:buAutoNum type="arabicPeriod"/>
              <a:defRPr sz="1200">
                <a:solidFill>
                  <a:schemeClr val="tx1"/>
                </a:solidFill>
                <a:latin typeface="Arial" charset="0"/>
              </a:defRPr>
            </a:lvl5pPr>
            <a:lvl6pPr marL="2514600" indent="-228600" defTabSz="825500" eaLnBrk="0" fontAlgn="base" hangingPunct="0">
              <a:spcBef>
                <a:spcPct val="30000"/>
              </a:spcBef>
              <a:spcAft>
                <a:spcPct val="0"/>
              </a:spcAft>
              <a:buAutoNum type="arabicPeriod"/>
              <a:defRPr sz="1200">
                <a:solidFill>
                  <a:schemeClr val="tx1"/>
                </a:solidFill>
                <a:latin typeface="Arial" charset="0"/>
              </a:defRPr>
            </a:lvl6pPr>
            <a:lvl7pPr marL="2971800" indent="-228600" defTabSz="825500" eaLnBrk="0" fontAlgn="base" hangingPunct="0">
              <a:spcBef>
                <a:spcPct val="30000"/>
              </a:spcBef>
              <a:spcAft>
                <a:spcPct val="0"/>
              </a:spcAft>
              <a:buAutoNum type="arabicPeriod"/>
              <a:defRPr sz="1200">
                <a:solidFill>
                  <a:schemeClr val="tx1"/>
                </a:solidFill>
                <a:latin typeface="Arial" charset="0"/>
              </a:defRPr>
            </a:lvl7pPr>
            <a:lvl8pPr marL="3429000" indent="-228600" defTabSz="825500" eaLnBrk="0" fontAlgn="base" hangingPunct="0">
              <a:spcBef>
                <a:spcPct val="30000"/>
              </a:spcBef>
              <a:spcAft>
                <a:spcPct val="0"/>
              </a:spcAft>
              <a:buAutoNum type="arabicPeriod"/>
              <a:defRPr sz="1200">
                <a:solidFill>
                  <a:schemeClr val="tx1"/>
                </a:solidFill>
                <a:latin typeface="Arial" charset="0"/>
              </a:defRPr>
            </a:lvl8pPr>
            <a:lvl9pPr marL="3886200" indent="-228600" defTabSz="825500"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2998C5F1-ECEF-49B0-B08F-86E9AB470626}" type="slidenum">
              <a:rPr lang="en-GB" altLang="en-US" sz="1100" i="1">
                <a:latin typeface="Times New Roman" pitchFamily="18" charset="0"/>
              </a:rPr>
              <a:pPr algn="r">
                <a:spcBef>
                  <a:spcPct val="0"/>
                </a:spcBef>
                <a:buFontTx/>
                <a:buNone/>
              </a:pPr>
              <a:t>29</a:t>
            </a:fld>
            <a:endParaRPr lang="en-GB" altLang="en-US" sz="1100" i="1">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13315"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8EFE62E1-145C-4FD2-8307-8438F0A99D44}" type="slidenum">
              <a:rPr lang="en-GB" altLang="en-US" sz="1100">
                <a:latin typeface="Times New Roman" pitchFamily="18" charset="0"/>
              </a:rPr>
              <a:pPr>
                <a:spcBef>
                  <a:spcPct val="0"/>
                </a:spcBef>
                <a:buFontTx/>
                <a:buNone/>
              </a:pPr>
              <a:t>3</a:t>
            </a:fld>
            <a:endParaRPr lang="en-GB" altLang="en-US" sz="1100">
              <a:latin typeface="Times New Roman" pitchFamily="18" charset="0"/>
            </a:endParaRPr>
          </a:p>
        </p:txBody>
      </p:sp>
      <p:sp>
        <p:nvSpPr>
          <p:cNvPr id="13316" name="Rectangle 2"/>
          <p:cNvSpPr>
            <a:spLocks noGrp="1" noRot="1" noChangeAspect="1" noChangeArrowheads="1" noTextEdit="1"/>
          </p:cNvSpPr>
          <p:nvPr>
            <p:ph type="sldImg"/>
          </p:nvPr>
        </p:nvSpPr>
        <p:spPr>
          <a:ln/>
        </p:spPr>
      </p:sp>
      <p:sp>
        <p:nvSpPr>
          <p:cNvPr id="133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8704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8FFBEEF0-3288-447B-9721-2C4E36B216C8}" type="slidenum">
              <a:rPr lang="en-GB" altLang="en-US" sz="1100">
                <a:latin typeface="Times New Roman" pitchFamily="18" charset="0"/>
              </a:rPr>
              <a:pPr>
                <a:spcBef>
                  <a:spcPct val="0"/>
                </a:spcBef>
                <a:buFontTx/>
                <a:buNone/>
              </a:pPr>
              <a:t>30</a:t>
            </a:fld>
            <a:endParaRPr lang="en-GB" altLang="en-US" sz="1100">
              <a:latin typeface="Times New Roman" pitchFamily="18" charset="0"/>
            </a:endParaRPr>
          </a:p>
        </p:txBody>
      </p:sp>
      <p:sp>
        <p:nvSpPr>
          <p:cNvPr id="87044" name="Rectangle 2"/>
          <p:cNvSpPr>
            <a:spLocks noGrp="1" noRot="1" noChangeAspect="1" noChangeArrowheads="1" noTextEdit="1"/>
          </p:cNvSpPr>
          <p:nvPr>
            <p:ph type="sldImg"/>
          </p:nvPr>
        </p:nvSpPr>
        <p:spPr>
          <a:ln/>
        </p:spPr>
      </p:sp>
      <p:sp>
        <p:nvSpPr>
          <p:cNvPr id="870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8909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1BE4CFF2-EE49-4BED-8163-977626586303}" type="slidenum">
              <a:rPr lang="en-GB" altLang="en-US" sz="1100">
                <a:latin typeface="Times New Roman" pitchFamily="18" charset="0"/>
              </a:rPr>
              <a:pPr>
                <a:spcBef>
                  <a:spcPct val="0"/>
                </a:spcBef>
                <a:buFontTx/>
                <a:buNone/>
              </a:pPr>
              <a:t>31</a:t>
            </a:fld>
            <a:endParaRPr lang="en-GB" altLang="en-US" sz="1100">
              <a:latin typeface="Times New Roman" pitchFamily="18" charset="0"/>
            </a:endParaRPr>
          </a:p>
        </p:txBody>
      </p:sp>
      <p:sp>
        <p:nvSpPr>
          <p:cNvPr id="89092" name="Rectangle 2"/>
          <p:cNvSpPr>
            <a:spLocks noGrp="1" noRot="1" noChangeAspect="1" noChangeArrowheads="1" noTextEdit="1"/>
          </p:cNvSpPr>
          <p:nvPr>
            <p:ph type="sldImg"/>
          </p:nvPr>
        </p:nvSpPr>
        <p:spPr>
          <a:ln/>
        </p:spPr>
      </p:sp>
      <p:sp>
        <p:nvSpPr>
          <p:cNvPr id="890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9113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9C23B795-5CDB-4F7A-91A1-C9722F1840AF}" type="slidenum">
              <a:rPr lang="en-GB" altLang="en-US" sz="1100">
                <a:latin typeface="Times New Roman" pitchFamily="18" charset="0"/>
              </a:rPr>
              <a:pPr>
                <a:spcBef>
                  <a:spcPct val="0"/>
                </a:spcBef>
                <a:buFontTx/>
                <a:buNone/>
              </a:pPr>
              <a:t>32</a:t>
            </a:fld>
            <a:endParaRPr lang="en-GB" altLang="en-US" sz="1100">
              <a:latin typeface="Times New Roman" pitchFamily="18" charset="0"/>
            </a:endParaRPr>
          </a:p>
        </p:txBody>
      </p:sp>
      <p:sp>
        <p:nvSpPr>
          <p:cNvPr id="91140" name="Rectangle 2"/>
          <p:cNvSpPr>
            <a:spLocks noGrp="1" noRot="1" noChangeAspect="1" noChangeArrowheads="1" noTextEdit="1"/>
          </p:cNvSpPr>
          <p:nvPr>
            <p:ph type="sldImg"/>
          </p:nvPr>
        </p:nvSpPr>
        <p:spPr>
          <a:ln/>
        </p:spPr>
      </p:sp>
      <p:sp>
        <p:nvSpPr>
          <p:cNvPr id="911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9318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F5F209E0-AF15-4052-9D76-713E4180C087}" type="slidenum">
              <a:rPr lang="en-GB" altLang="en-US" sz="1100">
                <a:latin typeface="Times New Roman" pitchFamily="18" charset="0"/>
              </a:rPr>
              <a:pPr>
                <a:spcBef>
                  <a:spcPct val="0"/>
                </a:spcBef>
                <a:buFontTx/>
                <a:buNone/>
              </a:pPr>
              <a:t>33</a:t>
            </a:fld>
            <a:endParaRPr lang="en-GB" altLang="en-US" sz="1100">
              <a:latin typeface="Times New Roman" pitchFamily="18" charset="0"/>
            </a:endParaRPr>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95235"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9AC122E3-F4C7-4689-BA82-8C28BAA5B76E}" type="slidenum">
              <a:rPr lang="en-GB" altLang="en-US" sz="1100">
                <a:latin typeface="Times New Roman" pitchFamily="18" charset="0"/>
              </a:rPr>
              <a:pPr>
                <a:spcBef>
                  <a:spcPct val="0"/>
                </a:spcBef>
                <a:buFontTx/>
                <a:buNone/>
              </a:pPr>
              <a:t>34</a:t>
            </a:fld>
            <a:endParaRPr lang="en-GB" altLang="en-US" sz="1100">
              <a:latin typeface="Times New Roman" pitchFamily="18" charset="0"/>
            </a:endParaRPr>
          </a:p>
        </p:txBody>
      </p:sp>
      <p:sp>
        <p:nvSpPr>
          <p:cNvPr id="95236" name="Rectangle 2"/>
          <p:cNvSpPr>
            <a:spLocks noGrp="1" noRot="1" noChangeAspect="1" noChangeArrowheads="1" noTextEdit="1"/>
          </p:cNvSpPr>
          <p:nvPr>
            <p:ph type="sldImg"/>
          </p:nvPr>
        </p:nvSpPr>
        <p:spPr>
          <a:ln/>
        </p:spPr>
      </p:sp>
      <p:sp>
        <p:nvSpPr>
          <p:cNvPr id="952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r>
              <a:rPr lang="de-DE" altLang="en-US">
                <a:solidFill>
                  <a:srgbClr val="00FF00"/>
                </a:solidFill>
                <a:sym typeface="Euclid Symbol" pitchFamily="18" charset="2"/>
              </a:rPr>
              <a:t>flow-through</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Folienbildplatzhalter 1"/>
          <p:cNvSpPr>
            <a:spLocks noGrp="1" noRot="1" noChangeAspect="1" noTextEdit="1"/>
          </p:cNvSpPr>
          <p:nvPr>
            <p:ph type="sldImg"/>
          </p:nvPr>
        </p:nvSpPr>
        <p:spPr>
          <a:ln/>
        </p:spPr>
      </p:sp>
      <p:sp>
        <p:nvSpPr>
          <p:cNvPr id="10547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en-US"/>
              <a:t>Registered at fiscal authorities</a:t>
            </a:r>
          </a:p>
        </p:txBody>
      </p:sp>
      <p:sp>
        <p:nvSpPr>
          <p:cNvPr id="105476" name="Fußzeilenplatzhalter 3"/>
          <p:cNvSpPr txBox="1">
            <a:spLocks noGrp="1"/>
          </p:cNvSpPr>
          <p:nvPr/>
        </p:nvSpPr>
        <p:spPr bwMode="auto">
          <a:xfrm>
            <a:off x="9525" y="9380538"/>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837" tIns="0" rIns="19837" bIns="0" anchor="b"/>
          <a:lstStyle>
            <a:lvl1pPr defTabSz="825500">
              <a:spcBef>
                <a:spcPct val="30000"/>
              </a:spcBef>
              <a:buAutoNum type="arabicPeriod"/>
              <a:defRPr sz="1200">
                <a:solidFill>
                  <a:schemeClr val="tx1"/>
                </a:solidFill>
                <a:latin typeface="Arial" charset="0"/>
              </a:defRPr>
            </a:lvl1pPr>
            <a:lvl2pPr marL="742950" indent="-285750" defTabSz="825500">
              <a:spcBef>
                <a:spcPct val="30000"/>
              </a:spcBef>
              <a:buAutoNum type="arabicPeriod"/>
              <a:defRPr sz="1200">
                <a:solidFill>
                  <a:schemeClr val="tx1"/>
                </a:solidFill>
                <a:latin typeface="Arial" charset="0"/>
              </a:defRPr>
            </a:lvl2pPr>
            <a:lvl3pPr marL="1143000" indent="-228600" defTabSz="825500">
              <a:spcBef>
                <a:spcPct val="30000"/>
              </a:spcBef>
              <a:buAutoNum type="arabicPeriod"/>
              <a:defRPr sz="1200">
                <a:solidFill>
                  <a:schemeClr val="tx1"/>
                </a:solidFill>
                <a:latin typeface="Arial" charset="0"/>
              </a:defRPr>
            </a:lvl3pPr>
            <a:lvl4pPr marL="1600200" indent="-228600" defTabSz="825500">
              <a:spcBef>
                <a:spcPct val="30000"/>
              </a:spcBef>
              <a:buAutoNum type="arabicPeriod"/>
              <a:defRPr sz="1200">
                <a:solidFill>
                  <a:schemeClr val="tx1"/>
                </a:solidFill>
                <a:latin typeface="Arial" charset="0"/>
              </a:defRPr>
            </a:lvl4pPr>
            <a:lvl5pPr marL="2057400" indent="-228600" defTabSz="825500">
              <a:spcBef>
                <a:spcPct val="30000"/>
              </a:spcBef>
              <a:buAutoNum type="arabicPeriod"/>
              <a:defRPr sz="1200">
                <a:solidFill>
                  <a:schemeClr val="tx1"/>
                </a:solidFill>
                <a:latin typeface="Arial" charset="0"/>
              </a:defRPr>
            </a:lvl5pPr>
            <a:lvl6pPr marL="2514600" indent="-228600" defTabSz="825500" eaLnBrk="0" fontAlgn="base" hangingPunct="0">
              <a:spcBef>
                <a:spcPct val="30000"/>
              </a:spcBef>
              <a:spcAft>
                <a:spcPct val="0"/>
              </a:spcAft>
              <a:buAutoNum type="arabicPeriod"/>
              <a:defRPr sz="1200">
                <a:solidFill>
                  <a:schemeClr val="tx1"/>
                </a:solidFill>
                <a:latin typeface="Arial" charset="0"/>
              </a:defRPr>
            </a:lvl6pPr>
            <a:lvl7pPr marL="2971800" indent="-228600" defTabSz="825500" eaLnBrk="0" fontAlgn="base" hangingPunct="0">
              <a:spcBef>
                <a:spcPct val="30000"/>
              </a:spcBef>
              <a:spcAft>
                <a:spcPct val="0"/>
              </a:spcAft>
              <a:buAutoNum type="arabicPeriod"/>
              <a:defRPr sz="1200">
                <a:solidFill>
                  <a:schemeClr val="tx1"/>
                </a:solidFill>
                <a:latin typeface="Arial" charset="0"/>
              </a:defRPr>
            </a:lvl7pPr>
            <a:lvl8pPr marL="3429000" indent="-228600" defTabSz="825500" eaLnBrk="0" fontAlgn="base" hangingPunct="0">
              <a:spcBef>
                <a:spcPct val="30000"/>
              </a:spcBef>
              <a:spcAft>
                <a:spcPct val="0"/>
              </a:spcAft>
              <a:buAutoNum type="arabicPeriod"/>
              <a:defRPr sz="1200">
                <a:solidFill>
                  <a:schemeClr val="tx1"/>
                </a:solidFill>
                <a:latin typeface="Arial" charset="0"/>
              </a:defRPr>
            </a:lvl8pPr>
            <a:lvl9pPr marL="3886200" indent="-228600" defTabSz="82550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i="1">
                <a:latin typeface="Times New Roman" pitchFamily="18" charset="0"/>
              </a:rPr>
              <a:t>Prof. Dr. Rainer Maurer, Markoökonomik</a:t>
            </a:r>
          </a:p>
        </p:txBody>
      </p:sp>
      <p:sp>
        <p:nvSpPr>
          <p:cNvPr id="105477" name="Foliennummernplatzhalter 4"/>
          <p:cNvSpPr txBox="1">
            <a:spLocks noGrp="1"/>
          </p:cNvSpPr>
          <p:nvPr/>
        </p:nvSpPr>
        <p:spPr bwMode="auto">
          <a:xfrm>
            <a:off x="3851275" y="9380538"/>
            <a:ext cx="29464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837" tIns="0" rIns="19837" bIns="0" anchor="b"/>
          <a:lstStyle>
            <a:lvl1pPr defTabSz="825500">
              <a:spcBef>
                <a:spcPct val="30000"/>
              </a:spcBef>
              <a:buAutoNum type="arabicPeriod"/>
              <a:defRPr sz="1200">
                <a:solidFill>
                  <a:schemeClr val="tx1"/>
                </a:solidFill>
                <a:latin typeface="Arial" charset="0"/>
              </a:defRPr>
            </a:lvl1pPr>
            <a:lvl2pPr marL="742950" indent="-285750" defTabSz="825500">
              <a:spcBef>
                <a:spcPct val="30000"/>
              </a:spcBef>
              <a:buAutoNum type="arabicPeriod"/>
              <a:defRPr sz="1200">
                <a:solidFill>
                  <a:schemeClr val="tx1"/>
                </a:solidFill>
                <a:latin typeface="Arial" charset="0"/>
              </a:defRPr>
            </a:lvl2pPr>
            <a:lvl3pPr marL="1143000" indent="-228600" defTabSz="825500">
              <a:spcBef>
                <a:spcPct val="30000"/>
              </a:spcBef>
              <a:buAutoNum type="arabicPeriod"/>
              <a:defRPr sz="1200">
                <a:solidFill>
                  <a:schemeClr val="tx1"/>
                </a:solidFill>
                <a:latin typeface="Arial" charset="0"/>
              </a:defRPr>
            </a:lvl3pPr>
            <a:lvl4pPr marL="1600200" indent="-228600" defTabSz="825500">
              <a:spcBef>
                <a:spcPct val="30000"/>
              </a:spcBef>
              <a:buAutoNum type="arabicPeriod"/>
              <a:defRPr sz="1200">
                <a:solidFill>
                  <a:schemeClr val="tx1"/>
                </a:solidFill>
                <a:latin typeface="Arial" charset="0"/>
              </a:defRPr>
            </a:lvl4pPr>
            <a:lvl5pPr marL="2057400" indent="-228600" defTabSz="825500">
              <a:spcBef>
                <a:spcPct val="30000"/>
              </a:spcBef>
              <a:buAutoNum type="arabicPeriod"/>
              <a:defRPr sz="1200">
                <a:solidFill>
                  <a:schemeClr val="tx1"/>
                </a:solidFill>
                <a:latin typeface="Arial" charset="0"/>
              </a:defRPr>
            </a:lvl5pPr>
            <a:lvl6pPr marL="2514600" indent="-228600" defTabSz="825500" eaLnBrk="0" fontAlgn="base" hangingPunct="0">
              <a:spcBef>
                <a:spcPct val="30000"/>
              </a:spcBef>
              <a:spcAft>
                <a:spcPct val="0"/>
              </a:spcAft>
              <a:buAutoNum type="arabicPeriod"/>
              <a:defRPr sz="1200">
                <a:solidFill>
                  <a:schemeClr val="tx1"/>
                </a:solidFill>
                <a:latin typeface="Arial" charset="0"/>
              </a:defRPr>
            </a:lvl6pPr>
            <a:lvl7pPr marL="2971800" indent="-228600" defTabSz="825500" eaLnBrk="0" fontAlgn="base" hangingPunct="0">
              <a:spcBef>
                <a:spcPct val="30000"/>
              </a:spcBef>
              <a:spcAft>
                <a:spcPct val="0"/>
              </a:spcAft>
              <a:buAutoNum type="arabicPeriod"/>
              <a:defRPr sz="1200">
                <a:solidFill>
                  <a:schemeClr val="tx1"/>
                </a:solidFill>
                <a:latin typeface="Arial" charset="0"/>
              </a:defRPr>
            </a:lvl7pPr>
            <a:lvl8pPr marL="3429000" indent="-228600" defTabSz="825500" eaLnBrk="0" fontAlgn="base" hangingPunct="0">
              <a:spcBef>
                <a:spcPct val="30000"/>
              </a:spcBef>
              <a:spcAft>
                <a:spcPct val="0"/>
              </a:spcAft>
              <a:buAutoNum type="arabicPeriod"/>
              <a:defRPr sz="1200">
                <a:solidFill>
                  <a:schemeClr val="tx1"/>
                </a:solidFill>
                <a:latin typeface="Arial" charset="0"/>
              </a:defRPr>
            </a:lvl8pPr>
            <a:lvl9pPr marL="3886200" indent="-228600" defTabSz="825500"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073C3BAE-C333-4248-9248-92E7B752B1A8}" type="slidenum">
              <a:rPr lang="en-GB" altLang="en-US" sz="1100" i="1">
                <a:latin typeface="Times New Roman" pitchFamily="18" charset="0"/>
              </a:rPr>
              <a:pPr algn="r">
                <a:spcBef>
                  <a:spcPct val="0"/>
                </a:spcBef>
                <a:buFontTx/>
                <a:buNone/>
              </a:pPr>
              <a:t>36</a:t>
            </a:fld>
            <a:endParaRPr lang="en-GB" altLang="en-US" sz="1100" i="1">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10752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4ABB7A66-80E1-4160-914E-F0A3C8181B40}" type="slidenum">
              <a:rPr lang="en-GB" altLang="en-US" sz="1100">
                <a:latin typeface="Times New Roman" pitchFamily="18" charset="0"/>
              </a:rPr>
              <a:pPr>
                <a:spcBef>
                  <a:spcPct val="0"/>
                </a:spcBef>
                <a:buFontTx/>
                <a:buNone/>
              </a:pPr>
              <a:t>37</a:t>
            </a:fld>
            <a:endParaRPr lang="en-GB" altLang="en-US" sz="1100">
              <a:latin typeface="Times New Roman" pitchFamily="18" charset="0"/>
            </a:endParaRPr>
          </a:p>
        </p:txBody>
      </p:sp>
      <p:sp>
        <p:nvSpPr>
          <p:cNvPr id="107524" name="Rectangle 2"/>
          <p:cNvSpPr>
            <a:spLocks noGrp="1" noRot="1" noChangeAspect="1" noChangeArrowheads="1" noTextEdit="1"/>
          </p:cNvSpPr>
          <p:nvPr>
            <p:ph type="sldImg"/>
          </p:nvPr>
        </p:nvSpPr>
        <p:spPr>
          <a:ln/>
        </p:spPr>
      </p:sp>
      <p:sp>
        <p:nvSpPr>
          <p:cNvPr id="1075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a:solidFill>
                <a:srgbClr val="00FF00"/>
              </a:solidFill>
              <a:sym typeface="Euclid Symbol" pitchFamily="18" charset="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11161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1F7EE74D-8980-41C9-A2A8-75BD67C4532E}" type="slidenum">
              <a:rPr lang="en-GB" altLang="en-US" sz="1100">
                <a:latin typeface="Times New Roman" pitchFamily="18" charset="0"/>
              </a:rPr>
              <a:pPr>
                <a:spcBef>
                  <a:spcPct val="0"/>
                </a:spcBef>
                <a:buFontTx/>
                <a:buNone/>
              </a:pPr>
              <a:t>39</a:t>
            </a:fld>
            <a:endParaRPr lang="en-GB" altLang="en-US" sz="1100">
              <a:latin typeface="Times New Roman" pitchFamily="18" charset="0"/>
            </a:endParaRPr>
          </a:p>
        </p:txBody>
      </p:sp>
      <p:sp>
        <p:nvSpPr>
          <p:cNvPr id="111620" name="Rectangle 2"/>
          <p:cNvSpPr>
            <a:spLocks noGrp="1" noRot="1" noChangeAspect="1" noChangeArrowheads="1" noTextEdit="1"/>
          </p:cNvSpPr>
          <p:nvPr>
            <p:ph type="sldImg"/>
          </p:nvPr>
        </p:nvSpPr>
        <p:spPr>
          <a:ln/>
        </p:spPr>
      </p:sp>
      <p:sp>
        <p:nvSpPr>
          <p:cNvPr id="1116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39725" indent="-339725">
              <a:buFontTx/>
              <a:buNone/>
            </a:pPr>
            <a:r>
              <a:rPr lang="en-US" altLang="en-US"/>
              <a:t>GDP =    </a:t>
            </a:r>
            <a:r>
              <a:rPr lang="en-US" altLang="en-US">
                <a:solidFill>
                  <a:srgbClr val="00FF00"/>
                </a:solidFill>
              </a:rPr>
              <a:t>Net Compensation</a:t>
            </a:r>
            <a:r>
              <a:rPr lang="en-US" altLang="en-US"/>
              <a:t> of Domestic and Foreign 	        	                             </a:t>
            </a:r>
          </a:p>
          <a:p>
            <a:pPr marL="339725" indent="-339725">
              <a:buFontTx/>
              <a:buNone/>
            </a:pPr>
            <a:r>
              <a:rPr lang="en-US" altLang="en-US"/>
              <a:t>               Employees and Self-Employed Working </a:t>
            </a:r>
            <a:r>
              <a:rPr lang="en-US" altLang="en-US" i="1"/>
              <a:t>within</a:t>
            </a:r>
            <a:r>
              <a:rPr lang="en-US" altLang="en-US"/>
              <a:t> the Country</a:t>
            </a:r>
          </a:p>
          <a:p>
            <a:pPr marL="339725" indent="-339725">
              <a:buFontTx/>
              <a:buNone/>
            </a:pPr>
            <a:endParaRPr lang="en-US" altLang="en-US"/>
          </a:p>
          <a:p>
            <a:pPr marL="339725" indent="-339725">
              <a:buFontTx/>
              <a:buNone/>
            </a:pPr>
            <a:r>
              <a:rPr lang="en-US" altLang="en-US"/>
              <a:t>                + </a:t>
            </a:r>
            <a:r>
              <a:rPr lang="en-US" altLang="en-US">
                <a:solidFill>
                  <a:srgbClr val="00FF00"/>
                </a:solidFill>
              </a:rPr>
              <a:t>Net Income</a:t>
            </a:r>
            <a:r>
              <a:rPr lang="en-US" altLang="en-US"/>
              <a:t> from </a:t>
            </a:r>
            <a:r>
              <a:rPr lang="en-US" altLang="en-US">
                <a:solidFill>
                  <a:srgbClr val="00FF00"/>
                </a:solidFill>
              </a:rPr>
              <a:t>Wealth</a:t>
            </a:r>
            <a:r>
              <a:rPr lang="en-US" altLang="en-US"/>
              <a:t> (= Interest Payments, </a:t>
            </a:r>
          </a:p>
          <a:p>
            <a:pPr marL="339725" indent="-339725">
              <a:buFontTx/>
              <a:buNone/>
            </a:pPr>
            <a:r>
              <a:rPr lang="en-US" altLang="en-US"/>
              <a:t>                   Dividends, Profits , Rents…) of Natives and </a:t>
            </a:r>
          </a:p>
          <a:p>
            <a:pPr marL="339725" indent="-339725">
              <a:buFontTx/>
              <a:buNone/>
            </a:pPr>
            <a:r>
              <a:rPr lang="en-US" altLang="en-US"/>
              <a:t>                   Foreigners </a:t>
            </a:r>
            <a:r>
              <a:rPr lang="en-US" altLang="en-US" i="1"/>
              <a:t>within</a:t>
            </a:r>
            <a:r>
              <a:rPr lang="en-US" altLang="en-US"/>
              <a:t> the Country</a:t>
            </a:r>
          </a:p>
          <a:p>
            <a:pPr marL="339725" indent="-339725">
              <a:buFontTx/>
              <a:buNone/>
            </a:pPr>
            <a:endParaRPr lang="en-US" altLang="en-US"/>
          </a:p>
          <a:p>
            <a:pPr marL="339725" indent="-339725">
              <a:buFontTx/>
              <a:buNone/>
            </a:pPr>
            <a:r>
              <a:rPr lang="en-US" altLang="en-US"/>
              <a:t>                 + Indirect </a:t>
            </a:r>
            <a:r>
              <a:rPr lang="en-US" altLang="en-US">
                <a:solidFill>
                  <a:srgbClr val="00FF00"/>
                </a:solidFill>
              </a:rPr>
              <a:t>Taxes</a:t>
            </a:r>
            <a:r>
              <a:rPr lang="en-US" altLang="en-US" baseline="30000">
                <a:solidFill>
                  <a:srgbClr val="00FF00"/>
                </a:solidFill>
              </a:rPr>
              <a:t>1</a:t>
            </a:r>
            <a:r>
              <a:rPr lang="en-US" altLang="en-US" baseline="30000"/>
              <a:t>)</a:t>
            </a:r>
            <a:r>
              <a:rPr lang="en-US" altLang="en-US"/>
              <a:t> ./. </a:t>
            </a:r>
            <a:r>
              <a:rPr lang="en-US" altLang="en-US">
                <a:solidFill>
                  <a:srgbClr val="00FF00"/>
                </a:solidFill>
              </a:rPr>
              <a:t>Subsidies</a:t>
            </a:r>
            <a:r>
              <a:rPr lang="en-US" altLang="en-US" baseline="30000">
                <a:solidFill>
                  <a:srgbClr val="00FF00"/>
                </a:solidFill>
              </a:rPr>
              <a:t>2</a:t>
            </a:r>
            <a:r>
              <a:rPr lang="en-US" altLang="en-US" baseline="30000"/>
              <a:t>)</a:t>
            </a:r>
          </a:p>
          <a:p>
            <a:pPr marL="339725" indent="-339725">
              <a:buFontTx/>
              <a:buNone/>
            </a:pPr>
            <a:endParaRPr lang="en-US" altLang="en-US"/>
          </a:p>
          <a:p>
            <a:pPr marL="339725" indent="-339725">
              <a:buFontTx/>
              <a:buNone/>
            </a:pPr>
            <a:r>
              <a:rPr lang="en-US" altLang="en-US"/>
              <a:t>                 + Direct </a:t>
            </a:r>
            <a:r>
              <a:rPr lang="en-US" altLang="en-US">
                <a:solidFill>
                  <a:srgbClr val="00FF00"/>
                </a:solidFill>
              </a:rPr>
              <a:t>Taxes</a:t>
            </a:r>
            <a:r>
              <a:rPr lang="en-US" altLang="en-US" baseline="30000">
                <a:solidFill>
                  <a:srgbClr val="00FF00"/>
                </a:solidFill>
              </a:rPr>
              <a:t>3</a:t>
            </a:r>
            <a:r>
              <a:rPr lang="en-US" altLang="en-US" baseline="30000"/>
              <a:t>)</a:t>
            </a:r>
            <a:r>
              <a:rPr lang="en-US" altLang="en-US"/>
              <a:t> ./. </a:t>
            </a:r>
            <a:r>
              <a:rPr lang="en-US" altLang="en-US">
                <a:solidFill>
                  <a:srgbClr val="00FF00"/>
                </a:solidFill>
              </a:rPr>
              <a:t>Social Transfers </a:t>
            </a:r>
            <a:r>
              <a:rPr lang="en-US" altLang="en-US" baseline="30000">
                <a:solidFill>
                  <a:srgbClr val="00FF00"/>
                </a:solidFill>
              </a:rPr>
              <a:t>4</a:t>
            </a:r>
            <a:r>
              <a:rPr lang="en-US" altLang="en-US" baseline="30000"/>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1536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B3596092-1DD3-4579-83E8-4CB9F8EA1451}" type="slidenum">
              <a:rPr lang="en-GB" altLang="en-US" sz="1100">
                <a:latin typeface="Times New Roman" pitchFamily="18" charset="0"/>
              </a:rPr>
              <a:pPr>
                <a:spcBef>
                  <a:spcPct val="0"/>
                </a:spcBef>
                <a:buFontTx/>
                <a:buNone/>
              </a:pPr>
              <a:t>4</a:t>
            </a:fld>
            <a:endParaRPr lang="en-GB" altLang="en-US" sz="1100">
              <a:latin typeface="Times New Roman" pitchFamily="18" charset="0"/>
            </a:endParaRPr>
          </a:p>
        </p:txBody>
      </p:sp>
      <p:sp>
        <p:nvSpPr>
          <p:cNvPr id="15364" name="Rectangle 2"/>
          <p:cNvSpPr>
            <a:spLocks noGrp="1" noRot="1" noChangeAspect="1" noChangeArrowheads="1" noTextEdit="1"/>
          </p:cNvSpPr>
          <p:nvPr>
            <p:ph type="sldImg"/>
          </p:nvPr>
        </p:nvSpPr>
        <p:spPr>
          <a:ln/>
        </p:spPr>
      </p:sp>
      <p:sp>
        <p:nvSpPr>
          <p:cNvPr id="153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115715"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6D22A094-58F1-4A51-A575-9D5B10C0E265}" type="slidenum">
              <a:rPr lang="en-GB" altLang="en-US" sz="1100">
                <a:latin typeface="Times New Roman" pitchFamily="18" charset="0"/>
              </a:rPr>
              <a:pPr>
                <a:spcBef>
                  <a:spcPct val="0"/>
                </a:spcBef>
                <a:buFontTx/>
                <a:buNone/>
              </a:pPr>
              <a:t>40</a:t>
            </a:fld>
            <a:endParaRPr lang="en-GB" altLang="en-US" sz="1100">
              <a:latin typeface="Times New Roman" pitchFamily="18" charset="0"/>
            </a:endParaRPr>
          </a:p>
        </p:txBody>
      </p:sp>
      <p:sp>
        <p:nvSpPr>
          <p:cNvPr id="115716" name="Rectangle 2"/>
          <p:cNvSpPr>
            <a:spLocks noGrp="1" noRot="1" noChangeAspect="1" noChangeArrowheads="1" noTextEdit="1"/>
          </p:cNvSpPr>
          <p:nvPr>
            <p:ph type="sldImg"/>
          </p:nvPr>
        </p:nvSpPr>
        <p:spPr>
          <a:ln/>
        </p:spPr>
      </p:sp>
      <p:sp>
        <p:nvSpPr>
          <p:cNvPr id="1157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en-US">
              <a:solidFill>
                <a:srgbClr val="00FF00"/>
              </a:solidFill>
              <a:sym typeface="Euclid Symbol" pitchFamily="18" charset="2"/>
            </a:endParaRPr>
          </a:p>
        </p:txBody>
      </p:sp>
    </p:spTree>
    <p:extLst>
      <p:ext uri="{BB962C8B-B14F-4D97-AF65-F5344CB8AC3E}">
        <p14:creationId xmlns:p14="http://schemas.microsoft.com/office/powerpoint/2010/main" val="23929341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11981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965F28AB-C539-4803-BD2E-6C8A9E9C13FD}" type="slidenum">
              <a:rPr lang="en-GB" altLang="en-US" sz="1100">
                <a:latin typeface="Times New Roman" pitchFamily="18" charset="0"/>
              </a:rPr>
              <a:pPr>
                <a:spcBef>
                  <a:spcPct val="0"/>
                </a:spcBef>
                <a:buFontTx/>
                <a:buNone/>
              </a:pPr>
              <a:t>42</a:t>
            </a:fld>
            <a:endParaRPr lang="en-GB" altLang="en-US" sz="1100">
              <a:latin typeface="Times New Roman" pitchFamily="18" charset="0"/>
            </a:endParaRPr>
          </a:p>
        </p:txBody>
      </p:sp>
      <p:sp>
        <p:nvSpPr>
          <p:cNvPr id="119812" name="Rectangle 2"/>
          <p:cNvSpPr>
            <a:spLocks noGrp="1" noRot="1" noChangeAspect="1" noChangeArrowheads="1" noTextEdit="1"/>
          </p:cNvSpPr>
          <p:nvPr>
            <p:ph type="sldImg"/>
          </p:nvPr>
        </p:nvSpPr>
        <p:spPr>
          <a:ln/>
        </p:spPr>
      </p:sp>
      <p:sp>
        <p:nvSpPr>
          <p:cNvPr id="1198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en-US"/>
              <a:t>Considering these modifications GDP by expenditure equals:</a:t>
            </a:r>
          </a:p>
          <a:p>
            <a:pPr eaLnBrk="1" hangingPunct="1">
              <a:buFontTx/>
              <a:buNone/>
            </a:pPr>
            <a:endParaRPr lang="en-US" altLang="en-US"/>
          </a:p>
          <a:p>
            <a:pPr eaLnBrk="1" hangingPunct="1">
              <a:buFontTx/>
              <a:buNone/>
            </a:pPr>
            <a:r>
              <a:rPr lang="en-US" altLang="en-US"/>
              <a:t>    GDP =   Consumption of Households (= C)</a:t>
            </a:r>
          </a:p>
          <a:p>
            <a:pPr eaLnBrk="1" hangingPunct="1">
              <a:buFontTx/>
              <a:buNone/>
            </a:pPr>
            <a:endParaRPr lang="en-US" altLang="en-US"/>
          </a:p>
          <a:p>
            <a:pPr eaLnBrk="1" hangingPunct="1">
              <a:buFontTx/>
              <a:buNone/>
            </a:pPr>
            <a:r>
              <a:rPr lang="en-US" altLang="en-US"/>
              <a:t>                + Exports (= X) ./. Imports (= M)</a:t>
            </a:r>
          </a:p>
          <a:p>
            <a:pPr eaLnBrk="1" hangingPunct="1">
              <a:buFontTx/>
              <a:buNone/>
            </a:pPr>
            <a:endParaRPr lang="en-US" altLang="en-US"/>
          </a:p>
          <a:p>
            <a:pPr eaLnBrk="1" hangingPunct="1">
              <a:buFontTx/>
              <a:buNone/>
            </a:pPr>
            <a:r>
              <a:rPr lang="en-US" altLang="en-US"/>
              <a:t>                + Government Consumption (= G)</a:t>
            </a:r>
          </a:p>
          <a:p>
            <a:pPr eaLnBrk="1" hangingPunct="1">
              <a:buFontTx/>
              <a:buNone/>
            </a:pPr>
            <a:endParaRPr lang="en-US" altLang="en-US"/>
          </a:p>
          <a:p>
            <a:pPr eaLnBrk="1" hangingPunct="1">
              <a:buFontTx/>
              <a:buNone/>
            </a:pPr>
            <a:r>
              <a:rPr lang="en-US" altLang="en-US"/>
              <a:t>                + Net Investment (= I)</a:t>
            </a:r>
          </a:p>
          <a:p>
            <a:pPr eaLnBrk="1" hangingPunct="1">
              <a:buFontTx/>
              <a:buNone/>
            </a:pPr>
            <a:endParaRPr lang="en-US" altLang="en-US"/>
          </a:p>
          <a:p>
            <a:pPr eaLnBrk="1" hangingPunct="1">
              <a:buFontTx/>
              <a:buNone/>
            </a:pPr>
            <a:r>
              <a:rPr lang="en-US" altLang="en-US"/>
              <a:t>                + Depreciation (= δ *K)</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12185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7B464CE5-5795-43C7-87DF-FF0C556638C0}" type="slidenum">
              <a:rPr lang="en-GB" altLang="en-US" sz="1100">
                <a:latin typeface="Times New Roman" pitchFamily="18" charset="0"/>
              </a:rPr>
              <a:pPr>
                <a:spcBef>
                  <a:spcPct val="0"/>
                </a:spcBef>
                <a:buFontTx/>
                <a:buNone/>
              </a:pPr>
              <a:t>43</a:t>
            </a:fld>
            <a:endParaRPr lang="en-GB" altLang="en-US" sz="1100">
              <a:latin typeface="Times New Roman" pitchFamily="18" charset="0"/>
            </a:endParaRPr>
          </a:p>
        </p:txBody>
      </p:sp>
      <p:sp>
        <p:nvSpPr>
          <p:cNvPr id="121860" name="Rectangle 2"/>
          <p:cNvSpPr>
            <a:spLocks noGrp="1" noRot="1" noChangeAspect="1" noChangeArrowheads="1" noTextEdit="1"/>
          </p:cNvSpPr>
          <p:nvPr>
            <p:ph type="sldImg"/>
          </p:nvPr>
        </p:nvSpPr>
        <p:spPr>
          <a:ln/>
        </p:spPr>
      </p:sp>
      <p:sp>
        <p:nvSpPr>
          <p:cNvPr id="1218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12390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A3B009EE-120D-48D7-99FA-25A515AC23A3}" type="slidenum">
              <a:rPr lang="en-GB" altLang="en-US" sz="1100">
                <a:latin typeface="Times New Roman" pitchFamily="18" charset="0"/>
              </a:rPr>
              <a:pPr>
                <a:spcBef>
                  <a:spcPct val="0"/>
                </a:spcBef>
                <a:buFontTx/>
                <a:buNone/>
              </a:pPr>
              <a:t>44</a:t>
            </a:fld>
            <a:endParaRPr lang="en-GB" altLang="en-US" sz="1100">
              <a:latin typeface="Times New Roman" pitchFamily="18" charset="0"/>
            </a:endParaRPr>
          </a:p>
        </p:txBody>
      </p:sp>
      <p:sp>
        <p:nvSpPr>
          <p:cNvPr id="123908" name="Rectangle 2"/>
          <p:cNvSpPr>
            <a:spLocks noGrp="1" noRot="1" noChangeAspect="1" noChangeArrowheads="1" noTextEdit="1"/>
          </p:cNvSpPr>
          <p:nvPr>
            <p:ph type="sldImg"/>
          </p:nvPr>
        </p:nvSpPr>
        <p:spPr>
          <a:ln/>
        </p:spPr>
      </p:sp>
      <p:sp>
        <p:nvSpPr>
          <p:cNvPr id="1239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125955"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28F9AB25-A3DB-4973-AEC6-8EFC48DA14DB}" type="slidenum">
              <a:rPr lang="en-GB" altLang="en-US" sz="1100">
                <a:latin typeface="Times New Roman" pitchFamily="18" charset="0"/>
              </a:rPr>
              <a:pPr>
                <a:spcBef>
                  <a:spcPct val="0"/>
                </a:spcBef>
                <a:buFontTx/>
                <a:buNone/>
              </a:pPr>
              <a:t>45</a:t>
            </a:fld>
            <a:endParaRPr lang="en-GB" altLang="en-US" sz="1100">
              <a:latin typeface="Times New Roman" pitchFamily="18" charset="0"/>
            </a:endParaRPr>
          </a:p>
        </p:txBody>
      </p:sp>
      <p:sp>
        <p:nvSpPr>
          <p:cNvPr id="125956" name="Rectangle 2"/>
          <p:cNvSpPr>
            <a:spLocks noGrp="1" noRot="1" noChangeAspect="1" noChangeArrowheads="1" noTextEdit="1"/>
          </p:cNvSpPr>
          <p:nvPr>
            <p:ph type="sldImg"/>
          </p:nvPr>
        </p:nvSpPr>
        <p:spPr>
          <a:ln/>
        </p:spPr>
      </p:sp>
      <p:sp>
        <p:nvSpPr>
          <p:cNvPr id="1259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12800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275ED861-C33F-4A0F-AE9C-0EC74C214D73}" type="slidenum">
              <a:rPr lang="en-GB" altLang="en-US" sz="1100">
                <a:latin typeface="Times New Roman" pitchFamily="18" charset="0"/>
              </a:rPr>
              <a:pPr>
                <a:spcBef>
                  <a:spcPct val="0"/>
                </a:spcBef>
                <a:buFontTx/>
                <a:buNone/>
              </a:pPr>
              <a:t>46</a:t>
            </a:fld>
            <a:endParaRPr lang="en-GB" altLang="en-US" sz="1100">
              <a:latin typeface="Times New Roman" pitchFamily="18" charset="0"/>
            </a:endParaRPr>
          </a:p>
        </p:txBody>
      </p:sp>
      <p:sp>
        <p:nvSpPr>
          <p:cNvPr id="128004" name="Rectangle 2"/>
          <p:cNvSpPr>
            <a:spLocks noGrp="1" noRot="1" noChangeAspect="1" noChangeArrowheads="1" noTextEdit="1"/>
          </p:cNvSpPr>
          <p:nvPr>
            <p:ph type="sldImg"/>
          </p:nvPr>
        </p:nvSpPr>
        <p:spPr>
          <a:ln/>
        </p:spPr>
      </p:sp>
      <p:sp>
        <p:nvSpPr>
          <p:cNvPr id="1280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13005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6A540B1D-5683-4F77-9D9B-D4600BDA2C6F}" type="slidenum">
              <a:rPr lang="en-GB" altLang="en-US" sz="1100">
                <a:latin typeface="Times New Roman" pitchFamily="18" charset="0"/>
              </a:rPr>
              <a:pPr>
                <a:spcBef>
                  <a:spcPct val="0"/>
                </a:spcBef>
                <a:buFontTx/>
                <a:buNone/>
              </a:pPr>
              <a:t>47</a:t>
            </a:fld>
            <a:endParaRPr lang="en-GB" altLang="en-US" sz="1100">
              <a:latin typeface="Times New Roman" pitchFamily="18" charset="0"/>
            </a:endParaRPr>
          </a:p>
        </p:txBody>
      </p:sp>
      <p:sp>
        <p:nvSpPr>
          <p:cNvPr id="130052" name="Rectangle 2"/>
          <p:cNvSpPr>
            <a:spLocks noGrp="1" noRot="1" noChangeAspect="1" noChangeArrowheads="1" noTextEdit="1"/>
          </p:cNvSpPr>
          <p:nvPr>
            <p:ph type="sldImg"/>
          </p:nvPr>
        </p:nvSpPr>
        <p:spPr>
          <a:ln/>
        </p:spPr>
      </p:sp>
      <p:sp>
        <p:nvSpPr>
          <p:cNvPr id="1300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13209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A0C128A6-A8EA-4B5D-B3B8-B8A030B9D6DE}" type="slidenum">
              <a:rPr lang="en-GB" altLang="en-US" sz="1100">
                <a:latin typeface="Times New Roman" pitchFamily="18" charset="0"/>
              </a:rPr>
              <a:pPr>
                <a:spcBef>
                  <a:spcPct val="0"/>
                </a:spcBef>
                <a:buFontTx/>
                <a:buNone/>
              </a:pPr>
              <a:t>48</a:t>
            </a:fld>
            <a:endParaRPr lang="en-GB" altLang="en-US" sz="1100">
              <a:latin typeface="Times New Roman" pitchFamily="18" charset="0"/>
            </a:endParaRPr>
          </a:p>
        </p:txBody>
      </p:sp>
      <p:sp>
        <p:nvSpPr>
          <p:cNvPr id="132100" name="Rectangle 2"/>
          <p:cNvSpPr>
            <a:spLocks noGrp="1" noRot="1" noChangeAspect="1" noChangeArrowheads="1" noTextEdit="1"/>
          </p:cNvSpPr>
          <p:nvPr>
            <p:ph type="sldImg"/>
          </p:nvPr>
        </p:nvSpPr>
        <p:spPr>
          <a:ln/>
        </p:spPr>
      </p:sp>
      <p:sp>
        <p:nvSpPr>
          <p:cNvPr id="1321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50 * 150 = 7500</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13414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7F9B3A27-18B0-4B04-A97E-B220723924A2}" type="slidenum">
              <a:rPr lang="en-GB" altLang="en-US" sz="1100">
                <a:latin typeface="Times New Roman" pitchFamily="18" charset="0"/>
              </a:rPr>
              <a:pPr>
                <a:spcBef>
                  <a:spcPct val="0"/>
                </a:spcBef>
                <a:buFontTx/>
                <a:buNone/>
              </a:pPr>
              <a:t>49</a:t>
            </a:fld>
            <a:endParaRPr lang="en-GB" altLang="en-US" sz="1100">
              <a:latin typeface="Times New Roman" pitchFamily="18" charset="0"/>
            </a:endParaRPr>
          </a:p>
        </p:txBody>
      </p:sp>
      <p:sp>
        <p:nvSpPr>
          <p:cNvPr id="134148" name="Rectangle 2"/>
          <p:cNvSpPr>
            <a:spLocks noGrp="1" noRot="1" noChangeAspect="1" noChangeArrowheads="1" noTextEdit="1"/>
          </p:cNvSpPr>
          <p:nvPr>
            <p:ph type="sldImg"/>
          </p:nvPr>
        </p:nvSpPr>
        <p:spPr>
          <a:ln/>
        </p:spPr>
      </p:sp>
      <p:sp>
        <p:nvSpPr>
          <p:cNvPr id="1341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1741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15EF7974-A916-40AF-8DAB-5E7713775B8E}" type="slidenum">
              <a:rPr lang="en-GB" altLang="en-US" sz="1100">
                <a:latin typeface="Times New Roman" pitchFamily="18" charset="0"/>
              </a:rPr>
              <a:pPr>
                <a:spcBef>
                  <a:spcPct val="0"/>
                </a:spcBef>
                <a:buFontTx/>
                <a:buNone/>
              </a:pPr>
              <a:t>5</a:t>
            </a:fld>
            <a:endParaRPr lang="en-GB" altLang="en-US" sz="1100">
              <a:latin typeface="Times New Roman" pitchFamily="18" charset="0"/>
            </a:endParaRPr>
          </a:p>
        </p:txBody>
      </p:sp>
      <p:sp>
        <p:nvSpPr>
          <p:cNvPr id="17412" name="Rectangle 2"/>
          <p:cNvSpPr>
            <a:spLocks noGrp="1" noRot="1" noChangeAspect="1" noChangeArrowheads="1" noTextEdit="1"/>
          </p:cNvSpPr>
          <p:nvPr>
            <p:ph type="sldImg"/>
          </p:nvPr>
        </p:nvSpPr>
        <p:spPr>
          <a:ln/>
        </p:spPr>
      </p:sp>
      <p:sp>
        <p:nvSpPr>
          <p:cNvPr id="174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136195"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528AA00E-A7CD-41FC-8A62-B800B7E4BDF5}" type="slidenum">
              <a:rPr lang="en-GB" altLang="en-US" sz="1100">
                <a:latin typeface="Times New Roman" pitchFamily="18" charset="0"/>
              </a:rPr>
              <a:pPr>
                <a:spcBef>
                  <a:spcPct val="0"/>
                </a:spcBef>
                <a:buFontTx/>
                <a:buNone/>
              </a:pPr>
              <a:t>50</a:t>
            </a:fld>
            <a:endParaRPr lang="en-GB" altLang="en-US" sz="1100">
              <a:latin typeface="Times New Roman" pitchFamily="18" charset="0"/>
            </a:endParaRPr>
          </a:p>
        </p:txBody>
      </p:sp>
      <p:sp>
        <p:nvSpPr>
          <p:cNvPr id="136196" name="Rectangle 2"/>
          <p:cNvSpPr>
            <a:spLocks noGrp="1" noRot="1" noChangeAspect="1" noChangeArrowheads="1" noTextEdit="1"/>
          </p:cNvSpPr>
          <p:nvPr>
            <p:ph type="sldImg"/>
          </p:nvPr>
        </p:nvSpPr>
        <p:spPr>
          <a:ln/>
        </p:spPr>
      </p:sp>
      <p:sp>
        <p:nvSpPr>
          <p:cNvPr id="1361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13824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4662C2A7-4BD1-4BF2-A8E3-4DC1EB066420}" type="slidenum">
              <a:rPr lang="en-GB" altLang="en-US" sz="1100">
                <a:latin typeface="Times New Roman" pitchFamily="18" charset="0"/>
              </a:rPr>
              <a:pPr>
                <a:spcBef>
                  <a:spcPct val="0"/>
                </a:spcBef>
                <a:buFontTx/>
                <a:buNone/>
              </a:pPr>
              <a:t>51</a:t>
            </a:fld>
            <a:endParaRPr lang="en-GB" altLang="en-US" sz="1100">
              <a:latin typeface="Times New Roman" pitchFamily="18" charset="0"/>
            </a:endParaRPr>
          </a:p>
        </p:txBody>
      </p:sp>
      <p:sp>
        <p:nvSpPr>
          <p:cNvPr id="138244" name="Rectangle 2"/>
          <p:cNvSpPr>
            <a:spLocks noGrp="1" noRot="1" noChangeAspect="1" noChangeArrowheads="1" noTextEdit="1"/>
          </p:cNvSpPr>
          <p:nvPr>
            <p:ph type="sldImg"/>
          </p:nvPr>
        </p:nvSpPr>
        <p:spPr>
          <a:ln/>
        </p:spPr>
      </p:sp>
      <p:sp>
        <p:nvSpPr>
          <p:cNvPr id="1382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14029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8EA8F67A-8052-4C1D-A17B-4CD7628A9F11}" type="slidenum">
              <a:rPr lang="en-GB" altLang="en-US" sz="1100">
                <a:latin typeface="Times New Roman" pitchFamily="18" charset="0"/>
              </a:rPr>
              <a:pPr>
                <a:spcBef>
                  <a:spcPct val="0"/>
                </a:spcBef>
                <a:buFontTx/>
                <a:buNone/>
              </a:pPr>
              <a:t>52</a:t>
            </a:fld>
            <a:endParaRPr lang="en-GB" altLang="en-US" sz="1100">
              <a:latin typeface="Times New Roman" pitchFamily="18" charset="0"/>
            </a:endParaRPr>
          </a:p>
        </p:txBody>
      </p:sp>
      <p:sp>
        <p:nvSpPr>
          <p:cNvPr id="140292" name="Rectangle 2"/>
          <p:cNvSpPr>
            <a:spLocks noGrp="1" noRot="1" noChangeAspect="1" noChangeArrowheads="1" noTextEdit="1"/>
          </p:cNvSpPr>
          <p:nvPr>
            <p:ph type="sldImg"/>
          </p:nvPr>
        </p:nvSpPr>
        <p:spPr>
          <a:ln/>
        </p:spPr>
      </p:sp>
      <p:sp>
        <p:nvSpPr>
          <p:cNvPr id="1402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14233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0CE086E1-BBC1-4C76-8A55-D686D51F1386}" type="slidenum">
              <a:rPr lang="en-GB" altLang="en-US" sz="1100">
                <a:latin typeface="Times New Roman" pitchFamily="18" charset="0"/>
              </a:rPr>
              <a:pPr>
                <a:spcBef>
                  <a:spcPct val="0"/>
                </a:spcBef>
                <a:buFontTx/>
                <a:buNone/>
              </a:pPr>
              <a:t>53</a:t>
            </a:fld>
            <a:endParaRPr lang="en-GB" altLang="en-US" sz="1100">
              <a:latin typeface="Times New Roman" pitchFamily="18" charset="0"/>
            </a:endParaRPr>
          </a:p>
        </p:txBody>
      </p:sp>
      <p:sp>
        <p:nvSpPr>
          <p:cNvPr id="142340" name="Rectangle 2"/>
          <p:cNvSpPr>
            <a:spLocks noGrp="1" noRot="1" noChangeAspect="1" noChangeArrowheads="1" noTextEdit="1"/>
          </p:cNvSpPr>
          <p:nvPr>
            <p:ph type="sldImg"/>
          </p:nvPr>
        </p:nvSpPr>
        <p:spPr>
          <a:ln/>
        </p:spPr>
      </p:sp>
      <p:sp>
        <p:nvSpPr>
          <p:cNvPr id="1423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14438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99131360-960D-4E6B-A6ED-731DD0938B10}" type="slidenum">
              <a:rPr lang="en-GB" altLang="en-US" sz="1100">
                <a:latin typeface="Times New Roman" pitchFamily="18" charset="0"/>
              </a:rPr>
              <a:pPr>
                <a:spcBef>
                  <a:spcPct val="0"/>
                </a:spcBef>
                <a:buFontTx/>
                <a:buNone/>
              </a:pPr>
              <a:t>54</a:t>
            </a:fld>
            <a:endParaRPr lang="en-GB" altLang="en-US" sz="1100">
              <a:latin typeface="Times New Roman" pitchFamily="18" charset="0"/>
            </a:endParaRPr>
          </a:p>
        </p:txBody>
      </p:sp>
      <p:sp>
        <p:nvSpPr>
          <p:cNvPr id="144388" name="Rectangle 2"/>
          <p:cNvSpPr>
            <a:spLocks noGrp="1" noRot="1" noChangeAspect="1" noChangeArrowheads="1" noTextEdit="1"/>
          </p:cNvSpPr>
          <p:nvPr>
            <p:ph type="sldImg"/>
          </p:nvPr>
        </p:nvSpPr>
        <p:spPr>
          <a:ln/>
        </p:spPr>
      </p:sp>
      <p:sp>
        <p:nvSpPr>
          <p:cNvPr id="1443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de-DE" altLang="en-US"/>
              <a:t>„</a:t>
            </a:r>
            <a:r>
              <a:rPr lang="de-DE" altLang="en-US" b="1">
                <a:hlinkClick r:id="rId3"/>
              </a:rPr>
              <a:t>memory</a:t>
            </a:r>
            <a:r>
              <a:rPr lang="de-DE" altLang="en-US"/>
              <a:t> </a:t>
            </a:r>
            <a:r>
              <a:rPr lang="de-DE" altLang="en-US" b="1">
                <a:hlinkClick r:id="rId4"/>
              </a:rPr>
              <a:t>hook</a:t>
            </a:r>
            <a:r>
              <a:rPr lang="de-DE" altLang="en-US"/>
              <a:t> </a:t>
            </a:r>
            <a:r>
              <a:rPr lang="de-DE" altLang="en-US">
                <a:hlinkClick r:id="rId5"/>
              </a:rPr>
              <a:t>die</a:t>
            </a:r>
            <a:r>
              <a:rPr lang="de-DE" altLang="en-US"/>
              <a:t> </a:t>
            </a:r>
            <a:r>
              <a:rPr lang="de-DE" altLang="en-US">
                <a:hlinkClick r:id="rId6"/>
              </a:rPr>
              <a:t>Gedächtnisstütze</a:t>
            </a:r>
            <a:endParaRPr lang="de-DE" altLang="en-US"/>
          </a:p>
          <a:p>
            <a:pPr lvl="1" eaLnBrk="1" hangingPunct="1">
              <a:buFontTx/>
              <a:buNone/>
            </a:pPr>
            <a:r>
              <a:rPr lang="de-DE" altLang="en-US"/>
              <a:t>Nominales GDP = Y *P</a:t>
            </a:r>
          </a:p>
          <a:p>
            <a:pPr lvl="1" eaLnBrk="1" hangingPunct="1">
              <a:buFontTx/>
              <a:buNone/>
            </a:pPr>
            <a:r>
              <a:rPr lang="de-DE" altLang="en-US"/>
              <a:t>Reales GDP = Y</a:t>
            </a:r>
          </a:p>
          <a:p>
            <a:pPr lvl="1" eaLnBrk="1" hangingPunct="1">
              <a:buFontTx/>
              <a:buNone/>
            </a:pPr>
            <a:r>
              <a:rPr lang="de-DE" altLang="en-US"/>
              <a:t>Nominales GDP / Reales GDP = Y*P / Y = P</a:t>
            </a:r>
          </a:p>
          <a:p>
            <a:pPr eaLnBrk="1" hangingPunct="1">
              <a:buFontTx/>
              <a:buNone/>
            </a:pPr>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146435"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D00DCC2C-EE7B-4CDD-B71E-E34D0645F607}" type="slidenum">
              <a:rPr lang="en-GB" altLang="en-US" sz="1100">
                <a:latin typeface="Times New Roman" pitchFamily="18" charset="0"/>
              </a:rPr>
              <a:pPr>
                <a:spcBef>
                  <a:spcPct val="0"/>
                </a:spcBef>
                <a:buFontTx/>
                <a:buNone/>
              </a:pPr>
              <a:t>55</a:t>
            </a:fld>
            <a:endParaRPr lang="en-GB" altLang="en-US" sz="1100">
              <a:latin typeface="Times New Roman" pitchFamily="18" charset="0"/>
            </a:endParaRPr>
          </a:p>
        </p:txBody>
      </p:sp>
      <p:sp>
        <p:nvSpPr>
          <p:cNvPr id="146436" name="Rectangle 2"/>
          <p:cNvSpPr>
            <a:spLocks noGrp="1" noRot="1" noChangeAspect="1" noChangeArrowheads="1" noTextEdit="1"/>
          </p:cNvSpPr>
          <p:nvPr>
            <p:ph type="sldImg"/>
          </p:nvPr>
        </p:nvSpPr>
        <p:spPr>
          <a:ln/>
        </p:spPr>
      </p:sp>
      <p:sp>
        <p:nvSpPr>
          <p:cNvPr id="1464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14848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2428F983-6B8B-475D-88D4-04C5937BA2F5}" type="slidenum">
              <a:rPr lang="en-GB" altLang="en-US" sz="1100">
                <a:latin typeface="Times New Roman" pitchFamily="18" charset="0"/>
              </a:rPr>
              <a:pPr>
                <a:spcBef>
                  <a:spcPct val="0"/>
                </a:spcBef>
                <a:buFontTx/>
                <a:buNone/>
              </a:pPr>
              <a:t>56</a:t>
            </a:fld>
            <a:endParaRPr lang="en-GB" altLang="en-US" sz="1100">
              <a:latin typeface="Times New Roman" pitchFamily="18" charset="0"/>
            </a:endParaRPr>
          </a:p>
        </p:txBody>
      </p:sp>
      <p:sp>
        <p:nvSpPr>
          <p:cNvPr id="148484" name="Rectangle 2"/>
          <p:cNvSpPr>
            <a:spLocks noGrp="1" noRot="1" noChangeAspect="1" noChangeArrowheads="1" noTextEdit="1"/>
          </p:cNvSpPr>
          <p:nvPr>
            <p:ph type="sldImg"/>
          </p:nvPr>
        </p:nvSpPr>
        <p:spPr>
          <a:ln/>
        </p:spPr>
      </p:sp>
      <p:sp>
        <p:nvSpPr>
          <p:cNvPr id="1484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15053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8A0B1406-DCCA-4E82-AADC-089E092B9F64}" type="slidenum">
              <a:rPr lang="en-GB" altLang="en-US" sz="1100">
                <a:latin typeface="Times New Roman" pitchFamily="18" charset="0"/>
              </a:rPr>
              <a:pPr>
                <a:spcBef>
                  <a:spcPct val="0"/>
                </a:spcBef>
                <a:buFontTx/>
                <a:buNone/>
              </a:pPr>
              <a:t>57</a:t>
            </a:fld>
            <a:endParaRPr lang="en-GB" altLang="en-US" sz="1100">
              <a:latin typeface="Times New Roman" pitchFamily="18" charset="0"/>
            </a:endParaRPr>
          </a:p>
        </p:txBody>
      </p:sp>
      <p:sp>
        <p:nvSpPr>
          <p:cNvPr id="150532" name="Rectangle 2"/>
          <p:cNvSpPr>
            <a:spLocks noGrp="1" noRot="1" noChangeAspect="1" noChangeArrowheads="1" noTextEdit="1"/>
          </p:cNvSpPr>
          <p:nvPr>
            <p:ph type="sldImg"/>
          </p:nvPr>
        </p:nvSpPr>
        <p:spPr>
          <a:ln/>
        </p:spPr>
      </p:sp>
      <p:sp>
        <p:nvSpPr>
          <p:cNvPr id="1505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15257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AF9FC576-4736-4D04-8213-FEF9C6478964}" type="slidenum">
              <a:rPr lang="en-GB" altLang="en-US" sz="1100">
                <a:latin typeface="Times New Roman" pitchFamily="18" charset="0"/>
              </a:rPr>
              <a:pPr>
                <a:spcBef>
                  <a:spcPct val="0"/>
                </a:spcBef>
                <a:buFontTx/>
                <a:buNone/>
              </a:pPr>
              <a:t>58</a:t>
            </a:fld>
            <a:endParaRPr lang="en-GB" altLang="en-US" sz="1100">
              <a:latin typeface="Times New Roman" pitchFamily="18" charset="0"/>
            </a:endParaRPr>
          </a:p>
        </p:txBody>
      </p:sp>
      <p:sp>
        <p:nvSpPr>
          <p:cNvPr id="152580" name="Rectangle 2"/>
          <p:cNvSpPr>
            <a:spLocks noGrp="1" noRot="1" noChangeAspect="1" noChangeArrowheads="1" noTextEdit="1"/>
          </p:cNvSpPr>
          <p:nvPr>
            <p:ph type="sldImg"/>
          </p:nvPr>
        </p:nvSpPr>
        <p:spPr>
          <a:ln/>
        </p:spPr>
      </p:sp>
      <p:sp>
        <p:nvSpPr>
          <p:cNvPr id="1525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15462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AC2EAB6B-50C1-49F2-B6B9-1559D2CCC61C}" type="slidenum">
              <a:rPr lang="en-GB" altLang="en-US" sz="1100">
                <a:latin typeface="Times New Roman" pitchFamily="18" charset="0"/>
              </a:rPr>
              <a:pPr>
                <a:spcBef>
                  <a:spcPct val="0"/>
                </a:spcBef>
                <a:buFontTx/>
                <a:buNone/>
              </a:pPr>
              <a:t>59</a:t>
            </a:fld>
            <a:endParaRPr lang="en-GB" altLang="en-US" sz="1100">
              <a:latin typeface="Times New Roman" pitchFamily="18" charset="0"/>
            </a:endParaRPr>
          </a:p>
        </p:txBody>
      </p:sp>
      <p:sp>
        <p:nvSpPr>
          <p:cNvPr id="154628" name="Rectangle 2"/>
          <p:cNvSpPr>
            <a:spLocks noGrp="1" noRot="1" noChangeAspect="1" noChangeArrowheads="1" noTextEdit="1"/>
          </p:cNvSpPr>
          <p:nvPr>
            <p:ph type="sldImg"/>
          </p:nvPr>
        </p:nvSpPr>
        <p:spPr>
          <a:ln/>
        </p:spPr>
      </p:sp>
      <p:sp>
        <p:nvSpPr>
          <p:cNvPr id="1546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1945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D28AF25C-A546-484F-A9F3-350A185D5612}" type="slidenum">
              <a:rPr lang="en-GB" altLang="en-US" sz="1100">
                <a:latin typeface="Times New Roman" pitchFamily="18" charset="0"/>
              </a:rPr>
              <a:pPr>
                <a:spcBef>
                  <a:spcPct val="0"/>
                </a:spcBef>
                <a:buFontTx/>
                <a:buNone/>
              </a:pPr>
              <a:t>6</a:t>
            </a:fld>
            <a:endParaRPr lang="en-GB" altLang="en-US" sz="1100">
              <a:latin typeface="Times New Roman" pitchFamily="18" charset="0"/>
            </a:endParaRPr>
          </a:p>
        </p:txBody>
      </p:sp>
      <p:sp>
        <p:nvSpPr>
          <p:cNvPr id="19460" name="Rectangle 2"/>
          <p:cNvSpPr>
            <a:spLocks noGrp="1" noRot="1" noChangeAspect="1" noChangeArrowheads="1" noTextEdit="1"/>
          </p:cNvSpPr>
          <p:nvPr>
            <p:ph type="sldImg"/>
          </p:nvPr>
        </p:nvSpPr>
        <p:spPr>
          <a:ln/>
        </p:spPr>
      </p:sp>
      <p:sp>
        <p:nvSpPr>
          <p:cNvPr id="194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156675"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F64AE192-EE15-46E1-817E-574D95DB2601}" type="slidenum">
              <a:rPr lang="en-GB" altLang="en-US" sz="1100">
                <a:latin typeface="Times New Roman" pitchFamily="18" charset="0"/>
              </a:rPr>
              <a:pPr>
                <a:spcBef>
                  <a:spcPct val="0"/>
                </a:spcBef>
                <a:buFontTx/>
                <a:buNone/>
              </a:pPr>
              <a:t>60</a:t>
            </a:fld>
            <a:endParaRPr lang="en-GB" altLang="en-US" sz="1100">
              <a:latin typeface="Times New Roman" pitchFamily="18" charset="0"/>
            </a:endParaRPr>
          </a:p>
        </p:txBody>
      </p:sp>
      <p:sp>
        <p:nvSpPr>
          <p:cNvPr id="156676" name="Rectangle 2"/>
          <p:cNvSpPr>
            <a:spLocks noGrp="1" noRot="1" noChangeAspect="1" noChangeArrowheads="1" noTextEdit="1"/>
          </p:cNvSpPr>
          <p:nvPr>
            <p:ph type="sldImg"/>
          </p:nvPr>
        </p:nvSpPr>
        <p:spPr>
          <a:ln/>
        </p:spPr>
      </p:sp>
      <p:sp>
        <p:nvSpPr>
          <p:cNvPr id="1566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dirty="0"/>
              <a:t>Hello everybody, this is lesson 3 of the lecture macroeconomics. We will discuss slide 60 – 79 of Chapter 1 “Introduction to Macroeconomics”</a:t>
            </a:r>
          </a:p>
          <a:p>
            <a:pPr marL="0" indent="0" eaLnBrk="1" hangingPunct="1">
              <a:buNone/>
            </a:pPr>
            <a:r>
              <a:rPr lang="en-US" altLang="en-US" dirty="0"/>
              <a:t>We start with a discussion of the difference between GDP and Disposable Income of Households.</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r>
              <a:rPr lang="en-US" altLang="en-US" dirty="0"/>
              <a:t>Let’s begin once again with the definition of GDP. It is the…</a:t>
            </a:r>
          </a:p>
          <a:p>
            <a:pPr marL="0" indent="0">
              <a:buNone/>
            </a:pPr>
            <a:endParaRPr lang="en-US" altLang="en-US" dirty="0"/>
          </a:p>
          <a:p>
            <a:pPr marL="0" indent="0">
              <a:buNone/>
            </a:pPr>
            <a:r>
              <a:rPr lang="en-US" altLang="en-US" dirty="0"/>
              <a:t>FTEXT</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16077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1C32D801-EF1A-4EBC-8CB9-AD6BF2292D30}" type="slidenum">
              <a:rPr lang="en-GB" altLang="en-US" sz="1100">
                <a:latin typeface="Times New Roman" pitchFamily="18" charset="0"/>
              </a:rPr>
              <a:pPr>
                <a:spcBef>
                  <a:spcPct val="0"/>
                </a:spcBef>
                <a:buFontTx/>
                <a:buNone/>
              </a:pPr>
              <a:t>62</a:t>
            </a:fld>
            <a:endParaRPr lang="en-GB" altLang="en-US" sz="1100">
              <a:latin typeface="Times New Roman" pitchFamily="18" charset="0"/>
            </a:endParaRPr>
          </a:p>
        </p:txBody>
      </p:sp>
      <p:sp>
        <p:nvSpPr>
          <p:cNvPr id="160772" name="Rectangle 2"/>
          <p:cNvSpPr>
            <a:spLocks noGrp="1" noRot="1" noChangeAspect="1" noChangeArrowheads="1" noTextEdit="1"/>
          </p:cNvSpPr>
          <p:nvPr>
            <p:ph type="sldImg"/>
          </p:nvPr>
        </p:nvSpPr>
        <p:spPr>
          <a:ln/>
        </p:spPr>
      </p:sp>
      <p:sp>
        <p:nvSpPr>
          <p:cNvPr id="1607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16281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EBEEDD12-9F92-4E02-A1D4-129CF89EBEC6}" type="slidenum">
              <a:rPr lang="en-GB" altLang="en-US" sz="1100">
                <a:latin typeface="Times New Roman" pitchFamily="18" charset="0"/>
              </a:rPr>
              <a:pPr>
                <a:spcBef>
                  <a:spcPct val="0"/>
                </a:spcBef>
                <a:buFontTx/>
                <a:buNone/>
              </a:pPr>
              <a:t>63</a:t>
            </a:fld>
            <a:endParaRPr lang="en-GB" altLang="en-US" sz="1100">
              <a:latin typeface="Times New Roman" pitchFamily="18" charset="0"/>
            </a:endParaRPr>
          </a:p>
        </p:txBody>
      </p:sp>
      <p:sp>
        <p:nvSpPr>
          <p:cNvPr id="162820" name="Rectangle 2"/>
          <p:cNvSpPr>
            <a:spLocks noGrp="1" noRot="1" noChangeAspect="1" noChangeArrowheads="1" noTextEdit="1"/>
          </p:cNvSpPr>
          <p:nvPr>
            <p:ph type="sldImg"/>
          </p:nvPr>
        </p:nvSpPr>
        <p:spPr>
          <a:ln/>
        </p:spPr>
      </p:sp>
      <p:sp>
        <p:nvSpPr>
          <p:cNvPr id="1628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noProof="0" dirty="0"/>
              <a:t>The expression „at factor prices“ indicates that this NDP aggregate measures NDP not at the market prices final users have to pay, but at the prices which reflect the production factor costs before tax</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4"/>
          <p:cNvSpPr txBox="1">
            <a:spLocks noGrp="1" noChangeArrowheads="1"/>
          </p:cNvSpPr>
          <p:nvPr/>
        </p:nvSpPr>
        <p:spPr bwMode="auto">
          <a:xfrm>
            <a:off x="9525" y="9380538"/>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837" tIns="0" rIns="19837" bIns="0" anchor="b"/>
          <a:lstStyle>
            <a:lvl1pPr defTabSz="825500">
              <a:spcBef>
                <a:spcPct val="30000"/>
              </a:spcBef>
              <a:buAutoNum type="arabicPeriod"/>
              <a:defRPr sz="1200">
                <a:solidFill>
                  <a:schemeClr val="tx1"/>
                </a:solidFill>
                <a:latin typeface="Arial" charset="0"/>
              </a:defRPr>
            </a:lvl1pPr>
            <a:lvl2pPr marL="742950" indent="-285750" defTabSz="825500">
              <a:spcBef>
                <a:spcPct val="30000"/>
              </a:spcBef>
              <a:buAutoNum type="arabicPeriod"/>
              <a:defRPr sz="1200">
                <a:solidFill>
                  <a:schemeClr val="tx1"/>
                </a:solidFill>
                <a:latin typeface="Arial" charset="0"/>
              </a:defRPr>
            </a:lvl2pPr>
            <a:lvl3pPr marL="1143000" indent="-228600" defTabSz="825500">
              <a:spcBef>
                <a:spcPct val="30000"/>
              </a:spcBef>
              <a:buAutoNum type="arabicPeriod"/>
              <a:defRPr sz="1200">
                <a:solidFill>
                  <a:schemeClr val="tx1"/>
                </a:solidFill>
                <a:latin typeface="Arial" charset="0"/>
              </a:defRPr>
            </a:lvl3pPr>
            <a:lvl4pPr marL="1600200" indent="-228600" defTabSz="825500">
              <a:spcBef>
                <a:spcPct val="30000"/>
              </a:spcBef>
              <a:buAutoNum type="arabicPeriod"/>
              <a:defRPr sz="1200">
                <a:solidFill>
                  <a:schemeClr val="tx1"/>
                </a:solidFill>
                <a:latin typeface="Arial" charset="0"/>
              </a:defRPr>
            </a:lvl4pPr>
            <a:lvl5pPr marL="2057400" indent="-228600" defTabSz="825500">
              <a:spcBef>
                <a:spcPct val="30000"/>
              </a:spcBef>
              <a:buAutoNum type="arabicPeriod"/>
              <a:defRPr sz="1200">
                <a:solidFill>
                  <a:schemeClr val="tx1"/>
                </a:solidFill>
                <a:latin typeface="Arial" charset="0"/>
              </a:defRPr>
            </a:lvl5pPr>
            <a:lvl6pPr marL="2514600" indent="-228600" defTabSz="825500" eaLnBrk="0" fontAlgn="base" hangingPunct="0">
              <a:spcBef>
                <a:spcPct val="30000"/>
              </a:spcBef>
              <a:spcAft>
                <a:spcPct val="0"/>
              </a:spcAft>
              <a:buAutoNum type="arabicPeriod"/>
              <a:defRPr sz="1200">
                <a:solidFill>
                  <a:schemeClr val="tx1"/>
                </a:solidFill>
                <a:latin typeface="Arial" charset="0"/>
              </a:defRPr>
            </a:lvl6pPr>
            <a:lvl7pPr marL="2971800" indent="-228600" defTabSz="825500" eaLnBrk="0" fontAlgn="base" hangingPunct="0">
              <a:spcBef>
                <a:spcPct val="30000"/>
              </a:spcBef>
              <a:spcAft>
                <a:spcPct val="0"/>
              </a:spcAft>
              <a:buAutoNum type="arabicPeriod"/>
              <a:defRPr sz="1200">
                <a:solidFill>
                  <a:schemeClr val="tx1"/>
                </a:solidFill>
                <a:latin typeface="Arial" charset="0"/>
              </a:defRPr>
            </a:lvl7pPr>
            <a:lvl8pPr marL="3429000" indent="-228600" defTabSz="825500" eaLnBrk="0" fontAlgn="base" hangingPunct="0">
              <a:spcBef>
                <a:spcPct val="30000"/>
              </a:spcBef>
              <a:spcAft>
                <a:spcPct val="0"/>
              </a:spcAft>
              <a:buAutoNum type="arabicPeriod"/>
              <a:defRPr sz="1200">
                <a:solidFill>
                  <a:schemeClr val="tx1"/>
                </a:solidFill>
                <a:latin typeface="Arial" charset="0"/>
              </a:defRPr>
            </a:lvl8pPr>
            <a:lvl9pPr marL="3886200" indent="-228600" defTabSz="82550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i="1">
                <a:latin typeface="Times New Roman" pitchFamily="18" charset="0"/>
              </a:rPr>
              <a:t>Prof. Dr. Rainer Maurer, Markoökonomik</a:t>
            </a:r>
          </a:p>
        </p:txBody>
      </p:sp>
      <p:sp>
        <p:nvSpPr>
          <p:cNvPr id="164867" name="Rectangle 5"/>
          <p:cNvSpPr txBox="1">
            <a:spLocks noGrp="1" noChangeArrowheads="1"/>
          </p:cNvSpPr>
          <p:nvPr/>
        </p:nvSpPr>
        <p:spPr bwMode="auto">
          <a:xfrm>
            <a:off x="3851275" y="9380538"/>
            <a:ext cx="29464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837" tIns="0" rIns="19837" bIns="0" anchor="b"/>
          <a:lstStyle>
            <a:lvl1pPr defTabSz="825500">
              <a:spcBef>
                <a:spcPct val="30000"/>
              </a:spcBef>
              <a:buAutoNum type="arabicPeriod"/>
              <a:defRPr sz="1200">
                <a:solidFill>
                  <a:schemeClr val="tx1"/>
                </a:solidFill>
                <a:latin typeface="Arial" charset="0"/>
              </a:defRPr>
            </a:lvl1pPr>
            <a:lvl2pPr marL="742950" indent="-285750" defTabSz="825500">
              <a:spcBef>
                <a:spcPct val="30000"/>
              </a:spcBef>
              <a:buAutoNum type="arabicPeriod"/>
              <a:defRPr sz="1200">
                <a:solidFill>
                  <a:schemeClr val="tx1"/>
                </a:solidFill>
                <a:latin typeface="Arial" charset="0"/>
              </a:defRPr>
            </a:lvl2pPr>
            <a:lvl3pPr marL="1143000" indent="-228600" defTabSz="825500">
              <a:spcBef>
                <a:spcPct val="30000"/>
              </a:spcBef>
              <a:buAutoNum type="arabicPeriod"/>
              <a:defRPr sz="1200">
                <a:solidFill>
                  <a:schemeClr val="tx1"/>
                </a:solidFill>
                <a:latin typeface="Arial" charset="0"/>
              </a:defRPr>
            </a:lvl3pPr>
            <a:lvl4pPr marL="1600200" indent="-228600" defTabSz="825500">
              <a:spcBef>
                <a:spcPct val="30000"/>
              </a:spcBef>
              <a:buAutoNum type="arabicPeriod"/>
              <a:defRPr sz="1200">
                <a:solidFill>
                  <a:schemeClr val="tx1"/>
                </a:solidFill>
                <a:latin typeface="Arial" charset="0"/>
              </a:defRPr>
            </a:lvl4pPr>
            <a:lvl5pPr marL="2057400" indent="-228600" defTabSz="825500">
              <a:spcBef>
                <a:spcPct val="30000"/>
              </a:spcBef>
              <a:buAutoNum type="arabicPeriod"/>
              <a:defRPr sz="1200">
                <a:solidFill>
                  <a:schemeClr val="tx1"/>
                </a:solidFill>
                <a:latin typeface="Arial" charset="0"/>
              </a:defRPr>
            </a:lvl5pPr>
            <a:lvl6pPr marL="2514600" indent="-228600" defTabSz="825500" eaLnBrk="0" fontAlgn="base" hangingPunct="0">
              <a:spcBef>
                <a:spcPct val="30000"/>
              </a:spcBef>
              <a:spcAft>
                <a:spcPct val="0"/>
              </a:spcAft>
              <a:buAutoNum type="arabicPeriod"/>
              <a:defRPr sz="1200">
                <a:solidFill>
                  <a:schemeClr val="tx1"/>
                </a:solidFill>
                <a:latin typeface="Arial" charset="0"/>
              </a:defRPr>
            </a:lvl6pPr>
            <a:lvl7pPr marL="2971800" indent="-228600" defTabSz="825500" eaLnBrk="0" fontAlgn="base" hangingPunct="0">
              <a:spcBef>
                <a:spcPct val="30000"/>
              </a:spcBef>
              <a:spcAft>
                <a:spcPct val="0"/>
              </a:spcAft>
              <a:buAutoNum type="arabicPeriod"/>
              <a:defRPr sz="1200">
                <a:solidFill>
                  <a:schemeClr val="tx1"/>
                </a:solidFill>
                <a:latin typeface="Arial" charset="0"/>
              </a:defRPr>
            </a:lvl7pPr>
            <a:lvl8pPr marL="3429000" indent="-228600" defTabSz="825500" eaLnBrk="0" fontAlgn="base" hangingPunct="0">
              <a:spcBef>
                <a:spcPct val="30000"/>
              </a:spcBef>
              <a:spcAft>
                <a:spcPct val="0"/>
              </a:spcAft>
              <a:buAutoNum type="arabicPeriod"/>
              <a:defRPr sz="1200">
                <a:solidFill>
                  <a:schemeClr val="tx1"/>
                </a:solidFill>
                <a:latin typeface="Arial" charset="0"/>
              </a:defRPr>
            </a:lvl8pPr>
            <a:lvl9pPr marL="3886200" indent="-228600" defTabSz="825500"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D592C45D-4330-44DF-AB56-D8F19CBBC4E3}" type="slidenum">
              <a:rPr lang="en-GB" altLang="en-US" sz="1100" i="1">
                <a:latin typeface="Times New Roman" pitchFamily="18" charset="0"/>
              </a:rPr>
              <a:pPr algn="r">
                <a:spcBef>
                  <a:spcPct val="0"/>
                </a:spcBef>
                <a:buFontTx/>
                <a:buNone/>
              </a:pPr>
              <a:t>64</a:t>
            </a:fld>
            <a:endParaRPr lang="en-GB" altLang="en-US" sz="1100" i="1">
              <a:latin typeface="Times New Roman" pitchFamily="18" charset="0"/>
            </a:endParaRPr>
          </a:p>
        </p:txBody>
      </p:sp>
      <p:sp>
        <p:nvSpPr>
          <p:cNvPr id="164868" name="Rectangle 2"/>
          <p:cNvSpPr>
            <a:spLocks noGrp="1" noRot="1" noChangeAspect="1" noChangeArrowheads="1" noTextEdit="1"/>
          </p:cNvSpPr>
          <p:nvPr>
            <p:ph type="sldImg"/>
          </p:nvPr>
        </p:nvSpPr>
        <p:spPr>
          <a:ln/>
        </p:spPr>
      </p:sp>
      <p:sp>
        <p:nvSpPr>
          <p:cNvPr id="1648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r>
              <a:rPr lang="en-US" altLang="en-US" dirty="0"/>
              <a:t>As the map reveals, there are strong structural differences especially between East &amp; West Germany. Most East German districts are colored with bright or somewhat darker yellow, indicating a income bracket below 16500 Euro Disposable Income per Year. This reflects the still prevailing economic differences between East and West Germany.</a:t>
            </a:r>
          </a:p>
          <a:p>
            <a:pPr marL="0" indent="0" eaLnBrk="1" hangingPunct="1">
              <a:buFontTx/>
              <a:buNone/>
            </a:pPr>
            <a:endParaRPr lang="en-US" altLang="en-US" dirty="0"/>
          </a:p>
          <a:p>
            <a:pPr marL="0" indent="0" eaLnBrk="1" hangingPunct="1">
              <a:buFontTx/>
              <a:buNone/>
            </a:pPr>
            <a:r>
              <a:rPr lang="en-US" altLang="en-US" dirty="0"/>
              <a:t>Within West Germany there are also strong differences observable. For example high income clusters are in districts around Munich, Stuttgart, </a:t>
            </a:r>
            <a:r>
              <a:rPr lang="en-US" altLang="en-US" dirty="0" err="1"/>
              <a:t>Franfurt</a:t>
            </a:r>
            <a:r>
              <a:rPr lang="en-US" altLang="en-US" dirty="0"/>
              <a:t>, Ruhr Area, Hamburg, which are colored by deep purple indicating an income bracket above 25500  Euro Disposable Income per Year</a:t>
            </a:r>
          </a:p>
          <a:p>
            <a:pPr marL="0" indent="0" eaLnBrk="1" hangingPunct="1">
              <a:buFontTx/>
              <a:buNone/>
            </a:pPr>
            <a:endParaRPr lang="en-US" altLang="en-US" dirty="0"/>
          </a:p>
          <a:p>
            <a:pPr marL="0" indent="0" eaLnBrk="1" hangingPunct="1">
              <a:buFontTx/>
              <a:buNone/>
            </a:pPr>
            <a:r>
              <a:rPr lang="en-US" altLang="en-US" dirty="0"/>
              <a:t>These regional clusters correspond with higher income providing industries like aerospace and computer industries around Munich, motor industries around Stuttgart, financial industries around Frankfurt, some remaining industrial centers in the Ruhr Area and transportation industries and media companies in Hamburg.</a:t>
            </a:r>
          </a:p>
          <a:p>
            <a:pPr marL="0" indent="0" eaLnBrk="1" hangingPunct="1">
              <a:buFontTx/>
              <a:buNone/>
            </a:pPr>
            <a:endParaRPr lang="en-US" altLang="en-US" dirty="0"/>
          </a:p>
          <a:p>
            <a:pPr marL="0" indent="0" eaLnBrk="1" hangingPunct="1">
              <a:buFontTx/>
              <a:buNone/>
            </a:pPr>
            <a:r>
              <a:rPr lang="en-US" altLang="en-US" dirty="0"/>
              <a:t>Pforzheim is in the income bracket from 16500 to 18000 Euros per year: relatively weak among West German districts. </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166915"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284AB77D-8078-4951-B258-B35A2EB1F4EF}" type="slidenum">
              <a:rPr lang="en-GB" altLang="en-US" sz="1100">
                <a:latin typeface="Times New Roman" pitchFamily="18" charset="0"/>
              </a:rPr>
              <a:pPr>
                <a:spcBef>
                  <a:spcPct val="0"/>
                </a:spcBef>
                <a:buFontTx/>
                <a:buNone/>
              </a:pPr>
              <a:t>65</a:t>
            </a:fld>
            <a:endParaRPr lang="en-GB" altLang="en-US" sz="1100">
              <a:latin typeface="Times New Roman" pitchFamily="18" charset="0"/>
            </a:endParaRPr>
          </a:p>
        </p:txBody>
      </p:sp>
      <p:sp>
        <p:nvSpPr>
          <p:cNvPr id="166916" name="Rectangle 2"/>
          <p:cNvSpPr>
            <a:spLocks noGrp="1" noRot="1" noChangeAspect="1" noChangeArrowheads="1" noTextEdit="1"/>
          </p:cNvSpPr>
          <p:nvPr>
            <p:ph type="sldImg"/>
          </p:nvPr>
        </p:nvSpPr>
        <p:spPr>
          <a:ln/>
        </p:spPr>
      </p:sp>
      <p:sp>
        <p:nvSpPr>
          <p:cNvPr id="1669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dirty="0"/>
              <a:t>Finally, I would like to address the question, whether GDP can be used as a measure of welfare.</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16896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668D5278-3498-4F0C-A491-63C3A058421B}" type="slidenum">
              <a:rPr lang="en-GB" altLang="en-US" sz="1100">
                <a:latin typeface="Times New Roman" pitchFamily="18" charset="0"/>
              </a:rPr>
              <a:pPr>
                <a:spcBef>
                  <a:spcPct val="0"/>
                </a:spcBef>
                <a:buFontTx/>
                <a:buNone/>
              </a:pPr>
              <a:t>66</a:t>
            </a:fld>
            <a:endParaRPr lang="en-GB" altLang="en-US" sz="1100">
              <a:latin typeface="Times New Roman" pitchFamily="18" charset="0"/>
            </a:endParaRPr>
          </a:p>
        </p:txBody>
      </p:sp>
      <p:sp>
        <p:nvSpPr>
          <p:cNvPr id="168964" name="Rectangle 2"/>
          <p:cNvSpPr>
            <a:spLocks noGrp="1" noRot="1" noChangeAspect="1" noChangeArrowheads="1" noTextEdit="1"/>
          </p:cNvSpPr>
          <p:nvPr>
            <p:ph type="sldImg"/>
          </p:nvPr>
        </p:nvSpPr>
        <p:spPr>
          <a:ln/>
        </p:spPr>
      </p:sp>
      <p:sp>
        <p:nvSpPr>
          <p:cNvPr id="1689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None/>
            </a:pPr>
            <a:r>
              <a:rPr lang="en-US" altLang="en-US" sz="1200" dirty="0"/>
              <a:t>“W</a:t>
            </a:r>
            <a:r>
              <a:rPr lang="en-US" altLang="en-US" sz="1200" dirty="0">
                <a:solidFill>
                  <a:srgbClr val="00FF00"/>
                </a:solidFill>
              </a:rPr>
              <a:t>elfare</a:t>
            </a:r>
            <a:r>
              <a:rPr lang="en-US" altLang="en-US" sz="1200" dirty="0"/>
              <a:t>” is a somewhat “</a:t>
            </a:r>
            <a:r>
              <a:rPr lang="en-US" altLang="en-US" sz="1200" dirty="0">
                <a:solidFill>
                  <a:srgbClr val="00FF00"/>
                </a:solidFill>
              </a:rPr>
              <a:t>cloudy</a:t>
            </a:r>
            <a:r>
              <a:rPr lang="en-US" altLang="en-US" sz="1200" dirty="0"/>
              <a:t>” expression</a:t>
            </a:r>
          </a:p>
          <a:p>
            <a:pPr marL="0" indent="0" eaLnBrk="1" hangingPunct="1">
              <a:buNone/>
            </a:pPr>
            <a:r>
              <a:rPr lang="en-US" altLang="en-US" sz="1200" dirty="0"/>
              <a:t>FTEXT</a:t>
            </a:r>
          </a:p>
          <a:p>
            <a:pPr marL="0" indent="0" eaLnBrk="1" hangingPunct="1">
              <a:buNone/>
            </a:pPr>
            <a:endParaRPr lang="en-US" alt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4"/>
          <p:cNvSpPr>
            <a:spLocks noGrp="1" noChangeArrowheads="1"/>
          </p:cNvSpPr>
          <p:nvPr>
            <p:ph type="ftr" sz="quarter" idx="4"/>
          </p:nvPr>
        </p:nvSpPr>
        <p:spPr>
          <a:xfrm>
            <a:off x="0" y="9380538"/>
            <a:ext cx="2944813" cy="493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17101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2C53B20D-F1F6-4F21-A3C5-883D81762948}" type="slidenum">
              <a:rPr lang="en-GB" altLang="en-US" sz="1100">
                <a:latin typeface="Times New Roman" pitchFamily="18" charset="0"/>
              </a:rPr>
              <a:pPr>
                <a:spcBef>
                  <a:spcPct val="0"/>
                </a:spcBef>
                <a:buFontTx/>
                <a:buNone/>
              </a:pPr>
              <a:t>67</a:t>
            </a:fld>
            <a:endParaRPr lang="en-GB" altLang="en-US" sz="1100">
              <a:latin typeface="Times New Roman" pitchFamily="18" charset="0"/>
            </a:endParaRPr>
          </a:p>
        </p:txBody>
      </p:sp>
      <p:sp>
        <p:nvSpPr>
          <p:cNvPr id="171012" name="Rectangle 2"/>
          <p:cNvSpPr>
            <a:spLocks noGrp="1" noRot="1" noChangeAspect="1" noChangeArrowheads="1" noTextEdit="1"/>
          </p:cNvSpPr>
          <p:nvPr>
            <p:ph type="sldImg"/>
          </p:nvPr>
        </p:nvSpPr>
        <p:spPr>
          <a:ln/>
        </p:spPr>
      </p:sp>
      <p:sp>
        <p:nvSpPr>
          <p:cNvPr id="1710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en-US" noProof="0" dirty="0"/>
              <a:t>The first problem, I would like to discuss, has to do with the problem of non-market production: FTEXT</a:t>
            </a:r>
          </a:p>
          <a:p>
            <a:pPr eaLnBrk="1" hangingPunct="1">
              <a:buFontTx/>
              <a:buNone/>
            </a:pPr>
            <a:endParaRPr lang="en-US" altLang="en-US" noProof="0" dirty="0"/>
          </a:p>
          <a:p>
            <a:pPr eaLnBrk="1" hangingPunct="1">
              <a:buFontTx/>
              <a:buNone/>
            </a:pPr>
            <a:r>
              <a:rPr lang="en-US" altLang="en-US" noProof="0" dirty="0"/>
              <a:t>The second problem is captured by the key term “leisure time”: FTEXT</a:t>
            </a:r>
          </a:p>
          <a:p>
            <a:pPr eaLnBrk="1" hangingPunct="1">
              <a:buFontTx/>
              <a:buNone/>
            </a:pPr>
            <a:endParaRPr lang="en-US" altLang="en-US" noProof="0" dirty="0"/>
          </a:p>
          <a:p>
            <a:pPr eaLnBrk="1" hangingPunct="1">
              <a:buFontTx/>
              <a:buNone/>
            </a:pPr>
            <a:endParaRPr lang="en-US" altLang="en-US" noProof="0"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4"/>
          <p:cNvSpPr>
            <a:spLocks noGrp="1" noChangeArrowheads="1"/>
          </p:cNvSpPr>
          <p:nvPr>
            <p:ph type="ftr" sz="quarter" idx="4"/>
          </p:nvPr>
        </p:nvSpPr>
        <p:spPr>
          <a:xfrm>
            <a:off x="0" y="9380538"/>
            <a:ext cx="2944813" cy="493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17305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31220A67-45B2-4119-941B-23E667278971}" type="slidenum">
              <a:rPr lang="en-GB" altLang="en-US" sz="1100">
                <a:latin typeface="Times New Roman" pitchFamily="18" charset="0"/>
              </a:rPr>
              <a:pPr>
                <a:spcBef>
                  <a:spcPct val="0"/>
                </a:spcBef>
                <a:buFontTx/>
                <a:buNone/>
              </a:pPr>
              <a:t>68</a:t>
            </a:fld>
            <a:endParaRPr lang="en-GB" altLang="en-US" sz="1100">
              <a:latin typeface="Times New Roman" pitchFamily="18" charset="0"/>
            </a:endParaRPr>
          </a:p>
        </p:txBody>
      </p:sp>
      <p:sp>
        <p:nvSpPr>
          <p:cNvPr id="173060" name="Rectangle 2"/>
          <p:cNvSpPr>
            <a:spLocks noGrp="1" noRot="1" noChangeAspect="1" noChangeArrowheads="1" noTextEdit="1"/>
          </p:cNvSpPr>
          <p:nvPr>
            <p:ph type="sldImg"/>
          </p:nvPr>
        </p:nvSpPr>
        <p:spPr>
          <a:ln/>
        </p:spPr>
      </p:sp>
      <p:sp>
        <p:nvSpPr>
          <p:cNvPr id="1730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altLang="en-US" b="0" dirty="0"/>
              <a:t>This figure shows that there are indeed significant differences in the number of average working hours per year across countries</a:t>
            </a:r>
          </a:p>
          <a:p>
            <a:pPr>
              <a:buFontTx/>
              <a:buNone/>
            </a:pPr>
            <a:endParaRPr lang="en-US" altLang="en-US" b="0" dirty="0"/>
          </a:p>
          <a:p>
            <a:pPr>
              <a:buFontTx/>
              <a:buNone/>
            </a:pPr>
            <a:r>
              <a:rPr lang="en-US" altLang="en-US" b="0" dirty="0"/>
              <a:t>For example, in the United Kingdom the number of average working hours per year is roughly 200 hours higher than in Germany or 250 hours higher than in France.</a:t>
            </a:r>
          </a:p>
          <a:p>
            <a:pPr>
              <a:buFontTx/>
              <a:buNone/>
            </a:pPr>
            <a:endParaRPr lang="en-US" altLang="en-US" b="0" dirty="0"/>
          </a:p>
          <a:p>
            <a:pPr>
              <a:buFontTx/>
              <a:buNone/>
            </a:pPr>
            <a:r>
              <a:rPr lang="en-US" altLang="en-US" b="0" dirty="0"/>
              <a:t>So if labor productivity and everything else were the same in these countries, GDP and disposable income per capita would be higher in the United Kingdom. Higher income allows for a higher consumption level. However the higher subjective welfare from a higher consumption level might be completely absorbed by the lower leisure time for workers in the UK, such they experience the same welfare level as countries with a lower per capita GDP level.</a:t>
            </a:r>
          </a:p>
          <a:p>
            <a:pPr eaLnBrk="1" hangingPunct="1">
              <a:buFontTx/>
              <a:buNone/>
            </a:pPr>
            <a:endParaRPr lang="de-DE" alt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17510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ACFBD7F9-7FF7-4E0B-A4C5-EF58387775C8}" type="slidenum">
              <a:rPr lang="en-GB" altLang="en-US" sz="1100">
                <a:latin typeface="Times New Roman" pitchFamily="18" charset="0"/>
              </a:rPr>
              <a:pPr>
                <a:spcBef>
                  <a:spcPct val="0"/>
                </a:spcBef>
                <a:buFontTx/>
                <a:buNone/>
              </a:pPr>
              <a:t>69</a:t>
            </a:fld>
            <a:endParaRPr lang="en-GB" altLang="en-US" sz="1100">
              <a:latin typeface="Times New Roman" pitchFamily="18" charset="0"/>
            </a:endParaRPr>
          </a:p>
        </p:txBody>
      </p:sp>
      <p:sp>
        <p:nvSpPr>
          <p:cNvPr id="175108" name="Rectangle 2"/>
          <p:cNvSpPr>
            <a:spLocks noGrp="1" noRot="1" noChangeAspect="1" noChangeArrowheads="1" noTextEdit="1"/>
          </p:cNvSpPr>
          <p:nvPr>
            <p:ph type="sldImg"/>
          </p:nvPr>
        </p:nvSpPr>
        <p:spPr>
          <a:ln/>
        </p:spPr>
      </p:sp>
      <p:sp>
        <p:nvSpPr>
          <p:cNvPr id="1751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r>
              <a:rPr lang="de-DE" altLang="en-US" dirty="0" err="1">
                <a:solidFill>
                  <a:schemeClr val="bg2"/>
                </a:solidFill>
                <a:hlinkClick r:id="rId3">
                  <a:extLst>
                    <a:ext uri="{A12FA001-AC4F-418D-AE19-62706E023703}">
                      <ahyp:hlinkClr xmlns:ahyp="http://schemas.microsoft.com/office/drawing/2018/hyperlinkcolor" val="tx"/>
                    </a:ext>
                  </a:extLst>
                </a:hlinkClick>
              </a:rPr>
              <a:t>Another</a:t>
            </a:r>
            <a:r>
              <a:rPr lang="de-DE" altLang="en-US" dirty="0">
                <a:solidFill>
                  <a:schemeClr val="bg2"/>
                </a:solidFill>
                <a:hlinkClick r:id="rId3">
                  <a:extLst>
                    <a:ext uri="{A12FA001-AC4F-418D-AE19-62706E023703}">
                      <ahyp:hlinkClr xmlns:ahyp="http://schemas.microsoft.com/office/drawing/2018/hyperlinkcolor" val="tx"/>
                    </a:ext>
                  </a:extLst>
                </a:hlinkClick>
              </a:rPr>
              <a:t> </a:t>
            </a:r>
            <a:r>
              <a:rPr lang="de-DE" altLang="en-US" dirty="0" err="1">
                <a:solidFill>
                  <a:schemeClr val="bg2"/>
                </a:solidFill>
                <a:hlinkClick r:id="rId3">
                  <a:extLst>
                    <a:ext uri="{A12FA001-AC4F-418D-AE19-62706E023703}">
                      <ahyp:hlinkClr xmlns:ahyp="http://schemas.microsoft.com/office/drawing/2018/hyperlinkcolor" val="tx"/>
                    </a:ext>
                  </a:extLst>
                </a:hlinkClick>
              </a:rPr>
              <a:t>problem</a:t>
            </a:r>
            <a:r>
              <a:rPr lang="de-DE" altLang="en-US" dirty="0">
                <a:solidFill>
                  <a:schemeClr val="bg2"/>
                </a:solidFill>
                <a:hlinkClick r:id="rId3">
                  <a:extLst>
                    <a:ext uri="{A12FA001-AC4F-418D-AE19-62706E023703}">
                      <ahyp:hlinkClr xmlns:ahyp="http://schemas.microsoft.com/office/drawing/2018/hyperlinkcolor" val="tx"/>
                    </a:ext>
                  </a:extLst>
                </a:hlinkClick>
              </a:rPr>
              <a:t> </a:t>
            </a:r>
            <a:r>
              <a:rPr lang="de-DE" altLang="en-US" dirty="0" err="1">
                <a:solidFill>
                  <a:schemeClr val="bg2"/>
                </a:solidFill>
                <a:hlinkClick r:id="rId3">
                  <a:extLst>
                    <a:ext uri="{A12FA001-AC4F-418D-AE19-62706E023703}">
                      <ahyp:hlinkClr xmlns:ahyp="http://schemas.microsoft.com/office/drawing/2018/hyperlinkcolor" val="tx"/>
                    </a:ext>
                  </a:extLst>
                </a:hlinkClick>
              </a:rPr>
              <a:t>with</a:t>
            </a:r>
            <a:r>
              <a:rPr lang="de-DE" altLang="en-US" dirty="0">
                <a:solidFill>
                  <a:schemeClr val="bg2"/>
                </a:solidFill>
                <a:hlinkClick r:id="rId3">
                  <a:extLst>
                    <a:ext uri="{A12FA001-AC4F-418D-AE19-62706E023703}">
                      <ahyp:hlinkClr xmlns:ahyp="http://schemas.microsoft.com/office/drawing/2018/hyperlinkcolor" val="tx"/>
                    </a:ext>
                  </a:extLst>
                </a:hlinkClick>
              </a:rPr>
              <a:t> </a:t>
            </a:r>
            <a:r>
              <a:rPr lang="de-DE" altLang="en-US" dirty="0" err="1">
                <a:solidFill>
                  <a:schemeClr val="bg2"/>
                </a:solidFill>
                <a:hlinkClick r:id="rId3">
                  <a:extLst>
                    <a:ext uri="{A12FA001-AC4F-418D-AE19-62706E023703}">
                      <ahyp:hlinkClr xmlns:ahyp="http://schemas.microsoft.com/office/drawing/2018/hyperlinkcolor" val="tx"/>
                    </a:ext>
                  </a:extLst>
                </a:hlinkClick>
              </a:rPr>
              <a:t>the</a:t>
            </a:r>
            <a:r>
              <a:rPr lang="de-DE" altLang="en-US" dirty="0">
                <a:solidFill>
                  <a:schemeClr val="bg2"/>
                </a:solidFill>
                <a:hlinkClick r:id="rId3">
                  <a:extLst>
                    <a:ext uri="{A12FA001-AC4F-418D-AE19-62706E023703}">
                      <ahyp:hlinkClr xmlns:ahyp="http://schemas.microsoft.com/office/drawing/2018/hyperlinkcolor" val="tx"/>
                    </a:ext>
                  </a:extLst>
                </a:hlinkClick>
              </a:rPr>
              <a:t> </a:t>
            </a:r>
            <a:r>
              <a:rPr lang="de-DE" altLang="en-US" dirty="0" err="1">
                <a:solidFill>
                  <a:schemeClr val="bg2"/>
                </a:solidFill>
                <a:hlinkClick r:id="rId3">
                  <a:extLst>
                    <a:ext uri="{A12FA001-AC4F-418D-AE19-62706E023703}">
                      <ahyp:hlinkClr xmlns:ahyp="http://schemas.microsoft.com/office/drawing/2018/hyperlinkcolor" val="tx"/>
                    </a:ext>
                  </a:extLst>
                </a:hlinkClick>
              </a:rPr>
              <a:t>interpretation</a:t>
            </a:r>
            <a:r>
              <a:rPr lang="de-DE" altLang="en-US" dirty="0">
                <a:solidFill>
                  <a:schemeClr val="bg2"/>
                </a:solidFill>
                <a:hlinkClick r:id="rId3">
                  <a:extLst>
                    <a:ext uri="{A12FA001-AC4F-418D-AE19-62706E023703}">
                      <ahyp:hlinkClr xmlns:ahyp="http://schemas.microsoft.com/office/drawing/2018/hyperlinkcolor" val="tx"/>
                    </a:ext>
                  </a:extLst>
                </a:hlinkClick>
              </a:rPr>
              <a:t> </a:t>
            </a:r>
            <a:r>
              <a:rPr lang="de-DE" altLang="en-US" dirty="0" err="1">
                <a:solidFill>
                  <a:schemeClr val="bg2"/>
                </a:solidFill>
                <a:hlinkClick r:id="rId3">
                  <a:extLst>
                    <a:ext uri="{A12FA001-AC4F-418D-AE19-62706E023703}">
                      <ahyp:hlinkClr xmlns:ahyp="http://schemas.microsoft.com/office/drawing/2018/hyperlinkcolor" val="tx"/>
                    </a:ext>
                  </a:extLst>
                </a:hlinkClick>
              </a:rPr>
              <a:t>of</a:t>
            </a:r>
            <a:r>
              <a:rPr lang="de-DE" altLang="en-US" dirty="0">
                <a:solidFill>
                  <a:schemeClr val="bg2"/>
                </a:solidFill>
                <a:hlinkClick r:id="rId3">
                  <a:extLst>
                    <a:ext uri="{A12FA001-AC4F-418D-AE19-62706E023703}">
                      <ahyp:hlinkClr xmlns:ahyp="http://schemas.microsoft.com/office/drawing/2018/hyperlinkcolor" val="tx"/>
                    </a:ext>
                  </a:extLst>
                </a:hlinkClick>
              </a:rPr>
              <a:t> GDP </a:t>
            </a:r>
            <a:r>
              <a:rPr lang="de-DE" altLang="en-US" dirty="0" err="1">
                <a:solidFill>
                  <a:schemeClr val="bg2"/>
                </a:solidFill>
                <a:hlinkClick r:id="rId3">
                  <a:extLst>
                    <a:ext uri="{A12FA001-AC4F-418D-AE19-62706E023703}">
                      <ahyp:hlinkClr xmlns:ahyp="http://schemas.microsoft.com/office/drawing/2018/hyperlinkcolor" val="tx"/>
                    </a:ext>
                  </a:extLst>
                </a:hlinkClick>
              </a:rPr>
              <a:t>as</a:t>
            </a:r>
            <a:r>
              <a:rPr lang="de-DE" altLang="en-US" dirty="0">
                <a:solidFill>
                  <a:schemeClr val="bg2"/>
                </a:solidFill>
                <a:hlinkClick r:id="rId3">
                  <a:extLst>
                    <a:ext uri="{A12FA001-AC4F-418D-AE19-62706E023703}">
                      <ahyp:hlinkClr xmlns:ahyp="http://schemas.microsoft.com/office/drawing/2018/hyperlinkcolor" val="tx"/>
                    </a:ext>
                  </a:extLst>
                </a:hlinkClick>
              </a:rPr>
              <a:t> a </a:t>
            </a:r>
            <a:r>
              <a:rPr lang="de-DE" altLang="en-US" dirty="0" err="1">
                <a:solidFill>
                  <a:schemeClr val="bg2"/>
                </a:solidFill>
                <a:hlinkClick r:id="rId3">
                  <a:extLst>
                    <a:ext uri="{A12FA001-AC4F-418D-AE19-62706E023703}">
                      <ahyp:hlinkClr xmlns:ahyp="http://schemas.microsoft.com/office/drawing/2018/hyperlinkcolor" val="tx"/>
                    </a:ext>
                  </a:extLst>
                </a:hlinkClick>
              </a:rPr>
              <a:t>measure</a:t>
            </a:r>
            <a:r>
              <a:rPr lang="de-DE" altLang="en-US" dirty="0">
                <a:solidFill>
                  <a:schemeClr val="bg2"/>
                </a:solidFill>
                <a:hlinkClick r:id="rId3">
                  <a:extLst>
                    <a:ext uri="{A12FA001-AC4F-418D-AE19-62706E023703}">
                      <ahyp:hlinkClr xmlns:ahyp="http://schemas.microsoft.com/office/drawing/2018/hyperlinkcolor" val="tx"/>
                    </a:ext>
                  </a:extLst>
                </a:hlinkClick>
              </a:rPr>
              <a:t> </a:t>
            </a:r>
            <a:r>
              <a:rPr lang="de-DE" altLang="en-US" dirty="0" err="1">
                <a:solidFill>
                  <a:schemeClr val="bg2"/>
                </a:solidFill>
                <a:hlinkClick r:id="rId3">
                  <a:extLst>
                    <a:ext uri="{A12FA001-AC4F-418D-AE19-62706E023703}">
                      <ahyp:hlinkClr xmlns:ahyp="http://schemas.microsoft.com/office/drawing/2018/hyperlinkcolor" val="tx"/>
                    </a:ext>
                  </a:extLst>
                </a:hlinkClick>
              </a:rPr>
              <a:t>of</a:t>
            </a:r>
            <a:r>
              <a:rPr lang="de-DE" altLang="en-US" dirty="0">
                <a:solidFill>
                  <a:schemeClr val="bg2"/>
                </a:solidFill>
                <a:hlinkClick r:id="rId3">
                  <a:extLst>
                    <a:ext uri="{A12FA001-AC4F-418D-AE19-62706E023703}">
                      <ahyp:hlinkClr xmlns:ahyp="http://schemas.microsoft.com/office/drawing/2018/hyperlinkcolor" val="tx"/>
                    </a:ext>
                  </a:extLst>
                </a:hlinkClick>
              </a:rPr>
              <a:t> </a:t>
            </a:r>
            <a:r>
              <a:rPr lang="de-DE" altLang="en-US" dirty="0" err="1">
                <a:solidFill>
                  <a:schemeClr val="bg2"/>
                </a:solidFill>
                <a:hlinkClick r:id="rId3">
                  <a:extLst>
                    <a:ext uri="{A12FA001-AC4F-418D-AE19-62706E023703}">
                      <ahyp:hlinkClr xmlns:ahyp="http://schemas.microsoft.com/office/drawing/2018/hyperlinkcolor" val="tx"/>
                    </a:ext>
                  </a:extLst>
                </a:hlinkClick>
              </a:rPr>
              <a:t>welfare</a:t>
            </a:r>
            <a:r>
              <a:rPr lang="de-DE" altLang="en-US" dirty="0">
                <a:solidFill>
                  <a:schemeClr val="bg2"/>
                </a:solidFill>
                <a:hlinkClick r:id="rId3">
                  <a:extLst>
                    <a:ext uri="{A12FA001-AC4F-418D-AE19-62706E023703}">
                      <ahyp:hlinkClr xmlns:ahyp="http://schemas.microsoft.com/office/drawing/2018/hyperlinkcolor" val="tx"/>
                    </a:ext>
                  </a:extLst>
                </a:hlinkClick>
              </a:rPr>
              <a:t> </a:t>
            </a:r>
            <a:r>
              <a:rPr lang="de-DE" altLang="en-US" dirty="0" err="1">
                <a:solidFill>
                  <a:schemeClr val="bg2"/>
                </a:solidFill>
                <a:hlinkClick r:id="rId3">
                  <a:extLst>
                    <a:ext uri="{A12FA001-AC4F-418D-AE19-62706E023703}">
                      <ahyp:hlinkClr xmlns:ahyp="http://schemas.microsoft.com/office/drawing/2018/hyperlinkcolor" val="tx"/>
                    </a:ext>
                  </a:extLst>
                </a:hlinkClick>
              </a:rPr>
              <a:t>is</a:t>
            </a:r>
            <a:r>
              <a:rPr lang="de-DE" altLang="en-US" dirty="0">
                <a:solidFill>
                  <a:schemeClr val="bg2"/>
                </a:solidFill>
                <a:hlinkClick r:id="rId3">
                  <a:extLst>
                    <a:ext uri="{A12FA001-AC4F-418D-AE19-62706E023703}">
                      <ahyp:hlinkClr xmlns:ahyp="http://schemas.microsoft.com/office/drawing/2018/hyperlinkcolor" val="tx"/>
                    </a:ext>
                  </a:extLst>
                </a:hlinkClick>
              </a:rPr>
              <a:t> </a:t>
            </a:r>
            <a:r>
              <a:rPr lang="de-DE" altLang="en-US" dirty="0" err="1">
                <a:solidFill>
                  <a:schemeClr val="bg2"/>
                </a:solidFill>
                <a:hlinkClick r:id="rId3">
                  <a:extLst>
                    <a:ext uri="{A12FA001-AC4F-418D-AE19-62706E023703}">
                      <ahyp:hlinkClr xmlns:ahyp="http://schemas.microsoft.com/office/drawing/2018/hyperlinkcolor" val="tx"/>
                    </a:ext>
                  </a:extLst>
                </a:hlinkClick>
              </a:rPr>
              <a:t>related</a:t>
            </a:r>
            <a:r>
              <a:rPr lang="de-DE" altLang="en-US" dirty="0">
                <a:solidFill>
                  <a:schemeClr val="bg2"/>
                </a:solidFill>
                <a:hlinkClick r:id="rId3">
                  <a:extLst>
                    <a:ext uri="{A12FA001-AC4F-418D-AE19-62706E023703}">
                      <ahyp:hlinkClr xmlns:ahyp="http://schemas.microsoft.com/office/drawing/2018/hyperlinkcolor" val="tx"/>
                    </a:ext>
                  </a:extLst>
                </a:hlinkClick>
              </a:rPr>
              <a:t> </a:t>
            </a:r>
            <a:r>
              <a:rPr lang="de-DE" altLang="en-US" dirty="0" err="1">
                <a:solidFill>
                  <a:schemeClr val="bg2"/>
                </a:solidFill>
                <a:hlinkClick r:id="rId3">
                  <a:extLst>
                    <a:ext uri="{A12FA001-AC4F-418D-AE19-62706E023703}">
                      <ahyp:hlinkClr xmlns:ahyp="http://schemas.microsoft.com/office/drawing/2018/hyperlinkcolor" val="tx"/>
                    </a:ext>
                  </a:extLst>
                </a:hlinkClick>
              </a:rPr>
              <a:t>to</a:t>
            </a:r>
            <a:r>
              <a:rPr lang="de-DE" altLang="en-US" dirty="0">
                <a:solidFill>
                  <a:schemeClr val="bg2"/>
                </a:solidFill>
                <a:hlinkClick r:id="rId3">
                  <a:extLst>
                    <a:ext uri="{A12FA001-AC4F-418D-AE19-62706E023703}">
                      <ahyp:hlinkClr xmlns:ahyp="http://schemas.microsoft.com/office/drawing/2018/hyperlinkcolor" val="tx"/>
                    </a:ext>
                  </a:extLst>
                </a:hlinkClick>
              </a:rPr>
              <a:t> Environmental </a:t>
            </a:r>
            <a:r>
              <a:rPr lang="de-DE" altLang="en-US" dirty="0" err="1">
                <a:solidFill>
                  <a:schemeClr val="bg2"/>
                </a:solidFill>
                <a:hlinkClick r:id="rId3">
                  <a:extLst>
                    <a:ext uri="{A12FA001-AC4F-418D-AE19-62706E023703}">
                      <ahyp:hlinkClr xmlns:ahyp="http://schemas.microsoft.com/office/drawing/2018/hyperlinkcolor" val="tx"/>
                    </a:ext>
                  </a:extLst>
                </a:hlinkClick>
              </a:rPr>
              <a:t>protection</a:t>
            </a:r>
            <a:r>
              <a:rPr lang="de-DE" altLang="en-US" dirty="0">
                <a:solidFill>
                  <a:schemeClr val="bg2"/>
                </a:solidFill>
                <a:hlinkClick r:id="rId3">
                  <a:extLst>
                    <a:ext uri="{A12FA001-AC4F-418D-AE19-62706E023703}">
                      <ahyp:hlinkClr xmlns:ahyp="http://schemas.microsoft.com/office/drawing/2018/hyperlinkcolor" val="tx"/>
                    </a:ext>
                  </a:extLst>
                </a:hlinkClick>
              </a:rPr>
              <a:t>. </a:t>
            </a:r>
          </a:p>
          <a:p>
            <a:pPr marL="0" indent="0" eaLnBrk="1" hangingPunct="1">
              <a:buFontTx/>
              <a:buNone/>
            </a:pPr>
            <a:endParaRPr lang="de-DE" altLang="en-US" dirty="0">
              <a:solidFill>
                <a:schemeClr val="bg2"/>
              </a:solidFill>
              <a:hlinkClick r:id="rId3">
                <a:extLst>
                  <a:ext uri="{A12FA001-AC4F-418D-AE19-62706E023703}">
                    <ahyp:hlinkClr xmlns:ahyp="http://schemas.microsoft.com/office/drawing/2018/hyperlinkcolor" val="tx"/>
                  </a:ext>
                </a:extLst>
              </a:hlinkClick>
            </a:endParaRPr>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sz="1200" dirty="0"/>
              <a:t>Environmental protection consumes intermediate products (air cleaner for the purification of contaminated air or clarification plants for the purification of wastewater), which can therefore not be used to produce final goods. </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sz="1200"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sz="1200" dirty="0"/>
              <a:t>The benefits from environmental production are not sold over markets and therefore not captured by GDP. </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sz="1200"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sz="1200" dirty="0"/>
              <a:t>However, if instead final products, which are sold over markets, were produced, this would be captured by GDP. </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en-US" altLang="en-US" sz="1200" dirty="0"/>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sz="1200" dirty="0"/>
              <a:t>Hence, environmental protection reduces measured GDP, even though the positive effect of environmental protection on welfare can be larger than the negative effect of a lower GDP on welfare.</a:t>
            </a:r>
            <a:endParaRPr lang="de-DE" altLang="en-US" sz="1200" dirty="0">
              <a:solidFill>
                <a:schemeClr val="bg2"/>
              </a:solidFill>
            </a:endParaRPr>
          </a:p>
          <a:p>
            <a:pPr marL="0" marR="0" lvl="0" indent="0" algn="l" defTabSz="762000" rtl="0" eaLnBrk="1" fontAlgn="base" latinLnBrk="0" hangingPunct="1">
              <a:lnSpc>
                <a:spcPct val="100000"/>
              </a:lnSpc>
              <a:spcBef>
                <a:spcPct val="30000"/>
              </a:spcBef>
              <a:spcAft>
                <a:spcPct val="0"/>
              </a:spcAft>
              <a:buClrTx/>
              <a:buSzTx/>
              <a:buFontTx/>
              <a:buNone/>
              <a:tabLst/>
              <a:defRPr/>
            </a:pPr>
            <a:endParaRPr lang="de-DE" altLang="en-US" sz="1200" dirty="0">
              <a:solidFill>
                <a:schemeClr val="bg2"/>
              </a:solidFill>
            </a:endParaRPr>
          </a:p>
          <a:p>
            <a:pPr marL="0" marR="0" lvl="0" indent="0" algn="l" defTabSz="762000" rtl="0" eaLnBrk="1" fontAlgn="base" latinLnBrk="0" hangingPunct="1">
              <a:lnSpc>
                <a:spcPct val="100000"/>
              </a:lnSpc>
              <a:spcBef>
                <a:spcPct val="30000"/>
              </a:spcBef>
              <a:spcAft>
                <a:spcPct val="0"/>
              </a:spcAft>
              <a:buClrTx/>
              <a:buSzTx/>
              <a:buFontTx/>
              <a:buNone/>
              <a:tabLst/>
              <a:defRPr/>
            </a:pPr>
            <a:r>
              <a:rPr lang="de-DE" altLang="en-US" sz="1200" dirty="0">
                <a:solidFill>
                  <a:schemeClr val="bg2"/>
                </a:solidFill>
              </a:rPr>
              <a:t>CLICK</a:t>
            </a:r>
          </a:p>
          <a:p>
            <a:pPr marL="0" marR="0" lvl="0" indent="0" algn="l" defTabSz="762000" rtl="0" eaLnBrk="1" fontAlgn="base" latinLnBrk="0" hangingPunct="1">
              <a:lnSpc>
                <a:spcPct val="100000"/>
              </a:lnSpc>
              <a:spcBef>
                <a:spcPct val="30000"/>
              </a:spcBef>
              <a:spcAft>
                <a:spcPct val="0"/>
              </a:spcAft>
              <a:buClrTx/>
              <a:buSzTx/>
              <a:buFontTx/>
              <a:buNone/>
              <a:tabLst/>
              <a:defRPr/>
            </a:pPr>
            <a:endParaRPr lang="de-DE" altLang="en-US" sz="1200" dirty="0">
              <a:solidFill>
                <a:schemeClr val="bg2"/>
              </a:solidFill>
            </a:endParaRPr>
          </a:p>
          <a:p>
            <a:pPr marL="0" marR="0" lvl="0" indent="0" algn="l" defTabSz="762000" rtl="0" eaLnBrk="1" fontAlgn="base" latinLnBrk="0" hangingPunct="1">
              <a:lnSpc>
                <a:spcPct val="100000"/>
              </a:lnSpc>
              <a:spcBef>
                <a:spcPct val="30000"/>
              </a:spcBef>
              <a:spcAft>
                <a:spcPct val="0"/>
              </a:spcAft>
              <a:buClrTx/>
              <a:buSzTx/>
              <a:buFontTx/>
              <a:buNone/>
              <a:tabLst/>
              <a:defRPr/>
            </a:pPr>
            <a:r>
              <a:rPr lang="en-US" altLang="en-US" sz="1200" noProof="0" dirty="0">
                <a:solidFill>
                  <a:schemeClr val="bg2"/>
                </a:solidFill>
              </a:rPr>
              <a:t>A fourth problem, I would like to address, is the problem of income distribution: </a:t>
            </a:r>
            <a:r>
              <a:rPr lang="en-US" altLang="en-US" sz="1200" dirty="0"/>
              <a:t>A high GDP might come along with a very uneven distribution of income between the members of a society. Therefore, an analysis of economic welfare should not only reflect the level of GDP and the like, but also take care about measures of income distribution.</a:t>
            </a:r>
            <a:endParaRPr lang="en-US" altLang="en-US" sz="1200" noProof="0" dirty="0"/>
          </a:p>
          <a:p>
            <a:pPr marL="0" marR="0" lvl="0" indent="0" algn="l" defTabSz="762000" rtl="0" eaLnBrk="1" fontAlgn="base" latinLnBrk="0" hangingPunct="1">
              <a:lnSpc>
                <a:spcPct val="100000"/>
              </a:lnSpc>
              <a:spcBef>
                <a:spcPct val="30000"/>
              </a:spcBef>
              <a:spcAft>
                <a:spcPct val="0"/>
              </a:spcAft>
              <a:buClrTx/>
              <a:buSzTx/>
              <a:buFontTx/>
              <a:buNone/>
              <a:tabLst/>
              <a:defRPr/>
            </a:pPr>
            <a:endParaRPr lang="de-DE" altLang="en-US" sz="1200" dirty="0">
              <a:solidFill>
                <a:schemeClr val="bg2"/>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3993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F78D7EAD-703D-4E83-8998-61FA1C51B911}" type="slidenum">
              <a:rPr lang="en-GB" altLang="en-US" sz="1100">
                <a:latin typeface="Times New Roman" pitchFamily="18" charset="0"/>
              </a:rPr>
              <a:pPr>
                <a:spcBef>
                  <a:spcPct val="0"/>
                </a:spcBef>
                <a:buFontTx/>
                <a:buNone/>
              </a:pPr>
              <a:t>7</a:t>
            </a:fld>
            <a:endParaRPr lang="en-GB" altLang="en-US" sz="1100">
              <a:latin typeface="Times New Roman" pitchFamily="18" charset="0"/>
            </a:endParaRPr>
          </a:p>
        </p:txBody>
      </p:sp>
      <p:sp>
        <p:nvSpPr>
          <p:cNvPr id="39940" name="Rectangle 2"/>
          <p:cNvSpPr>
            <a:spLocks noGrp="1" noRot="1" noChangeAspect="1" noChangeArrowheads="1" noTextEdit="1"/>
          </p:cNvSpPr>
          <p:nvPr>
            <p:ph type="sldImg"/>
          </p:nvPr>
        </p:nvSpPr>
        <p:spPr>
          <a:ln/>
        </p:spPr>
      </p:sp>
      <p:sp>
        <p:nvSpPr>
          <p:cNvPr id="399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177155"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90107601-0ECA-413F-B764-47EA3B93AFFE}" type="slidenum">
              <a:rPr lang="en-GB" altLang="en-US" sz="1100">
                <a:latin typeface="Times New Roman" pitchFamily="18" charset="0"/>
              </a:rPr>
              <a:pPr>
                <a:spcBef>
                  <a:spcPct val="0"/>
                </a:spcBef>
                <a:buFontTx/>
                <a:buNone/>
              </a:pPr>
              <a:t>70</a:t>
            </a:fld>
            <a:endParaRPr lang="en-GB" altLang="en-US" sz="1100">
              <a:latin typeface="Times New Roman" pitchFamily="18" charset="0"/>
            </a:endParaRPr>
          </a:p>
        </p:txBody>
      </p:sp>
      <p:sp>
        <p:nvSpPr>
          <p:cNvPr id="177156" name="Rectangle 2"/>
          <p:cNvSpPr>
            <a:spLocks noGrp="1" noRot="1" noChangeAspect="1" noChangeArrowheads="1" noTextEdit="1"/>
          </p:cNvSpPr>
          <p:nvPr>
            <p:ph type="sldImg"/>
          </p:nvPr>
        </p:nvSpPr>
        <p:spPr>
          <a:ln/>
        </p:spPr>
      </p:sp>
      <p:sp>
        <p:nvSpPr>
          <p:cNvPr id="1771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en-US" dirty="0"/>
              <a:t>The Indian economist Amartya Sen has pointed to another problem in measuring human welfare:</a:t>
            </a:r>
          </a:p>
          <a:p>
            <a:pPr eaLnBrk="1" hangingPunct="1">
              <a:buFontTx/>
              <a:buNone/>
            </a:pPr>
            <a:endParaRPr lang="en-US" altLang="en-US" dirty="0"/>
          </a:p>
          <a:p>
            <a:pPr marL="457200" lvl="1" indent="0" eaLnBrk="1" hangingPunct="1">
              <a:lnSpc>
                <a:spcPct val="90000"/>
              </a:lnSpc>
              <a:buNone/>
            </a:pPr>
            <a:r>
              <a:rPr lang="en-US" altLang="en-US" sz="2100" dirty="0"/>
              <a:t>Disposable income measures only purchasing power available to people. What people can do with this purchasing power does also depend on other factors like:</a:t>
            </a:r>
          </a:p>
          <a:p>
            <a:pPr lvl="2" eaLnBrk="1" hangingPunct="1">
              <a:lnSpc>
                <a:spcPct val="80000"/>
              </a:lnSpc>
            </a:pPr>
            <a:r>
              <a:rPr lang="en-US" altLang="en-US" sz="2100" dirty="0"/>
              <a:t> personal health,</a:t>
            </a:r>
          </a:p>
          <a:p>
            <a:pPr lvl="2" eaLnBrk="1" hangingPunct="1">
              <a:lnSpc>
                <a:spcPct val="80000"/>
              </a:lnSpc>
            </a:pPr>
            <a:r>
              <a:rPr lang="en-US" altLang="en-US" sz="2100" dirty="0"/>
              <a:t> personal education,</a:t>
            </a:r>
          </a:p>
          <a:p>
            <a:pPr lvl="2" eaLnBrk="1" hangingPunct="1">
              <a:lnSpc>
                <a:spcPct val="80000"/>
              </a:lnSpc>
            </a:pPr>
            <a:r>
              <a:rPr lang="en-US" altLang="en-US" sz="2100" dirty="0"/>
              <a:t> access to information,</a:t>
            </a:r>
          </a:p>
          <a:p>
            <a:pPr lvl="2" eaLnBrk="1" hangingPunct="1">
              <a:lnSpc>
                <a:spcPct val="80000"/>
              </a:lnSpc>
            </a:pPr>
            <a:r>
              <a:rPr lang="en-US" altLang="en-US" sz="2100" dirty="0"/>
              <a:t> legal framework,</a:t>
            </a:r>
          </a:p>
          <a:p>
            <a:pPr lvl="2" eaLnBrk="1" hangingPunct="1">
              <a:lnSpc>
                <a:spcPct val="80000"/>
              </a:lnSpc>
            </a:pPr>
            <a:r>
              <a:rPr lang="en-US" altLang="en-US" sz="2100" dirty="0"/>
              <a:t> political freedom </a:t>
            </a:r>
          </a:p>
          <a:p>
            <a:pPr lvl="1" eaLnBrk="1" hangingPunct="1">
              <a:lnSpc>
                <a:spcPct val="90000"/>
              </a:lnSpc>
              <a:buFont typeface="Arial Unicode MS" pitchFamily="34" charset="-128"/>
              <a:buNone/>
            </a:pPr>
            <a:r>
              <a:rPr lang="en-US" altLang="en-US" sz="2100" dirty="0"/>
              <a:t>    and so on. Therefore, the same level of income can grant a person more or less </a:t>
            </a:r>
            <a:r>
              <a:rPr lang="en-US" altLang="en-US" sz="2100" dirty="0">
                <a:solidFill>
                  <a:srgbClr val="00FF00"/>
                </a:solidFill>
              </a:rPr>
              <a:t>implementation options</a:t>
            </a:r>
            <a:r>
              <a:rPr lang="en-US" altLang="en-US" sz="2100" dirty="0"/>
              <a:t> (which Amartya Sen calls “</a:t>
            </a:r>
            <a:r>
              <a:rPr lang="en-US" altLang="en-US" sz="2100" dirty="0">
                <a:solidFill>
                  <a:srgbClr val="00FF00"/>
                </a:solidFill>
              </a:rPr>
              <a:t>capabilities</a:t>
            </a:r>
            <a:r>
              <a:rPr lang="en-US" altLang="en-US" sz="2100" dirty="0"/>
              <a:t>”) depending on these factors. For example: </a:t>
            </a:r>
          </a:p>
          <a:p>
            <a:pPr lvl="1" eaLnBrk="1" hangingPunct="1">
              <a:lnSpc>
                <a:spcPct val="90000"/>
              </a:lnSpc>
              <a:buFont typeface="Arial Unicode MS" pitchFamily="34" charset="-128"/>
              <a:buNone/>
            </a:pPr>
            <a:endParaRPr lang="en-US" altLang="en-US" sz="2100" dirty="0">
              <a:solidFill>
                <a:srgbClr val="00FF00"/>
              </a:solidFill>
            </a:endParaRPr>
          </a:p>
          <a:p>
            <a:pPr marL="685800" lvl="1" indent="-228600" eaLnBrk="1" hangingPunct="1">
              <a:lnSpc>
                <a:spcPct val="90000"/>
              </a:lnSpc>
              <a:buFont typeface="Arial Unicode MS" pitchFamily="34" charset="-128"/>
              <a:buAutoNum type="arabicParenBoth"/>
            </a:pPr>
            <a:r>
              <a:rPr lang="en-US" altLang="en-US" sz="2100" dirty="0"/>
              <a:t>A severely </a:t>
            </a:r>
            <a:r>
              <a:rPr lang="en-US" altLang="en-US" sz="2100" dirty="0">
                <a:solidFill>
                  <a:srgbClr val="00FF00"/>
                </a:solidFill>
              </a:rPr>
              <a:t>handicapped or sick person</a:t>
            </a:r>
            <a:r>
              <a:rPr lang="en-US" altLang="en-US" sz="2100" dirty="0"/>
              <a:t> can enjoy a high income level not in the same way as a healthy person. </a:t>
            </a:r>
          </a:p>
          <a:p>
            <a:pPr marL="685800" lvl="1" indent="-228600" eaLnBrk="1" hangingPunct="1">
              <a:lnSpc>
                <a:spcPct val="90000"/>
              </a:lnSpc>
              <a:buFont typeface="Arial Unicode MS" pitchFamily="34" charset="-128"/>
              <a:buAutoNum type="arabicParenBoth"/>
            </a:pPr>
            <a:endParaRPr lang="en-US" altLang="en-US" sz="2100" dirty="0">
              <a:solidFill>
                <a:srgbClr val="00FF00"/>
              </a:solidFill>
            </a:endParaRPr>
          </a:p>
          <a:p>
            <a:pPr marL="685800" lvl="1" indent="-228600" eaLnBrk="1" hangingPunct="1">
              <a:lnSpc>
                <a:spcPct val="90000"/>
              </a:lnSpc>
              <a:buFont typeface="Arial Unicode MS" pitchFamily="34" charset="-128"/>
              <a:buAutoNum type="arabicParenBoth"/>
            </a:pPr>
            <a:r>
              <a:rPr lang="en-US" altLang="en-US" sz="2100" dirty="0"/>
              <a:t>A person with a </a:t>
            </a:r>
            <a:r>
              <a:rPr lang="en-US" altLang="en-US" sz="2100" dirty="0">
                <a:solidFill>
                  <a:srgbClr val="00FF00"/>
                </a:solidFill>
              </a:rPr>
              <a:t>low education</a:t>
            </a:r>
            <a:r>
              <a:rPr lang="en-US" altLang="en-US" sz="2100" dirty="0"/>
              <a:t> level or </a:t>
            </a:r>
            <a:r>
              <a:rPr lang="en-US" altLang="en-US" sz="2100" dirty="0">
                <a:solidFill>
                  <a:srgbClr val="00FF00"/>
                </a:solidFill>
              </a:rPr>
              <a:t>restricted access to information</a:t>
            </a:r>
            <a:r>
              <a:rPr lang="en-US" altLang="en-US" sz="2100" dirty="0"/>
              <a:t> will typically know less options, how to spend income, than a well-educated person or a person with full access to all relevant information.</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4"/>
          <p:cNvSpPr txBox="1">
            <a:spLocks noGrp="1" noChangeArrowheads="1"/>
          </p:cNvSpPr>
          <p:nvPr/>
        </p:nvSpPr>
        <p:spPr bwMode="auto">
          <a:xfrm>
            <a:off x="9525" y="9380538"/>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837" tIns="0" rIns="19837" bIns="0" anchor="b"/>
          <a:lstStyle>
            <a:lvl1pPr defTabSz="825500">
              <a:spcBef>
                <a:spcPct val="30000"/>
              </a:spcBef>
              <a:buAutoNum type="arabicPeriod"/>
              <a:defRPr sz="1200">
                <a:solidFill>
                  <a:schemeClr val="tx1"/>
                </a:solidFill>
                <a:latin typeface="Arial" charset="0"/>
              </a:defRPr>
            </a:lvl1pPr>
            <a:lvl2pPr marL="742950" indent="-285750" defTabSz="825500">
              <a:spcBef>
                <a:spcPct val="30000"/>
              </a:spcBef>
              <a:buAutoNum type="arabicPeriod"/>
              <a:defRPr sz="1200">
                <a:solidFill>
                  <a:schemeClr val="tx1"/>
                </a:solidFill>
                <a:latin typeface="Arial" charset="0"/>
              </a:defRPr>
            </a:lvl2pPr>
            <a:lvl3pPr marL="1143000" indent="-228600" defTabSz="825500">
              <a:spcBef>
                <a:spcPct val="30000"/>
              </a:spcBef>
              <a:buAutoNum type="arabicPeriod"/>
              <a:defRPr sz="1200">
                <a:solidFill>
                  <a:schemeClr val="tx1"/>
                </a:solidFill>
                <a:latin typeface="Arial" charset="0"/>
              </a:defRPr>
            </a:lvl3pPr>
            <a:lvl4pPr marL="1600200" indent="-228600" defTabSz="825500">
              <a:spcBef>
                <a:spcPct val="30000"/>
              </a:spcBef>
              <a:buAutoNum type="arabicPeriod"/>
              <a:defRPr sz="1200">
                <a:solidFill>
                  <a:schemeClr val="tx1"/>
                </a:solidFill>
                <a:latin typeface="Arial" charset="0"/>
              </a:defRPr>
            </a:lvl4pPr>
            <a:lvl5pPr marL="2057400" indent="-228600" defTabSz="825500">
              <a:spcBef>
                <a:spcPct val="30000"/>
              </a:spcBef>
              <a:buAutoNum type="arabicPeriod"/>
              <a:defRPr sz="1200">
                <a:solidFill>
                  <a:schemeClr val="tx1"/>
                </a:solidFill>
                <a:latin typeface="Arial" charset="0"/>
              </a:defRPr>
            </a:lvl5pPr>
            <a:lvl6pPr marL="2514600" indent="-228600" defTabSz="825500" eaLnBrk="0" fontAlgn="base" hangingPunct="0">
              <a:spcBef>
                <a:spcPct val="30000"/>
              </a:spcBef>
              <a:spcAft>
                <a:spcPct val="0"/>
              </a:spcAft>
              <a:buAutoNum type="arabicPeriod"/>
              <a:defRPr sz="1200">
                <a:solidFill>
                  <a:schemeClr val="tx1"/>
                </a:solidFill>
                <a:latin typeface="Arial" charset="0"/>
              </a:defRPr>
            </a:lvl6pPr>
            <a:lvl7pPr marL="2971800" indent="-228600" defTabSz="825500" eaLnBrk="0" fontAlgn="base" hangingPunct="0">
              <a:spcBef>
                <a:spcPct val="30000"/>
              </a:spcBef>
              <a:spcAft>
                <a:spcPct val="0"/>
              </a:spcAft>
              <a:buAutoNum type="arabicPeriod"/>
              <a:defRPr sz="1200">
                <a:solidFill>
                  <a:schemeClr val="tx1"/>
                </a:solidFill>
                <a:latin typeface="Arial" charset="0"/>
              </a:defRPr>
            </a:lvl7pPr>
            <a:lvl8pPr marL="3429000" indent="-228600" defTabSz="825500" eaLnBrk="0" fontAlgn="base" hangingPunct="0">
              <a:spcBef>
                <a:spcPct val="30000"/>
              </a:spcBef>
              <a:spcAft>
                <a:spcPct val="0"/>
              </a:spcAft>
              <a:buAutoNum type="arabicPeriod"/>
              <a:defRPr sz="1200">
                <a:solidFill>
                  <a:schemeClr val="tx1"/>
                </a:solidFill>
                <a:latin typeface="Arial" charset="0"/>
              </a:defRPr>
            </a:lvl8pPr>
            <a:lvl9pPr marL="3886200" indent="-228600" defTabSz="82550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i="1">
                <a:latin typeface="Times New Roman" pitchFamily="18" charset="0"/>
              </a:rPr>
              <a:t>Prof. Dr. Rainer Maurer, Markoökonomik</a:t>
            </a:r>
          </a:p>
        </p:txBody>
      </p:sp>
      <p:sp>
        <p:nvSpPr>
          <p:cNvPr id="179203" name="Rectangle 5"/>
          <p:cNvSpPr txBox="1">
            <a:spLocks noGrp="1" noChangeArrowheads="1"/>
          </p:cNvSpPr>
          <p:nvPr/>
        </p:nvSpPr>
        <p:spPr bwMode="auto">
          <a:xfrm>
            <a:off x="3851275" y="9380538"/>
            <a:ext cx="29464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837" tIns="0" rIns="19837" bIns="0" anchor="b"/>
          <a:lstStyle>
            <a:lvl1pPr defTabSz="825500">
              <a:spcBef>
                <a:spcPct val="30000"/>
              </a:spcBef>
              <a:buAutoNum type="arabicPeriod"/>
              <a:defRPr sz="1200">
                <a:solidFill>
                  <a:schemeClr val="tx1"/>
                </a:solidFill>
                <a:latin typeface="Arial" charset="0"/>
              </a:defRPr>
            </a:lvl1pPr>
            <a:lvl2pPr marL="742950" indent="-285750" defTabSz="825500">
              <a:spcBef>
                <a:spcPct val="30000"/>
              </a:spcBef>
              <a:buAutoNum type="arabicPeriod"/>
              <a:defRPr sz="1200">
                <a:solidFill>
                  <a:schemeClr val="tx1"/>
                </a:solidFill>
                <a:latin typeface="Arial" charset="0"/>
              </a:defRPr>
            </a:lvl2pPr>
            <a:lvl3pPr marL="1143000" indent="-228600" defTabSz="825500">
              <a:spcBef>
                <a:spcPct val="30000"/>
              </a:spcBef>
              <a:buAutoNum type="arabicPeriod"/>
              <a:defRPr sz="1200">
                <a:solidFill>
                  <a:schemeClr val="tx1"/>
                </a:solidFill>
                <a:latin typeface="Arial" charset="0"/>
              </a:defRPr>
            </a:lvl3pPr>
            <a:lvl4pPr marL="1600200" indent="-228600" defTabSz="825500">
              <a:spcBef>
                <a:spcPct val="30000"/>
              </a:spcBef>
              <a:buAutoNum type="arabicPeriod"/>
              <a:defRPr sz="1200">
                <a:solidFill>
                  <a:schemeClr val="tx1"/>
                </a:solidFill>
                <a:latin typeface="Arial" charset="0"/>
              </a:defRPr>
            </a:lvl4pPr>
            <a:lvl5pPr marL="2057400" indent="-228600" defTabSz="825500">
              <a:spcBef>
                <a:spcPct val="30000"/>
              </a:spcBef>
              <a:buAutoNum type="arabicPeriod"/>
              <a:defRPr sz="1200">
                <a:solidFill>
                  <a:schemeClr val="tx1"/>
                </a:solidFill>
                <a:latin typeface="Arial" charset="0"/>
              </a:defRPr>
            </a:lvl5pPr>
            <a:lvl6pPr marL="2514600" indent="-228600" defTabSz="825500" eaLnBrk="0" fontAlgn="base" hangingPunct="0">
              <a:spcBef>
                <a:spcPct val="30000"/>
              </a:spcBef>
              <a:spcAft>
                <a:spcPct val="0"/>
              </a:spcAft>
              <a:buAutoNum type="arabicPeriod"/>
              <a:defRPr sz="1200">
                <a:solidFill>
                  <a:schemeClr val="tx1"/>
                </a:solidFill>
                <a:latin typeface="Arial" charset="0"/>
              </a:defRPr>
            </a:lvl6pPr>
            <a:lvl7pPr marL="2971800" indent="-228600" defTabSz="825500" eaLnBrk="0" fontAlgn="base" hangingPunct="0">
              <a:spcBef>
                <a:spcPct val="30000"/>
              </a:spcBef>
              <a:spcAft>
                <a:spcPct val="0"/>
              </a:spcAft>
              <a:buAutoNum type="arabicPeriod"/>
              <a:defRPr sz="1200">
                <a:solidFill>
                  <a:schemeClr val="tx1"/>
                </a:solidFill>
                <a:latin typeface="Arial" charset="0"/>
              </a:defRPr>
            </a:lvl7pPr>
            <a:lvl8pPr marL="3429000" indent="-228600" defTabSz="825500" eaLnBrk="0" fontAlgn="base" hangingPunct="0">
              <a:spcBef>
                <a:spcPct val="30000"/>
              </a:spcBef>
              <a:spcAft>
                <a:spcPct val="0"/>
              </a:spcAft>
              <a:buAutoNum type="arabicPeriod"/>
              <a:defRPr sz="1200">
                <a:solidFill>
                  <a:schemeClr val="tx1"/>
                </a:solidFill>
                <a:latin typeface="Arial" charset="0"/>
              </a:defRPr>
            </a:lvl8pPr>
            <a:lvl9pPr marL="3886200" indent="-228600" defTabSz="825500"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221400EC-9813-4F2C-A126-FE198D8DC555}" type="slidenum">
              <a:rPr lang="en-GB" altLang="en-US" sz="1100" i="1">
                <a:latin typeface="Times New Roman" pitchFamily="18" charset="0"/>
              </a:rPr>
              <a:pPr algn="r">
                <a:spcBef>
                  <a:spcPct val="0"/>
                </a:spcBef>
                <a:buFontTx/>
                <a:buNone/>
              </a:pPr>
              <a:t>71</a:t>
            </a:fld>
            <a:endParaRPr lang="en-GB" altLang="en-US" sz="1100" i="1">
              <a:latin typeface="Times New Roman" pitchFamily="18" charset="0"/>
            </a:endParaRPr>
          </a:p>
        </p:txBody>
      </p:sp>
      <p:sp>
        <p:nvSpPr>
          <p:cNvPr id="179204" name="Rectangle 2"/>
          <p:cNvSpPr>
            <a:spLocks noGrp="1" noRot="1" noChangeAspect="1" noChangeArrowheads="1" noTextEdit="1"/>
          </p:cNvSpPr>
          <p:nvPr>
            <p:ph type="sldImg"/>
          </p:nvPr>
        </p:nvSpPr>
        <p:spPr>
          <a:ln/>
        </p:spPr>
      </p:sp>
      <p:sp>
        <p:nvSpPr>
          <p:cNvPr id="1792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en-US" dirty="0"/>
              <a:t>FTEXT </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4"/>
          <p:cNvSpPr txBox="1">
            <a:spLocks noGrp="1" noChangeArrowheads="1"/>
          </p:cNvSpPr>
          <p:nvPr/>
        </p:nvSpPr>
        <p:spPr bwMode="auto">
          <a:xfrm>
            <a:off x="9525" y="9380538"/>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837" tIns="0" rIns="19837" bIns="0" anchor="b"/>
          <a:lstStyle>
            <a:lvl1pPr defTabSz="825500">
              <a:spcBef>
                <a:spcPct val="30000"/>
              </a:spcBef>
              <a:buAutoNum type="arabicPeriod"/>
              <a:defRPr sz="1200">
                <a:solidFill>
                  <a:schemeClr val="tx1"/>
                </a:solidFill>
                <a:latin typeface="Arial" charset="0"/>
              </a:defRPr>
            </a:lvl1pPr>
            <a:lvl2pPr marL="742950" indent="-285750" defTabSz="825500">
              <a:spcBef>
                <a:spcPct val="30000"/>
              </a:spcBef>
              <a:buAutoNum type="arabicPeriod"/>
              <a:defRPr sz="1200">
                <a:solidFill>
                  <a:schemeClr val="tx1"/>
                </a:solidFill>
                <a:latin typeface="Arial" charset="0"/>
              </a:defRPr>
            </a:lvl2pPr>
            <a:lvl3pPr marL="1143000" indent="-228600" defTabSz="825500">
              <a:spcBef>
                <a:spcPct val="30000"/>
              </a:spcBef>
              <a:buAutoNum type="arabicPeriod"/>
              <a:defRPr sz="1200">
                <a:solidFill>
                  <a:schemeClr val="tx1"/>
                </a:solidFill>
                <a:latin typeface="Arial" charset="0"/>
              </a:defRPr>
            </a:lvl3pPr>
            <a:lvl4pPr marL="1600200" indent="-228600" defTabSz="825500">
              <a:spcBef>
                <a:spcPct val="30000"/>
              </a:spcBef>
              <a:buAutoNum type="arabicPeriod"/>
              <a:defRPr sz="1200">
                <a:solidFill>
                  <a:schemeClr val="tx1"/>
                </a:solidFill>
                <a:latin typeface="Arial" charset="0"/>
              </a:defRPr>
            </a:lvl4pPr>
            <a:lvl5pPr marL="2057400" indent="-228600" defTabSz="825500">
              <a:spcBef>
                <a:spcPct val="30000"/>
              </a:spcBef>
              <a:buAutoNum type="arabicPeriod"/>
              <a:defRPr sz="1200">
                <a:solidFill>
                  <a:schemeClr val="tx1"/>
                </a:solidFill>
                <a:latin typeface="Arial" charset="0"/>
              </a:defRPr>
            </a:lvl5pPr>
            <a:lvl6pPr marL="2514600" indent="-228600" defTabSz="825500" eaLnBrk="0" fontAlgn="base" hangingPunct="0">
              <a:spcBef>
                <a:spcPct val="30000"/>
              </a:spcBef>
              <a:spcAft>
                <a:spcPct val="0"/>
              </a:spcAft>
              <a:buAutoNum type="arabicPeriod"/>
              <a:defRPr sz="1200">
                <a:solidFill>
                  <a:schemeClr val="tx1"/>
                </a:solidFill>
                <a:latin typeface="Arial" charset="0"/>
              </a:defRPr>
            </a:lvl6pPr>
            <a:lvl7pPr marL="2971800" indent="-228600" defTabSz="825500" eaLnBrk="0" fontAlgn="base" hangingPunct="0">
              <a:spcBef>
                <a:spcPct val="30000"/>
              </a:spcBef>
              <a:spcAft>
                <a:spcPct val="0"/>
              </a:spcAft>
              <a:buAutoNum type="arabicPeriod"/>
              <a:defRPr sz="1200">
                <a:solidFill>
                  <a:schemeClr val="tx1"/>
                </a:solidFill>
                <a:latin typeface="Arial" charset="0"/>
              </a:defRPr>
            </a:lvl7pPr>
            <a:lvl8pPr marL="3429000" indent="-228600" defTabSz="825500" eaLnBrk="0" fontAlgn="base" hangingPunct="0">
              <a:spcBef>
                <a:spcPct val="30000"/>
              </a:spcBef>
              <a:spcAft>
                <a:spcPct val="0"/>
              </a:spcAft>
              <a:buAutoNum type="arabicPeriod"/>
              <a:defRPr sz="1200">
                <a:solidFill>
                  <a:schemeClr val="tx1"/>
                </a:solidFill>
                <a:latin typeface="Arial" charset="0"/>
              </a:defRPr>
            </a:lvl8pPr>
            <a:lvl9pPr marL="3886200" indent="-228600" defTabSz="82550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i="1">
                <a:latin typeface="Times New Roman" pitchFamily="18" charset="0"/>
              </a:rPr>
              <a:t>Prof. Dr. Rainer Maurer, Markoökonomik</a:t>
            </a:r>
          </a:p>
        </p:txBody>
      </p:sp>
      <p:sp>
        <p:nvSpPr>
          <p:cNvPr id="181251" name="Rectangle 5"/>
          <p:cNvSpPr txBox="1">
            <a:spLocks noGrp="1" noChangeArrowheads="1"/>
          </p:cNvSpPr>
          <p:nvPr/>
        </p:nvSpPr>
        <p:spPr bwMode="auto">
          <a:xfrm>
            <a:off x="3851275" y="9380538"/>
            <a:ext cx="29464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837" tIns="0" rIns="19837" bIns="0" anchor="b"/>
          <a:lstStyle>
            <a:lvl1pPr defTabSz="825500">
              <a:spcBef>
                <a:spcPct val="30000"/>
              </a:spcBef>
              <a:buAutoNum type="arabicPeriod"/>
              <a:defRPr sz="1200">
                <a:solidFill>
                  <a:schemeClr val="tx1"/>
                </a:solidFill>
                <a:latin typeface="Arial" charset="0"/>
              </a:defRPr>
            </a:lvl1pPr>
            <a:lvl2pPr marL="742950" indent="-285750" defTabSz="825500">
              <a:spcBef>
                <a:spcPct val="30000"/>
              </a:spcBef>
              <a:buAutoNum type="arabicPeriod"/>
              <a:defRPr sz="1200">
                <a:solidFill>
                  <a:schemeClr val="tx1"/>
                </a:solidFill>
                <a:latin typeface="Arial" charset="0"/>
              </a:defRPr>
            </a:lvl2pPr>
            <a:lvl3pPr marL="1143000" indent="-228600" defTabSz="825500">
              <a:spcBef>
                <a:spcPct val="30000"/>
              </a:spcBef>
              <a:buAutoNum type="arabicPeriod"/>
              <a:defRPr sz="1200">
                <a:solidFill>
                  <a:schemeClr val="tx1"/>
                </a:solidFill>
                <a:latin typeface="Arial" charset="0"/>
              </a:defRPr>
            </a:lvl3pPr>
            <a:lvl4pPr marL="1600200" indent="-228600" defTabSz="825500">
              <a:spcBef>
                <a:spcPct val="30000"/>
              </a:spcBef>
              <a:buAutoNum type="arabicPeriod"/>
              <a:defRPr sz="1200">
                <a:solidFill>
                  <a:schemeClr val="tx1"/>
                </a:solidFill>
                <a:latin typeface="Arial" charset="0"/>
              </a:defRPr>
            </a:lvl4pPr>
            <a:lvl5pPr marL="2057400" indent="-228600" defTabSz="825500">
              <a:spcBef>
                <a:spcPct val="30000"/>
              </a:spcBef>
              <a:buAutoNum type="arabicPeriod"/>
              <a:defRPr sz="1200">
                <a:solidFill>
                  <a:schemeClr val="tx1"/>
                </a:solidFill>
                <a:latin typeface="Arial" charset="0"/>
              </a:defRPr>
            </a:lvl5pPr>
            <a:lvl6pPr marL="2514600" indent="-228600" defTabSz="825500" eaLnBrk="0" fontAlgn="base" hangingPunct="0">
              <a:spcBef>
                <a:spcPct val="30000"/>
              </a:spcBef>
              <a:spcAft>
                <a:spcPct val="0"/>
              </a:spcAft>
              <a:buAutoNum type="arabicPeriod"/>
              <a:defRPr sz="1200">
                <a:solidFill>
                  <a:schemeClr val="tx1"/>
                </a:solidFill>
                <a:latin typeface="Arial" charset="0"/>
              </a:defRPr>
            </a:lvl6pPr>
            <a:lvl7pPr marL="2971800" indent="-228600" defTabSz="825500" eaLnBrk="0" fontAlgn="base" hangingPunct="0">
              <a:spcBef>
                <a:spcPct val="30000"/>
              </a:spcBef>
              <a:spcAft>
                <a:spcPct val="0"/>
              </a:spcAft>
              <a:buAutoNum type="arabicPeriod"/>
              <a:defRPr sz="1200">
                <a:solidFill>
                  <a:schemeClr val="tx1"/>
                </a:solidFill>
                <a:latin typeface="Arial" charset="0"/>
              </a:defRPr>
            </a:lvl7pPr>
            <a:lvl8pPr marL="3429000" indent="-228600" defTabSz="825500" eaLnBrk="0" fontAlgn="base" hangingPunct="0">
              <a:spcBef>
                <a:spcPct val="30000"/>
              </a:spcBef>
              <a:spcAft>
                <a:spcPct val="0"/>
              </a:spcAft>
              <a:buAutoNum type="arabicPeriod"/>
              <a:defRPr sz="1200">
                <a:solidFill>
                  <a:schemeClr val="tx1"/>
                </a:solidFill>
                <a:latin typeface="Arial" charset="0"/>
              </a:defRPr>
            </a:lvl8pPr>
            <a:lvl9pPr marL="3886200" indent="-228600" defTabSz="825500"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484E1B6F-227B-4E3B-9361-903B8F5AD35C}" type="slidenum">
              <a:rPr lang="en-GB" altLang="en-US" sz="1100" i="1">
                <a:latin typeface="Times New Roman" pitchFamily="18" charset="0"/>
              </a:rPr>
              <a:pPr algn="r">
                <a:spcBef>
                  <a:spcPct val="0"/>
                </a:spcBef>
                <a:buFontTx/>
                <a:buNone/>
              </a:pPr>
              <a:t>72</a:t>
            </a:fld>
            <a:endParaRPr lang="en-GB" altLang="en-US" sz="1100" i="1">
              <a:latin typeface="Times New Roman" pitchFamily="18" charset="0"/>
            </a:endParaRPr>
          </a:p>
        </p:txBody>
      </p:sp>
      <p:sp>
        <p:nvSpPr>
          <p:cNvPr id="181252" name="Rectangle 2"/>
          <p:cNvSpPr>
            <a:spLocks noGrp="1" noRot="1" noChangeAspect="1" noChangeArrowheads="1" noTextEdit="1"/>
          </p:cNvSpPr>
          <p:nvPr>
            <p:ph type="sldImg"/>
          </p:nvPr>
        </p:nvSpPr>
        <p:spPr>
          <a:ln/>
        </p:spPr>
      </p:sp>
      <p:sp>
        <p:nvSpPr>
          <p:cNvPr id="1812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en-US" dirty="0"/>
              <a:t>I explain the Human Development Index based on its formula. You do, however, not need to learn this formula by rote. </a:t>
            </a:r>
          </a:p>
          <a:p>
            <a:pPr eaLnBrk="1" hangingPunct="1">
              <a:buFontTx/>
              <a:buNone/>
            </a:pPr>
            <a:endParaRPr lang="en-US" altLang="en-US" dirty="0"/>
          </a:p>
          <a:p>
            <a:pPr eaLnBrk="1" hangingPunct="1">
              <a:buFontTx/>
              <a:buNone/>
            </a:pPr>
            <a:r>
              <a:rPr lang="en-US" altLang="en-US" dirty="0"/>
              <a:t>The HDI is the geometric mean of three components. The first component is per capita Gross National Product CLICK. GNP equals GDP </a:t>
            </a:r>
            <a:r>
              <a:rPr lang="en-US" altLang="en-US" sz="1200" dirty="0"/>
              <a:t>+ Income of inhabitants abroad ./. Income of foreigners within. GNP is selected instead of GDP, because GNP is closer to Disposable Income than GDP, as we have just seen in section 1.3.4. Theoretically Disposable Income is to be preferred compared to GNP. However Disposable Income is not known for poorer countries, where statistical offices had not the financial means to gather the necessary date.</a:t>
            </a:r>
          </a:p>
          <a:p>
            <a:pPr eaLnBrk="1" hangingPunct="1">
              <a:buFontTx/>
              <a:buNone/>
            </a:pPr>
            <a:endParaRPr lang="en-US" altLang="en-US" sz="1200" dirty="0"/>
          </a:p>
          <a:p>
            <a:pPr eaLnBrk="1" hangingPunct="1">
              <a:buFontTx/>
              <a:buNone/>
            </a:pPr>
            <a:r>
              <a:rPr lang="en-US" altLang="en-US" sz="1200" dirty="0"/>
              <a:t>The per capita GNP of all 169 countries is scaled between 1 and 100, such that the country with the lowest per capita GDP receives the value 1 and the country with the highest per capita GDP receives the value 100. All other countries are grouped in between this interval according to the </a:t>
            </a:r>
            <a:r>
              <a:rPr lang="en-US" altLang="en-US" dirty="0"/>
              <a:t>rule</a:t>
            </a:r>
            <a:r>
              <a:rPr lang="en-US" altLang="en-US" baseline="0" dirty="0"/>
              <a:t> of proportion. The resulting number is an index number between 1 and 100.</a:t>
            </a:r>
          </a:p>
          <a:p>
            <a:pPr eaLnBrk="1" hangingPunct="1">
              <a:buFontTx/>
              <a:buNone/>
            </a:pPr>
            <a:endParaRPr lang="en-US" altLang="en-US" baseline="0" dirty="0"/>
          </a:p>
          <a:p>
            <a:pPr eaLnBrk="1" hangingPunct="1">
              <a:buFontTx/>
              <a:buNone/>
            </a:pPr>
            <a:r>
              <a:rPr lang="en-US" altLang="en-US" baseline="0" dirty="0"/>
              <a:t>The same procedure is applied to the average live expectancy CLICK and the average education level, measured primarily be the average number of years spent in schooling.</a:t>
            </a:r>
          </a:p>
          <a:p>
            <a:pPr eaLnBrk="1" hangingPunct="1">
              <a:buFontTx/>
              <a:buNone/>
            </a:pPr>
            <a:endParaRPr lang="en-US" altLang="en-US" baseline="0" dirty="0"/>
          </a:p>
          <a:p>
            <a:pPr eaLnBrk="1" hangingPunct="1">
              <a:buFontTx/>
              <a:buNone/>
            </a:pPr>
            <a:r>
              <a:rPr lang="en-US" altLang="en-US" baseline="0" dirty="0"/>
              <a:t>The calculation of the geometrical mean weighs small numbers for one of the three components stronger than the arithmetical mean. This is easily demonstrated for the hypothetical case where one component would have a value of zero.</a:t>
            </a:r>
            <a:endParaRPr lang="en-US" alt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4"/>
          <p:cNvSpPr txBox="1">
            <a:spLocks noGrp="1" noChangeArrowheads="1"/>
          </p:cNvSpPr>
          <p:nvPr/>
        </p:nvSpPr>
        <p:spPr bwMode="auto">
          <a:xfrm>
            <a:off x="9525" y="9380538"/>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837" tIns="0" rIns="19837" bIns="0" anchor="b"/>
          <a:lstStyle>
            <a:lvl1pPr defTabSz="825500">
              <a:spcBef>
                <a:spcPct val="30000"/>
              </a:spcBef>
              <a:buAutoNum type="arabicPeriod"/>
              <a:defRPr sz="1200">
                <a:solidFill>
                  <a:schemeClr val="tx1"/>
                </a:solidFill>
                <a:latin typeface="Arial" charset="0"/>
              </a:defRPr>
            </a:lvl1pPr>
            <a:lvl2pPr marL="742950" indent="-285750" defTabSz="825500">
              <a:spcBef>
                <a:spcPct val="30000"/>
              </a:spcBef>
              <a:buAutoNum type="arabicPeriod"/>
              <a:defRPr sz="1200">
                <a:solidFill>
                  <a:schemeClr val="tx1"/>
                </a:solidFill>
                <a:latin typeface="Arial" charset="0"/>
              </a:defRPr>
            </a:lvl2pPr>
            <a:lvl3pPr marL="1143000" indent="-228600" defTabSz="825500">
              <a:spcBef>
                <a:spcPct val="30000"/>
              </a:spcBef>
              <a:buAutoNum type="arabicPeriod"/>
              <a:defRPr sz="1200">
                <a:solidFill>
                  <a:schemeClr val="tx1"/>
                </a:solidFill>
                <a:latin typeface="Arial" charset="0"/>
              </a:defRPr>
            </a:lvl3pPr>
            <a:lvl4pPr marL="1600200" indent="-228600" defTabSz="825500">
              <a:spcBef>
                <a:spcPct val="30000"/>
              </a:spcBef>
              <a:buAutoNum type="arabicPeriod"/>
              <a:defRPr sz="1200">
                <a:solidFill>
                  <a:schemeClr val="tx1"/>
                </a:solidFill>
                <a:latin typeface="Arial" charset="0"/>
              </a:defRPr>
            </a:lvl4pPr>
            <a:lvl5pPr marL="2057400" indent="-228600" defTabSz="825500">
              <a:spcBef>
                <a:spcPct val="30000"/>
              </a:spcBef>
              <a:buAutoNum type="arabicPeriod"/>
              <a:defRPr sz="1200">
                <a:solidFill>
                  <a:schemeClr val="tx1"/>
                </a:solidFill>
                <a:latin typeface="Arial" charset="0"/>
              </a:defRPr>
            </a:lvl5pPr>
            <a:lvl6pPr marL="2514600" indent="-228600" defTabSz="825500" eaLnBrk="0" fontAlgn="base" hangingPunct="0">
              <a:spcBef>
                <a:spcPct val="30000"/>
              </a:spcBef>
              <a:spcAft>
                <a:spcPct val="0"/>
              </a:spcAft>
              <a:buAutoNum type="arabicPeriod"/>
              <a:defRPr sz="1200">
                <a:solidFill>
                  <a:schemeClr val="tx1"/>
                </a:solidFill>
                <a:latin typeface="Arial" charset="0"/>
              </a:defRPr>
            </a:lvl6pPr>
            <a:lvl7pPr marL="2971800" indent="-228600" defTabSz="825500" eaLnBrk="0" fontAlgn="base" hangingPunct="0">
              <a:spcBef>
                <a:spcPct val="30000"/>
              </a:spcBef>
              <a:spcAft>
                <a:spcPct val="0"/>
              </a:spcAft>
              <a:buAutoNum type="arabicPeriod"/>
              <a:defRPr sz="1200">
                <a:solidFill>
                  <a:schemeClr val="tx1"/>
                </a:solidFill>
                <a:latin typeface="Arial" charset="0"/>
              </a:defRPr>
            </a:lvl7pPr>
            <a:lvl8pPr marL="3429000" indent="-228600" defTabSz="825500" eaLnBrk="0" fontAlgn="base" hangingPunct="0">
              <a:spcBef>
                <a:spcPct val="30000"/>
              </a:spcBef>
              <a:spcAft>
                <a:spcPct val="0"/>
              </a:spcAft>
              <a:buAutoNum type="arabicPeriod"/>
              <a:defRPr sz="1200">
                <a:solidFill>
                  <a:schemeClr val="tx1"/>
                </a:solidFill>
                <a:latin typeface="Arial" charset="0"/>
              </a:defRPr>
            </a:lvl8pPr>
            <a:lvl9pPr marL="3886200" indent="-228600" defTabSz="82550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i="1">
                <a:latin typeface="Times New Roman" pitchFamily="18" charset="0"/>
              </a:rPr>
              <a:t>Prof. Dr. Rainer Maurer, Markoökonomik</a:t>
            </a:r>
          </a:p>
        </p:txBody>
      </p:sp>
      <p:sp>
        <p:nvSpPr>
          <p:cNvPr id="183299" name="Rectangle 5"/>
          <p:cNvSpPr txBox="1">
            <a:spLocks noGrp="1" noChangeArrowheads="1"/>
          </p:cNvSpPr>
          <p:nvPr/>
        </p:nvSpPr>
        <p:spPr bwMode="auto">
          <a:xfrm>
            <a:off x="3851275" y="9380538"/>
            <a:ext cx="29464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837" tIns="0" rIns="19837" bIns="0" anchor="b"/>
          <a:lstStyle>
            <a:lvl1pPr defTabSz="825500">
              <a:spcBef>
                <a:spcPct val="30000"/>
              </a:spcBef>
              <a:buAutoNum type="arabicPeriod"/>
              <a:defRPr sz="1200">
                <a:solidFill>
                  <a:schemeClr val="tx1"/>
                </a:solidFill>
                <a:latin typeface="Arial" charset="0"/>
              </a:defRPr>
            </a:lvl1pPr>
            <a:lvl2pPr marL="742950" indent="-285750" defTabSz="825500">
              <a:spcBef>
                <a:spcPct val="30000"/>
              </a:spcBef>
              <a:buAutoNum type="arabicPeriod"/>
              <a:defRPr sz="1200">
                <a:solidFill>
                  <a:schemeClr val="tx1"/>
                </a:solidFill>
                <a:latin typeface="Arial" charset="0"/>
              </a:defRPr>
            </a:lvl2pPr>
            <a:lvl3pPr marL="1143000" indent="-228600" defTabSz="825500">
              <a:spcBef>
                <a:spcPct val="30000"/>
              </a:spcBef>
              <a:buAutoNum type="arabicPeriod"/>
              <a:defRPr sz="1200">
                <a:solidFill>
                  <a:schemeClr val="tx1"/>
                </a:solidFill>
                <a:latin typeface="Arial" charset="0"/>
              </a:defRPr>
            </a:lvl3pPr>
            <a:lvl4pPr marL="1600200" indent="-228600" defTabSz="825500">
              <a:spcBef>
                <a:spcPct val="30000"/>
              </a:spcBef>
              <a:buAutoNum type="arabicPeriod"/>
              <a:defRPr sz="1200">
                <a:solidFill>
                  <a:schemeClr val="tx1"/>
                </a:solidFill>
                <a:latin typeface="Arial" charset="0"/>
              </a:defRPr>
            </a:lvl4pPr>
            <a:lvl5pPr marL="2057400" indent="-228600" defTabSz="825500">
              <a:spcBef>
                <a:spcPct val="30000"/>
              </a:spcBef>
              <a:buAutoNum type="arabicPeriod"/>
              <a:defRPr sz="1200">
                <a:solidFill>
                  <a:schemeClr val="tx1"/>
                </a:solidFill>
                <a:latin typeface="Arial" charset="0"/>
              </a:defRPr>
            </a:lvl5pPr>
            <a:lvl6pPr marL="2514600" indent="-228600" defTabSz="825500" eaLnBrk="0" fontAlgn="base" hangingPunct="0">
              <a:spcBef>
                <a:spcPct val="30000"/>
              </a:spcBef>
              <a:spcAft>
                <a:spcPct val="0"/>
              </a:spcAft>
              <a:buAutoNum type="arabicPeriod"/>
              <a:defRPr sz="1200">
                <a:solidFill>
                  <a:schemeClr val="tx1"/>
                </a:solidFill>
                <a:latin typeface="Arial" charset="0"/>
              </a:defRPr>
            </a:lvl6pPr>
            <a:lvl7pPr marL="2971800" indent="-228600" defTabSz="825500" eaLnBrk="0" fontAlgn="base" hangingPunct="0">
              <a:spcBef>
                <a:spcPct val="30000"/>
              </a:spcBef>
              <a:spcAft>
                <a:spcPct val="0"/>
              </a:spcAft>
              <a:buAutoNum type="arabicPeriod"/>
              <a:defRPr sz="1200">
                <a:solidFill>
                  <a:schemeClr val="tx1"/>
                </a:solidFill>
                <a:latin typeface="Arial" charset="0"/>
              </a:defRPr>
            </a:lvl7pPr>
            <a:lvl8pPr marL="3429000" indent="-228600" defTabSz="825500" eaLnBrk="0" fontAlgn="base" hangingPunct="0">
              <a:spcBef>
                <a:spcPct val="30000"/>
              </a:spcBef>
              <a:spcAft>
                <a:spcPct val="0"/>
              </a:spcAft>
              <a:buAutoNum type="arabicPeriod"/>
              <a:defRPr sz="1200">
                <a:solidFill>
                  <a:schemeClr val="tx1"/>
                </a:solidFill>
                <a:latin typeface="Arial" charset="0"/>
              </a:defRPr>
            </a:lvl8pPr>
            <a:lvl9pPr marL="3886200" indent="-228600" defTabSz="825500"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9FA62AFF-B74A-4FBA-BB3F-C47F4EE12E89}" type="slidenum">
              <a:rPr lang="en-GB" altLang="en-US" sz="1100" i="1">
                <a:latin typeface="Times New Roman" pitchFamily="18" charset="0"/>
              </a:rPr>
              <a:pPr algn="r">
                <a:spcBef>
                  <a:spcPct val="0"/>
                </a:spcBef>
                <a:buFontTx/>
                <a:buNone/>
              </a:pPr>
              <a:t>73</a:t>
            </a:fld>
            <a:endParaRPr lang="en-GB" altLang="en-US" sz="1100" i="1">
              <a:latin typeface="Times New Roman" pitchFamily="18" charset="0"/>
            </a:endParaRPr>
          </a:p>
        </p:txBody>
      </p:sp>
      <p:sp>
        <p:nvSpPr>
          <p:cNvPr id="183300" name="Rectangle 2"/>
          <p:cNvSpPr>
            <a:spLocks noGrp="1" noRot="1" noChangeAspect="1" noChangeArrowheads="1" noTextEdit="1"/>
          </p:cNvSpPr>
          <p:nvPr>
            <p:ph type="sldImg"/>
          </p:nvPr>
        </p:nvSpPr>
        <p:spPr>
          <a:ln/>
        </p:spPr>
      </p:sp>
      <p:sp>
        <p:nvSpPr>
          <p:cNvPr id="1833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en-US" dirty="0"/>
              <a:t>This diagram displays the relation between the HDI, on the abscissa, and the Per-Capita-GNP level on the ordinate. As is obvious, there is a strong positive correlation between both numbers.</a:t>
            </a:r>
          </a:p>
          <a:p>
            <a:pPr eaLnBrk="1" hangingPunct="1">
              <a:buFontTx/>
              <a:buNone/>
            </a:pPr>
            <a:r>
              <a:rPr lang="en-US" altLang="en-US" dirty="0"/>
              <a:t>If we rank the countries according the level of Per-Capita-GNP the resulting ranking is by 95% the same as if we rank the countries according to the HDI. In other words CLICK only 5% of the countries has a different position.</a:t>
            </a:r>
          </a:p>
          <a:p>
            <a:pPr eaLnBrk="1" hangingPunct="1">
              <a:buFontTx/>
              <a:buNone/>
            </a:pPr>
            <a:r>
              <a:rPr lang="en-US" altLang="en-US" dirty="0"/>
              <a:t>The Rank Correlation Coefficient used here to measure this correlation is explained with the help of the following numerical examples.</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Folienbildplatzhalter 1"/>
          <p:cNvSpPr>
            <a:spLocks noGrp="1" noRot="1" noChangeAspect="1" noTextEdit="1"/>
          </p:cNvSpPr>
          <p:nvPr>
            <p:ph type="sldImg"/>
          </p:nvPr>
        </p:nvSpPr>
        <p:spPr>
          <a:ln/>
        </p:spPr>
      </p:sp>
      <p:sp>
        <p:nvSpPr>
          <p:cNvPr id="18534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en-US" dirty="0"/>
              <a:t>This is only a numerical example. You do not have to learn the formulas by heart. </a:t>
            </a:r>
          </a:p>
          <a:p>
            <a:pPr eaLnBrk="1" hangingPunct="1">
              <a:buFontTx/>
              <a:buNone/>
            </a:pPr>
            <a:endParaRPr lang="en-US" altLang="en-US" dirty="0"/>
          </a:p>
          <a:p>
            <a:pPr eaLnBrk="1" hangingPunct="1">
              <a:buFontTx/>
              <a:buNone/>
            </a:pPr>
            <a:r>
              <a:rPr lang="en-US" altLang="en-US" dirty="0"/>
              <a:t>The ranking of countries in List 1 and List 2 is identical…</a:t>
            </a:r>
          </a:p>
          <a:p>
            <a:pPr eaLnBrk="1" hangingPunct="1">
              <a:buFontTx/>
              <a:buNone/>
            </a:pPr>
            <a:endParaRPr lang="en-US" altLang="en-US" dirty="0"/>
          </a:p>
          <a:p>
            <a:pPr eaLnBrk="1" hangingPunct="1">
              <a:buFontTx/>
              <a:buNone/>
            </a:pPr>
            <a:r>
              <a:rPr lang="en-US" altLang="en-US" dirty="0"/>
              <a:t>As a result the formula provides CLICK a value of 100 %.</a:t>
            </a:r>
          </a:p>
        </p:txBody>
      </p:sp>
      <p:sp>
        <p:nvSpPr>
          <p:cNvPr id="185348" name="Fußzeilenplatzhalter 3"/>
          <p:cNvSpPr txBox="1">
            <a:spLocks noGrp="1"/>
          </p:cNvSpPr>
          <p:nvPr/>
        </p:nvSpPr>
        <p:spPr bwMode="auto">
          <a:xfrm>
            <a:off x="9525" y="9380538"/>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837" tIns="0" rIns="19837" bIns="0" anchor="b"/>
          <a:lstStyle>
            <a:lvl1pPr defTabSz="825500">
              <a:spcBef>
                <a:spcPct val="30000"/>
              </a:spcBef>
              <a:buAutoNum type="arabicPeriod"/>
              <a:defRPr sz="1200">
                <a:solidFill>
                  <a:schemeClr val="tx1"/>
                </a:solidFill>
                <a:latin typeface="Arial" charset="0"/>
              </a:defRPr>
            </a:lvl1pPr>
            <a:lvl2pPr marL="742950" indent="-285750" defTabSz="825500">
              <a:spcBef>
                <a:spcPct val="30000"/>
              </a:spcBef>
              <a:buAutoNum type="arabicPeriod"/>
              <a:defRPr sz="1200">
                <a:solidFill>
                  <a:schemeClr val="tx1"/>
                </a:solidFill>
                <a:latin typeface="Arial" charset="0"/>
              </a:defRPr>
            </a:lvl2pPr>
            <a:lvl3pPr marL="1143000" indent="-228600" defTabSz="825500">
              <a:spcBef>
                <a:spcPct val="30000"/>
              </a:spcBef>
              <a:buAutoNum type="arabicPeriod"/>
              <a:defRPr sz="1200">
                <a:solidFill>
                  <a:schemeClr val="tx1"/>
                </a:solidFill>
                <a:latin typeface="Arial" charset="0"/>
              </a:defRPr>
            </a:lvl3pPr>
            <a:lvl4pPr marL="1600200" indent="-228600" defTabSz="825500">
              <a:spcBef>
                <a:spcPct val="30000"/>
              </a:spcBef>
              <a:buAutoNum type="arabicPeriod"/>
              <a:defRPr sz="1200">
                <a:solidFill>
                  <a:schemeClr val="tx1"/>
                </a:solidFill>
                <a:latin typeface="Arial" charset="0"/>
              </a:defRPr>
            </a:lvl4pPr>
            <a:lvl5pPr marL="2057400" indent="-228600" defTabSz="825500">
              <a:spcBef>
                <a:spcPct val="30000"/>
              </a:spcBef>
              <a:buAutoNum type="arabicPeriod"/>
              <a:defRPr sz="1200">
                <a:solidFill>
                  <a:schemeClr val="tx1"/>
                </a:solidFill>
                <a:latin typeface="Arial" charset="0"/>
              </a:defRPr>
            </a:lvl5pPr>
            <a:lvl6pPr marL="2514600" indent="-228600" defTabSz="825500" eaLnBrk="0" fontAlgn="base" hangingPunct="0">
              <a:spcBef>
                <a:spcPct val="30000"/>
              </a:spcBef>
              <a:spcAft>
                <a:spcPct val="0"/>
              </a:spcAft>
              <a:buAutoNum type="arabicPeriod"/>
              <a:defRPr sz="1200">
                <a:solidFill>
                  <a:schemeClr val="tx1"/>
                </a:solidFill>
                <a:latin typeface="Arial" charset="0"/>
              </a:defRPr>
            </a:lvl6pPr>
            <a:lvl7pPr marL="2971800" indent="-228600" defTabSz="825500" eaLnBrk="0" fontAlgn="base" hangingPunct="0">
              <a:spcBef>
                <a:spcPct val="30000"/>
              </a:spcBef>
              <a:spcAft>
                <a:spcPct val="0"/>
              </a:spcAft>
              <a:buAutoNum type="arabicPeriod"/>
              <a:defRPr sz="1200">
                <a:solidFill>
                  <a:schemeClr val="tx1"/>
                </a:solidFill>
                <a:latin typeface="Arial" charset="0"/>
              </a:defRPr>
            </a:lvl7pPr>
            <a:lvl8pPr marL="3429000" indent="-228600" defTabSz="825500" eaLnBrk="0" fontAlgn="base" hangingPunct="0">
              <a:spcBef>
                <a:spcPct val="30000"/>
              </a:spcBef>
              <a:spcAft>
                <a:spcPct val="0"/>
              </a:spcAft>
              <a:buAutoNum type="arabicPeriod"/>
              <a:defRPr sz="1200">
                <a:solidFill>
                  <a:schemeClr val="tx1"/>
                </a:solidFill>
                <a:latin typeface="Arial" charset="0"/>
              </a:defRPr>
            </a:lvl8pPr>
            <a:lvl9pPr marL="3886200" indent="-228600" defTabSz="82550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i="1">
                <a:latin typeface="Times New Roman" pitchFamily="18" charset="0"/>
              </a:rPr>
              <a:t>Prof. Dr. Rainer Maurer, Markoökonomik</a:t>
            </a:r>
          </a:p>
        </p:txBody>
      </p:sp>
      <p:sp>
        <p:nvSpPr>
          <p:cNvPr id="185349" name="Foliennummernplatzhalter 4"/>
          <p:cNvSpPr txBox="1">
            <a:spLocks noGrp="1"/>
          </p:cNvSpPr>
          <p:nvPr/>
        </p:nvSpPr>
        <p:spPr bwMode="auto">
          <a:xfrm>
            <a:off x="3851275" y="9380538"/>
            <a:ext cx="29464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837" tIns="0" rIns="19837" bIns="0" anchor="b"/>
          <a:lstStyle>
            <a:lvl1pPr defTabSz="825500">
              <a:spcBef>
                <a:spcPct val="30000"/>
              </a:spcBef>
              <a:buAutoNum type="arabicPeriod"/>
              <a:defRPr sz="1200">
                <a:solidFill>
                  <a:schemeClr val="tx1"/>
                </a:solidFill>
                <a:latin typeface="Arial" charset="0"/>
              </a:defRPr>
            </a:lvl1pPr>
            <a:lvl2pPr marL="742950" indent="-285750" defTabSz="825500">
              <a:spcBef>
                <a:spcPct val="30000"/>
              </a:spcBef>
              <a:buAutoNum type="arabicPeriod"/>
              <a:defRPr sz="1200">
                <a:solidFill>
                  <a:schemeClr val="tx1"/>
                </a:solidFill>
                <a:latin typeface="Arial" charset="0"/>
              </a:defRPr>
            </a:lvl2pPr>
            <a:lvl3pPr marL="1143000" indent="-228600" defTabSz="825500">
              <a:spcBef>
                <a:spcPct val="30000"/>
              </a:spcBef>
              <a:buAutoNum type="arabicPeriod"/>
              <a:defRPr sz="1200">
                <a:solidFill>
                  <a:schemeClr val="tx1"/>
                </a:solidFill>
                <a:latin typeface="Arial" charset="0"/>
              </a:defRPr>
            </a:lvl3pPr>
            <a:lvl4pPr marL="1600200" indent="-228600" defTabSz="825500">
              <a:spcBef>
                <a:spcPct val="30000"/>
              </a:spcBef>
              <a:buAutoNum type="arabicPeriod"/>
              <a:defRPr sz="1200">
                <a:solidFill>
                  <a:schemeClr val="tx1"/>
                </a:solidFill>
                <a:latin typeface="Arial" charset="0"/>
              </a:defRPr>
            </a:lvl4pPr>
            <a:lvl5pPr marL="2057400" indent="-228600" defTabSz="825500">
              <a:spcBef>
                <a:spcPct val="30000"/>
              </a:spcBef>
              <a:buAutoNum type="arabicPeriod"/>
              <a:defRPr sz="1200">
                <a:solidFill>
                  <a:schemeClr val="tx1"/>
                </a:solidFill>
                <a:latin typeface="Arial" charset="0"/>
              </a:defRPr>
            </a:lvl5pPr>
            <a:lvl6pPr marL="2514600" indent="-228600" defTabSz="825500" eaLnBrk="0" fontAlgn="base" hangingPunct="0">
              <a:spcBef>
                <a:spcPct val="30000"/>
              </a:spcBef>
              <a:spcAft>
                <a:spcPct val="0"/>
              </a:spcAft>
              <a:buAutoNum type="arabicPeriod"/>
              <a:defRPr sz="1200">
                <a:solidFill>
                  <a:schemeClr val="tx1"/>
                </a:solidFill>
                <a:latin typeface="Arial" charset="0"/>
              </a:defRPr>
            </a:lvl6pPr>
            <a:lvl7pPr marL="2971800" indent="-228600" defTabSz="825500" eaLnBrk="0" fontAlgn="base" hangingPunct="0">
              <a:spcBef>
                <a:spcPct val="30000"/>
              </a:spcBef>
              <a:spcAft>
                <a:spcPct val="0"/>
              </a:spcAft>
              <a:buAutoNum type="arabicPeriod"/>
              <a:defRPr sz="1200">
                <a:solidFill>
                  <a:schemeClr val="tx1"/>
                </a:solidFill>
                <a:latin typeface="Arial" charset="0"/>
              </a:defRPr>
            </a:lvl7pPr>
            <a:lvl8pPr marL="3429000" indent="-228600" defTabSz="825500" eaLnBrk="0" fontAlgn="base" hangingPunct="0">
              <a:spcBef>
                <a:spcPct val="30000"/>
              </a:spcBef>
              <a:spcAft>
                <a:spcPct val="0"/>
              </a:spcAft>
              <a:buAutoNum type="arabicPeriod"/>
              <a:defRPr sz="1200">
                <a:solidFill>
                  <a:schemeClr val="tx1"/>
                </a:solidFill>
                <a:latin typeface="Arial" charset="0"/>
              </a:defRPr>
            </a:lvl8pPr>
            <a:lvl9pPr marL="3886200" indent="-228600" defTabSz="825500"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819AD215-ED90-4B23-84C0-AA573F60CA03}" type="slidenum">
              <a:rPr lang="en-GB" altLang="en-US" sz="1100" i="1">
                <a:latin typeface="Times New Roman" pitchFamily="18" charset="0"/>
              </a:rPr>
              <a:pPr algn="r">
                <a:spcBef>
                  <a:spcPct val="0"/>
                </a:spcBef>
                <a:buFontTx/>
                <a:buNone/>
              </a:pPr>
              <a:t>74</a:t>
            </a:fld>
            <a:endParaRPr lang="en-GB" altLang="en-US" sz="1100" i="1">
              <a:latin typeface="Times New Roman" pitchFamily="18"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Folienbildplatzhalter 1"/>
          <p:cNvSpPr>
            <a:spLocks noGrp="1" noRot="1" noChangeAspect="1" noTextEdit="1"/>
          </p:cNvSpPr>
          <p:nvPr>
            <p:ph type="sldImg"/>
          </p:nvPr>
        </p:nvSpPr>
        <p:spPr>
          <a:ln/>
        </p:spPr>
      </p:sp>
      <p:sp>
        <p:nvSpPr>
          <p:cNvPr id="18739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en-US" dirty="0"/>
              <a:t>In this example the ranking of countries in List 1 and List 2 is just vice versa…</a:t>
            </a:r>
          </a:p>
          <a:p>
            <a:pPr eaLnBrk="1" hangingPunct="1">
              <a:buFontTx/>
              <a:buNone/>
            </a:pPr>
            <a:endParaRPr lang="en-US" altLang="en-US" dirty="0"/>
          </a:p>
          <a:p>
            <a:pPr eaLnBrk="1" hangingPunct="1">
              <a:buFontTx/>
              <a:buNone/>
            </a:pPr>
            <a:r>
              <a:rPr lang="en-US" altLang="en-US" dirty="0"/>
              <a:t>As a result the formula provides CLICK a value of minus 100 %.</a:t>
            </a:r>
          </a:p>
          <a:p>
            <a:pPr eaLnBrk="1" hangingPunct="1">
              <a:buFontTx/>
              <a:buNone/>
            </a:pPr>
            <a:endParaRPr lang="en-US" altLang="en-US" dirty="0"/>
          </a:p>
        </p:txBody>
      </p:sp>
      <p:sp>
        <p:nvSpPr>
          <p:cNvPr id="187396" name="Fußzeilenplatzhalter 3"/>
          <p:cNvSpPr txBox="1">
            <a:spLocks noGrp="1"/>
          </p:cNvSpPr>
          <p:nvPr/>
        </p:nvSpPr>
        <p:spPr bwMode="auto">
          <a:xfrm>
            <a:off x="9525" y="9380538"/>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837" tIns="0" rIns="19837" bIns="0" anchor="b"/>
          <a:lstStyle>
            <a:lvl1pPr defTabSz="825500">
              <a:spcBef>
                <a:spcPct val="30000"/>
              </a:spcBef>
              <a:buAutoNum type="arabicPeriod"/>
              <a:defRPr sz="1200">
                <a:solidFill>
                  <a:schemeClr val="tx1"/>
                </a:solidFill>
                <a:latin typeface="Arial" charset="0"/>
              </a:defRPr>
            </a:lvl1pPr>
            <a:lvl2pPr marL="742950" indent="-285750" defTabSz="825500">
              <a:spcBef>
                <a:spcPct val="30000"/>
              </a:spcBef>
              <a:buAutoNum type="arabicPeriod"/>
              <a:defRPr sz="1200">
                <a:solidFill>
                  <a:schemeClr val="tx1"/>
                </a:solidFill>
                <a:latin typeface="Arial" charset="0"/>
              </a:defRPr>
            </a:lvl2pPr>
            <a:lvl3pPr marL="1143000" indent="-228600" defTabSz="825500">
              <a:spcBef>
                <a:spcPct val="30000"/>
              </a:spcBef>
              <a:buAutoNum type="arabicPeriod"/>
              <a:defRPr sz="1200">
                <a:solidFill>
                  <a:schemeClr val="tx1"/>
                </a:solidFill>
                <a:latin typeface="Arial" charset="0"/>
              </a:defRPr>
            </a:lvl3pPr>
            <a:lvl4pPr marL="1600200" indent="-228600" defTabSz="825500">
              <a:spcBef>
                <a:spcPct val="30000"/>
              </a:spcBef>
              <a:buAutoNum type="arabicPeriod"/>
              <a:defRPr sz="1200">
                <a:solidFill>
                  <a:schemeClr val="tx1"/>
                </a:solidFill>
                <a:latin typeface="Arial" charset="0"/>
              </a:defRPr>
            </a:lvl4pPr>
            <a:lvl5pPr marL="2057400" indent="-228600" defTabSz="825500">
              <a:spcBef>
                <a:spcPct val="30000"/>
              </a:spcBef>
              <a:buAutoNum type="arabicPeriod"/>
              <a:defRPr sz="1200">
                <a:solidFill>
                  <a:schemeClr val="tx1"/>
                </a:solidFill>
                <a:latin typeface="Arial" charset="0"/>
              </a:defRPr>
            </a:lvl5pPr>
            <a:lvl6pPr marL="2514600" indent="-228600" defTabSz="825500" eaLnBrk="0" fontAlgn="base" hangingPunct="0">
              <a:spcBef>
                <a:spcPct val="30000"/>
              </a:spcBef>
              <a:spcAft>
                <a:spcPct val="0"/>
              </a:spcAft>
              <a:buAutoNum type="arabicPeriod"/>
              <a:defRPr sz="1200">
                <a:solidFill>
                  <a:schemeClr val="tx1"/>
                </a:solidFill>
                <a:latin typeface="Arial" charset="0"/>
              </a:defRPr>
            </a:lvl6pPr>
            <a:lvl7pPr marL="2971800" indent="-228600" defTabSz="825500" eaLnBrk="0" fontAlgn="base" hangingPunct="0">
              <a:spcBef>
                <a:spcPct val="30000"/>
              </a:spcBef>
              <a:spcAft>
                <a:spcPct val="0"/>
              </a:spcAft>
              <a:buAutoNum type="arabicPeriod"/>
              <a:defRPr sz="1200">
                <a:solidFill>
                  <a:schemeClr val="tx1"/>
                </a:solidFill>
                <a:latin typeface="Arial" charset="0"/>
              </a:defRPr>
            </a:lvl7pPr>
            <a:lvl8pPr marL="3429000" indent="-228600" defTabSz="825500" eaLnBrk="0" fontAlgn="base" hangingPunct="0">
              <a:spcBef>
                <a:spcPct val="30000"/>
              </a:spcBef>
              <a:spcAft>
                <a:spcPct val="0"/>
              </a:spcAft>
              <a:buAutoNum type="arabicPeriod"/>
              <a:defRPr sz="1200">
                <a:solidFill>
                  <a:schemeClr val="tx1"/>
                </a:solidFill>
                <a:latin typeface="Arial" charset="0"/>
              </a:defRPr>
            </a:lvl8pPr>
            <a:lvl9pPr marL="3886200" indent="-228600" defTabSz="82550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i="1">
                <a:latin typeface="Times New Roman" pitchFamily="18" charset="0"/>
              </a:rPr>
              <a:t>Prof. Dr. Rainer Maurer, Markoökonomik</a:t>
            </a:r>
          </a:p>
        </p:txBody>
      </p:sp>
      <p:sp>
        <p:nvSpPr>
          <p:cNvPr id="187397" name="Foliennummernplatzhalter 4"/>
          <p:cNvSpPr txBox="1">
            <a:spLocks noGrp="1"/>
          </p:cNvSpPr>
          <p:nvPr/>
        </p:nvSpPr>
        <p:spPr bwMode="auto">
          <a:xfrm>
            <a:off x="3851275" y="9380538"/>
            <a:ext cx="29464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837" tIns="0" rIns="19837" bIns="0" anchor="b"/>
          <a:lstStyle>
            <a:lvl1pPr defTabSz="825500">
              <a:spcBef>
                <a:spcPct val="30000"/>
              </a:spcBef>
              <a:buAutoNum type="arabicPeriod"/>
              <a:defRPr sz="1200">
                <a:solidFill>
                  <a:schemeClr val="tx1"/>
                </a:solidFill>
                <a:latin typeface="Arial" charset="0"/>
              </a:defRPr>
            </a:lvl1pPr>
            <a:lvl2pPr marL="742950" indent="-285750" defTabSz="825500">
              <a:spcBef>
                <a:spcPct val="30000"/>
              </a:spcBef>
              <a:buAutoNum type="arabicPeriod"/>
              <a:defRPr sz="1200">
                <a:solidFill>
                  <a:schemeClr val="tx1"/>
                </a:solidFill>
                <a:latin typeface="Arial" charset="0"/>
              </a:defRPr>
            </a:lvl2pPr>
            <a:lvl3pPr marL="1143000" indent="-228600" defTabSz="825500">
              <a:spcBef>
                <a:spcPct val="30000"/>
              </a:spcBef>
              <a:buAutoNum type="arabicPeriod"/>
              <a:defRPr sz="1200">
                <a:solidFill>
                  <a:schemeClr val="tx1"/>
                </a:solidFill>
                <a:latin typeface="Arial" charset="0"/>
              </a:defRPr>
            </a:lvl3pPr>
            <a:lvl4pPr marL="1600200" indent="-228600" defTabSz="825500">
              <a:spcBef>
                <a:spcPct val="30000"/>
              </a:spcBef>
              <a:buAutoNum type="arabicPeriod"/>
              <a:defRPr sz="1200">
                <a:solidFill>
                  <a:schemeClr val="tx1"/>
                </a:solidFill>
                <a:latin typeface="Arial" charset="0"/>
              </a:defRPr>
            </a:lvl4pPr>
            <a:lvl5pPr marL="2057400" indent="-228600" defTabSz="825500">
              <a:spcBef>
                <a:spcPct val="30000"/>
              </a:spcBef>
              <a:buAutoNum type="arabicPeriod"/>
              <a:defRPr sz="1200">
                <a:solidFill>
                  <a:schemeClr val="tx1"/>
                </a:solidFill>
                <a:latin typeface="Arial" charset="0"/>
              </a:defRPr>
            </a:lvl5pPr>
            <a:lvl6pPr marL="2514600" indent="-228600" defTabSz="825500" eaLnBrk="0" fontAlgn="base" hangingPunct="0">
              <a:spcBef>
                <a:spcPct val="30000"/>
              </a:spcBef>
              <a:spcAft>
                <a:spcPct val="0"/>
              </a:spcAft>
              <a:buAutoNum type="arabicPeriod"/>
              <a:defRPr sz="1200">
                <a:solidFill>
                  <a:schemeClr val="tx1"/>
                </a:solidFill>
                <a:latin typeface="Arial" charset="0"/>
              </a:defRPr>
            </a:lvl6pPr>
            <a:lvl7pPr marL="2971800" indent="-228600" defTabSz="825500" eaLnBrk="0" fontAlgn="base" hangingPunct="0">
              <a:spcBef>
                <a:spcPct val="30000"/>
              </a:spcBef>
              <a:spcAft>
                <a:spcPct val="0"/>
              </a:spcAft>
              <a:buAutoNum type="arabicPeriod"/>
              <a:defRPr sz="1200">
                <a:solidFill>
                  <a:schemeClr val="tx1"/>
                </a:solidFill>
                <a:latin typeface="Arial" charset="0"/>
              </a:defRPr>
            </a:lvl7pPr>
            <a:lvl8pPr marL="3429000" indent="-228600" defTabSz="825500" eaLnBrk="0" fontAlgn="base" hangingPunct="0">
              <a:spcBef>
                <a:spcPct val="30000"/>
              </a:spcBef>
              <a:spcAft>
                <a:spcPct val="0"/>
              </a:spcAft>
              <a:buAutoNum type="arabicPeriod"/>
              <a:defRPr sz="1200">
                <a:solidFill>
                  <a:schemeClr val="tx1"/>
                </a:solidFill>
                <a:latin typeface="Arial" charset="0"/>
              </a:defRPr>
            </a:lvl8pPr>
            <a:lvl9pPr marL="3886200" indent="-228600" defTabSz="825500"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222B3717-B9B9-4420-B4D3-140C390F7687}" type="slidenum">
              <a:rPr lang="en-GB" altLang="en-US" sz="1100" i="1">
                <a:latin typeface="Times New Roman" pitchFamily="18" charset="0"/>
              </a:rPr>
              <a:pPr algn="r">
                <a:spcBef>
                  <a:spcPct val="0"/>
                </a:spcBef>
                <a:buFontTx/>
                <a:buNone/>
              </a:pPr>
              <a:t>75</a:t>
            </a:fld>
            <a:endParaRPr lang="en-GB" altLang="en-US" sz="1100" i="1">
              <a:latin typeface="Times New Roman" pitchFamily="18"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Folienbildplatzhalter 1"/>
          <p:cNvSpPr>
            <a:spLocks noGrp="1" noRot="1" noChangeAspect="1" noTextEdit="1"/>
          </p:cNvSpPr>
          <p:nvPr>
            <p:ph type="sldImg"/>
          </p:nvPr>
        </p:nvSpPr>
        <p:spPr>
          <a:ln/>
        </p:spPr>
      </p:sp>
      <p:sp>
        <p:nvSpPr>
          <p:cNvPr id="18944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en-US" dirty="0"/>
              <a:t>In this example the ranking in both lists is similar but not identical: Only the position of country A and country B is exchanged.</a:t>
            </a:r>
          </a:p>
          <a:p>
            <a:pPr eaLnBrk="1" hangingPunct="1">
              <a:buFontTx/>
              <a:buNone/>
            </a:pPr>
            <a:endParaRPr lang="en-US" altLang="en-US" dirty="0"/>
          </a:p>
          <a:p>
            <a:pPr eaLnBrk="1" hangingPunct="1">
              <a:buFontTx/>
              <a:buNone/>
            </a:pPr>
            <a:r>
              <a:rPr lang="en-US" altLang="en-US" dirty="0"/>
              <a:t>As a result the formula provides CLICK a value of 50 %, in words: The ranking is quite similar but not identical.</a:t>
            </a:r>
          </a:p>
          <a:p>
            <a:pPr eaLnBrk="1" hangingPunct="1">
              <a:buFontTx/>
              <a:buNone/>
            </a:pPr>
            <a:endParaRPr lang="en-US" altLang="en-US" dirty="0"/>
          </a:p>
        </p:txBody>
      </p:sp>
      <p:sp>
        <p:nvSpPr>
          <p:cNvPr id="189444" name="Fußzeilenplatzhalter 3"/>
          <p:cNvSpPr txBox="1">
            <a:spLocks noGrp="1"/>
          </p:cNvSpPr>
          <p:nvPr/>
        </p:nvSpPr>
        <p:spPr bwMode="auto">
          <a:xfrm>
            <a:off x="9525" y="9380538"/>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837" tIns="0" rIns="19837" bIns="0" anchor="b"/>
          <a:lstStyle>
            <a:lvl1pPr defTabSz="825500">
              <a:spcBef>
                <a:spcPct val="30000"/>
              </a:spcBef>
              <a:buAutoNum type="arabicPeriod"/>
              <a:defRPr sz="1200">
                <a:solidFill>
                  <a:schemeClr val="tx1"/>
                </a:solidFill>
                <a:latin typeface="Arial" charset="0"/>
              </a:defRPr>
            </a:lvl1pPr>
            <a:lvl2pPr marL="742950" indent="-285750" defTabSz="825500">
              <a:spcBef>
                <a:spcPct val="30000"/>
              </a:spcBef>
              <a:buAutoNum type="arabicPeriod"/>
              <a:defRPr sz="1200">
                <a:solidFill>
                  <a:schemeClr val="tx1"/>
                </a:solidFill>
                <a:latin typeface="Arial" charset="0"/>
              </a:defRPr>
            </a:lvl2pPr>
            <a:lvl3pPr marL="1143000" indent="-228600" defTabSz="825500">
              <a:spcBef>
                <a:spcPct val="30000"/>
              </a:spcBef>
              <a:buAutoNum type="arabicPeriod"/>
              <a:defRPr sz="1200">
                <a:solidFill>
                  <a:schemeClr val="tx1"/>
                </a:solidFill>
                <a:latin typeface="Arial" charset="0"/>
              </a:defRPr>
            </a:lvl3pPr>
            <a:lvl4pPr marL="1600200" indent="-228600" defTabSz="825500">
              <a:spcBef>
                <a:spcPct val="30000"/>
              </a:spcBef>
              <a:buAutoNum type="arabicPeriod"/>
              <a:defRPr sz="1200">
                <a:solidFill>
                  <a:schemeClr val="tx1"/>
                </a:solidFill>
                <a:latin typeface="Arial" charset="0"/>
              </a:defRPr>
            </a:lvl4pPr>
            <a:lvl5pPr marL="2057400" indent="-228600" defTabSz="825500">
              <a:spcBef>
                <a:spcPct val="30000"/>
              </a:spcBef>
              <a:buAutoNum type="arabicPeriod"/>
              <a:defRPr sz="1200">
                <a:solidFill>
                  <a:schemeClr val="tx1"/>
                </a:solidFill>
                <a:latin typeface="Arial" charset="0"/>
              </a:defRPr>
            </a:lvl5pPr>
            <a:lvl6pPr marL="2514600" indent="-228600" defTabSz="825500" eaLnBrk="0" fontAlgn="base" hangingPunct="0">
              <a:spcBef>
                <a:spcPct val="30000"/>
              </a:spcBef>
              <a:spcAft>
                <a:spcPct val="0"/>
              </a:spcAft>
              <a:buAutoNum type="arabicPeriod"/>
              <a:defRPr sz="1200">
                <a:solidFill>
                  <a:schemeClr val="tx1"/>
                </a:solidFill>
                <a:latin typeface="Arial" charset="0"/>
              </a:defRPr>
            </a:lvl6pPr>
            <a:lvl7pPr marL="2971800" indent="-228600" defTabSz="825500" eaLnBrk="0" fontAlgn="base" hangingPunct="0">
              <a:spcBef>
                <a:spcPct val="30000"/>
              </a:spcBef>
              <a:spcAft>
                <a:spcPct val="0"/>
              </a:spcAft>
              <a:buAutoNum type="arabicPeriod"/>
              <a:defRPr sz="1200">
                <a:solidFill>
                  <a:schemeClr val="tx1"/>
                </a:solidFill>
                <a:latin typeface="Arial" charset="0"/>
              </a:defRPr>
            </a:lvl7pPr>
            <a:lvl8pPr marL="3429000" indent="-228600" defTabSz="825500" eaLnBrk="0" fontAlgn="base" hangingPunct="0">
              <a:spcBef>
                <a:spcPct val="30000"/>
              </a:spcBef>
              <a:spcAft>
                <a:spcPct val="0"/>
              </a:spcAft>
              <a:buAutoNum type="arabicPeriod"/>
              <a:defRPr sz="1200">
                <a:solidFill>
                  <a:schemeClr val="tx1"/>
                </a:solidFill>
                <a:latin typeface="Arial" charset="0"/>
              </a:defRPr>
            </a:lvl8pPr>
            <a:lvl9pPr marL="3886200" indent="-228600" defTabSz="82550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i="1">
                <a:latin typeface="Times New Roman" pitchFamily="18" charset="0"/>
              </a:rPr>
              <a:t>Prof. Dr. Rainer Maurer, Markoökonomik</a:t>
            </a:r>
          </a:p>
        </p:txBody>
      </p:sp>
      <p:sp>
        <p:nvSpPr>
          <p:cNvPr id="189445" name="Foliennummernplatzhalter 4"/>
          <p:cNvSpPr txBox="1">
            <a:spLocks noGrp="1"/>
          </p:cNvSpPr>
          <p:nvPr/>
        </p:nvSpPr>
        <p:spPr bwMode="auto">
          <a:xfrm>
            <a:off x="3851275" y="9380538"/>
            <a:ext cx="29464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837" tIns="0" rIns="19837" bIns="0" anchor="b"/>
          <a:lstStyle>
            <a:lvl1pPr defTabSz="825500">
              <a:spcBef>
                <a:spcPct val="30000"/>
              </a:spcBef>
              <a:buAutoNum type="arabicPeriod"/>
              <a:defRPr sz="1200">
                <a:solidFill>
                  <a:schemeClr val="tx1"/>
                </a:solidFill>
                <a:latin typeface="Arial" charset="0"/>
              </a:defRPr>
            </a:lvl1pPr>
            <a:lvl2pPr marL="742950" indent="-285750" defTabSz="825500">
              <a:spcBef>
                <a:spcPct val="30000"/>
              </a:spcBef>
              <a:buAutoNum type="arabicPeriod"/>
              <a:defRPr sz="1200">
                <a:solidFill>
                  <a:schemeClr val="tx1"/>
                </a:solidFill>
                <a:latin typeface="Arial" charset="0"/>
              </a:defRPr>
            </a:lvl2pPr>
            <a:lvl3pPr marL="1143000" indent="-228600" defTabSz="825500">
              <a:spcBef>
                <a:spcPct val="30000"/>
              </a:spcBef>
              <a:buAutoNum type="arabicPeriod"/>
              <a:defRPr sz="1200">
                <a:solidFill>
                  <a:schemeClr val="tx1"/>
                </a:solidFill>
                <a:latin typeface="Arial" charset="0"/>
              </a:defRPr>
            </a:lvl3pPr>
            <a:lvl4pPr marL="1600200" indent="-228600" defTabSz="825500">
              <a:spcBef>
                <a:spcPct val="30000"/>
              </a:spcBef>
              <a:buAutoNum type="arabicPeriod"/>
              <a:defRPr sz="1200">
                <a:solidFill>
                  <a:schemeClr val="tx1"/>
                </a:solidFill>
                <a:latin typeface="Arial" charset="0"/>
              </a:defRPr>
            </a:lvl4pPr>
            <a:lvl5pPr marL="2057400" indent="-228600" defTabSz="825500">
              <a:spcBef>
                <a:spcPct val="30000"/>
              </a:spcBef>
              <a:buAutoNum type="arabicPeriod"/>
              <a:defRPr sz="1200">
                <a:solidFill>
                  <a:schemeClr val="tx1"/>
                </a:solidFill>
                <a:latin typeface="Arial" charset="0"/>
              </a:defRPr>
            </a:lvl5pPr>
            <a:lvl6pPr marL="2514600" indent="-228600" defTabSz="825500" eaLnBrk="0" fontAlgn="base" hangingPunct="0">
              <a:spcBef>
                <a:spcPct val="30000"/>
              </a:spcBef>
              <a:spcAft>
                <a:spcPct val="0"/>
              </a:spcAft>
              <a:buAutoNum type="arabicPeriod"/>
              <a:defRPr sz="1200">
                <a:solidFill>
                  <a:schemeClr val="tx1"/>
                </a:solidFill>
                <a:latin typeface="Arial" charset="0"/>
              </a:defRPr>
            </a:lvl6pPr>
            <a:lvl7pPr marL="2971800" indent="-228600" defTabSz="825500" eaLnBrk="0" fontAlgn="base" hangingPunct="0">
              <a:spcBef>
                <a:spcPct val="30000"/>
              </a:spcBef>
              <a:spcAft>
                <a:spcPct val="0"/>
              </a:spcAft>
              <a:buAutoNum type="arabicPeriod"/>
              <a:defRPr sz="1200">
                <a:solidFill>
                  <a:schemeClr val="tx1"/>
                </a:solidFill>
                <a:latin typeface="Arial" charset="0"/>
              </a:defRPr>
            </a:lvl7pPr>
            <a:lvl8pPr marL="3429000" indent="-228600" defTabSz="825500" eaLnBrk="0" fontAlgn="base" hangingPunct="0">
              <a:spcBef>
                <a:spcPct val="30000"/>
              </a:spcBef>
              <a:spcAft>
                <a:spcPct val="0"/>
              </a:spcAft>
              <a:buAutoNum type="arabicPeriod"/>
              <a:defRPr sz="1200">
                <a:solidFill>
                  <a:schemeClr val="tx1"/>
                </a:solidFill>
                <a:latin typeface="Arial" charset="0"/>
              </a:defRPr>
            </a:lvl8pPr>
            <a:lvl9pPr marL="3886200" indent="-228600" defTabSz="825500"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BB0326EA-D054-4459-8776-43851FB9C37B}" type="slidenum">
              <a:rPr lang="en-GB" altLang="en-US" sz="1100" i="1">
                <a:latin typeface="Times New Roman" pitchFamily="18" charset="0"/>
              </a:rPr>
              <a:pPr algn="r">
                <a:spcBef>
                  <a:spcPct val="0"/>
                </a:spcBef>
                <a:buFontTx/>
                <a:buNone/>
              </a:pPr>
              <a:t>76</a:t>
            </a:fld>
            <a:endParaRPr lang="en-GB" altLang="en-US" sz="1100" i="1">
              <a:latin typeface="Times New Roman" pitchFamily="18"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19149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139B0B6D-2C87-4A96-ACCC-F35423A7117A}" type="slidenum">
              <a:rPr lang="en-GB" altLang="en-US" sz="1100">
                <a:latin typeface="Times New Roman" pitchFamily="18" charset="0"/>
              </a:rPr>
              <a:pPr>
                <a:spcBef>
                  <a:spcPct val="0"/>
                </a:spcBef>
                <a:buFontTx/>
                <a:buNone/>
              </a:pPr>
              <a:t>77</a:t>
            </a:fld>
            <a:endParaRPr lang="en-GB" altLang="en-US" sz="1100">
              <a:latin typeface="Times New Roman" pitchFamily="18" charset="0"/>
            </a:endParaRPr>
          </a:p>
        </p:txBody>
      </p:sp>
      <p:sp>
        <p:nvSpPr>
          <p:cNvPr id="191492" name="Rectangle 2"/>
          <p:cNvSpPr>
            <a:spLocks noGrp="1" noRot="1" noChangeAspect="1" noChangeArrowheads="1" noTextEdit="1"/>
          </p:cNvSpPr>
          <p:nvPr>
            <p:ph type="sldImg"/>
          </p:nvPr>
        </p:nvSpPr>
        <p:spPr>
          <a:ln/>
        </p:spPr>
      </p:sp>
      <p:sp>
        <p:nvSpPr>
          <p:cNvPr id="1914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en-US" dirty="0"/>
              <a:t>This diagram displays the relation between average life expectancy, on the abscissa, and the Per-Capita-GNP level on the ordinate. Her also, it is obvious that there is a strong positive correlation between both numbers.</a:t>
            </a:r>
          </a:p>
          <a:p>
            <a:pPr eaLnBrk="1" hangingPunct="1">
              <a:buFontTx/>
              <a:buNone/>
            </a:pPr>
            <a:r>
              <a:rPr lang="en-US" altLang="en-US" dirty="0"/>
              <a:t>The Rank Correlation Coefficient measures that the resulting rankings differ by 15% only.</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19353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B98D6634-8C5E-4B14-B80C-4E22D2D282F7}" type="slidenum">
              <a:rPr lang="en-GB" altLang="en-US" sz="1100">
                <a:latin typeface="Times New Roman" pitchFamily="18" charset="0"/>
              </a:rPr>
              <a:pPr>
                <a:spcBef>
                  <a:spcPct val="0"/>
                </a:spcBef>
                <a:buFontTx/>
                <a:buNone/>
              </a:pPr>
              <a:t>78</a:t>
            </a:fld>
            <a:endParaRPr lang="en-GB" altLang="en-US" sz="1100">
              <a:latin typeface="Times New Roman" pitchFamily="18" charset="0"/>
            </a:endParaRPr>
          </a:p>
        </p:txBody>
      </p:sp>
      <p:sp>
        <p:nvSpPr>
          <p:cNvPr id="193540" name="Rectangle 2"/>
          <p:cNvSpPr>
            <a:spLocks noGrp="1" noRot="1" noChangeAspect="1" noChangeArrowheads="1" noTextEdit="1"/>
          </p:cNvSpPr>
          <p:nvPr>
            <p:ph type="sldImg"/>
          </p:nvPr>
        </p:nvSpPr>
        <p:spPr>
          <a:ln/>
        </p:spPr>
      </p:sp>
      <p:sp>
        <p:nvSpPr>
          <p:cNvPr id="1935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en-US" dirty="0"/>
              <a:t>This diagram displays now the relation between the average years of schooling, on the abscissa, and the Per-Capita-GNP level on the ordinate. It is again obvious that there is a strong positive correlation between both numbers, even so the correlation is somewhat weaker know than it was in the examples before.</a:t>
            </a:r>
          </a:p>
          <a:p>
            <a:pPr eaLnBrk="1" hangingPunct="1">
              <a:buFontTx/>
              <a:buNone/>
            </a:pPr>
            <a:r>
              <a:rPr lang="en-US" altLang="en-US" dirty="0"/>
              <a:t>The Rank Correlation Coefficient measures that the resulting rankings differ by 24% only.</a:t>
            </a:r>
          </a:p>
          <a:p>
            <a:pPr eaLnBrk="1" hangingPunct="1">
              <a:buFontTx/>
              <a:buNone/>
            </a:pPr>
            <a:endParaRPr lang="en-US" alt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4"/>
          <p:cNvSpPr txBox="1">
            <a:spLocks noGrp="1" noChangeArrowheads="1"/>
          </p:cNvSpPr>
          <p:nvPr/>
        </p:nvSpPr>
        <p:spPr bwMode="auto">
          <a:xfrm>
            <a:off x="9525" y="9380538"/>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837" tIns="0" rIns="19837" bIns="0" anchor="b"/>
          <a:lstStyle>
            <a:lvl1pPr defTabSz="825500">
              <a:spcBef>
                <a:spcPct val="30000"/>
              </a:spcBef>
              <a:buAutoNum type="arabicPeriod"/>
              <a:defRPr sz="1200">
                <a:solidFill>
                  <a:schemeClr val="tx1"/>
                </a:solidFill>
                <a:latin typeface="Arial" charset="0"/>
              </a:defRPr>
            </a:lvl1pPr>
            <a:lvl2pPr marL="742950" indent="-285750" defTabSz="825500">
              <a:spcBef>
                <a:spcPct val="30000"/>
              </a:spcBef>
              <a:buAutoNum type="arabicPeriod"/>
              <a:defRPr sz="1200">
                <a:solidFill>
                  <a:schemeClr val="tx1"/>
                </a:solidFill>
                <a:latin typeface="Arial" charset="0"/>
              </a:defRPr>
            </a:lvl2pPr>
            <a:lvl3pPr marL="1143000" indent="-228600" defTabSz="825500">
              <a:spcBef>
                <a:spcPct val="30000"/>
              </a:spcBef>
              <a:buAutoNum type="arabicPeriod"/>
              <a:defRPr sz="1200">
                <a:solidFill>
                  <a:schemeClr val="tx1"/>
                </a:solidFill>
                <a:latin typeface="Arial" charset="0"/>
              </a:defRPr>
            </a:lvl3pPr>
            <a:lvl4pPr marL="1600200" indent="-228600" defTabSz="825500">
              <a:spcBef>
                <a:spcPct val="30000"/>
              </a:spcBef>
              <a:buAutoNum type="arabicPeriod"/>
              <a:defRPr sz="1200">
                <a:solidFill>
                  <a:schemeClr val="tx1"/>
                </a:solidFill>
                <a:latin typeface="Arial" charset="0"/>
              </a:defRPr>
            </a:lvl4pPr>
            <a:lvl5pPr marL="2057400" indent="-228600" defTabSz="825500">
              <a:spcBef>
                <a:spcPct val="30000"/>
              </a:spcBef>
              <a:buAutoNum type="arabicPeriod"/>
              <a:defRPr sz="1200">
                <a:solidFill>
                  <a:schemeClr val="tx1"/>
                </a:solidFill>
                <a:latin typeface="Arial" charset="0"/>
              </a:defRPr>
            </a:lvl5pPr>
            <a:lvl6pPr marL="2514600" indent="-228600" defTabSz="825500" eaLnBrk="0" fontAlgn="base" hangingPunct="0">
              <a:spcBef>
                <a:spcPct val="30000"/>
              </a:spcBef>
              <a:spcAft>
                <a:spcPct val="0"/>
              </a:spcAft>
              <a:buAutoNum type="arabicPeriod"/>
              <a:defRPr sz="1200">
                <a:solidFill>
                  <a:schemeClr val="tx1"/>
                </a:solidFill>
                <a:latin typeface="Arial" charset="0"/>
              </a:defRPr>
            </a:lvl6pPr>
            <a:lvl7pPr marL="2971800" indent="-228600" defTabSz="825500" eaLnBrk="0" fontAlgn="base" hangingPunct="0">
              <a:spcBef>
                <a:spcPct val="30000"/>
              </a:spcBef>
              <a:spcAft>
                <a:spcPct val="0"/>
              </a:spcAft>
              <a:buAutoNum type="arabicPeriod"/>
              <a:defRPr sz="1200">
                <a:solidFill>
                  <a:schemeClr val="tx1"/>
                </a:solidFill>
                <a:latin typeface="Arial" charset="0"/>
              </a:defRPr>
            </a:lvl7pPr>
            <a:lvl8pPr marL="3429000" indent="-228600" defTabSz="825500" eaLnBrk="0" fontAlgn="base" hangingPunct="0">
              <a:spcBef>
                <a:spcPct val="30000"/>
              </a:spcBef>
              <a:spcAft>
                <a:spcPct val="0"/>
              </a:spcAft>
              <a:buAutoNum type="arabicPeriod"/>
              <a:defRPr sz="1200">
                <a:solidFill>
                  <a:schemeClr val="tx1"/>
                </a:solidFill>
                <a:latin typeface="Arial" charset="0"/>
              </a:defRPr>
            </a:lvl8pPr>
            <a:lvl9pPr marL="3886200" indent="-228600" defTabSz="82550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i="1">
                <a:latin typeface="Times New Roman" pitchFamily="18" charset="0"/>
              </a:rPr>
              <a:t>Prof. Dr. Rainer Maurer, Markoökonomik</a:t>
            </a:r>
          </a:p>
        </p:txBody>
      </p:sp>
      <p:sp>
        <p:nvSpPr>
          <p:cNvPr id="195587" name="Rectangle 5"/>
          <p:cNvSpPr txBox="1">
            <a:spLocks noGrp="1" noChangeArrowheads="1"/>
          </p:cNvSpPr>
          <p:nvPr/>
        </p:nvSpPr>
        <p:spPr bwMode="auto">
          <a:xfrm>
            <a:off x="3851275" y="9380538"/>
            <a:ext cx="29464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837" tIns="0" rIns="19837" bIns="0" anchor="b"/>
          <a:lstStyle>
            <a:lvl1pPr defTabSz="825500">
              <a:spcBef>
                <a:spcPct val="30000"/>
              </a:spcBef>
              <a:buAutoNum type="arabicPeriod"/>
              <a:defRPr sz="1200">
                <a:solidFill>
                  <a:schemeClr val="tx1"/>
                </a:solidFill>
                <a:latin typeface="Arial" charset="0"/>
              </a:defRPr>
            </a:lvl1pPr>
            <a:lvl2pPr marL="742950" indent="-285750" defTabSz="825500">
              <a:spcBef>
                <a:spcPct val="30000"/>
              </a:spcBef>
              <a:buAutoNum type="arabicPeriod"/>
              <a:defRPr sz="1200">
                <a:solidFill>
                  <a:schemeClr val="tx1"/>
                </a:solidFill>
                <a:latin typeface="Arial" charset="0"/>
              </a:defRPr>
            </a:lvl2pPr>
            <a:lvl3pPr marL="1143000" indent="-228600" defTabSz="825500">
              <a:spcBef>
                <a:spcPct val="30000"/>
              </a:spcBef>
              <a:buAutoNum type="arabicPeriod"/>
              <a:defRPr sz="1200">
                <a:solidFill>
                  <a:schemeClr val="tx1"/>
                </a:solidFill>
                <a:latin typeface="Arial" charset="0"/>
              </a:defRPr>
            </a:lvl3pPr>
            <a:lvl4pPr marL="1600200" indent="-228600" defTabSz="825500">
              <a:spcBef>
                <a:spcPct val="30000"/>
              </a:spcBef>
              <a:buAutoNum type="arabicPeriod"/>
              <a:defRPr sz="1200">
                <a:solidFill>
                  <a:schemeClr val="tx1"/>
                </a:solidFill>
                <a:latin typeface="Arial" charset="0"/>
              </a:defRPr>
            </a:lvl4pPr>
            <a:lvl5pPr marL="2057400" indent="-228600" defTabSz="825500">
              <a:spcBef>
                <a:spcPct val="30000"/>
              </a:spcBef>
              <a:buAutoNum type="arabicPeriod"/>
              <a:defRPr sz="1200">
                <a:solidFill>
                  <a:schemeClr val="tx1"/>
                </a:solidFill>
                <a:latin typeface="Arial" charset="0"/>
              </a:defRPr>
            </a:lvl5pPr>
            <a:lvl6pPr marL="2514600" indent="-228600" defTabSz="825500" eaLnBrk="0" fontAlgn="base" hangingPunct="0">
              <a:spcBef>
                <a:spcPct val="30000"/>
              </a:spcBef>
              <a:spcAft>
                <a:spcPct val="0"/>
              </a:spcAft>
              <a:buAutoNum type="arabicPeriod"/>
              <a:defRPr sz="1200">
                <a:solidFill>
                  <a:schemeClr val="tx1"/>
                </a:solidFill>
                <a:latin typeface="Arial" charset="0"/>
              </a:defRPr>
            </a:lvl6pPr>
            <a:lvl7pPr marL="2971800" indent="-228600" defTabSz="825500" eaLnBrk="0" fontAlgn="base" hangingPunct="0">
              <a:spcBef>
                <a:spcPct val="30000"/>
              </a:spcBef>
              <a:spcAft>
                <a:spcPct val="0"/>
              </a:spcAft>
              <a:buAutoNum type="arabicPeriod"/>
              <a:defRPr sz="1200">
                <a:solidFill>
                  <a:schemeClr val="tx1"/>
                </a:solidFill>
                <a:latin typeface="Arial" charset="0"/>
              </a:defRPr>
            </a:lvl7pPr>
            <a:lvl8pPr marL="3429000" indent="-228600" defTabSz="825500" eaLnBrk="0" fontAlgn="base" hangingPunct="0">
              <a:spcBef>
                <a:spcPct val="30000"/>
              </a:spcBef>
              <a:spcAft>
                <a:spcPct val="0"/>
              </a:spcAft>
              <a:buAutoNum type="arabicPeriod"/>
              <a:defRPr sz="1200">
                <a:solidFill>
                  <a:schemeClr val="tx1"/>
                </a:solidFill>
                <a:latin typeface="Arial" charset="0"/>
              </a:defRPr>
            </a:lvl8pPr>
            <a:lvl9pPr marL="3886200" indent="-228600" defTabSz="825500"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7C5B843F-8F1E-41DF-BB8D-4F10D334FFCC}" type="slidenum">
              <a:rPr lang="en-GB" altLang="en-US" sz="1100" i="1">
                <a:latin typeface="Times New Roman" pitchFamily="18" charset="0"/>
              </a:rPr>
              <a:pPr algn="r">
                <a:spcBef>
                  <a:spcPct val="0"/>
                </a:spcBef>
                <a:buFontTx/>
                <a:buNone/>
              </a:pPr>
              <a:t>79</a:t>
            </a:fld>
            <a:endParaRPr lang="en-GB" altLang="en-US" sz="1100" i="1">
              <a:latin typeface="Times New Roman" pitchFamily="18" charset="0"/>
            </a:endParaRPr>
          </a:p>
        </p:txBody>
      </p:sp>
      <p:sp>
        <p:nvSpPr>
          <p:cNvPr id="195588" name="Rectangle 2"/>
          <p:cNvSpPr>
            <a:spLocks noGrp="1" noRot="1" noChangeAspect="1" noChangeArrowheads="1" noTextEdit="1"/>
          </p:cNvSpPr>
          <p:nvPr>
            <p:ph type="sldImg"/>
          </p:nvPr>
        </p:nvSpPr>
        <p:spPr>
          <a:ln/>
        </p:spPr>
      </p:sp>
      <p:sp>
        <p:nvSpPr>
          <p:cNvPr id="1955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r>
              <a:rPr lang="en-US" altLang="en-US" dirty="0"/>
              <a:t>FTEXT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txBox="1">
            <a:spLocks noGrp="1" noChangeArrowheads="1"/>
          </p:cNvSpPr>
          <p:nvPr/>
        </p:nvSpPr>
        <p:spPr bwMode="auto">
          <a:xfrm>
            <a:off x="9525" y="9380538"/>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837" tIns="0" rIns="19837" bIns="0" anchor="b"/>
          <a:lstStyle>
            <a:lvl1pPr defTabSz="825500">
              <a:spcBef>
                <a:spcPct val="30000"/>
              </a:spcBef>
              <a:buAutoNum type="arabicPeriod"/>
              <a:defRPr sz="1200">
                <a:solidFill>
                  <a:schemeClr val="tx1"/>
                </a:solidFill>
                <a:latin typeface="Arial" charset="0"/>
              </a:defRPr>
            </a:lvl1pPr>
            <a:lvl2pPr marL="742950" indent="-285750" defTabSz="825500">
              <a:spcBef>
                <a:spcPct val="30000"/>
              </a:spcBef>
              <a:buAutoNum type="arabicPeriod"/>
              <a:defRPr sz="1200">
                <a:solidFill>
                  <a:schemeClr val="tx1"/>
                </a:solidFill>
                <a:latin typeface="Arial" charset="0"/>
              </a:defRPr>
            </a:lvl2pPr>
            <a:lvl3pPr marL="1143000" indent="-228600" defTabSz="825500">
              <a:spcBef>
                <a:spcPct val="30000"/>
              </a:spcBef>
              <a:buAutoNum type="arabicPeriod"/>
              <a:defRPr sz="1200">
                <a:solidFill>
                  <a:schemeClr val="tx1"/>
                </a:solidFill>
                <a:latin typeface="Arial" charset="0"/>
              </a:defRPr>
            </a:lvl3pPr>
            <a:lvl4pPr marL="1600200" indent="-228600" defTabSz="825500">
              <a:spcBef>
                <a:spcPct val="30000"/>
              </a:spcBef>
              <a:buAutoNum type="arabicPeriod"/>
              <a:defRPr sz="1200">
                <a:solidFill>
                  <a:schemeClr val="tx1"/>
                </a:solidFill>
                <a:latin typeface="Arial" charset="0"/>
              </a:defRPr>
            </a:lvl4pPr>
            <a:lvl5pPr marL="2057400" indent="-228600" defTabSz="825500">
              <a:spcBef>
                <a:spcPct val="30000"/>
              </a:spcBef>
              <a:buAutoNum type="arabicPeriod"/>
              <a:defRPr sz="1200">
                <a:solidFill>
                  <a:schemeClr val="tx1"/>
                </a:solidFill>
                <a:latin typeface="Arial" charset="0"/>
              </a:defRPr>
            </a:lvl5pPr>
            <a:lvl6pPr marL="2514600" indent="-228600" defTabSz="825500" eaLnBrk="0" fontAlgn="base" hangingPunct="0">
              <a:spcBef>
                <a:spcPct val="30000"/>
              </a:spcBef>
              <a:spcAft>
                <a:spcPct val="0"/>
              </a:spcAft>
              <a:buAutoNum type="arabicPeriod"/>
              <a:defRPr sz="1200">
                <a:solidFill>
                  <a:schemeClr val="tx1"/>
                </a:solidFill>
                <a:latin typeface="Arial" charset="0"/>
              </a:defRPr>
            </a:lvl6pPr>
            <a:lvl7pPr marL="2971800" indent="-228600" defTabSz="825500" eaLnBrk="0" fontAlgn="base" hangingPunct="0">
              <a:spcBef>
                <a:spcPct val="30000"/>
              </a:spcBef>
              <a:spcAft>
                <a:spcPct val="0"/>
              </a:spcAft>
              <a:buAutoNum type="arabicPeriod"/>
              <a:defRPr sz="1200">
                <a:solidFill>
                  <a:schemeClr val="tx1"/>
                </a:solidFill>
                <a:latin typeface="Arial" charset="0"/>
              </a:defRPr>
            </a:lvl7pPr>
            <a:lvl8pPr marL="3429000" indent="-228600" defTabSz="825500" eaLnBrk="0" fontAlgn="base" hangingPunct="0">
              <a:spcBef>
                <a:spcPct val="30000"/>
              </a:spcBef>
              <a:spcAft>
                <a:spcPct val="0"/>
              </a:spcAft>
              <a:buAutoNum type="arabicPeriod"/>
              <a:defRPr sz="1200">
                <a:solidFill>
                  <a:schemeClr val="tx1"/>
                </a:solidFill>
                <a:latin typeface="Arial" charset="0"/>
              </a:defRPr>
            </a:lvl8pPr>
            <a:lvl9pPr marL="3886200" indent="-228600" defTabSz="82550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i="1">
                <a:latin typeface="Times New Roman" pitchFamily="18" charset="0"/>
              </a:rPr>
              <a:t>Prof. Dr. Rainer Maurer, Markoökonomik</a:t>
            </a:r>
          </a:p>
        </p:txBody>
      </p:sp>
      <p:sp>
        <p:nvSpPr>
          <p:cNvPr id="41987" name="Rectangle 5"/>
          <p:cNvSpPr txBox="1">
            <a:spLocks noGrp="1" noChangeArrowheads="1"/>
          </p:cNvSpPr>
          <p:nvPr/>
        </p:nvSpPr>
        <p:spPr bwMode="auto">
          <a:xfrm>
            <a:off x="3851275" y="9380538"/>
            <a:ext cx="29464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837" tIns="0" rIns="19837" bIns="0" anchor="b"/>
          <a:lstStyle>
            <a:lvl1pPr defTabSz="825500">
              <a:spcBef>
                <a:spcPct val="30000"/>
              </a:spcBef>
              <a:buAutoNum type="arabicPeriod"/>
              <a:defRPr sz="1200">
                <a:solidFill>
                  <a:schemeClr val="tx1"/>
                </a:solidFill>
                <a:latin typeface="Arial" charset="0"/>
              </a:defRPr>
            </a:lvl1pPr>
            <a:lvl2pPr marL="742950" indent="-285750" defTabSz="825500">
              <a:spcBef>
                <a:spcPct val="30000"/>
              </a:spcBef>
              <a:buAutoNum type="arabicPeriod"/>
              <a:defRPr sz="1200">
                <a:solidFill>
                  <a:schemeClr val="tx1"/>
                </a:solidFill>
                <a:latin typeface="Arial" charset="0"/>
              </a:defRPr>
            </a:lvl2pPr>
            <a:lvl3pPr marL="1143000" indent="-228600" defTabSz="825500">
              <a:spcBef>
                <a:spcPct val="30000"/>
              </a:spcBef>
              <a:buAutoNum type="arabicPeriod"/>
              <a:defRPr sz="1200">
                <a:solidFill>
                  <a:schemeClr val="tx1"/>
                </a:solidFill>
                <a:latin typeface="Arial" charset="0"/>
              </a:defRPr>
            </a:lvl3pPr>
            <a:lvl4pPr marL="1600200" indent="-228600" defTabSz="825500">
              <a:spcBef>
                <a:spcPct val="30000"/>
              </a:spcBef>
              <a:buAutoNum type="arabicPeriod"/>
              <a:defRPr sz="1200">
                <a:solidFill>
                  <a:schemeClr val="tx1"/>
                </a:solidFill>
                <a:latin typeface="Arial" charset="0"/>
              </a:defRPr>
            </a:lvl4pPr>
            <a:lvl5pPr marL="2057400" indent="-228600" defTabSz="825500">
              <a:spcBef>
                <a:spcPct val="30000"/>
              </a:spcBef>
              <a:buAutoNum type="arabicPeriod"/>
              <a:defRPr sz="1200">
                <a:solidFill>
                  <a:schemeClr val="tx1"/>
                </a:solidFill>
                <a:latin typeface="Arial" charset="0"/>
              </a:defRPr>
            </a:lvl5pPr>
            <a:lvl6pPr marL="2514600" indent="-228600" defTabSz="825500" eaLnBrk="0" fontAlgn="base" hangingPunct="0">
              <a:spcBef>
                <a:spcPct val="30000"/>
              </a:spcBef>
              <a:spcAft>
                <a:spcPct val="0"/>
              </a:spcAft>
              <a:buAutoNum type="arabicPeriod"/>
              <a:defRPr sz="1200">
                <a:solidFill>
                  <a:schemeClr val="tx1"/>
                </a:solidFill>
                <a:latin typeface="Arial" charset="0"/>
              </a:defRPr>
            </a:lvl6pPr>
            <a:lvl7pPr marL="2971800" indent="-228600" defTabSz="825500" eaLnBrk="0" fontAlgn="base" hangingPunct="0">
              <a:spcBef>
                <a:spcPct val="30000"/>
              </a:spcBef>
              <a:spcAft>
                <a:spcPct val="0"/>
              </a:spcAft>
              <a:buAutoNum type="arabicPeriod"/>
              <a:defRPr sz="1200">
                <a:solidFill>
                  <a:schemeClr val="tx1"/>
                </a:solidFill>
                <a:latin typeface="Arial" charset="0"/>
              </a:defRPr>
            </a:lvl7pPr>
            <a:lvl8pPr marL="3429000" indent="-228600" defTabSz="825500" eaLnBrk="0" fontAlgn="base" hangingPunct="0">
              <a:spcBef>
                <a:spcPct val="30000"/>
              </a:spcBef>
              <a:spcAft>
                <a:spcPct val="0"/>
              </a:spcAft>
              <a:buAutoNum type="arabicPeriod"/>
              <a:defRPr sz="1200">
                <a:solidFill>
                  <a:schemeClr val="tx1"/>
                </a:solidFill>
                <a:latin typeface="Arial" charset="0"/>
              </a:defRPr>
            </a:lvl8pPr>
            <a:lvl9pPr marL="3886200" indent="-228600" defTabSz="825500"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90BDBC52-C7BC-458E-8A62-45AA6D3D8C40}" type="slidenum">
              <a:rPr lang="en-GB" altLang="en-US" sz="1100" i="1">
                <a:latin typeface="Times New Roman" pitchFamily="18" charset="0"/>
              </a:rPr>
              <a:pPr algn="r">
                <a:spcBef>
                  <a:spcPct val="0"/>
                </a:spcBef>
                <a:buFontTx/>
                <a:buNone/>
              </a:pPr>
              <a:t>8</a:t>
            </a:fld>
            <a:endParaRPr lang="en-GB" altLang="en-US" sz="1100" i="1">
              <a:latin typeface="Times New Roman" pitchFamily="18" charset="0"/>
            </a:endParaRPr>
          </a:p>
        </p:txBody>
      </p:sp>
      <p:sp>
        <p:nvSpPr>
          <p:cNvPr id="41988" name="Rectangle 2"/>
          <p:cNvSpPr>
            <a:spLocks noGrp="1" noRot="1" noChangeAspect="1" noChangeArrowheads="1" noTextEdit="1"/>
          </p:cNvSpPr>
          <p:nvPr>
            <p:ph type="sldImg"/>
          </p:nvPr>
        </p:nvSpPr>
        <p:spPr>
          <a:ln/>
        </p:spPr>
      </p:sp>
      <p:sp>
        <p:nvSpPr>
          <p:cNvPr id="41989" name="Rectangle 3"/>
          <p:cNvSpPr>
            <a:spLocks noGrp="1" noChangeArrowheads="1"/>
          </p:cNvSpPr>
          <p:nvPr>
            <p:ph type="body" idx="1"/>
          </p:nvPr>
        </p:nvSpPr>
        <p:spPr>
          <a:xfrm>
            <a:off x="231775" y="4689475"/>
            <a:ext cx="6335713" cy="5011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en-US" sz="1000" b="1"/>
              <a:t>Entdeckung des Blutkreislaufs: </a:t>
            </a:r>
            <a:r>
              <a:rPr lang="de-DE" altLang="en-US" sz="1000"/>
              <a:t>1628 wurde durch William Harvey 	blood circulation: artery / vein</a:t>
            </a:r>
            <a:endParaRPr lang="de-DE" altLang="en-US" sz="1000" b="1"/>
          </a:p>
          <a:p>
            <a:pPr eaLnBrk="1" hangingPunct="1"/>
            <a:r>
              <a:rPr lang="de-DE" altLang="en-US" sz="1000" b="1"/>
              <a:t>Leben Quesnay:</a:t>
            </a:r>
          </a:p>
          <a:p>
            <a:pPr eaLnBrk="1" hangingPunct="1"/>
            <a:r>
              <a:rPr lang="de-DE" altLang="en-US" sz="1000"/>
              <a:t>Quesnay war Sohn eines einfachen Bauern, kam im Alter von 16 Jahren zu einem Wundarzt in die Lehre. Er ging 1711 nach Paris in die Lehre als Kupferstecher und studierte im Chirurgiekollegium von Saint-Côme (Paris) Medizin. 1717 wird er Meister der Künste, ein Jahr später wird er Chirurg.</a:t>
            </a:r>
          </a:p>
          <a:p>
            <a:pPr eaLnBrk="1" hangingPunct="1"/>
            <a:r>
              <a:rPr lang="de-DE" altLang="en-US" sz="1000"/>
              <a:t>Er wird bekannt durch medizinische Schriften und sein Können als Leibarzt des Herzogs von Villeroy. 1744 wird er Doktor der Medizin und steigt schließlich 1749 zum Leibarzt der Madame de Pompadour und Ludwigs XV. auf.</a:t>
            </a:r>
          </a:p>
          <a:p>
            <a:pPr eaLnBrk="1" hangingPunct="1"/>
            <a:r>
              <a:rPr lang="de-DE" altLang="en-US" sz="1000"/>
              <a:t>Er wird 1751 in die Akademie der Wissenschaften gewählt und 1752 Mitglied der Royal Society. Im selben Jahr wird er vom König in den Adelsstand erhoben, was er der Heilung des Kronprinzen von den Windpocken zu verdanken hatte.</a:t>
            </a:r>
          </a:p>
          <a:p>
            <a:pPr eaLnBrk="1" hangingPunct="1"/>
            <a:r>
              <a:rPr lang="de-DE" altLang="en-US" sz="1000" b="1"/>
              <a:t>Werk</a:t>
            </a:r>
            <a:endParaRPr lang="de-DE" altLang="en-US" sz="1000"/>
          </a:p>
          <a:p>
            <a:pPr eaLnBrk="1" hangingPunct="1"/>
            <a:r>
              <a:rPr lang="de-DE" altLang="en-US" sz="1000"/>
              <a:t>In den Jahren 1756/1757 schrieb er mehrere Artikel für die Encyclopédie. Nachdem er sich zuerst der zuerst philosophischen Fragen widmete, wandte er sich bald der Landwirtschaft zu. Dieses Interesse mündete dann 1758 in sein Hauptwerk Tableau économique (1758). Er wurde damit Begründer des Physiokratismus. Er übertrug darin in einem graphischen Modell die Vorstellung des Blutkreislaufs auf den Wirtschaftskreislauf. Dieses Konzept fand schon in seinem medizinischen Werk "Essai phisique sur l'oeconomie animale" (1736) Erwähnung. </a:t>
            </a:r>
          </a:p>
          <a:p>
            <a:pPr eaLnBrk="1" hangingPunct="1">
              <a:buFontTx/>
              <a:buNone/>
            </a:pPr>
            <a:r>
              <a:rPr lang="de-DE" altLang="en-US" sz="1000"/>
              <a:t> </a:t>
            </a:r>
          </a:p>
          <a:p>
            <a:pPr eaLnBrk="1" hangingPunct="1">
              <a:buFontTx/>
              <a:buNone/>
            </a:pPr>
            <a:r>
              <a:rPr lang="de-DE" altLang="en-US" sz="1000" b="1"/>
              <a:t>Adam Smith erst 1776:</a:t>
            </a:r>
          </a:p>
          <a:p>
            <a:pPr eaLnBrk="1" hangingPunct="1">
              <a:buFontTx/>
              <a:buNone/>
            </a:pPr>
            <a:r>
              <a:rPr lang="de-DE" altLang="en-US" sz="1000"/>
              <a:t>     Der Wohlstand der Nationen (vollständiger engl. Titel: </a:t>
            </a:r>
            <a:r>
              <a:rPr lang="de-DE" altLang="en-US" sz="1000" i="1"/>
              <a:t>An Inquiry into the Nature and Causes of the Wealth of Nations</a:t>
            </a:r>
            <a:r>
              <a:rPr lang="de-DE" altLang="en-US" sz="1000"/>
              <a:t>) ist das 1776 erschienene Hauptwerk des schottischen Ökonomen Adam Smith.</a:t>
            </a:r>
          </a:p>
          <a:p>
            <a:pPr eaLnBrk="1" hangingPunct="1">
              <a:buFontTx/>
              <a:buNone/>
            </a:pPr>
            <a:r>
              <a:rPr lang="de-DE" altLang="en-US" sz="1000" b="1"/>
              <a:t>Thomas</a:t>
            </a:r>
            <a:r>
              <a:rPr lang="de-DE" altLang="en-US" sz="1000"/>
              <a:t> </a:t>
            </a:r>
            <a:r>
              <a:rPr lang="de-DE" altLang="en-US" sz="1000" b="1"/>
              <a:t>Malthus:</a:t>
            </a:r>
            <a:r>
              <a:rPr lang="de-DE" altLang="en-US" sz="1000"/>
              <a:t> veröffentlichte seine Bevölkerungstheorie 1798 im Buch </a:t>
            </a:r>
            <a:r>
              <a:rPr lang="de-DE" altLang="en-US" sz="1000" i="1"/>
              <a:t>Essay on the Principle of Population</a:t>
            </a:r>
            <a:r>
              <a:rPr lang="de-DE" altLang="en-US" sz="1000"/>
              <a:t>. Dort steht die Überbevölkerung als Problem einer sich entwickelnden Ökonomie und Gesellschaft im Zentrum seiner Überlegungen. Malthus geht davon aus, dass das Bevölkerungswachstum exponentiell steige, die Nahrungsmittelproduktion in derselben Zeit aber nur linear.</a:t>
            </a:r>
          </a:p>
          <a:p>
            <a:pPr eaLnBrk="1" hangingPunct="1">
              <a:buFontTx/>
              <a:buNone/>
            </a:pPr>
            <a:r>
              <a:rPr lang="de-DE" altLang="en-US" sz="1000" b="1"/>
              <a:t>Charles Darwin</a:t>
            </a:r>
            <a:r>
              <a:rPr lang="de-DE" altLang="en-US" sz="1000"/>
              <a:t>: veröffentlichte</a:t>
            </a:r>
            <a:r>
              <a:rPr lang="de-DE" altLang="en-US" sz="1000" b="1"/>
              <a:t> </a:t>
            </a:r>
            <a:r>
              <a:rPr lang="de-DE" altLang="en-US" sz="1000"/>
              <a:t>1859 sein Hauptwerk </a:t>
            </a:r>
            <a:r>
              <a:rPr lang="de-DE" altLang="en-US" sz="1000" i="1"/>
              <a:t>On the Origin of Species (Die Entstehung der Arten), in dem </a:t>
            </a:r>
            <a:r>
              <a:rPr lang="de-DE" altLang="en-US" sz="1000"/>
              <a:t>stellte er seine Theorie zum ersten Mal einer breiteren Öffentlichkeit vor (erste deutsche Übersetzung 1860).</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197635"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388D805E-28BB-426E-AC0E-27CE44C93CDB}" type="slidenum">
              <a:rPr lang="en-GB" altLang="en-US" sz="1100">
                <a:latin typeface="Times New Roman" pitchFamily="18" charset="0"/>
              </a:rPr>
              <a:pPr>
                <a:spcBef>
                  <a:spcPct val="0"/>
                </a:spcBef>
                <a:buFontTx/>
                <a:buNone/>
              </a:pPr>
              <a:t>80</a:t>
            </a:fld>
            <a:endParaRPr lang="en-GB" altLang="en-US" sz="1100">
              <a:latin typeface="Times New Roman" pitchFamily="18" charset="0"/>
            </a:endParaRPr>
          </a:p>
        </p:txBody>
      </p:sp>
      <p:sp>
        <p:nvSpPr>
          <p:cNvPr id="197636" name="Rectangle 2"/>
          <p:cNvSpPr>
            <a:spLocks noGrp="1" noRot="1" noChangeAspect="1" noChangeArrowheads="1" noTextEdit="1"/>
          </p:cNvSpPr>
          <p:nvPr>
            <p:ph type="sldImg"/>
          </p:nvPr>
        </p:nvSpPr>
        <p:spPr>
          <a:ln/>
        </p:spPr>
      </p:sp>
      <p:sp>
        <p:nvSpPr>
          <p:cNvPr id="1976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19968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9187D8F3-6303-4CD1-8CE8-2D948D9675BC}" type="slidenum">
              <a:rPr lang="en-GB" altLang="en-US" sz="1100">
                <a:latin typeface="Times New Roman" pitchFamily="18" charset="0"/>
              </a:rPr>
              <a:pPr>
                <a:spcBef>
                  <a:spcPct val="0"/>
                </a:spcBef>
                <a:buFontTx/>
                <a:buNone/>
              </a:pPr>
              <a:t>81</a:t>
            </a:fld>
            <a:endParaRPr lang="en-GB" altLang="en-US" sz="1100">
              <a:latin typeface="Times New Roman" pitchFamily="18" charset="0"/>
            </a:endParaRPr>
          </a:p>
        </p:txBody>
      </p:sp>
      <p:sp>
        <p:nvSpPr>
          <p:cNvPr id="199684" name="Rectangle 2"/>
          <p:cNvSpPr>
            <a:spLocks noGrp="1" noRot="1" noChangeAspect="1" noChangeArrowheads="1" noTextEdit="1"/>
          </p:cNvSpPr>
          <p:nvPr>
            <p:ph type="sldImg"/>
          </p:nvPr>
        </p:nvSpPr>
        <p:spPr>
          <a:ln/>
        </p:spPr>
      </p:sp>
      <p:sp>
        <p:nvSpPr>
          <p:cNvPr id="1996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20173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08FC8B36-BCFA-402E-8C97-1AAD054A911C}" type="slidenum">
              <a:rPr lang="en-GB" altLang="en-US" sz="1100">
                <a:latin typeface="Times New Roman" pitchFamily="18" charset="0"/>
              </a:rPr>
              <a:pPr>
                <a:spcBef>
                  <a:spcPct val="0"/>
                </a:spcBef>
                <a:buFontTx/>
                <a:buNone/>
              </a:pPr>
              <a:t>82</a:t>
            </a:fld>
            <a:endParaRPr lang="en-GB" altLang="en-US" sz="1100">
              <a:latin typeface="Times New Roman" pitchFamily="18" charset="0"/>
            </a:endParaRPr>
          </a:p>
        </p:txBody>
      </p:sp>
      <p:sp>
        <p:nvSpPr>
          <p:cNvPr id="201732" name="Rectangle 2"/>
          <p:cNvSpPr>
            <a:spLocks noGrp="1" noRot="1" noChangeAspect="1" noChangeArrowheads="1" noTextEdit="1"/>
          </p:cNvSpPr>
          <p:nvPr>
            <p:ph type="sldImg"/>
          </p:nvPr>
        </p:nvSpPr>
        <p:spPr>
          <a:ln/>
        </p:spPr>
      </p:sp>
      <p:sp>
        <p:nvSpPr>
          <p:cNvPr id="2017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20377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245FA73C-8512-48E5-A38D-46781D3E602D}" type="slidenum">
              <a:rPr lang="en-GB" altLang="en-US" sz="1100">
                <a:latin typeface="Times New Roman" pitchFamily="18" charset="0"/>
              </a:rPr>
              <a:pPr>
                <a:spcBef>
                  <a:spcPct val="0"/>
                </a:spcBef>
                <a:buFontTx/>
                <a:buNone/>
              </a:pPr>
              <a:t>83</a:t>
            </a:fld>
            <a:endParaRPr lang="en-GB" altLang="en-US" sz="1100">
              <a:latin typeface="Times New Roman" pitchFamily="18" charset="0"/>
            </a:endParaRPr>
          </a:p>
        </p:txBody>
      </p:sp>
      <p:sp>
        <p:nvSpPr>
          <p:cNvPr id="203780" name="Rectangle 2"/>
          <p:cNvSpPr>
            <a:spLocks noGrp="1" noRot="1" noChangeAspect="1" noChangeArrowheads="1" noTextEdit="1"/>
          </p:cNvSpPr>
          <p:nvPr>
            <p:ph type="sldImg"/>
          </p:nvPr>
        </p:nvSpPr>
        <p:spPr>
          <a:ln/>
        </p:spPr>
      </p:sp>
      <p:sp>
        <p:nvSpPr>
          <p:cNvPr id="2037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205827"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36B87586-B953-405F-A62E-13E26D3FD991}" type="slidenum">
              <a:rPr lang="en-GB" altLang="en-US" sz="1100">
                <a:latin typeface="Times New Roman" pitchFamily="18" charset="0"/>
              </a:rPr>
              <a:pPr>
                <a:spcBef>
                  <a:spcPct val="0"/>
                </a:spcBef>
                <a:buFontTx/>
                <a:buNone/>
              </a:pPr>
              <a:t>84</a:t>
            </a:fld>
            <a:endParaRPr lang="en-GB" altLang="en-US" sz="1100">
              <a:latin typeface="Times New Roman" pitchFamily="18" charset="0"/>
            </a:endParaRPr>
          </a:p>
        </p:txBody>
      </p:sp>
      <p:sp>
        <p:nvSpPr>
          <p:cNvPr id="205828" name="Rectangle 2"/>
          <p:cNvSpPr>
            <a:spLocks noGrp="1" noRot="1" noChangeAspect="1" noChangeArrowheads="1" noTextEdit="1"/>
          </p:cNvSpPr>
          <p:nvPr>
            <p:ph type="sldImg"/>
          </p:nvPr>
        </p:nvSpPr>
        <p:spPr>
          <a:ln/>
        </p:spPr>
      </p:sp>
      <p:sp>
        <p:nvSpPr>
          <p:cNvPr id="2058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207875"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CD36C394-4857-49FF-AAF5-BE0B33FEFBCB}" type="slidenum">
              <a:rPr lang="en-GB" altLang="en-US" sz="1100">
                <a:latin typeface="Times New Roman" pitchFamily="18" charset="0"/>
              </a:rPr>
              <a:pPr>
                <a:spcBef>
                  <a:spcPct val="0"/>
                </a:spcBef>
                <a:buFontTx/>
                <a:buNone/>
              </a:pPr>
              <a:t>85</a:t>
            </a:fld>
            <a:endParaRPr lang="en-GB" altLang="en-US" sz="1100">
              <a:latin typeface="Times New Roman" pitchFamily="18" charset="0"/>
            </a:endParaRPr>
          </a:p>
        </p:txBody>
      </p:sp>
      <p:sp>
        <p:nvSpPr>
          <p:cNvPr id="207876" name="Rectangle 2"/>
          <p:cNvSpPr>
            <a:spLocks noGrp="1" noRot="1" noChangeAspect="1" noChangeArrowheads="1" noTextEdit="1"/>
          </p:cNvSpPr>
          <p:nvPr>
            <p:ph type="sldImg"/>
          </p:nvPr>
        </p:nvSpPr>
        <p:spPr>
          <a:ln/>
        </p:spPr>
      </p:sp>
      <p:sp>
        <p:nvSpPr>
          <p:cNvPr id="2078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209923"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07EFB325-FA40-4BFB-BD44-D432A09AB76B}" type="slidenum">
              <a:rPr lang="en-GB" altLang="en-US" sz="1100">
                <a:latin typeface="Times New Roman" pitchFamily="18" charset="0"/>
              </a:rPr>
              <a:pPr>
                <a:spcBef>
                  <a:spcPct val="0"/>
                </a:spcBef>
                <a:buFontTx/>
                <a:buNone/>
              </a:pPr>
              <a:t>86</a:t>
            </a:fld>
            <a:endParaRPr lang="en-GB" altLang="en-US" sz="1100">
              <a:latin typeface="Times New Roman" pitchFamily="18" charset="0"/>
            </a:endParaRPr>
          </a:p>
        </p:txBody>
      </p:sp>
      <p:sp>
        <p:nvSpPr>
          <p:cNvPr id="209924" name="Rectangle 2"/>
          <p:cNvSpPr>
            <a:spLocks noGrp="1" noRot="1" noChangeAspect="1" noChangeArrowheads="1" noTextEdit="1"/>
          </p:cNvSpPr>
          <p:nvPr>
            <p:ph type="sldImg"/>
          </p:nvPr>
        </p:nvSpPr>
        <p:spPr>
          <a:ln/>
        </p:spPr>
      </p:sp>
      <p:sp>
        <p:nvSpPr>
          <p:cNvPr id="2099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211971"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323DCFB9-7151-4657-B614-C30ED748522A}" type="slidenum">
              <a:rPr lang="en-GB" altLang="en-US" sz="1100">
                <a:latin typeface="Times New Roman" pitchFamily="18" charset="0"/>
              </a:rPr>
              <a:pPr>
                <a:spcBef>
                  <a:spcPct val="0"/>
                </a:spcBef>
                <a:buFontTx/>
                <a:buNone/>
              </a:pPr>
              <a:t>87</a:t>
            </a:fld>
            <a:endParaRPr lang="en-GB" altLang="en-US" sz="1100">
              <a:latin typeface="Times New Roman" pitchFamily="18" charset="0"/>
            </a:endParaRPr>
          </a:p>
        </p:txBody>
      </p:sp>
      <p:sp>
        <p:nvSpPr>
          <p:cNvPr id="211972" name="Rectangle 2"/>
          <p:cNvSpPr>
            <a:spLocks noGrp="1" noRot="1" noChangeAspect="1" noChangeArrowheads="1" noTextEdit="1"/>
          </p:cNvSpPr>
          <p:nvPr>
            <p:ph type="sldImg"/>
          </p:nvPr>
        </p:nvSpPr>
        <p:spPr>
          <a:ln/>
        </p:spPr>
      </p:sp>
      <p:sp>
        <p:nvSpPr>
          <p:cNvPr id="2119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214019"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B27FB6A3-429D-4B9C-A7F1-99A8AD105349}" type="slidenum">
              <a:rPr lang="en-GB" altLang="en-US" sz="1100">
                <a:latin typeface="Times New Roman" pitchFamily="18" charset="0"/>
              </a:rPr>
              <a:pPr>
                <a:spcBef>
                  <a:spcPct val="0"/>
                </a:spcBef>
                <a:buFontTx/>
                <a:buNone/>
              </a:pPr>
              <a:t>88</a:t>
            </a:fld>
            <a:endParaRPr lang="en-GB" altLang="en-US" sz="1100">
              <a:latin typeface="Times New Roman" pitchFamily="18" charset="0"/>
            </a:endParaRPr>
          </a:p>
        </p:txBody>
      </p:sp>
      <p:sp>
        <p:nvSpPr>
          <p:cNvPr id="214020" name="Rectangle 2"/>
          <p:cNvSpPr>
            <a:spLocks noGrp="1" noRot="1" noChangeAspect="1" noChangeArrowheads="1" noTextEdit="1"/>
          </p:cNvSpPr>
          <p:nvPr>
            <p:ph type="sldImg"/>
          </p:nvPr>
        </p:nvSpPr>
        <p:spPr>
          <a:ln/>
        </p:spPr>
      </p:sp>
      <p:sp>
        <p:nvSpPr>
          <p:cNvPr id="2140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4"/>
          <p:cNvSpPr txBox="1">
            <a:spLocks noGrp="1" noChangeArrowheads="1"/>
          </p:cNvSpPr>
          <p:nvPr/>
        </p:nvSpPr>
        <p:spPr bwMode="auto">
          <a:xfrm>
            <a:off x="9525" y="9380538"/>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837" tIns="0" rIns="19837" bIns="0" anchor="b"/>
          <a:lstStyle>
            <a:lvl1pPr defTabSz="825500">
              <a:spcBef>
                <a:spcPct val="30000"/>
              </a:spcBef>
              <a:buAutoNum type="arabicPeriod"/>
              <a:defRPr sz="1200">
                <a:solidFill>
                  <a:schemeClr val="tx1"/>
                </a:solidFill>
                <a:latin typeface="Arial" charset="0"/>
              </a:defRPr>
            </a:lvl1pPr>
            <a:lvl2pPr marL="742950" indent="-285750" defTabSz="825500">
              <a:spcBef>
                <a:spcPct val="30000"/>
              </a:spcBef>
              <a:buAutoNum type="arabicPeriod"/>
              <a:defRPr sz="1200">
                <a:solidFill>
                  <a:schemeClr val="tx1"/>
                </a:solidFill>
                <a:latin typeface="Arial" charset="0"/>
              </a:defRPr>
            </a:lvl2pPr>
            <a:lvl3pPr marL="1143000" indent="-228600" defTabSz="825500">
              <a:spcBef>
                <a:spcPct val="30000"/>
              </a:spcBef>
              <a:buAutoNum type="arabicPeriod"/>
              <a:defRPr sz="1200">
                <a:solidFill>
                  <a:schemeClr val="tx1"/>
                </a:solidFill>
                <a:latin typeface="Arial" charset="0"/>
              </a:defRPr>
            </a:lvl3pPr>
            <a:lvl4pPr marL="1600200" indent="-228600" defTabSz="825500">
              <a:spcBef>
                <a:spcPct val="30000"/>
              </a:spcBef>
              <a:buAutoNum type="arabicPeriod"/>
              <a:defRPr sz="1200">
                <a:solidFill>
                  <a:schemeClr val="tx1"/>
                </a:solidFill>
                <a:latin typeface="Arial" charset="0"/>
              </a:defRPr>
            </a:lvl4pPr>
            <a:lvl5pPr marL="2057400" indent="-228600" defTabSz="825500">
              <a:spcBef>
                <a:spcPct val="30000"/>
              </a:spcBef>
              <a:buAutoNum type="arabicPeriod"/>
              <a:defRPr sz="1200">
                <a:solidFill>
                  <a:schemeClr val="tx1"/>
                </a:solidFill>
                <a:latin typeface="Arial" charset="0"/>
              </a:defRPr>
            </a:lvl5pPr>
            <a:lvl6pPr marL="2514600" indent="-228600" defTabSz="825500" eaLnBrk="0" fontAlgn="base" hangingPunct="0">
              <a:spcBef>
                <a:spcPct val="30000"/>
              </a:spcBef>
              <a:spcAft>
                <a:spcPct val="0"/>
              </a:spcAft>
              <a:buAutoNum type="arabicPeriod"/>
              <a:defRPr sz="1200">
                <a:solidFill>
                  <a:schemeClr val="tx1"/>
                </a:solidFill>
                <a:latin typeface="Arial" charset="0"/>
              </a:defRPr>
            </a:lvl6pPr>
            <a:lvl7pPr marL="2971800" indent="-228600" defTabSz="825500" eaLnBrk="0" fontAlgn="base" hangingPunct="0">
              <a:spcBef>
                <a:spcPct val="30000"/>
              </a:spcBef>
              <a:spcAft>
                <a:spcPct val="0"/>
              </a:spcAft>
              <a:buAutoNum type="arabicPeriod"/>
              <a:defRPr sz="1200">
                <a:solidFill>
                  <a:schemeClr val="tx1"/>
                </a:solidFill>
                <a:latin typeface="Arial" charset="0"/>
              </a:defRPr>
            </a:lvl7pPr>
            <a:lvl8pPr marL="3429000" indent="-228600" defTabSz="825500" eaLnBrk="0" fontAlgn="base" hangingPunct="0">
              <a:spcBef>
                <a:spcPct val="30000"/>
              </a:spcBef>
              <a:spcAft>
                <a:spcPct val="0"/>
              </a:spcAft>
              <a:buAutoNum type="arabicPeriod"/>
              <a:defRPr sz="1200">
                <a:solidFill>
                  <a:schemeClr val="tx1"/>
                </a:solidFill>
                <a:latin typeface="Arial" charset="0"/>
              </a:defRPr>
            </a:lvl8pPr>
            <a:lvl9pPr marL="3886200" indent="-228600" defTabSz="82550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i="1">
                <a:latin typeface="Times New Roman" pitchFamily="18" charset="0"/>
              </a:rPr>
              <a:t>Prof. Dr. Rainer Maurer, Markoökonomik</a:t>
            </a:r>
          </a:p>
        </p:txBody>
      </p:sp>
      <p:sp>
        <p:nvSpPr>
          <p:cNvPr id="216067" name="Rectangle 5"/>
          <p:cNvSpPr txBox="1">
            <a:spLocks noGrp="1" noChangeArrowheads="1"/>
          </p:cNvSpPr>
          <p:nvPr/>
        </p:nvSpPr>
        <p:spPr bwMode="auto">
          <a:xfrm>
            <a:off x="3851275" y="9380538"/>
            <a:ext cx="29464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837" tIns="0" rIns="19837" bIns="0" anchor="b"/>
          <a:lstStyle>
            <a:lvl1pPr defTabSz="825500">
              <a:spcBef>
                <a:spcPct val="30000"/>
              </a:spcBef>
              <a:buAutoNum type="arabicPeriod"/>
              <a:defRPr sz="1200">
                <a:solidFill>
                  <a:schemeClr val="tx1"/>
                </a:solidFill>
                <a:latin typeface="Arial" charset="0"/>
              </a:defRPr>
            </a:lvl1pPr>
            <a:lvl2pPr marL="742950" indent="-285750" defTabSz="825500">
              <a:spcBef>
                <a:spcPct val="30000"/>
              </a:spcBef>
              <a:buAutoNum type="arabicPeriod"/>
              <a:defRPr sz="1200">
                <a:solidFill>
                  <a:schemeClr val="tx1"/>
                </a:solidFill>
                <a:latin typeface="Arial" charset="0"/>
              </a:defRPr>
            </a:lvl2pPr>
            <a:lvl3pPr marL="1143000" indent="-228600" defTabSz="825500">
              <a:spcBef>
                <a:spcPct val="30000"/>
              </a:spcBef>
              <a:buAutoNum type="arabicPeriod"/>
              <a:defRPr sz="1200">
                <a:solidFill>
                  <a:schemeClr val="tx1"/>
                </a:solidFill>
                <a:latin typeface="Arial" charset="0"/>
              </a:defRPr>
            </a:lvl3pPr>
            <a:lvl4pPr marL="1600200" indent="-228600" defTabSz="825500">
              <a:spcBef>
                <a:spcPct val="30000"/>
              </a:spcBef>
              <a:buAutoNum type="arabicPeriod"/>
              <a:defRPr sz="1200">
                <a:solidFill>
                  <a:schemeClr val="tx1"/>
                </a:solidFill>
                <a:latin typeface="Arial" charset="0"/>
              </a:defRPr>
            </a:lvl4pPr>
            <a:lvl5pPr marL="2057400" indent="-228600" defTabSz="825500">
              <a:spcBef>
                <a:spcPct val="30000"/>
              </a:spcBef>
              <a:buAutoNum type="arabicPeriod"/>
              <a:defRPr sz="1200">
                <a:solidFill>
                  <a:schemeClr val="tx1"/>
                </a:solidFill>
                <a:latin typeface="Arial" charset="0"/>
              </a:defRPr>
            </a:lvl5pPr>
            <a:lvl6pPr marL="2514600" indent="-228600" defTabSz="825500" eaLnBrk="0" fontAlgn="base" hangingPunct="0">
              <a:spcBef>
                <a:spcPct val="30000"/>
              </a:spcBef>
              <a:spcAft>
                <a:spcPct val="0"/>
              </a:spcAft>
              <a:buAutoNum type="arabicPeriod"/>
              <a:defRPr sz="1200">
                <a:solidFill>
                  <a:schemeClr val="tx1"/>
                </a:solidFill>
                <a:latin typeface="Arial" charset="0"/>
              </a:defRPr>
            </a:lvl6pPr>
            <a:lvl7pPr marL="2971800" indent="-228600" defTabSz="825500" eaLnBrk="0" fontAlgn="base" hangingPunct="0">
              <a:spcBef>
                <a:spcPct val="30000"/>
              </a:spcBef>
              <a:spcAft>
                <a:spcPct val="0"/>
              </a:spcAft>
              <a:buAutoNum type="arabicPeriod"/>
              <a:defRPr sz="1200">
                <a:solidFill>
                  <a:schemeClr val="tx1"/>
                </a:solidFill>
                <a:latin typeface="Arial" charset="0"/>
              </a:defRPr>
            </a:lvl7pPr>
            <a:lvl8pPr marL="3429000" indent="-228600" defTabSz="825500" eaLnBrk="0" fontAlgn="base" hangingPunct="0">
              <a:spcBef>
                <a:spcPct val="30000"/>
              </a:spcBef>
              <a:spcAft>
                <a:spcPct val="0"/>
              </a:spcAft>
              <a:buAutoNum type="arabicPeriod"/>
              <a:defRPr sz="1200">
                <a:solidFill>
                  <a:schemeClr val="tx1"/>
                </a:solidFill>
                <a:latin typeface="Arial" charset="0"/>
              </a:defRPr>
            </a:lvl8pPr>
            <a:lvl9pPr marL="3886200" indent="-228600" defTabSz="825500"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AF2CA51E-FA1A-4C52-B6D8-48021ACF7598}" type="slidenum">
              <a:rPr lang="en-GB" altLang="en-US" sz="1100" i="1">
                <a:latin typeface="Times New Roman" pitchFamily="18" charset="0"/>
              </a:rPr>
              <a:pPr algn="r">
                <a:spcBef>
                  <a:spcPct val="0"/>
                </a:spcBef>
                <a:buFontTx/>
                <a:buNone/>
              </a:pPr>
              <a:t>89</a:t>
            </a:fld>
            <a:endParaRPr lang="en-GB" altLang="en-US" sz="1100" i="1">
              <a:latin typeface="Times New Roman" pitchFamily="18" charset="0"/>
            </a:endParaRPr>
          </a:p>
        </p:txBody>
      </p:sp>
      <p:sp>
        <p:nvSpPr>
          <p:cNvPr id="216068" name="Rectangle 2"/>
          <p:cNvSpPr>
            <a:spLocks noGrp="1" noRot="1" noChangeAspect="1" noChangeArrowheads="1" noTextEdit="1"/>
          </p:cNvSpPr>
          <p:nvPr>
            <p:ph type="sldImg"/>
          </p:nvPr>
        </p:nvSpPr>
        <p:spPr>
          <a:ln/>
        </p:spPr>
      </p:sp>
      <p:sp>
        <p:nvSpPr>
          <p:cNvPr id="2160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a:latin typeface="Times New Roman" pitchFamily="18" charset="0"/>
              </a:rPr>
              <a:t>Prof. Dr. Rainer Maurer, Markoökonomik</a:t>
            </a:r>
          </a:p>
        </p:txBody>
      </p:sp>
      <p:sp>
        <p:nvSpPr>
          <p:cNvPr id="44035"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92163">
              <a:spcBef>
                <a:spcPct val="30000"/>
              </a:spcBef>
              <a:buAutoNum type="arabicPeriod"/>
              <a:defRPr sz="1200">
                <a:solidFill>
                  <a:schemeClr val="tx1"/>
                </a:solidFill>
                <a:latin typeface="Arial" charset="0"/>
              </a:defRPr>
            </a:lvl1pPr>
            <a:lvl2pPr marL="744538" indent="-284163" defTabSz="792163">
              <a:spcBef>
                <a:spcPct val="30000"/>
              </a:spcBef>
              <a:buAutoNum type="arabicPeriod"/>
              <a:defRPr sz="1200">
                <a:solidFill>
                  <a:schemeClr val="tx1"/>
                </a:solidFill>
                <a:latin typeface="Arial" charset="0"/>
              </a:defRPr>
            </a:lvl2pPr>
            <a:lvl3pPr marL="1146175" indent="-228600" defTabSz="792163">
              <a:spcBef>
                <a:spcPct val="30000"/>
              </a:spcBef>
              <a:buAutoNum type="arabicPeriod"/>
              <a:defRPr sz="1200">
                <a:solidFill>
                  <a:schemeClr val="tx1"/>
                </a:solidFill>
                <a:latin typeface="Arial" charset="0"/>
              </a:defRPr>
            </a:lvl3pPr>
            <a:lvl4pPr marL="1604963" indent="-228600" defTabSz="792163">
              <a:spcBef>
                <a:spcPct val="30000"/>
              </a:spcBef>
              <a:buAutoNum type="arabicPeriod"/>
              <a:defRPr sz="1200">
                <a:solidFill>
                  <a:schemeClr val="tx1"/>
                </a:solidFill>
                <a:latin typeface="Arial" charset="0"/>
              </a:defRPr>
            </a:lvl4pPr>
            <a:lvl5pPr marL="2065338" indent="-228600" defTabSz="792163">
              <a:spcBef>
                <a:spcPct val="30000"/>
              </a:spcBef>
              <a:buAutoNum type="arabicPeriod"/>
              <a:defRPr sz="1200">
                <a:solidFill>
                  <a:schemeClr val="tx1"/>
                </a:solidFill>
                <a:latin typeface="Arial" charset="0"/>
              </a:defRPr>
            </a:lvl5pPr>
            <a:lvl6pPr marL="2522538" indent="-228600" defTabSz="792163" eaLnBrk="0" fontAlgn="base" hangingPunct="0">
              <a:spcBef>
                <a:spcPct val="30000"/>
              </a:spcBef>
              <a:spcAft>
                <a:spcPct val="0"/>
              </a:spcAft>
              <a:buAutoNum type="arabicPeriod"/>
              <a:defRPr sz="1200">
                <a:solidFill>
                  <a:schemeClr val="tx1"/>
                </a:solidFill>
                <a:latin typeface="Arial" charset="0"/>
              </a:defRPr>
            </a:lvl6pPr>
            <a:lvl7pPr marL="2979738" indent="-228600" defTabSz="792163" eaLnBrk="0" fontAlgn="base" hangingPunct="0">
              <a:spcBef>
                <a:spcPct val="30000"/>
              </a:spcBef>
              <a:spcAft>
                <a:spcPct val="0"/>
              </a:spcAft>
              <a:buAutoNum type="arabicPeriod"/>
              <a:defRPr sz="1200">
                <a:solidFill>
                  <a:schemeClr val="tx1"/>
                </a:solidFill>
                <a:latin typeface="Arial" charset="0"/>
              </a:defRPr>
            </a:lvl7pPr>
            <a:lvl8pPr marL="3436938" indent="-228600" defTabSz="792163" eaLnBrk="0" fontAlgn="base" hangingPunct="0">
              <a:spcBef>
                <a:spcPct val="30000"/>
              </a:spcBef>
              <a:spcAft>
                <a:spcPct val="0"/>
              </a:spcAft>
              <a:buAutoNum type="arabicPeriod"/>
              <a:defRPr sz="1200">
                <a:solidFill>
                  <a:schemeClr val="tx1"/>
                </a:solidFill>
                <a:latin typeface="Arial" charset="0"/>
              </a:defRPr>
            </a:lvl8pPr>
            <a:lvl9pPr marL="3894138" indent="-228600" defTabSz="792163"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fld id="{8AD49150-99EA-47E8-A210-485A87466E9B}" type="slidenum">
              <a:rPr lang="en-GB" altLang="en-US" sz="1100">
                <a:latin typeface="Times New Roman" pitchFamily="18" charset="0"/>
              </a:rPr>
              <a:pPr>
                <a:spcBef>
                  <a:spcPct val="0"/>
                </a:spcBef>
                <a:buFontTx/>
                <a:buNone/>
              </a:pPr>
              <a:t>9</a:t>
            </a:fld>
            <a:endParaRPr lang="en-GB" altLang="en-US" sz="1100">
              <a:latin typeface="Times New Roman" pitchFamily="18" charset="0"/>
            </a:endParaRPr>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r>
              <a:rPr lang="en-US" altLang="en-US">
                <a:hlinkClick r:id="rId3"/>
              </a:rPr>
              <a:t>artery</a:t>
            </a:r>
            <a:r>
              <a:rPr lang="en-US" altLang="en-US"/>
              <a:t> </a:t>
            </a:r>
          </a:p>
          <a:p>
            <a:pPr marL="0" indent="0" eaLnBrk="1" hangingPunct="1">
              <a:buFontTx/>
              <a:buNone/>
            </a:pPr>
            <a:r>
              <a:rPr lang="en-US" altLang="en-US">
                <a:hlinkClick r:id="rId4"/>
              </a:rPr>
              <a:t>vein</a:t>
            </a:r>
            <a:endParaRPr lang="en-US" altLang="en-US"/>
          </a:p>
          <a:p>
            <a:pPr marL="0" indent="0" eaLnBrk="1" hangingPunct="1">
              <a:buFontTx/>
              <a:buNone/>
            </a:pPr>
            <a:endParaRPr lang="en-US"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4"/>
          <p:cNvSpPr txBox="1">
            <a:spLocks noGrp="1" noChangeArrowheads="1"/>
          </p:cNvSpPr>
          <p:nvPr/>
        </p:nvSpPr>
        <p:spPr bwMode="auto">
          <a:xfrm>
            <a:off x="9525" y="9380538"/>
            <a:ext cx="29448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837" tIns="0" rIns="19837" bIns="0" anchor="b"/>
          <a:lstStyle>
            <a:lvl1pPr defTabSz="825500">
              <a:spcBef>
                <a:spcPct val="30000"/>
              </a:spcBef>
              <a:buAutoNum type="arabicPeriod"/>
              <a:defRPr sz="1200">
                <a:solidFill>
                  <a:schemeClr val="tx1"/>
                </a:solidFill>
                <a:latin typeface="Arial" charset="0"/>
              </a:defRPr>
            </a:lvl1pPr>
            <a:lvl2pPr marL="742950" indent="-285750" defTabSz="825500">
              <a:spcBef>
                <a:spcPct val="30000"/>
              </a:spcBef>
              <a:buAutoNum type="arabicPeriod"/>
              <a:defRPr sz="1200">
                <a:solidFill>
                  <a:schemeClr val="tx1"/>
                </a:solidFill>
                <a:latin typeface="Arial" charset="0"/>
              </a:defRPr>
            </a:lvl2pPr>
            <a:lvl3pPr marL="1143000" indent="-228600" defTabSz="825500">
              <a:spcBef>
                <a:spcPct val="30000"/>
              </a:spcBef>
              <a:buAutoNum type="arabicPeriod"/>
              <a:defRPr sz="1200">
                <a:solidFill>
                  <a:schemeClr val="tx1"/>
                </a:solidFill>
                <a:latin typeface="Arial" charset="0"/>
              </a:defRPr>
            </a:lvl3pPr>
            <a:lvl4pPr marL="1600200" indent="-228600" defTabSz="825500">
              <a:spcBef>
                <a:spcPct val="30000"/>
              </a:spcBef>
              <a:buAutoNum type="arabicPeriod"/>
              <a:defRPr sz="1200">
                <a:solidFill>
                  <a:schemeClr val="tx1"/>
                </a:solidFill>
                <a:latin typeface="Arial" charset="0"/>
              </a:defRPr>
            </a:lvl4pPr>
            <a:lvl5pPr marL="2057400" indent="-228600" defTabSz="825500">
              <a:spcBef>
                <a:spcPct val="30000"/>
              </a:spcBef>
              <a:buAutoNum type="arabicPeriod"/>
              <a:defRPr sz="1200">
                <a:solidFill>
                  <a:schemeClr val="tx1"/>
                </a:solidFill>
                <a:latin typeface="Arial" charset="0"/>
              </a:defRPr>
            </a:lvl5pPr>
            <a:lvl6pPr marL="2514600" indent="-228600" defTabSz="825500" eaLnBrk="0" fontAlgn="base" hangingPunct="0">
              <a:spcBef>
                <a:spcPct val="30000"/>
              </a:spcBef>
              <a:spcAft>
                <a:spcPct val="0"/>
              </a:spcAft>
              <a:buAutoNum type="arabicPeriod"/>
              <a:defRPr sz="1200">
                <a:solidFill>
                  <a:schemeClr val="tx1"/>
                </a:solidFill>
                <a:latin typeface="Arial" charset="0"/>
              </a:defRPr>
            </a:lvl6pPr>
            <a:lvl7pPr marL="2971800" indent="-228600" defTabSz="825500" eaLnBrk="0" fontAlgn="base" hangingPunct="0">
              <a:spcBef>
                <a:spcPct val="30000"/>
              </a:spcBef>
              <a:spcAft>
                <a:spcPct val="0"/>
              </a:spcAft>
              <a:buAutoNum type="arabicPeriod"/>
              <a:defRPr sz="1200">
                <a:solidFill>
                  <a:schemeClr val="tx1"/>
                </a:solidFill>
                <a:latin typeface="Arial" charset="0"/>
              </a:defRPr>
            </a:lvl7pPr>
            <a:lvl8pPr marL="3429000" indent="-228600" defTabSz="825500" eaLnBrk="0" fontAlgn="base" hangingPunct="0">
              <a:spcBef>
                <a:spcPct val="30000"/>
              </a:spcBef>
              <a:spcAft>
                <a:spcPct val="0"/>
              </a:spcAft>
              <a:buAutoNum type="arabicPeriod"/>
              <a:defRPr sz="1200">
                <a:solidFill>
                  <a:schemeClr val="tx1"/>
                </a:solidFill>
                <a:latin typeface="Arial" charset="0"/>
              </a:defRPr>
            </a:lvl8pPr>
            <a:lvl9pPr marL="3886200" indent="-228600" defTabSz="825500" eaLnBrk="0" fontAlgn="base" hangingPunct="0">
              <a:spcBef>
                <a:spcPct val="30000"/>
              </a:spcBef>
              <a:spcAft>
                <a:spcPct val="0"/>
              </a:spcAft>
              <a:buAutoNum type="arabicPeriod"/>
              <a:defRPr sz="1200">
                <a:solidFill>
                  <a:schemeClr val="tx1"/>
                </a:solidFill>
                <a:latin typeface="Arial" charset="0"/>
              </a:defRPr>
            </a:lvl9pPr>
          </a:lstStyle>
          <a:p>
            <a:pPr>
              <a:spcBef>
                <a:spcPct val="0"/>
              </a:spcBef>
              <a:buFontTx/>
              <a:buNone/>
            </a:pPr>
            <a:r>
              <a:rPr lang="en-GB" altLang="en-US" sz="1100" i="1">
                <a:latin typeface="Times New Roman" pitchFamily="18" charset="0"/>
              </a:rPr>
              <a:t>Prof. Dr. Rainer Maurer, Markoökonomik</a:t>
            </a:r>
          </a:p>
        </p:txBody>
      </p:sp>
      <p:sp>
        <p:nvSpPr>
          <p:cNvPr id="218115" name="Rectangle 5"/>
          <p:cNvSpPr txBox="1">
            <a:spLocks noGrp="1" noChangeArrowheads="1"/>
          </p:cNvSpPr>
          <p:nvPr/>
        </p:nvSpPr>
        <p:spPr bwMode="auto">
          <a:xfrm>
            <a:off x="3851275" y="9380538"/>
            <a:ext cx="29464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837" tIns="0" rIns="19837" bIns="0" anchor="b"/>
          <a:lstStyle>
            <a:lvl1pPr defTabSz="825500">
              <a:spcBef>
                <a:spcPct val="30000"/>
              </a:spcBef>
              <a:buAutoNum type="arabicPeriod"/>
              <a:defRPr sz="1200">
                <a:solidFill>
                  <a:schemeClr val="tx1"/>
                </a:solidFill>
                <a:latin typeface="Arial" charset="0"/>
              </a:defRPr>
            </a:lvl1pPr>
            <a:lvl2pPr marL="742950" indent="-285750" defTabSz="825500">
              <a:spcBef>
                <a:spcPct val="30000"/>
              </a:spcBef>
              <a:buAutoNum type="arabicPeriod"/>
              <a:defRPr sz="1200">
                <a:solidFill>
                  <a:schemeClr val="tx1"/>
                </a:solidFill>
                <a:latin typeface="Arial" charset="0"/>
              </a:defRPr>
            </a:lvl2pPr>
            <a:lvl3pPr marL="1143000" indent="-228600" defTabSz="825500">
              <a:spcBef>
                <a:spcPct val="30000"/>
              </a:spcBef>
              <a:buAutoNum type="arabicPeriod"/>
              <a:defRPr sz="1200">
                <a:solidFill>
                  <a:schemeClr val="tx1"/>
                </a:solidFill>
                <a:latin typeface="Arial" charset="0"/>
              </a:defRPr>
            </a:lvl3pPr>
            <a:lvl4pPr marL="1600200" indent="-228600" defTabSz="825500">
              <a:spcBef>
                <a:spcPct val="30000"/>
              </a:spcBef>
              <a:buAutoNum type="arabicPeriod"/>
              <a:defRPr sz="1200">
                <a:solidFill>
                  <a:schemeClr val="tx1"/>
                </a:solidFill>
                <a:latin typeface="Arial" charset="0"/>
              </a:defRPr>
            </a:lvl4pPr>
            <a:lvl5pPr marL="2057400" indent="-228600" defTabSz="825500">
              <a:spcBef>
                <a:spcPct val="30000"/>
              </a:spcBef>
              <a:buAutoNum type="arabicPeriod"/>
              <a:defRPr sz="1200">
                <a:solidFill>
                  <a:schemeClr val="tx1"/>
                </a:solidFill>
                <a:latin typeface="Arial" charset="0"/>
              </a:defRPr>
            </a:lvl5pPr>
            <a:lvl6pPr marL="2514600" indent="-228600" defTabSz="825500" eaLnBrk="0" fontAlgn="base" hangingPunct="0">
              <a:spcBef>
                <a:spcPct val="30000"/>
              </a:spcBef>
              <a:spcAft>
                <a:spcPct val="0"/>
              </a:spcAft>
              <a:buAutoNum type="arabicPeriod"/>
              <a:defRPr sz="1200">
                <a:solidFill>
                  <a:schemeClr val="tx1"/>
                </a:solidFill>
                <a:latin typeface="Arial" charset="0"/>
              </a:defRPr>
            </a:lvl6pPr>
            <a:lvl7pPr marL="2971800" indent="-228600" defTabSz="825500" eaLnBrk="0" fontAlgn="base" hangingPunct="0">
              <a:spcBef>
                <a:spcPct val="30000"/>
              </a:spcBef>
              <a:spcAft>
                <a:spcPct val="0"/>
              </a:spcAft>
              <a:buAutoNum type="arabicPeriod"/>
              <a:defRPr sz="1200">
                <a:solidFill>
                  <a:schemeClr val="tx1"/>
                </a:solidFill>
                <a:latin typeface="Arial" charset="0"/>
              </a:defRPr>
            </a:lvl7pPr>
            <a:lvl8pPr marL="3429000" indent="-228600" defTabSz="825500" eaLnBrk="0" fontAlgn="base" hangingPunct="0">
              <a:spcBef>
                <a:spcPct val="30000"/>
              </a:spcBef>
              <a:spcAft>
                <a:spcPct val="0"/>
              </a:spcAft>
              <a:buAutoNum type="arabicPeriod"/>
              <a:defRPr sz="1200">
                <a:solidFill>
                  <a:schemeClr val="tx1"/>
                </a:solidFill>
                <a:latin typeface="Arial" charset="0"/>
              </a:defRPr>
            </a:lvl8pPr>
            <a:lvl9pPr marL="3886200" indent="-228600" defTabSz="825500" eaLnBrk="0" fontAlgn="base" hangingPunct="0">
              <a:spcBef>
                <a:spcPct val="30000"/>
              </a:spcBef>
              <a:spcAft>
                <a:spcPct val="0"/>
              </a:spcAft>
              <a:buAutoNum type="arabicPeriod"/>
              <a:defRPr sz="1200">
                <a:solidFill>
                  <a:schemeClr val="tx1"/>
                </a:solidFill>
                <a:latin typeface="Arial" charset="0"/>
              </a:defRPr>
            </a:lvl9pPr>
          </a:lstStyle>
          <a:p>
            <a:pPr algn="r">
              <a:spcBef>
                <a:spcPct val="0"/>
              </a:spcBef>
              <a:buFontTx/>
              <a:buNone/>
            </a:pPr>
            <a:fld id="{E91EA093-04B5-47E3-B143-AB895CB5376F}" type="slidenum">
              <a:rPr lang="en-GB" altLang="en-US" sz="1100" i="1">
                <a:latin typeface="Times New Roman" pitchFamily="18" charset="0"/>
              </a:rPr>
              <a:pPr algn="r">
                <a:spcBef>
                  <a:spcPct val="0"/>
                </a:spcBef>
                <a:buFontTx/>
                <a:buNone/>
              </a:pPr>
              <a:t>90</a:t>
            </a:fld>
            <a:endParaRPr lang="en-GB" altLang="en-US" sz="1100" i="1">
              <a:latin typeface="Times New Roman" pitchFamily="18" charset="0"/>
            </a:endParaRPr>
          </a:p>
        </p:txBody>
      </p:sp>
      <p:sp>
        <p:nvSpPr>
          <p:cNvPr id="218116" name="Rectangle 2"/>
          <p:cNvSpPr>
            <a:spLocks noGrp="1" noRot="1" noChangeAspect="1" noChangeArrowheads="1" noTextEdit="1"/>
          </p:cNvSpPr>
          <p:nvPr>
            <p:ph type="sldImg"/>
          </p:nvPr>
        </p:nvSpPr>
        <p:spPr>
          <a:ln/>
        </p:spPr>
      </p:sp>
      <p:sp>
        <p:nvSpPr>
          <p:cNvPr id="2181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de-DE"/>
              <a:t>Prof. Dr. Rainer Maurer</a:t>
            </a:r>
          </a:p>
        </p:txBody>
      </p:sp>
      <p:sp>
        <p:nvSpPr>
          <p:cNvPr id="5" name="Rectangle 9"/>
          <p:cNvSpPr>
            <a:spLocks noGrp="1" noChangeArrowheads="1"/>
          </p:cNvSpPr>
          <p:nvPr>
            <p:ph type="sldNum" sz="quarter" idx="11"/>
          </p:nvPr>
        </p:nvSpPr>
        <p:spPr>
          <a:ln/>
        </p:spPr>
        <p:txBody>
          <a:bodyPr/>
          <a:lstStyle>
            <a:lvl1pPr>
              <a:defRPr/>
            </a:lvl1pPr>
          </a:lstStyle>
          <a:p>
            <a:r>
              <a:rPr lang="de-DE" altLang="de-DE"/>
              <a:t>-</a:t>
            </a:r>
            <a:fld id="{543F64B2-38E7-40DE-9E1C-3DAB32CF0B98}" type="slidenum">
              <a:rPr lang="de-DE" altLang="de-DE">
                <a:latin typeface="Times New Roman" pitchFamily="18" charset="0"/>
              </a:rPr>
              <a:pPr/>
              <a:t>‹#›</a:t>
            </a:fld>
            <a:r>
              <a:rPr lang="de-DE" altLang="de-DE"/>
              <a:t>-</a:t>
            </a:r>
          </a:p>
        </p:txBody>
      </p:sp>
    </p:spTree>
    <p:extLst>
      <p:ext uri="{BB962C8B-B14F-4D97-AF65-F5344CB8AC3E}">
        <p14:creationId xmlns:p14="http://schemas.microsoft.com/office/powerpoint/2010/main" val="980151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de-DE"/>
              <a:t>Prof. Dr. Rainer Maurer</a:t>
            </a:r>
          </a:p>
        </p:txBody>
      </p:sp>
      <p:sp>
        <p:nvSpPr>
          <p:cNvPr id="5" name="Rectangle 9"/>
          <p:cNvSpPr>
            <a:spLocks noGrp="1" noChangeArrowheads="1"/>
          </p:cNvSpPr>
          <p:nvPr>
            <p:ph type="sldNum" sz="quarter" idx="11"/>
          </p:nvPr>
        </p:nvSpPr>
        <p:spPr>
          <a:ln/>
        </p:spPr>
        <p:txBody>
          <a:bodyPr/>
          <a:lstStyle>
            <a:lvl1pPr>
              <a:defRPr/>
            </a:lvl1pPr>
          </a:lstStyle>
          <a:p>
            <a:r>
              <a:rPr lang="de-DE" altLang="de-DE"/>
              <a:t>-</a:t>
            </a:r>
            <a:fld id="{341DACB5-7DF6-4BA6-86A0-5E2F500FCA60}" type="slidenum">
              <a:rPr lang="de-DE" altLang="de-DE">
                <a:latin typeface="Times New Roman" pitchFamily="18" charset="0"/>
              </a:rPr>
              <a:pPr/>
              <a:t>‹#›</a:t>
            </a:fld>
            <a:r>
              <a:rPr lang="de-DE" altLang="de-DE"/>
              <a:t>-</a:t>
            </a:r>
          </a:p>
        </p:txBody>
      </p:sp>
    </p:spTree>
    <p:extLst>
      <p:ext uri="{BB962C8B-B14F-4D97-AF65-F5344CB8AC3E}">
        <p14:creationId xmlns:p14="http://schemas.microsoft.com/office/powerpoint/2010/main" val="938853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69100" y="31750"/>
            <a:ext cx="2195513" cy="6710363"/>
          </a:xfrm>
        </p:spPr>
        <p:txBody>
          <a:bodyPr vert="eaVert"/>
          <a:lstStyle/>
          <a:p>
            <a:r>
              <a:rPr lang="de-DE"/>
              <a:t>Titelmasterformat durch Klicken bearbeiten</a:t>
            </a:r>
            <a:endParaRPr lang="en-US"/>
          </a:p>
        </p:txBody>
      </p:sp>
      <p:sp>
        <p:nvSpPr>
          <p:cNvPr id="3" name="Vertikaler Textplatzhalter 2"/>
          <p:cNvSpPr>
            <a:spLocks noGrp="1"/>
          </p:cNvSpPr>
          <p:nvPr>
            <p:ph type="body" orient="vert" idx="1"/>
          </p:nvPr>
        </p:nvSpPr>
        <p:spPr>
          <a:xfrm>
            <a:off x="179388" y="31750"/>
            <a:ext cx="6437312" cy="6710363"/>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de-DE"/>
              <a:t>Prof. Dr. Rainer Maurer</a:t>
            </a:r>
          </a:p>
        </p:txBody>
      </p:sp>
      <p:sp>
        <p:nvSpPr>
          <p:cNvPr id="5" name="Rectangle 9"/>
          <p:cNvSpPr>
            <a:spLocks noGrp="1" noChangeArrowheads="1"/>
          </p:cNvSpPr>
          <p:nvPr>
            <p:ph type="sldNum" sz="quarter" idx="11"/>
          </p:nvPr>
        </p:nvSpPr>
        <p:spPr>
          <a:ln/>
        </p:spPr>
        <p:txBody>
          <a:bodyPr/>
          <a:lstStyle>
            <a:lvl1pPr>
              <a:defRPr/>
            </a:lvl1pPr>
          </a:lstStyle>
          <a:p>
            <a:r>
              <a:rPr lang="de-DE" altLang="de-DE"/>
              <a:t>-</a:t>
            </a:r>
            <a:fld id="{E7353721-E591-429C-8C24-D79CA0E8C70B}" type="slidenum">
              <a:rPr lang="de-DE" altLang="de-DE">
                <a:latin typeface="Times New Roman" pitchFamily="18" charset="0"/>
              </a:rPr>
              <a:pPr/>
              <a:t>‹#›</a:t>
            </a:fld>
            <a:r>
              <a:rPr lang="de-DE" altLang="de-DE"/>
              <a:t>-</a:t>
            </a:r>
          </a:p>
        </p:txBody>
      </p:sp>
    </p:spTree>
    <p:extLst>
      <p:ext uri="{BB962C8B-B14F-4D97-AF65-F5344CB8AC3E}">
        <p14:creationId xmlns:p14="http://schemas.microsoft.com/office/powerpoint/2010/main" val="1744749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de-DE"/>
              <a:t>Prof. Dr. Rainer </a:t>
            </a:r>
            <a:r>
              <a:rPr lang="de-DE">
                <a:solidFill>
                  <a:schemeClr val="tx1"/>
                </a:solidFill>
              </a:rPr>
              <a:t>Maurer</a:t>
            </a:r>
          </a:p>
        </p:txBody>
      </p:sp>
      <p:sp>
        <p:nvSpPr>
          <p:cNvPr id="5" name="Rectangle 6"/>
          <p:cNvSpPr>
            <a:spLocks noGrp="1" noChangeArrowheads="1"/>
          </p:cNvSpPr>
          <p:nvPr>
            <p:ph type="sldNum" sz="quarter" idx="11"/>
          </p:nvPr>
        </p:nvSpPr>
        <p:spPr>
          <a:ln/>
        </p:spPr>
        <p:txBody>
          <a:bodyPr/>
          <a:lstStyle>
            <a:lvl1pPr>
              <a:defRPr/>
            </a:lvl1pPr>
          </a:lstStyle>
          <a:p>
            <a:r>
              <a:rPr lang="de-DE" altLang="de-DE"/>
              <a:t>-</a:t>
            </a:r>
            <a:fld id="{DD5C7942-597D-40C5-9443-2A70CEE0B4A6}" type="slidenum">
              <a:rPr lang="de-DE" altLang="de-DE">
                <a:latin typeface="Times New Roman" pitchFamily="18" charset="0"/>
              </a:rPr>
              <a:pPr/>
              <a:t>‹#›</a:t>
            </a:fld>
            <a:r>
              <a:rPr lang="de-DE" altLang="de-DE"/>
              <a:t>-</a:t>
            </a:r>
          </a:p>
        </p:txBody>
      </p:sp>
    </p:spTree>
    <p:extLst>
      <p:ext uri="{BB962C8B-B14F-4D97-AF65-F5344CB8AC3E}">
        <p14:creationId xmlns:p14="http://schemas.microsoft.com/office/powerpoint/2010/main" val="2035093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de-DE"/>
              <a:t>Prof. Dr. Rainer </a:t>
            </a:r>
            <a:r>
              <a:rPr lang="de-DE">
                <a:solidFill>
                  <a:schemeClr val="tx1"/>
                </a:solidFill>
              </a:rPr>
              <a:t>Maurer</a:t>
            </a:r>
          </a:p>
        </p:txBody>
      </p:sp>
      <p:sp>
        <p:nvSpPr>
          <p:cNvPr id="5" name="Rectangle 6"/>
          <p:cNvSpPr>
            <a:spLocks noGrp="1" noChangeArrowheads="1"/>
          </p:cNvSpPr>
          <p:nvPr>
            <p:ph type="sldNum" sz="quarter" idx="11"/>
          </p:nvPr>
        </p:nvSpPr>
        <p:spPr>
          <a:ln/>
        </p:spPr>
        <p:txBody>
          <a:bodyPr/>
          <a:lstStyle>
            <a:lvl1pPr>
              <a:defRPr/>
            </a:lvl1pPr>
          </a:lstStyle>
          <a:p>
            <a:r>
              <a:rPr lang="de-DE" altLang="de-DE"/>
              <a:t>-</a:t>
            </a:r>
            <a:fld id="{8154CD5E-64A4-47B7-860B-9579A94DF571}" type="slidenum">
              <a:rPr lang="de-DE" altLang="de-DE">
                <a:latin typeface="Times New Roman" pitchFamily="18" charset="0"/>
              </a:rPr>
              <a:pPr/>
              <a:t>‹#›</a:t>
            </a:fld>
            <a:r>
              <a:rPr lang="de-DE" altLang="de-DE"/>
              <a:t>-</a:t>
            </a:r>
          </a:p>
        </p:txBody>
      </p:sp>
    </p:spTree>
    <p:extLst>
      <p:ext uri="{BB962C8B-B14F-4D97-AF65-F5344CB8AC3E}">
        <p14:creationId xmlns:p14="http://schemas.microsoft.com/office/powerpoint/2010/main" val="3948937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2"/>
          <p:cNvSpPr>
            <a:spLocks noGrp="1" noChangeArrowheads="1"/>
          </p:cNvSpPr>
          <p:nvPr>
            <p:ph type="ftr" sz="quarter" idx="10"/>
          </p:nvPr>
        </p:nvSpPr>
        <p:spPr>
          <a:ln/>
        </p:spPr>
        <p:txBody>
          <a:bodyPr/>
          <a:lstStyle>
            <a:lvl1pPr>
              <a:defRPr/>
            </a:lvl1pPr>
          </a:lstStyle>
          <a:p>
            <a:pPr>
              <a:defRPr/>
            </a:pPr>
            <a:r>
              <a:rPr lang="de-DE"/>
              <a:t>Prof. Dr. Rainer </a:t>
            </a:r>
            <a:r>
              <a:rPr lang="de-DE">
                <a:solidFill>
                  <a:schemeClr val="tx1"/>
                </a:solidFill>
              </a:rPr>
              <a:t>Maurer</a:t>
            </a:r>
          </a:p>
        </p:txBody>
      </p:sp>
      <p:sp>
        <p:nvSpPr>
          <p:cNvPr id="5" name="Rectangle 6"/>
          <p:cNvSpPr>
            <a:spLocks noGrp="1" noChangeArrowheads="1"/>
          </p:cNvSpPr>
          <p:nvPr>
            <p:ph type="sldNum" sz="quarter" idx="11"/>
          </p:nvPr>
        </p:nvSpPr>
        <p:spPr>
          <a:ln/>
        </p:spPr>
        <p:txBody>
          <a:bodyPr/>
          <a:lstStyle>
            <a:lvl1pPr>
              <a:defRPr/>
            </a:lvl1pPr>
          </a:lstStyle>
          <a:p>
            <a:r>
              <a:rPr lang="de-DE" altLang="de-DE"/>
              <a:t>-</a:t>
            </a:r>
            <a:fld id="{7F956C77-2F5D-483E-98B5-7C79A385DEF7}" type="slidenum">
              <a:rPr lang="de-DE" altLang="de-DE">
                <a:latin typeface="Times New Roman" pitchFamily="18" charset="0"/>
              </a:rPr>
              <a:pPr/>
              <a:t>‹#›</a:t>
            </a:fld>
            <a:r>
              <a:rPr lang="de-DE" altLang="de-DE"/>
              <a:t>-</a:t>
            </a:r>
          </a:p>
        </p:txBody>
      </p:sp>
    </p:spTree>
    <p:extLst>
      <p:ext uri="{BB962C8B-B14F-4D97-AF65-F5344CB8AC3E}">
        <p14:creationId xmlns:p14="http://schemas.microsoft.com/office/powerpoint/2010/main" val="1576027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sz="half" idx="1"/>
          </p:nvPr>
        </p:nvSpPr>
        <p:spPr>
          <a:xfrm>
            <a:off x="457200" y="14843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4648200" y="14843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r>
              <a:rPr lang="de-DE"/>
              <a:t>Prof. Dr. Rainer </a:t>
            </a:r>
            <a:r>
              <a:rPr lang="de-DE">
                <a:solidFill>
                  <a:schemeClr val="tx1"/>
                </a:solidFill>
              </a:rPr>
              <a:t>Maurer</a:t>
            </a:r>
          </a:p>
        </p:txBody>
      </p:sp>
      <p:sp>
        <p:nvSpPr>
          <p:cNvPr id="6" name="Rectangle 6"/>
          <p:cNvSpPr>
            <a:spLocks noGrp="1" noChangeArrowheads="1"/>
          </p:cNvSpPr>
          <p:nvPr>
            <p:ph type="sldNum" sz="quarter" idx="11"/>
          </p:nvPr>
        </p:nvSpPr>
        <p:spPr>
          <a:ln/>
        </p:spPr>
        <p:txBody>
          <a:bodyPr/>
          <a:lstStyle>
            <a:lvl1pPr>
              <a:defRPr/>
            </a:lvl1pPr>
          </a:lstStyle>
          <a:p>
            <a:r>
              <a:rPr lang="de-DE" altLang="de-DE"/>
              <a:t>-</a:t>
            </a:r>
            <a:fld id="{18CA958D-90B2-471A-9E79-33AB6602E950}" type="slidenum">
              <a:rPr lang="de-DE" altLang="de-DE">
                <a:latin typeface="Times New Roman" pitchFamily="18" charset="0"/>
              </a:rPr>
              <a:pPr/>
              <a:t>‹#›</a:t>
            </a:fld>
            <a:r>
              <a:rPr lang="de-DE" altLang="de-DE"/>
              <a:t>-</a:t>
            </a:r>
          </a:p>
        </p:txBody>
      </p:sp>
    </p:spTree>
    <p:extLst>
      <p:ext uri="{BB962C8B-B14F-4D97-AF65-F5344CB8AC3E}">
        <p14:creationId xmlns:p14="http://schemas.microsoft.com/office/powerpoint/2010/main" val="1091134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r>
              <a:rPr lang="de-DE"/>
              <a:t>Prof. Dr. Rainer </a:t>
            </a:r>
            <a:r>
              <a:rPr lang="de-DE">
                <a:solidFill>
                  <a:schemeClr val="tx1"/>
                </a:solidFill>
              </a:rPr>
              <a:t>Maurer</a:t>
            </a:r>
          </a:p>
        </p:txBody>
      </p:sp>
      <p:sp>
        <p:nvSpPr>
          <p:cNvPr id="8" name="Rectangle 6"/>
          <p:cNvSpPr>
            <a:spLocks noGrp="1" noChangeArrowheads="1"/>
          </p:cNvSpPr>
          <p:nvPr>
            <p:ph type="sldNum" sz="quarter" idx="11"/>
          </p:nvPr>
        </p:nvSpPr>
        <p:spPr>
          <a:ln/>
        </p:spPr>
        <p:txBody>
          <a:bodyPr/>
          <a:lstStyle>
            <a:lvl1pPr>
              <a:defRPr/>
            </a:lvl1pPr>
          </a:lstStyle>
          <a:p>
            <a:r>
              <a:rPr lang="de-DE" altLang="de-DE"/>
              <a:t>-</a:t>
            </a:r>
            <a:fld id="{3BF56D82-11FB-42A7-A3C4-045C16B6A229}" type="slidenum">
              <a:rPr lang="de-DE" altLang="de-DE">
                <a:latin typeface="Times New Roman" pitchFamily="18" charset="0"/>
              </a:rPr>
              <a:pPr/>
              <a:t>‹#›</a:t>
            </a:fld>
            <a:r>
              <a:rPr lang="de-DE" altLang="de-DE"/>
              <a:t>-</a:t>
            </a:r>
          </a:p>
        </p:txBody>
      </p:sp>
    </p:spTree>
    <p:extLst>
      <p:ext uri="{BB962C8B-B14F-4D97-AF65-F5344CB8AC3E}">
        <p14:creationId xmlns:p14="http://schemas.microsoft.com/office/powerpoint/2010/main" val="1213232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r>
              <a:rPr lang="de-DE"/>
              <a:t>Prof. Dr. Rainer </a:t>
            </a:r>
            <a:r>
              <a:rPr lang="de-DE">
                <a:solidFill>
                  <a:schemeClr val="tx1"/>
                </a:solidFill>
              </a:rPr>
              <a:t>Maurer</a:t>
            </a:r>
          </a:p>
        </p:txBody>
      </p:sp>
      <p:sp>
        <p:nvSpPr>
          <p:cNvPr id="4" name="Rectangle 6"/>
          <p:cNvSpPr>
            <a:spLocks noGrp="1" noChangeArrowheads="1"/>
          </p:cNvSpPr>
          <p:nvPr>
            <p:ph type="sldNum" sz="quarter" idx="11"/>
          </p:nvPr>
        </p:nvSpPr>
        <p:spPr>
          <a:ln/>
        </p:spPr>
        <p:txBody>
          <a:bodyPr/>
          <a:lstStyle>
            <a:lvl1pPr>
              <a:defRPr/>
            </a:lvl1pPr>
          </a:lstStyle>
          <a:p>
            <a:r>
              <a:rPr lang="de-DE" altLang="de-DE"/>
              <a:t>-</a:t>
            </a:r>
            <a:fld id="{4164C11F-35F7-4C08-B310-EF8AEEDAE4D6}" type="slidenum">
              <a:rPr lang="de-DE" altLang="de-DE">
                <a:latin typeface="Times New Roman" pitchFamily="18" charset="0"/>
              </a:rPr>
              <a:pPr/>
              <a:t>‹#›</a:t>
            </a:fld>
            <a:r>
              <a:rPr lang="de-DE" altLang="de-DE"/>
              <a:t>-</a:t>
            </a:r>
          </a:p>
        </p:txBody>
      </p:sp>
    </p:spTree>
    <p:extLst>
      <p:ext uri="{BB962C8B-B14F-4D97-AF65-F5344CB8AC3E}">
        <p14:creationId xmlns:p14="http://schemas.microsoft.com/office/powerpoint/2010/main" val="2755204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de-DE"/>
              <a:t>Prof. Dr. Rainer </a:t>
            </a:r>
            <a:r>
              <a:rPr lang="de-DE">
                <a:solidFill>
                  <a:schemeClr val="tx1"/>
                </a:solidFill>
              </a:rPr>
              <a:t>Maurer</a:t>
            </a:r>
          </a:p>
        </p:txBody>
      </p:sp>
      <p:sp>
        <p:nvSpPr>
          <p:cNvPr id="3" name="Rectangle 6"/>
          <p:cNvSpPr>
            <a:spLocks noGrp="1" noChangeArrowheads="1"/>
          </p:cNvSpPr>
          <p:nvPr>
            <p:ph type="sldNum" sz="quarter" idx="11"/>
          </p:nvPr>
        </p:nvSpPr>
        <p:spPr>
          <a:ln/>
        </p:spPr>
        <p:txBody>
          <a:bodyPr/>
          <a:lstStyle>
            <a:lvl1pPr>
              <a:defRPr/>
            </a:lvl1pPr>
          </a:lstStyle>
          <a:p>
            <a:r>
              <a:rPr lang="de-DE" altLang="de-DE"/>
              <a:t>-</a:t>
            </a:r>
            <a:fld id="{7E82DAE4-4D40-44B8-A70E-63B9DFA5F0C2}" type="slidenum">
              <a:rPr lang="de-DE" altLang="de-DE">
                <a:latin typeface="Times New Roman" pitchFamily="18" charset="0"/>
              </a:rPr>
              <a:pPr/>
              <a:t>‹#›</a:t>
            </a:fld>
            <a:r>
              <a:rPr lang="de-DE" altLang="de-DE"/>
              <a:t>-</a:t>
            </a:r>
          </a:p>
        </p:txBody>
      </p:sp>
    </p:spTree>
    <p:extLst>
      <p:ext uri="{BB962C8B-B14F-4D97-AF65-F5344CB8AC3E}">
        <p14:creationId xmlns:p14="http://schemas.microsoft.com/office/powerpoint/2010/main" val="1111693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2"/>
          <p:cNvSpPr>
            <a:spLocks noGrp="1" noChangeArrowheads="1"/>
          </p:cNvSpPr>
          <p:nvPr>
            <p:ph type="ftr" sz="quarter" idx="10"/>
          </p:nvPr>
        </p:nvSpPr>
        <p:spPr>
          <a:ln/>
        </p:spPr>
        <p:txBody>
          <a:bodyPr/>
          <a:lstStyle>
            <a:lvl1pPr>
              <a:defRPr/>
            </a:lvl1pPr>
          </a:lstStyle>
          <a:p>
            <a:pPr>
              <a:defRPr/>
            </a:pPr>
            <a:r>
              <a:rPr lang="de-DE"/>
              <a:t>Prof. Dr. Rainer </a:t>
            </a:r>
            <a:r>
              <a:rPr lang="de-DE">
                <a:solidFill>
                  <a:schemeClr val="tx1"/>
                </a:solidFill>
              </a:rPr>
              <a:t>Maurer</a:t>
            </a:r>
          </a:p>
        </p:txBody>
      </p:sp>
      <p:sp>
        <p:nvSpPr>
          <p:cNvPr id="6" name="Rectangle 6"/>
          <p:cNvSpPr>
            <a:spLocks noGrp="1" noChangeArrowheads="1"/>
          </p:cNvSpPr>
          <p:nvPr>
            <p:ph type="sldNum" sz="quarter" idx="11"/>
          </p:nvPr>
        </p:nvSpPr>
        <p:spPr>
          <a:ln/>
        </p:spPr>
        <p:txBody>
          <a:bodyPr/>
          <a:lstStyle>
            <a:lvl1pPr>
              <a:defRPr/>
            </a:lvl1pPr>
          </a:lstStyle>
          <a:p>
            <a:r>
              <a:rPr lang="de-DE" altLang="de-DE"/>
              <a:t>-</a:t>
            </a:r>
            <a:fld id="{88759D05-361A-4FB5-94DE-ACAF0778DD6B}" type="slidenum">
              <a:rPr lang="de-DE" altLang="de-DE">
                <a:latin typeface="Times New Roman" pitchFamily="18" charset="0"/>
              </a:rPr>
              <a:pPr/>
              <a:t>‹#›</a:t>
            </a:fld>
            <a:r>
              <a:rPr lang="de-DE" altLang="de-DE"/>
              <a:t>-</a:t>
            </a:r>
          </a:p>
        </p:txBody>
      </p:sp>
    </p:spTree>
    <p:extLst>
      <p:ext uri="{BB962C8B-B14F-4D97-AF65-F5344CB8AC3E}">
        <p14:creationId xmlns:p14="http://schemas.microsoft.com/office/powerpoint/2010/main" val="2934862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de-DE"/>
              <a:t>Prof. Dr. Rainer Maurer</a:t>
            </a:r>
          </a:p>
        </p:txBody>
      </p:sp>
      <p:sp>
        <p:nvSpPr>
          <p:cNvPr id="5" name="Rectangle 9"/>
          <p:cNvSpPr>
            <a:spLocks noGrp="1" noChangeArrowheads="1"/>
          </p:cNvSpPr>
          <p:nvPr>
            <p:ph type="sldNum" sz="quarter" idx="11"/>
          </p:nvPr>
        </p:nvSpPr>
        <p:spPr>
          <a:ln/>
        </p:spPr>
        <p:txBody>
          <a:bodyPr/>
          <a:lstStyle>
            <a:lvl1pPr>
              <a:defRPr/>
            </a:lvl1pPr>
          </a:lstStyle>
          <a:p>
            <a:r>
              <a:rPr lang="de-DE" altLang="de-DE"/>
              <a:t>-</a:t>
            </a:r>
            <a:fld id="{3729D5C9-B2FD-46E0-85F2-478F2153ABF6}" type="slidenum">
              <a:rPr lang="de-DE" altLang="de-DE">
                <a:latin typeface="Times New Roman" pitchFamily="18" charset="0"/>
              </a:rPr>
              <a:pPr/>
              <a:t>‹#›</a:t>
            </a:fld>
            <a:r>
              <a:rPr lang="de-DE" altLang="de-DE"/>
              <a:t>-</a:t>
            </a:r>
          </a:p>
        </p:txBody>
      </p:sp>
    </p:spTree>
    <p:extLst>
      <p:ext uri="{BB962C8B-B14F-4D97-AF65-F5344CB8AC3E}">
        <p14:creationId xmlns:p14="http://schemas.microsoft.com/office/powerpoint/2010/main" val="604407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2"/>
          <p:cNvSpPr>
            <a:spLocks noGrp="1" noChangeArrowheads="1"/>
          </p:cNvSpPr>
          <p:nvPr>
            <p:ph type="ftr" sz="quarter" idx="10"/>
          </p:nvPr>
        </p:nvSpPr>
        <p:spPr>
          <a:ln/>
        </p:spPr>
        <p:txBody>
          <a:bodyPr/>
          <a:lstStyle>
            <a:lvl1pPr>
              <a:defRPr/>
            </a:lvl1pPr>
          </a:lstStyle>
          <a:p>
            <a:pPr>
              <a:defRPr/>
            </a:pPr>
            <a:r>
              <a:rPr lang="de-DE"/>
              <a:t>Prof. Dr. Rainer </a:t>
            </a:r>
            <a:r>
              <a:rPr lang="de-DE">
                <a:solidFill>
                  <a:schemeClr val="tx1"/>
                </a:solidFill>
              </a:rPr>
              <a:t>Maurer</a:t>
            </a:r>
          </a:p>
        </p:txBody>
      </p:sp>
      <p:sp>
        <p:nvSpPr>
          <p:cNvPr id="6" name="Rectangle 6"/>
          <p:cNvSpPr>
            <a:spLocks noGrp="1" noChangeArrowheads="1"/>
          </p:cNvSpPr>
          <p:nvPr>
            <p:ph type="sldNum" sz="quarter" idx="11"/>
          </p:nvPr>
        </p:nvSpPr>
        <p:spPr>
          <a:ln/>
        </p:spPr>
        <p:txBody>
          <a:bodyPr/>
          <a:lstStyle>
            <a:lvl1pPr>
              <a:defRPr/>
            </a:lvl1pPr>
          </a:lstStyle>
          <a:p>
            <a:r>
              <a:rPr lang="de-DE" altLang="de-DE"/>
              <a:t>-</a:t>
            </a:r>
            <a:fld id="{35B745E7-9980-40F2-856E-6016651325BE}" type="slidenum">
              <a:rPr lang="de-DE" altLang="de-DE">
                <a:latin typeface="Times New Roman" pitchFamily="18" charset="0"/>
              </a:rPr>
              <a:pPr/>
              <a:t>‹#›</a:t>
            </a:fld>
            <a:r>
              <a:rPr lang="de-DE" altLang="de-DE"/>
              <a:t>-</a:t>
            </a:r>
          </a:p>
        </p:txBody>
      </p:sp>
    </p:spTree>
    <p:extLst>
      <p:ext uri="{BB962C8B-B14F-4D97-AF65-F5344CB8AC3E}">
        <p14:creationId xmlns:p14="http://schemas.microsoft.com/office/powerpoint/2010/main" val="3599062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de-DE"/>
              <a:t>Prof. Dr. Rainer </a:t>
            </a:r>
            <a:r>
              <a:rPr lang="de-DE">
                <a:solidFill>
                  <a:schemeClr val="tx1"/>
                </a:solidFill>
              </a:rPr>
              <a:t>Maurer</a:t>
            </a:r>
          </a:p>
        </p:txBody>
      </p:sp>
      <p:sp>
        <p:nvSpPr>
          <p:cNvPr id="5" name="Rectangle 6"/>
          <p:cNvSpPr>
            <a:spLocks noGrp="1" noChangeArrowheads="1"/>
          </p:cNvSpPr>
          <p:nvPr>
            <p:ph type="sldNum" sz="quarter" idx="11"/>
          </p:nvPr>
        </p:nvSpPr>
        <p:spPr>
          <a:ln/>
        </p:spPr>
        <p:txBody>
          <a:bodyPr/>
          <a:lstStyle>
            <a:lvl1pPr>
              <a:defRPr/>
            </a:lvl1pPr>
          </a:lstStyle>
          <a:p>
            <a:r>
              <a:rPr lang="de-DE" altLang="de-DE"/>
              <a:t>-</a:t>
            </a:r>
            <a:fld id="{5A73DF7A-06EA-4589-A87A-E4AF2F6AEF08}" type="slidenum">
              <a:rPr lang="de-DE" altLang="de-DE">
                <a:latin typeface="Times New Roman" pitchFamily="18" charset="0"/>
              </a:rPr>
              <a:pPr/>
              <a:t>‹#›</a:t>
            </a:fld>
            <a:r>
              <a:rPr lang="de-DE" altLang="de-DE"/>
              <a:t>-</a:t>
            </a:r>
          </a:p>
        </p:txBody>
      </p:sp>
    </p:spTree>
    <p:extLst>
      <p:ext uri="{BB962C8B-B14F-4D97-AF65-F5344CB8AC3E}">
        <p14:creationId xmlns:p14="http://schemas.microsoft.com/office/powerpoint/2010/main" val="25138875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31750"/>
            <a:ext cx="2057400" cy="5978525"/>
          </a:xfrm>
        </p:spPr>
        <p:txBody>
          <a:bodyPr vert="eaVert"/>
          <a:lstStyle/>
          <a:p>
            <a:r>
              <a:rPr lang="de-DE"/>
              <a:t>Titelmasterformat durch Klicken bearbeiten</a:t>
            </a:r>
            <a:endParaRPr lang="en-US"/>
          </a:p>
        </p:txBody>
      </p:sp>
      <p:sp>
        <p:nvSpPr>
          <p:cNvPr id="3" name="Vertikaler Textplatzhalter 2"/>
          <p:cNvSpPr>
            <a:spLocks noGrp="1"/>
          </p:cNvSpPr>
          <p:nvPr>
            <p:ph type="body" orient="vert" idx="1"/>
          </p:nvPr>
        </p:nvSpPr>
        <p:spPr>
          <a:xfrm>
            <a:off x="457200" y="31750"/>
            <a:ext cx="6019800" cy="5978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de-DE"/>
              <a:t>Prof. Dr. Rainer </a:t>
            </a:r>
            <a:r>
              <a:rPr lang="de-DE">
                <a:solidFill>
                  <a:schemeClr val="tx1"/>
                </a:solidFill>
              </a:rPr>
              <a:t>Maurer</a:t>
            </a:r>
          </a:p>
        </p:txBody>
      </p:sp>
      <p:sp>
        <p:nvSpPr>
          <p:cNvPr id="5" name="Rectangle 6"/>
          <p:cNvSpPr>
            <a:spLocks noGrp="1" noChangeArrowheads="1"/>
          </p:cNvSpPr>
          <p:nvPr>
            <p:ph type="sldNum" sz="quarter" idx="11"/>
          </p:nvPr>
        </p:nvSpPr>
        <p:spPr>
          <a:ln/>
        </p:spPr>
        <p:txBody>
          <a:bodyPr/>
          <a:lstStyle>
            <a:lvl1pPr>
              <a:defRPr/>
            </a:lvl1pPr>
          </a:lstStyle>
          <a:p>
            <a:r>
              <a:rPr lang="de-DE" altLang="de-DE"/>
              <a:t>-</a:t>
            </a:r>
            <a:fld id="{5A437D84-3FBE-4076-91BE-9C1854EAD946}" type="slidenum">
              <a:rPr lang="de-DE" altLang="de-DE">
                <a:latin typeface="Times New Roman" pitchFamily="18" charset="0"/>
              </a:rPr>
              <a:pPr/>
              <a:t>‹#›</a:t>
            </a:fld>
            <a:r>
              <a:rPr lang="de-DE" altLang="de-DE"/>
              <a:t>-</a:t>
            </a:r>
          </a:p>
        </p:txBody>
      </p:sp>
    </p:spTree>
    <p:extLst>
      <p:ext uri="{BB962C8B-B14F-4D97-AF65-F5344CB8AC3E}">
        <p14:creationId xmlns:p14="http://schemas.microsoft.com/office/powerpoint/2010/main" val="14532738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en-US"/>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de-DE"/>
              <a:t>Prof. Dr. Rainer </a:t>
            </a:r>
            <a:r>
              <a:rPr lang="de-DE">
                <a:solidFill>
                  <a:schemeClr val="tx1"/>
                </a:solidFill>
              </a:rPr>
              <a:t>Maurer</a:t>
            </a:r>
          </a:p>
        </p:txBody>
      </p:sp>
      <p:sp>
        <p:nvSpPr>
          <p:cNvPr id="5" name="Rectangle 6"/>
          <p:cNvSpPr>
            <a:spLocks noGrp="1" noChangeArrowheads="1"/>
          </p:cNvSpPr>
          <p:nvPr>
            <p:ph type="sldNum" sz="quarter" idx="11"/>
          </p:nvPr>
        </p:nvSpPr>
        <p:spPr>
          <a:ln/>
        </p:spPr>
        <p:txBody>
          <a:bodyPr/>
          <a:lstStyle>
            <a:lvl1pPr>
              <a:defRPr/>
            </a:lvl1pPr>
          </a:lstStyle>
          <a:p>
            <a:r>
              <a:rPr lang="de-DE" altLang="de-DE"/>
              <a:t>-</a:t>
            </a:r>
            <a:fld id="{84186548-2249-4D67-AB8B-17CA6C0E54B0}" type="slidenum">
              <a:rPr lang="de-DE" altLang="de-DE">
                <a:latin typeface="Times New Roman" pitchFamily="18" charset="0"/>
              </a:rPr>
              <a:pPr/>
              <a:t>‹#›</a:t>
            </a:fld>
            <a:r>
              <a:rPr lang="de-DE" altLang="de-DE"/>
              <a:t>-</a:t>
            </a:r>
          </a:p>
        </p:txBody>
      </p:sp>
    </p:spTree>
    <p:extLst>
      <p:ext uri="{BB962C8B-B14F-4D97-AF65-F5344CB8AC3E}">
        <p14:creationId xmlns:p14="http://schemas.microsoft.com/office/powerpoint/2010/main" val="1202596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idx="1"/>
          </p:nvPr>
        </p:nvSpPr>
        <p:spPr>
          <a:xfrm>
            <a:off x="457200" y="1600200"/>
            <a:ext cx="8229600" cy="4525963"/>
          </a:xfrm>
          <a:prstGeom prst="rect">
            <a:avLst/>
          </a:prstGeom>
        </p:spPr>
        <p:txBody>
          <a:bodyPr/>
          <a:lstStyle>
            <a:lvl4pPr marL="1600200" indent="-228600">
              <a:buFont typeface="Wingdings" panose="05000000000000000000" pitchFamily="2" charset="2"/>
              <a:buChar char="Ø"/>
              <a:defRPr/>
            </a:lvl4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Rectangle 2"/>
          <p:cNvSpPr>
            <a:spLocks noGrp="1" noChangeArrowheads="1"/>
          </p:cNvSpPr>
          <p:nvPr>
            <p:ph type="ftr" sz="quarter" idx="10"/>
          </p:nvPr>
        </p:nvSpPr>
        <p:spPr>
          <a:ln/>
        </p:spPr>
        <p:txBody>
          <a:bodyPr/>
          <a:lstStyle>
            <a:lvl1pPr>
              <a:defRPr/>
            </a:lvl1pPr>
          </a:lstStyle>
          <a:p>
            <a:pPr>
              <a:defRPr/>
            </a:pPr>
            <a:r>
              <a:rPr lang="de-DE"/>
              <a:t>Prof. Dr. Rainer </a:t>
            </a:r>
            <a:r>
              <a:rPr lang="de-DE">
                <a:solidFill>
                  <a:schemeClr val="tx1"/>
                </a:solidFill>
              </a:rPr>
              <a:t>Maurer</a:t>
            </a:r>
          </a:p>
        </p:txBody>
      </p:sp>
      <p:sp>
        <p:nvSpPr>
          <p:cNvPr id="5" name="Rectangle 6"/>
          <p:cNvSpPr>
            <a:spLocks noGrp="1" noChangeArrowheads="1"/>
          </p:cNvSpPr>
          <p:nvPr>
            <p:ph type="sldNum" sz="quarter" idx="11"/>
          </p:nvPr>
        </p:nvSpPr>
        <p:spPr>
          <a:ln/>
        </p:spPr>
        <p:txBody>
          <a:bodyPr/>
          <a:lstStyle>
            <a:lvl1pPr>
              <a:defRPr/>
            </a:lvl1pPr>
          </a:lstStyle>
          <a:p>
            <a:r>
              <a:rPr lang="de-DE" altLang="de-DE"/>
              <a:t>-</a:t>
            </a:r>
            <a:fld id="{460A8190-D042-4677-9022-5EFF51FC93E5}" type="slidenum">
              <a:rPr lang="de-DE" altLang="de-DE">
                <a:latin typeface="Times New Roman" pitchFamily="18" charset="0"/>
              </a:rPr>
              <a:pPr/>
              <a:t>‹#›</a:t>
            </a:fld>
            <a:r>
              <a:rPr lang="de-DE" altLang="de-DE"/>
              <a:t>-</a:t>
            </a:r>
          </a:p>
        </p:txBody>
      </p:sp>
    </p:spTree>
    <p:extLst>
      <p:ext uri="{BB962C8B-B14F-4D97-AF65-F5344CB8AC3E}">
        <p14:creationId xmlns:p14="http://schemas.microsoft.com/office/powerpoint/2010/main" val="14515639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en-US"/>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2"/>
          <p:cNvSpPr>
            <a:spLocks noGrp="1" noChangeArrowheads="1"/>
          </p:cNvSpPr>
          <p:nvPr>
            <p:ph type="ftr" sz="quarter" idx="10"/>
          </p:nvPr>
        </p:nvSpPr>
        <p:spPr>
          <a:ln/>
        </p:spPr>
        <p:txBody>
          <a:bodyPr/>
          <a:lstStyle>
            <a:lvl1pPr>
              <a:defRPr/>
            </a:lvl1pPr>
          </a:lstStyle>
          <a:p>
            <a:pPr>
              <a:defRPr/>
            </a:pPr>
            <a:r>
              <a:rPr lang="de-DE"/>
              <a:t>Prof. Dr. Rainer </a:t>
            </a:r>
            <a:r>
              <a:rPr lang="de-DE">
                <a:solidFill>
                  <a:schemeClr val="tx1"/>
                </a:solidFill>
              </a:rPr>
              <a:t>Maurer</a:t>
            </a:r>
          </a:p>
        </p:txBody>
      </p:sp>
      <p:sp>
        <p:nvSpPr>
          <p:cNvPr id="5" name="Rectangle 6"/>
          <p:cNvSpPr>
            <a:spLocks noGrp="1" noChangeArrowheads="1"/>
          </p:cNvSpPr>
          <p:nvPr>
            <p:ph type="sldNum" sz="quarter" idx="11"/>
          </p:nvPr>
        </p:nvSpPr>
        <p:spPr>
          <a:ln/>
        </p:spPr>
        <p:txBody>
          <a:bodyPr/>
          <a:lstStyle>
            <a:lvl1pPr>
              <a:defRPr/>
            </a:lvl1pPr>
          </a:lstStyle>
          <a:p>
            <a:r>
              <a:rPr lang="de-DE" altLang="de-DE"/>
              <a:t>-</a:t>
            </a:r>
            <a:fld id="{D8A31587-3420-4418-8749-531078CFFFD0}" type="slidenum">
              <a:rPr lang="de-DE" altLang="de-DE">
                <a:latin typeface="Times New Roman" pitchFamily="18" charset="0"/>
              </a:rPr>
              <a:pPr/>
              <a:t>‹#›</a:t>
            </a:fld>
            <a:r>
              <a:rPr lang="de-DE" altLang="de-DE"/>
              <a:t>-</a:t>
            </a:r>
          </a:p>
        </p:txBody>
      </p:sp>
    </p:spTree>
    <p:extLst>
      <p:ext uri="{BB962C8B-B14F-4D97-AF65-F5344CB8AC3E}">
        <p14:creationId xmlns:p14="http://schemas.microsoft.com/office/powerpoint/2010/main" val="41994749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marL="1600200" indent="-228600">
              <a:buFont typeface="Wingdings" panose="05000000000000000000" pitchFamily="2" charset="2"/>
              <a:buChar char="Ø"/>
              <a:defRPr sz="1800"/>
            </a:lvl4pPr>
            <a:lvl5pPr>
              <a:defRPr sz="18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marL="1600200" indent="-228600">
              <a:buFont typeface="Wingdings" panose="05000000000000000000" pitchFamily="2" charset="2"/>
              <a:buChar char="Ø"/>
              <a:defRPr sz="1800"/>
            </a:lvl4pPr>
            <a:lvl5pPr>
              <a:defRPr sz="1800"/>
            </a:lvl5pPr>
            <a:lvl6pPr>
              <a:defRPr sz="1800"/>
            </a:lvl6pPr>
            <a:lvl7pPr>
              <a:defRPr sz="1800"/>
            </a:lvl7pPr>
            <a:lvl8pPr>
              <a:defRPr sz="1800"/>
            </a:lvl8pPr>
            <a:lvl9pPr>
              <a:defRPr sz="18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Rectangle 2"/>
          <p:cNvSpPr>
            <a:spLocks noGrp="1" noChangeArrowheads="1"/>
          </p:cNvSpPr>
          <p:nvPr>
            <p:ph type="ftr" sz="quarter" idx="10"/>
          </p:nvPr>
        </p:nvSpPr>
        <p:spPr>
          <a:ln/>
        </p:spPr>
        <p:txBody>
          <a:bodyPr/>
          <a:lstStyle>
            <a:lvl1pPr>
              <a:defRPr/>
            </a:lvl1pPr>
          </a:lstStyle>
          <a:p>
            <a:pPr>
              <a:defRPr/>
            </a:pPr>
            <a:r>
              <a:rPr lang="de-DE"/>
              <a:t>Prof. Dr. Rainer </a:t>
            </a:r>
            <a:r>
              <a:rPr lang="de-DE">
                <a:solidFill>
                  <a:schemeClr val="tx1"/>
                </a:solidFill>
              </a:rPr>
              <a:t>Maurer</a:t>
            </a:r>
          </a:p>
        </p:txBody>
      </p:sp>
      <p:sp>
        <p:nvSpPr>
          <p:cNvPr id="6" name="Rectangle 6"/>
          <p:cNvSpPr>
            <a:spLocks noGrp="1" noChangeArrowheads="1"/>
          </p:cNvSpPr>
          <p:nvPr>
            <p:ph type="sldNum" sz="quarter" idx="11"/>
          </p:nvPr>
        </p:nvSpPr>
        <p:spPr>
          <a:ln/>
        </p:spPr>
        <p:txBody>
          <a:bodyPr/>
          <a:lstStyle>
            <a:lvl1pPr>
              <a:defRPr/>
            </a:lvl1pPr>
          </a:lstStyle>
          <a:p>
            <a:r>
              <a:rPr lang="de-DE" altLang="de-DE"/>
              <a:t>-</a:t>
            </a:r>
            <a:fld id="{DCCEE070-4248-48E7-82D0-76EB1ECECD8E}" type="slidenum">
              <a:rPr lang="de-DE" altLang="de-DE">
                <a:latin typeface="Times New Roman" pitchFamily="18" charset="0"/>
              </a:rPr>
              <a:pPr/>
              <a:t>‹#›</a:t>
            </a:fld>
            <a:r>
              <a:rPr lang="de-DE" altLang="de-DE"/>
              <a:t>-</a:t>
            </a:r>
          </a:p>
        </p:txBody>
      </p:sp>
    </p:spTree>
    <p:extLst>
      <p:ext uri="{BB962C8B-B14F-4D97-AF65-F5344CB8AC3E}">
        <p14:creationId xmlns:p14="http://schemas.microsoft.com/office/powerpoint/2010/main" val="696940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en-US"/>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r>
              <a:rPr lang="de-DE"/>
              <a:t>Prof. Dr. Rainer </a:t>
            </a:r>
            <a:r>
              <a:rPr lang="de-DE">
                <a:solidFill>
                  <a:schemeClr val="tx1"/>
                </a:solidFill>
              </a:rPr>
              <a:t>Maurer</a:t>
            </a:r>
          </a:p>
        </p:txBody>
      </p:sp>
      <p:sp>
        <p:nvSpPr>
          <p:cNvPr id="8" name="Rectangle 6"/>
          <p:cNvSpPr>
            <a:spLocks noGrp="1" noChangeArrowheads="1"/>
          </p:cNvSpPr>
          <p:nvPr>
            <p:ph type="sldNum" sz="quarter" idx="11"/>
          </p:nvPr>
        </p:nvSpPr>
        <p:spPr>
          <a:ln/>
        </p:spPr>
        <p:txBody>
          <a:bodyPr/>
          <a:lstStyle>
            <a:lvl1pPr>
              <a:defRPr/>
            </a:lvl1pPr>
          </a:lstStyle>
          <a:p>
            <a:r>
              <a:rPr lang="de-DE" altLang="de-DE"/>
              <a:t>-</a:t>
            </a:r>
            <a:fld id="{B6D4C225-9FBF-4A89-8FF7-E8E5296F1FC9}" type="slidenum">
              <a:rPr lang="de-DE" altLang="de-DE">
                <a:latin typeface="Times New Roman" pitchFamily="18" charset="0"/>
              </a:rPr>
              <a:pPr/>
              <a:t>‹#›</a:t>
            </a:fld>
            <a:r>
              <a:rPr lang="de-DE" altLang="de-DE"/>
              <a:t>-</a:t>
            </a:r>
          </a:p>
        </p:txBody>
      </p:sp>
    </p:spTree>
    <p:extLst>
      <p:ext uri="{BB962C8B-B14F-4D97-AF65-F5344CB8AC3E}">
        <p14:creationId xmlns:p14="http://schemas.microsoft.com/office/powerpoint/2010/main" val="2113881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r>
              <a:rPr lang="de-DE"/>
              <a:t>Prof. Dr. Rainer </a:t>
            </a:r>
            <a:r>
              <a:rPr lang="de-DE">
                <a:solidFill>
                  <a:schemeClr val="tx1"/>
                </a:solidFill>
              </a:rPr>
              <a:t>Maurer</a:t>
            </a:r>
          </a:p>
        </p:txBody>
      </p:sp>
      <p:sp>
        <p:nvSpPr>
          <p:cNvPr id="4" name="Rectangle 6"/>
          <p:cNvSpPr>
            <a:spLocks noGrp="1" noChangeArrowheads="1"/>
          </p:cNvSpPr>
          <p:nvPr>
            <p:ph type="sldNum" sz="quarter" idx="11"/>
          </p:nvPr>
        </p:nvSpPr>
        <p:spPr>
          <a:ln/>
        </p:spPr>
        <p:txBody>
          <a:bodyPr/>
          <a:lstStyle>
            <a:lvl1pPr>
              <a:defRPr/>
            </a:lvl1pPr>
          </a:lstStyle>
          <a:p>
            <a:r>
              <a:rPr lang="de-DE" altLang="de-DE"/>
              <a:t>-</a:t>
            </a:r>
            <a:fld id="{B0EA42DC-89C2-478A-B49D-A0595C0880B9}" type="slidenum">
              <a:rPr lang="de-DE" altLang="de-DE">
                <a:latin typeface="Times New Roman" pitchFamily="18" charset="0"/>
              </a:rPr>
              <a:pPr/>
              <a:t>‹#›</a:t>
            </a:fld>
            <a:r>
              <a:rPr lang="de-DE" altLang="de-DE"/>
              <a:t>-</a:t>
            </a:r>
          </a:p>
        </p:txBody>
      </p:sp>
    </p:spTree>
    <p:extLst>
      <p:ext uri="{BB962C8B-B14F-4D97-AF65-F5344CB8AC3E}">
        <p14:creationId xmlns:p14="http://schemas.microsoft.com/office/powerpoint/2010/main" val="1432552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de-DE"/>
              <a:t>Prof. Dr. Rainer </a:t>
            </a:r>
            <a:r>
              <a:rPr lang="de-DE">
                <a:solidFill>
                  <a:schemeClr val="tx1"/>
                </a:solidFill>
              </a:rPr>
              <a:t>Maurer</a:t>
            </a:r>
          </a:p>
        </p:txBody>
      </p:sp>
      <p:sp>
        <p:nvSpPr>
          <p:cNvPr id="3" name="Rectangle 6"/>
          <p:cNvSpPr>
            <a:spLocks noGrp="1" noChangeArrowheads="1"/>
          </p:cNvSpPr>
          <p:nvPr>
            <p:ph type="sldNum" sz="quarter" idx="11"/>
          </p:nvPr>
        </p:nvSpPr>
        <p:spPr>
          <a:ln/>
        </p:spPr>
        <p:txBody>
          <a:bodyPr/>
          <a:lstStyle>
            <a:lvl1pPr>
              <a:defRPr/>
            </a:lvl1pPr>
          </a:lstStyle>
          <a:p>
            <a:r>
              <a:rPr lang="de-DE" altLang="de-DE"/>
              <a:t>-</a:t>
            </a:r>
            <a:fld id="{1496D99E-A7DC-4968-AFA3-D1BD91C371F8}" type="slidenum">
              <a:rPr lang="de-DE" altLang="de-DE">
                <a:latin typeface="Times New Roman" pitchFamily="18" charset="0"/>
              </a:rPr>
              <a:pPr/>
              <a:t>‹#›</a:t>
            </a:fld>
            <a:r>
              <a:rPr lang="de-DE" altLang="de-DE"/>
              <a:t>-</a:t>
            </a:r>
          </a:p>
        </p:txBody>
      </p:sp>
    </p:spTree>
    <p:extLst>
      <p:ext uri="{BB962C8B-B14F-4D97-AF65-F5344CB8AC3E}">
        <p14:creationId xmlns:p14="http://schemas.microsoft.com/office/powerpoint/2010/main" val="154066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ftr" sz="quarter" idx="10"/>
          </p:nvPr>
        </p:nvSpPr>
        <p:spPr>
          <a:ln/>
        </p:spPr>
        <p:txBody>
          <a:bodyPr/>
          <a:lstStyle>
            <a:lvl1pPr>
              <a:defRPr/>
            </a:lvl1pPr>
          </a:lstStyle>
          <a:p>
            <a:pPr>
              <a:defRPr/>
            </a:pPr>
            <a:r>
              <a:rPr lang="de-DE"/>
              <a:t>Prof. Dr. Rainer Maurer</a:t>
            </a:r>
          </a:p>
        </p:txBody>
      </p:sp>
      <p:sp>
        <p:nvSpPr>
          <p:cNvPr id="5" name="Rectangle 9"/>
          <p:cNvSpPr>
            <a:spLocks noGrp="1" noChangeArrowheads="1"/>
          </p:cNvSpPr>
          <p:nvPr>
            <p:ph type="sldNum" sz="quarter" idx="11"/>
          </p:nvPr>
        </p:nvSpPr>
        <p:spPr>
          <a:ln/>
        </p:spPr>
        <p:txBody>
          <a:bodyPr/>
          <a:lstStyle>
            <a:lvl1pPr>
              <a:defRPr/>
            </a:lvl1pPr>
          </a:lstStyle>
          <a:p>
            <a:r>
              <a:rPr lang="de-DE" altLang="de-DE"/>
              <a:t>-</a:t>
            </a:r>
            <a:fld id="{0CCDA993-9D90-49A3-971B-C6089D84E9FF}" type="slidenum">
              <a:rPr lang="de-DE" altLang="de-DE">
                <a:latin typeface="Times New Roman" pitchFamily="18" charset="0"/>
              </a:rPr>
              <a:pPr/>
              <a:t>‹#›</a:t>
            </a:fld>
            <a:r>
              <a:rPr lang="de-DE" altLang="de-DE"/>
              <a:t>-</a:t>
            </a:r>
          </a:p>
        </p:txBody>
      </p:sp>
    </p:spTree>
    <p:extLst>
      <p:ext uri="{BB962C8B-B14F-4D97-AF65-F5344CB8AC3E}">
        <p14:creationId xmlns:p14="http://schemas.microsoft.com/office/powerpoint/2010/main" val="8349523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en-US"/>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marL="1600200" indent="-228600">
              <a:buFont typeface="Wingdings" panose="05000000000000000000" pitchFamily="2" charset="2"/>
              <a:buChar char="Ø"/>
              <a:defRPr sz="2000"/>
            </a:lvl4pPr>
            <a:lvl5pPr>
              <a:defRPr sz="2000"/>
            </a:lvl5pPr>
            <a:lvl6pPr>
              <a:defRPr sz="2000"/>
            </a:lvl6pPr>
            <a:lvl7pPr>
              <a:defRPr sz="2000"/>
            </a:lvl7pPr>
            <a:lvl8pPr>
              <a:defRPr sz="2000"/>
            </a:lvl8pPr>
            <a:lvl9pPr>
              <a:defRPr sz="20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2"/>
          <p:cNvSpPr>
            <a:spLocks noGrp="1" noChangeArrowheads="1"/>
          </p:cNvSpPr>
          <p:nvPr>
            <p:ph type="ftr" sz="quarter" idx="10"/>
          </p:nvPr>
        </p:nvSpPr>
        <p:spPr>
          <a:ln/>
        </p:spPr>
        <p:txBody>
          <a:bodyPr/>
          <a:lstStyle>
            <a:lvl1pPr>
              <a:defRPr/>
            </a:lvl1pPr>
          </a:lstStyle>
          <a:p>
            <a:pPr>
              <a:defRPr/>
            </a:pPr>
            <a:r>
              <a:rPr lang="de-DE"/>
              <a:t>Prof. Dr. Rainer </a:t>
            </a:r>
            <a:r>
              <a:rPr lang="de-DE">
                <a:solidFill>
                  <a:schemeClr val="tx1"/>
                </a:solidFill>
              </a:rPr>
              <a:t>Maurer</a:t>
            </a:r>
          </a:p>
        </p:txBody>
      </p:sp>
      <p:sp>
        <p:nvSpPr>
          <p:cNvPr id="6" name="Rectangle 6"/>
          <p:cNvSpPr>
            <a:spLocks noGrp="1" noChangeArrowheads="1"/>
          </p:cNvSpPr>
          <p:nvPr>
            <p:ph type="sldNum" sz="quarter" idx="11"/>
          </p:nvPr>
        </p:nvSpPr>
        <p:spPr>
          <a:ln/>
        </p:spPr>
        <p:txBody>
          <a:bodyPr/>
          <a:lstStyle>
            <a:lvl1pPr>
              <a:defRPr/>
            </a:lvl1pPr>
          </a:lstStyle>
          <a:p>
            <a:r>
              <a:rPr lang="de-DE" altLang="de-DE"/>
              <a:t>-</a:t>
            </a:r>
            <a:fld id="{5E76D25F-F1D2-49A9-8A29-D7EBD0A74B74}" type="slidenum">
              <a:rPr lang="de-DE" altLang="de-DE">
                <a:latin typeface="Times New Roman" pitchFamily="18" charset="0"/>
              </a:rPr>
              <a:pPr/>
              <a:t>‹#›</a:t>
            </a:fld>
            <a:r>
              <a:rPr lang="de-DE" altLang="de-DE"/>
              <a:t>-</a:t>
            </a:r>
          </a:p>
        </p:txBody>
      </p:sp>
    </p:spTree>
    <p:extLst>
      <p:ext uri="{BB962C8B-B14F-4D97-AF65-F5344CB8AC3E}">
        <p14:creationId xmlns:p14="http://schemas.microsoft.com/office/powerpoint/2010/main" val="38126108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en-US"/>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2"/>
          <p:cNvSpPr>
            <a:spLocks noGrp="1" noChangeArrowheads="1"/>
          </p:cNvSpPr>
          <p:nvPr>
            <p:ph type="ftr" sz="quarter" idx="10"/>
          </p:nvPr>
        </p:nvSpPr>
        <p:spPr>
          <a:ln/>
        </p:spPr>
        <p:txBody>
          <a:bodyPr/>
          <a:lstStyle>
            <a:lvl1pPr>
              <a:defRPr/>
            </a:lvl1pPr>
          </a:lstStyle>
          <a:p>
            <a:pPr>
              <a:defRPr/>
            </a:pPr>
            <a:r>
              <a:rPr lang="de-DE"/>
              <a:t>Prof. Dr. Rainer </a:t>
            </a:r>
            <a:r>
              <a:rPr lang="de-DE">
                <a:solidFill>
                  <a:schemeClr val="tx1"/>
                </a:solidFill>
              </a:rPr>
              <a:t>Maurer</a:t>
            </a:r>
          </a:p>
        </p:txBody>
      </p:sp>
      <p:sp>
        <p:nvSpPr>
          <p:cNvPr id="6" name="Rectangle 6"/>
          <p:cNvSpPr>
            <a:spLocks noGrp="1" noChangeArrowheads="1"/>
          </p:cNvSpPr>
          <p:nvPr>
            <p:ph type="sldNum" sz="quarter" idx="11"/>
          </p:nvPr>
        </p:nvSpPr>
        <p:spPr>
          <a:ln/>
        </p:spPr>
        <p:txBody>
          <a:bodyPr/>
          <a:lstStyle>
            <a:lvl1pPr>
              <a:defRPr/>
            </a:lvl1pPr>
          </a:lstStyle>
          <a:p>
            <a:r>
              <a:rPr lang="de-DE" altLang="de-DE"/>
              <a:t>-</a:t>
            </a:r>
            <a:fld id="{874FA88D-C883-4500-8A89-B0DD9ED5E368}" type="slidenum">
              <a:rPr lang="de-DE" altLang="de-DE">
                <a:latin typeface="Times New Roman" pitchFamily="18" charset="0"/>
              </a:rPr>
              <a:pPr/>
              <a:t>‹#›</a:t>
            </a:fld>
            <a:r>
              <a:rPr lang="de-DE" altLang="de-DE"/>
              <a:t>-</a:t>
            </a:r>
          </a:p>
        </p:txBody>
      </p:sp>
    </p:spTree>
    <p:extLst>
      <p:ext uri="{BB962C8B-B14F-4D97-AF65-F5344CB8AC3E}">
        <p14:creationId xmlns:p14="http://schemas.microsoft.com/office/powerpoint/2010/main" val="19293081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lvl4pPr marL="1600200" indent="-228600">
              <a:buFont typeface="Wingdings" panose="05000000000000000000" pitchFamily="2" charset="2"/>
              <a:buChar char="Ø"/>
              <a:defRPr b="0"/>
            </a:lvl4pPr>
            <a:lvl5pPr>
              <a:defRPr b="0"/>
            </a:lvl5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Rectangle 2"/>
          <p:cNvSpPr>
            <a:spLocks noGrp="1" noChangeArrowheads="1"/>
          </p:cNvSpPr>
          <p:nvPr>
            <p:ph type="ftr" sz="quarter" idx="10"/>
          </p:nvPr>
        </p:nvSpPr>
        <p:spPr>
          <a:ln/>
        </p:spPr>
        <p:txBody>
          <a:bodyPr/>
          <a:lstStyle>
            <a:lvl1pPr>
              <a:defRPr/>
            </a:lvl1pPr>
          </a:lstStyle>
          <a:p>
            <a:pPr>
              <a:defRPr/>
            </a:pPr>
            <a:r>
              <a:rPr lang="de-DE"/>
              <a:t>Prof. Dr. Rainer </a:t>
            </a:r>
            <a:r>
              <a:rPr lang="de-DE">
                <a:solidFill>
                  <a:schemeClr val="tx1"/>
                </a:solidFill>
              </a:rPr>
              <a:t>Maurer</a:t>
            </a:r>
          </a:p>
        </p:txBody>
      </p:sp>
      <p:sp>
        <p:nvSpPr>
          <p:cNvPr id="5" name="Rectangle 6"/>
          <p:cNvSpPr>
            <a:spLocks noGrp="1" noChangeArrowheads="1"/>
          </p:cNvSpPr>
          <p:nvPr>
            <p:ph type="sldNum" sz="quarter" idx="11"/>
          </p:nvPr>
        </p:nvSpPr>
        <p:spPr>
          <a:ln/>
        </p:spPr>
        <p:txBody>
          <a:bodyPr/>
          <a:lstStyle>
            <a:lvl1pPr>
              <a:defRPr/>
            </a:lvl1pPr>
          </a:lstStyle>
          <a:p>
            <a:r>
              <a:rPr lang="de-DE" altLang="de-DE"/>
              <a:t>-</a:t>
            </a:r>
            <a:fld id="{DEB58136-C77D-4341-86FA-ED930E9502F5}" type="slidenum">
              <a:rPr lang="de-DE" altLang="de-DE">
                <a:latin typeface="Times New Roman" pitchFamily="18" charset="0"/>
              </a:rPr>
              <a:pPr/>
              <a:t>‹#›</a:t>
            </a:fld>
            <a:r>
              <a:rPr lang="de-DE" altLang="de-DE"/>
              <a:t>-</a:t>
            </a:r>
          </a:p>
        </p:txBody>
      </p:sp>
    </p:spTree>
    <p:extLst>
      <p:ext uri="{BB962C8B-B14F-4D97-AF65-F5344CB8AC3E}">
        <p14:creationId xmlns:p14="http://schemas.microsoft.com/office/powerpoint/2010/main" val="3593262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31750"/>
            <a:ext cx="2057400" cy="6094413"/>
          </a:xfrm>
        </p:spPr>
        <p:txBody>
          <a:bodyPr vert="eaVert"/>
          <a:lstStyle/>
          <a:p>
            <a:r>
              <a:rPr lang="de-DE"/>
              <a:t>Titelmasterformat durch Klicken bearbeiten</a:t>
            </a:r>
            <a:endParaRPr lang="en-US"/>
          </a:p>
        </p:txBody>
      </p:sp>
      <p:sp>
        <p:nvSpPr>
          <p:cNvPr id="3" name="Vertikaler Textplatzhalter 2"/>
          <p:cNvSpPr>
            <a:spLocks noGrp="1"/>
          </p:cNvSpPr>
          <p:nvPr>
            <p:ph type="body" orient="vert" idx="1"/>
          </p:nvPr>
        </p:nvSpPr>
        <p:spPr>
          <a:xfrm>
            <a:off x="457200" y="31750"/>
            <a:ext cx="6019800" cy="6094413"/>
          </a:xfrm>
          <a:prstGeom prst="rect">
            <a:avLst/>
          </a:prstGeom>
        </p:spPr>
        <p:txBody>
          <a:bodyPr vert="eaVert"/>
          <a:lstStyle>
            <a:lvl4pPr marL="1600200" indent="-228600">
              <a:buFont typeface="Wingdings" panose="05000000000000000000" pitchFamily="2" charset="2"/>
              <a:buChar char="Ø"/>
              <a:defRPr/>
            </a:lvl4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Rectangle 2"/>
          <p:cNvSpPr>
            <a:spLocks noGrp="1" noChangeArrowheads="1"/>
          </p:cNvSpPr>
          <p:nvPr>
            <p:ph type="ftr" sz="quarter" idx="10"/>
          </p:nvPr>
        </p:nvSpPr>
        <p:spPr>
          <a:ln/>
        </p:spPr>
        <p:txBody>
          <a:bodyPr/>
          <a:lstStyle>
            <a:lvl1pPr>
              <a:defRPr/>
            </a:lvl1pPr>
          </a:lstStyle>
          <a:p>
            <a:pPr>
              <a:defRPr/>
            </a:pPr>
            <a:r>
              <a:rPr lang="de-DE"/>
              <a:t>Prof. Dr. Rainer </a:t>
            </a:r>
            <a:r>
              <a:rPr lang="de-DE">
                <a:solidFill>
                  <a:schemeClr val="tx1"/>
                </a:solidFill>
              </a:rPr>
              <a:t>Maurer</a:t>
            </a:r>
          </a:p>
        </p:txBody>
      </p:sp>
      <p:sp>
        <p:nvSpPr>
          <p:cNvPr id="5" name="Rectangle 6"/>
          <p:cNvSpPr>
            <a:spLocks noGrp="1" noChangeArrowheads="1"/>
          </p:cNvSpPr>
          <p:nvPr>
            <p:ph type="sldNum" sz="quarter" idx="11"/>
          </p:nvPr>
        </p:nvSpPr>
        <p:spPr>
          <a:ln/>
        </p:spPr>
        <p:txBody>
          <a:bodyPr/>
          <a:lstStyle>
            <a:lvl1pPr>
              <a:defRPr/>
            </a:lvl1pPr>
          </a:lstStyle>
          <a:p>
            <a:r>
              <a:rPr lang="de-DE" altLang="de-DE"/>
              <a:t>-</a:t>
            </a:r>
            <a:fld id="{7E25FFFF-6BDE-4512-959B-06D5D8428E0E}" type="slidenum">
              <a:rPr lang="de-DE" altLang="de-DE">
                <a:latin typeface="Times New Roman" pitchFamily="18" charset="0"/>
              </a:rPr>
              <a:pPr/>
              <a:t>‹#›</a:t>
            </a:fld>
            <a:r>
              <a:rPr lang="de-DE" altLang="de-DE"/>
              <a:t>-</a:t>
            </a:r>
          </a:p>
        </p:txBody>
      </p:sp>
    </p:spTree>
    <p:extLst>
      <p:ext uri="{BB962C8B-B14F-4D97-AF65-F5344CB8AC3E}">
        <p14:creationId xmlns:p14="http://schemas.microsoft.com/office/powerpoint/2010/main" val="36544295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en-US"/>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r>
              <a:rPr lang="de-DE"/>
              <a:t>Prof. Dr. Rainer </a:t>
            </a:r>
            <a:r>
              <a:rPr lang="de-DE">
                <a:solidFill>
                  <a:srgbClr val="FFFFFF"/>
                </a:solidFill>
              </a:rPr>
              <a:t>Maurer</a:t>
            </a:r>
          </a:p>
        </p:txBody>
      </p:sp>
      <p:sp>
        <p:nvSpPr>
          <p:cNvPr id="5" name="Rectangle 11"/>
          <p:cNvSpPr>
            <a:spLocks noGrp="1" noChangeArrowheads="1"/>
          </p:cNvSpPr>
          <p:nvPr>
            <p:ph type="sldNum" sz="quarter" idx="11"/>
          </p:nvPr>
        </p:nvSpPr>
        <p:spPr>
          <a:ln/>
        </p:spPr>
        <p:txBody>
          <a:bodyPr/>
          <a:lstStyle>
            <a:lvl1pPr>
              <a:defRPr/>
            </a:lvl1pPr>
          </a:lstStyle>
          <a:p>
            <a:r>
              <a:rPr lang="de-DE" altLang="de-DE"/>
              <a:t>-</a:t>
            </a:r>
            <a:fld id="{FFAC6AFD-4B26-414D-B59C-67965550FFEB}" type="slidenum">
              <a:rPr lang="de-DE" altLang="de-DE">
                <a:latin typeface="Times New Roman" pitchFamily="18" charset="0"/>
              </a:rPr>
              <a:pPr/>
              <a:t>‹#›</a:t>
            </a:fld>
            <a:r>
              <a:rPr lang="de-DE" altLang="de-DE"/>
              <a:t>-</a:t>
            </a:r>
          </a:p>
        </p:txBody>
      </p:sp>
    </p:spTree>
    <p:extLst>
      <p:ext uri="{BB962C8B-B14F-4D97-AF65-F5344CB8AC3E}">
        <p14:creationId xmlns:p14="http://schemas.microsoft.com/office/powerpoint/2010/main" val="4050455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r>
              <a:rPr lang="de-DE"/>
              <a:t>Prof. Dr. Rainer </a:t>
            </a:r>
            <a:r>
              <a:rPr lang="de-DE">
                <a:solidFill>
                  <a:srgbClr val="FFFFFF"/>
                </a:solidFill>
              </a:rPr>
              <a:t>Maurer</a:t>
            </a:r>
          </a:p>
        </p:txBody>
      </p:sp>
      <p:sp>
        <p:nvSpPr>
          <p:cNvPr id="5" name="Rectangle 11"/>
          <p:cNvSpPr>
            <a:spLocks noGrp="1" noChangeArrowheads="1"/>
          </p:cNvSpPr>
          <p:nvPr>
            <p:ph type="sldNum" sz="quarter" idx="11"/>
          </p:nvPr>
        </p:nvSpPr>
        <p:spPr>
          <a:ln/>
        </p:spPr>
        <p:txBody>
          <a:bodyPr/>
          <a:lstStyle>
            <a:lvl1pPr>
              <a:defRPr/>
            </a:lvl1pPr>
          </a:lstStyle>
          <a:p>
            <a:r>
              <a:rPr lang="de-DE" altLang="de-DE"/>
              <a:t>-</a:t>
            </a:r>
            <a:fld id="{C6CD0770-94F8-48F6-8688-687911111442}" type="slidenum">
              <a:rPr lang="de-DE" altLang="de-DE">
                <a:latin typeface="Times New Roman" pitchFamily="18" charset="0"/>
              </a:rPr>
              <a:pPr/>
              <a:t>‹#›</a:t>
            </a:fld>
            <a:r>
              <a:rPr lang="de-DE" altLang="de-DE"/>
              <a:t>-</a:t>
            </a:r>
          </a:p>
        </p:txBody>
      </p:sp>
    </p:spTree>
    <p:extLst>
      <p:ext uri="{BB962C8B-B14F-4D97-AF65-F5344CB8AC3E}">
        <p14:creationId xmlns:p14="http://schemas.microsoft.com/office/powerpoint/2010/main" val="1066510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en-US"/>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10"/>
          <p:cNvSpPr>
            <a:spLocks noGrp="1" noChangeArrowheads="1"/>
          </p:cNvSpPr>
          <p:nvPr>
            <p:ph type="ftr" sz="quarter" idx="10"/>
          </p:nvPr>
        </p:nvSpPr>
        <p:spPr>
          <a:ln/>
        </p:spPr>
        <p:txBody>
          <a:bodyPr/>
          <a:lstStyle>
            <a:lvl1pPr>
              <a:defRPr/>
            </a:lvl1pPr>
          </a:lstStyle>
          <a:p>
            <a:pPr>
              <a:defRPr/>
            </a:pPr>
            <a:r>
              <a:rPr lang="de-DE"/>
              <a:t>Prof. Dr. Rainer </a:t>
            </a:r>
            <a:r>
              <a:rPr lang="de-DE">
                <a:solidFill>
                  <a:srgbClr val="FFFFFF"/>
                </a:solidFill>
              </a:rPr>
              <a:t>Maurer</a:t>
            </a:r>
          </a:p>
        </p:txBody>
      </p:sp>
      <p:sp>
        <p:nvSpPr>
          <p:cNvPr id="5" name="Rectangle 11"/>
          <p:cNvSpPr>
            <a:spLocks noGrp="1" noChangeArrowheads="1"/>
          </p:cNvSpPr>
          <p:nvPr>
            <p:ph type="sldNum" sz="quarter" idx="11"/>
          </p:nvPr>
        </p:nvSpPr>
        <p:spPr>
          <a:ln/>
        </p:spPr>
        <p:txBody>
          <a:bodyPr/>
          <a:lstStyle>
            <a:lvl1pPr>
              <a:defRPr/>
            </a:lvl1pPr>
          </a:lstStyle>
          <a:p>
            <a:r>
              <a:rPr lang="de-DE" altLang="de-DE"/>
              <a:t>-</a:t>
            </a:r>
            <a:fld id="{CE6F1D57-E9B6-4F16-B259-F119C272225F}" type="slidenum">
              <a:rPr lang="de-DE" altLang="de-DE">
                <a:latin typeface="Times New Roman" pitchFamily="18" charset="0"/>
              </a:rPr>
              <a:pPr/>
              <a:t>‹#›</a:t>
            </a:fld>
            <a:r>
              <a:rPr lang="de-DE" altLang="de-DE"/>
              <a:t>-</a:t>
            </a:r>
          </a:p>
        </p:txBody>
      </p:sp>
    </p:spTree>
    <p:extLst>
      <p:ext uri="{BB962C8B-B14F-4D97-AF65-F5344CB8AC3E}">
        <p14:creationId xmlns:p14="http://schemas.microsoft.com/office/powerpoint/2010/main" val="4696380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Rectangle 10"/>
          <p:cNvSpPr>
            <a:spLocks noGrp="1" noChangeArrowheads="1"/>
          </p:cNvSpPr>
          <p:nvPr>
            <p:ph type="ftr" sz="quarter" idx="10"/>
          </p:nvPr>
        </p:nvSpPr>
        <p:spPr>
          <a:ln/>
        </p:spPr>
        <p:txBody>
          <a:bodyPr/>
          <a:lstStyle>
            <a:lvl1pPr>
              <a:defRPr/>
            </a:lvl1pPr>
          </a:lstStyle>
          <a:p>
            <a:pPr>
              <a:defRPr/>
            </a:pPr>
            <a:r>
              <a:rPr lang="de-DE"/>
              <a:t>Prof. Dr. Rainer </a:t>
            </a:r>
            <a:r>
              <a:rPr lang="de-DE">
                <a:solidFill>
                  <a:srgbClr val="FFFFFF"/>
                </a:solidFill>
              </a:rPr>
              <a:t>Maurer</a:t>
            </a:r>
          </a:p>
        </p:txBody>
      </p:sp>
      <p:sp>
        <p:nvSpPr>
          <p:cNvPr id="6" name="Rectangle 11"/>
          <p:cNvSpPr>
            <a:spLocks noGrp="1" noChangeArrowheads="1"/>
          </p:cNvSpPr>
          <p:nvPr>
            <p:ph type="sldNum" sz="quarter" idx="11"/>
          </p:nvPr>
        </p:nvSpPr>
        <p:spPr>
          <a:ln/>
        </p:spPr>
        <p:txBody>
          <a:bodyPr/>
          <a:lstStyle>
            <a:lvl1pPr>
              <a:defRPr/>
            </a:lvl1pPr>
          </a:lstStyle>
          <a:p>
            <a:r>
              <a:rPr lang="de-DE" altLang="de-DE"/>
              <a:t>-</a:t>
            </a:r>
            <a:fld id="{FC4A3A49-0019-4968-BA2E-F8AC5007B6AE}" type="slidenum">
              <a:rPr lang="de-DE" altLang="de-DE">
                <a:latin typeface="Times New Roman" pitchFamily="18" charset="0"/>
              </a:rPr>
              <a:pPr/>
              <a:t>‹#›</a:t>
            </a:fld>
            <a:r>
              <a:rPr lang="de-DE" altLang="de-DE"/>
              <a:t>-</a:t>
            </a:r>
          </a:p>
        </p:txBody>
      </p:sp>
    </p:spTree>
    <p:extLst>
      <p:ext uri="{BB962C8B-B14F-4D97-AF65-F5344CB8AC3E}">
        <p14:creationId xmlns:p14="http://schemas.microsoft.com/office/powerpoint/2010/main" val="23402211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en-US"/>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Rectangle 10"/>
          <p:cNvSpPr>
            <a:spLocks noGrp="1" noChangeArrowheads="1"/>
          </p:cNvSpPr>
          <p:nvPr>
            <p:ph type="ftr" sz="quarter" idx="10"/>
          </p:nvPr>
        </p:nvSpPr>
        <p:spPr>
          <a:ln/>
        </p:spPr>
        <p:txBody>
          <a:bodyPr/>
          <a:lstStyle>
            <a:lvl1pPr>
              <a:defRPr/>
            </a:lvl1pPr>
          </a:lstStyle>
          <a:p>
            <a:pPr>
              <a:defRPr/>
            </a:pPr>
            <a:r>
              <a:rPr lang="de-DE"/>
              <a:t>Prof. Dr. Rainer </a:t>
            </a:r>
            <a:r>
              <a:rPr lang="de-DE">
                <a:solidFill>
                  <a:srgbClr val="FFFFFF"/>
                </a:solidFill>
              </a:rPr>
              <a:t>Maurer</a:t>
            </a:r>
          </a:p>
        </p:txBody>
      </p:sp>
      <p:sp>
        <p:nvSpPr>
          <p:cNvPr id="8" name="Rectangle 11"/>
          <p:cNvSpPr>
            <a:spLocks noGrp="1" noChangeArrowheads="1"/>
          </p:cNvSpPr>
          <p:nvPr>
            <p:ph type="sldNum" sz="quarter" idx="11"/>
          </p:nvPr>
        </p:nvSpPr>
        <p:spPr>
          <a:ln/>
        </p:spPr>
        <p:txBody>
          <a:bodyPr/>
          <a:lstStyle>
            <a:lvl1pPr>
              <a:defRPr/>
            </a:lvl1pPr>
          </a:lstStyle>
          <a:p>
            <a:r>
              <a:rPr lang="de-DE" altLang="de-DE"/>
              <a:t>-</a:t>
            </a:r>
            <a:fld id="{47AA5462-34BA-4CDC-AC61-94E21C6F11B6}" type="slidenum">
              <a:rPr lang="de-DE" altLang="de-DE">
                <a:latin typeface="Times New Roman" pitchFamily="18" charset="0"/>
              </a:rPr>
              <a:pPr/>
              <a:t>‹#›</a:t>
            </a:fld>
            <a:r>
              <a:rPr lang="de-DE" altLang="de-DE"/>
              <a:t>-</a:t>
            </a:r>
          </a:p>
        </p:txBody>
      </p:sp>
    </p:spTree>
    <p:extLst>
      <p:ext uri="{BB962C8B-B14F-4D97-AF65-F5344CB8AC3E}">
        <p14:creationId xmlns:p14="http://schemas.microsoft.com/office/powerpoint/2010/main" val="41586183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Rectangle 10"/>
          <p:cNvSpPr>
            <a:spLocks noGrp="1" noChangeArrowheads="1"/>
          </p:cNvSpPr>
          <p:nvPr>
            <p:ph type="ftr" sz="quarter" idx="10"/>
          </p:nvPr>
        </p:nvSpPr>
        <p:spPr>
          <a:ln/>
        </p:spPr>
        <p:txBody>
          <a:bodyPr/>
          <a:lstStyle>
            <a:lvl1pPr>
              <a:defRPr/>
            </a:lvl1pPr>
          </a:lstStyle>
          <a:p>
            <a:pPr>
              <a:defRPr/>
            </a:pPr>
            <a:r>
              <a:rPr lang="de-DE"/>
              <a:t>Prof. Dr. Rainer </a:t>
            </a:r>
            <a:r>
              <a:rPr lang="de-DE">
                <a:solidFill>
                  <a:srgbClr val="FFFFFF"/>
                </a:solidFill>
              </a:rPr>
              <a:t>Maurer</a:t>
            </a:r>
          </a:p>
        </p:txBody>
      </p:sp>
      <p:sp>
        <p:nvSpPr>
          <p:cNvPr id="4" name="Rectangle 11"/>
          <p:cNvSpPr>
            <a:spLocks noGrp="1" noChangeArrowheads="1"/>
          </p:cNvSpPr>
          <p:nvPr>
            <p:ph type="sldNum" sz="quarter" idx="11"/>
          </p:nvPr>
        </p:nvSpPr>
        <p:spPr>
          <a:ln/>
        </p:spPr>
        <p:txBody>
          <a:bodyPr/>
          <a:lstStyle>
            <a:lvl1pPr>
              <a:defRPr/>
            </a:lvl1pPr>
          </a:lstStyle>
          <a:p>
            <a:r>
              <a:rPr lang="de-DE" altLang="de-DE"/>
              <a:t>-</a:t>
            </a:r>
            <a:fld id="{8180B88D-F065-4A04-A611-88D100950222}" type="slidenum">
              <a:rPr lang="de-DE" altLang="de-DE">
                <a:latin typeface="Times New Roman" pitchFamily="18" charset="0"/>
              </a:rPr>
              <a:pPr/>
              <a:t>‹#›</a:t>
            </a:fld>
            <a:r>
              <a:rPr lang="de-DE" altLang="de-DE"/>
              <a:t>-</a:t>
            </a:r>
          </a:p>
        </p:txBody>
      </p:sp>
    </p:spTree>
    <p:extLst>
      <p:ext uri="{BB962C8B-B14F-4D97-AF65-F5344CB8AC3E}">
        <p14:creationId xmlns:p14="http://schemas.microsoft.com/office/powerpoint/2010/main" val="3070903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sz="half" idx="1"/>
          </p:nvPr>
        </p:nvSpPr>
        <p:spPr>
          <a:xfrm>
            <a:off x="179388" y="1700213"/>
            <a:ext cx="4316412" cy="504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4648200" y="1700213"/>
            <a:ext cx="4316413" cy="504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de-DE"/>
              <a:t>Prof. Dr. Rainer Maurer</a:t>
            </a:r>
          </a:p>
        </p:txBody>
      </p:sp>
      <p:sp>
        <p:nvSpPr>
          <p:cNvPr id="6" name="Rectangle 9"/>
          <p:cNvSpPr>
            <a:spLocks noGrp="1" noChangeArrowheads="1"/>
          </p:cNvSpPr>
          <p:nvPr>
            <p:ph type="sldNum" sz="quarter" idx="11"/>
          </p:nvPr>
        </p:nvSpPr>
        <p:spPr>
          <a:ln/>
        </p:spPr>
        <p:txBody>
          <a:bodyPr/>
          <a:lstStyle>
            <a:lvl1pPr>
              <a:defRPr/>
            </a:lvl1pPr>
          </a:lstStyle>
          <a:p>
            <a:r>
              <a:rPr lang="de-DE" altLang="de-DE"/>
              <a:t>-</a:t>
            </a:r>
            <a:fld id="{E3FC84E4-7167-420A-8D8C-249797CFF918}" type="slidenum">
              <a:rPr lang="de-DE" altLang="de-DE">
                <a:latin typeface="Times New Roman" pitchFamily="18" charset="0"/>
              </a:rPr>
              <a:pPr/>
              <a:t>‹#›</a:t>
            </a:fld>
            <a:r>
              <a:rPr lang="de-DE" altLang="de-DE"/>
              <a:t>-</a:t>
            </a:r>
          </a:p>
        </p:txBody>
      </p:sp>
    </p:spTree>
    <p:extLst>
      <p:ext uri="{BB962C8B-B14F-4D97-AF65-F5344CB8AC3E}">
        <p14:creationId xmlns:p14="http://schemas.microsoft.com/office/powerpoint/2010/main" val="25441945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pPr>
              <a:defRPr/>
            </a:pPr>
            <a:r>
              <a:rPr lang="de-DE"/>
              <a:t>Prof. Dr. Rainer </a:t>
            </a:r>
            <a:r>
              <a:rPr lang="de-DE">
                <a:solidFill>
                  <a:srgbClr val="FFFFFF"/>
                </a:solidFill>
              </a:rPr>
              <a:t>Maurer</a:t>
            </a:r>
          </a:p>
        </p:txBody>
      </p:sp>
      <p:sp>
        <p:nvSpPr>
          <p:cNvPr id="3" name="Rectangle 11"/>
          <p:cNvSpPr>
            <a:spLocks noGrp="1" noChangeArrowheads="1"/>
          </p:cNvSpPr>
          <p:nvPr>
            <p:ph type="sldNum" sz="quarter" idx="11"/>
          </p:nvPr>
        </p:nvSpPr>
        <p:spPr>
          <a:ln/>
        </p:spPr>
        <p:txBody>
          <a:bodyPr/>
          <a:lstStyle>
            <a:lvl1pPr>
              <a:defRPr/>
            </a:lvl1pPr>
          </a:lstStyle>
          <a:p>
            <a:r>
              <a:rPr lang="de-DE" altLang="de-DE"/>
              <a:t>-</a:t>
            </a:r>
            <a:fld id="{A826962A-61B3-46E7-A23C-C87BAF0046FB}" type="slidenum">
              <a:rPr lang="de-DE" altLang="de-DE">
                <a:latin typeface="Times New Roman" pitchFamily="18" charset="0"/>
              </a:rPr>
              <a:pPr/>
              <a:t>‹#›</a:t>
            </a:fld>
            <a:r>
              <a:rPr lang="de-DE" altLang="de-DE"/>
              <a:t>-</a:t>
            </a:r>
          </a:p>
        </p:txBody>
      </p:sp>
    </p:spTree>
    <p:extLst>
      <p:ext uri="{BB962C8B-B14F-4D97-AF65-F5344CB8AC3E}">
        <p14:creationId xmlns:p14="http://schemas.microsoft.com/office/powerpoint/2010/main" val="4016855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en-US"/>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0"/>
          <p:cNvSpPr>
            <a:spLocks noGrp="1" noChangeArrowheads="1"/>
          </p:cNvSpPr>
          <p:nvPr>
            <p:ph type="ftr" sz="quarter" idx="10"/>
          </p:nvPr>
        </p:nvSpPr>
        <p:spPr>
          <a:ln/>
        </p:spPr>
        <p:txBody>
          <a:bodyPr/>
          <a:lstStyle>
            <a:lvl1pPr>
              <a:defRPr/>
            </a:lvl1pPr>
          </a:lstStyle>
          <a:p>
            <a:pPr>
              <a:defRPr/>
            </a:pPr>
            <a:r>
              <a:rPr lang="de-DE"/>
              <a:t>Prof. Dr. Rainer </a:t>
            </a:r>
            <a:r>
              <a:rPr lang="de-DE">
                <a:solidFill>
                  <a:srgbClr val="FFFFFF"/>
                </a:solidFill>
              </a:rPr>
              <a:t>Maurer</a:t>
            </a:r>
          </a:p>
        </p:txBody>
      </p:sp>
      <p:sp>
        <p:nvSpPr>
          <p:cNvPr id="6" name="Rectangle 11"/>
          <p:cNvSpPr>
            <a:spLocks noGrp="1" noChangeArrowheads="1"/>
          </p:cNvSpPr>
          <p:nvPr>
            <p:ph type="sldNum" sz="quarter" idx="11"/>
          </p:nvPr>
        </p:nvSpPr>
        <p:spPr>
          <a:ln/>
        </p:spPr>
        <p:txBody>
          <a:bodyPr/>
          <a:lstStyle>
            <a:lvl1pPr>
              <a:defRPr/>
            </a:lvl1pPr>
          </a:lstStyle>
          <a:p>
            <a:r>
              <a:rPr lang="de-DE" altLang="de-DE"/>
              <a:t>-</a:t>
            </a:r>
            <a:fld id="{829EA558-DBB0-44F1-B54C-8B653D04417A}" type="slidenum">
              <a:rPr lang="de-DE" altLang="de-DE">
                <a:latin typeface="Times New Roman" pitchFamily="18" charset="0"/>
              </a:rPr>
              <a:pPr/>
              <a:t>‹#›</a:t>
            </a:fld>
            <a:r>
              <a:rPr lang="de-DE" altLang="de-DE"/>
              <a:t>-</a:t>
            </a:r>
          </a:p>
        </p:txBody>
      </p:sp>
    </p:spTree>
    <p:extLst>
      <p:ext uri="{BB962C8B-B14F-4D97-AF65-F5344CB8AC3E}">
        <p14:creationId xmlns:p14="http://schemas.microsoft.com/office/powerpoint/2010/main" val="17992780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en-US"/>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10"/>
          <p:cNvSpPr>
            <a:spLocks noGrp="1" noChangeArrowheads="1"/>
          </p:cNvSpPr>
          <p:nvPr>
            <p:ph type="ftr" sz="quarter" idx="10"/>
          </p:nvPr>
        </p:nvSpPr>
        <p:spPr>
          <a:ln/>
        </p:spPr>
        <p:txBody>
          <a:bodyPr/>
          <a:lstStyle>
            <a:lvl1pPr>
              <a:defRPr/>
            </a:lvl1pPr>
          </a:lstStyle>
          <a:p>
            <a:pPr>
              <a:defRPr/>
            </a:pPr>
            <a:r>
              <a:rPr lang="de-DE"/>
              <a:t>Prof. Dr. Rainer </a:t>
            </a:r>
            <a:r>
              <a:rPr lang="de-DE">
                <a:solidFill>
                  <a:srgbClr val="FFFFFF"/>
                </a:solidFill>
              </a:rPr>
              <a:t>Maurer</a:t>
            </a:r>
          </a:p>
        </p:txBody>
      </p:sp>
      <p:sp>
        <p:nvSpPr>
          <p:cNvPr id="6" name="Rectangle 11"/>
          <p:cNvSpPr>
            <a:spLocks noGrp="1" noChangeArrowheads="1"/>
          </p:cNvSpPr>
          <p:nvPr>
            <p:ph type="sldNum" sz="quarter" idx="11"/>
          </p:nvPr>
        </p:nvSpPr>
        <p:spPr>
          <a:ln/>
        </p:spPr>
        <p:txBody>
          <a:bodyPr/>
          <a:lstStyle>
            <a:lvl1pPr>
              <a:defRPr/>
            </a:lvl1pPr>
          </a:lstStyle>
          <a:p>
            <a:r>
              <a:rPr lang="de-DE" altLang="de-DE"/>
              <a:t>-</a:t>
            </a:r>
            <a:fld id="{E8E50E31-3866-43DF-9E21-348613745506}" type="slidenum">
              <a:rPr lang="de-DE" altLang="de-DE">
                <a:latin typeface="Times New Roman" pitchFamily="18" charset="0"/>
              </a:rPr>
              <a:pPr/>
              <a:t>‹#›</a:t>
            </a:fld>
            <a:r>
              <a:rPr lang="de-DE" altLang="de-DE"/>
              <a:t>-</a:t>
            </a:r>
          </a:p>
        </p:txBody>
      </p:sp>
    </p:spTree>
    <p:extLst>
      <p:ext uri="{BB962C8B-B14F-4D97-AF65-F5344CB8AC3E}">
        <p14:creationId xmlns:p14="http://schemas.microsoft.com/office/powerpoint/2010/main" val="6534792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r>
              <a:rPr lang="de-DE"/>
              <a:t>Prof. Dr. Rainer </a:t>
            </a:r>
            <a:r>
              <a:rPr lang="de-DE">
                <a:solidFill>
                  <a:srgbClr val="FFFFFF"/>
                </a:solidFill>
              </a:rPr>
              <a:t>Maurer</a:t>
            </a:r>
          </a:p>
        </p:txBody>
      </p:sp>
      <p:sp>
        <p:nvSpPr>
          <p:cNvPr id="5" name="Rectangle 11"/>
          <p:cNvSpPr>
            <a:spLocks noGrp="1" noChangeArrowheads="1"/>
          </p:cNvSpPr>
          <p:nvPr>
            <p:ph type="sldNum" sz="quarter" idx="11"/>
          </p:nvPr>
        </p:nvSpPr>
        <p:spPr>
          <a:ln/>
        </p:spPr>
        <p:txBody>
          <a:bodyPr/>
          <a:lstStyle>
            <a:lvl1pPr>
              <a:defRPr/>
            </a:lvl1pPr>
          </a:lstStyle>
          <a:p>
            <a:r>
              <a:rPr lang="de-DE" altLang="de-DE"/>
              <a:t>-</a:t>
            </a:r>
            <a:fld id="{48836F7F-8024-4730-BED2-E080D037A0A1}" type="slidenum">
              <a:rPr lang="de-DE" altLang="de-DE">
                <a:latin typeface="Times New Roman" pitchFamily="18" charset="0"/>
              </a:rPr>
              <a:pPr/>
              <a:t>‹#›</a:t>
            </a:fld>
            <a:r>
              <a:rPr lang="de-DE" altLang="de-DE"/>
              <a:t>-</a:t>
            </a:r>
          </a:p>
        </p:txBody>
      </p:sp>
    </p:spTree>
    <p:extLst>
      <p:ext uri="{BB962C8B-B14F-4D97-AF65-F5344CB8AC3E}">
        <p14:creationId xmlns:p14="http://schemas.microsoft.com/office/powerpoint/2010/main" val="22704436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31750"/>
            <a:ext cx="2057400" cy="6094413"/>
          </a:xfrm>
        </p:spPr>
        <p:txBody>
          <a:bodyPr vert="eaVert"/>
          <a:lstStyle/>
          <a:p>
            <a:r>
              <a:rPr lang="de-DE"/>
              <a:t>Titelmasterformat durch Klicken bearbeiten</a:t>
            </a:r>
            <a:endParaRPr lang="en-US"/>
          </a:p>
        </p:txBody>
      </p:sp>
      <p:sp>
        <p:nvSpPr>
          <p:cNvPr id="3" name="Vertikaler Textplatzhalter 2"/>
          <p:cNvSpPr>
            <a:spLocks noGrp="1"/>
          </p:cNvSpPr>
          <p:nvPr>
            <p:ph type="body" orient="vert" idx="1"/>
          </p:nvPr>
        </p:nvSpPr>
        <p:spPr>
          <a:xfrm>
            <a:off x="457200" y="31750"/>
            <a:ext cx="6019800" cy="6094413"/>
          </a:xfrm>
          <a:prstGeom prst="rect">
            <a:avLst/>
          </a:prstGeo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Rectangle 10"/>
          <p:cNvSpPr>
            <a:spLocks noGrp="1" noChangeArrowheads="1"/>
          </p:cNvSpPr>
          <p:nvPr>
            <p:ph type="ftr" sz="quarter" idx="10"/>
          </p:nvPr>
        </p:nvSpPr>
        <p:spPr>
          <a:ln/>
        </p:spPr>
        <p:txBody>
          <a:bodyPr/>
          <a:lstStyle>
            <a:lvl1pPr>
              <a:defRPr/>
            </a:lvl1pPr>
          </a:lstStyle>
          <a:p>
            <a:pPr>
              <a:defRPr/>
            </a:pPr>
            <a:r>
              <a:rPr lang="de-DE"/>
              <a:t>Prof. Dr. Rainer </a:t>
            </a:r>
            <a:r>
              <a:rPr lang="de-DE">
                <a:solidFill>
                  <a:srgbClr val="FFFFFF"/>
                </a:solidFill>
              </a:rPr>
              <a:t>Maurer</a:t>
            </a:r>
          </a:p>
        </p:txBody>
      </p:sp>
      <p:sp>
        <p:nvSpPr>
          <p:cNvPr id="5" name="Rectangle 11"/>
          <p:cNvSpPr>
            <a:spLocks noGrp="1" noChangeArrowheads="1"/>
          </p:cNvSpPr>
          <p:nvPr>
            <p:ph type="sldNum" sz="quarter" idx="11"/>
          </p:nvPr>
        </p:nvSpPr>
        <p:spPr>
          <a:ln/>
        </p:spPr>
        <p:txBody>
          <a:bodyPr/>
          <a:lstStyle>
            <a:lvl1pPr>
              <a:defRPr/>
            </a:lvl1pPr>
          </a:lstStyle>
          <a:p>
            <a:r>
              <a:rPr lang="de-DE" altLang="de-DE"/>
              <a:t>-</a:t>
            </a:r>
            <a:fld id="{DB623DE3-2367-471D-8DF9-D4E881CDC726}" type="slidenum">
              <a:rPr lang="de-DE" altLang="de-DE">
                <a:latin typeface="Times New Roman" pitchFamily="18" charset="0"/>
              </a:rPr>
              <a:pPr/>
              <a:t>‹#›</a:t>
            </a:fld>
            <a:r>
              <a:rPr lang="de-DE" altLang="de-DE"/>
              <a:t>-</a:t>
            </a:r>
          </a:p>
        </p:txBody>
      </p:sp>
    </p:spTree>
    <p:extLst>
      <p:ext uri="{BB962C8B-B14F-4D97-AF65-F5344CB8AC3E}">
        <p14:creationId xmlns:p14="http://schemas.microsoft.com/office/powerpoint/2010/main" val="26304480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en-US"/>
          </a:p>
        </p:txBody>
      </p:sp>
      <p:sp>
        <p:nvSpPr>
          <p:cNvPr id="4" name="Rectangle 2"/>
          <p:cNvSpPr>
            <a:spLocks noGrp="1" noChangeArrowheads="1"/>
          </p:cNvSpPr>
          <p:nvPr>
            <p:ph type="sldNum" sz="quarter" idx="10"/>
          </p:nvPr>
        </p:nvSpPr>
        <p:spPr>
          <a:ln/>
        </p:spPr>
        <p:txBody>
          <a:bodyPr/>
          <a:lstStyle>
            <a:lvl1pPr>
              <a:defRPr/>
            </a:lvl1pPr>
          </a:lstStyle>
          <a:p>
            <a:r>
              <a:rPr lang="de-DE" altLang="de-DE"/>
              <a:t>- </a:t>
            </a:r>
            <a:fld id="{947D54E9-67AC-4DAB-9A20-F7772C5C7FF5}" type="slidenum">
              <a:rPr lang="de-DE" altLang="de-DE"/>
              <a:pPr/>
              <a:t>‹#›</a:t>
            </a:fld>
            <a:r>
              <a:rPr lang="de-DE" altLang="de-DE"/>
              <a:t> -</a:t>
            </a:r>
          </a:p>
        </p:txBody>
      </p:sp>
      <p:sp>
        <p:nvSpPr>
          <p:cNvPr id="5" name="Rectangle 12"/>
          <p:cNvSpPr>
            <a:spLocks noGrp="1" noChangeArrowheads="1"/>
          </p:cNvSpPr>
          <p:nvPr>
            <p:ph type="ftr" sz="quarter" idx="11"/>
          </p:nvPr>
        </p:nvSpPr>
        <p:spPr>
          <a:ln/>
        </p:spPr>
        <p:txBody>
          <a:bodyPr/>
          <a:lstStyle>
            <a:lvl1pPr>
              <a:defRPr/>
            </a:lvl1pPr>
          </a:lstStyle>
          <a:p>
            <a:pPr>
              <a:defRPr/>
            </a:pPr>
            <a:r>
              <a:rPr lang="de-DE"/>
              <a:t>Prof. Dr. Rainer Maurer</a:t>
            </a:r>
          </a:p>
        </p:txBody>
      </p:sp>
    </p:spTree>
    <p:extLst>
      <p:ext uri="{BB962C8B-B14F-4D97-AF65-F5344CB8AC3E}">
        <p14:creationId xmlns:p14="http://schemas.microsoft.com/office/powerpoint/2010/main" val="6761341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idx="1"/>
          </p:nvPr>
        </p:nvSpPr>
        <p:spPr/>
        <p:txBody>
          <a:bodyPr/>
          <a:lstStyle>
            <a:lvl4pPr marL="1600200" indent="-228600">
              <a:buFont typeface="Wingdings" panose="05000000000000000000" pitchFamily="2" charset="2"/>
              <a:buChar char="Ø"/>
              <a:defRPr/>
            </a:lvl4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Rectangle 2"/>
          <p:cNvSpPr>
            <a:spLocks noGrp="1" noChangeArrowheads="1"/>
          </p:cNvSpPr>
          <p:nvPr>
            <p:ph type="sldNum" sz="quarter" idx="10"/>
          </p:nvPr>
        </p:nvSpPr>
        <p:spPr>
          <a:ln/>
        </p:spPr>
        <p:txBody>
          <a:bodyPr/>
          <a:lstStyle>
            <a:lvl1pPr>
              <a:defRPr/>
            </a:lvl1pPr>
          </a:lstStyle>
          <a:p>
            <a:r>
              <a:rPr lang="de-DE" altLang="de-DE"/>
              <a:t>- </a:t>
            </a:r>
            <a:fld id="{5384C8ED-A993-428E-AD47-E5FD007F3B15}" type="slidenum">
              <a:rPr lang="de-DE" altLang="de-DE"/>
              <a:pPr/>
              <a:t>‹#›</a:t>
            </a:fld>
            <a:r>
              <a:rPr lang="de-DE" altLang="de-DE"/>
              <a:t> -</a:t>
            </a:r>
          </a:p>
        </p:txBody>
      </p:sp>
      <p:sp>
        <p:nvSpPr>
          <p:cNvPr id="5" name="Rectangle 12"/>
          <p:cNvSpPr>
            <a:spLocks noGrp="1" noChangeArrowheads="1"/>
          </p:cNvSpPr>
          <p:nvPr>
            <p:ph type="ftr" sz="quarter" idx="11"/>
          </p:nvPr>
        </p:nvSpPr>
        <p:spPr>
          <a:ln/>
        </p:spPr>
        <p:txBody>
          <a:bodyPr/>
          <a:lstStyle>
            <a:lvl1pPr>
              <a:defRPr/>
            </a:lvl1pPr>
          </a:lstStyle>
          <a:p>
            <a:pPr>
              <a:defRPr/>
            </a:pPr>
            <a:r>
              <a:rPr lang="de-DE"/>
              <a:t>Prof. Dr. Rainer Maurer</a:t>
            </a:r>
          </a:p>
        </p:txBody>
      </p:sp>
    </p:spTree>
    <p:extLst>
      <p:ext uri="{BB962C8B-B14F-4D97-AF65-F5344CB8AC3E}">
        <p14:creationId xmlns:p14="http://schemas.microsoft.com/office/powerpoint/2010/main" val="5851910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2"/>
          <p:cNvSpPr>
            <a:spLocks noGrp="1" noChangeArrowheads="1"/>
          </p:cNvSpPr>
          <p:nvPr>
            <p:ph type="sldNum" sz="quarter" idx="10"/>
          </p:nvPr>
        </p:nvSpPr>
        <p:spPr>
          <a:ln/>
        </p:spPr>
        <p:txBody>
          <a:bodyPr/>
          <a:lstStyle>
            <a:lvl1pPr>
              <a:defRPr/>
            </a:lvl1pPr>
          </a:lstStyle>
          <a:p>
            <a:r>
              <a:rPr lang="de-DE" altLang="de-DE"/>
              <a:t>- </a:t>
            </a:r>
            <a:fld id="{58D99967-26DE-4332-A611-1C0D6159DB0D}" type="slidenum">
              <a:rPr lang="de-DE" altLang="de-DE"/>
              <a:pPr/>
              <a:t>‹#›</a:t>
            </a:fld>
            <a:r>
              <a:rPr lang="de-DE" altLang="de-DE"/>
              <a:t> -</a:t>
            </a:r>
          </a:p>
        </p:txBody>
      </p:sp>
      <p:sp>
        <p:nvSpPr>
          <p:cNvPr id="5" name="Rectangle 12"/>
          <p:cNvSpPr>
            <a:spLocks noGrp="1" noChangeArrowheads="1"/>
          </p:cNvSpPr>
          <p:nvPr>
            <p:ph type="ftr" sz="quarter" idx="11"/>
          </p:nvPr>
        </p:nvSpPr>
        <p:spPr>
          <a:ln/>
        </p:spPr>
        <p:txBody>
          <a:bodyPr/>
          <a:lstStyle>
            <a:lvl1pPr>
              <a:defRPr/>
            </a:lvl1pPr>
          </a:lstStyle>
          <a:p>
            <a:pPr>
              <a:defRPr/>
            </a:pPr>
            <a:r>
              <a:rPr lang="de-DE"/>
              <a:t>Prof. Dr. Rainer Maurer</a:t>
            </a:r>
          </a:p>
        </p:txBody>
      </p:sp>
    </p:spTree>
    <p:extLst>
      <p:ext uri="{BB962C8B-B14F-4D97-AF65-F5344CB8AC3E}">
        <p14:creationId xmlns:p14="http://schemas.microsoft.com/office/powerpoint/2010/main" val="14093916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sz="half" idx="1"/>
          </p:nvPr>
        </p:nvSpPr>
        <p:spPr>
          <a:xfrm>
            <a:off x="4572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46482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Rectangle 2"/>
          <p:cNvSpPr>
            <a:spLocks noGrp="1" noChangeArrowheads="1"/>
          </p:cNvSpPr>
          <p:nvPr>
            <p:ph type="sldNum" sz="quarter" idx="10"/>
          </p:nvPr>
        </p:nvSpPr>
        <p:spPr>
          <a:ln/>
        </p:spPr>
        <p:txBody>
          <a:bodyPr/>
          <a:lstStyle>
            <a:lvl1pPr>
              <a:defRPr/>
            </a:lvl1pPr>
          </a:lstStyle>
          <a:p>
            <a:r>
              <a:rPr lang="de-DE" altLang="de-DE"/>
              <a:t>- </a:t>
            </a:r>
            <a:fld id="{9A226B0B-DF9D-404E-83EB-0284364C29AC}" type="slidenum">
              <a:rPr lang="de-DE" altLang="de-DE"/>
              <a:pPr/>
              <a:t>‹#›</a:t>
            </a:fld>
            <a:r>
              <a:rPr lang="de-DE" altLang="de-DE"/>
              <a:t> -</a:t>
            </a:r>
          </a:p>
        </p:txBody>
      </p:sp>
      <p:sp>
        <p:nvSpPr>
          <p:cNvPr id="6" name="Rectangle 12"/>
          <p:cNvSpPr>
            <a:spLocks noGrp="1" noChangeArrowheads="1"/>
          </p:cNvSpPr>
          <p:nvPr>
            <p:ph type="ftr" sz="quarter" idx="11"/>
          </p:nvPr>
        </p:nvSpPr>
        <p:spPr>
          <a:ln/>
        </p:spPr>
        <p:txBody>
          <a:bodyPr/>
          <a:lstStyle>
            <a:lvl1pPr>
              <a:defRPr/>
            </a:lvl1pPr>
          </a:lstStyle>
          <a:p>
            <a:pPr>
              <a:defRPr/>
            </a:pPr>
            <a:r>
              <a:rPr lang="de-DE"/>
              <a:t>Prof. Dr. Rainer Maurer</a:t>
            </a:r>
          </a:p>
        </p:txBody>
      </p:sp>
    </p:spTree>
    <p:extLst>
      <p:ext uri="{BB962C8B-B14F-4D97-AF65-F5344CB8AC3E}">
        <p14:creationId xmlns:p14="http://schemas.microsoft.com/office/powerpoint/2010/main" val="23862335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Rectangle 2"/>
          <p:cNvSpPr>
            <a:spLocks noGrp="1" noChangeArrowheads="1"/>
          </p:cNvSpPr>
          <p:nvPr>
            <p:ph type="sldNum" sz="quarter" idx="10"/>
          </p:nvPr>
        </p:nvSpPr>
        <p:spPr>
          <a:ln/>
        </p:spPr>
        <p:txBody>
          <a:bodyPr/>
          <a:lstStyle>
            <a:lvl1pPr>
              <a:defRPr/>
            </a:lvl1pPr>
          </a:lstStyle>
          <a:p>
            <a:r>
              <a:rPr lang="de-DE" altLang="de-DE"/>
              <a:t>- </a:t>
            </a:r>
            <a:fld id="{D51D0DEF-72FA-411D-BFD3-0D9AE4D6A15C}" type="slidenum">
              <a:rPr lang="de-DE" altLang="de-DE"/>
              <a:pPr/>
              <a:t>‹#›</a:t>
            </a:fld>
            <a:r>
              <a:rPr lang="de-DE" altLang="de-DE"/>
              <a:t> -</a:t>
            </a:r>
          </a:p>
        </p:txBody>
      </p:sp>
      <p:sp>
        <p:nvSpPr>
          <p:cNvPr id="8" name="Rectangle 12"/>
          <p:cNvSpPr>
            <a:spLocks noGrp="1" noChangeArrowheads="1"/>
          </p:cNvSpPr>
          <p:nvPr>
            <p:ph type="ftr" sz="quarter" idx="11"/>
          </p:nvPr>
        </p:nvSpPr>
        <p:spPr>
          <a:ln/>
        </p:spPr>
        <p:txBody>
          <a:bodyPr/>
          <a:lstStyle>
            <a:lvl1pPr>
              <a:defRPr/>
            </a:lvl1pPr>
          </a:lstStyle>
          <a:p>
            <a:pPr>
              <a:defRPr/>
            </a:pPr>
            <a:r>
              <a:rPr lang="de-DE"/>
              <a:t>Prof. Dr. Rainer Maurer</a:t>
            </a:r>
          </a:p>
        </p:txBody>
      </p:sp>
    </p:spTree>
    <p:extLst>
      <p:ext uri="{BB962C8B-B14F-4D97-AF65-F5344CB8AC3E}">
        <p14:creationId xmlns:p14="http://schemas.microsoft.com/office/powerpoint/2010/main" val="4174767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de-DE"/>
              <a:t>Prof. Dr. Rainer Maurer</a:t>
            </a:r>
          </a:p>
        </p:txBody>
      </p:sp>
      <p:sp>
        <p:nvSpPr>
          <p:cNvPr id="8" name="Rectangle 9"/>
          <p:cNvSpPr>
            <a:spLocks noGrp="1" noChangeArrowheads="1"/>
          </p:cNvSpPr>
          <p:nvPr>
            <p:ph type="sldNum" sz="quarter" idx="11"/>
          </p:nvPr>
        </p:nvSpPr>
        <p:spPr>
          <a:ln/>
        </p:spPr>
        <p:txBody>
          <a:bodyPr/>
          <a:lstStyle>
            <a:lvl1pPr>
              <a:defRPr/>
            </a:lvl1pPr>
          </a:lstStyle>
          <a:p>
            <a:r>
              <a:rPr lang="de-DE" altLang="de-DE"/>
              <a:t>-</a:t>
            </a:r>
            <a:fld id="{27E69583-4D04-498B-9931-239E2046D139}" type="slidenum">
              <a:rPr lang="de-DE" altLang="de-DE">
                <a:latin typeface="Times New Roman" pitchFamily="18" charset="0"/>
              </a:rPr>
              <a:pPr/>
              <a:t>‹#›</a:t>
            </a:fld>
            <a:r>
              <a:rPr lang="de-DE" altLang="de-DE"/>
              <a:t>-</a:t>
            </a:r>
          </a:p>
        </p:txBody>
      </p:sp>
    </p:spTree>
    <p:extLst>
      <p:ext uri="{BB962C8B-B14F-4D97-AF65-F5344CB8AC3E}">
        <p14:creationId xmlns:p14="http://schemas.microsoft.com/office/powerpoint/2010/main" val="2320565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Rectangle 2"/>
          <p:cNvSpPr>
            <a:spLocks noGrp="1" noChangeArrowheads="1"/>
          </p:cNvSpPr>
          <p:nvPr>
            <p:ph type="sldNum" sz="quarter" idx="10"/>
          </p:nvPr>
        </p:nvSpPr>
        <p:spPr>
          <a:ln/>
        </p:spPr>
        <p:txBody>
          <a:bodyPr/>
          <a:lstStyle>
            <a:lvl1pPr>
              <a:defRPr/>
            </a:lvl1pPr>
          </a:lstStyle>
          <a:p>
            <a:r>
              <a:rPr lang="de-DE" altLang="de-DE"/>
              <a:t>- </a:t>
            </a:r>
            <a:fld id="{829C46CC-B6AB-4C01-BF0D-AF5F69921512}" type="slidenum">
              <a:rPr lang="de-DE" altLang="de-DE"/>
              <a:pPr/>
              <a:t>‹#›</a:t>
            </a:fld>
            <a:r>
              <a:rPr lang="de-DE" altLang="de-DE"/>
              <a:t> -</a:t>
            </a:r>
          </a:p>
        </p:txBody>
      </p:sp>
      <p:sp>
        <p:nvSpPr>
          <p:cNvPr id="4" name="Rectangle 12"/>
          <p:cNvSpPr>
            <a:spLocks noGrp="1" noChangeArrowheads="1"/>
          </p:cNvSpPr>
          <p:nvPr>
            <p:ph type="ftr" sz="quarter" idx="11"/>
          </p:nvPr>
        </p:nvSpPr>
        <p:spPr>
          <a:ln/>
        </p:spPr>
        <p:txBody>
          <a:bodyPr/>
          <a:lstStyle>
            <a:lvl1pPr>
              <a:defRPr/>
            </a:lvl1pPr>
          </a:lstStyle>
          <a:p>
            <a:pPr>
              <a:defRPr/>
            </a:pPr>
            <a:r>
              <a:rPr lang="de-DE"/>
              <a:t>Prof. Dr. Rainer Maurer</a:t>
            </a:r>
          </a:p>
        </p:txBody>
      </p:sp>
    </p:spTree>
    <p:extLst>
      <p:ext uri="{BB962C8B-B14F-4D97-AF65-F5344CB8AC3E}">
        <p14:creationId xmlns:p14="http://schemas.microsoft.com/office/powerpoint/2010/main" val="14881841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r>
              <a:rPr lang="de-DE" altLang="de-DE"/>
              <a:t>- </a:t>
            </a:r>
            <a:fld id="{C0E408B8-BF36-4051-80B9-D725BAD28638}" type="slidenum">
              <a:rPr lang="de-DE" altLang="de-DE"/>
              <a:pPr/>
              <a:t>‹#›</a:t>
            </a:fld>
            <a:r>
              <a:rPr lang="de-DE" altLang="de-DE"/>
              <a:t> -</a:t>
            </a:r>
          </a:p>
        </p:txBody>
      </p:sp>
      <p:sp>
        <p:nvSpPr>
          <p:cNvPr id="3" name="Rectangle 12"/>
          <p:cNvSpPr>
            <a:spLocks noGrp="1" noChangeArrowheads="1"/>
          </p:cNvSpPr>
          <p:nvPr>
            <p:ph type="ftr" sz="quarter" idx="11"/>
          </p:nvPr>
        </p:nvSpPr>
        <p:spPr>
          <a:ln/>
        </p:spPr>
        <p:txBody>
          <a:bodyPr/>
          <a:lstStyle>
            <a:lvl1pPr>
              <a:defRPr/>
            </a:lvl1pPr>
          </a:lstStyle>
          <a:p>
            <a:pPr>
              <a:defRPr/>
            </a:pPr>
            <a:r>
              <a:rPr lang="de-DE"/>
              <a:t>Prof. Dr. Rainer Maurer</a:t>
            </a:r>
          </a:p>
        </p:txBody>
      </p:sp>
    </p:spTree>
    <p:extLst>
      <p:ext uri="{BB962C8B-B14F-4D97-AF65-F5344CB8AC3E}">
        <p14:creationId xmlns:p14="http://schemas.microsoft.com/office/powerpoint/2010/main" val="42488026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marL="1600200" indent="-228600">
              <a:buFont typeface="Wingdings" panose="05000000000000000000" pitchFamily="2" charset="2"/>
              <a:buChar char="Ø"/>
              <a:defRPr sz="2000"/>
            </a:lvl4pPr>
            <a:lvl5pPr>
              <a:defRPr sz="2000"/>
            </a:lvl5pPr>
            <a:lvl6pPr>
              <a:defRPr sz="2000"/>
            </a:lvl6pPr>
            <a:lvl7pPr>
              <a:defRPr sz="2000"/>
            </a:lvl7pPr>
            <a:lvl8pPr>
              <a:defRPr sz="2000"/>
            </a:lvl8pPr>
            <a:lvl9pPr>
              <a:defRPr sz="200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2"/>
          <p:cNvSpPr>
            <a:spLocks noGrp="1" noChangeArrowheads="1"/>
          </p:cNvSpPr>
          <p:nvPr>
            <p:ph type="sldNum" sz="quarter" idx="10"/>
          </p:nvPr>
        </p:nvSpPr>
        <p:spPr>
          <a:ln/>
        </p:spPr>
        <p:txBody>
          <a:bodyPr/>
          <a:lstStyle>
            <a:lvl1pPr>
              <a:defRPr/>
            </a:lvl1pPr>
          </a:lstStyle>
          <a:p>
            <a:r>
              <a:rPr lang="de-DE" altLang="de-DE"/>
              <a:t>- </a:t>
            </a:r>
            <a:fld id="{709D6419-4C26-4AE0-B276-96B27891A00D}" type="slidenum">
              <a:rPr lang="de-DE" altLang="de-DE"/>
              <a:pPr/>
              <a:t>‹#›</a:t>
            </a:fld>
            <a:r>
              <a:rPr lang="de-DE" altLang="de-DE"/>
              <a:t> -</a:t>
            </a:r>
          </a:p>
        </p:txBody>
      </p:sp>
      <p:sp>
        <p:nvSpPr>
          <p:cNvPr id="6" name="Rectangle 12"/>
          <p:cNvSpPr>
            <a:spLocks noGrp="1" noChangeArrowheads="1"/>
          </p:cNvSpPr>
          <p:nvPr>
            <p:ph type="ftr" sz="quarter" idx="11"/>
          </p:nvPr>
        </p:nvSpPr>
        <p:spPr>
          <a:ln/>
        </p:spPr>
        <p:txBody>
          <a:bodyPr/>
          <a:lstStyle>
            <a:lvl1pPr>
              <a:defRPr/>
            </a:lvl1pPr>
          </a:lstStyle>
          <a:p>
            <a:pPr>
              <a:defRPr/>
            </a:pPr>
            <a:r>
              <a:rPr lang="de-DE"/>
              <a:t>Prof. Dr. Rainer Maurer</a:t>
            </a:r>
          </a:p>
        </p:txBody>
      </p:sp>
    </p:spTree>
    <p:extLst>
      <p:ext uri="{BB962C8B-B14F-4D97-AF65-F5344CB8AC3E}">
        <p14:creationId xmlns:p14="http://schemas.microsoft.com/office/powerpoint/2010/main" val="13679042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2"/>
          <p:cNvSpPr>
            <a:spLocks noGrp="1" noChangeArrowheads="1"/>
          </p:cNvSpPr>
          <p:nvPr>
            <p:ph type="sldNum" sz="quarter" idx="10"/>
          </p:nvPr>
        </p:nvSpPr>
        <p:spPr>
          <a:ln/>
        </p:spPr>
        <p:txBody>
          <a:bodyPr/>
          <a:lstStyle>
            <a:lvl1pPr>
              <a:defRPr/>
            </a:lvl1pPr>
          </a:lstStyle>
          <a:p>
            <a:r>
              <a:rPr lang="de-DE" altLang="de-DE"/>
              <a:t>- </a:t>
            </a:r>
            <a:fld id="{F69A2B1F-1153-463E-9DFC-B216AF199C6B}" type="slidenum">
              <a:rPr lang="de-DE" altLang="de-DE"/>
              <a:pPr/>
              <a:t>‹#›</a:t>
            </a:fld>
            <a:r>
              <a:rPr lang="de-DE" altLang="de-DE"/>
              <a:t> -</a:t>
            </a:r>
          </a:p>
        </p:txBody>
      </p:sp>
      <p:sp>
        <p:nvSpPr>
          <p:cNvPr id="6" name="Rectangle 12"/>
          <p:cNvSpPr>
            <a:spLocks noGrp="1" noChangeArrowheads="1"/>
          </p:cNvSpPr>
          <p:nvPr>
            <p:ph type="ftr" sz="quarter" idx="11"/>
          </p:nvPr>
        </p:nvSpPr>
        <p:spPr>
          <a:ln/>
        </p:spPr>
        <p:txBody>
          <a:bodyPr/>
          <a:lstStyle>
            <a:lvl1pPr>
              <a:defRPr/>
            </a:lvl1pPr>
          </a:lstStyle>
          <a:p>
            <a:pPr>
              <a:defRPr/>
            </a:pPr>
            <a:r>
              <a:rPr lang="de-DE"/>
              <a:t>Prof. Dr. Rainer Maurer</a:t>
            </a:r>
          </a:p>
        </p:txBody>
      </p:sp>
    </p:spTree>
    <p:extLst>
      <p:ext uri="{BB962C8B-B14F-4D97-AF65-F5344CB8AC3E}">
        <p14:creationId xmlns:p14="http://schemas.microsoft.com/office/powerpoint/2010/main" val="26675942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Rectangle 2"/>
          <p:cNvSpPr>
            <a:spLocks noGrp="1" noChangeArrowheads="1"/>
          </p:cNvSpPr>
          <p:nvPr>
            <p:ph type="sldNum" sz="quarter" idx="10"/>
          </p:nvPr>
        </p:nvSpPr>
        <p:spPr>
          <a:ln/>
        </p:spPr>
        <p:txBody>
          <a:bodyPr/>
          <a:lstStyle>
            <a:lvl1pPr>
              <a:defRPr/>
            </a:lvl1pPr>
          </a:lstStyle>
          <a:p>
            <a:r>
              <a:rPr lang="de-DE" altLang="de-DE"/>
              <a:t>- </a:t>
            </a:r>
            <a:fld id="{7272F9BE-9BB8-4658-880C-8D16E00C7EDD}" type="slidenum">
              <a:rPr lang="de-DE" altLang="de-DE"/>
              <a:pPr/>
              <a:t>‹#›</a:t>
            </a:fld>
            <a:r>
              <a:rPr lang="de-DE" altLang="de-DE"/>
              <a:t> -</a:t>
            </a:r>
          </a:p>
        </p:txBody>
      </p:sp>
      <p:sp>
        <p:nvSpPr>
          <p:cNvPr id="5" name="Rectangle 12"/>
          <p:cNvSpPr>
            <a:spLocks noGrp="1" noChangeArrowheads="1"/>
          </p:cNvSpPr>
          <p:nvPr>
            <p:ph type="ftr" sz="quarter" idx="11"/>
          </p:nvPr>
        </p:nvSpPr>
        <p:spPr>
          <a:ln/>
        </p:spPr>
        <p:txBody>
          <a:bodyPr/>
          <a:lstStyle>
            <a:lvl1pPr>
              <a:defRPr/>
            </a:lvl1pPr>
          </a:lstStyle>
          <a:p>
            <a:pPr>
              <a:defRPr/>
            </a:pPr>
            <a:r>
              <a:rPr lang="de-DE"/>
              <a:t>Prof. Dr. Rainer Maurer</a:t>
            </a:r>
          </a:p>
        </p:txBody>
      </p:sp>
    </p:spTree>
    <p:extLst>
      <p:ext uri="{BB962C8B-B14F-4D97-AF65-F5344CB8AC3E}">
        <p14:creationId xmlns:p14="http://schemas.microsoft.com/office/powerpoint/2010/main" val="4607537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31750"/>
            <a:ext cx="2057400" cy="5865813"/>
          </a:xfrm>
        </p:spPr>
        <p:txBody>
          <a:bodyPr vert="eaVert"/>
          <a:lstStyle/>
          <a:p>
            <a:r>
              <a:rPr lang="de-DE"/>
              <a:t>Titelmasterformat durch Klicken bearbeiten</a:t>
            </a:r>
            <a:endParaRPr lang="en-US"/>
          </a:p>
        </p:txBody>
      </p:sp>
      <p:sp>
        <p:nvSpPr>
          <p:cNvPr id="3" name="Vertikaler Textplatzhalter 2"/>
          <p:cNvSpPr>
            <a:spLocks noGrp="1"/>
          </p:cNvSpPr>
          <p:nvPr>
            <p:ph type="body" orient="vert" idx="1"/>
          </p:nvPr>
        </p:nvSpPr>
        <p:spPr>
          <a:xfrm>
            <a:off x="457200" y="31750"/>
            <a:ext cx="6019800" cy="5865813"/>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Rectangle 2"/>
          <p:cNvSpPr>
            <a:spLocks noGrp="1" noChangeArrowheads="1"/>
          </p:cNvSpPr>
          <p:nvPr>
            <p:ph type="sldNum" sz="quarter" idx="10"/>
          </p:nvPr>
        </p:nvSpPr>
        <p:spPr>
          <a:ln/>
        </p:spPr>
        <p:txBody>
          <a:bodyPr/>
          <a:lstStyle>
            <a:lvl1pPr>
              <a:defRPr/>
            </a:lvl1pPr>
          </a:lstStyle>
          <a:p>
            <a:r>
              <a:rPr lang="de-DE" altLang="de-DE"/>
              <a:t>- </a:t>
            </a:r>
            <a:fld id="{4B4C587A-568C-4674-83B8-652456F0BD18}" type="slidenum">
              <a:rPr lang="de-DE" altLang="de-DE"/>
              <a:pPr/>
              <a:t>‹#›</a:t>
            </a:fld>
            <a:r>
              <a:rPr lang="de-DE" altLang="de-DE"/>
              <a:t> -</a:t>
            </a:r>
          </a:p>
        </p:txBody>
      </p:sp>
      <p:sp>
        <p:nvSpPr>
          <p:cNvPr id="5" name="Rectangle 12"/>
          <p:cNvSpPr>
            <a:spLocks noGrp="1" noChangeArrowheads="1"/>
          </p:cNvSpPr>
          <p:nvPr>
            <p:ph type="ftr" sz="quarter" idx="11"/>
          </p:nvPr>
        </p:nvSpPr>
        <p:spPr>
          <a:ln/>
        </p:spPr>
        <p:txBody>
          <a:bodyPr/>
          <a:lstStyle>
            <a:lvl1pPr>
              <a:defRPr/>
            </a:lvl1pPr>
          </a:lstStyle>
          <a:p>
            <a:pPr>
              <a:defRPr/>
            </a:pPr>
            <a:r>
              <a:rPr lang="de-DE"/>
              <a:t>Prof. Dr. Rainer Maurer</a:t>
            </a:r>
          </a:p>
        </p:txBody>
      </p:sp>
    </p:spTree>
    <p:extLst>
      <p:ext uri="{BB962C8B-B14F-4D97-AF65-F5344CB8AC3E}">
        <p14:creationId xmlns:p14="http://schemas.microsoft.com/office/powerpoint/2010/main" val="17271594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31750"/>
            <a:ext cx="8229600" cy="586581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3" name="Rectangle 2"/>
          <p:cNvSpPr>
            <a:spLocks noGrp="1" noChangeArrowheads="1"/>
          </p:cNvSpPr>
          <p:nvPr>
            <p:ph type="sldNum" sz="quarter" idx="10"/>
          </p:nvPr>
        </p:nvSpPr>
        <p:spPr>
          <a:ln/>
        </p:spPr>
        <p:txBody>
          <a:bodyPr/>
          <a:lstStyle>
            <a:lvl1pPr>
              <a:defRPr/>
            </a:lvl1pPr>
          </a:lstStyle>
          <a:p>
            <a:r>
              <a:rPr lang="de-DE" altLang="de-DE"/>
              <a:t>- </a:t>
            </a:r>
            <a:fld id="{FF01D1C0-3015-4A65-BD9D-7655FBBF5487}" type="slidenum">
              <a:rPr lang="de-DE" altLang="de-DE"/>
              <a:pPr/>
              <a:t>‹#›</a:t>
            </a:fld>
            <a:r>
              <a:rPr lang="de-DE" altLang="de-DE"/>
              <a:t> -</a:t>
            </a:r>
          </a:p>
        </p:txBody>
      </p:sp>
      <p:sp>
        <p:nvSpPr>
          <p:cNvPr id="4" name="Rectangle 12"/>
          <p:cNvSpPr>
            <a:spLocks noGrp="1" noChangeArrowheads="1"/>
          </p:cNvSpPr>
          <p:nvPr>
            <p:ph type="ftr" sz="quarter" idx="11"/>
          </p:nvPr>
        </p:nvSpPr>
        <p:spPr>
          <a:ln/>
        </p:spPr>
        <p:txBody>
          <a:bodyPr/>
          <a:lstStyle>
            <a:lvl1pPr>
              <a:defRPr/>
            </a:lvl1pPr>
          </a:lstStyle>
          <a:p>
            <a:pPr>
              <a:defRPr/>
            </a:pPr>
            <a:r>
              <a:rPr lang="de-DE"/>
              <a:t>Prof. Dr. Rainer Maurer</a:t>
            </a:r>
          </a:p>
        </p:txBody>
      </p:sp>
    </p:spTree>
    <p:extLst>
      <p:ext uri="{BB962C8B-B14F-4D97-AF65-F5344CB8AC3E}">
        <p14:creationId xmlns:p14="http://schemas.microsoft.com/office/powerpoint/2010/main" val="3632071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de-DE"/>
              <a:t>Prof. Dr. Rainer Maurer</a:t>
            </a:r>
          </a:p>
        </p:txBody>
      </p:sp>
      <p:sp>
        <p:nvSpPr>
          <p:cNvPr id="4" name="Rectangle 9"/>
          <p:cNvSpPr>
            <a:spLocks noGrp="1" noChangeArrowheads="1"/>
          </p:cNvSpPr>
          <p:nvPr>
            <p:ph type="sldNum" sz="quarter" idx="11"/>
          </p:nvPr>
        </p:nvSpPr>
        <p:spPr>
          <a:ln/>
        </p:spPr>
        <p:txBody>
          <a:bodyPr/>
          <a:lstStyle>
            <a:lvl1pPr>
              <a:defRPr/>
            </a:lvl1pPr>
          </a:lstStyle>
          <a:p>
            <a:r>
              <a:rPr lang="de-DE" altLang="de-DE"/>
              <a:t>-</a:t>
            </a:r>
            <a:fld id="{FD44E0B5-2D60-4DFC-8309-91CD0520C3E9}" type="slidenum">
              <a:rPr lang="de-DE" altLang="de-DE">
                <a:latin typeface="Times New Roman" pitchFamily="18" charset="0"/>
              </a:rPr>
              <a:pPr/>
              <a:t>‹#›</a:t>
            </a:fld>
            <a:r>
              <a:rPr lang="de-DE" altLang="de-DE"/>
              <a:t>-</a:t>
            </a:r>
          </a:p>
        </p:txBody>
      </p:sp>
    </p:spTree>
    <p:extLst>
      <p:ext uri="{BB962C8B-B14F-4D97-AF65-F5344CB8AC3E}">
        <p14:creationId xmlns:p14="http://schemas.microsoft.com/office/powerpoint/2010/main" val="81446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de-DE"/>
              <a:t>Prof. Dr. Rainer Maurer</a:t>
            </a:r>
          </a:p>
        </p:txBody>
      </p:sp>
      <p:sp>
        <p:nvSpPr>
          <p:cNvPr id="3" name="Rectangle 9"/>
          <p:cNvSpPr>
            <a:spLocks noGrp="1" noChangeArrowheads="1"/>
          </p:cNvSpPr>
          <p:nvPr>
            <p:ph type="sldNum" sz="quarter" idx="11"/>
          </p:nvPr>
        </p:nvSpPr>
        <p:spPr>
          <a:ln/>
        </p:spPr>
        <p:txBody>
          <a:bodyPr/>
          <a:lstStyle>
            <a:lvl1pPr>
              <a:defRPr/>
            </a:lvl1pPr>
          </a:lstStyle>
          <a:p>
            <a:r>
              <a:rPr lang="de-DE" altLang="de-DE"/>
              <a:t>-</a:t>
            </a:r>
            <a:fld id="{93E126F6-5ED2-45E9-829F-B10E91D4EBB1}" type="slidenum">
              <a:rPr lang="de-DE" altLang="de-DE">
                <a:latin typeface="Times New Roman" pitchFamily="18" charset="0"/>
              </a:rPr>
              <a:pPr/>
              <a:t>‹#›</a:t>
            </a:fld>
            <a:r>
              <a:rPr lang="de-DE" altLang="de-DE"/>
              <a:t>-</a:t>
            </a:r>
          </a:p>
        </p:txBody>
      </p:sp>
    </p:spTree>
    <p:extLst>
      <p:ext uri="{BB962C8B-B14F-4D97-AF65-F5344CB8AC3E}">
        <p14:creationId xmlns:p14="http://schemas.microsoft.com/office/powerpoint/2010/main" val="100762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ftr" sz="quarter" idx="10"/>
          </p:nvPr>
        </p:nvSpPr>
        <p:spPr>
          <a:ln/>
        </p:spPr>
        <p:txBody>
          <a:bodyPr/>
          <a:lstStyle>
            <a:lvl1pPr>
              <a:defRPr/>
            </a:lvl1pPr>
          </a:lstStyle>
          <a:p>
            <a:pPr>
              <a:defRPr/>
            </a:pPr>
            <a:r>
              <a:rPr lang="de-DE"/>
              <a:t>Prof. Dr. Rainer Maurer</a:t>
            </a:r>
          </a:p>
        </p:txBody>
      </p:sp>
      <p:sp>
        <p:nvSpPr>
          <p:cNvPr id="6" name="Rectangle 9"/>
          <p:cNvSpPr>
            <a:spLocks noGrp="1" noChangeArrowheads="1"/>
          </p:cNvSpPr>
          <p:nvPr>
            <p:ph type="sldNum" sz="quarter" idx="11"/>
          </p:nvPr>
        </p:nvSpPr>
        <p:spPr>
          <a:ln/>
        </p:spPr>
        <p:txBody>
          <a:bodyPr/>
          <a:lstStyle>
            <a:lvl1pPr>
              <a:defRPr/>
            </a:lvl1pPr>
          </a:lstStyle>
          <a:p>
            <a:r>
              <a:rPr lang="de-DE" altLang="de-DE"/>
              <a:t>-</a:t>
            </a:r>
            <a:fld id="{E34A003D-37AD-4DF2-B423-5835BFBE277A}" type="slidenum">
              <a:rPr lang="de-DE" altLang="de-DE">
                <a:latin typeface="Times New Roman" pitchFamily="18" charset="0"/>
              </a:rPr>
              <a:pPr/>
              <a:t>‹#›</a:t>
            </a:fld>
            <a:r>
              <a:rPr lang="de-DE" altLang="de-DE"/>
              <a:t>-</a:t>
            </a:r>
          </a:p>
        </p:txBody>
      </p:sp>
    </p:spTree>
    <p:extLst>
      <p:ext uri="{BB962C8B-B14F-4D97-AF65-F5344CB8AC3E}">
        <p14:creationId xmlns:p14="http://schemas.microsoft.com/office/powerpoint/2010/main" val="4238518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ftr" sz="quarter" idx="10"/>
          </p:nvPr>
        </p:nvSpPr>
        <p:spPr>
          <a:ln/>
        </p:spPr>
        <p:txBody>
          <a:bodyPr/>
          <a:lstStyle>
            <a:lvl1pPr>
              <a:defRPr/>
            </a:lvl1pPr>
          </a:lstStyle>
          <a:p>
            <a:pPr>
              <a:defRPr/>
            </a:pPr>
            <a:r>
              <a:rPr lang="de-DE"/>
              <a:t>Prof. Dr. Rainer Maurer</a:t>
            </a:r>
          </a:p>
        </p:txBody>
      </p:sp>
      <p:sp>
        <p:nvSpPr>
          <p:cNvPr id="6" name="Rectangle 9"/>
          <p:cNvSpPr>
            <a:spLocks noGrp="1" noChangeArrowheads="1"/>
          </p:cNvSpPr>
          <p:nvPr>
            <p:ph type="sldNum" sz="quarter" idx="11"/>
          </p:nvPr>
        </p:nvSpPr>
        <p:spPr>
          <a:ln/>
        </p:spPr>
        <p:txBody>
          <a:bodyPr/>
          <a:lstStyle>
            <a:lvl1pPr>
              <a:defRPr/>
            </a:lvl1pPr>
          </a:lstStyle>
          <a:p>
            <a:r>
              <a:rPr lang="de-DE" altLang="de-DE"/>
              <a:t>-</a:t>
            </a:r>
            <a:fld id="{FAE93079-7101-4134-9004-FF694D8314DB}" type="slidenum">
              <a:rPr lang="de-DE" altLang="de-DE">
                <a:latin typeface="Times New Roman" pitchFamily="18" charset="0"/>
              </a:rPr>
              <a:pPr/>
              <a:t>‹#›</a:t>
            </a:fld>
            <a:r>
              <a:rPr lang="de-DE" altLang="de-DE"/>
              <a:t>-</a:t>
            </a:r>
          </a:p>
        </p:txBody>
      </p:sp>
    </p:spTree>
    <p:extLst>
      <p:ext uri="{BB962C8B-B14F-4D97-AF65-F5344CB8AC3E}">
        <p14:creationId xmlns:p14="http://schemas.microsoft.com/office/powerpoint/2010/main" val="165310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pSp>
        <p:nvGrpSpPr>
          <p:cNvPr id="1026" name="Group 10"/>
          <p:cNvGrpSpPr>
            <a:grpSpLocks/>
          </p:cNvGrpSpPr>
          <p:nvPr userDrawn="1"/>
        </p:nvGrpSpPr>
        <p:grpSpPr bwMode="auto">
          <a:xfrm>
            <a:off x="42863" y="4865688"/>
            <a:ext cx="309562" cy="1476375"/>
            <a:chOff x="27" y="3065"/>
            <a:chExt cx="195" cy="930"/>
          </a:xfrm>
        </p:grpSpPr>
        <p:sp>
          <p:nvSpPr>
            <p:cNvPr id="1035" name="Rectangle 11"/>
            <p:cNvSpPr>
              <a:spLocks noChangeArrowheads="1"/>
            </p:cNvSpPr>
            <p:nvPr userDrawn="1"/>
          </p:nvSpPr>
          <p:spPr bwMode="auto">
            <a:xfrm rot="-5400000">
              <a:off x="-299" y="3400"/>
              <a:ext cx="89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defRPr sz="2500">
                  <a:solidFill>
                    <a:schemeClr val="tx2"/>
                  </a:solidFill>
                  <a:latin typeface="Arial" charset="0"/>
                </a:defRPr>
              </a:lvl1pPr>
              <a:lvl2pPr marL="742950" indent="-285750" defTabSz="762000" eaLnBrk="0" hangingPunct="0">
                <a:defRPr sz="2500">
                  <a:solidFill>
                    <a:schemeClr val="tx2"/>
                  </a:solidFill>
                  <a:latin typeface="Arial" charset="0"/>
                </a:defRPr>
              </a:lvl2pPr>
              <a:lvl3pPr marL="1143000" indent="-228600" defTabSz="762000" eaLnBrk="0" hangingPunct="0">
                <a:defRPr sz="2500">
                  <a:solidFill>
                    <a:schemeClr val="tx2"/>
                  </a:solidFill>
                  <a:latin typeface="Arial" charset="0"/>
                </a:defRPr>
              </a:lvl3pPr>
              <a:lvl4pPr marL="1600200" indent="-228600" defTabSz="762000" eaLnBrk="0" hangingPunct="0">
                <a:defRPr sz="2500">
                  <a:solidFill>
                    <a:schemeClr val="tx2"/>
                  </a:solidFill>
                  <a:latin typeface="Arial" charset="0"/>
                </a:defRPr>
              </a:lvl4pPr>
              <a:lvl5pPr marL="2057400" indent="-228600" defTabSz="762000" eaLnBrk="0" hangingPunct="0">
                <a:defRPr sz="2500">
                  <a:solidFill>
                    <a:schemeClr val="tx2"/>
                  </a:solidFill>
                  <a:latin typeface="Arial" charset="0"/>
                </a:defRPr>
              </a:lvl5pPr>
              <a:lvl6pPr marL="2514600" indent="-228600" defTabSz="762000" eaLnBrk="0" fontAlgn="base" hangingPunct="0">
                <a:spcBef>
                  <a:spcPct val="20000"/>
                </a:spcBef>
                <a:spcAft>
                  <a:spcPct val="0"/>
                </a:spcAft>
                <a:buClr>
                  <a:srgbClr val="FF0000"/>
                </a:buClr>
                <a:buFont typeface="Arial Unicode MS" pitchFamily="34" charset="-128"/>
                <a:defRPr sz="2500">
                  <a:solidFill>
                    <a:schemeClr val="tx2"/>
                  </a:solidFill>
                  <a:latin typeface="Arial" charset="0"/>
                </a:defRPr>
              </a:lvl6pPr>
              <a:lvl7pPr marL="2971800" indent="-228600" defTabSz="762000" eaLnBrk="0" fontAlgn="base" hangingPunct="0">
                <a:spcBef>
                  <a:spcPct val="20000"/>
                </a:spcBef>
                <a:spcAft>
                  <a:spcPct val="0"/>
                </a:spcAft>
                <a:buClr>
                  <a:srgbClr val="FF0000"/>
                </a:buClr>
                <a:buFont typeface="Arial Unicode MS" pitchFamily="34" charset="-128"/>
                <a:defRPr sz="2500">
                  <a:solidFill>
                    <a:schemeClr val="tx2"/>
                  </a:solidFill>
                  <a:latin typeface="Arial" charset="0"/>
                </a:defRPr>
              </a:lvl7pPr>
              <a:lvl8pPr marL="3429000" indent="-228600" defTabSz="762000" eaLnBrk="0" fontAlgn="base" hangingPunct="0">
                <a:spcBef>
                  <a:spcPct val="20000"/>
                </a:spcBef>
                <a:spcAft>
                  <a:spcPct val="0"/>
                </a:spcAft>
                <a:buClr>
                  <a:srgbClr val="FF0000"/>
                </a:buClr>
                <a:buFont typeface="Arial Unicode MS" pitchFamily="34" charset="-128"/>
                <a:defRPr sz="2500">
                  <a:solidFill>
                    <a:schemeClr val="tx2"/>
                  </a:solidFill>
                  <a:latin typeface="Arial" charset="0"/>
                </a:defRPr>
              </a:lvl8pPr>
              <a:lvl9pPr marL="3886200" indent="-228600" defTabSz="762000" eaLnBrk="0" fontAlgn="base" hangingPunct="0">
                <a:spcBef>
                  <a:spcPct val="20000"/>
                </a:spcBef>
                <a:spcAft>
                  <a:spcPct val="0"/>
                </a:spcAft>
                <a:buClr>
                  <a:srgbClr val="FF0000"/>
                </a:buClr>
                <a:buFont typeface="Arial Unicode MS" pitchFamily="34" charset="-128"/>
                <a:defRPr sz="2500">
                  <a:solidFill>
                    <a:schemeClr val="tx2"/>
                  </a:solidFill>
                  <a:latin typeface="Arial" charset="0"/>
                </a:defRPr>
              </a:lvl9pPr>
            </a:lstStyle>
            <a:p>
              <a:pPr>
                <a:defRPr/>
              </a:pPr>
              <a:r>
                <a:rPr lang="en-GB" altLang="en-US" sz="500">
                  <a:solidFill>
                    <a:srgbClr val="0033CC"/>
                  </a:solidFill>
                </a:rPr>
                <a:t>© RAINER MAURER, Pforzheim</a:t>
              </a:r>
            </a:p>
          </p:txBody>
        </p:sp>
        <p:sp useBgFill="1">
          <p:nvSpPr>
            <p:cNvPr id="1036" name="Rectangle 12"/>
            <p:cNvSpPr>
              <a:spLocks noChangeArrowheads="1"/>
            </p:cNvSpPr>
            <p:nvPr userDrawn="1"/>
          </p:nvSpPr>
          <p:spPr bwMode="auto">
            <a:xfrm>
              <a:off x="27" y="3112"/>
              <a:ext cx="195" cy="883"/>
            </a:xfrm>
            <a:prstGeom prst="rect">
              <a:avLst/>
            </a:prstGeom>
            <a:ln>
              <a:noFill/>
            </a:ln>
            <a:extLst>
              <a:ext uri="{91240B29-F687-4F45-9708-019B960494DF}">
                <a14:hiddenLine xmlns:a14="http://schemas.microsoft.com/office/drawing/2010/main" w="38100" algn="ctr">
                  <a:solidFill>
                    <a:srgbClr val="000000"/>
                  </a:solidFill>
                  <a:miter lim="800000"/>
                  <a:headEnd type="none" w="lg" len="lg"/>
                  <a:tailEnd type="none" w="lg" len="lg"/>
                </a14:hiddenLine>
              </a:ext>
            </a:extLst>
          </p:spPr>
          <p:txBody>
            <a:bodyPr wrap="none" lIns="90000" tIns="46800" rIns="90000" bIns="46800" anchor="ctr"/>
            <a:lstStyle>
              <a:lvl1pPr eaLnBrk="0" hangingPunct="0">
                <a:defRPr sz="2500">
                  <a:solidFill>
                    <a:schemeClr val="tx2"/>
                  </a:solidFill>
                  <a:latin typeface="Arial" charset="0"/>
                </a:defRPr>
              </a:lvl1pPr>
              <a:lvl2pPr marL="742950" indent="-285750" eaLnBrk="0" hangingPunct="0">
                <a:defRPr sz="2500">
                  <a:solidFill>
                    <a:schemeClr val="tx2"/>
                  </a:solidFill>
                  <a:latin typeface="Arial" charset="0"/>
                </a:defRPr>
              </a:lvl2pPr>
              <a:lvl3pPr marL="1143000" indent="-228600" eaLnBrk="0" hangingPunct="0">
                <a:defRPr sz="2500">
                  <a:solidFill>
                    <a:schemeClr val="tx2"/>
                  </a:solidFill>
                  <a:latin typeface="Arial" charset="0"/>
                </a:defRPr>
              </a:lvl3pPr>
              <a:lvl4pPr marL="1600200" indent="-228600" eaLnBrk="0" hangingPunct="0">
                <a:defRPr sz="2500">
                  <a:solidFill>
                    <a:schemeClr val="tx2"/>
                  </a:solidFill>
                  <a:latin typeface="Arial" charset="0"/>
                </a:defRPr>
              </a:lvl4pPr>
              <a:lvl5pPr marL="2057400" indent="-228600" eaLnBrk="0" hangingPunct="0">
                <a:defRPr sz="2500">
                  <a:solidFill>
                    <a:schemeClr val="tx2"/>
                  </a:solidFill>
                  <a:latin typeface="Arial" charset="0"/>
                </a:defRPr>
              </a:lvl5pPr>
              <a:lvl6pPr marL="2514600" indent="-228600" eaLnBrk="0" fontAlgn="base" hangingPunct="0">
                <a:spcBef>
                  <a:spcPct val="20000"/>
                </a:spcBef>
                <a:spcAft>
                  <a:spcPct val="0"/>
                </a:spcAft>
                <a:buClr>
                  <a:srgbClr val="FF0000"/>
                </a:buClr>
                <a:buFont typeface="Arial Unicode MS" pitchFamily="34" charset="-128"/>
                <a:defRPr sz="2500">
                  <a:solidFill>
                    <a:schemeClr val="tx2"/>
                  </a:solidFill>
                  <a:latin typeface="Arial" charset="0"/>
                </a:defRPr>
              </a:lvl6pPr>
              <a:lvl7pPr marL="2971800" indent="-228600" eaLnBrk="0" fontAlgn="base" hangingPunct="0">
                <a:spcBef>
                  <a:spcPct val="20000"/>
                </a:spcBef>
                <a:spcAft>
                  <a:spcPct val="0"/>
                </a:spcAft>
                <a:buClr>
                  <a:srgbClr val="FF0000"/>
                </a:buClr>
                <a:buFont typeface="Arial Unicode MS" pitchFamily="34" charset="-128"/>
                <a:defRPr sz="2500">
                  <a:solidFill>
                    <a:schemeClr val="tx2"/>
                  </a:solidFill>
                  <a:latin typeface="Arial" charset="0"/>
                </a:defRPr>
              </a:lvl7pPr>
              <a:lvl8pPr marL="3429000" indent="-228600" eaLnBrk="0" fontAlgn="base" hangingPunct="0">
                <a:spcBef>
                  <a:spcPct val="20000"/>
                </a:spcBef>
                <a:spcAft>
                  <a:spcPct val="0"/>
                </a:spcAft>
                <a:buClr>
                  <a:srgbClr val="FF0000"/>
                </a:buClr>
                <a:buFont typeface="Arial Unicode MS" pitchFamily="34" charset="-128"/>
                <a:defRPr sz="2500">
                  <a:solidFill>
                    <a:schemeClr val="tx2"/>
                  </a:solidFill>
                  <a:latin typeface="Arial" charset="0"/>
                </a:defRPr>
              </a:lvl8pPr>
              <a:lvl9pPr marL="3886200" indent="-228600" eaLnBrk="0" fontAlgn="base" hangingPunct="0">
                <a:spcBef>
                  <a:spcPct val="20000"/>
                </a:spcBef>
                <a:spcAft>
                  <a:spcPct val="0"/>
                </a:spcAft>
                <a:buClr>
                  <a:srgbClr val="FF0000"/>
                </a:buClr>
                <a:buFont typeface="Arial Unicode MS" pitchFamily="34" charset="-128"/>
                <a:defRPr sz="2500">
                  <a:solidFill>
                    <a:schemeClr val="tx2"/>
                  </a:solidFill>
                  <a:latin typeface="Arial" charset="0"/>
                </a:defRPr>
              </a:lvl9pPr>
            </a:lstStyle>
            <a:p>
              <a:pPr eaLnBrk="1" hangingPunct="1">
                <a:spcBef>
                  <a:spcPct val="20000"/>
                </a:spcBef>
                <a:buClr>
                  <a:srgbClr val="FF0000"/>
                </a:buClr>
                <a:buFont typeface="Arial Unicode MS" pitchFamily="34" charset="-128"/>
                <a:buNone/>
                <a:defRPr/>
              </a:pPr>
              <a:endParaRPr lang="en-US" altLang="en-US"/>
            </a:p>
          </p:txBody>
        </p:sp>
      </p:grpSp>
      <p:sp>
        <p:nvSpPr>
          <p:cNvPr id="1027" name="Rectangle 2"/>
          <p:cNvSpPr>
            <a:spLocks noChangeArrowheads="1"/>
          </p:cNvSpPr>
          <p:nvPr userDrawn="1"/>
        </p:nvSpPr>
        <p:spPr bwMode="auto">
          <a:xfrm>
            <a:off x="107950" y="1268413"/>
            <a:ext cx="8928100" cy="5473700"/>
          </a:xfrm>
          <a:prstGeom prst="rect">
            <a:avLst/>
          </a:prstGeom>
          <a:solidFill>
            <a:srgbClr val="C7EAF5"/>
          </a:solidFill>
          <a:ln w="9525">
            <a:solidFill>
              <a:schemeClr val="bg2"/>
            </a:solidFill>
            <a:miter lim="800000"/>
            <a:headEnd/>
            <a:tailEnd/>
          </a:ln>
        </p:spPr>
        <p:txBody>
          <a:bodyPr lIns="92075" tIns="46038" rIns="92075" bIns="46038"/>
          <a:lstStyle>
            <a:lvl1pPr marL="342900" indent="-342900" eaLnBrk="0" hangingPunct="0">
              <a:defRPr sz="2500">
                <a:solidFill>
                  <a:schemeClr val="tx2"/>
                </a:solidFill>
                <a:latin typeface="Arial" charset="0"/>
              </a:defRPr>
            </a:lvl1pPr>
            <a:lvl2pPr marL="742950" indent="-285750" eaLnBrk="0" hangingPunct="0">
              <a:defRPr sz="2500">
                <a:solidFill>
                  <a:schemeClr val="tx2"/>
                </a:solidFill>
                <a:latin typeface="Arial" charset="0"/>
              </a:defRPr>
            </a:lvl2pPr>
            <a:lvl3pPr marL="1143000" indent="-228600" eaLnBrk="0" hangingPunct="0">
              <a:defRPr sz="2500">
                <a:solidFill>
                  <a:schemeClr val="tx2"/>
                </a:solidFill>
                <a:latin typeface="Arial" charset="0"/>
              </a:defRPr>
            </a:lvl3pPr>
            <a:lvl4pPr marL="1600200" indent="-228600" eaLnBrk="0" hangingPunct="0">
              <a:defRPr sz="2500">
                <a:solidFill>
                  <a:schemeClr val="tx2"/>
                </a:solidFill>
                <a:latin typeface="Arial" charset="0"/>
              </a:defRPr>
            </a:lvl4pPr>
            <a:lvl5pPr marL="2057400" indent="-228600" eaLnBrk="0" hangingPunct="0">
              <a:defRPr sz="2500">
                <a:solidFill>
                  <a:schemeClr val="tx2"/>
                </a:solidFill>
                <a:latin typeface="Arial" charset="0"/>
              </a:defRPr>
            </a:lvl5pPr>
            <a:lvl6pPr marL="2514600" indent="-228600" eaLnBrk="0" fontAlgn="base" hangingPunct="0">
              <a:spcBef>
                <a:spcPct val="20000"/>
              </a:spcBef>
              <a:spcAft>
                <a:spcPct val="0"/>
              </a:spcAft>
              <a:buClr>
                <a:srgbClr val="FF0000"/>
              </a:buClr>
              <a:buFont typeface="Arial Unicode MS" pitchFamily="34" charset="-128"/>
              <a:defRPr sz="2500">
                <a:solidFill>
                  <a:schemeClr val="tx2"/>
                </a:solidFill>
                <a:latin typeface="Arial" charset="0"/>
              </a:defRPr>
            </a:lvl6pPr>
            <a:lvl7pPr marL="2971800" indent="-228600" eaLnBrk="0" fontAlgn="base" hangingPunct="0">
              <a:spcBef>
                <a:spcPct val="20000"/>
              </a:spcBef>
              <a:spcAft>
                <a:spcPct val="0"/>
              </a:spcAft>
              <a:buClr>
                <a:srgbClr val="FF0000"/>
              </a:buClr>
              <a:buFont typeface="Arial Unicode MS" pitchFamily="34" charset="-128"/>
              <a:defRPr sz="2500">
                <a:solidFill>
                  <a:schemeClr val="tx2"/>
                </a:solidFill>
                <a:latin typeface="Arial" charset="0"/>
              </a:defRPr>
            </a:lvl7pPr>
            <a:lvl8pPr marL="3429000" indent="-228600" eaLnBrk="0" fontAlgn="base" hangingPunct="0">
              <a:spcBef>
                <a:spcPct val="20000"/>
              </a:spcBef>
              <a:spcAft>
                <a:spcPct val="0"/>
              </a:spcAft>
              <a:buClr>
                <a:srgbClr val="FF0000"/>
              </a:buClr>
              <a:buFont typeface="Arial Unicode MS" pitchFamily="34" charset="-128"/>
              <a:defRPr sz="2500">
                <a:solidFill>
                  <a:schemeClr val="tx2"/>
                </a:solidFill>
                <a:latin typeface="Arial" charset="0"/>
              </a:defRPr>
            </a:lvl8pPr>
            <a:lvl9pPr marL="3886200" indent="-228600" eaLnBrk="0" fontAlgn="base" hangingPunct="0">
              <a:spcBef>
                <a:spcPct val="20000"/>
              </a:spcBef>
              <a:spcAft>
                <a:spcPct val="0"/>
              </a:spcAft>
              <a:buClr>
                <a:srgbClr val="FF0000"/>
              </a:buClr>
              <a:buFont typeface="Arial Unicode MS" pitchFamily="34" charset="-128"/>
              <a:defRPr sz="2500">
                <a:solidFill>
                  <a:schemeClr val="tx2"/>
                </a:solidFill>
                <a:latin typeface="Arial" charset="0"/>
              </a:defRPr>
            </a:lvl9pPr>
          </a:lstStyle>
          <a:p>
            <a:pPr algn="just" eaLnBrk="1" hangingPunct="1">
              <a:spcBef>
                <a:spcPct val="20000"/>
              </a:spcBef>
              <a:buClr>
                <a:srgbClr val="FF0000"/>
              </a:buClr>
              <a:buFont typeface="Arial Unicode MS" pitchFamily="34" charset="-128"/>
              <a:buNone/>
              <a:defRPr/>
            </a:pPr>
            <a:endParaRPr lang="en-US" altLang="en-US" sz="2400" i="1">
              <a:solidFill>
                <a:schemeClr val="bg2"/>
              </a:solidFill>
              <a:latin typeface="Times New Roman" pitchFamily="18" charset="0"/>
            </a:endParaRPr>
          </a:p>
        </p:txBody>
      </p:sp>
      <p:sp>
        <p:nvSpPr>
          <p:cNvPr id="1028" name="Line 3"/>
          <p:cNvSpPr>
            <a:spLocks noChangeShapeType="1"/>
          </p:cNvSpPr>
          <p:nvPr/>
        </p:nvSpPr>
        <p:spPr bwMode="auto">
          <a:xfrm>
            <a:off x="107950" y="1677988"/>
            <a:ext cx="89281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103620" name="Rectangle 4"/>
          <p:cNvSpPr>
            <a:spLocks noGrp="1" noChangeArrowheads="1"/>
          </p:cNvSpPr>
          <p:nvPr>
            <p:ph type="ftr" sz="quarter" idx="3"/>
          </p:nvPr>
        </p:nvSpPr>
        <p:spPr bwMode="auto">
          <a:xfrm>
            <a:off x="71438" y="6742113"/>
            <a:ext cx="1260475" cy="111125"/>
          </a:xfrm>
          <a:prstGeom prst="rect">
            <a:avLst/>
          </a:prstGeom>
          <a:noFill/>
          <a:ln w="9525">
            <a:noFill/>
            <a:miter lim="800000"/>
            <a:headEnd/>
            <a:tailEnd/>
          </a:ln>
          <a:effectLst/>
        </p:spPr>
        <p:txBody>
          <a:bodyPr vert="horz" wrap="square" lIns="91440" tIns="0" rIns="91440" bIns="0" numCol="1" anchor="b" anchorCtr="0" compatLnSpc="1">
            <a:prstTxWarp prst="textNoShape">
              <a:avLst/>
            </a:prstTxWarp>
          </a:bodyPr>
          <a:lstStyle>
            <a:lvl1pPr eaLnBrk="1" hangingPunct="1">
              <a:spcBef>
                <a:spcPct val="0"/>
              </a:spcBef>
              <a:buClrTx/>
              <a:buFontTx/>
              <a:buNone/>
              <a:defRPr sz="600">
                <a:solidFill>
                  <a:schemeClr val="bg2"/>
                </a:solidFill>
                <a:latin typeface="Arial" charset="0"/>
              </a:defRPr>
            </a:lvl1pPr>
          </a:lstStyle>
          <a:p>
            <a:pPr>
              <a:defRPr/>
            </a:pPr>
            <a:r>
              <a:rPr lang="de-DE"/>
              <a:t>Prof. Dr. Rainer Maurer</a:t>
            </a:r>
          </a:p>
        </p:txBody>
      </p:sp>
      <p:sp>
        <p:nvSpPr>
          <p:cNvPr id="1030" name="Rectangle 5"/>
          <p:cNvSpPr>
            <a:spLocks noGrp="1" noChangeArrowheads="1"/>
          </p:cNvSpPr>
          <p:nvPr>
            <p:ph type="title"/>
          </p:nvPr>
        </p:nvSpPr>
        <p:spPr bwMode="auto">
          <a:xfrm>
            <a:off x="457200" y="31750"/>
            <a:ext cx="82296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Titelmasterformat durch Klicken bearbeiten</a:t>
            </a:r>
          </a:p>
        </p:txBody>
      </p:sp>
      <p:sp>
        <p:nvSpPr>
          <p:cNvPr id="1031" name="Rectangle 6"/>
          <p:cNvSpPr>
            <a:spLocks noChangeArrowheads="1"/>
          </p:cNvSpPr>
          <p:nvPr/>
        </p:nvSpPr>
        <p:spPr bwMode="auto">
          <a:xfrm>
            <a:off x="468313" y="1268413"/>
            <a:ext cx="81565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marL="342900" indent="-342900" eaLnBrk="0" hangingPunct="0">
              <a:defRPr sz="2500">
                <a:solidFill>
                  <a:schemeClr val="tx2"/>
                </a:solidFill>
                <a:latin typeface="Arial" charset="0"/>
              </a:defRPr>
            </a:lvl1pPr>
            <a:lvl2pPr marL="742950" indent="-285750" eaLnBrk="0" hangingPunct="0">
              <a:defRPr sz="2500">
                <a:solidFill>
                  <a:schemeClr val="tx2"/>
                </a:solidFill>
                <a:latin typeface="Arial" charset="0"/>
              </a:defRPr>
            </a:lvl2pPr>
            <a:lvl3pPr marL="1143000" indent="-228600" eaLnBrk="0" hangingPunct="0">
              <a:defRPr sz="2500">
                <a:solidFill>
                  <a:schemeClr val="tx2"/>
                </a:solidFill>
                <a:latin typeface="Arial" charset="0"/>
              </a:defRPr>
            </a:lvl3pPr>
            <a:lvl4pPr marL="1600200" indent="-228600" eaLnBrk="0" hangingPunct="0">
              <a:defRPr sz="2500">
                <a:solidFill>
                  <a:schemeClr val="tx2"/>
                </a:solidFill>
                <a:latin typeface="Arial" charset="0"/>
              </a:defRPr>
            </a:lvl4pPr>
            <a:lvl5pPr marL="2057400" indent="-228600" eaLnBrk="0" hangingPunct="0">
              <a:defRPr sz="2500">
                <a:solidFill>
                  <a:schemeClr val="tx2"/>
                </a:solidFill>
                <a:latin typeface="Arial" charset="0"/>
              </a:defRPr>
            </a:lvl5pPr>
            <a:lvl6pPr marL="2514600" indent="-228600" eaLnBrk="0" fontAlgn="base" hangingPunct="0">
              <a:spcBef>
                <a:spcPct val="20000"/>
              </a:spcBef>
              <a:spcAft>
                <a:spcPct val="0"/>
              </a:spcAft>
              <a:buClr>
                <a:srgbClr val="FF0000"/>
              </a:buClr>
              <a:buFont typeface="Arial Unicode MS" pitchFamily="34" charset="-128"/>
              <a:defRPr sz="2500">
                <a:solidFill>
                  <a:schemeClr val="tx2"/>
                </a:solidFill>
                <a:latin typeface="Arial" charset="0"/>
              </a:defRPr>
            </a:lvl6pPr>
            <a:lvl7pPr marL="2971800" indent="-228600" eaLnBrk="0" fontAlgn="base" hangingPunct="0">
              <a:spcBef>
                <a:spcPct val="20000"/>
              </a:spcBef>
              <a:spcAft>
                <a:spcPct val="0"/>
              </a:spcAft>
              <a:buClr>
                <a:srgbClr val="FF0000"/>
              </a:buClr>
              <a:buFont typeface="Arial Unicode MS" pitchFamily="34" charset="-128"/>
              <a:defRPr sz="2500">
                <a:solidFill>
                  <a:schemeClr val="tx2"/>
                </a:solidFill>
                <a:latin typeface="Arial" charset="0"/>
              </a:defRPr>
            </a:lvl7pPr>
            <a:lvl8pPr marL="3429000" indent="-228600" eaLnBrk="0" fontAlgn="base" hangingPunct="0">
              <a:spcBef>
                <a:spcPct val="20000"/>
              </a:spcBef>
              <a:spcAft>
                <a:spcPct val="0"/>
              </a:spcAft>
              <a:buClr>
                <a:srgbClr val="FF0000"/>
              </a:buClr>
              <a:buFont typeface="Arial Unicode MS" pitchFamily="34" charset="-128"/>
              <a:defRPr sz="2500">
                <a:solidFill>
                  <a:schemeClr val="tx2"/>
                </a:solidFill>
                <a:latin typeface="Arial" charset="0"/>
              </a:defRPr>
            </a:lvl8pPr>
            <a:lvl9pPr marL="3886200" indent="-228600" eaLnBrk="0" fontAlgn="base" hangingPunct="0">
              <a:spcBef>
                <a:spcPct val="20000"/>
              </a:spcBef>
              <a:spcAft>
                <a:spcPct val="0"/>
              </a:spcAft>
              <a:buClr>
                <a:srgbClr val="FF0000"/>
              </a:buClr>
              <a:buFont typeface="Arial Unicode MS" pitchFamily="34" charset="-128"/>
              <a:defRPr sz="2500">
                <a:solidFill>
                  <a:schemeClr val="tx2"/>
                </a:solidFill>
                <a:latin typeface="Arial" charset="0"/>
              </a:defRPr>
            </a:lvl9pPr>
          </a:lstStyle>
          <a:p>
            <a:pPr algn="just" eaLnBrk="1" hangingPunct="1">
              <a:spcBef>
                <a:spcPct val="20000"/>
              </a:spcBef>
              <a:buClr>
                <a:srgbClr val="FF0000"/>
              </a:buClr>
              <a:buFont typeface="Arial Unicode MS" pitchFamily="34" charset="-128"/>
              <a:buNone/>
              <a:defRPr/>
            </a:pPr>
            <a:r>
              <a:rPr lang="en-US" altLang="en-US" sz="2400" i="1">
                <a:solidFill>
                  <a:schemeClr val="bg2"/>
                </a:solidFill>
                <a:latin typeface="Times New Roman" pitchFamily="18" charset="0"/>
              </a:rPr>
              <a:t>Details</a:t>
            </a:r>
          </a:p>
        </p:txBody>
      </p:sp>
      <p:sp>
        <p:nvSpPr>
          <p:cNvPr id="1032" name="Rectangle 7"/>
          <p:cNvSpPr>
            <a:spLocks noGrp="1" noChangeArrowheads="1"/>
          </p:cNvSpPr>
          <p:nvPr>
            <p:ph type="body" idx="1"/>
          </p:nvPr>
        </p:nvSpPr>
        <p:spPr bwMode="auto">
          <a:xfrm>
            <a:off x="179388" y="1700213"/>
            <a:ext cx="8785225"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0000" rIns="91440" bIns="90000" numCol="1" anchor="t" anchorCtr="0" compatLnSpc="1">
            <a:prstTxWarp prst="textNoShape">
              <a:avLst/>
            </a:prstTxWarp>
          </a:bodyPr>
          <a:lstStyle/>
          <a:p>
            <a:pPr lvl="0"/>
            <a:r>
              <a:rPr lang="en-US" altLang="en-US"/>
              <a:t>Textmasterformate durch Klicken bearbeiten</a:t>
            </a:r>
          </a:p>
        </p:txBody>
      </p:sp>
      <p:sp>
        <p:nvSpPr>
          <p:cNvPr id="1033" name="Line 8"/>
          <p:cNvSpPr>
            <a:spLocks noChangeShapeType="1"/>
          </p:cNvSpPr>
          <p:nvPr/>
        </p:nvSpPr>
        <p:spPr bwMode="auto">
          <a:xfrm>
            <a:off x="468313" y="1016000"/>
            <a:ext cx="8243887"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103625" name="Rectangle 9"/>
          <p:cNvSpPr>
            <a:spLocks noGrp="1" noChangeArrowheads="1"/>
          </p:cNvSpPr>
          <p:nvPr>
            <p:ph type="sldNum" sz="quarter" idx="4"/>
          </p:nvPr>
        </p:nvSpPr>
        <p:spPr bwMode="auto">
          <a:xfrm>
            <a:off x="7083425" y="6524625"/>
            <a:ext cx="2133600" cy="476250"/>
          </a:xfrm>
          <a:prstGeom prst="rect">
            <a:avLst/>
          </a:prstGeom>
          <a:noFill/>
          <a:ln w="9525">
            <a:noFill/>
            <a:miter lim="800000"/>
            <a:headEnd/>
            <a:tailEnd/>
          </a:ln>
          <a:effectLst/>
        </p:spPr>
        <p:txBody>
          <a:bodyPr vert="horz" wrap="square" lIns="18000" tIns="45720" rIns="91440" bIns="36000" numCol="1" anchor="t" anchorCtr="0" compatLnSpc="1">
            <a:prstTxWarp prst="textNoShape">
              <a:avLst/>
            </a:prstTxWarp>
          </a:bodyPr>
          <a:lstStyle>
            <a:lvl1pPr algn="r" eaLnBrk="1" hangingPunct="1">
              <a:defRPr sz="1800">
                <a:solidFill>
                  <a:schemeClr val="bg2"/>
                </a:solidFill>
              </a:defRPr>
            </a:lvl1pPr>
          </a:lstStyle>
          <a:p>
            <a:r>
              <a:rPr lang="de-DE" altLang="de-DE"/>
              <a:t>-</a:t>
            </a:r>
            <a:fld id="{FC94D6D0-1194-4B05-822E-261A6C490AF5}" type="slidenum">
              <a:rPr lang="de-DE" altLang="de-DE">
                <a:latin typeface="Times New Roman" pitchFamily="18" charset="0"/>
              </a:rPr>
              <a:pPr/>
              <a:t>‹#›</a:t>
            </a:fld>
            <a:r>
              <a:rPr lang="de-DE" altLang="de-DE"/>
              <a:t>-</a:t>
            </a:r>
          </a:p>
        </p:txBody>
      </p:sp>
    </p:spTree>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dt="0"/>
  <p:txStyles>
    <p:titleStyle>
      <a:lvl1pPr algn="ctr" rtl="0" eaLnBrk="0" fontAlgn="base" hangingPunct="0">
        <a:spcBef>
          <a:spcPct val="0"/>
        </a:spcBef>
        <a:spcAft>
          <a:spcPct val="0"/>
        </a:spcAft>
        <a:defRPr sz="2600" b="1">
          <a:solidFill>
            <a:schemeClr val="bg2"/>
          </a:solidFill>
          <a:latin typeface="+mj-lt"/>
          <a:ea typeface="+mj-ea"/>
          <a:cs typeface="+mj-cs"/>
        </a:defRPr>
      </a:lvl1pPr>
      <a:lvl2pPr algn="ctr" rtl="0" eaLnBrk="0" fontAlgn="base" hangingPunct="0">
        <a:spcBef>
          <a:spcPct val="0"/>
        </a:spcBef>
        <a:spcAft>
          <a:spcPct val="0"/>
        </a:spcAft>
        <a:defRPr sz="2600" b="1">
          <a:solidFill>
            <a:schemeClr val="bg2"/>
          </a:solidFill>
          <a:latin typeface="Times New Roman" pitchFamily="18" charset="0"/>
        </a:defRPr>
      </a:lvl2pPr>
      <a:lvl3pPr algn="ctr" rtl="0" eaLnBrk="0" fontAlgn="base" hangingPunct="0">
        <a:spcBef>
          <a:spcPct val="0"/>
        </a:spcBef>
        <a:spcAft>
          <a:spcPct val="0"/>
        </a:spcAft>
        <a:defRPr sz="2600" b="1">
          <a:solidFill>
            <a:schemeClr val="bg2"/>
          </a:solidFill>
          <a:latin typeface="Times New Roman" pitchFamily="18" charset="0"/>
        </a:defRPr>
      </a:lvl3pPr>
      <a:lvl4pPr algn="ctr" rtl="0" eaLnBrk="0" fontAlgn="base" hangingPunct="0">
        <a:spcBef>
          <a:spcPct val="0"/>
        </a:spcBef>
        <a:spcAft>
          <a:spcPct val="0"/>
        </a:spcAft>
        <a:defRPr sz="2600" b="1">
          <a:solidFill>
            <a:schemeClr val="bg2"/>
          </a:solidFill>
          <a:latin typeface="Times New Roman" pitchFamily="18" charset="0"/>
        </a:defRPr>
      </a:lvl4pPr>
      <a:lvl5pPr algn="ctr" rtl="0" eaLnBrk="0" fontAlgn="base" hangingPunct="0">
        <a:spcBef>
          <a:spcPct val="0"/>
        </a:spcBef>
        <a:spcAft>
          <a:spcPct val="0"/>
        </a:spcAft>
        <a:defRPr sz="2600" b="1">
          <a:solidFill>
            <a:schemeClr val="bg2"/>
          </a:solidFill>
          <a:latin typeface="Times New Roman" pitchFamily="18" charset="0"/>
        </a:defRPr>
      </a:lvl5pPr>
      <a:lvl6pPr marL="457200" algn="ctr" rtl="0" fontAlgn="base">
        <a:spcBef>
          <a:spcPct val="0"/>
        </a:spcBef>
        <a:spcAft>
          <a:spcPct val="0"/>
        </a:spcAft>
        <a:defRPr sz="2600" b="1">
          <a:solidFill>
            <a:schemeClr val="bg2"/>
          </a:solidFill>
          <a:latin typeface="Times New Roman" pitchFamily="18" charset="0"/>
        </a:defRPr>
      </a:lvl6pPr>
      <a:lvl7pPr marL="914400" algn="ctr" rtl="0" fontAlgn="base">
        <a:spcBef>
          <a:spcPct val="0"/>
        </a:spcBef>
        <a:spcAft>
          <a:spcPct val="0"/>
        </a:spcAft>
        <a:defRPr sz="2600" b="1">
          <a:solidFill>
            <a:schemeClr val="bg2"/>
          </a:solidFill>
          <a:latin typeface="Times New Roman" pitchFamily="18" charset="0"/>
        </a:defRPr>
      </a:lvl7pPr>
      <a:lvl8pPr marL="1371600" algn="ctr" rtl="0" fontAlgn="base">
        <a:spcBef>
          <a:spcPct val="0"/>
        </a:spcBef>
        <a:spcAft>
          <a:spcPct val="0"/>
        </a:spcAft>
        <a:defRPr sz="2600" b="1">
          <a:solidFill>
            <a:schemeClr val="bg2"/>
          </a:solidFill>
          <a:latin typeface="Times New Roman" pitchFamily="18" charset="0"/>
        </a:defRPr>
      </a:lvl8pPr>
      <a:lvl9pPr marL="1828800" algn="ctr" rtl="0" fontAlgn="base">
        <a:spcBef>
          <a:spcPct val="0"/>
        </a:spcBef>
        <a:spcAft>
          <a:spcPct val="0"/>
        </a:spcAft>
        <a:defRPr sz="2600" b="1">
          <a:solidFill>
            <a:schemeClr val="bg2"/>
          </a:solidFill>
          <a:latin typeface="Times New Roman" pitchFamily="18" charset="0"/>
        </a:defRPr>
      </a:lvl9pPr>
    </p:titleStyle>
    <p:bodyStyle>
      <a:lvl1pPr marL="342900" indent="-342900" algn="just" rtl="0" eaLnBrk="0" fontAlgn="base" hangingPunct="0">
        <a:spcBef>
          <a:spcPct val="20000"/>
        </a:spcBef>
        <a:spcAft>
          <a:spcPct val="0"/>
        </a:spcAft>
        <a:buClr>
          <a:srgbClr val="FF0000"/>
        </a:buClr>
        <a:buFont typeface="Arial Unicode MS" pitchFamily="34" charset="-128"/>
        <a:defRPr sz="2400" i="1">
          <a:solidFill>
            <a:schemeClr val="bg2"/>
          </a:solidFill>
          <a:latin typeface="+mn-lt"/>
          <a:ea typeface="+mn-ea"/>
          <a:cs typeface="+mn-cs"/>
        </a:defRPr>
      </a:lvl1pPr>
      <a:lvl2pPr marL="742950" indent="-285750" algn="l" rtl="0" eaLnBrk="0" fontAlgn="base" hangingPunct="0">
        <a:spcBef>
          <a:spcPct val="20000"/>
        </a:spcBef>
        <a:spcAft>
          <a:spcPct val="0"/>
        </a:spcAft>
        <a:buClr>
          <a:srgbClr val="FF0000"/>
        </a:buClr>
        <a:buFont typeface="Arial Unicode MS" pitchFamily="34" charset="-128"/>
        <a:buChar char="■"/>
        <a:defRPr sz="2300">
          <a:solidFill>
            <a:schemeClr val="bg2"/>
          </a:solidFill>
          <a:latin typeface="+mn-lt"/>
        </a:defRPr>
      </a:lvl2pPr>
      <a:lvl3pPr marL="1143000" indent="-228600" algn="l" rtl="0" eaLnBrk="0" fontAlgn="base" hangingPunct="0">
        <a:spcBef>
          <a:spcPct val="20000"/>
        </a:spcBef>
        <a:spcAft>
          <a:spcPct val="0"/>
        </a:spcAft>
        <a:buClr>
          <a:srgbClr val="FF0000"/>
        </a:buClr>
        <a:buSzPct val="120000"/>
        <a:buFont typeface="Arial Unicode MS" pitchFamily="34" charset="-128"/>
        <a:buChar char="◆"/>
        <a:defRPr sz="2200">
          <a:solidFill>
            <a:schemeClr val="bg2"/>
          </a:solidFill>
          <a:latin typeface="+mn-lt"/>
        </a:defRPr>
      </a:lvl3pPr>
      <a:lvl4pPr marL="1600200" indent="-228600" algn="l" rtl="0" eaLnBrk="0" fontAlgn="base" hangingPunct="0">
        <a:spcBef>
          <a:spcPct val="20000"/>
        </a:spcBef>
        <a:spcAft>
          <a:spcPct val="0"/>
        </a:spcAft>
        <a:buClr>
          <a:srgbClr val="FF0000"/>
        </a:buClr>
        <a:buSzPct val="80000"/>
        <a:buFont typeface="Wingdings" pitchFamily="2" charset="2"/>
        <a:buChar char="­"/>
        <a:defRPr sz="2100">
          <a:solidFill>
            <a:schemeClr val="bg2"/>
          </a:solidFill>
          <a:latin typeface="+mn-lt"/>
        </a:defRPr>
      </a:lvl4pPr>
      <a:lvl5pPr marL="2057400" indent="-228600" algn="l" rtl="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mn-lt"/>
        </a:defRPr>
      </a:lvl5pPr>
      <a:lvl6pPr marL="2514600" indent="-228600" algn="l" rtl="0" fontAlgn="base">
        <a:spcBef>
          <a:spcPct val="20000"/>
        </a:spcBef>
        <a:spcAft>
          <a:spcPct val="0"/>
        </a:spcAft>
        <a:buClr>
          <a:srgbClr val="FF0000"/>
        </a:buClr>
        <a:buSzPct val="60000"/>
        <a:buFont typeface="Wingdings" pitchFamily="2" charset="2"/>
        <a:buChar char="l"/>
        <a:defRPr sz="2000">
          <a:solidFill>
            <a:schemeClr val="bg2"/>
          </a:solidFill>
          <a:latin typeface="+mn-lt"/>
        </a:defRPr>
      </a:lvl6pPr>
      <a:lvl7pPr marL="2971800" indent="-228600" algn="l" rtl="0" fontAlgn="base">
        <a:spcBef>
          <a:spcPct val="20000"/>
        </a:spcBef>
        <a:spcAft>
          <a:spcPct val="0"/>
        </a:spcAft>
        <a:buClr>
          <a:srgbClr val="FF0000"/>
        </a:buClr>
        <a:buSzPct val="60000"/>
        <a:buFont typeface="Wingdings" pitchFamily="2" charset="2"/>
        <a:buChar char="l"/>
        <a:defRPr sz="2000">
          <a:solidFill>
            <a:schemeClr val="bg2"/>
          </a:solidFill>
          <a:latin typeface="+mn-lt"/>
        </a:defRPr>
      </a:lvl7pPr>
      <a:lvl8pPr marL="3429000" indent="-228600" algn="l" rtl="0" fontAlgn="base">
        <a:spcBef>
          <a:spcPct val="20000"/>
        </a:spcBef>
        <a:spcAft>
          <a:spcPct val="0"/>
        </a:spcAft>
        <a:buClr>
          <a:srgbClr val="FF0000"/>
        </a:buClr>
        <a:buSzPct val="60000"/>
        <a:buFont typeface="Wingdings" pitchFamily="2" charset="2"/>
        <a:buChar char="l"/>
        <a:defRPr sz="2000">
          <a:solidFill>
            <a:schemeClr val="bg2"/>
          </a:solidFill>
          <a:latin typeface="+mn-lt"/>
        </a:defRPr>
      </a:lvl8pPr>
      <a:lvl9pPr marL="3886200" indent="-228600" algn="l" rtl="0" fontAlgn="base">
        <a:spcBef>
          <a:spcPct val="20000"/>
        </a:spcBef>
        <a:spcAft>
          <a:spcPct val="0"/>
        </a:spcAft>
        <a:buClr>
          <a:srgbClr val="FF0000"/>
        </a:buClr>
        <a:buSzPct val="60000"/>
        <a:buFont typeface="Wingdings" pitchFamily="2" charset="2"/>
        <a:buChar char="l"/>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5101570" name="Rectangle 2"/>
          <p:cNvSpPr>
            <a:spLocks noGrp="1" noChangeArrowheads="1"/>
          </p:cNvSpPr>
          <p:nvPr>
            <p:ph type="ftr" sz="quarter" idx="3"/>
          </p:nvPr>
        </p:nvSpPr>
        <p:spPr bwMode="auto">
          <a:xfrm>
            <a:off x="71438" y="6742113"/>
            <a:ext cx="1260475" cy="111125"/>
          </a:xfrm>
          <a:prstGeom prst="rect">
            <a:avLst/>
          </a:prstGeom>
          <a:noFill/>
          <a:ln w="9525">
            <a:noFill/>
            <a:miter lim="800000"/>
            <a:headEnd/>
            <a:tailEnd/>
          </a:ln>
          <a:effectLst/>
        </p:spPr>
        <p:txBody>
          <a:bodyPr vert="horz" wrap="square" lIns="91440" tIns="0" rIns="91440" bIns="0" numCol="1" anchor="b" anchorCtr="0" compatLnSpc="1">
            <a:prstTxWarp prst="textNoShape">
              <a:avLst/>
            </a:prstTxWarp>
          </a:bodyPr>
          <a:lstStyle>
            <a:lvl1pPr eaLnBrk="1" hangingPunct="1">
              <a:spcBef>
                <a:spcPct val="0"/>
              </a:spcBef>
              <a:buClrTx/>
              <a:buFontTx/>
              <a:buNone/>
              <a:defRPr sz="600">
                <a:solidFill>
                  <a:schemeClr val="bg2"/>
                </a:solidFill>
                <a:latin typeface="Arial" charset="0"/>
              </a:defRPr>
            </a:lvl1pPr>
          </a:lstStyle>
          <a:p>
            <a:pPr>
              <a:defRPr/>
            </a:pPr>
            <a:r>
              <a:rPr lang="de-DE"/>
              <a:t>Prof. Dr. Rainer </a:t>
            </a:r>
            <a:r>
              <a:rPr lang="de-DE">
                <a:solidFill>
                  <a:schemeClr val="tx1"/>
                </a:solidFill>
              </a:rPr>
              <a:t>Maurer</a:t>
            </a:r>
          </a:p>
        </p:txBody>
      </p:sp>
      <p:sp>
        <p:nvSpPr>
          <p:cNvPr id="5101571" name="Rectangle 3"/>
          <p:cNvSpPr>
            <a:spLocks noGrp="1" noChangeArrowheads="1"/>
          </p:cNvSpPr>
          <p:nvPr>
            <p:ph type="body" idx="1"/>
          </p:nvPr>
        </p:nvSpPr>
        <p:spPr bwMode="auto">
          <a:xfrm>
            <a:off x="457200" y="14843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Textmasterformate durch Klicken bearbeiten</a:t>
            </a:r>
          </a:p>
          <a:p>
            <a:pPr lvl="1"/>
            <a:r>
              <a:rPr lang="en-US" altLang="en-US"/>
              <a:t>Zweite Ebene</a:t>
            </a:r>
          </a:p>
          <a:p>
            <a:pPr lvl="2"/>
            <a:r>
              <a:rPr lang="en-US" altLang="en-US"/>
              <a:t>Dritte Ebene</a:t>
            </a:r>
          </a:p>
          <a:p>
            <a:pPr lvl="3"/>
            <a:r>
              <a:rPr lang="en-US" altLang="en-US"/>
              <a:t>Vierte Ebene</a:t>
            </a:r>
          </a:p>
          <a:p>
            <a:pPr lvl="4"/>
            <a:r>
              <a:rPr lang="en-US" altLang="en-US"/>
              <a:t>Fünfte Ebene</a:t>
            </a:r>
          </a:p>
        </p:txBody>
      </p:sp>
      <p:sp>
        <p:nvSpPr>
          <p:cNvPr id="2052" name="Rectangle 4"/>
          <p:cNvSpPr>
            <a:spLocks noGrp="1" noChangeArrowheads="1"/>
          </p:cNvSpPr>
          <p:nvPr>
            <p:ph type="title"/>
          </p:nvPr>
        </p:nvSpPr>
        <p:spPr bwMode="auto">
          <a:xfrm>
            <a:off x="457200" y="31750"/>
            <a:ext cx="82296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Titelmasterformat durch Klicken bearbeiten</a:t>
            </a:r>
          </a:p>
        </p:txBody>
      </p:sp>
      <p:sp>
        <p:nvSpPr>
          <p:cNvPr id="2053" name="Line 5"/>
          <p:cNvSpPr>
            <a:spLocks noChangeShapeType="1"/>
          </p:cNvSpPr>
          <p:nvPr/>
        </p:nvSpPr>
        <p:spPr bwMode="auto">
          <a:xfrm>
            <a:off x="468313" y="1016000"/>
            <a:ext cx="8243887"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101574" name="Rectangle 6"/>
          <p:cNvSpPr>
            <a:spLocks noGrp="1" noChangeArrowheads="1"/>
          </p:cNvSpPr>
          <p:nvPr>
            <p:ph type="sldNum" sz="quarter" idx="4"/>
          </p:nvPr>
        </p:nvSpPr>
        <p:spPr bwMode="auto">
          <a:xfrm>
            <a:off x="7083425" y="6524625"/>
            <a:ext cx="2133600" cy="476250"/>
          </a:xfrm>
          <a:prstGeom prst="rect">
            <a:avLst/>
          </a:prstGeom>
          <a:noFill/>
          <a:ln w="9525">
            <a:noFill/>
            <a:miter lim="800000"/>
            <a:headEnd/>
            <a:tailEnd/>
          </a:ln>
          <a:effectLst/>
        </p:spPr>
        <p:txBody>
          <a:bodyPr vert="horz" wrap="square" lIns="18000" tIns="45720" rIns="91440" bIns="36000" numCol="1" anchor="t" anchorCtr="0" compatLnSpc="1">
            <a:prstTxWarp prst="textNoShape">
              <a:avLst/>
            </a:prstTxWarp>
          </a:bodyPr>
          <a:lstStyle>
            <a:lvl1pPr algn="r" eaLnBrk="1" hangingPunct="1">
              <a:defRPr sz="1800">
                <a:solidFill>
                  <a:schemeClr val="bg2"/>
                </a:solidFill>
              </a:defRPr>
            </a:lvl1pPr>
          </a:lstStyle>
          <a:p>
            <a:r>
              <a:rPr lang="de-DE" altLang="de-DE"/>
              <a:t>-</a:t>
            </a:r>
            <a:fld id="{0E191F49-758D-412B-A1A9-60D94C93889A}" type="slidenum">
              <a:rPr lang="de-DE" altLang="de-DE">
                <a:latin typeface="Times New Roman" pitchFamily="18" charset="0"/>
              </a:rPr>
              <a:pPr/>
              <a:t>‹#›</a:t>
            </a:fld>
            <a:r>
              <a:rPr lang="de-DE" altLang="de-DE"/>
              <a:t>-</a:t>
            </a:r>
          </a:p>
        </p:txBody>
      </p:sp>
      <p:grpSp>
        <p:nvGrpSpPr>
          <p:cNvPr id="2055" name="Group 7"/>
          <p:cNvGrpSpPr>
            <a:grpSpLocks/>
          </p:cNvGrpSpPr>
          <p:nvPr userDrawn="1"/>
        </p:nvGrpSpPr>
        <p:grpSpPr bwMode="auto">
          <a:xfrm>
            <a:off x="42863" y="4865688"/>
            <a:ext cx="309562" cy="1476375"/>
            <a:chOff x="27" y="3065"/>
            <a:chExt cx="195" cy="930"/>
          </a:xfrm>
        </p:grpSpPr>
        <p:sp>
          <p:nvSpPr>
            <p:cNvPr id="2056" name="Rectangle 8"/>
            <p:cNvSpPr>
              <a:spLocks noChangeArrowheads="1"/>
            </p:cNvSpPr>
            <p:nvPr userDrawn="1"/>
          </p:nvSpPr>
          <p:spPr bwMode="auto">
            <a:xfrm rot="-5400000">
              <a:off x="-299" y="3400"/>
              <a:ext cx="89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defRPr sz="2500">
                  <a:solidFill>
                    <a:schemeClr val="tx2"/>
                  </a:solidFill>
                  <a:latin typeface="Arial" charset="0"/>
                </a:defRPr>
              </a:lvl1pPr>
              <a:lvl2pPr marL="742950" indent="-285750" defTabSz="762000" eaLnBrk="0" hangingPunct="0">
                <a:defRPr sz="2500">
                  <a:solidFill>
                    <a:schemeClr val="tx2"/>
                  </a:solidFill>
                  <a:latin typeface="Arial" charset="0"/>
                </a:defRPr>
              </a:lvl2pPr>
              <a:lvl3pPr marL="1143000" indent="-228600" defTabSz="762000" eaLnBrk="0" hangingPunct="0">
                <a:defRPr sz="2500">
                  <a:solidFill>
                    <a:schemeClr val="tx2"/>
                  </a:solidFill>
                  <a:latin typeface="Arial" charset="0"/>
                </a:defRPr>
              </a:lvl3pPr>
              <a:lvl4pPr marL="1600200" indent="-228600" defTabSz="762000" eaLnBrk="0" hangingPunct="0">
                <a:defRPr sz="2500">
                  <a:solidFill>
                    <a:schemeClr val="tx2"/>
                  </a:solidFill>
                  <a:latin typeface="Arial" charset="0"/>
                </a:defRPr>
              </a:lvl4pPr>
              <a:lvl5pPr marL="2057400" indent="-228600" defTabSz="762000" eaLnBrk="0" hangingPunct="0">
                <a:defRPr sz="2500">
                  <a:solidFill>
                    <a:schemeClr val="tx2"/>
                  </a:solidFill>
                  <a:latin typeface="Arial" charset="0"/>
                </a:defRPr>
              </a:lvl5pPr>
              <a:lvl6pPr marL="2514600" indent="-228600" defTabSz="762000" eaLnBrk="0" fontAlgn="base" hangingPunct="0">
                <a:spcBef>
                  <a:spcPct val="20000"/>
                </a:spcBef>
                <a:spcAft>
                  <a:spcPct val="0"/>
                </a:spcAft>
                <a:buClr>
                  <a:srgbClr val="FF0000"/>
                </a:buClr>
                <a:buFont typeface="Arial Unicode MS" pitchFamily="34" charset="-128"/>
                <a:defRPr sz="2500">
                  <a:solidFill>
                    <a:schemeClr val="tx2"/>
                  </a:solidFill>
                  <a:latin typeface="Arial" charset="0"/>
                </a:defRPr>
              </a:lvl6pPr>
              <a:lvl7pPr marL="2971800" indent="-228600" defTabSz="762000" eaLnBrk="0" fontAlgn="base" hangingPunct="0">
                <a:spcBef>
                  <a:spcPct val="20000"/>
                </a:spcBef>
                <a:spcAft>
                  <a:spcPct val="0"/>
                </a:spcAft>
                <a:buClr>
                  <a:srgbClr val="FF0000"/>
                </a:buClr>
                <a:buFont typeface="Arial Unicode MS" pitchFamily="34" charset="-128"/>
                <a:defRPr sz="2500">
                  <a:solidFill>
                    <a:schemeClr val="tx2"/>
                  </a:solidFill>
                  <a:latin typeface="Arial" charset="0"/>
                </a:defRPr>
              </a:lvl7pPr>
              <a:lvl8pPr marL="3429000" indent="-228600" defTabSz="762000" eaLnBrk="0" fontAlgn="base" hangingPunct="0">
                <a:spcBef>
                  <a:spcPct val="20000"/>
                </a:spcBef>
                <a:spcAft>
                  <a:spcPct val="0"/>
                </a:spcAft>
                <a:buClr>
                  <a:srgbClr val="FF0000"/>
                </a:buClr>
                <a:buFont typeface="Arial Unicode MS" pitchFamily="34" charset="-128"/>
                <a:defRPr sz="2500">
                  <a:solidFill>
                    <a:schemeClr val="tx2"/>
                  </a:solidFill>
                  <a:latin typeface="Arial" charset="0"/>
                </a:defRPr>
              </a:lvl8pPr>
              <a:lvl9pPr marL="3886200" indent="-228600" defTabSz="762000" eaLnBrk="0" fontAlgn="base" hangingPunct="0">
                <a:spcBef>
                  <a:spcPct val="20000"/>
                </a:spcBef>
                <a:spcAft>
                  <a:spcPct val="0"/>
                </a:spcAft>
                <a:buClr>
                  <a:srgbClr val="FF0000"/>
                </a:buClr>
                <a:buFont typeface="Arial Unicode MS" pitchFamily="34" charset="-128"/>
                <a:defRPr sz="2500">
                  <a:solidFill>
                    <a:schemeClr val="tx2"/>
                  </a:solidFill>
                  <a:latin typeface="Arial" charset="0"/>
                </a:defRPr>
              </a:lvl9pPr>
            </a:lstStyle>
            <a:p>
              <a:pPr>
                <a:defRPr/>
              </a:pPr>
              <a:r>
                <a:rPr lang="en-GB" altLang="en-US" sz="500">
                  <a:solidFill>
                    <a:srgbClr val="0033CC"/>
                  </a:solidFill>
                </a:rPr>
                <a:t>© RAINER MAURER, Pforzheim</a:t>
              </a:r>
            </a:p>
          </p:txBody>
        </p:sp>
        <p:sp useBgFill="1">
          <p:nvSpPr>
            <p:cNvPr id="2057" name="Rectangle 9"/>
            <p:cNvSpPr>
              <a:spLocks noChangeArrowheads="1"/>
            </p:cNvSpPr>
            <p:nvPr userDrawn="1"/>
          </p:nvSpPr>
          <p:spPr bwMode="auto">
            <a:xfrm>
              <a:off x="27" y="3112"/>
              <a:ext cx="195" cy="883"/>
            </a:xfrm>
            <a:prstGeom prst="rect">
              <a:avLst/>
            </a:prstGeom>
            <a:ln>
              <a:noFill/>
            </a:ln>
            <a:extLst>
              <a:ext uri="{91240B29-F687-4F45-9708-019B960494DF}">
                <a14:hiddenLine xmlns:a14="http://schemas.microsoft.com/office/drawing/2010/main" w="38100" algn="ctr">
                  <a:solidFill>
                    <a:srgbClr val="000000"/>
                  </a:solidFill>
                  <a:miter lim="800000"/>
                  <a:headEnd type="none" w="lg" len="lg"/>
                  <a:tailEnd type="none" w="lg" len="lg"/>
                </a14:hiddenLine>
              </a:ext>
            </a:extLst>
          </p:spPr>
          <p:txBody>
            <a:bodyPr wrap="none" lIns="90000" tIns="46800" rIns="90000" bIns="46800" anchor="ctr"/>
            <a:lstStyle>
              <a:lvl1pPr eaLnBrk="0" hangingPunct="0">
                <a:defRPr sz="2500">
                  <a:solidFill>
                    <a:schemeClr val="tx2"/>
                  </a:solidFill>
                  <a:latin typeface="Arial" charset="0"/>
                </a:defRPr>
              </a:lvl1pPr>
              <a:lvl2pPr marL="742950" indent="-285750" eaLnBrk="0" hangingPunct="0">
                <a:defRPr sz="2500">
                  <a:solidFill>
                    <a:schemeClr val="tx2"/>
                  </a:solidFill>
                  <a:latin typeface="Arial" charset="0"/>
                </a:defRPr>
              </a:lvl2pPr>
              <a:lvl3pPr marL="1143000" indent="-228600" eaLnBrk="0" hangingPunct="0">
                <a:defRPr sz="2500">
                  <a:solidFill>
                    <a:schemeClr val="tx2"/>
                  </a:solidFill>
                  <a:latin typeface="Arial" charset="0"/>
                </a:defRPr>
              </a:lvl3pPr>
              <a:lvl4pPr marL="1600200" indent="-228600" eaLnBrk="0" hangingPunct="0">
                <a:defRPr sz="2500">
                  <a:solidFill>
                    <a:schemeClr val="tx2"/>
                  </a:solidFill>
                  <a:latin typeface="Arial" charset="0"/>
                </a:defRPr>
              </a:lvl4pPr>
              <a:lvl5pPr marL="2057400" indent="-228600" eaLnBrk="0" hangingPunct="0">
                <a:defRPr sz="2500">
                  <a:solidFill>
                    <a:schemeClr val="tx2"/>
                  </a:solidFill>
                  <a:latin typeface="Arial" charset="0"/>
                </a:defRPr>
              </a:lvl5pPr>
              <a:lvl6pPr marL="2514600" indent="-228600" eaLnBrk="0" fontAlgn="base" hangingPunct="0">
                <a:spcBef>
                  <a:spcPct val="20000"/>
                </a:spcBef>
                <a:spcAft>
                  <a:spcPct val="0"/>
                </a:spcAft>
                <a:buClr>
                  <a:srgbClr val="FF0000"/>
                </a:buClr>
                <a:buFont typeface="Arial Unicode MS" pitchFamily="34" charset="-128"/>
                <a:defRPr sz="2500">
                  <a:solidFill>
                    <a:schemeClr val="tx2"/>
                  </a:solidFill>
                  <a:latin typeface="Arial" charset="0"/>
                </a:defRPr>
              </a:lvl6pPr>
              <a:lvl7pPr marL="2971800" indent="-228600" eaLnBrk="0" fontAlgn="base" hangingPunct="0">
                <a:spcBef>
                  <a:spcPct val="20000"/>
                </a:spcBef>
                <a:spcAft>
                  <a:spcPct val="0"/>
                </a:spcAft>
                <a:buClr>
                  <a:srgbClr val="FF0000"/>
                </a:buClr>
                <a:buFont typeface="Arial Unicode MS" pitchFamily="34" charset="-128"/>
                <a:defRPr sz="2500">
                  <a:solidFill>
                    <a:schemeClr val="tx2"/>
                  </a:solidFill>
                  <a:latin typeface="Arial" charset="0"/>
                </a:defRPr>
              </a:lvl7pPr>
              <a:lvl8pPr marL="3429000" indent="-228600" eaLnBrk="0" fontAlgn="base" hangingPunct="0">
                <a:spcBef>
                  <a:spcPct val="20000"/>
                </a:spcBef>
                <a:spcAft>
                  <a:spcPct val="0"/>
                </a:spcAft>
                <a:buClr>
                  <a:srgbClr val="FF0000"/>
                </a:buClr>
                <a:buFont typeface="Arial Unicode MS" pitchFamily="34" charset="-128"/>
                <a:defRPr sz="2500">
                  <a:solidFill>
                    <a:schemeClr val="tx2"/>
                  </a:solidFill>
                  <a:latin typeface="Arial" charset="0"/>
                </a:defRPr>
              </a:lvl8pPr>
              <a:lvl9pPr marL="3886200" indent="-228600" eaLnBrk="0" fontAlgn="base" hangingPunct="0">
                <a:spcBef>
                  <a:spcPct val="20000"/>
                </a:spcBef>
                <a:spcAft>
                  <a:spcPct val="0"/>
                </a:spcAft>
                <a:buClr>
                  <a:srgbClr val="FF0000"/>
                </a:buClr>
                <a:buFont typeface="Arial Unicode MS" pitchFamily="34" charset="-128"/>
                <a:defRPr sz="2500">
                  <a:solidFill>
                    <a:schemeClr val="tx2"/>
                  </a:solidFill>
                  <a:latin typeface="Arial" charset="0"/>
                </a:defRPr>
              </a:lvl9pPr>
            </a:lstStyle>
            <a:p>
              <a:pPr eaLnBrk="1" hangingPunct="1">
                <a:spcBef>
                  <a:spcPct val="20000"/>
                </a:spcBef>
                <a:buClr>
                  <a:srgbClr val="FF0000"/>
                </a:buClr>
                <a:buFont typeface="Arial Unicode MS" pitchFamily="34" charset="-128"/>
                <a:buNone/>
                <a:defRPr/>
              </a:pPr>
              <a:endParaRPr lang="en-US" altLang="en-US"/>
            </a:p>
          </p:txBody>
        </p:sp>
      </p:gr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015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015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015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015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015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1571" grpId="0" build="p">
        <p:tmplLst>
          <p:tmpl lvl="1">
            <p:tnLst>
              <p:par>
                <p:cTn presetID="1" presetClass="entr" presetSubtype="0" fill="hold" nodeType="clickEffect">
                  <p:stCondLst>
                    <p:cond delay="0"/>
                  </p:stCondLst>
                  <p:childTnLst>
                    <p:set>
                      <p:cBhvr>
                        <p:cTn dur="1" fill="hold">
                          <p:stCondLst>
                            <p:cond delay="0"/>
                          </p:stCondLst>
                        </p:cTn>
                        <p:tgtEl>
                          <p:spTgt spid="5101571"/>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5101571"/>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5101571"/>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5101571"/>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5101571"/>
                        </p:tgtEl>
                        <p:attrNameLst>
                          <p:attrName>style.visibility</p:attrName>
                        </p:attrNameLst>
                      </p:cBhvr>
                      <p:to>
                        <p:strVal val="visible"/>
                      </p:to>
                    </p:set>
                  </p:childTnLst>
                </p:cTn>
              </p:par>
            </p:tnLst>
          </p:tmpl>
        </p:tmplLst>
      </p:bldP>
    </p:bldLst>
  </p:timing>
  <p:hf hdr="0" dt="0"/>
  <p:txStyles>
    <p:titleStyle>
      <a:lvl1pPr algn="ctr" rtl="0" eaLnBrk="0" fontAlgn="base" hangingPunct="0">
        <a:spcBef>
          <a:spcPct val="0"/>
        </a:spcBef>
        <a:spcAft>
          <a:spcPct val="0"/>
        </a:spcAft>
        <a:defRPr sz="2600" b="1">
          <a:solidFill>
            <a:schemeClr val="bg2"/>
          </a:solidFill>
          <a:latin typeface="+mj-lt"/>
          <a:ea typeface="+mj-ea"/>
          <a:cs typeface="+mj-cs"/>
        </a:defRPr>
      </a:lvl1pPr>
      <a:lvl2pPr algn="ctr" rtl="0" eaLnBrk="0" fontAlgn="base" hangingPunct="0">
        <a:spcBef>
          <a:spcPct val="0"/>
        </a:spcBef>
        <a:spcAft>
          <a:spcPct val="0"/>
        </a:spcAft>
        <a:defRPr sz="2600" b="1">
          <a:solidFill>
            <a:schemeClr val="bg2"/>
          </a:solidFill>
          <a:latin typeface="Times New Roman" pitchFamily="18" charset="0"/>
        </a:defRPr>
      </a:lvl2pPr>
      <a:lvl3pPr algn="ctr" rtl="0" eaLnBrk="0" fontAlgn="base" hangingPunct="0">
        <a:spcBef>
          <a:spcPct val="0"/>
        </a:spcBef>
        <a:spcAft>
          <a:spcPct val="0"/>
        </a:spcAft>
        <a:defRPr sz="2600" b="1">
          <a:solidFill>
            <a:schemeClr val="bg2"/>
          </a:solidFill>
          <a:latin typeface="Times New Roman" pitchFamily="18" charset="0"/>
        </a:defRPr>
      </a:lvl3pPr>
      <a:lvl4pPr algn="ctr" rtl="0" eaLnBrk="0" fontAlgn="base" hangingPunct="0">
        <a:spcBef>
          <a:spcPct val="0"/>
        </a:spcBef>
        <a:spcAft>
          <a:spcPct val="0"/>
        </a:spcAft>
        <a:defRPr sz="2600" b="1">
          <a:solidFill>
            <a:schemeClr val="bg2"/>
          </a:solidFill>
          <a:latin typeface="Times New Roman" pitchFamily="18" charset="0"/>
        </a:defRPr>
      </a:lvl4pPr>
      <a:lvl5pPr algn="ctr" rtl="0" eaLnBrk="0" fontAlgn="base" hangingPunct="0">
        <a:spcBef>
          <a:spcPct val="0"/>
        </a:spcBef>
        <a:spcAft>
          <a:spcPct val="0"/>
        </a:spcAft>
        <a:defRPr sz="2600" b="1">
          <a:solidFill>
            <a:schemeClr val="bg2"/>
          </a:solidFill>
          <a:latin typeface="Times New Roman" pitchFamily="18" charset="0"/>
        </a:defRPr>
      </a:lvl5pPr>
      <a:lvl6pPr marL="457200" algn="ctr" rtl="0" fontAlgn="base">
        <a:spcBef>
          <a:spcPct val="0"/>
        </a:spcBef>
        <a:spcAft>
          <a:spcPct val="0"/>
        </a:spcAft>
        <a:defRPr sz="2600" b="1">
          <a:solidFill>
            <a:schemeClr val="bg2"/>
          </a:solidFill>
          <a:latin typeface="Times New Roman" pitchFamily="18" charset="0"/>
        </a:defRPr>
      </a:lvl6pPr>
      <a:lvl7pPr marL="914400" algn="ctr" rtl="0" fontAlgn="base">
        <a:spcBef>
          <a:spcPct val="0"/>
        </a:spcBef>
        <a:spcAft>
          <a:spcPct val="0"/>
        </a:spcAft>
        <a:defRPr sz="2600" b="1">
          <a:solidFill>
            <a:schemeClr val="bg2"/>
          </a:solidFill>
          <a:latin typeface="Times New Roman" pitchFamily="18" charset="0"/>
        </a:defRPr>
      </a:lvl7pPr>
      <a:lvl8pPr marL="1371600" algn="ctr" rtl="0" fontAlgn="base">
        <a:spcBef>
          <a:spcPct val="0"/>
        </a:spcBef>
        <a:spcAft>
          <a:spcPct val="0"/>
        </a:spcAft>
        <a:defRPr sz="2600" b="1">
          <a:solidFill>
            <a:schemeClr val="bg2"/>
          </a:solidFill>
          <a:latin typeface="Times New Roman" pitchFamily="18" charset="0"/>
        </a:defRPr>
      </a:lvl8pPr>
      <a:lvl9pPr marL="1828800" algn="ctr" rtl="0" fontAlgn="base">
        <a:spcBef>
          <a:spcPct val="0"/>
        </a:spcBef>
        <a:spcAft>
          <a:spcPct val="0"/>
        </a:spcAft>
        <a:defRPr sz="2600" b="1">
          <a:solidFill>
            <a:schemeClr val="bg2"/>
          </a:solidFill>
          <a:latin typeface="Times New Roman" pitchFamily="18" charset="0"/>
        </a:defRPr>
      </a:lvl9pPr>
    </p:titleStyle>
    <p:bodyStyle>
      <a:lvl1pPr marL="342900" indent="-342900" algn="l" rtl="0" eaLnBrk="0" fontAlgn="base" hangingPunct="0">
        <a:spcBef>
          <a:spcPct val="20000"/>
        </a:spcBef>
        <a:spcAft>
          <a:spcPct val="0"/>
        </a:spcAft>
        <a:buClr>
          <a:srgbClr val="FF0000"/>
        </a:buClr>
        <a:buFont typeface="Arial Unicode MS" pitchFamily="34" charset="-128"/>
        <a:buChar char="➤"/>
        <a:defRPr sz="2500">
          <a:solidFill>
            <a:schemeClr val="bg2"/>
          </a:solidFill>
          <a:latin typeface="+mn-lt"/>
          <a:ea typeface="+mn-ea"/>
          <a:cs typeface="+mn-cs"/>
        </a:defRPr>
      </a:lvl1pPr>
      <a:lvl2pPr marL="742950" indent="-285750" algn="l" rtl="0" eaLnBrk="0" fontAlgn="base" hangingPunct="0">
        <a:spcBef>
          <a:spcPct val="20000"/>
        </a:spcBef>
        <a:spcAft>
          <a:spcPct val="0"/>
        </a:spcAft>
        <a:buClr>
          <a:srgbClr val="FF0000"/>
        </a:buClr>
        <a:buFont typeface="Arial Unicode MS" pitchFamily="34" charset="-128"/>
        <a:buChar char="■"/>
        <a:defRPr sz="2300">
          <a:solidFill>
            <a:schemeClr val="bg2"/>
          </a:solidFill>
          <a:latin typeface="+mn-lt"/>
        </a:defRPr>
      </a:lvl2pPr>
      <a:lvl3pPr marL="1143000" indent="-228600" algn="l" rtl="0" eaLnBrk="0" fontAlgn="base" hangingPunct="0">
        <a:spcBef>
          <a:spcPct val="20000"/>
        </a:spcBef>
        <a:spcAft>
          <a:spcPct val="0"/>
        </a:spcAft>
        <a:buClr>
          <a:srgbClr val="FF0000"/>
        </a:buClr>
        <a:buSzPct val="120000"/>
        <a:buFont typeface="Arial Unicode MS" pitchFamily="34" charset="-128"/>
        <a:buChar char="◆"/>
        <a:defRPr sz="2200">
          <a:solidFill>
            <a:schemeClr val="bg2"/>
          </a:solidFill>
          <a:latin typeface="+mn-lt"/>
        </a:defRPr>
      </a:lvl3pPr>
      <a:lvl4pPr marL="1600200" indent="-228600" algn="l" rtl="0" eaLnBrk="0" fontAlgn="base" hangingPunct="0">
        <a:spcBef>
          <a:spcPct val="20000"/>
        </a:spcBef>
        <a:spcAft>
          <a:spcPct val="0"/>
        </a:spcAft>
        <a:buClr>
          <a:srgbClr val="FF0000"/>
        </a:buClr>
        <a:buSzPct val="80000"/>
        <a:buFont typeface="Wingdings" pitchFamily="2" charset="2"/>
        <a:buChar char="­"/>
        <a:defRPr sz="2100">
          <a:solidFill>
            <a:schemeClr val="bg2"/>
          </a:solidFill>
          <a:latin typeface="+mn-lt"/>
        </a:defRPr>
      </a:lvl4pPr>
      <a:lvl5pPr marL="2057400" indent="-228600" algn="l" rtl="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mn-lt"/>
        </a:defRPr>
      </a:lvl5pPr>
      <a:lvl6pPr marL="2514600" indent="-228600" algn="l" rtl="0" fontAlgn="base">
        <a:spcBef>
          <a:spcPct val="20000"/>
        </a:spcBef>
        <a:spcAft>
          <a:spcPct val="0"/>
        </a:spcAft>
        <a:buClr>
          <a:srgbClr val="FF0000"/>
        </a:buClr>
        <a:buSzPct val="60000"/>
        <a:buFont typeface="Wingdings" pitchFamily="2" charset="2"/>
        <a:buChar char="l"/>
        <a:defRPr sz="2000">
          <a:solidFill>
            <a:schemeClr val="bg2"/>
          </a:solidFill>
          <a:latin typeface="+mn-lt"/>
        </a:defRPr>
      </a:lvl6pPr>
      <a:lvl7pPr marL="2971800" indent="-228600" algn="l" rtl="0" fontAlgn="base">
        <a:spcBef>
          <a:spcPct val="20000"/>
        </a:spcBef>
        <a:spcAft>
          <a:spcPct val="0"/>
        </a:spcAft>
        <a:buClr>
          <a:srgbClr val="FF0000"/>
        </a:buClr>
        <a:buSzPct val="60000"/>
        <a:buFont typeface="Wingdings" pitchFamily="2" charset="2"/>
        <a:buChar char="l"/>
        <a:defRPr sz="2000">
          <a:solidFill>
            <a:schemeClr val="bg2"/>
          </a:solidFill>
          <a:latin typeface="+mn-lt"/>
        </a:defRPr>
      </a:lvl7pPr>
      <a:lvl8pPr marL="3429000" indent="-228600" algn="l" rtl="0" fontAlgn="base">
        <a:spcBef>
          <a:spcPct val="20000"/>
        </a:spcBef>
        <a:spcAft>
          <a:spcPct val="0"/>
        </a:spcAft>
        <a:buClr>
          <a:srgbClr val="FF0000"/>
        </a:buClr>
        <a:buSzPct val="60000"/>
        <a:buFont typeface="Wingdings" pitchFamily="2" charset="2"/>
        <a:buChar char="l"/>
        <a:defRPr sz="2000">
          <a:solidFill>
            <a:schemeClr val="bg2"/>
          </a:solidFill>
          <a:latin typeface="+mn-lt"/>
        </a:defRPr>
      </a:lvl8pPr>
      <a:lvl9pPr marL="3886200" indent="-228600" algn="l" rtl="0" fontAlgn="base">
        <a:spcBef>
          <a:spcPct val="20000"/>
        </a:spcBef>
        <a:spcAft>
          <a:spcPct val="0"/>
        </a:spcAft>
        <a:buClr>
          <a:srgbClr val="FF0000"/>
        </a:buClr>
        <a:buSzPct val="60000"/>
        <a:buFont typeface="Wingdings" pitchFamily="2" charset="2"/>
        <a:buChar char="l"/>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5291010" name="Rectangle 2"/>
          <p:cNvSpPr>
            <a:spLocks noGrp="1" noChangeArrowheads="1"/>
          </p:cNvSpPr>
          <p:nvPr>
            <p:ph type="ftr" sz="quarter" idx="3"/>
          </p:nvPr>
        </p:nvSpPr>
        <p:spPr bwMode="auto">
          <a:xfrm>
            <a:off x="71438" y="6742113"/>
            <a:ext cx="1260475" cy="111125"/>
          </a:xfrm>
          <a:prstGeom prst="rect">
            <a:avLst/>
          </a:prstGeom>
          <a:noFill/>
          <a:ln w="9525">
            <a:noFill/>
            <a:miter lim="800000"/>
            <a:headEnd/>
            <a:tailEnd/>
          </a:ln>
          <a:effectLst/>
        </p:spPr>
        <p:txBody>
          <a:bodyPr vert="horz" wrap="square" lIns="91440" tIns="0" rIns="91440" bIns="0" numCol="1" anchor="b" anchorCtr="0" compatLnSpc="1">
            <a:prstTxWarp prst="textNoShape">
              <a:avLst/>
            </a:prstTxWarp>
          </a:bodyPr>
          <a:lstStyle>
            <a:lvl1pPr eaLnBrk="1" hangingPunct="1">
              <a:spcBef>
                <a:spcPct val="0"/>
              </a:spcBef>
              <a:buClrTx/>
              <a:buFontTx/>
              <a:buNone/>
              <a:defRPr sz="600">
                <a:solidFill>
                  <a:schemeClr val="bg2"/>
                </a:solidFill>
                <a:latin typeface="Arial" charset="0"/>
              </a:defRPr>
            </a:lvl1pPr>
          </a:lstStyle>
          <a:p>
            <a:pPr>
              <a:defRPr/>
            </a:pPr>
            <a:r>
              <a:rPr lang="de-DE"/>
              <a:t>Prof. Dr. Rainer </a:t>
            </a:r>
            <a:r>
              <a:rPr lang="de-DE">
                <a:solidFill>
                  <a:schemeClr val="tx1"/>
                </a:solidFill>
              </a:rPr>
              <a:t>Maurer</a:t>
            </a:r>
          </a:p>
        </p:txBody>
      </p:sp>
      <p:sp>
        <p:nvSpPr>
          <p:cNvPr id="3075" name="Rectangle 4"/>
          <p:cNvSpPr>
            <a:spLocks noGrp="1" noChangeArrowheads="1"/>
          </p:cNvSpPr>
          <p:nvPr>
            <p:ph type="title"/>
          </p:nvPr>
        </p:nvSpPr>
        <p:spPr bwMode="auto">
          <a:xfrm>
            <a:off x="457200" y="31750"/>
            <a:ext cx="82296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Titelmasterformat durch Klicken bearbeiten</a:t>
            </a:r>
          </a:p>
        </p:txBody>
      </p:sp>
      <p:sp>
        <p:nvSpPr>
          <p:cNvPr id="3076" name="Line 5"/>
          <p:cNvSpPr>
            <a:spLocks noChangeShapeType="1"/>
          </p:cNvSpPr>
          <p:nvPr/>
        </p:nvSpPr>
        <p:spPr bwMode="auto">
          <a:xfrm>
            <a:off x="468313" y="1016000"/>
            <a:ext cx="8243887"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291014" name="Rectangle 6"/>
          <p:cNvSpPr>
            <a:spLocks noGrp="1" noChangeArrowheads="1"/>
          </p:cNvSpPr>
          <p:nvPr>
            <p:ph type="sldNum" sz="quarter" idx="4"/>
          </p:nvPr>
        </p:nvSpPr>
        <p:spPr bwMode="auto">
          <a:xfrm>
            <a:off x="7083425" y="6524625"/>
            <a:ext cx="2133600" cy="476250"/>
          </a:xfrm>
          <a:prstGeom prst="rect">
            <a:avLst/>
          </a:prstGeom>
          <a:noFill/>
          <a:ln w="9525">
            <a:noFill/>
            <a:miter lim="800000"/>
            <a:headEnd/>
            <a:tailEnd/>
          </a:ln>
          <a:effectLst/>
        </p:spPr>
        <p:txBody>
          <a:bodyPr vert="horz" wrap="square" lIns="18000" tIns="45720" rIns="91440" bIns="36000" numCol="1" anchor="t" anchorCtr="0" compatLnSpc="1">
            <a:prstTxWarp prst="textNoShape">
              <a:avLst/>
            </a:prstTxWarp>
          </a:bodyPr>
          <a:lstStyle>
            <a:lvl1pPr algn="r" eaLnBrk="1" hangingPunct="1">
              <a:defRPr sz="1800">
                <a:solidFill>
                  <a:schemeClr val="bg2"/>
                </a:solidFill>
              </a:defRPr>
            </a:lvl1pPr>
          </a:lstStyle>
          <a:p>
            <a:r>
              <a:rPr lang="de-DE" altLang="de-DE"/>
              <a:t>-</a:t>
            </a:r>
            <a:fld id="{896C8ADC-3F2D-4871-B147-24C560D6B8F4}" type="slidenum">
              <a:rPr lang="de-DE" altLang="de-DE">
                <a:latin typeface="Times New Roman" pitchFamily="18" charset="0"/>
              </a:rPr>
              <a:pPr/>
              <a:t>‹#›</a:t>
            </a:fld>
            <a:r>
              <a:rPr lang="de-DE" altLang="de-DE"/>
              <a:t>-</a:t>
            </a:r>
          </a:p>
        </p:txBody>
      </p:sp>
      <p:grpSp>
        <p:nvGrpSpPr>
          <p:cNvPr id="3078" name="Group 7"/>
          <p:cNvGrpSpPr>
            <a:grpSpLocks/>
          </p:cNvGrpSpPr>
          <p:nvPr userDrawn="1"/>
        </p:nvGrpSpPr>
        <p:grpSpPr bwMode="auto">
          <a:xfrm>
            <a:off x="42863" y="4865688"/>
            <a:ext cx="309562" cy="1476375"/>
            <a:chOff x="27" y="3065"/>
            <a:chExt cx="195" cy="930"/>
          </a:xfrm>
        </p:grpSpPr>
        <p:sp>
          <p:nvSpPr>
            <p:cNvPr id="3079" name="Rectangle 8"/>
            <p:cNvSpPr>
              <a:spLocks noChangeArrowheads="1"/>
            </p:cNvSpPr>
            <p:nvPr userDrawn="1"/>
          </p:nvSpPr>
          <p:spPr bwMode="auto">
            <a:xfrm rot="-5400000">
              <a:off x="-299" y="3400"/>
              <a:ext cx="89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defRPr sz="2500">
                  <a:solidFill>
                    <a:schemeClr val="tx2"/>
                  </a:solidFill>
                  <a:latin typeface="Arial" charset="0"/>
                </a:defRPr>
              </a:lvl1pPr>
              <a:lvl2pPr marL="742950" indent="-285750" defTabSz="762000" eaLnBrk="0" hangingPunct="0">
                <a:defRPr sz="2500">
                  <a:solidFill>
                    <a:schemeClr val="tx2"/>
                  </a:solidFill>
                  <a:latin typeface="Arial" charset="0"/>
                </a:defRPr>
              </a:lvl2pPr>
              <a:lvl3pPr marL="1143000" indent="-228600" defTabSz="762000" eaLnBrk="0" hangingPunct="0">
                <a:defRPr sz="2500">
                  <a:solidFill>
                    <a:schemeClr val="tx2"/>
                  </a:solidFill>
                  <a:latin typeface="Arial" charset="0"/>
                </a:defRPr>
              </a:lvl3pPr>
              <a:lvl4pPr marL="1600200" indent="-228600" defTabSz="762000" eaLnBrk="0" hangingPunct="0">
                <a:defRPr sz="2500">
                  <a:solidFill>
                    <a:schemeClr val="tx2"/>
                  </a:solidFill>
                  <a:latin typeface="Arial" charset="0"/>
                </a:defRPr>
              </a:lvl4pPr>
              <a:lvl5pPr marL="2057400" indent="-228600" defTabSz="762000" eaLnBrk="0" hangingPunct="0">
                <a:defRPr sz="2500">
                  <a:solidFill>
                    <a:schemeClr val="tx2"/>
                  </a:solidFill>
                  <a:latin typeface="Arial" charset="0"/>
                </a:defRPr>
              </a:lvl5pPr>
              <a:lvl6pPr marL="2514600" indent="-228600" defTabSz="762000" eaLnBrk="0" fontAlgn="base" hangingPunct="0">
                <a:spcBef>
                  <a:spcPct val="20000"/>
                </a:spcBef>
                <a:spcAft>
                  <a:spcPct val="0"/>
                </a:spcAft>
                <a:buClr>
                  <a:srgbClr val="FF0000"/>
                </a:buClr>
                <a:buFont typeface="Arial Unicode MS" pitchFamily="34" charset="-128"/>
                <a:defRPr sz="2500">
                  <a:solidFill>
                    <a:schemeClr val="tx2"/>
                  </a:solidFill>
                  <a:latin typeface="Arial" charset="0"/>
                </a:defRPr>
              </a:lvl6pPr>
              <a:lvl7pPr marL="2971800" indent="-228600" defTabSz="762000" eaLnBrk="0" fontAlgn="base" hangingPunct="0">
                <a:spcBef>
                  <a:spcPct val="20000"/>
                </a:spcBef>
                <a:spcAft>
                  <a:spcPct val="0"/>
                </a:spcAft>
                <a:buClr>
                  <a:srgbClr val="FF0000"/>
                </a:buClr>
                <a:buFont typeface="Arial Unicode MS" pitchFamily="34" charset="-128"/>
                <a:defRPr sz="2500">
                  <a:solidFill>
                    <a:schemeClr val="tx2"/>
                  </a:solidFill>
                  <a:latin typeface="Arial" charset="0"/>
                </a:defRPr>
              </a:lvl7pPr>
              <a:lvl8pPr marL="3429000" indent="-228600" defTabSz="762000" eaLnBrk="0" fontAlgn="base" hangingPunct="0">
                <a:spcBef>
                  <a:spcPct val="20000"/>
                </a:spcBef>
                <a:spcAft>
                  <a:spcPct val="0"/>
                </a:spcAft>
                <a:buClr>
                  <a:srgbClr val="FF0000"/>
                </a:buClr>
                <a:buFont typeface="Arial Unicode MS" pitchFamily="34" charset="-128"/>
                <a:defRPr sz="2500">
                  <a:solidFill>
                    <a:schemeClr val="tx2"/>
                  </a:solidFill>
                  <a:latin typeface="Arial" charset="0"/>
                </a:defRPr>
              </a:lvl8pPr>
              <a:lvl9pPr marL="3886200" indent="-228600" defTabSz="762000" eaLnBrk="0" fontAlgn="base" hangingPunct="0">
                <a:spcBef>
                  <a:spcPct val="20000"/>
                </a:spcBef>
                <a:spcAft>
                  <a:spcPct val="0"/>
                </a:spcAft>
                <a:buClr>
                  <a:srgbClr val="FF0000"/>
                </a:buClr>
                <a:buFont typeface="Arial Unicode MS" pitchFamily="34" charset="-128"/>
                <a:defRPr sz="2500">
                  <a:solidFill>
                    <a:schemeClr val="tx2"/>
                  </a:solidFill>
                  <a:latin typeface="Arial" charset="0"/>
                </a:defRPr>
              </a:lvl9pPr>
            </a:lstStyle>
            <a:p>
              <a:pPr>
                <a:defRPr/>
              </a:pPr>
              <a:r>
                <a:rPr lang="en-GB" altLang="en-US" sz="500">
                  <a:solidFill>
                    <a:srgbClr val="0033CC"/>
                  </a:solidFill>
                </a:rPr>
                <a:t>© RAINER MAURER, Pforzheim</a:t>
              </a:r>
            </a:p>
          </p:txBody>
        </p:sp>
        <p:sp useBgFill="1">
          <p:nvSpPr>
            <p:cNvPr id="3080" name="Rectangle 9"/>
            <p:cNvSpPr>
              <a:spLocks noChangeArrowheads="1"/>
            </p:cNvSpPr>
            <p:nvPr userDrawn="1"/>
          </p:nvSpPr>
          <p:spPr bwMode="auto">
            <a:xfrm>
              <a:off x="27" y="3112"/>
              <a:ext cx="195" cy="883"/>
            </a:xfrm>
            <a:prstGeom prst="rect">
              <a:avLst/>
            </a:prstGeom>
            <a:ln>
              <a:noFill/>
            </a:ln>
            <a:extLst>
              <a:ext uri="{91240B29-F687-4F45-9708-019B960494DF}">
                <a14:hiddenLine xmlns:a14="http://schemas.microsoft.com/office/drawing/2010/main" w="38100" algn="ctr">
                  <a:solidFill>
                    <a:srgbClr val="000000"/>
                  </a:solidFill>
                  <a:miter lim="800000"/>
                  <a:headEnd type="none" w="lg" len="lg"/>
                  <a:tailEnd type="none" w="lg" len="lg"/>
                </a14:hiddenLine>
              </a:ext>
            </a:extLst>
          </p:spPr>
          <p:txBody>
            <a:bodyPr wrap="none" lIns="90000" tIns="46800" rIns="90000" bIns="46800" anchor="ctr"/>
            <a:lstStyle>
              <a:lvl1pPr eaLnBrk="0" hangingPunct="0">
                <a:defRPr sz="2500">
                  <a:solidFill>
                    <a:schemeClr val="tx2"/>
                  </a:solidFill>
                  <a:latin typeface="Arial" charset="0"/>
                </a:defRPr>
              </a:lvl1pPr>
              <a:lvl2pPr marL="742950" indent="-285750" eaLnBrk="0" hangingPunct="0">
                <a:defRPr sz="2500">
                  <a:solidFill>
                    <a:schemeClr val="tx2"/>
                  </a:solidFill>
                  <a:latin typeface="Arial" charset="0"/>
                </a:defRPr>
              </a:lvl2pPr>
              <a:lvl3pPr marL="1143000" indent="-228600" eaLnBrk="0" hangingPunct="0">
                <a:defRPr sz="2500">
                  <a:solidFill>
                    <a:schemeClr val="tx2"/>
                  </a:solidFill>
                  <a:latin typeface="Arial" charset="0"/>
                </a:defRPr>
              </a:lvl3pPr>
              <a:lvl4pPr marL="1600200" indent="-228600" eaLnBrk="0" hangingPunct="0">
                <a:defRPr sz="2500">
                  <a:solidFill>
                    <a:schemeClr val="tx2"/>
                  </a:solidFill>
                  <a:latin typeface="Arial" charset="0"/>
                </a:defRPr>
              </a:lvl4pPr>
              <a:lvl5pPr marL="2057400" indent="-228600" eaLnBrk="0" hangingPunct="0">
                <a:defRPr sz="2500">
                  <a:solidFill>
                    <a:schemeClr val="tx2"/>
                  </a:solidFill>
                  <a:latin typeface="Arial" charset="0"/>
                </a:defRPr>
              </a:lvl5pPr>
              <a:lvl6pPr marL="2514600" indent="-228600" eaLnBrk="0" fontAlgn="base" hangingPunct="0">
                <a:spcBef>
                  <a:spcPct val="20000"/>
                </a:spcBef>
                <a:spcAft>
                  <a:spcPct val="0"/>
                </a:spcAft>
                <a:buClr>
                  <a:srgbClr val="FF0000"/>
                </a:buClr>
                <a:buFont typeface="Arial Unicode MS" pitchFamily="34" charset="-128"/>
                <a:defRPr sz="2500">
                  <a:solidFill>
                    <a:schemeClr val="tx2"/>
                  </a:solidFill>
                  <a:latin typeface="Arial" charset="0"/>
                </a:defRPr>
              </a:lvl6pPr>
              <a:lvl7pPr marL="2971800" indent="-228600" eaLnBrk="0" fontAlgn="base" hangingPunct="0">
                <a:spcBef>
                  <a:spcPct val="20000"/>
                </a:spcBef>
                <a:spcAft>
                  <a:spcPct val="0"/>
                </a:spcAft>
                <a:buClr>
                  <a:srgbClr val="FF0000"/>
                </a:buClr>
                <a:buFont typeface="Arial Unicode MS" pitchFamily="34" charset="-128"/>
                <a:defRPr sz="2500">
                  <a:solidFill>
                    <a:schemeClr val="tx2"/>
                  </a:solidFill>
                  <a:latin typeface="Arial" charset="0"/>
                </a:defRPr>
              </a:lvl7pPr>
              <a:lvl8pPr marL="3429000" indent="-228600" eaLnBrk="0" fontAlgn="base" hangingPunct="0">
                <a:spcBef>
                  <a:spcPct val="20000"/>
                </a:spcBef>
                <a:spcAft>
                  <a:spcPct val="0"/>
                </a:spcAft>
                <a:buClr>
                  <a:srgbClr val="FF0000"/>
                </a:buClr>
                <a:buFont typeface="Arial Unicode MS" pitchFamily="34" charset="-128"/>
                <a:defRPr sz="2500">
                  <a:solidFill>
                    <a:schemeClr val="tx2"/>
                  </a:solidFill>
                  <a:latin typeface="Arial" charset="0"/>
                </a:defRPr>
              </a:lvl8pPr>
              <a:lvl9pPr marL="3886200" indent="-228600" eaLnBrk="0" fontAlgn="base" hangingPunct="0">
                <a:spcBef>
                  <a:spcPct val="20000"/>
                </a:spcBef>
                <a:spcAft>
                  <a:spcPct val="0"/>
                </a:spcAft>
                <a:buClr>
                  <a:srgbClr val="FF0000"/>
                </a:buClr>
                <a:buFont typeface="Arial Unicode MS" pitchFamily="34" charset="-128"/>
                <a:defRPr sz="2500">
                  <a:solidFill>
                    <a:schemeClr val="tx2"/>
                  </a:solidFill>
                  <a:latin typeface="Arial" charset="0"/>
                </a:defRPr>
              </a:lvl9pPr>
            </a:lstStyle>
            <a:p>
              <a:pPr eaLnBrk="1" hangingPunct="1">
                <a:spcBef>
                  <a:spcPct val="20000"/>
                </a:spcBef>
                <a:buClr>
                  <a:srgbClr val="FF0000"/>
                </a:buClr>
                <a:buFont typeface="Arial Unicode MS" pitchFamily="34" charset="-128"/>
                <a:buNone/>
                <a:defRPr/>
              </a:pPr>
              <a:endParaRPr lang="en-US" altLang="en-US"/>
            </a:p>
          </p:txBody>
        </p:sp>
      </p:grpSp>
    </p:spTree>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rtl="0" eaLnBrk="0" fontAlgn="base" hangingPunct="0">
        <a:spcBef>
          <a:spcPct val="0"/>
        </a:spcBef>
        <a:spcAft>
          <a:spcPct val="0"/>
        </a:spcAft>
        <a:defRPr sz="2600" b="1">
          <a:solidFill>
            <a:schemeClr val="bg2"/>
          </a:solidFill>
          <a:latin typeface="+mj-lt"/>
          <a:ea typeface="+mj-ea"/>
          <a:cs typeface="+mj-cs"/>
        </a:defRPr>
      </a:lvl1pPr>
      <a:lvl2pPr algn="ctr" rtl="0" eaLnBrk="0" fontAlgn="base" hangingPunct="0">
        <a:spcBef>
          <a:spcPct val="0"/>
        </a:spcBef>
        <a:spcAft>
          <a:spcPct val="0"/>
        </a:spcAft>
        <a:defRPr sz="2600" b="1">
          <a:solidFill>
            <a:schemeClr val="bg2"/>
          </a:solidFill>
          <a:latin typeface="Times New Roman" pitchFamily="18" charset="0"/>
        </a:defRPr>
      </a:lvl2pPr>
      <a:lvl3pPr algn="ctr" rtl="0" eaLnBrk="0" fontAlgn="base" hangingPunct="0">
        <a:spcBef>
          <a:spcPct val="0"/>
        </a:spcBef>
        <a:spcAft>
          <a:spcPct val="0"/>
        </a:spcAft>
        <a:defRPr sz="2600" b="1">
          <a:solidFill>
            <a:schemeClr val="bg2"/>
          </a:solidFill>
          <a:latin typeface="Times New Roman" pitchFamily="18" charset="0"/>
        </a:defRPr>
      </a:lvl3pPr>
      <a:lvl4pPr algn="ctr" rtl="0" eaLnBrk="0" fontAlgn="base" hangingPunct="0">
        <a:spcBef>
          <a:spcPct val="0"/>
        </a:spcBef>
        <a:spcAft>
          <a:spcPct val="0"/>
        </a:spcAft>
        <a:defRPr sz="2600" b="1">
          <a:solidFill>
            <a:schemeClr val="bg2"/>
          </a:solidFill>
          <a:latin typeface="Times New Roman" pitchFamily="18" charset="0"/>
        </a:defRPr>
      </a:lvl4pPr>
      <a:lvl5pPr algn="ctr" rtl="0" eaLnBrk="0" fontAlgn="base" hangingPunct="0">
        <a:spcBef>
          <a:spcPct val="0"/>
        </a:spcBef>
        <a:spcAft>
          <a:spcPct val="0"/>
        </a:spcAft>
        <a:defRPr sz="2600" b="1">
          <a:solidFill>
            <a:schemeClr val="bg2"/>
          </a:solidFill>
          <a:latin typeface="Times New Roman" pitchFamily="18" charset="0"/>
        </a:defRPr>
      </a:lvl5pPr>
      <a:lvl6pPr marL="457200" algn="ctr" rtl="0" fontAlgn="base">
        <a:spcBef>
          <a:spcPct val="0"/>
        </a:spcBef>
        <a:spcAft>
          <a:spcPct val="0"/>
        </a:spcAft>
        <a:defRPr sz="2600" b="1">
          <a:solidFill>
            <a:schemeClr val="bg2"/>
          </a:solidFill>
          <a:latin typeface="Times New Roman" pitchFamily="18" charset="0"/>
        </a:defRPr>
      </a:lvl6pPr>
      <a:lvl7pPr marL="914400" algn="ctr" rtl="0" fontAlgn="base">
        <a:spcBef>
          <a:spcPct val="0"/>
        </a:spcBef>
        <a:spcAft>
          <a:spcPct val="0"/>
        </a:spcAft>
        <a:defRPr sz="2600" b="1">
          <a:solidFill>
            <a:schemeClr val="bg2"/>
          </a:solidFill>
          <a:latin typeface="Times New Roman" pitchFamily="18" charset="0"/>
        </a:defRPr>
      </a:lvl7pPr>
      <a:lvl8pPr marL="1371600" algn="ctr" rtl="0" fontAlgn="base">
        <a:spcBef>
          <a:spcPct val="0"/>
        </a:spcBef>
        <a:spcAft>
          <a:spcPct val="0"/>
        </a:spcAft>
        <a:defRPr sz="2600" b="1">
          <a:solidFill>
            <a:schemeClr val="bg2"/>
          </a:solidFill>
          <a:latin typeface="Times New Roman" pitchFamily="18" charset="0"/>
        </a:defRPr>
      </a:lvl8pPr>
      <a:lvl9pPr marL="1828800" algn="ctr" rtl="0" fontAlgn="base">
        <a:spcBef>
          <a:spcPct val="0"/>
        </a:spcBef>
        <a:spcAft>
          <a:spcPct val="0"/>
        </a:spcAft>
        <a:defRPr sz="2600" b="1">
          <a:solidFill>
            <a:schemeClr val="bg2"/>
          </a:solidFill>
          <a:latin typeface="Times New Roman" pitchFamily="18" charset="0"/>
        </a:defRPr>
      </a:lvl9pPr>
    </p:titleStyle>
    <p:bodyStyle>
      <a:lvl1pPr marL="342900" indent="-342900" algn="l" rtl="0" eaLnBrk="0" fontAlgn="base" hangingPunct="0">
        <a:spcBef>
          <a:spcPct val="20000"/>
        </a:spcBef>
        <a:spcAft>
          <a:spcPct val="0"/>
        </a:spcAft>
        <a:buClr>
          <a:srgbClr val="FF0000"/>
        </a:buClr>
        <a:buFont typeface="Arial Unicode MS" pitchFamily="34" charset="-128"/>
        <a:buChar char="➤"/>
        <a:defRPr sz="2500">
          <a:solidFill>
            <a:schemeClr val="bg2"/>
          </a:solidFill>
          <a:latin typeface="+mn-lt"/>
          <a:ea typeface="+mn-ea"/>
          <a:cs typeface="+mn-cs"/>
        </a:defRPr>
      </a:lvl1pPr>
      <a:lvl2pPr marL="742950" indent="-285750" algn="l" rtl="0" eaLnBrk="0" fontAlgn="base" hangingPunct="0">
        <a:spcBef>
          <a:spcPct val="20000"/>
        </a:spcBef>
        <a:spcAft>
          <a:spcPct val="0"/>
        </a:spcAft>
        <a:buClr>
          <a:srgbClr val="FF0000"/>
        </a:buClr>
        <a:buFont typeface="Arial Unicode MS" pitchFamily="34" charset="-128"/>
        <a:buChar char="■"/>
        <a:defRPr sz="2300">
          <a:solidFill>
            <a:schemeClr val="bg2"/>
          </a:solidFill>
          <a:latin typeface="+mn-lt"/>
        </a:defRPr>
      </a:lvl2pPr>
      <a:lvl3pPr marL="1143000" indent="-228600" algn="l" rtl="0" eaLnBrk="0" fontAlgn="base" hangingPunct="0">
        <a:spcBef>
          <a:spcPct val="20000"/>
        </a:spcBef>
        <a:spcAft>
          <a:spcPct val="0"/>
        </a:spcAft>
        <a:buClr>
          <a:srgbClr val="FF0000"/>
        </a:buClr>
        <a:buSzPct val="120000"/>
        <a:buFont typeface="Arial Unicode MS" pitchFamily="34" charset="-128"/>
        <a:buChar char="◆"/>
        <a:defRPr sz="2200">
          <a:solidFill>
            <a:schemeClr val="bg2"/>
          </a:solidFill>
          <a:latin typeface="+mn-lt"/>
        </a:defRPr>
      </a:lvl3pPr>
      <a:lvl4pPr marL="1600200" indent="-228600" algn="l" rtl="0" eaLnBrk="0" fontAlgn="base" hangingPunct="0">
        <a:spcBef>
          <a:spcPct val="20000"/>
        </a:spcBef>
        <a:spcAft>
          <a:spcPct val="0"/>
        </a:spcAft>
        <a:buClr>
          <a:srgbClr val="FF0000"/>
        </a:buClr>
        <a:buSzPct val="80000"/>
        <a:buFont typeface="Wingdings" pitchFamily="2" charset="2"/>
        <a:buChar char="­"/>
        <a:defRPr sz="2100">
          <a:solidFill>
            <a:schemeClr val="bg2"/>
          </a:solidFill>
          <a:latin typeface="+mn-lt"/>
        </a:defRPr>
      </a:lvl4pPr>
      <a:lvl5pPr marL="2057400" indent="-228600" algn="l" rtl="0" eaLnBrk="0" fontAlgn="base" hangingPunct="0">
        <a:spcBef>
          <a:spcPct val="20000"/>
        </a:spcBef>
        <a:spcAft>
          <a:spcPct val="0"/>
        </a:spcAft>
        <a:buClr>
          <a:srgbClr val="FF0000"/>
        </a:buClr>
        <a:buSzPct val="60000"/>
        <a:buFont typeface="Wingdings" pitchFamily="2" charset="2"/>
        <a:buChar char="l"/>
        <a:defRPr sz="2000">
          <a:solidFill>
            <a:schemeClr val="bg2"/>
          </a:solidFill>
          <a:latin typeface="+mn-lt"/>
        </a:defRPr>
      </a:lvl5pPr>
      <a:lvl6pPr marL="2514600" indent="-228600" algn="l" rtl="0" fontAlgn="base">
        <a:spcBef>
          <a:spcPct val="20000"/>
        </a:spcBef>
        <a:spcAft>
          <a:spcPct val="0"/>
        </a:spcAft>
        <a:buClr>
          <a:srgbClr val="FF0000"/>
        </a:buClr>
        <a:buSzPct val="60000"/>
        <a:buFont typeface="Wingdings" pitchFamily="2" charset="2"/>
        <a:buChar char="l"/>
        <a:defRPr sz="2000">
          <a:solidFill>
            <a:schemeClr val="bg2"/>
          </a:solidFill>
          <a:latin typeface="+mn-lt"/>
        </a:defRPr>
      </a:lvl6pPr>
      <a:lvl7pPr marL="2971800" indent="-228600" algn="l" rtl="0" fontAlgn="base">
        <a:spcBef>
          <a:spcPct val="20000"/>
        </a:spcBef>
        <a:spcAft>
          <a:spcPct val="0"/>
        </a:spcAft>
        <a:buClr>
          <a:srgbClr val="FF0000"/>
        </a:buClr>
        <a:buSzPct val="60000"/>
        <a:buFont typeface="Wingdings" pitchFamily="2" charset="2"/>
        <a:buChar char="l"/>
        <a:defRPr sz="2000">
          <a:solidFill>
            <a:schemeClr val="bg2"/>
          </a:solidFill>
          <a:latin typeface="+mn-lt"/>
        </a:defRPr>
      </a:lvl7pPr>
      <a:lvl8pPr marL="3429000" indent="-228600" algn="l" rtl="0" fontAlgn="base">
        <a:spcBef>
          <a:spcPct val="20000"/>
        </a:spcBef>
        <a:spcAft>
          <a:spcPct val="0"/>
        </a:spcAft>
        <a:buClr>
          <a:srgbClr val="FF0000"/>
        </a:buClr>
        <a:buSzPct val="60000"/>
        <a:buFont typeface="Wingdings" pitchFamily="2" charset="2"/>
        <a:buChar char="l"/>
        <a:defRPr sz="2000">
          <a:solidFill>
            <a:schemeClr val="bg2"/>
          </a:solidFill>
          <a:latin typeface="+mn-lt"/>
        </a:defRPr>
      </a:lvl8pPr>
      <a:lvl9pPr marL="3886200" indent="-228600" algn="l" rtl="0" fontAlgn="base">
        <a:spcBef>
          <a:spcPct val="20000"/>
        </a:spcBef>
        <a:spcAft>
          <a:spcPct val="0"/>
        </a:spcAft>
        <a:buClr>
          <a:srgbClr val="FF0000"/>
        </a:buClr>
        <a:buSzPct val="60000"/>
        <a:buFont typeface="Wingdings" pitchFamily="2" charset="2"/>
        <a:buChar char="l"/>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11818" name="Rectangle 10"/>
          <p:cNvSpPr>
            <a:spLocks noGrp="1" noChangeArrowheads="1"/>
          </p:cNvSpPr>
          <p:nvPr>
            <p:ph type="ftr" sz="quarter" idx="3"/>
          </p:nvPr>
        </p:nvSpPr>
        <p:spPr bwMode="auto">
          <a:xfrm>
            <a:off x="71438" y="6742113"/>
            <a:ext cx="1260475" cy="111125"/>
          </a:xfrm>
          <a:prstGeom prst="rect">
            <a:avLst/>
          </a:prstGeom>
          <a:noFill/>
          <a:ln w="9525">
            <a:noFill/>
            <a:miter lim="800000"/>
            <a:headEnd/>
            <a:tailEnd/>
          </a:ln>
          <a:effectLst/>
        </p:spPr>
        <p:txBody>
          <a:bodyPr vert="horz" wrap="square" lIns="91440" tIns="0" rIns="91440" bIns="0" numCol="1" anchor="b" anchorCtr="0" compatLnSpc="1">
            <a:prstTxWarp prst="textNoShape">
              <a:avLst/>
            </a:prstTxWarp>
          </a:bodyPr>
          <a:lstStyle>
            <a:lvl1pPr eaLnBrk="1" hangingPunct="1">
              <a:spcBef>
                <a:spcPct val="0"/>
              </a:spcBef>
              <a:buClrTx/>
              <a:buFontTx/>
              <a:buNone/>
              <a:defRPr sz="600">
                <a:solidFill>
                  <a:srgbClr val="000514"/>
                </a:solidFill>
                <a:latin typeface="Arial" charset="0"/>
              </a:defRPr>
            </a:lvl1pPr>
          </a:lstStyle>
          <a:p>
            <a:pPr>
              <a:defRPr/>
            </a:pPr>
            <a:r>
              <a:rPr lang="de-DE"/>
              <a:t>Prof. Dr. Rainer </a:t>
            </a:r>
            <a:r>
              <a:rPr lang="de-DE">
                <a:solidFill>
                  <a:srgbClr val="FFFFFF"/>
                </a:solidFill>
              </a:rPr>
              <a:t>Maurer</a:t>
            </a:r>
          </a:p>
        </p:txBody>
      </p:sp>
      <p:sp>
        <p:nvSpPr>
          <p:cNvPr id="5111819" name="Rectangle 11"/>
          <p:cNvSpPr>
            <a:spLocks noGrp="1" noChangeArrowheads="1"/>
          </p:cNvSpPr>
          <p:nvPr>
            <p:ph type="sldNum" sz="quarter" idx="4"/>
          </p:nvPr>
        </p:nvSpPr>
        <p:spPr bwMode="auto">
          <a:xfrm>
            <a:off x="7083425" y="6524625"/>
            <a:ext cx="2133600" cy="476250"/>
          </a:xfrm>
          <a:prstGeom prst="rect">
            <a:avLst/>
          </a:prstGeom>
          <a:noFill/>
          <a:ln w="9525">
            <a:noFill/>
            <a:miter lim="800000"/>
            <a:headEnd/>
            <a:tailEnd/>
          </a:ln>
          <a:effectLst/>
        </p:spPr>
        <p:txBody>
          <a:bodyPr vert="horz" wrap="square" lIns="18000" tIns="45720" rIns="91440" bIns="36000" numCol="1" anchor="t" anchorCtr="0" compatLnSpc="1">
            <a:prstTxWarp prst="textNoShape">
              <a:avLst/>
            </a:prstTxWarp>
          </a:bodyPr>
          <a:lstStyle>
            <a:lvl1pPr algn="r" eaLnBrk="1" hangingPunct="1">
              <a:defRPr sz="1800">
                <a:solidFill>
                  <a:srgbClr val="000514"/>
                </a:solidFill>
              </a:defRPr>
            </a:lvl1pPr>
          </a:lstStyle>
          <a:p>
            <a:r>
              <a:rPr lang="de-DE" altLang="de-DE"/>
              <a:t>-</a:t>
            </a:r>
            <a:fld id="{989A4675-7F71-4C1D-849F-1DFDBF52E6A5}" type="slidenum">
              <a:rPr lang="de-DE" altLang="de-DE">
                <a:latin typeface="Times New Roman" pitchFamily="18" charset="0"/>
              </a:rPr>
              <a:pPr/>
              <a:t>‹#›</a:t>
            </a:fld>
            <a:r>
              <a:rPr lang="de-DE" altLang="de-DE"/>
              <a:t>-</a:t>
            </a:r>
          </a:p>
        </p:txBody>
      </p:sp>
      <p:sp>
        <p:nvSpPr>
          <p:cNvPr id="4100" name="Rectangle 13"/>
          <p:cNvSpPr>
            <a:spLocks noGrp="1" noChangeArrowheads="1"/>
          </p:cNvSpPr>
          <p:nvPr>
            <p:ph type="title"/>
          </p:nvPr>
        </p:nvSpPr>
        <p:spPr bwMode="auto">
          <a:xfrm>
            <a:off x="457200" y="31750"/>
            <a:ext cx="8229600"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Titelmasterformat durch Klicken bearbeiten</a:t>
            </a:r>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dt="0"/>
  <p:txStyles>
    <p:titleStyle>
      <a:lvl1pPr algn="ctr" rtl="0" eaLnBrk="0" fontAlgn="base" hangingPunct="0">
        <a:spcBef>
          <a:spcPct val="0"/>
        </a:spcBef>
        <a:spcAft>
          <a:spcPct val="0"/>
        </a:spcAft>
        <a:defRPr sz="2600" b="1">
          <a:solidFill>
            <a:schemeClr val="tx2"/>
          </a:solidFill>
          <a:latin typeface="+mj-lt"/>
          <a:ea typeface="+mj-ea"/>
          <a:cs typeface="+mj-cs"/>
        </a:defRPr>
      </a:lvl1pPr>
      <a:lvl2pPr algn="ctr" rtl="0" eaLnBrk="0" fontAlgn="base" hangingPunct="0">
        <a:spcBef>
          <a:spcPct val="0"/>
        </a:spcBef>
        <a:spcAft>
          <a:spcPct val="0"/>
        </a:spcAft>
        <a:defRPr sz="2600" b="1">
          <a:solidFill>
            <a:schemeClr val="tx2"/>
          </a:solidFill>
          <a:latin typeface="Times New Roman" pitchFamily="18" charset="0"/>
        </a:defRPr>
      </a:lvl2pPr>
      <a:lvl3pPr algn="ctr" rtl="0" eaLnBrk="0" fontAlgn="base" hangingPunct="0">
        <a:spcBef>
          <a:spcPct val="0"/>
        </a:spcBef>
        <a:spcAft>
          <a:spcPct val="0"/>
        </a:spcAft>
        <a:defRPr sz="2600" b="1">
          <a:solidFill>
            <a:schemeClr val="tx2"/>
          </a:solidFill>
          <a:latin typeface="Times New Roman" pitchFamily="18" charset="0"/>
        </a:defRPr>
      </a:lvl3pPr>
      <a:lvl4pPr algn="ctr" rtl="0" eaLnBrk="0" fontAlgn="base" hangingPunct="0">
        <a:spcBef>
          <a:spcPct val="0"/>
        </a:spcBef>
        <a:spcAft>
          <a:spcPct val="0"/>
        </a:spcAft>
        <a:defRPr sz="2600" b="1">
          <a:solidFill>
            <a:schemeClr val="tx2"/>
          </a:solidFill>
          <a:latin typeface="Times New Roman" pitchFamily="18" charset="0"/>
        </a:defRPr>
      </a:lvl4pPr>
      <a:lvl5pPr algn="ctr" rtl="0" eaLnBrk="0" fontAlgn="base" hangingPunct="0">
        <a:spcBef>
          <a:spcPct val="0"/>
        </a:spcBef>
        <a:spcAft>
          <a:spcPct val="0"/>
        </a:spcAft>
        <a:defRPr sz="2600" b="1">
          <a:solidFill>
            <a:schemeClr val="tx2"/>
          </a:solidFill>
          <a:latin typeface="Times New Roman" pitchFamily="18" charset="0"/>
        </a:defRPr>
      </a:lvl5pPr>
      <a:lvl6pPr marL="457200" algn="ctr" rtl="0" fontAlgn="base">
        <a:spcBef>
          <a:spcPct val="0"/>
        </a:spcBef>
        <a:spcAft>
          <a:spcPct val="0"/>
        </a:spcAft>
        <a:defRPr sz="2600" b="1">
          <a:solidFill>
            <a:schemeClr val="tx2"/>
          </a:solidFill>
          <a:latin typeface="Times New Roman" pitchFamily="18" charset="0"/>
        </a:defRPr>
      </a:lvl6pPr>
      <a:lvl7pPr marL="914400" algn="ctr" rtl="0" fontAlgn="base">
        <a:spcBef>
          <a:spcPct val="0"/>
        </a:spcBef>
        <a:spcAft>
          <a:spcPct val="0"/>
        </a:spcAft>
        <a:defRPr sz="2600" b="1">
          <a:solidFill>
            <a:schemeClr val="tx2"/>
          </a:solidFill>
          <a:latin typeface="Times New Roman" pitchFamily="18" charset="0"/>
        </a:defRPr>
      </a:lvl7pPr>
      <a:lvl8pPr marL="1371600" algn="ctr" rtl="0" fontAlgn="base">
        <a:spcBef>
          <a:spcPct val="0"/>
        </a:spcBef>
        <a:spcAft>
          <a:spcPct val="0"/>
        </a:spcAft>
        <a:defRPr sz="2600" b="1">
          <a:solidFill>
            <a:schemeClr val="tx2"/>
          </a:solidFill>
          <a:latin typeface="Times New Roman" pitchFamily="18" charset="0"/>
        </a:defRPr>
      </a:lvl8pPr>
      <a:lvl9pPr marL="1828800" algn="ctr" rtl="0" fontAlgn="base">
        <a:spcBef>
          <a:spcPct val="0"/>
        </a:spcBef>
        <a:spcAft>
          <a:spcPct val="0"/>
        </a:spcAft>
        <a:defRPr sz="26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33346" name="Rectangle 2"/>
          <p:cNvSpPr>
            <a:spLocks noGrp="1" noChangeArrowheads="1"/>
          </p:cNvSpPr>
          <p:nvPr>
            <p:ph type="sldNum" sz="quarter" idx="4"/>
          </p:nvPr>
        </p:nvSpPr>
        <p:spPr bwMode="auto">
          <a:xfrm>
            <a:off x="7038975" y="6376988"/>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600" b="1">
                <a:solidFill>
                  <a:schemeClr val="tx1"/>
                </a:solidFill>
              </a:defRPr>
            </a:lvl1pPr>
          </a:lstStyle>
          <a:p>
            <a:r>
              <a:rPr lang="de-DE" altLang="de-DE"/>
              <a:t>- </a:t>
            </a:r>
            <a:fld id="{9F9AD347-DE93-4838-B078-BD46357F9812}" type="slidenum">
              <a:rPr lang="de-DE" altLang="de-DE"/>
              <a:pPr/>
              <a:t>‹#›</a:t>
            </a:fld>
            <a:r>
              <a:rPr lang="de-DE" altLang="de-DE"/>
              <a:t> -</a:t>
            </a:r>
          </a:p>
        </p:txBody>
      </p:sp>
      <p:grpSp>
        <p:nvGrpSpPr>
          <p:cNvPr id="5123" name="Group 3"/>
          <p:cNvGrpSpPr>
            <a:grpSpLocks/>
          </p:cNvGrpSpPr>
          <p:nvPr userDrawn="1"/>
        </p:nvGrpSpPr>
        <p:grpSpPr bwMode="auto">
          <a:xfrm>
            <a:off x="0" y="0"/>
            <a:ext cx="9140825" cy="6850063"/>
            <a:chOff x="0" y="0"/>
            <a:chExt cx="5758" cy="4315"/>
          </a:xfrm>
        </p:grpSpPr>
        <p:grpSp>
          <p:nvGrpSpPr>
            <p:cNvPr id="5130" name="Group 4"/>
            <p:cNvGrpSpPr>
              <a:grpSpLocks/>
            </p:cNvGrpSpPr>
            <p:nvPr userDrawn="1"/>
          </p:nvGrpSpPr>
          <p:grpSpPr bwMode="auto">
            <a:xfrm>
              <a:off x="1728" y="2230"/>
              <a:ext cx="4027" cy="2085"/>
              <a:chOff x="1728" y="2230"/>
              <a:chExt cx="4027" cy="2085"/>
            </a:xfrm>
          </p:grpSpPr>
          <p:sp>
            <p:nvSpPr>
              <p:cNvPr id="5433349" name="Freeform 5"/>
              <p:cNvSpPr>
                <a:spLocks/>
              </p:cNvSpPr>
              <p:nvPr userDrawn="1"/>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1" hangingPunct="1">
                  <a:spcBef>
                    <a:spcPct val="20000"/>
                  </a:spcBef>
                  <a:buClr>
                    <a:srgbClr val="FF0000"/>
                  </a:buClr>
                  <a:buFont typeface="Arial Unicode MS" pitchFamily="34" charset="-128"/>
                  <a:buNone/>
                  <a:defRPr/>
                </a:pPr>
                <a:endParaRPr lang="en-US"/>
              </a:p>
            </p:txBody>
          </p:sp>
          <p:sp>
            <p:nvSpPr>
              <p:cNvPr id="5433350" name="Freeform 6"/>
              <p:cNvSpPr>
                <a:spLocks/>
              </p:cNvSpPr>
              <p:nvPr userDrawn="1"/>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1" hangingPunct="1">
                  <a:spcBef>
                    <a:spcPct val="20000"/>
                  </a:spcBef>
                  <a:buClr>
                    <a:srgbClr val="FF0000"/>
                  </a:buClr>
                  <a:buFont typeface="Arial Unicode MS" pitchFamily="34" charset="-128"/>
                  <a:buNone/>
                  <a:defRPr/>
                </a:pPr>
                <a:endParaRPr lang="en-US"/>
              </a:p>
            </p:txBody>
          </p:sp>
          <p:sp>
            <p:nvSpPr>
              <p:cNvPr id="5433351" name="Freeform 7"/>
              <p:cNvSpPr>
                <a:spLocks/>
              </p:cNvSpPr>
              <p:nvPr userDrawn="1"/>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1" hangingPunct="1">
                  <a:spcBef>
                    <a:spcPct val="20000"/>
                  </a:spcBef>
                  <a:buClr>
                    <a:srgbClr val="FF0000"/>
                  </a:buClr>
                  <a:buFont typeface="Arial Unicode MS" pitchFamily="34" charset="-128"/>
                  <a:buNone/>
                  <a:defRPr/>
                </a:pPr>
                <a:endParaRPr lang="en-US"/>
              </a:p>
            </p:txBody>
          </p:sp>
          <p:sp>
            <p:nvSpPr>
              <p:cNvPr id="5136" name="Freeform 8"/>
              <p:cNvSpPr>
                <a:spLocks/>
              </p:cNvSpPr>
              <p:nvPr userDrawn="1"/>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3353" name="Freeform 9"/>
              <p:cNvSpPr>
                <a:spLocks/>
              </p:cNvSpPr>
              <p:nvPr userDrawn="1"/>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1" hangingPunct="1">
                  <a:spcBef>
                    <a:spcPct val="20000"/>
                  </a:spcBef>
                  <a:buClr>
                    <a:srgbClr val="FF0000"/>
                  </a:buClr>
                  <a:buFont typeface="Arial Unicode MS" pitchFamily="34" charset="-128"/>
                  <a:buNone/>
                  <a:defRPr/>
                </a:pPr>
                <a:endParaRPr lang="en-US"/>
              </a:p>
            </p:txBody>
          </p:sp>
        </p:grpSp>
        <p:sp>
          <p:nvSpPr>
            <p:cNvPr id="5433354" name="Freeform 10"/>
            <p:cNvSpPr>
              <a:spLocks/>
            </p:cNvSpPr>
            <p:nvPr userDrawn="1"/>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spcBef>
                  <a:spcPct val="20000"/>
                </a:spcBef>
                <a:buClr>
                  <a:srgbClr val="FF0000"/>
                </a:buClr>
                <a:buFont typeface="Arial Unicode MS" pitchFamily="34" charset="-128"/>
                <a:buNone/>
                <a:defRPr/>
              </a:pPr>
              <a:endParaRPr lang="en-US"/>
            </a:p>
          </p:txBody>
        </p:sp>
        <p:sp>
          <p:nvSpPr>
            <p:cNvPr id="5132" name="Freeform 11"/>
            <p:cNvSpPr>
              <a:spLocks/>
            </p:cNvSpPr>
            <p:nvPr userDrawn="1"/>
          </p:nvSpPr>
          <p:spPr bwMode="hidden">
            <a:xfrm>
              <a:off x="0" y="0"/>
              <a:ext cx="5758" cy="1776"/>
            </a:xfrm>
            <a:custGeom>
              <a:avLst/>
              <a:gdLst>
                <a:gd name="T0" fmla="*/ 0 w 5740"/>
                <a:gd name="T1" fmla="*/ 0 h 1906"/>
                <a:gd name="T2" fmla="*/ 0 w 5740"/>
                <a:gd name="T3" fmla="*/ 42 h 1906"/>
                <a:gd name="T4" fmla="*/ 6797 w 5740"/>
                <a:gd name="T5" fmla="*/ 42 h 1906"/>
                <a:gd name="T6" fmla="*/ 6797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433356" name="Rectangle 12"/>
          <p:cNvSpPr>
            <a:spLocks noGrp="1" noChangeArrowheads="1"/>
          </p:cNvSpPr>
          <p:nvPr>
            <p:ph type="ftr" sz="quarter" idx="3"/>
          </p:nvPr>
        </p:nvSpPr>
        <p:spPr bwMode="auto">
          <a:xfrm>
            <a:off x="-19050" y="6376988"/>
            <a:ext cx="5653088"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buClrTx/>
              <a:buFontTx/>
              <a:buNone/>
              <a:defRPr sz="600">
                <a:solidFill>
                  <a:schemeClr val="tx1"/>
                </a:solidFill>
                <a:latin typeface="Arial" charset="0"/>
              </a:defRPr>
            </a:lvl1pPr>
          </a:lstStyle>
          <a:p>
            <a:pPr>
              <a:defRPr/>
            </a:pPr>
            <a:r>
              <a:rPr lang="de-DE"/>
              <a:t>Prof. Dr. Rainer Maurer</a:t>
            </a:r>
          </a:p>
        </p:txBody>
      </p:sp>
      <p:sp>
        <p:nvSpPr>
          <p:cNvPr id="5433357" name="Rectangle 13"/>
          <p:cNvSpPr>
            <a:spLocks noGrp="1" noChangeArrowheads="1"/>
          </p:cNvSpPr>
          <p:nvPr>
            <p:ph type="body" idx="1"/>
          </p:nvPr>
        </p:nvSpPr>
        <p:spPr bwMode="auto">
          <a:xfrm>
            <a:off x="457200" y="1371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Textmasterformate durch Klicken bearbeiten</a:t>
            </a:r>
          </a:p>
          <a:p>
            <a:pPr lvl="1"/>
            <a:r>
              <a:rPr lang="en-US" altLang="en-US"/>
              <a:t>Zweite Ebene</a:t>
            </a:r>
          </a:p>
          <a:p>
            <a:pPr lvl="2"/>
            <a:r>
              <a:rPr lang="en-US" altLang="en-US"/>
              <a:t>Dritte Ebene</a:t>
            </a:r>
          </a:p>
          <a:p>
            <a:pPr lvl="3"/>
            <a:r>
              <a:rPr lang="en-US" altLang="en-US"/>
              <a:t>Vierte Ebene</a:t>
            </a:r>
          </a:p>
          <a:p>
            <a:pPr lvl="4"/>
            <a:r>
              <a:rPr lang="en-US" altLang="en-US"/>
              <a:t>Fünfte Ebene</a:t>
            </a:r>
          </a:p>
        </p:txBody>
      </p:sp>
      <p:sp>
        <p:nvSpPr>
          <p:cNvPr id="5126" name="Rectangle 14"/>
          <p:cNvSpPr>
            <a:spLocks noGrp="1" noChangeArrowheads="1"/>
          </p:cNvSpPr>
          <p:nvPr>
            <p:ph type="title"/>
          </p:nvPr>
        </p:nvSpPr>
        <p:spPr bwMode="auto">
          <a:xfrm>
            <a:off x="457200" y="31750"/>
            <a:ext cx="82296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Erste Titelzeile</a:t>
            </a:r>
            <a:br>
              <a:rPr lang="en-US" altLang="en-US"/>
            </a:br>
            <a:r>
              <a:rPr lang="en-US" altLang="en-US"/>
              <a:t>Zweite Titelzeile</a:t>
            </a:r>
          </a:p>
        </p:txBody>
      </p:sp>
      <p:grpSp>
        <p:nvGrpSpPr>
          <p:cNvPr id="5127" name="Group 15"/>
          <p:cNvGrpSpPr>
            <a:grpSpLocks/>
          </p:cNvGrpSpPr>
          <p:nvPr userDrawn="1"/>
        </p:nvGrpSpPr>
        <p:grpSpPr bwMode="auto">
          <a:xfrm>
            <a:off x="42863" y="4865688"/>
            <a:ext cx="309562" cy="1476375"/>
            <a:chOff x="27" y="3065"/>
            <a:chExt cx="195" cy="930"/>
          </a:xfrm>
        </p:grpSpPr>
        <p:sp>
          <p:nvSpPr>
            <p:cNvPr id="5128" name="Rectangle 16"/>
            <p:cNvSpPr>
              <a:spLocks noChangeArrowheads="1"/>
            </p:cNvSpPr>
            <p:nvPr userDrawn="1"/>
          </p:nvSpPr>
          <p:spPr bwMode="auto">
            <a:xfrm rot="-5400000">
              <a:off x="-299" y="3400"/>
              <a:ext cx="89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defRPr sz="2500">
                  <a:solidFill>
                    <a:schemeClr val="tx2"/>
                  </a:solidFill>
                  <a:latin typeface="Arial" charset="0"/>
                </a:defRPr>
              </a:lvl1pPr>
              <a:lvl2pPr marL="742950" indent="-285750" defTabSz="762000" eaLnBrk="0" hangingPunct="0">
                <a:defRPr sz="2500">
                  <a:solidFill>
                    <a:schemeClr val="tx2"/>
                  </a:solidFill>
                  <a:latin typeface="Arial" charset="0"/>
                </a:defRPr>
              </a:lvl2pPr>
              <a:lvl3pPr marL="1143000" indent="-228600" defTabSz="762000" eaLnBrk="0" hangingPunct="0">
                <a:defRPr sz="2500">
                  <a:solidFill>
                    <a:schemeClr val="tx2"/>
                  </a:solidFill>
                  <a:latin typeface="Arial" charset="0"/>
                </a:defRPr>
              </a:lvl3pPr>
              <a:lvl4pPr marL="1600200" indent="-228600" defTabSz="762000" eaLnBrk="0" hangingPunct="0">
                <a:defRPr sz="2500">
                  <a:solidFill>
                    <a:schemeClr val="tx2"/>
                  </a:solidFill>
                  <a:latin typeface="Arial" charset="0"/>
                </a:defRPr>
              </a:lvl4pPr>
              <a:lvl5pPr marL="2057400" indent="-228600" defTabSz="762000" eaLnBrk="0" hangingPunct="0">
                <a:defRPr sz="2500">
                  <a:solidFill>
                    <a:schemeClr val="tx2"/>
                  </a:solidFill>
                  <a:latin typeface="Arial" charset="0"/>
                </a:defRPr>
              </a:lvl5pPr>
              <a:lvl6pPr marL="2514600" indent="-228600" defTabSz="762000" eaLnBrk="0" fontAlgn="base" hangingPunct="0">
                <a:spcBef>
                  <a:spcPct val="20000"/>
                </a:spcBef>
                <a:spcAft>
                  <a:spcPct val="0"/>
                </a:spcAft>
                <a:buClr>
                  <a:srgbClr val="FF0000"/>
                </a:buClr>
                <a:buFont typeface="Arial Unicode MS" pitchFamily="34" charset="-128"/>
                <a:defRPr sz="2500">
                  <a:solidFill>
                    <a:schemeClr val="tx2"/>
                  </a:solidFill>
                  <a:latin typeface="Arial" charset="0"/>
                </a:defRPr>
              </a:lvl6pPr>
              <a:lvl7pPr marL="2971800" indent="-228600" defTabSz="762000" eaLnBrk="0" fontAlgn="base" hangingPunct="0">
                <a:spcBef>
                  <a:spcPct val="20000"/>
                </a:spcBef>
                <a:spcAft>
                  <a:spcPct val="0"/>
                </a:spcAft>
                <a:buClr>
                  <a:srgbClr val="FF0000"/>
                </a:buClr>
                <a:buFont typeface="Arial Unicode MS" pitchFamily="34" charset="-128"/>
                <a:defRPr sz="2500">
                  <a:solidFill>
                    <a:schemeClr val="tx2"/>
                  </a:solidFill>
                  <a:latin typeface="Arial" charset="0"/>
                </a:defRPr>
              </a:lvl7pPr>
              <a:lvl8pPr marL="3429000" indent="-228600" defTabSz="762000" eaLnBrk="0" fontAlgn="base" hangingPunct="0">
                <a:spcBef>
                  <a:spcPct val="20000"/>
                </a:spcBef>
                <a:spcAft>
                  <a:spcPct val="0"/>
                </a:spcAft>
                <a:buClr>
                  <a:srgbClr val="FF0000"/>
                </a:buClr>
                <a:buFont typeface="Arial Unicode MS" pitchFamily="34" charset="-128"/>
                <a:defRPr sz="2500">
                  <a:solidFill>
                    <a:schemeClr val="tx2"/>
                  </a:solidFill>
                  <a:latin typeface="Arial" charset="0"/>
                </a:defRPr>
              </a:lvl8pPr>
              <a:lvl9pPr marL="3886200" indent="-228600" defTabSz="762000" eaLnBrk="0" fontAlgn="base" hangingPunct="0">
                <a:spcBef>
                  <a:spcPct val="20000"/>
                </a:spcBef>
                <a:spcAft>
                  <a:spcPct val="0"/>
                </a:spcAft>
                <a:buClr>
                  <a:srgbClr val="FF0000"/>
                </a:buClr>
                <a:buFont typeface="Arial Unicode MS" pitchFamily="34" charset="-128"/>
                <a:defRPr sz="2500">
                  <a:solidFill>
                    <a:schemeClr val="tx2"/>
                  </a:solidFill>
                  <a:latin typeface="Arial" charset="0"/>
                </a:defRPr>
              </a:lvl9pPr>
            </a:lstStyle>
            <a:p>
              <a:pPr>
                <a:defRPr/>
              </a:pPr>
              <a:r>
                <a:rPr lang="en-GB" altLang="en-US" sz="500">
                  <a:solidFill>
                    <a:srgbClr val="0033CC"/>
                  </a:solidFill>
                </a:rPr>
                <a:t>© RAINER MAURER, Pforzheim</a:t>
              </a:r>
            </a:p>
          </p:txBody>
        </p:sp>
        <p:sp useBgFill="1">
          <p:nvSpPr>
            <p:cNvPr id="5129" name="Rectangle 17"/>
            <p:cNvSpPr>
              <a:spLocks noChangeArrowheads="1"/>
            </p:cNvSpPr>
            <p:nvPr userDrawn="1"/>
          </p:nvSpPr>
          <p:spPr bwMode="auto">
            <a:xfrm>
              <a:off x="27" y="3112"/>
              <a:ext cx="195" cy="883"/>
            </a:xfrm>
            <a:prstGeom prst="rect">
              <a:avLst/>
            </a:prstGeom>
            <a:ln>
              <a:noFill/>
            </a:ln>
            <a:extLst>
              <a:ext uri="{91240B29-F687-4F45-9708-019B960494DF}">
                <a14:hiddenLine xmlns:a14="http://schemas.microsoft.com/office/drawing/2010/main" w="38100" algn="ctr">
                  <a:solidFill>
                    <a:srgbClr val="000000"/>
                  </a:solidFill>
                  <a:miter lim="800000"/>
                  <a:headEnd type="none" w="lg" len="lg"/>
                  <a:tailEnd type="none" w="lg" len="lg"/>
                </a14:hiddenLine>
              </a:ext>
            </a:extLst>
          </p:spPr>
          <p:txBody>
            <a:bodyPr wrap="none" lIns="90000" tIns="46800" rIns="90000" bIns="46800" anchor="ctr"/>
            <a:lstStyle>
              <a:lvl1pPr eaLnBrk="0" hangingPunct="0">
                <a:defRPr sz="2500">
                  <a:solidFill>
                    <a:schemeClr val="tx2"/>
                  </a:solidFill>
                  <a:latin typeface="Arial" charset="0"/>
                </a:defRPr>
              </a:lvl1pPr>
              <a:lvl2pPr marL="742950" indent="-285750" eaLnBrk="0" hangingPunct="0">
                <a:defRPr sz="2500">
                  <a:solidFill>
                    <a:schemeClr val="tx2"/>
                  </a:solidFill>
                  <a:latin typeface="Arial" charset="0"/>
                </a:defRPr>
              </a:lvl2pPr>
              <a:lvl3pPr marL="1143000" indent="-228600" eaLnBrk="0" hangingPunct="0">
                <a:defRPr sz="2500">
                  <a:solidFill>
                    <a:schemeClr val="tx2"/>
                  </a:solidFill>
                  <a:latin typeface="Arial" charset="0"/>
                </a:defRPr>
              </a:lvl3pPr>
              <a:lvl4pPr marL="1600200" indent="-228600" eaLnBrk="0" hangingPunct="0">
                <a:defRPr sz="2500">
                  <a:solidFill>
                    <a:schemeClr val="tx2"/>
                  </a:solidFill>
                  <a:latin typeface="Arial" charset="0"/>
                </a:defRPr>
              </a:lvl4pPr>
              <a:lvl5pPr marL="2057400" indent="-228600" eaLnBrk="0" hangingPunct="0">
                <a:defRPr sz="2500">
                  <a:solidFill>
                    <a:schemeClr val="tx2"/>
                  </a:solidFill>
                  <a:latin typeface="Arial" charset="0"/>
                </a:defRPr>
              </a:lvl5pPr>
              <a:lvl6pPr marL="2514600" indent="-228600" eaLnBrk="0" fontAlgn="base" hangingPunct="0">
                <a:spcBef>
                  <a:spcPct val="20000"/>
                </a:spcBef>
                <a:spcAft>
                  <a:spcPct val="0"/>
                </a:spcAft>
                <a:buClr>
                  <a:srgbClr val="FF0000"/>
                </a:buClr>
                <a:buFont typeface="Arial Unicode MS" pitchFamily="34" charset="-128"/>
                <a:defRPr sz="2500">
                  <a:solidFill>
                    <a:schemeClr val="tx2"/>
                  </a:solidFill>
                  <a:latin typeface="Arial" charset="0"/>
                </a:defRPr>
              </a:lvl6pPr>
              <a:lvl7pPr marL="2971800" indent="-228600" eaLnBrk="0" fontAlgn="base" hangingPunct="0">
                <a:spcBef>
                  <a:spcPct val="20000"/>
                </a:spcBef>
                <a:spcAft>
                  <a:spcPct val="0"/>
                </a:spcAft>
                <a:buClr>
                  <a:srgbClr val="FF0000"/>
                </a:buClr>
                <a:buFont typeface="Arial Unicode MS" pitchFamily="34" charset="-128"/>
                <a:defRPr sz="2500">
                  <a:solidFill>
                    <a:schemeClr val="tx2"/>
                  </a:solidFill>
                  <a:latin typeface="Arial" charset="0"/>
                </a:defRPr>
              </a:lvl7pPr>
              <a:lvl8pPr marL="3429000" indent="-228600" eaLnBrk="0" fontAlgn="base" hangingPunct="0">
                <a:spcBef>
                  <a:spcPct val="20000"/>
                </a:spcBef>
                <a:spcAft>
                  <a:spcPct val="0"/>
                </a:spcAft>
                <a:buClr>
                  <a:srgbClr val="FF0000"/>
                </a:buClr>
                <a:buFont typeface="Arial Unicode MS" pitchFamily="34" charset="-128"/>
                <a:defRPr sz="2500">
                  <a:solidFill>
                    <a:schemeClr val="tx2"/>
                  </a:solidFill>
                  <a:latin typeface="Arial" charset="0"/>
                </a:defRPr>
              </a:lvl8pPr>
              <a:lvl9pPr marL="3886200" indent="-228600" eaLnBrk="0" fontAlgn="base" hangingPunct="0">
                <a:spcBef>
                  <a:spcPct val="20000"/>
                </a:spcBef>
                <a:spcAft>
                  <a:spcPct val="0"/>
                </a:spcAft>
                <a:buClr>
                  <a:srgbClr val="FF0000"/>
                </a:buClr>
                <a:buFont typeface="Arial Unicode MS" pitchFamily="34" charset="-128"/>
                <a:defRPr sz="2500">
                  <a:solidFill>
                    <a:schemeClr val="tx2"/>
                  </a:solidFill>
                  <a:latin typeface="Arial" charset="0"/>
                </a:defRPr>
              </a:lvl9pPr>
            </a:lstStyle>
            <a:p>
              <a:pPr eaLnBrk="1" hangingPunct="1">
                <a:spcBef>
                  <a:spcPct val="20000"/>
                </a:spcBef>
                <a:buClr>
                  <a:srgbClr val="FF0000"/>
                </a:buClr>
                <a:buFont typeface="Arial Unicode MS" pitchFamily="34" charset="-128"/>
                <a:buNone/>
                <a:defRPr/>
              </a:pPr>
              <a:endParaRPr lang="en-US" altLang="en-US"/>
            </a:p>
          </p:txBody>
        </p:sp>
      </p:grpSp>
    </p:spTree>
  </p:cSld>
  <p:clrMap bg1="dk2" tx1="lt1" bg2="dk1"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433357">
                                            <p:txEl>
                                              <p:pRg st="0" end="0"/>
                                            </p:txEl>
                                          </p:spTgt>
                                        </p:tgtEl>
                                        <p:attrNameLst>
                                          <p:attrName>style.visibility</p:attrName>
                                        </p:attrNameLst>
                                      </p:cBhvr>
                                      <p:to>
                                        <p:strVal val="visible"/>
                                      </p:to>
                                    </p:set>
                                    <p:anim calcmode="lin" valueType="num">
                                      <p:cBhvr additive="base">
                                        <p:cTn id="7" dur="500" fill="hold"/>
                                        <p:tgtEl>
                                          <p:spTgt spid="543335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43335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433357">
                                            <p:txEl>
                                              <p:pRg st="1" end="1"/>
                                            </p:txEl>
                                          </p:spTgt>
                                        </p:tgtEl>
                                        <p:attrNameLst>
                                          <p:attrName>style.visibility</p:attrName>
                                        </p:attrNameLst>
                                      </p:cBhvr>
                                      <p:to>
                                        <p:strVal val="visible"/>
                                      </p:to>
                                    </p:set>
                                    <p:anim calcmode="lin" valueType="num">
                                      <p:cBhvr additive="base">
                                        <p:cTn id="13" dur="500" fill="hold"/>
                                        <p:tgtEl>
                                          <p:spTgt spid="543335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43335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433357">
                                            <p:txEl>
                                              <p:pRg st="2" end="2"/>
                                            </p:txEl>
                                          </p:spTgt>
                                        </p:tgtEl>
                                        <p:attrNameLst>
                                          <p:attrName>style.visibility</p:attrName>
                                        </p:attrNameLst>
                                      </p:cBhvr>
                                      <p:to>
                                        <p:strVal val="visible"/>
                                      </p:to>
                                    </p:set>
                                    <p:anim calcmode="lin" valueType="num">
                                      <p:cBhvr additive="base">
                                        <p:cTn id="19" dur="500" fill="hold"/>
                                        <p:tgtEl>
                                          <p:spTgt spid="543335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43335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433357">
                                            <p:txEl>
                                              <p:pRg st="3" end="3"/>
                                            </p:txEl>
                                          </p:spTgt>
                                        </p:tgtEl>
                                        <p:attrNameLst>
                                          <p:attrName>style.visibility</p:attrName>
                                        </p:attrNameLst>
                                      </p:cBhvr>
                                      <p:to>
                                        <p:strVal val="visible"/>
                                      </p:to>
                                    </p:set>
                                    <p:anim calcmode="lin" valueType="num">
                                      <p:cBhvr additive="base">
                                        <p:cTn id="25" dur="500" fill="hold"/>
                                        <p:tgtEl>
                                          <p:spTgt spid="543335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43335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433357">
                                            <p:txEl>
                                              <p:pRg st="4" end="4"/>
                                            </p:txEl>
                                          </p:spTgt>
                                        </p:tgtEl>
                                        <p:attrNameLst>
                                          <p:attrName>style.visibility</p:attrName>
                                        </p:attrNameLst>
                                      </p:cBhvr>
                                      <p:to>
                                        <p:strVal val="visible"/>
                                      </p:to>
                                    </p:set>
                                    <p:anim calcmode="lin" valueType="num">
                                      <p:cBhvr additive="base">
                                        <p:cTn id="31" dur="500" fill="hold"/>
                                        <p:tgtEl>
                                          <p:spTgt spid="543335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43335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3357" grpId="0" build="p" bldLvl="3" autoUpdateAnimBg="0">
        <p:tmplLst>
          <p:tmpl lvl="1">
            <p:tnLst>
              <p:par>
                <p:cTn presetID="2" presetClass="entr" presetSubtype="2" fill="hold" nodeType="clickEffect">
                  <p:stCondLst>
                    <p:cond delay="0"/>
                  </p:stCondLst>
                  <p:childTnLst>
                    <p:set>
                      <p:cBhvr>
                        <p:cTn dur="1" fill="hold">
                          <p:stCondLst>
                            <p:cond delay="0"/>
                          </p:stCondLst>
                        </p:cTn>
                        <p:tgtEl>
                          <p:spTgt spid="5433357"/>
                        </p:tgtEl>
                        <p:attrNameLst>
                          <p:attrName>style.visibility</p:attrName>
                        </p:attrNameLst>
                      </p:cBhvr>
                      <p:to>
                        <p:strVal val="visible"/>
                      </p:to>
                    </p:set>
                    <p:anim calcmode="lin" valueType="num">
                      <p:cBhvr additive="base">
                        <p:cTn dur="500" fill="hold"/>
                        <p:tgtEl>
                          <p:spTgt spid="5433357"/>
                        </p:tgtEl>
                        <p:attrNameLst>
                          <p:attrName>ppt_x</p:attrName>
                        </p:attrNameLst>
                      </p:cBhvr>
                      <p:tavLst>
                        <p:tav tm="0">
                          <p:val>
                            <p:strVal val="1+#ppt_w/2"/>
                          </p:val>
                        </p:tav>
                        <p:tav tm="100000">
                          <p:val>
                            <p:strVal val="#ppt_x"/>
                          </p:val>
                        </p:tav>
                      </p:tavLst>
                    </p:anim>
                    <p:anim calcmode="lin" valueType="num">
                      <p:cBhvr additive="base">
                        <p:cTn dur="500" fill="hold"/>
                        <p:tgtEl>
                          <p:spTgt spid="5433357"/>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5433357"/>
                        </p:tgtEl>
                        <p:attrNameLst>
                          <p:attrName>style.visibility</p:attrName>
                        </p:attrNameLst>
                      </p:cBhvr>
                      <p:to>
                        <p:strVal val="visible"/>
                      </p:to>
                    </p:set>
                    <p:anim calcmode="lin" valueType="num">
                      <p:cBhvr additive="base">
                        <p:cTn dur="500" fill="hold"/>
                        <p:tgtEl>
                          <p:spTgt spid="5433357"/>
                        </p:tgtEl>
                        <p:attrNameLst>
                          <p:attrName>ppt_x</p:attrName>
                        </p:attrNameLst>
                      </p:cBhvr>
                      <p:tavLst>
                        <p:tav tm="0">
                          <p:val>
                            <p:strVal val="1+#ppt_w/2"/>
                          </p:val>
                        </p:tav>
                        <p:tav tm="100000">
                          <p:val>
                            <p:strVal val="#ppt_x"/>
                          </p:val>
                        </p:tav>
                      </p:tavLst>
                    </p:anim>
                    <p:anim calcmode="lin" valueType="num">
                      <p:cBhvr additive="base">
                        <p:cTn dur="500" fill="hold"/>
                        <p:tgtEl>
                          <p:spTgt spid="5433357"/>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5433357"/>
                        </p:tgtEl>
                        <p:attrNameLst>
                          <p:attrName>style.visibility</p:attrName>
                        </p:attrNameLst>
                      </p:cBhvr>
                      <p:to>
                        <p:strVal val="visible"/>
                      </p:to>
                    </p:set>
                    <p:anim calcmode="lin" valueType="num">
                      <p:cBhvr additive="base">
                        <p:cTn dur="500" fill="hold"/>
                        <p:tgtEl>
                          <p:spTgt spid="5433357"/>
                        </p:tgtEl>
                        <p:attrNameLst>
                          <p:attrName>ppt_x</p:attrName>
                        </p:attrNameLst>
                      </p:cBhvr>
                      <p:tavLst>
                        <p:tav tm="0">
                          <p:val>
                            <p:strVal val="1+#ppt_w/2"/>
                          </p:val>
                        </p:tav>
                        <p:tav tm="100000">
                          <p:val>
                            <p:strVal val="#ppt_x"/>
                          </p:val>
                        </p:tav>
                      </p:tavLst>
                    </p:anim>
                    <p:anim calcmode="lin" valueType="num">
                      <p:cBhvr additive="base">
                        <p:cTn dur="500" fill="hold"/>
                        <p:tgtEl>
                          <p:spTgt spid="5433357"/>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5433357"/>
                        </p:tgtEl>
                        <p:attrNameLst>
                          <p:attrName>style.visibility</p:attrName>
                        </p:attrNameLst>
                      </p:cBhvr>
                      <p:to>
                        <p:strVal val="visible"/>
                      </p:to>
                    </p:set>
                    <p:anim calcmode="lin" valueType="num">
                      <p:cBhvr additive="base">
                        <p:cTn dur="500" fill="hold"/>
                        <p:tgtEl>
                          <p:spTgt spid="5433357"/>
                        </p:tgtEl>
                        <p:attrNameLst>
                          <p:attrName>ppt_x</p:attrName>
                        </p:attrNameLst>
                      </p:cBhvr>
                      <p:tavLst>
                        <p:tav tm="0">
                          <p:val>
                            <p:strVal val="1+#ppt_w/2"/>
                          </p:val>
                        </p:tav>
                        <p:tav tm="100000">
                          <p:val>
                            <p:strVal val="#ppt_x"/>
                          </p:val>
                        </p:tav>
                      </p:tavLst>
                    </p:anim>
                    <p:anim calcmode="lin" valueType="num">
                      <p:cBhvr additive="base">
                        <p:cTn dur="500" fill="hold"/>
                        <p:tgtEl>
                          <p:spTgt spid="5433357"/>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5433357"/>
                        </p:tgtEl>
                        <p:attrNameLst>
                          <p:attrName>style.visibility</p:attrName>
                        </p:attrNameLst>
                      </p:cBhvr>
                      <p:to>
                        <p:strVal val="visible"/>
                      </p:to>
                    </p:set>
                    <p:anim calcmode="lin" valueType="num">
                      <p:cBhvr additive="base">
                        <p:cTn dur="500" fill="hold"/>
                        <p:tgtEl>
                          <p:spTgt spid="5433357"/>
                        </p:tgtEl>
                        <p:attrNameLst>
                          <p:attrName>ppt_x</p:attrName>
                        </p:attrNameLst>
                      </p:cBhvr>
                      <p:tavLst>
                        <p:tav tm="0">
                          <p:val>
                            <p:strVal val="1+#ppt_w/2"/>
                          </p:val>
                        </p:tav>
                        <p:tav tm="100000">
                          <p:val>
                            <p:strVal val="#ppt_x"/>
                          </p:val>
                        </p:tav>
                      </p:tavLst>
                    </p:anim>
                    <p:anim calcmode="lin" valueType="num">
                      <p:cBhvr additive="base">
                        <p:cTn dur="500" fill="hold"/>
                        <p:tgtEl>
                          <p:spTgt spid="5433357"/>
                        </p:tgtEl>
                        <p:attrNameLst>
                          <p:attrName>ppt_y</p:attrName>
                        </p:attrNameLst>
                      </p:cBhvr>
                      <p:tavLst>
                        <p:tav tm="0">
                          <p:val>
                            <p:strVal val="#ppt_y"/>
                          </p:val>
                        </p:tav>
                        <p:tav tm="100000">
                          <p:val>
                            <p:strVal val="#ppt_y"/>
                          </p:val>
                        </p:tav>
                      </p:tavLst>
                    </p:anim>
                  </p:childTnLst>
                </p:cTn>
              </p:par>
            </p:tnLst>
          </p:tmpl>
        </p:tmplLst>
      </p:bldP>
    </p:bldLst>
  </p:timing>
  <p:hf hdr="0" dt="0"/>
  <p:txStyles>
    <p:titleStyle>
      <a:lvl1pPr algn="ctr" rtl="0" eaLnBrk="0" fontAlgn="base" hangingPunct="0">
        <a:spcBef>
          <a:spcPct val="0"/>
        </a:spcBef>
        <a:spcAft>
          <a:spcPct val="0"/>
        </a:spcAft>
        <a:defRPr sz="2600">
          <a:solidFill>
            <a:srgbClr val="FFFF00"/>
          </a:solidFill>
          <a:latin typeface="+mj-lt"/>
          <a:ea typeface="+mj-ea"/>
          <a:cs typeface="+mj-cs"/>
        </a:defRPr>
      </a:lvl1pPr>
      <a:lvl2pPr algn="ctr" rtl="0" eaLnBrk="0" fontAlgn="base" hangingPunct="0">
        <a:spcBef>
          <a:spcPct val="0"/>
        </a:spcBef>
        <a:spcAft>
          <a:spcPct val="0"/>
        </a:spcAft>
        <a:defRPr sz="2600">
          <a:solidFill>
            <a:srgbClr val="FFFF00"/>
          </a:solidFill>
          <a:latin typeface="Arial" charset="0"/>
        </a:defRPr>
      </a:lvl2pPr>
      <a:lvl3pPr algn="ctr" rtl="0" eaLnBrk="0" fontAlgn="base" hangingPunct="0">
        <a:spcBef>
          <a:spcPct val="0"/>
        </a:spcBef>
        <a:spcAft>
          <a:spcPct val="0"/>
        </a:spcAft>
        <a:defRPr sz="2600">
          <a:solidFill>
            <a:srgbClr val="FFFF00"/>
          </a:solidFill>
          <a:latin typeface="Arial" charset="0"/>
        </a:defRPr>
      </a:lvl3pPr>
      <a:lvl4pPr algn="ctr" rtl="0" eaLnBrk="0" fontAlgn="base" hangingPunct="0">
        <a:spcBef>
          <a:spcPct val="0"/>
        </a:spcBef>
        <a:spcAft>
          <a:spcPct val="0"/>
        </a:spcAft>
        <a:defRPr sz="2600">
          <a:solidFill>
            <a:srgbClr val="FFFF00"/>
          </a:solidFill>
          <a:latin typeface="Arial" charset="0"/>
        </a:defRPr>
      </a:lvl4pPr>
      <a:lvl5pPr algn="ctr" rtl="0" eaLnBrk="0" fontAlgn="base" hangingPunct="0">
        <a:spcBef>
          <a:spcPct val="0"/>
        </a:spcBef>
        <a:spcAft>
          <a:spcPct val="0"/>
        </a:spcAft>
        <a:defRPr sz="2600">
          <a:solidFill>
            <a:srgbClr val="FFFF00"/>
          </a:solidFill>
          <a:latin typeface="Arial" charset="0"/>
        </a:defRPr>
      </a:lvl5pPr>
      <a:lvl6pPr marL="457200" algn="ctr" rtl="0" fontAlgn="base">
        <a:spcBef>
          <a:spcPct val="0"/>
        </a:spcBef>
        <a:spcAft>
          <a:spcPct val="0"/>
        </a:spcAft>
        <a:defRPr sz="2600">
          <a:solidFill>
            <a:srgbClr val="FFFF00"/>
          </a:solidFill>
          <a:latin typeface="Arial" charset="0"/>
        </a:defRPr>
      </a:lvl6pPr>
      <a:lvl7pPr marL="914400" algn="ctr" rtl="0" fontAlgn="base">
        <a:spcBef>
          <a:spcPct val="0"/>
        </a:spcBef>
        <a:spcAft>
          <a:spcPct val="0"/>
        </a:spcAft>
        <a:defRPr sz="2600">
          <a:solidFill>
            <a:srgbClr val="FFFF00"/>
          </a:solidFill>
          <a:latin typeface="Arial" charset="0"/>
        </a:defRPr>
      </a:lvl7pPr>
      <a:lvl8pPr marL="1371600" algn="ctr" rtl="0" fontAlgn="base">
        <a:spcBef>
          <a:spcPct val="0"/>
        </a:spcBef>
        <a:spcAft>
          <a:spcPct val="0"/>
        </a:spcAft>
        <a:defRPr sz="2600">
          <a:solidFill>
            <a:srgbClr val="FFFF00"/>
          </a:solidFill>
          <a:latin typeface="Arial" charset="0"/>
        </a:defRPr>
      </a:lvl8pPr>
      <a:lvl9pPr marL="1828800" algn="ctr" rtl="0" fontAlgn="base">
        <a:spcBef>
          <a:spcPct val="0"/>
        </a:spcBef>
        <a:spcAft>
          <a:spcPct val="0"/>
        </a:spcAft>
        <a:defRPr sz="2600">
          <a:solidFill>
            <a:srgbClr val="FFFF00"/>
          </a:solidFill>
          <a:latin typeface="Arial" charset="0"/>
        </a:defRPr>
      </a:lvl9pPr>
    </p:titleStyle>
    <p:bodyStyle>
      <a:lvl1pPr marL="342900" indent="-342900" algn="l" rtl="0" eaLnBrk="0" fontAlgn="base" hangingPunct="0">
        <a:spcBef>
          <a:spcPct val="20000"/>
        </a:spcBef>
        <a:spcAft>
          <a:spcPct val="0"/>
        </a:spcAft>
        <a:buClr>
          <a:srgbClr val="FF0000"/>
        </a:buClr>
        <a:buFont typeface="Arial Unicode MS" pitchFamily="34" charset="-128"/>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Arial Unicode MS" pitchFamily="34" charset="-128"/>
        <a:buChar char="■"/>
        <a:defRPr sz="2300">
          <a:solidFill>
            <a:schemeClr val="tx1"/>
          </a:solidFill>
          <a:latin typeface="+mn-lt"/>
        </a:defRPr>
      </a:lvl2pPr>
      <a:lvl3pPr marL="1143000" indent="-228600" algn="l" rtl="0" eaLnBrk="0" fontAlgn="base" hangingPunct="0">
        <a:spcBef>
          <a:spcPct val="20000"/>
        </a:spcBef>
        <a:spcAft>
          <a:spcPct val="0"/>
        </a:spcAft>
        <a:buClr>
          <a:srgbClr val="FF0000"/>
        </a:buClr>
        <a:buSzPct val="120000"/>
        <a:buFont typeface="Arial Unicode MS" pitchFamily="34" charset="-128"/>
        <a:buChar char="◆"/>
        <a:defRPr sz="2200">
          <a:solidFill>
            <a:schemeClr val="tx1"/>
          </a:solidFill>
          <a:latin typeface="+mn-lt"/>
        </a:defRPr>
      </a:lvl3pPr>
      <a:lvl4pPr marL="1600200" indent="-228600" algn="l" rtl="0" eaLnBrk="0" fontAlgn="base" hangingPunct="0">
        <a:spcBef>
          <a:spcPct val="20000"/>
        </a:spcBef>
        <a:spcAft>
          <a:spcPct val="0"/>
        </a:spcAft>
        <a:buClr>
          <a:srgbClr val="FF0000"/>
        </a:buClr>
        <a:buSzPct val="80000"/>
        <a:buFont typeface="Wingdings" pitchFamily="2" charset="2"/>
        <a:buChar char="Ø"/>
        <a:defRPr sz="2000">
          <a:solidFill>
            <a:schemeClr val="tx1"/>
          </a:solidFill>
          <a:latin typeface="+mn-lt"/>
        </a:defRPr>
      </a:lvl4pPr>
      <a:lvl5pPr marL="2057400" indent="-228600" algn="l" rtl="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rgbClr val="FF0000"/>
        </a:buClr>
        <a:buSzPct val="6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rgbClr val="FF0000"/>
        </a:buClr>
        <a:buSzPct val="6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rgbClr val="FF0000"/>
        </a:buClr>
        <a:buSzPct val="6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rgbClr val="FF0000"/>
        </a:buClr>
        <a:buSzPct val="6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wmf"/><Relationship Id="rId2" Type="http://schemas.openxmlformats.org/officeDocument/2006/relationships/slideLayout" Target="../slideLayouts/slideLayout4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wmf"/><Relationship Id="rId2" Type="http://schemas.openxmlformats.org/officeDocument/2006/relationships/slideLayout" Target="../slideLayouts/slideLayout46.xml"/><Relationship Id="rId1" Type="http://schemas.openxmlformats.org/officeDocument/2006/relationships/vmlDrawing" Target="../drawings/vmlDrawing4.vml"/><Relationship Id="rId6" Type="http://schemas.openxmlformats.org/officeDocument/2006/relationships/oleObject" Target="../embeddings/oleObject62.bin"/><Relationship Id="rId5" Type="http://schemas.openxmlformats.org/officeDocument/2006/relationships/image" Target="../media/image1.wmf"/><Relationship Id="rId4" Type="http://schemas.openxmlformats.org/officeDocument/2006/relationships/oleObject" Target="../embeddings/oleObject6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hyperlink" Target="http://unstats.un.org/unsd/snaama/selectionbasicFast.asp" TargetMode="External"/><Relationship Id="rId2" Type="http://schemas.openxmlformats.org/officeDocument/2006/relationships/notesSlide" Target="../notesSlides/notesSlide32.xml"/><Relationship Id="rId1" Type="http://schemas.openxmlformats.org/officeDocument/2006/relationships/slideLayout" Target="../slideLayouts/slideLayout46.xml"/><Relationship Id="rId5" Type="http://schemas.openxmlformats.org/officeDocument/2006/relationships/hyperlink" Target="http://epp.eurostat.ec.europa.eu/portal/page/portal/statistics/search_database" TargetMode="External"/><Relationship Id="rId4" Type="http://schemas.openxmlformats.org/officeDocument/2006/relationships/hyperlink" Target="http://ec.europa.eu/economy_finance/ameco/user/serie/SelectSerie.cfm"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5.wmf"/><Relationship Id="rId2" Type="http://schemas.openxmlformats.org/officeDocument/2006/relationships/slideLayout" Target="../slideLayouts/slideLayout46.xml"/><Relationship Id="rId1" Type="http://schemas.openxmlformats.org/officeDocument/2006/relationships/vmlDrawing" Target="../drawings/vmlDrawing5.vml"/><Relationship Id="rId6" Type="http://schemas.openxmlformats.org/officeDocument/2006/relationships/oleObject" Target="../embeddings/oleObject64.bin"/><Relationship Id="rId5" Type="http://schemas.openxmlformats.org/officeDocument/2006/relationships/image" Target="../media/image1.wmf"/><Relationship Id="rId4" Type="http://schemas.openxmlformats.org/officeDocument/2006/relationships/oleObject" Target="../embeddings/oleObject63.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slide" Target="slide18.xml"/><Relationship Id="rId2" Type="http://schemas.openxmlformats.org/officeDocument/2006/relationships/slideLayout" Target="../slideLayouts/slideLayout46.xml"/><Relationship Id="rId1" Type="http://schemas.openxmlformats.org/officeDocument/2006/relationships/vmlDrawing" Target="../drawings/vmlDrawing6.vml"/><Relationship Id="rId6" Type="http://schemas.openxmlformats.org/officeDocument/2006/relationships/hyperlink" Target="../2.%20Makro&#246;konomik/AU_4_Die_langfristige_Entwicklung_von_Volkswirtschaften.PPT#-1,66,Folie 66" TargetMode="External"/><Relationship Id="rId5" Type="http://schemas.openxmlformats.org/officeDocument/2006/relationships/image" Target="../media/image6.emf"/><Relationship Id="rId4" Type="http://schemas.openxmlformats.org/officeDocument/2006/relationships/oleObject" Target="file:///D:\Arbeit\Archiv\Google%20Drive\0Vorlesungen\2.%20Makro&#246;konomik\Grafik-Daten\BIP-Struktur%20nach%20Wirtschaftszweigen.xls!Entstehungsrechnung%20(2)"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5.wmf"/><Relationship Id="rId2" Type="http://schemas.openxmlformats.org/officeDocument/2006/relationships/slideLayout" Target="../slideLayouts/slideLayout46.xml"/><Relationship Id="rId1" Type="http://schemas.openxmlformats.org/officeDocument/2006/relationships/vmlDrawing" Target="../drawings/vmlDrawing7.vml"/><Relationship Id="rId6" Type="http://schemas.openxmlformats.org/officeDocument/2006/relationships/oleObject" Target="../embeddings/oleObject66.bin"/><Relationship Id="rId5" Type="http://schemas.openxmlformats.org/officeDocument/2006/relationships/image" Target="../media/image1.wmf"/><Relationship Id="rId4" Type="http://schemas.openxmlformats.org/officeDocument/2006/relationships/oleObject" Target="../embeddings/oleObject65.bin"/></Relationships>
</file>

<file path=ppt/slides/_rels/slide39.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notesSlide" Target="../notesSlides/notesSlide39.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3" Type="http://schemas.openxmlformats.org/officeDocument/2006/relationships/oleObject" Target="../embeddings/oleObject10.bin"/><Relationship Id="rId18" Type="http://schemas.openxmlformats.org/officeDocument/2006/relationships/oleObject" Target="../embeddings/oleObject15.bin"/><Relationship Id="rId26" Type="http://schemas.openxmlformats.org/officeDocument/2006/relationships/oleObject" Target="../embeddings/oleObject23.bin"/><Relationship Id="rId39" Type="http://schemas.openxmlformats.org/officeDocument/2006/relationships/oleObject" Target="../embeddings/oleObject36.bin"/><Relationship Id="rId21" Type="http://schemas.openxmlformats.org/officeDocument/2006/relationships/oleObject" Target="../embeddings/oleObject18.bin"/><Relationship Id="rId34" Type="http://schemas.openxmlformats.org/officeDocument/2006/relationships/oleObject" Target="../embeddings/oleObject31.bin"/><Relationship Id="rId42" Type="http://schemas.openxmlformats.org/officeDocument/2006/relationships/oleObject" Target="../embeddings/oleObject39.bin"/><Relationship Id="rId47" Type="http://schemas.openxmlformats.org/officeDocument/2006/relationships/oleObject" Target="../embeddings/oleObject44.bin"/><Relationship Id="rId50" Type="http://schemas.openxmlformats.org/officeDocument/2006/relationships/oleObject" Target="../embeddings/oleObject47.bin"/><Relationship Id="rId55" Type="http://schemas.openxmlformats.org/officeDocument/2006/relationships/oleObject" Target="../embeddings/oleObject52.bin"/><Relationship Id="rId7" Type="http://schemas.openxmlformats.org/officeDocument/2006/relationships/image" Target="../media/image2.wmf"/><Relationship Id="rId2" Type="http://schemas.openxmlformats.org/officeDocument/2006/relationships/slideLayout" Target="../slideLayouts/slideLayout46.xml"/><Relationship Id="rId16" Type="http://schemas.openxmlformats.org/officeDocument/2006/relationships/oleObject" Target="../embeddings/oleObject13.bin"/><Relationship Id="rId29" Type="http://schemas.openxmlformats.org/officeDocument/2006/relationships/oleObject" Target="../embeddings/oleObject26.bin"/><Relationship Id="rId11" Type="http://schemas.openxmlformats.org/officeDocument/2006/relationships/oleObject" Target="../embeddings/oleObject8.bin"/><Relationship Id="rId24" Type="http://schemas.openxmlformats.org/officeDocument/2006/relationships/oleObject" Target="../embeddings/oleObject21.bin"/><Relationship Id="rId32" Type="http://schemas.openxmlformats.org/officeDocument/2006/relationships/oleObject" Target="../embeddings/oleObject29.bin"/><Relationship Id="rId37" Type="http://schemas.openxmlformats.org/officeDocument/2006/relationships/oleObject" Target="../embeddings/oleObject34.bin"/><Relationship Id="rId40" Type="http://schemas.openxmlformats.org/officeDocument/2006/relationships/oleObject" Target="../embeddings/oleObject37.bin"/><Relationship Id="rId45" Type="http://schemas.openxmlformats.org/officeDocument/2006/relationships/oleObject" Target="../embeddings/oleObject42.bin"/><Relationship Id="rId53" Type="http://schemas.openxmlformats.org/officeDocument/2006/relationships/oleObject" Target="../embeddings/oleObject50.bin"/><Relationship Id="rId58" Type="http://schemas.openxmlformats.org/officeDocument/2006/relationships/oleObject" Target="../embeddings/oleObject55.bin"/><Relationship Id="rId5" Type="http://schemas.openxmlformats.org/officeDocument/2006/relationships/image" Target="../media/image1.wmf"/><Relationship Id="rId61" Type="http://schemas.openxmlformats.org/officeDocument/2006/relationships/oleObject" Target="../embeddings/oleObject58.bin"/><Relationship Id="rId19" Type="http://schemas.openxmlformats.org/officeDocument/2006/relationships/oleObject" Target="../embeddings/oleObject16.bin"/><Relationship Id="rId14" Type="http://schemas.openxmlformats.org/officeDocument/2006/relationships/oleObject" Target="../embeddings/oleObject11.bin"/><Relationship Id="rId22" Type="http://schemas.openxmlformats.org/officeDocument/2006/relationships/oleObject" Target="../embeddings/oleObject19.bin"/><Relationship Id="rId27" Type="http://schemas.openxmlformats.org/officeDocument/2006/relationships/oleObject" Target="../embeddings/oleObject24.bin"/><Relationship Id="rId30" Type="http://schemas.openxmlformats.org/officeDocument/2006/relationships/oleObject" Target="../embeddings/oleObject27.bin"/><Relationship Id="rId35" Type="http://schemas.openxmlformats.org/officeDocument/2006/relationships/oleObject" Target="../embeddings/oleObject32.bin"/><Relationship Id="rId43" Type="http://schemas.openxmlformats.org/officeDocument/2006/relationships/oleObject" Target="../embeddings/oleObject40.bin"/><Relationship Id="rId48" Type="http://schemas.openxmlformats.org/officeDocument/2006/relationships/oleObject" Target="../embeddings/oleObject45.bin"/><Relationship Id="rId56" Type="http://schemas.openxmlformats.org/officeDocument/2006/relationships/oleObject" Target="../embeddings/oleObject53.bin"/><Relationship Id="rId8" Type="http://schemas.openxmlformats.org/officeDocument/2006/relationships/oleObject" Target="../embeddings/oleObject5.bin"/><Relationship Id="rId51" Type="http://schemas.openxmlformats.org/officeDocument/2006/relationships/oleObject" Target="../embeddings/oleObject48.bin"/><Relationship Id="rId3" Type="http://schemas.openxmlformats.org/officeDocument/2006/relationships/notesSlide" Target="../notesSlides/notesSlide4.xml"/><Relationship Id="rId12" Type="http://schemas.openxmlformats.org/officeDocument/2006/relationships/oleObject" Target="../embeddings/oleObject9.bin"/><Relationship Id="rId17" Type="http://schemas.openxmlformats.org/officeDocument/2006/relationships/oleObject" Target="../embeddings/oleObject14.bin"/><Relationship Id="rId25" Type="http://schemas.openxmlformats.org/officeDocument/2006/relationships/oleObject" Target="../embeddings/oleObject22.bin"/><Relationship Id="rId33" Type="http://schemas.openxmlformats.org/officeDocument/2006/relationships/oleObject" Target="../embeddings/oleObject30.bin"/><Relationship Id="rId38" Type="http://schemas.openxmlformats.org/officeDocument/2006/relationships/oleObject" Target="../embeddings/oleObject35.bin"/><Relationship Id="rId46" Type="http://schemas.openxmlformats.org/officeDocument/2006/relationships/oleObject" Target="../embeddings/oleObject43.bin"/><Relationship Id="rId59" Type="http://schemas.openxmlformats.org/officeDocument/2006/relationships/oleObject" Target="../embeddings/oleObject56.bin"/><Relationship Id="rId20" Type="http://schemas.openxmlformats.org/officeDocument/2006/relationships/oleObject" Target="../embeddings/oleObject17.bin"/><Relationship Id="rId41" Type="http://schemas.openxmlformats.org/officeDocument/2006/relationships/oleObject" Target="../embeddings/oleObject38.bin"/><Relationship Id="rId54" Type="http://schemas.openxmlformats.org/officeDocument/2006/relationships/oleObject" Target="../embeddings/oleObject51.bin"/><Relationship Id="rId1" Type="http://schemas.openxmlformats.org/officeDocument/2006/relationships/vmlDrawing" Target="../drawings/vmlDrawing2.vml"/><Relationship Id="rId6" Type="http://schemas.openxmlformats.org/officeDocument/2006/relationships/oleObject" Target="../embeddings/oleObject4.bin"/><Relationship Id="rId15" Type="http://schemas.openxmlformats.org/officeDocument/2006/relationships/oleObject" Target="../embeddings/oleObject12.bin"/><Relationship Id="rId23" Type="http://schemas.openxmlformats.org/officeDocument/2006/relationships/oleObject" Target="../embeddings/oleObject20.bin"/><Relationship Id="rId28" Type="http://schemas.openxmlformats.org/officeDocument/2006/relationships/oleObject" Target="../embeddings/oleObject25.bin"/><Relationship Id="rId36" Type="http://schemas.openxmlformats.org/officeDocument/2006/relationships/oleObject" Target="../embeddings/oleObject33.bin"/><Relationship Id="rId49" Type="http://schemas.openxmlformats.org/officeDocument/2006/relationships/oleObject" Target="../embeddings/oleObject46.bin"/><Relationship Id="rId57" Type="http://schemas.openxmlformats.org/officeDocument/2006/relationships/oleObject" Target="../embeddings/oleObject54.bin"/><Relationship Id="rId10" Type="http://schemas.openxmlformats.org/officeDocument/2006/relationships/oleObject" Target="../embeddings/oleObject7.bin"/><Relationship Id="rId31" Type="http://schemas.openxmlformats.org/officeDocument/2006/relationships/oleObject" Target="../embeddings/oleObject28.bin"/><Relationship Id="rId44" Type="http://schemas.openxmlformats.org/officeDocument/2006/relationships/oleObject" Target="../embeddings/oleObject41.bin"/><Relationship Id="rId52" Type="http://schemas.openxmlformats.org/officeDocument/2006/relationships/oleObject" Target="../embeddings/oleObject49.bin"/><Relationship Id="rId60" Type="http://schemas.openxmlformats.org/officeDocument/2006/relationships/oleObject" Target="../embeddings/oleObject57.bin"/><Relationship Id="rId4" Type="http://schemas.openxmlformats.org/officeDocument/2006/relationships/oleObject" Target="../embeddings/oleObject3.bin"/><Relationship Id="rId9" Type="http://schemas.openxmlformats.org/officeDocument/2006/relationships/oleObject" Target="../embeddings/oleObject6.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6.xml"/><Relationship Id="rId1" Type="http://schemas.openxmlformats.org/officeDocument/2006/relationships/vmlDrawing" Target="../drawings/vmlDrawing8.vml"/><Relationship Id="rId5" Type="http://schemas.openxmlformats.org/officeDocument/2006/relationships/image" Target="../media/image7.emf"/><Relationship Id="rId4" Type="http://schemas.openxmlformats.org/officeDocument/2006/relationships/oleObject" Target="file:///D:\Arbeit\Archiv\Google%20Drive\0Vorlesungen\2.%20Makro&#246;konomik\Grafik-Daten\BIP-Struktur%20Verteilungsrechnung.xls!Verwendungsrechnung%20(2)"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5.wmf"/><Relationship Id="rId2" Type="http://schemas.openxmlformats.org/officeDocument/2006/relationships/slideLayout" Target="../slideLayouts/slideLayout46.xml"/><Relationship Id="rId1" Type="http://schemas.openxmlformats.org/officeDocument/2006/relationships/vmlDrawing" Target="../drawings/vmlDrawing9.vml"/><Relationship Id="rId6" Type="http://schemas.openxmlformats.org/officeDocument/2006/relationships/oleObject" Target="../embeddings/oleObject66.bin"/><Relationship Id="rId5" Type="http://schemas.openxmlformats.org/officeDocument/2006/relationships/image" Target="../media/image1.wmf"/><Relationship Id="rId4" Type="http://schemas.openxmlformats.org/officeDocument/2006/relationships/oleObject" Target="../embeddings/oleObject65.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6.xml"/><Relationship Id="rId1" Type="http://schemas.openxmlformats.org/officeDocument/2006/relationships/vmlDrawing" Target="../drawings/vmlDrawing10.vml"/><Relationship Id="rId6" Type="http://schemas.openxmlformats.org/officeDocument/2006/relationships/hyperlink" Target="http://economix.blog.de/2011/01/04/deutsche-exportboom-10302439/" TargetMode="External"/><Relationship Id="rId5" Type="http://schemas.openxmlformats.org/officeDocument/2006/relationships/image" Target="../media/image8.emf"/><Relationship Id="rId4" Type="http://schemas.openxmlformats.org/officeDocument/2006/relationships/oleObject" Target="file:///D:\Arbeit\Archiv\Google%20Drive\0Vorlesungen\2.%20Makro&#246;konomik\Grafik-Daten\BIP_Verwendungsrechnung_Destatis.xlsx!Diagramm%20farbig%20engl"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6.xml"/><Relationship Id="rId1" Type="http://schemas.openxmlformats.org/officeDocument/2006/relationships/vmlDrawing" Target="../drawings/vmlDrawing11.vml"/><Relationship Id="rId5" Type="http://schemas.openxmlformats.org/officeDocument/2006/relationships/image" Target="../media/image9.wmf"/><Relationship Id="rId4" Type="http://schemas.openxmlformats.org/officeDocument/2006/relationships/oleObject" Target="../embeddings/oleObject67.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46.xml"/><Relationship Id="rId1" Type="http://schemas.openxmlformats.org/officeDocument/2006/relationships/vmlDrawing" Target="../drawings/vmlDrawing12.vml"/><Relationship Id="rId5" Type="http://schemas.openxmlformats.org/officeDocument/2006/relationships/image" Target="../media/image10.emf"/><Relationship Id="rId4" Type="http://schemas.openxmlformats.org/officeDocument/2006/relationships/oleObject" Target="file:///D:\Arbeit\Archiv\Google%20Drive\0Vorlesungen\2.%20Makro&#246;konomik\Grafik-Daten\BIP%20real%20vs%20nominal.xls!Diagramm1%20(2)"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notesSlide" Target="../notesSlides/notesSlide54.xml"/><Relationship Id="rId7" Type="http://schemas.openxmlformats.org/officeDocument/2006/relationships/image" Target="../media/image12.wmf"/><Relationship Id="rId2" Type="http://schemas.openxmlformats.org/officeDocument/2006/relationships/slideLayout" Target="../slideLayouts/slideLayout46.xml"/><Relationship Id="rId1" Type="http://schemas.openxmlformats.org/officeDocument/2006/relationships/vmlDrawing" Target="../drawings/vmlDrawing13.vml"/><Relationship Id="rId6" Type="http://schemas.openxmlformats.org/officeDocument/2006/relationships/oleObject" Target="../embeddings/oleObject69.bin"/><Relationship Id="rId5" Type="http://schemas.openxmlformats.org/officeDocument/2006/relationships/image" Target="../media/image11.wmf"/><Relationship Id="rId4" Type="http://schemas.openxmlformats.org/officeDocument/2006/relationships/oleObject" Target="../embeddings/oleObject68.bin"/><Relationship Id="rId9" Type="http://schemas.openxmlformats.org/officeDocument/2006/relationships/image" Target="../media/image13.wm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6.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6.xml"/><Relationship Id="rId1" Type="http://schemas.openxmlformats.org/officeDocument/2006/relationships/vmlDrawing" Target="../drawings/vmlDrawing14.vml"/><Relationship Id="rId5" Type="http://schemas.openxmlformats.org/officeDocument/2006/relationships/image" Target="../media/image14.wmf"/><Relationship Id="rId4" Type="http://schemas.openxmlformats.org/officeDocument/2006/relationships/oleObject" Target="../embeddings/oleObject71.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46.xml"/><Relationship Id="rId1" Type="http://schemas.openxmlformats.org/officeDocument/2006/relationships/vmlDrawing" Target="../drawings/vmlDrawing15.vml"/><Relationship Id="rId5" Type="http://schemas.openxmlformats.org/officeDocument/2006/relationships/image" Target="../media/image15.wmf"/><Relationship Id="rId4" Type="http://schemas.openxmlformats.org/officeDocument/2006/relationships/oleObject" Target="../embeddings/oleObject72.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46.xml"/><Relationship Id="rId1" Type="http://schemas.openxmlformats.org/officeDocument/2006/relationships/vmlDrawing" Target="../drawings/vmlDrawing16.vml"/><Relationship Id="rId5" Type="http://schemas.openxmlformats.org/officeDocument/2006/relationships/image" Target="../media/image16.emf"/><Relationship Id="rId4" Type="http://schemas.openxmlformats.org/officeDocument/2006/relationships/oleObject" Target="file:///D:\Arbeit\Archiv\Google%20Drive\0Vorlesungen\2.%20Makro&#246;konomik\Grafik-Daten\BIP%20Deflator.xls!Diagramm1%20(2)" TargetMode="Externa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46.xml"/><Relationship Id="rId1" Type="http://schemas.openxmlformats.org/officeDocument/2006/relationships/vmlDrawing" Target="../drawings/vmlDrawing17.vml"/><Relationship Id="rId5" Type="http://schemas.openxmlformats.org/officeDocument/2006/relationships/image" Target="../media/image17.emf"/><Relationship Id="rId4" Type="http://schemas.openxmlformats.org/officeDocument/2006/relationships/oleObject" Target="file:///D:\Arbeit\Archiv\Google%20Drive\0Vorlesungen\2.%20Makro&#246;konomik\Grafik-Daten\BIP%20Deflator%20Inflationsrate.xls!Diagramm1%20(2)"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6.xml"/></Relationships>
</file>

<file path=ppt/slides/_rels/slide63.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63.xml"/><Relationship Id="rId1" Type="http://schemas.openxmlformats.org/officeDocument/2006/relationships/slideLayout" Target="../slideLayouts/slideLayout46.xml"/></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4.xml"/><Relationship Id="rId1" Type="http://schemas.openxmlformats.org/officeDocument/2006/relationships/slideLayout" Target="../slideLayouts/slideLayout5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6.xml"/></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8.xml"/><Relationship Id="rId1" Type="http://schemas.openxmlformats.org/officeDocument/2006/relationships/slideLayout" Target="../slideLayouts/slideLayout4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1.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51.xml"/><Relationship Id="rId1" Type="http://schemas.openxmlformats.org/officeDocument/2006/relationships/vmlDrawing" Target="../drawings/vmlDrawing18.vml"/><Relationship Id="rId5" Type="http://schemas.openxmlformats.org/officeDocument/2006/relationships/image" Target="../media/image20.wmf"/><Relationship Id="rId4" Type="http://schemas.openxmlformats.org/officeDocument/2006/relationships/oleObject" Target="../embeddings/oleObject73.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51.xml"/><Relationship Id="rId1" Type="http://schemas.openxmlformats.org/officeDocument/2006/relationships/vmlDrawing" Target="../drawings/vmlDrawing19.vml"/><Relationship Id="rId5" Type="http://schemas.openxmlformats.org/officeDocument/2006/relationships/image" Target="../media/image21.emf"/><Relationship Id="rId4" Type="http://schemas.openxmlformats.org/officeDocument/2006/relationships/oleObject" Target="file:///D:\Arbeit\Hochschule\2.%20Makro&#246;konomik\Grafik-Daten\HDR_2010_EN_Tables_rev.xls!BNP-HDI%20(2)" TargetMode="Externa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51.xml"/><Relationship Id="rId1" Type="http://schemas.openxmlformats.org/officeDocument/2006/relationships/vmlDrawing" Target="../drawings/vmlDrawing20.vml"/><Relationship Id="rId5" Type="http://schemas.openxmlformats.org/officeDocument/2006/relationships/image" Target="../media/image22.wmf"/><Relationship Id="rId4" Type="http://schemas.openxmlformats.org/officeDocument/2006/relationships/oleObject" Target="../embeddings/oleObject74.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51.xml"/><Relationship Id="rId1" Type="http://schemas.openxmlformats.org/officeDocument/2006/relationships/vmlDrawing" Target="../drawings/vmlDrawing21.vml"/><Relationship Id="rId5" Type="http://schemas.openxmlformats.org/officeDocument/2006/relationships/image" Target="../media/image23.wmf"/><Relationship Id="rId4" Type="http://schemas.openxmlformats.org/officeDocument/2006/relationships/oleObject" Target="../embeddings/oleObject75.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51.xml"/><Relationship Id="rId1" Type="http://schemas.openxmlformats.org/officeDocument/2006/relationships/vmlDrawing" Target="../drawings/vmlDrawing22.vml"/><Relationship Id="rId5" Type="http://schemas.openxmlformats.org/officeDocument/2006/relationships/image" Target="../media/image24.wmf"/><Relationship Id="rId4" Type="http://schemas.openxmlformats.org/officeDocument/2006/relationships/oleObject" Target="../embeddings/oleObject76.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46.xml"/><Relationship Id="rId1" Type="http://schemas.openxmlformats.org/officeDocument/2006/relationships/vmlDrawing" Target="../drawings/vmlDrawing23.vml"/><Relationship Id="rId5" Type="http://schemas.openxmlformats.org/officeDocument/2006/relationships/image" Target="../media/image25.emf"/><Relationship Id="rId4" Type="http://schemas.openxmlformats.org/officeDocument/2006/relationships/oleObject" Target="file:///D:\Arbeit\Archiv\Google%20Drive\0Vorlesungen\2.%20Makro&#246;konomik\Grafik-Daten\HDR_2010_EN_Tables_rev.xls!BNP-LE%20(2)" TargetMode="Externa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46.xml"/><Relationship Id="rId1" Type="http://schemas.openxmlformats.org/officeDocument/2006/relationships/vmlDrawing" Target="../drawings/vmlDrawing24.vml"/><Relationship Id="rId5" Type="http://schemas.openxmlformats.org/officeDocument/2006/relationships/image" Target="../media/image26.emf"/><Relationship Id="rId4" Type="http://schemas.openxmlformats.org/officeDocument/2006/relationships/oleObject" Target="file:///D:\Arbeit\Archiv\Google%20Drive\0Vorlesungen\2.%20Makro&#246;konomik\Grafik-Daten\HDR_2010_EN_Tables_rev.xls!BNP-SC%20(2)"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6.xml"/></Relationships>
</file>

<file path=ppt/slides/_rels/slide86.xml.rels><?xml version="1.0" encoding="UTF-8" standalone="yes"?>
<Relationships xmlns="http://schemas.openxmlformats.org/package/2006/relationships"><Relationship Id="rId3" Type="http://schemas.openxmlformats.org/officeDocument/2006/relationships/hyperlink" Target="../2.%20Makro&#246;konomik/Grafik-Daten/Makro-&#220;bungsaufgabe%20AU2.%2029%20Nominales%20vs%20reales%20BIP.xls" TargetMode="External"/><Relationship Id="rId2" Type="http://schemas.openxmlformats.org/officeDocument/2006/relationships/notesSlide" Target="../notesSlides/notesSlide86.xml"/><Relationship Id="rId1" Type="http://schemas.openxmlformats.org/officeDocument/2006/relationships/slideLayout" Target="../slideLayouts/slideLayout4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wmf"/><Relationship Id="rId2" Type="http://schemas.openxmlformats.org/officeDocument/2006/relationships/slideLayout" Target="../slideLayouts/slideLayout46.xml"/><Relationship Id="rId1" Type="http://schemas.openxmlformats.org/officeDocument/2006/relationships/vmlDrawing" Target="../drawings/vmlDrawing3.vml"/><Relationship Id="rId6" Type="http://schemas.openxmlformats.org/officeDocument/2006/relationships/oleObject" Target="../embeddings/oleObject60.bin"/><Relationship Id="rId5" Type="http://schemas.openxmlformats.org/officeDocument/2006/relationships/image" Target="../media/image1.wmf"/><Relationship Id="rId4" Type="http://schemas.openxmlformats.org/officeDocument/2006/relationships/oleObject" Target="../embeddings/oleObject59.bin"/></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754CD320-ABB0-46FF-B6A0-255A81A2CC78}" type="slidenum">
              <a:rPr lang="de-DE" altLang="en-US" sz="1600"/>
              <a:pPr>
                <a:spcBef>
                  <a:spcPct val="0"/>
                </a:spcBef>
                <a:buClrTx/>
                <a:buFontTx/>
                <a:buNone/>
              </a:pPr>
              <a:t>1</a:t>
            </a:fld>
            <a:r>
              <a:rPr lang="de-DE" altLang="en-US" sz="1600"/>
              <a:t> -</a:t>
            </a:r>
          </a:p>
        </p:txBody>
      </p:sp>
      <p:sp>
        <p:nvSpPr>
          <p:cNvPr id="8195"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8196" name="Rectangle 2"/>
          <p:cNvSpPr>
            <a:spLocks noGrp="1" noChangeArrowheads="1"/>
          </p:cNvSpPr>
          <p:nvPr>
            <p:ph type="title"/>
          </p:nvPr>
        </p:nvSpPr>
        <p:spPr>
          <a:xfrm>
            <a:off x="0" y="0"/>
            <a:ext cx="9144000" cy="1012825"/>
          </a:xfrm>
        </p:spPr>
        <p:txBody>
          <a:bodyPr/>
          <a:lstStyle/>
          <a:p>
            <a:pPr eaLnBrk="1" hangingPunct="1"/>
            <a:r>
              <a:rPr lang="en-US" altLang="en-US"/>
              <a:t>Macroeconomics</a:t>
            </a:r>
            <a:br>
              <a:rPr lang="en-US" altLang="en-US"/>
            </a:br>
            <a:r>
              <a:rPr lang="en-US" altLang="en-US"/>
              <a:t> 1. Introduction to Macroeconomics</a:t>
            </a:r>
          </a:p>
        </p:txBody>
      </p:sp>
      <p:grpSp>
        <p:nvGrpSpPr>
          <p:cNvPr id="8197" name="Group 3"/>
          <p:cNvGrpSpPr>
            <a:grpSpLocks/>
          </p:cNvGrpSpPr>
          <p:nvPr/>
        </p:nvGrpSpPr>
        <p:grpSpPr bwMode="auto">
          <a:xfrm>
            <a:off x="1646238" y="1616075"/>
            <a:ext cx="5475287" cy="4441825"/>
            <a:chOff x="1037" y="1018"/>
            <a:chExt cx="3449" cy="2798"/>
          </a:xfrm>
        </p:grpSpPr>
        <p:graphicFrame>
          <p:nvGraphicFramePr>
            <p:cNvPr id="8199" name="Object 4"/>
            <p:cNvGraphicFramePr>
              <a:graphicFrameLocks noChangeAspect="1"/>
            </p:cNvGraphicFramePr>
            <p:nvPr/>
          </p:nvGraphicFramePr>
          <p:xfrm>
            <a:off x="1037" y="2116"/>
            <a:ext cx="1199" cy="751"/>
          </p:xfrm>
          <a:graphic>
            <a:graphicData uri="http://schemas.openxmlformats.org/presentationml/2006/ole">
              <mc:AlternateContent xmlns:mc="http://schemas.openxmlformats.org/markup-compatibility/2006">
                <mc:Choice xmlns:v="urn:schemas-microsoft-com:vml" Requires="v">
                  <p:oleObj spid="_x0000_s8426" r:id="rId4" imgW="5905500" imgH="3697288" progId="Unknown">
                    <p:embed/>
                  </p:oleObj>
                </mc:Choice>
                <mc:Fallback>
                  <p:oleObj r:id="rId4" imgW="5905500" imgH="3697288" progId="Unknown">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7" y="2116"/>
                          <a:ext cx="1199"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00" name="Arc 5"/>
            <p:cNvSpPr>
              <a:spLocks/>
            </p:cNvSpPr>
            <p:nvPr/>
          </p:nvSpPr>
          <p:spPr bwMode="auto">
            <a:xfrm rot="10800000">
              <a:off x="1598" y="2621"/>
              <a:ext cx="2439" cy="1195"/>
            </a:xfrm>
            <a:custGeom>
              <a:avLst/>
              <a:gdLst>
                <a:gd name="T0" fmla="*/ 0 w 36663"/>
                <a:gd name="T1" fmla="*/ 0 h 21600"/>
                <a:gd name="T2" fmla="*/ 0 w 36663"/>
                <a:gd name="T3" fmla="*/ 0 h 21600"/>
                <a:gd name="T4" fmla="*/ 0 w 36663"/>
                <a:gd name="T5" fmla="*/ 0 h 21600"/>
                <a:gd name="T6" fmla="*/ 0 60000 65536"/>
                <a:gd name="T7" fmla="*/ 0 60000 65536"/>
                <a:gd name="T8" fmla="*/ 0 60000 65536"/>
                <a:gd name="T9" fmla="*/ 0 w 36663"/>
                <a:gd name="T10" fmla="*/ 0 h 21600"/>
                <a:gd name="T11" fmla="*/ 36663 w 36663"/>
                <a:gd name="T12" fmla="*/ 21600 h 21600"/>
              </a:gdLst>
              <a:ahLst/>
              <a:cxnLst>
                <a:cxn ang="T6">
                  <a:pos x="T0" y="T1"/>
                </a:cxn>
                <a:cxn ang="T7">
                  <a:pos x="T2" y="T3"/>
                </a:cxn>
                <a:cxn ang="T8">
                  <a:pos x="T4" y="T5"/>
                </a:cxn>
              </a:cxnLst>
              <a:rect l="T9" t="T10" r="T11" b="T12"/>
              <a:pathLst>
                <a:path w="36663" h="21600" fill="none" extrusionOk="0">
                  <a:moveTo>
                    <a:pt x="-1" y="10760"/>
                  </a:moveTo>
                  <a:cubicBezTo>
                    <a:pt x="3863" y="4099"/>
                    <a:pt x="10982" y="-1"/>
                    <a:pt x="18683" y="0"/>
                  </a:cubicBezTo>
                  <a:cubicBezTo>
                    <a:pt x="25909" y="0"/>
                    <a:pt x="32657" y="3613"/>
                    <a:pt x="36662" y="9629"/>
                  </a:cubicBezTo>
                </a:path>
                <a:path w="36663" h="21600" stroke="0" extrusionOk="0">
                  <a:moveTo>
                    <a:pt x="-1" y="10760"/>
                  </a:moveTo>
                  <a:cubicBezTo>
                    <a:pt x="3863" y="4099"/>
                    <a:pt x="10982" y="-1"/>
                    <a:pt x="18683" y="0"/>
                  </a:cubicBezTo>
                  <a:cubicBezTo>
                    <a:pt x="25909" y="0"/>
                    <a:pt x="32657" y="3613"/>
                    <a:pt x="36662" y="9629"/>
                  </a:cubicBezTo>
                  <a:lnTo>
                    <a:pt x="18683" y="21600"/>
                  </a:lnTo>
                  <a:lnTo>
                    <a:pt x="-1" y="10760"/>
                  </a:lnTo>
                  <a:close/>
                </a:path>
              </a:pathLst>
            </a:custGeom>
            <a:noFill/>
            <a:ln w="38100" cap="rnd">
              <a:solidFill>
                <a:srgbClr val="CC0000"/>
              </a:solidFill>
              <a:round/>
              <a:headEnd type="none" w="sm" len="sm"/>
              <a:tailEnd type="stealth"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01" name="Arc 6"/>
            <p:cNvSpPr>
              <a:spLocks/>
            </p:cNvSpPr>
            <p:nvPr/>
          </p:nvSpPr>
          <p:spPr bwMode="auto">
            <a:xfrm rot="10680000">
              <a:off x="1761" y="2396"/>
              <a:ext cx="2124" cy="1132"/>
            </a:xfrm>
            <a:custGeom>
              <a:avLst/>
              <a:gdLst>
                <a:gd name="T0" fmla="*/ 0 w 32912"/>
                <a:gd name="T1" fmla="*/ 0 h 21600"/>
                <a:gd name="T2" fmla="*/ 0 w 32912"/>
                <a:gd name="T3" fmla="*/ 0 h 21600"/>
                <a:gd name="T4" fmla="*/ 0 w 32912"/>
                <a:gd name="T5" fmla="*/ 0 h 21600"/>
                <a:gd name="T6" fmla="*/ 0 60000 65536"/>
                <a:gd name="T7" fmla="*/ 0 60000 65536"/>
                <a:gd name="T8" fmla="*/ 0 60000 65536"/>
                <a:gd name="T9" fmla="*/ 0 w 32912"/>
                <a:gd name="T10" fmla="*/ 0 h 21600"/>
                <a:gd name="T11" fmla="*/ 32912 w 32912"/>
                <a:gd name="T12" fmla="*/ 21600 h 21600"/>
              </a:gdLst>
              <a:ahLst/>
              <a:cxnLst>
                <a:cxn ang="T6">
                  <a:pos x="T0" y="T1"/>
                </a:cxn>
                <a:cxn ang="T7">
                  <a:pos x="T2" y="T3"/>
                </a:cxn>
                <a:cxn ang="T8">
                  <a:pos x="T4" y="T5"/>
                </a:cxn>
              </a:cxnLst>
              <a:rect l="T9" t="T10" r="T11" b="T12"/>
              <a:pathLst>
                <a:path w="32912" h="21600" fill="none" extrusionOk="0">
                  <a:moveTo>
                    <a:pt x="-1" y="7572"/>
                  </a:moveTo>
                  <a:cubicBezTo>
                    <a:pt x="4103" y="2767"/>
                    <a:pt x="10105" y="-1"/>
                    <a:pt x="16425" y="0"/>
                  </a:cubicBezTo>
                  <a:cubicBezTo>
                    <a:pt x="22777" y="0"/>
                    <a:pt x="28807" y="2796"/>
                    <a:pt x="32911" y="7645"/>
                  </a:cubicBezTo>
                </a:path>
                <a:path w="32912" h="21600" stroke="0" extrusionOk="0">
                  <a:moveTo>
                    <a:pt x="-1" y="7572"/>
                  </a:moveTo>
                  <a:cubicBezTo>
                    <a:pt x="4103" y="2767"/>
                    <a:pt x="10105" y="-1"/>
                    <a:pt x="16425" y="0"/>
                  </a:cubicBezTo>
                  <a:cubicBezTo>
                    <a:pt x="22777" y="0"/>
                    <a:pt x="28807" y="2796"/>
                    <a:pt x="32911" y="7645"/>
                  </a:cubicBezTo>
                  <a:lnTo>
                    <a:pt x="16425" y="21600"/>
                  </a:lnTo>
                  <a:lnTo>
                    <a:pt x="-1" y="7572"/>
                  </a:lnTo>
                  <a:close/>
                </a:path>
              </a:pathLst>
            </a:custGeom>
            <a:noFill/>
            <a:ln w="38100" cap="rnd">
              <a:solidFill>
                <a:srgbClr val="00FF00"/>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8202" name="Group 7"/>
            <p:cNvGrpSpPr>
              <a:grpSpLocks/>
            </p:cNvGrpSpPr>
            <p:nvPr/>
          </p:nvGrpSpPr>
          <p:grpSpPr bwMode="auto">
            <a:xfrm>
              <a:off x="1548" y="1018"/>
              <a:ext cx="2488" cy="1459"/>
              <a:chOff x="700" y="5972"/>
              <a:chExt cx="6221" cy="3647"/>
            </a:xfrm>
          </p:grpSpPr>
          <p:sp>
            <p:nvSpPr>
              <p:cNvPr id="8204" name="Arc 8"/>
              <p:cNvSpPr>
                <a:spLocks/>
              </p:cNvSpPr>
              <p:nvPr/>
            </p:nvSpPr>
            <p:spPr bwMode="auto">
              <a:xfrm rot="-720000">
                <a:off x="700" y="5972"/>
                <a:ext cx="6221" cy="2926"/>
              </a:xfrm>
              <a:custGeom>
                <a:avLst/>
                <a:gdLst>
                  <a:gd name="T0" fmla="*/ 0 w 37381"/>
                  <a:gd name="T1" fmla="*/ 0 h 21600"/>
                  <a:gd name="T2" fmla="*/ 0 w 37381"/>
                  <a:gd name="T3" fmla="*/ 0 h 21600"/>
                  <a:gd name="T4" fmla="*/ 0 w 37381"/>
                  <a:gd name="T5" fmla="*/ 0 h 21600"/>
                  <a:gd name="T6" fmla="*/ 0 60000 65536"/>
                  <a:gd name="T7" fmla="*/ 0 60000 65536"/>
                  <a:gd name="T8" fmla="*/ 0 60000 65536"/>
                  <a:gd name="T9" fmla="*/ 0 w 37381"/>
                  <a:gd name="T10" fmla="*/ 0 h 21600"/>
                  <a:gd name="T11" fmla="*/ 37381 w 37381"/>
                  <a:gd name="T12" fmla="*/ 21600 h 21600"/>
                </a:gdLst>
                <a:ahLst/>
                <a:cxnLst>
                  <a:cxn ang="T6">
                    <a:pos x="T0" y="T1"/>
                  </a:cxn>
                  <a:cxn ang="T7">
                    <a:pos x="T2" y="T3"/>
                  </a:cxn>
                  <a:cxn ang="T8">
                    <a:pos x="T4" y="T5"/>
                  </a:cxn>
                </a:cxnLst>
                <a:rect l="T9" t="T10" r="T11" b="T12"/>
                <a:pathLst>
                  <a:path w="37381" h="21600" fill="none" extrusionOk="0">
                    <a:moveTo>
                      <a:pt x="-1" y="6979"/>
                    </a:moveTo>
                    <a:cubicBezTo>
                      <a:pt x="4090" y="2531"/>
                      <a:pt x="9856" y="-1"/>
                      <a:pt x="15900" y="0"/>
                    </a:cubicBezTo>
                    <a:cubicBezTo>
                      <a:pt x="26952" y="0"/>
                      <a:pt x="36222" y="8343"/>
                      <a:pt x="37381" y="19335"/>
                    </a:cubicBezTo>
                  </a:path>
                  <a:path w="37381" h="21600" stroke="0" extrusionOk="0">
                    <a:moveTo>
                      <a:pt x="-1" y="6979"/>
                    </a:moveTo>
                    <a:cubicBezTo>
                      <a:pt x="4090" y="2531"/>
                      <a:pt x="9856" y="-1"/>
                      <a:pt x="15900" y="0"/>
                    </a:cubicBezTo>
                    <a:cubicBezTo>
                      <a:pt x="26952" y="0"/>
                      <a:pt x="36222" y="8343"/>
                      <a:pt x="37381" y="19335"/>
                    </a:cubicBezTo>
                    <a:lnTo>
                      <a:pt x="15900" y="21600"/>
                    </a:lnTo>
                    <a:lnTo>
                      <a:pt x="-1" y="6979"/>
                    </a:lnTo>
                    <a:close/>
                  </a:path>
                </a:pathLst>
              </a:custGeom>
              <a:noFill/>
              <a:ln w="38100" cap="rnd">
                <a:solidFill>
                  <a:srgbClr val="FF0000"/>
                </a:solidFill>
                <a:round/>
                <a:headEnd type="none" w="sm" len="sm"/>
                <a:tailEnd type="stealth"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05" name="Arc 9"/>
              <p:cNvSpPr>
                <a:spLocks/>
              </p:cNvSpPr>
              <p:nvPr/>
            </p:nvSpPr>
            <p:spPr bwMode="auto">
              <a:xfrm rot="-720000">
                <a:off x="1038" y="6692"/>
                <a:ext cx="5693" cy="2927"/>
              </a:xfrm>
              <a:custGeom>
                <a:avLst/>
                <a:gdLst>
                  <a:gd name="T0" fmla="*/ 0 w 34210"/>
                  <a:gd name="T1" fmla="*/ 0 h 21600"/>
                  <a:gd name="T2" fmla="*/ 0 w 34210"/>
                  <a:gd name="T3" fmla="*/ 0 h 21600"/>
                  <a:gd name="T4" fmla="*/ 0 w 34210"/>
                  <a:gd name="T5" fmla="*/ 0 h 21600"/>
                  <a:gd name="T6" fmla="*/ 0 60000 65536"/>
                  <a:gd name="T7" fmla="*/ 0 60000 65536"/>
                  <a:gd name="T8" fmla="*/ 0 60000 65536"/>
                  <a:gd name="T9" fmla="*/ 0 w 34210"/>
                  <a:gd name="T10" fmla="*/ 0 h 21600"/>
                  <a:gd name="T11" fmla="*/ 34210 w 34210"/>
                  <a:gd name="T12" fmla="*/ 21600 h 21600"/>
                </a:gdLst>
                <a:ahLst/>
                <a:cxnLst>
                  <a:cxn ang="T6">
                    <a:pos x="T0" y="T1"/>
                  </a:cxn>
                  <a:cxn ang="T7">
                    <a:pos x="T2" y="T3"/>
                  </a:cxn>
                  <a:cxn ang="T8">
                    <a:pos x="T4" y="T5"/>
                  </a:cxn>
                </a:cxnLst>
                <a:rect l="T9" t="T10" r="T11" b="T12"/>
                <a:pathLst>
                  <a:path w="34210" h="21600" fill="none" extrusionOk="0">
                    <a:moveTo>
                      <a:pt x="0" y="4902"/>
                    </a:moveTo>
                    <a:cubicBezTo>
                      <a:pt x="3862" y="1732"/>
                      <a:pt x="8705" y="-1"/>
                      <a:pt x="13702" y="0"/>
                    </a:cubicBezTo>
                    <a:cubicBezTo>
                      <a:pt x="23018" y="0"/>
                      <a:pt x="31285" y="5973"/>
                      <a:pt x="34209" y="14819"/>
                    </a:cubicBezTo>
                  </a:path>
                  <a:path w="34210" h="21600" stroke="0" extrusionOk="0">
                    <a:moveTo>
                      <a:pt x="0" y="4902"/>
                    </a:moveTo>
                    <a:cubicBezTo>
                      <a:pt x="3862" y="1732"/>
                      <a:pt x="8705" y="-1"/>
                      <a:pt x="13702" y="0"/>
                    </a:cubicBezTo>
                    <a:cubicBezTo>
                      <a:pt x="23018" y="0"/>
                      <a:pt x="31285" y="5973"/>
                      <a:pt x="34209" y="14819"/>
                    </a:cubicBezTo>
                    <a:lnTo>
                      <a:pt x="13702" y="21600"/>
                    </a:lnTo>
                    <a:lnTo>
                      <a:pt x="0" y="4902"/>
                    </a:lnTo>
                    <a:close/>
                  </a:path>
                </a:pathLst>
              </a:custGeom>
              <a:noFill/>
              <a:ln w="38100" cap="rnd">
                <a:solidFill>
                  <a:srgbClr val="00FF00"/>
                </a:solidFill>
                <a:round/>
                <a:headEnd type="stealth" w="lg" len="lg"/>
                <a:tailEnd type="non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aphicFrame>
          <p:nvGraphicFramePr>
            <p:cNvPr id="8203" name="Object 10"/>
            <p:cNvGraphicFramePr>
              <a:graphicFrameLocks noChangeAspect="1"/>
            </p:cNvGraphicFramePr>
            <p:nvPr/>
          </p:nvGraphicFramePr>
          <p:xfrm>
            <a:off x="3628" y="2233"/>
            <a:ext cx="858" cy="592"/>
          </p:xfrm>
          <a:graphic>
            <a:graphicData uri="http://schemas.openxmlformats.org/presentationml/2006/ole">
              <mc:AlternateContent xmlns:mc="http://schemas.openxmlformats.org/markup-compatibility/2006">
                <mc:Choice xmlns:v="urn:schemas-microsoft-com:vml" Requires="v">
                  <p:oleObj spid="_x0000_s8427" name="Clip" r:id="rId6" imgW="2278063" imgH="3421063" progId="MS_ClipArt_Gallery.2">
                    <p:embed/>
                  </p:oleObj>
                </mc:Choice>
                <mc:Fallback>
                  <p:oleObj name="Clip" r:id="rId6" imgW="2278063" imgH="3421063" progId="MS_ClipArt_Gallery.2">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8" y="2233"/>
                          <a:ext cx="858" cy="5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E5F9968F-116D-46E3-8042-4C08639622ED}" type="slidenum">
              <a:rPr lang="de-DE" altLang="en-US" sz="1600"/>
              <a:pPr>
                <a:spcBef>
                  <a:spcPct val="0"/>
                </a:spcBef>
                <a:buClrTx/>
                <a:buFontTx/>
                <a:buNone/>
              </a:pPr>
              <a:t>10</a:t>
            </a:fld>
            <a:r>
              <a:rPr lang="de-DE" altLang="en-US" sz="1600"/>
              <a:t> -</a:t>
            </a:r>
          </a:p>
        </p:txBody>
      </p:sp>
      <p:sp>
        <p:nvSpPr>
          <p:cNvPr id="45059"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45060" name="Rectangle 2"/>
          <p:cNvSpPr>
            <a:spLocks noGrp="1" noChangeArrowheads="1"/>
          </p:cNvSpPr>
          <p:nvPr>
            <p:ph type="title"/>
          </p:nvPr>
        </p:nvSpPr>
        <p:spPr>
          <a:xfrm>
            <a:off x="457200" y="52388"/>
            <a:ext cx="8229600" cy="779462"/>
          </a:xfrm>
        </p:spPr>
        <p:txBody>
          <a:bodyPr/>
          <a:lstStyle/>
          <a:p>
            <a:pPr eaLnBrk="1" hangingPunct="1"/>
            <a:r>
              <a:rPr lang="de-DE" altLang="en-US"/>
              <a:t>The Circular Flow Model</a:t>
            </a:r>
            <a:br>
              <a:rPr lang="de-DE" altLang="en-US"/>
            </a:br>
            <a:endParaRPr lang="de-DE" altLang="en-US"/>
          </a:p>
        </p:txBody>
      </p:sp>
      <p:sp>
        <p:nvSpPr>
          <p:cNvPr id="45061" name="Rectangle 3"/>
          <p:cNvSpPr>
            <a:spLocks noChangeArrowheads="1"/>
          </p:cNvSpPr>
          <p:nvPr/>
        </p:nvSpPr>
        <p:spPr bwMode="auto">
          <a:xfrm>
            <a:off x="3965575" y="2070100"/>
            <a:ext cx="94456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3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a:spcBef>
                <a:spcPct val="0"/>
              </a:spcBef>
              <a:buClrTx/>
              <a:buFontTx/>
              <a:buNone/>
            </a:pPr>
            <a:r>
              <a:rPr lang="de-DE" altLang="en-US" sz="2200" b="1"/>
              <a:t>Firms</a:t>
            </a:r>
          </a:p>
        </p:txBody>
      </p:sp>
      <p:sp>
        <p:nvSpPr>
          <p:cNvPr id="45062" name="Rectangle 4"/>
          <p:cNvSpPr>
            <a:spLocks noChangeArrowheads="1"/>
          </p:cNvSpPr>
          <p:nvPr/>
        </p:nvSpPr>
        <p:spPr bwMode="auto">
          <a:xfrm>
            <a:off x="3584575" y="4930775"/>
            <a:ext cx="19177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3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a:spcBef>
                <a:spcPct val="0"/>
              </a:spcBef>
              <a:buClrTx/>
              <a:buFontTx/>
              <a:buNone/>
            </a:pPr>
            <a:r>
              <a:rPr lang="de-DE" altLang="en-US" sz="2200" b="1"/>
              <a:t>Households</a:t>
            </a:r>
          </a:p>
        </p:txBody>
      </p:sp>
      <p:graphicFrame>
        <p:nvGraphicFramePr>
          <p:cNvPr id="45063" name="Object 5"/>
          <p:cNvGraphicFramePr>
            <a:graphicFrameLocks noChangeAspect="1"/>
          </p:cNvGraphicFramePr>
          <p:nvPr/>
        </p:nvGraphicFramePr>
        <p:xfrm>
          <a:off x="3451225" y="774700"/>
          <a:ext cx="1844675" cy="1190625"/>
        </p:xfrm>
        <a:graphic>
          <a:graphicData uri="http://schemas.openxmlformats.org/presentationml/2006/ole">
            <mc:AlternateContent xmlns:mc="http://schemas.openxmlformats.org/markup-compatibility/2006">
              <mc:Choice xmlns:v="urn:schemas-microsoft-com:vml" Requires="v">
                <p:oleObj spid="_x0000_s45330" name="Clip" r:id="rId4" imgW="5905500" imgH="3697288" progId="MS_ClipArt_Gallery.2">
                  <p:embed/>
                </p:oleObj>
              </mc:Choice>
              <mc:Fallback>
                <p:oleObj name="Clip" r:id="rId4" imgW="5905500" imgH="3697288" progId="MS_ClipArt_Gallery.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1225" y="774700"/>
                        <a:ext cx="1844675"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5064" name="Object 6"/>
          <p:cNvGraphicFramePr>
            <a:graphicFrameLocks noChangeAspect="1"/>
          </p:cNvGraphicFramePr>
          <p:nvPr/>
        </p:nvGraphicFramePr>
        <p:xfrm>
          <a:off x="3854450" y="5576888"/>
          <a:ext cx="1362075" cy="939800"/>
        </p:xfrm>
        <a:graphic>
          <a:graphicData uri="http://schemas.openxmlformats.org/presentationml/2006/ole">
            <mc:AlternateContent xmlns:mc="http://schemas.openxmlformats.org/markup-compatibility/2006">
              <mc:Choice xmlns:v="urn:schemas-microsoft-com:vml" Requires="v">
                <p:oleObj spid="_x0000_s45331" name="Clip" r:id="rId6" imgW="2278063" imgH="3421063" progId="MS_ClipArt_Gallery.2">
                  <p:embed/>
                </p:oleObj>
              </mc:Choice>
              <mc:Fallback>
                <p:oleObj name="Clip" r:id="rId6" imgW="2278063" imgH="3421063" progId="MS_ClipArt_Gallery.2">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4450" y="5576888"/>
                        <a:ext cx="1362075"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5065" name="Rectangle 7"/>
          <p:cNvSpPr>
            <a:spLocks noChangeArrowheads="1"/>
          </p:cNvSpPr>
          <p:nvPr/>
        </p:nvSpPr>
        <p:spPr bwMode="auto">
          <a:xfrm>
            <a:off x="5476875" y="2387600"/>
            <a:ext cx="3463925" cy="774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defTabSz="76200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3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a:spcBef>
                <a:spcPct val="0"/>
              </a:spcBef>
              <a:buClrTx/>
              <a:buFontTx/>
              <a:buNone/>
            </a:pPr>
            <a:r>
              <a:rPr lang="de-DE" altLang="en-US" sz="2200"/>
              <a:t>… are Suppliers of Goods on Goods Markets</a:t>
            </a:r>
          </a:p>
        </p:txBody>
      </p:sp>
      <p:sp>
        <p:nvSpPr>
          <p:cNvPr id="45066" name="Rectangle 8"/>
          <p:cNvSpPr>
            <a:spLocks noChangeArrowheads="1"/>
          </p:cNvSpPr>
          <p:nvPr/>
        </p:nvSpPr>
        <p:spPr bwMode="auto">
          <a:xfrm>
            <a:off x="184150" y="2374900"/>
            <a:ext cx="2884488" cy="774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defTabSz="76200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3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a:spcBef>
                <a:spcPct val="0"/>
              </a:spcBef>
              <a:buClrTx/>
              <a:buFontTx/>
              <a:buNone/>
            </a:pPr>
            <a:r>
              <a:rPr lang="de-DE" altLang="en-US" sz="2200"/>
              <a:t>…are Buyer of Production Factors</a:t>
            </a:r>
          </a:p>
        </p:txBody>
      </p:sp>
      <p:sp>
        <p:nvSpPr>
          <p:cNvPr id="45067" name="Rectangle 9"/>
          <p:cNvSpPr>
            <a:spLocks noChangeArrowheads="1"/>
          </p:cNvSpPr>
          <p:nvPr/>
        </p:nvSpPr>
        <p:spPr bwMode="auto">
          <a:xfrm>
            <a:off x="260350" y="4318000"/>
            <a:ext cx="3036888" cy="774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defTabSz="76200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3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a:spcBef>
                <a:spcPct val="0"/>
              </a:spcBef>
              <a:buClrTx/>
              <a:buFontTx/>
              <a:buNone/>
            </a:pPr>
            <a:r>
              <a:rPr lang="de-DE" altLang="en-US" sz="2200"/>
              <a:t>…are Supplier of Production Factors</a:t>
            </a:r>
          </a:p>
        </p:txBody>
      </p:sp>
      <p:sp>
        <p:nvSpPr>
          <p:cNvPr id="45068" name="Rectangle 10"/>
          <p:cNvSpPr>
            <a:spLocks noChangeArrowheads="1"/>
          </p:cNvSpPr>
          <p:nvPr/>
        </p:nvSpPr>
        <p:spPr bwMode="auto">
          <a:xfrm>
            <a:off x="5362575" y="4343400"/>
            <a:ext cx="3616325" cy="7159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defTabSz="76200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3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a:spcBef>
                <a:spcPct val="0"/>
              </a:spcBef>
              <a:buClrTx/>
              <a:buFontTx/>
              <a:buNone/>
            </a:pPr>
            <a:r>
              <a:rPr lang="de-DE" altLang="en-US" sz="2200"/>
              <a:t>… are Buyer of Goods on Goods Markets</a:t>
            </a:r>
          </a:p>
        </p:txBody>
      </p:sp>
      <p:sp>
        <p:nvSpPr>
          <p:cNvPr id="45069" name="Line 13"/>
          <p:cNvSpPr>
            <a:spLocks noChangeShapeType="1"/>
          </p:cNvSpPr>
          <p:nvPr/>
        </p:nvSpPr>
        <p:spPr bwMode="auto">
          <a:xfrm>
            <a:off x="1447800" y="3238500"/>
            <a:ext cx="0" cy="292100"/>
          </a:xfrm>
          <a:prstGeom prst="line">
            <a:avLst/>
          </a:prstGeom>
          <a:noFill/>
          <a:ln w="57150">
            <a:solidFill>
              <a:srgbClr val="00FF00"/>
            </a:solidFill>
            <a:round/>
            <a:headEnd type="triangle" w="med" len="med"/>
            <a:tailEnd type="none" w="lg"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5070" name="Line 14"/>
          <p:cNvSpPr>
            <a:spLocks noChangeShapeType="1"/>
          </p:cNvSpPr>
          <p:nvPr/>
        </p:nvSpPr>
        <p:spPr bwMode="auto">
          <a:xfrm flipV="1">
            <a:off x="1447800" y="3962400"/>
            <a:ext cx="0" cy="292100"/>
          </a:xfrm>
          <a:prstGeom prst="line">
            <a:avLst/>
          </a:prstGeom>
          <a:noFill/>
          <a:ln w="57150">
            <a:solidFill>
              <a:srgbClr val="00FF00"/>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nvGrpSpPr>
          <p:cNvPr id="45071" name="Group 15"/>
          <p:cNvGrpSpPr>
            <a:grpSpLocks/>
          </p:cNvGrpSpPr>
          <p:nvPr/>
        </p:nvGrpSpPr>
        <p:grpSpPr bwMode="auto">
          <a:xfrm>
            <a:off x="7302500" y="3238500"/>
            <a:ext cx="0" cy="1016000"/>
            <a:chOff x="4600" y="2040"/>
            <a:chExt cx="0" cy="640"/>
          </a:xfrm>
        </p:grpSpPr>
        <p:sp>
          <p:nvSpPr>
            <p:cNvPr id="45108" name="Line 16"/>
            <p:cNvSpPr>
              <a:spLocks noChangeShapeType="1"/>
            </p:cNvSpPr>
            <p:nvPr/>
          </p:nvSpPr>
          <p:spPr bwMode="auto">
            <a:xfrm>
              <a:off x="4600" y="2040"/>
              <a:ext cx="0" cy="184"/>
            </a:xfrm>
            <a:prstGeom prst="line">
              <a:avLst/>
            </a:prstGeom>
            <a:noFill/>
            <a:ln w="57150">
              <a:solidFill>
                <a:srgbClr val="00FF00"/>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5109" name="Line 17"/>
            <p:cNvSpPr>
              <a:spLocks noChangeShapeType="1"/>
            </p:cNvSpPr>
            <p:nvPr/>
          </p:nvSpPr>
          <p:spPr bwMode="auto">
            <a:xfrm flipV="1">
              <a:off x="4600" y="2496"/>
              <a:ext cx="0" cy="184"/>
            </a:xfrm>
            <a:prstGeom prst="line">
              <a:avLst/>
            </a:prstGeom>
            <a:noFill/>
            <a:ln w="57150">
              <a:solidFill>
                <a:srgbClr val="00FF00"/>
              </a:solidFill>
              <a:round/>
              <a:headEnd type="triangle" w="med" len="me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grpSp>
        <p:nvGrpSpPr>
          <p:cNvPr id="45072" name="Group 18"/>
          <p:cNvGrpSpPr>
            <a:grpSpLocks/>
          </p:cNvGrpSpPr>
          <p:nvPr/>
        </p:nvGrpSpPr>
        <p:grpSpPr bwMode="auto">
          <a:xfrm>
            <a:off x="5699125" y="5210175"/>
            <a:ext cx="1968500" cy="1301750"/>
            <a:chOff x="3590" y="3282"/>
            <a:chExt cx="1240" cy="820"/>
          </a:xfrm>
        </p:grpSpPr>
        <p:sp>
          <p:nvSpPr>
            <p:cNvPr id="45106" name="Arc 19"/>
            <p:cNvSpPr>
              <a:spLocks/>
            </p:cNvSpPr>
            <p:nvPr/>
          </p:nvSpPr>
          <p:spPr bwMode="auto">
            <a:xfrm rot="251224" flipH="1" flipV="1">
              <a:off x="3590" y="3282"/>
              <a:ext cx="1240" cy="820"/>
            </a:xfrm>
            <a:custGeom>
              <a:avLst/>
              <a:gdLst>
                <a:gd name="T0" fmla="*/ 0 w 21600"/>
                <a:gd name="T1" fmla="*/ 0 h 24069"/>
                <a:gd name="T2" fmla="*/ 0 w 21600"/>
                <a:gd name="T3" fmla="*/ 0 h 24069"/>
                <a:gd name="T4" fmla="*/ 0 w 21600"/>
                <a:gd name="T5" fmla="*/ 0 h 24069"/>
                <a:gd name="T6" fmla="*/ 0 60000 65536"/>
                <a:gd name="T7" fmla="*/ 0 60000 65536"/>
                <a:gd name="T8" fmla="*/ 0 60000 65536"/>
                <a:gd name="T9" fmla="*/ 0 w 21600"/>
                <a:gd name="T10" fmla="*/ 0 h 24069"/>
                <a:gd name="T11" fmla="*/ 21600 w 21600"/>
                <a:gd name="T12" fmla="*/ 24069 h 24069"/>
              </a:gdLst>
              <a:ahLst/>
              <a:cxnLst>
                <a:cxn ang="T6">
                  <a:pos x="T0" y="T1"/>
                </a:cxn>
                <a:cxn ang="T7">
                  <a:pos x="T2" y="T3"/>
                </a:cxn>
                <a:cxn ang="T8">
                  <a:pos x="T4" y="T5"/>
                </a:cxn>
              </a:cxnLst>
              <a:rect l="T9" t="T10" r="T11" b="T12"/>
              <a:pathLst>
                <a:path w="21600" h="24069" fill="none" extrusionOk="0">
                  <a:moveTo>
                    <a:pt x="145" y="24068"/>
                  </a:moveTo>
                  <a:cubicBezTo>
                    <a:pt x="48" y="23239"/>
                    <a:pt x="0" y="22405"/>
                    <a:pt x="0" y="21570"/>
                  </a:cubicBezTo>
                  <a:cubicBezTo>
                    <a:pt x="-1" y="10084"/>
                    <a:pt x="8989" y="606"/>
                    <a:pt x="20459" y="0"/>
                  </a:cubicBezTo>
                </a:path>
                <a:path w="21600" h="24069" stroke="0" extrusionOk="0">
                  <a:moveTo>
                    <a:pt x="145" y="24068"/>
                  </a:moveTo>
                  <a:cubicBezTo>
                    <a:pt x="48" y="23239"/>
                    <a:pt x="0" y="22405"/>
                    <a:pt x="0" y="21570"/>
                  </a:cubicBezTo>
                  <a:cubicBezTo>
                    <a:pt x="-1" y="10084"/>
                    <a:pt x="8989" y="606"/>
                    <a:pt x="20459" y="0"/>
                  </a:cubicBezTo>
                  <a:lnTo>
                    <a:pt x="21600" y="21570"/>
                  </a:lnTo>
                  <a:lnTo>
                    <a:pt x="145" y="24068"/>
                  </a:lnTo>
                  <a:close/>
                </a:path>
              </a:pathLst>
            </a:custGeom>
            <a:noFill/>
            <a:ln w="57150" cap="rnd">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107" name="Text Box 20"/>
            <p:cNvSpPr txBox="1">
              <a:spLocks noChangeArrowheads="1"/>
            </p:cNvSpPr>
            <p:nvPr/>
          </p:nvSpPr>
          <p:spPr bwMode="auto">
            <a:xfrm>
              <a:off x="4632" y="3880"/>
              <a:ext cx="168"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lIns="0" tIns="0" rIns="0" bIns="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lnSpc>
                  <a:spcPct val="90000"/>
                </a:lnSpc>
                <a:spcBef>
                  <a:spcPct val="50000"/>
                </a:spcBef>
                <a:buFont typeface="Arial Unicode MS" pitchFamily="34" charset="-128"/>
                <a:buNone/>
              </a:pPr>
              <a:r>
                <a:rPr lang="de-DE" altLang="en-US" b="1">
                  <a:solidFill>
                    <a:srgbClr val="FF0000"/>
                  </a:solidFill>
                  <a:latin typeface="Times New Roman" pitchFamily="18" charset="0"/>
                </a:rPr>
                <a:t>€</a:t>
              </a:r>
            </a:p>
          </p:txBody>
        </p:sp>
      </p:grpSp>
      <p:grpSp>
        <p:nvGrpSpPr>
          <p:cNvPr id="45073" name="Group 21"/>
          <p:cNvGrpSpPr>
            <a:grpSpLocks/>
          </p:cNvGrpSpPr>
          <p:nvPr/>
        </p:nvGrpSpPr>
        <p:grpSpPr bwMode="auto">
          <a:xfrm>
            <a:off x="5494338" y="5240338"/>
            <a:ext cx="1765300" cy="881062"/>
            <a:chOff x="3461" y="3301"/>
            <a:chExt cx="1112" cy="555"/>
          </a:xfrm>
        </p:grpSpPr>
        <p:sp>
          <p:nvSpPr>
            <p:cNvPr id="45104" name="Arc 22"/>
            <p:cNvSpPr>
              <a:spLocks/>
            </p:cNvSpPr>
            <p:nvPr/>
          </p:nvSpPr>
          <p:spPr bwMode="auto">
            <a:xfrm rot="251224" flipH="1" flipV="1">
              <a:off x="3461" y="3301"/>
              <a:ext cx="1112" cy="555"/>
            </a:xfrm>
            <a:custGeom>
              <a:avLst/>
              <a:gdLst>
                <a:gd name="T0" fmla="*/ 0 w 21600"/>
                <a:gd name="T1" fmla="*/ 0 h 24009"/>
                <a:gd name="T2" fmla="*/ 0 w 21600"/>
                <a:gd name="T3" fmla="*/ 0 h 24009"/>
                <a:gd name="T4" fmla="*/ 0 w 21600"/>
                <a:gd name="T5" fmla="*/ 0 h 24009"/>
                <a:gd name="T6" fmla="*/ 0 60000 65536"/>
                <a:gd name="T7" fmla="*/ 0 60000 65536"/>
                <a:gd name="T8" fmla="*/ 0 60000 65536"/>
                <a:gd name="T9" fmla="*/ 0 w 21600"/>
                <a:gd name="T10" fmla="*/ 0 h 24009"/>
                <a:gd name="T11" fmla="*/ 21600 w 21600"/>
                <a:gd name="T12" fmla="*/ 24009 h 24009"/>
              </a:gdLst>
              <a:ahLst/>
              <a:cxnLst>
                <a:cxn ang="T6">
                  <a:pos x="T0" y="T1"/>
                </a:cxn>
                <a:cxn ang="T7">
                  <a:pos x="T2" y="T3"/>
                </a:cxn>
                <a:cxn ang="T8">
                  <a:pos x="T4" y="T5"/>
                </a:cxn>
              </a:cxnLst>
              <a:rect l="T9" t="T10" r="T11" b="T12"/>
              <a:pathLst>
                <a:path w="21600" h="24009" fill="none" extrusionOk="0">
                  <a:moveTo>
                    <a:pt x="145" y="24008"/>
                  </a:moveTo>
                  <a:cubicBezTo>
                    <a:pt x="48" y="23179"/>
                    <a:pt x="0" y="22345"/>
                    <a:pt x="0" y="21510"/>
                  </a:cubicBezTo>
                  <a:cubicBezTo>
                    <a:pt x="-1" y="10342"/>
                    <a:pt x="8512" y="1016"/>
                    <a:pt x="19632" y="-1"/>
                  </a:cubicBezTo>
                </a:path>
                <a:path w="21600" h="24009" stroke="0" extrusionOk="0">
                  <a:moveTo>
                    <a:pt x="145" y="24008"/>
                  </a:moveTo>
                  <a:cubicBezTo>
                    <a:pt x="48" y="23179"/>
                    <a:pt x="0" y="22345"/>
                    <a:pt x="0" y="21510"/>
                  </a:cubicBezTo>
                  <a:cubicBezTo>
                    <a:pt x="-1" y="10342"/>
                    <a:pt x="8512" y="1016"/>
                    <a:pt x="19632" y="-1"/>
                  </a:cubicBezTo>
                  <a:lnTo>
                    <a:pt x="21600" y="21510"/>
                  </a:lnTo>
                  <a:lnTo>
                    <a:pt x="145" y="24008"/>
                  </a:lnTo>
                  <a:close/>
                </a:path>
              </a:pathLst>
            </a:custGeom>
            <a:noFill/>
            <a:ln w="57150" cap="rnd">
              <a:solidFill>
                <a:srgbClr val="00FF00"/>
              </a:solidFill>
              <a:round/>
              <a:headEnd type="none" w="med" len="lg"/>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105" name="Text Box 23"/>
            <p:cNvSpPr txBox="1">
              <a:spLocks noChangeArrowheads="1"/>
            </p:cNvSpPr>
            <p:nvPr/>
          </p:nvSpPr>
          <p:spPr bwMode="auto">
            <a:xfrm>
              <a:off x="3800" y="3488"/>
              <a:ext cx="552"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lIns="0" tIns="0" rIns="0" bIns="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lnSpc>
                  <a:spcPct val="90000"/>
                </a:lnSpc>
                <a:spcBef>
                  <a:spcPct val="50000"/>
                </a:spcBef>
                <a:buFont typeface="Arial Unicode MS" pitchFamily="34" charset="-128"/>
                <a:buNone/>
              </a:pPr>
              <a:r>
                <a:rPr lang="de-DE" altLang="en-US" sz="2200">
                  <a:solidFill>
                    <a:srgbClr val="00FF00"/>
                  </a:solidFill>
                </a:rPr>
                <a:t>Goods</a:t>
              </a:r>
            </a:p>
          </p:txBody>
        </p:sp>
      </p:grpSp>
      <p:grpSp>
        <p:nvGrpSpPr>
          <p:cNvPr id="45074" name="Group 24"/>
          <p:cNvGrpSpPr>
            <a:grpSpLocks/>
          </p:cNvGrpSpPr>
          <p:nvPr/>
        </p:nvGrpSpPr>
        <p:grpSpPr bwMode="auto">
          <a:xfrm>
            <a:off x="5492750" y="1430338"/>
            <a:ext cx="1765300" cy="831850"/>
            <a:chOff x="3460" y="901"/>
            <a:chExt cx="1112" cy="524"/>
          </a:xfrm>
        </p:grpSpPr>
        <p:sp>
          <p:nvSpPr>
            <p:cNvPr id="45102" name="Arc 25"/>
            <p:cNvSpPr>
              <a:spLocks/>
            </p:cNvSpPr>
            <p:nvPr/>
          </p:nvSpPr>
          <p:spPr bwMode="auto">
            <a:xfrm rot="21348776" flipH="1">
              <a:off x="3460" y="901"/>
              <a:ext cx="1112" cy="524"/>
            </a:xfrm>
            <a:custGeom>
              <a:avLst/>
              <a:gdLst>
                <a:gd name="T0" fmla="*/ 0 w 21600"/>
                <a:gd name="T1" fmla="*/ 0 h 24009"/>
                <a:gd name="T2" fmla="*/ 0 w 21600"/>
                <a:gd name="T3" fmla="*/ 0 h 24009"/>
                <a:gd name="T4" fmla="*/ 0 w 21600"/>
                <a:gd name="T5" fmla="*/ 0 h 24009"/>
                <a:gd name="T6" fmla="*/ 0 60000 65536"/>
                <a:gd name="T7" fmla="*/ 0 60000 65536"/>
                <a:gd name="T8" fmla="*/ 0 60000 65536"/>
                <a:gd name="T9" fmla="*/ 0 w 21600"/>
                <a:gd name="T10" fmla="*/ 0 h 24009"/>
                <a:gd name="T11" fmla="*/ 21600 w 21600"/>
                <a:gd name="T12" fmla="*/ 24009 h 24009"/>
              </a:gdLst>
              <a:ahLst/>
              <a:cxnLst>
                <a:cxn ang="T6">
                  <a:pos x="T0" y="T1"/>
                </a:cxn>
                <a:cxn ang="T7">
                  <a:pos x="T2" y="T3"/>
                </a:cxn>
                <a:cxn ang="T8">
                  <a:pos x="T4" y="T5"/>
                </a:cxn>
              </a:cxnLst>
              <a:rect l="T9" t="T10" r="T11" b="T12"/>
              <a:pathLst>
                <a:path w="21600" h="24009" fill="none" extrusionOk="0">
                  <a:moveTo>
                    <a:pt x="145" y="24008"/>
                  </a:moveTo>
                  <a:cubicBezTo>
                    <a:pt x="48" y="23179"/>
                    <a:pt x="0" y="22345"/>
                    <a:pt x="0" y="21510"/>
                  </a:cubicBezTo>
                  <a:cubicBezTo>
                    <a:pt x="-1" y="10342"/>
                    <a:pt x="8512" y="1016"/>
                    <a:pt x="19632" y="-1"/>
                  </a:cubicBezTo>
                </a:path>
                <a:path w="21600" h="24009" stroke="0" extrusionOk="0">
                  <a:moveTo>
                    <a:pt x="145" y="24008"/>
                  </a:moveTo>
                  <a:cubicBezTo>
                    <a:pt x="48" y="23179"/>
                    <a:pt x="0" y="22345"/>
                    <a:pt x="0" y="21510"/>
                  </a:cubicBezTo>
                  <a:cubicBezTo>
                    <a:pt x="-1" y="10342"/>
                    <a:pt x="8512" y="1016"/>
                    <a:pt x="19632" y="-1"/>
                  </a:cubicBezTo>
                  <a:lnTo>
                    <a:pt x="21600" y="21510"/>
                  </a:lnTo>
                  <a:lnTo>
                    <a:pt x="145" y="24008"/>
                  </a:lnTo>
                  <a:close/>
                </a:path>
              </a:pathLst>
            </a:custGeom>
            <a:noFill/>
            <a:ln w="57150" cap="rnd">
              <a:solidFill>
                <a:srgbClr val="00FF00"/>
              </a:solidFill>
              <a:round/>
              <a:headEnd type="triangle" w="med" len="med"/>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103" name="Text Box 26"/>
            <p:cNvSpPr txBox="1">
              <a:spLocks noChangeArrowheads="1"/>
            </p:cNvSpPr>
            <p:nvPr/>
          </p:nvSpPr>
          <p:spPr bwMode="auto">
            <a:xfrm>
              <a:off x="3688" y="1064"/>
              <a:ext cx="552"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lIns="0" tIns="0" rIns="0" bIns="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lnSpc>
                  <a:spcPct val="90000"/>
                </a:lnSpc>
                <a:spcBef>
                  <a:spcPct val="50000"/>
                </a:spcBef>
                <a:buFont typeface="Arial Unicode MS" pitchFamily="34" charset="-128"/>
                <a:buNone/>
              </a:pPr>
              <a:r>
                <a:rPr lang="de-DE" altLang="en-US" sz="2200">
                  <a:solidFill>
                    <a:srgbClr val="00FF00"/>
                  </a:solidFill>
                </a:rPr>
                <a:t>Goods</a:t>
              </a:r>
            </a:p>
          </p:txBody>
        </p:sp>
      </p:grpSp>
      <p:grpSp>
        <p:nvGrpSpPr>
          <p:cNvPr id="45075" name="Group 27"/>
          <p:cNvGrpSpPr>
            <a:grpSpLocks/>
          </p:cNvGrpSpPr>
          <p:nvPr/>
        </p:nvGrpSpPr>
        <p:grpSpPr bwMode="auto">
          <a:xfrm>
            <a:off x="5399088" y="914400"/>
            <a:ext cx="2347912" cy="1322388"/>
            <a:chOff x="3401" y="576"/>
            <a:chExt cx="1479" cy="833"/>
          </a:xfrm>
        </p:grpSpPr>
        <p:sp>
          <p:nvSpPr>
            <p:cNvPr id="45100" name="Text Box 28"/>
            <p:cNvSpPr txBox="1">
              <a:spLocks noChangeArrowheads="1"/>
            </p:cNvSpPr>
            <p:nvPr/>
          </p:nvSpPr>
          <p:spPr bwMode="auto">
            <a:xfrm>
              <a:off x="4368" y="576"/>
              <a:ext cx="168"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lIns="0" tIns="0" rIns="0" bIns="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lnSpc>
                  <a:spcPct val="90000"/>
                </a:lnSpc>
                <a:spcBef>
                  <a:spcPct val="50000"/>
                </a:spcBef>
                <a:buFont typeface="Arial Unicode MS" pitchFamily="34" charset="-128"/>
                <a:buNone/>
              </a:pPr>
              <a:r>
                <a:rPr lang="de-DE" altLang="en-US" b="1">
                  <a:solidFill>
                    <a:srgbClr val="FF0000"/>
                  </a:solidFill>
                  <a:latin typeface="Times New Roman" pitchFamily="18" charset="0"/>
                </a:rPr>
                <a:t>€</a:t>
              </a:r>
            </a:p>
          </p:txBody>
        </p:sp>
        <p:sp>
          <p:nvSpPr>
            <p:cNvPr id="45101" name="Arc 29"/>
            <p:cNvSpPr>
              <a:spLocks/>
            </p:cNvSpPr>
            <p:nvPr/>
          </p:nvSpPr>
          <p:spPr bwMode="auto">
            <a:xfrm rot="21348776" flipH="1">
              <a:off x="3401" y="620"/>
              <a:ext cx="1479" cy="789"/>
            </a:xfrm>
            <a:custGeom>
              <a:avLst/>
              <a:gdLst>
                <a:gd name="T0" fmla="*/ 0 w 21600"/>
                <a:gd name="T1" fmla="*/ 0 h 22901"/>
                <a:gd name="T2" fmla="*/ 0 w 21600"/>
                <a:gd name="T3" fmla="*/ 0 h 22901"/>
                <a:gd name="T4" fmla="*/ 0 w 21600"/>
                <a:gd name="T5" fmla="*/ 0 h 22901"/>
                <a:gd name="T6" fmla="*/ 0 60000 65536"/>
                <a:gd name="T7" fmla="*/ 0 60000 65536"/>
                <a:gd name="T8" fmla="*/ 0 60000 65536"/>
                <a:gd name="T9" fmla="*/ 0 w 21600"/>
                <a:gd name="T10" fmla="*/ 0 h 22901"/>
                <a:gd name="T11" fmla="*/ 21600 w 21600"/>
                <a:gd name="T12" fmla="*/ 22901 h 22901"/>
              </a:gdLst>
              <a:ahLst/>
              <a:cxnLst>
                <a:cxn ang="T6">
                  <a:pos x="T0" y="T1"/>
                </a:cxn>
                <a:cxn ang="T7">
                  <a:pos x="T2" y="T3"/>
                </a:cxn>
                <a:cxn ang="T8">
                  <a:pos x="T4" y="T5"/>
                </a:cxn>
              </a:cxnLst>
              <a:rect l="T9" t="T10" r="T11" b="T12"/>
              <a:pathLst>
                <a:path w="21600" h="22901" fill="none" extrusionOk="0">
                  <a:moveTo>
                    <a:pt x="44" y="22901"/>
                  </a:moveTo>
                  <a:cubicBezTo>
                    <a:pt x="14" y="22437"/>
                    <a:pt x="0" y="21974"/>
                    <a:pt x="0" y="21510"/>
                  </a:cubicBezTo>
                  <a:cubicBezTo>
                    <a:pt x="-1" y="10342"/>
                    <a:pt x="8512" y="1016"/>
                    <a:pt x="19632" y="-1"/>
                  </a:cubicBezTo>
                </a:path>
                <a:path w="21600" h="22901" stroke="0" extrusionOk="0">
                  <a:moveTo>
                    <a:pt x="44" y="22901"/>
                  </a:moveTo>
                  <a:cubicBezTo>
                    <a:pt x="14" y="22437"/>
                    <a:pt x="0" y="21974"/>
                    <a:pt x="0" y="21510"/>
                  </a:cubicBezTo>
                  <a:cubicBezTo>
                    <a:pt x="-1" y="10342"/>
                    <a:pt x="8512" y="1016"/>
                    <a:pt x="19632" y="-1"/>
                  </a:cubicBezTo>
                  <a:lnTo>
                    <a:pt x="21600" y="21510"/>
                  </a:lnTo>
                  <a:lnTo>
                    <a:pt x="44" y="22901"/>
                  </a:lnTo>
                  <a:close/>
                </a:path>
              </a:pathLst>
            </a:custGeom>
            <a:noFill/>
            <a:ln w="57150" cap="rnd">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45076" name="Line 30"/>
          <p:cNvSpPr>
            <a:spLocks noChangeShapeType="1"/>
          </p:cNvSpPr>
          <p:nvPr/>
        </p:nvSpPr>
        <p:spPr bwMode="auto">
          <a:xfrm flipV="1">
            <a:off x="7835900" y="3924300"/>
            <a:ext cx="0" cy="2921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5077" name="Line 31"/>
          <p:cNvSpPr>
            <a:spLocks noChangeShapeType="1"/>
          </p:cNvSpPr>
          <p:nvPr/>
        </p:nvSpPr>
        <p:spPr bwMode="auto">
          <a:xfrm flipV="1">
            <a:off x="7848600" y="3225800"/>
            <a:ext cx="0" cy="2921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nvGrpSpPr>
          <p:cNvPr id="45078" name="Group 32"/>
          <p:cNvGrpSpPr>
            <a:grpSpLocks/>
          </p:cNvGrpSpPr>
          <p:nvPr/>
        </p:nvGrpSpPr>
        <p:grpSpPr bwMode="auto">
          <a:xfrm>
            <a:off x="1465263" y="5246688"/>
            <a:ext cx="1887537" cy="887412"/>
            <a:chOff x="923" y="3305"/>
            <a:chExt cx="1189" cy="559"/>
          </a:xfrm>
        </p:grpSpPr>
        <p:sp>
          <p:nvSpPr>
            <p:cNvPr id="45098" name="Arc 33"/>
            <p:cNvSpPr>
              <a:spLocks/>
            </p:cNvSpPr>
            <p:nvPr/>
          </p:nvSpPr>
          <p:spPr bwMode="auto">
            <a:xfrm rot="21348776" flipV="1">
              <a:off x="923" y="3305"/>
              <a:ext cx="1112" cy="559"/>
            </a:xfrm>
            <a:custGeom>
              <a:avLst/>
              <a:gdLst>
                <a:gd name="T0" fmla="*/ 0 w 21600"/>
                <a:gd name="T1" fmla="*/ 0 h 24009"/>
                <a:gd name="T2" fmla="*/ 0 w 21600"/>
                <a:gd name="T3" fmla="*/ 0 h 24009"/>
                <a:gd name="T4" fmla="*/ 0 w 21600"/>
                <a:gd name="T5" fmla="*/ 0 h 24009"/>
                <a:gd name="T6" fmla="*/ 0 60000 65536"/>
                <a:gd name="T7" fmla="*/ 0 60000 65536"/>
                <a:gd name="T8" fmla="*/ 0 60000 65536"/>
                <a:gd name="T9" fmla="*/ 0 w 21600"/>
                <a:gd name="T10" fmla="*/ 0 h 24009"/>
                <a:gd name="T11" fmla="*/ 21600 w 21600"/>
                <a:gd name="T12" fmla="*/ 24009 h 24009"/>
              </a:gdLst>
              <a:ahLst/>
              <a:cxnLst>
                <a:cxn ang="T6">
                  <a:pos x="T0" y="T1"/>
                </a:cxn>
                <a:cxn ang="T7">
                  <a:pos x="T2" y="T3"/>
                </a:cxn>
                <a:cxn ang="T8">
                  <a:pos x="T4" y="T5"/>
                </a:cxn>
              </a:cxnLst>
              <a:rect l="T9" t="T10" r="T11" b="T12"/>
              <a:pathLst>
                <a:path w="21600" h="24009" fill="none" extrusionOk="0">
                  <a:moveTo>
                    <a:pt x="145" y="24008"/>
                  </a:moveTo>
                  <a:cubicBezTo>
                    <a:pt x="48" y="23179"/>
                    <a:pt x="0" y="22345"/>
                    <a:pt x="0" y="21510"/>
                  </a:cubicBezTo>
                  <a:cubicBezTo>
                    <a:pt x="-1" y="10342"/>
                    <a:pt x="8512" y="1016"/>
                    <a:pt x="19632" y="-1"/>
                  </a:cubicBezTo>
                </a:path>
                <a:path w="21600" h="24009" stroke="0" extrusionOk="0">
                  <a:moveTo>
                    <a:pt x="145" y="24008"/>
                  </a:moveTo>
                  <a:cubicBezTo>
                    <a:pt x="48" y="23179"/>
                    <a:pt x="0" y="22345"/>
                    <a:pt x="0" y="21510"/>
                  </a:cubicBezTo>
                  <a:cubicBezTo>
                    <a:pt x="-1" y="10342"/>
                    <a:pt x="8512" y="1016"/>
                    <a:pt x="19632" y="-1"/>
                  </a:cubicBezTo>
                  <a:lnTo>
                    <a:pt x="21600" y="21510"/>
                  </a:lnTo>
                  <a:lnTo>
                    <a:pt x="145" y="24008"/>
                  </a:lnTo>
                  <a:close/>
                </a:path>
              </a:pathLst>
            </a:custGeom>
            <a:noFill/>
            <a:ln w="57150" cap="rnd">
              <a:solidFill>
                <a:srgbClr val="00FF00"/>
              </a:solidFill>
              <a:round/>
              <a:headEnd type="triangle" w="med" len="med"/>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99" name="Text Box 34"/>
            <p:cNvSpPr txBox="1">
              <a:spLocks noChangeArrowheads="1"/>
            </p:cNvSpPr>
            <p:nvPr/>
          </p:nvSpPr>
          <p:spPr bwMode="auto">
            <a:xfrm>
              <a:off x="1016" y="3344"/>
              <a:ext cx="109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lIns="0" tIns="0" rIns="0" bIns="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r" eaLnBrk="1" hangingPunct="1">
                <a:lnSpc>
                  <a:spcPct val="90000"/>
                </a:lnSpc>
                <a:spcBef>
                  <a:spcPct val="50000"/>
                </a:spcBef>
                <a:buFont typeface="Arial Unicode MS" pitchFamily="34" charset="-128"/>
                <a:buNone/>
              </a:pPr>
              <a:r>
                <a:rPr lang="de-DE" altLang="en-US" sz="2500">
                  <a:solidFill>
                    <a:srgbClr val="00FF00"/>
                  </a:solidFill>
                </a:rPr>
                <a:t>Production Factors</a:t>
              </a:r>
            </a:p>
          </p:txBody>
        </p:sp>
      </p:grpSp>
      <p:grpSp>
        <p:nvGrpSpPr>
          <p:cNvPr id="45079" name="Group 35"/>
          <p:cNvGrpSpPr>
            <a:grpSpLocks/>
          </p:cNvGrpSpPr>
          <p:nvPr/>
        </p:nvGrpSpPr>
        <p:grpSpPr bwMode="auto">
          <a:xfrm>
            <a:off x="1465263" y="1441450"/>
            <a:ext cx="1862137" cy="831850"/>
            <a:chOff x="923" y="908"/>
            <a:chExt cx="1173" cy="524"/>
          </a:xfrm>
        </p:grpSpPr>
        <p:sp>
          <p:nvSpPr>
            <p:cNvPr id="45096" name="Arc 36"/>
            <p:cNvSpPr>
              <a:spLocks/>
            </p:cNvSpPr>
            <p:nvPr/>
          </p:nvSpPr>
          <p:spPr bwMode="auto">
            <a:xfrm rot="251224">
              <a:off x="923" y="908"/>
              <a:ext cx="1113" cy="524"/>
            </a:xfrm>
            <a:custGeom>
              <a:avLst/>
              <a:gdLst>
                <a:gd name="T0" fmla="*/ 0 w 21600"/>
                <a:gd name="T1" fmla="*/ 0 h 24009"/>
                <a:gd name="T2" fmla="*/ 0 w 21600"/>
                <a:gd name="T3" fmla="*/ 0 h 24009"/>
                <a:gd name="T4" fmla="*/ 0 w 21600"/>
                <a:gd name="T5" fmla="*/ 0 h 24009"/>
                <a:gd name="T6" fmla="*/ 0 60000 65536"/>
                <a:gd name="T7" fmla="*/ 0 60000 65536"/>
                <a:gd name="T8" fmla="*/ 0 60000 65536"/>
                <a:gd name="T9" fmla="*/ 0 w 21600"/>
                <a:gd name="T10" fmla="*/ 0 h 24009"/>
                <a:gd name="T11" fmla="*/ 21600 w 21600"/>
                <a:gd name="T12" fmla="*/ 24009 h 24009"/>
              </a:gdLst>
              <a:ahLst/>
              <a:cxnLst>
                <a:cxn ang="T6">
                  <a:pos x="T0" y="T1"/>
                </a:cxn>
                <a:cxn ang="T7">
                  <a:pos x="T2" y="T3"/>
                </a:cxn>
                <a:cxn ang="T8">
                  <a:pos x="T4" y="T5"/>
                </a:cxn>
              </a:cxnLst>
              <a:rect l="T9" t="T10" r="T11" b="T12"/>
              <a:pathLst>
                <a:path w="21600" h="24009" fill="none" extrusionOk="0">
                  <a:moveTo>
                    <a:pt x="145" y="24008"/>
                  </a:moveTo>
                  <a:cubicBezTo>
                    <a:pt x="48" y="23179"/>
                    <a:pt x="0" y="22345"/>
                    <a:pt x="0" y="21510"/>
                  </a:cubicBezTo>
                  <a:cubicBezTo>
                    <a:pt x="-1" y="10342"/>
                    <a:pt x="8512" y="1016"/>
                    <a:pt x="19632" y="-1"/>
                  </a:cubicBezTo>
                </a:path>
                <a:path w="21600" h="24009" stroke="0" extrusionOk="0">
                  <a:moveTo>
                    <a:pt x="145" y="24008"/>
                  </a:moveTo>
                  <a:cubicBezTo>
                    <a:pt x="48" y="23179"/>
                    <a:pt x="0" y="22345"/>
                    <a:pt x="0" y="21510"/>
                  </a:cubicBezTo>
                  <a:cubicBezTo>
                    <a:pt x="-1" y="10342"/>
                    <a:pt x="8512" y="1016"/>
                    <a:pt x="19632" y="-1"/>
                  </a:cubicBezTo>
                  <a:lnTo>
                    <a:pt x="21600" y="21510"/>
                  </a:lnTo>
                  <a:lnTo>
                    <a:pt x="145" y="24008"/>
                  </a:lnTo>
                  <a:close/>
                </a:path>
              </a:pathLst>
            </a:custGeom>
            <a:noFill/>
            <a:ln w="57150" cap="rnd">
              <a:solidFill>
                <a:srgbClr val="00FF00"/>
              </a:solidFill>
              <a:round/>
              <a:headEnd type="none" w="med" len="lg"/>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97" name="Text Box 37"/>
            <p:cNvSpPr txBox="1">
              <a:spLocks noChangeArrowheads="1"/>
            </p:cNvSpPr>
            <p:nvPr/>
          </p:nvSpPr>
          <p:spPr bwMode="auto">
            <a:xfrm>
              <a:off x="936" y="1000"/>
              <a:ext cx="1160"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lIns="0" tIns="0" rIns="0" bIns="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r" eaLnBrk="1" hangingPunct="1">
                <a:lnSpc>
                  <a:spcPct val="90000"/>
                </a:lnSpc>
                <a:spcBef>
                  <a:spcPct val="50000"/>
                </a:spcBef>
                <a:buFont typeface="Arial Unicode MS" pitchFamily="34" charset="-128"/>
                <a:buNone/>
              </a:pPr>
              <a:r>
                <a:rPr lang="de-DE" altLang="en-US" sz="2200">
                  <a:solidFill>
                    <a:srgbClr val="00FF00"/>
                  </a:solidFill>
                </a:rPr>
                <a:t>Production Factors</a:t>
              </a:r>
            </a:p>
          </p:txBody>
        </p:sp>
      </p:grpSp>
      <p:grpSp>
        <p:nvGrpSpPr>
          <p:cNvPr id="45080" name="Group 38"/>
          <p:cNvGrpSpPr>
            <a:grpSpLocks/>
          </p:cNvGrpSpPr>
          <p:nvPr/>
        </p:nvGrpSpPr>
        <p:grpSpPr bwMode="auto">
          <a:xfrm>
            <a:off x="858838" y="933450"/>
            <a:ext cx="2278062" cy="1362075"/>
            <a:chOff x="541" y="588"/>
            <a:chExt cx="1435" cy="858"/>
          </a:xfrm>
        </p:grpSpPr>
        <p:sp>
          <p:nvSpPr>
            <p:cNvPr id="45094" name="Arc 39"/>
            <p:cNvSpPr>
              <a:spLocks/>
            </p:cNvSpPr>
            <p:nvPr/>
          </p:nvSpPr>
          <p:spPr bwMode="auto">
            <a:xfrm rot="251224">
              <a:off x="541" y="588"/>
              <a:ext cx="1435" cy="858"/>
            </a:xfrm>
            <a:custGeom>
              <a:avLst/>
              <a:gdLst>
                <a:gd name="T0" fmla="*/ 0 w 21600"/>
                <a:gd name="T1" fmla="*/ 0 h 22050"/>
                <a:gd name="T2" fmla="*/ 0 w 21600"/>
                <a:gd name="T3" fmla="*/ 0 h 22050"/>
                <a:gd name="T4" fmla="*/ 0 w 21600"/>
                <a:gd name="T5" fmla="*/ 0 h 22050"/>
                <a:gd name="T6" fmla="*/ 0 60000 65536"/>
                <a:gd name="T7" fmla="*/ 0 60000 65536"/>
                <a:gd name="T8" fmla="*/ 0 60000 65536"/>
                <a:gd name="T9" fmla="*/ 0 w 21600"/>
                <a:gd name="T10" fmla="*/ 0 h 22050"/>
                <a:gd name="T11" fmla="*/ 21600 w 21600"/>
                <a:gd name="T12" fmla="*/ 22050 h 22050"/>
              </a:gdLst>
              <a:ahLst/>
              <a:cxnLst>
                <a:cxn ang="T6">
                  <a:pos x="T0" y="T1"/>
                </a:cxn>
                <a:cxn ang="T7">
                  <a:pos x="T2" y="T3"/>
                </a:cxn>
                <a:cxn ang="T8">
                  <a:pos x="T4" y="T5"/>
                </a:cxn>
              </a:cxnLst>
              <a:rect l="T9" t="T10" r="T11" b="T12"/>
              <a:pathLst>
                <a:path w="21600" h="22050" fill="none" extrusionOk="0">
                  <a:moveTo>
                    <a:pt x="6" y="22050"/>
                  </a:moveTo>
                  <a:cubicBezTo>
                    <a:pt x="2" y="21870"/>
                    <a:pt x="0" y="21690"/>
                    <a:pt x="0" y="21510"/>
                  </a:cubicBezTo>
                  <a:cubicBezTo>
                    <a:pt x="-1" y="10342"/>
                    <a:pt x="8512" y="1016"/>
                    <a:pt x="19632" y="-1"/>
                  </a:cubicBezTo>
                </a:path>
                <a:path w="21600" h="22050" stroke="0" extrusionOk="0">
                  <a:moveTo>
                    <a:pt x="6" y="22050"/>
                  </a:moveTo>
                  <a:cubicBezTo>
                    <a:pt x="2" y="21870"/>
                    <a:pt x="0" y="21690"/>
                    <a:pt x="0" y="21510"/>
                  </a:cubicBezTo>
                  <a:cubicBezTo>
                    <a:pt x="-1" y="10342"/>
                    <a:pt x="8512" y="1016"/>
                    <a:pt x="19632" y="-1"/>
                  </a:cubicBezTo>
                  <a:lnTo>
                    <a:pt x="21600" y="21510"/>
                  </a:lnTo>
                  <a:lnTo>
                    <a:pt x="6" y="22050"/>
                  </a:lnTo>
                  <a:close/>
                </a:path>
              </a:pathLst>
            </a:custGeom>
            <a:noFill/>
            <a:ln w="57150" cap="rnd">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95" name="Text Box 40"/>
            <p:cNvSpPr txBox="1">
              <a:spLocks noChangeArrowheads="1"/>
            </p:cNvSpPr>
            <p:nvPr/>
          </p:nvSpPr>
          <p:spPr bwMode="auto">
            <a:xfrm>
              <a:off x="872" y="600"/>
              <a:ext cx="264"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lIns="0" tIns="0" rIns="0" bIns="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lnSpc>
                  <a:spcPct val="90000"/>
                </a:lnSpc>
                <a:spcBef>
                  <a:spcPct val="50000"/>
                </a:spcBef>
                <a:buFont typeface="Arial Unicode MS" pitchFamily="34" charset="-128"/>
                <a:buNone/>
              </a:pPr>
              <a:r>
                <a:rPr lang="de-DE" altLang="en-US">
                  <a:solidFill>
                    <a:srgbClr val="FF0000"/>
                  </a:solidFill>
                  <a:latin typeface="Times New Roman" pitchFamily="18" charset="0"/>
                </a:rPr>
                <a:t>€</a:t>
              </a:r>
            </a:p>
          </p:txBody>
        </p:sp>
      </p:grpSp>
      <p:grpSp>
        <p:nvGrpSpPr>
          <p:cNvPr id="45081" name="Group 41"/>
          <p:cNvGrpSpPr>
            <a:grpSpLocks/>
          </p:cNvGrpSpPr>
          <p:nvPr/>
        </p:nvGrpSpPr>
        <p:grpSpPr bwMode="auto">
          <a:xfrm>
            <a:off x="850900" y="5224463"/>
            <a:ext cx="2471738" cy="1368425"/>
            <a:chOff x="488" y="3291"/>
            <a:chExt cx="1605" cy="862"/>
          </a:xfrm>
        </p:grpSpPr>
        <p:sp>
          <p:nvSpPr>
            <p:cNvPr id="45092" name="Arc 42"/>
            <p:cNvSpPr>
              <a:spLocks/>
            </p:cNvSpPr>
            <p:nvPr/>
          </p:nvSpPr>
          <p:spPr bwMode="auto">
            <a:xfrm rot="21348776" flipV="1">
              <a:off x="488" y="3291"/>
              <a:ext cx="1605" cy="862"/>
            </a:xfrm>
            <a:custGeom>
              <a:avLst/>
              <a:gdLst>
                <a:gd name="T0" fmla="*/ 0 w 21600"/>
                <a:gd name="T1" fmla="*/ 0 h 22751"/>
                <a:gd name="T2" fmla="*/ 0 w 21600"/>
                <a:gd name="T3" fmla="*/ 0 h 22751"/>
                <a:gd name="T4" fmla="*/ 0 w 21600"/>
                <a:gd name="T5" fmla="*/ 0 h 22751"/>
                <a:gd name="T6" fmla="*/ 0 60000 65536"/>
                <a:gd name="T7" fmla="*/ 0 60000 65536"/>
                <a:gd name="T8" fmla="*/ 0 60000 65536"/>
                <a:gd name="T9" fmla="*/ 0 w 21600"/>
                <a:gd name="T10" fmla="*/ 0 h 22751"/>
                <a:gd name="T11" fmla="*/ 21600 w 21600"/>
                <a:gd name="T12" fmla="*/ 22751 h 22751"/>
              </a:gdLst>
              <a:ahLst/>
              <a:cxnLst>
                <a:cxn ang="T6">
                  <a:pos x="T0" y="T1"/>
                </a:cxn>
                <a:cxn ang="T7">
                  <a:pos x="T2" y="T3"/>
                </a:cxn>
                <a:cxn ang="T8">
                  <a:pos x="T4" y="T5"/>
                </a:cxn>
              </a:cxnLst>
              <a:rect l="T9" t="T10" r="T11" b="T12"/>
              <a:pathLst>
                <a:path w="21600" h="22751" fill="none" extrusionOk="0">
                  <a:moveTo>
                    <a:pt x="35" y="22751"/>
                  </a:moveTo>
                  <a:cubicBezTo>
                    <a:pt x="11" y="22337"/>
                    <a:pt x="0" y="21923"/>
                    <a:pt x="0" y="21510"/>
                  </a:cubicBezTo>
                  <a:cubicBezTo>
                    <a:pt x="-1" y="10342"/>
                    <a:pt x="8512" y="1016"/>
                    <a:pt x="19632" y="-1"/>
                  </a:cubicBezTo>
                </a:path>
                <a:path w="21600" h="22751" stroke="0" extrusionOk="0">
                  <a:moveTo>
                    <a:pt x="35" y="22751"/>
                  </a:moveTo>
                  <a:cubicBezTo>
                    <a:pt x="11" y="22337"/>
                    <a:pt x="0" y="21923"/>
                    <a:pt x="0" y="21510"/>
                  </a:cubicBezTo>
                  <a:cubicBezTo>
                    <a:pt x="-1" y="10342"/>
                    <a:pt x="8512" y="1016"/>
                    <a:pt x="19632" y="-1"/>
                  </a:cubicBezTo>
                  <a:lnTo>
                    <a:pt x="21600" y="21510"/>
                  </a:lnTo>
                  <a:lnTo>
                    <a:pt x="35" y="22751"/>
                  </a:lnTo>
                  <a:close/>
                </a:path>
              </a:pathLst>
            </a:custGeom>
            <a:noFill/>
            <a:ln w="57150" cap="rnd">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93" name="Text Box 43"/>
            <p:cNvSpPr txBox="1">
              <a:spLocks noChangeArrowheads="1"/>
            </p:cNvSpPr>
            <p:nvPr/>
          </p:nvSpPr>
          <p:spPr bwMode="auto">
            <a:xfrm>
              <a:off x="735" y="3915"/>
              <a:ext cx="363"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lIns="0" tIns="0" rIns="0" bIns="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lnSpc>
                  <a:spcPct val="90000"/>
                </a:lnSpc>
                <a:spcBef>
                  <a:spcPct val="50000"/>
                </a:spcBef>
                <a:buFont typeface="Arial Unicode MS" pitchFamily="34" charset="-128"/>
                <a:buNone/>
              </a:pPr>
              <a:r>
                <a:rPr lang="de-DE" altLang="en-US">
                  <a:solidFill>
                    <a:srgbClr val="FF0000"/>
                  </a:solidFill>
                  <a:latin typeface="Times New Roman" pitchFamily="18" charset="0"/>
                </a:rPr>
                <a:t>€</a:t>
              </a:r>
            </a:p>
          </p:txBody>
        </p:sp>
      </p:grpSp>
      <p:grpSp>
        <p:nvGrpSpPr>
          <p:cNvPr id="45082" name="Group 44"/>
          <p:cNvGrpSpPr>
            <a:grpSpLocks/>
          </p:cNvGrpSpPr>
          <p:nvPr/>
        </p:nvGrpSpPr>
        <p:grpSpPr bwMode="auto">
          <a:xfrm>
            <a:off x="787400" y="3225800"/>
            <a:ext cx="0" cy="1016000"/>
            <a:chOff x="4600" y="2040"/>
            <a:chExt cx="0" cy="640"/>
          </a:xfrm>
        </p:grpSpPr>
        <p:sp>
          <p:nvSpPr>
            <p:cNvPr id="45090" name="Line 45"/>
            <p:cNvSpPr>
              <a:spLocks noChangeShapeType="1"/>
            </p:cNvSpPr>
            <p:nvPr/>
          </p:nvSpPr>
          <p:spPr bwMode="auto">
            <a:xfrm>
              <a:off x="4600" y="2040"/>
              <a:ext cx="0" cy="184"/>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5091" name="Line 46"/>
            <p:cNvSpPr>
              <a:spLocks noChangeShapeType="1"/>
            </p:cNvSpPr>
            <p:nvPr/>
          </p:nvSpPr>
          <p:spPr bwMode="auto">
            <a:xfrm flipV="1">
              <a:off x="4600" y="2496"/>
              <a:ext cx="0" cy="184"/>
            </a:xfrm>
            <a:prstGeom prst="line">
              <a:avLst/>
            </a:prstGeom>
            <a:noFill/>
            <a:ln w="57150">
              <a:solidFill>
                <a:srgbClr val="FF0000"/>
              </a:solidFill>
              <a:round/>
              <a:headEnd type="triangle" w="med" len="me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45083" name="Text Box 47"/>
          <p:cNvSpPr txBox="1">
            <a:spLocks noChangeArrowheads="1"/>
          </p:cNvSpPr>
          <p:nvPr/>
        </p:nvSpPr>
        <p:spPr bwMode="auto">
          <a:xfrm>
            <a:off x="1790700" y="431800"/>
            <a:ext cx="58039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lIns="0" tIns="0" rIns="0" bIns="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lnSpc>
                <a:spcPct val="90000"/>
              </a:lnSpc>
              <a:spcBef>
                <a:spcPct val="50000"/>
              </a:spcBef>
              <a:buFont typeface="Arial Unicode MS" pitchFamily="34" charset="-128"/>
              <a:buNone/>
            </a:pPr>
            <a:r>
              <a:rPr lang="de-DE" altLang="en-US">
                <a:solidFill>
                  <a:srgbClr val="FFFF00"/>
                </a:solidFill>
              </a:rPr>
              <a:t>- Keynesian Version -</a:t>
            </a:r>
          </a:p>
        </p:txBody>
      </p:sp>
      <p:sp>
        <p:nvSpPr>
          <p:cNvPr id="5500981" name="Text Box 53"/>
          <p:cNvSpPr txBox="1">
            <a:spLocks noChangeArrowheads="1"/>
          </p:cNvSpPr>
          <p:nvPr/>
        </p:nvSpPr>
        <p:spPr bwMode="auto">
          <a:xfrm>
            <a:off x="38100" y="3541713"/>
            <a:ext cx="3328988" cy="341312"/>
          </a:xfrm>
          <a:prstGeom prst="rect">
            <a:avLst/>
          </a:prstGeom>
          <a:solidFill>
            <a:srgbClr val="FFFF99"/>
          </a:solidFill>
          <a:ln w="9525" algn="ctr">
            <a:solidFill>
              <a:srgbClr val="FF0000"/>
            </a:solidFill>
            <a:miter lim="800000"/>
            <a:headEnd/>
            <a:tailEnd/>
          </a:ln>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lnSpc>
                <a:spcPct val="90000"/>
              </a:lnSpc>
              <a:spcBef>
                <a:spcPct val="50000"/>
              </a:spcBef>
              <a:buFont typeface="Arial Unicode MS" pitchFamily="34" charset="-128"/>
              <a:buNone/>
            </a:pPr>
            <a:r>
              <a:rPr lang="en-US" altLang="en-US" sz="2000">
                <a:solidFill>
                  <a:srgbClr val="FF0000"/>
                </a:solidFill>
              </a:rPr>
              <a:t>Market Equilibrium </a:t>
            </a:r>
            <a:r>
              <a:rPr lang="en-US" altLang="en-US" sz="2000">
                <a:solidFill>
                  <a:srgbClr val="0000FF"/>
                </a:solidFill>
              </a:rPr>
              <a:t>Quantities</a:t>
            </a:r>
          </a:p>
        </p:txBody>
      </p:sp>
      <p:sp>
        <p:nvSpPr>
          <p:cNvPr id="5500982" name="Text Box 54"/>
          <p:cNvSpPr txBox="1">
            <a:spLocks noChangeArrowheads="1"/>
          </p:cNvSpPr>
          <p:nvPr/>
        </p:nvSpPr>
        <p:spPr bwMode="auto">
          <a:xfrm>
            <a:off x="5716588" y="3567113"/>
            <a:ext cx="3389312" cy="303212"/>
          </a:xfrm>
          <a:prstGeom prst="rect">
            <a:avLst/>
          </a:prstGeom>
          <a:solidFill>
            <a:srgbClr val="FFFF99"/>
          </a:solidFill>
          <a:ln w="9525" algn="ctr">
            <a:solidFill>
              <a:srgbClr val="FF0000"/>
            </a:solidFill>
            <a:miter lim="800000"/>
            <a:headEnd/>
            <a:tailEnd/>
          </a:ln>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lnSpc>
                <a:spcPct val="90000"/>
              </a:lnSpc>
              <a:spcBef>
                <a:spcPct val="50000"/>
              </a:spcBef>
              <a:buFont typeface="Arial Unicode MS" pitchFamily="34" charset="-128"/>
              <a:buNone/>
            </a:pPr>
            <a:r>
              <a:rPr lang="en-US" altLang="en-US" sz="2000">
                <a:solidFill>
                  <a:srgbClr val="FF0000"/>
                </a:solidFill>
              </a:rPr>
              <a:t>Market Equilibrium </a:t>
            </a:r>
            <a:r>
              <a:rPr lang="en-US" altLang="en-US" sz="2000">
                <a:solidFill>
                  <a:srgbClr val="0000FF"/>
                </a:solidFill>
              </a:rPr>
              <a:t>Quantities</a:t>
            </a:r>
          </a:p>
        </p:txBody>
      </p:sp>
      <p:grpSp>
        <p:nvGrpSpPr>
          <p:cNvPr id="12" name="Group 55"/>
          <p:cNvGrpSpPr>
            <a:grpSpLocks/>
          </p:cNvGrpSpPr>
          <p:nvPr/>
        </p:nvGrpSpPr>
        <p:grpSpPr bwMode="auto">
          <a:xfrm>
            <a:off x="3340100" y="2578100"/>
            <a:ext cx="2400300" cy="2287588"/>
            <a:chOff x="2104" y="1624"/>
            <a:chExt cx="1512" cy="1441"/>
          </a:xfrm>
        </p:grpSpPr>
        <p:sp>
          <p:nvSpPr>
            <p:cNvPr id="45087" name="Text Box 56"/>
            <p:cNvSpPr txBox="1">
              <a:spLocks noChangeArrowheads="1"/>
            </p:cNvSpPr>
            <p:nvPr/>
          </p:nvSpPr>
          <p:spPr bwMode="auto">
            <a:xfrm>
              <a:off x="2264" y="1624"/>
              <a:ext cx="1056" cy="1441"/>
            </a:xfrm>
            <a:prstGeom prst="rect">
              <a:avLst/>
            </a:prstGeom>
            <a:solidFill>
              <a:srgbClr val="CCFFFF"/>
            </a:solidFill>
            <a:ln w="3175" algn="ctr">
              <a:solidFill>
                <a:srgbClr val="0000FF"/>
              </a:solidFill>
              <a:miter lim="800000"/>
              <a:headEnd/>
              <a:tailEnd/>
            </a:ln>
          </p:spPr>
          <p:txBody>
            <a:bodyPr lIns="0" tIns="0" rIns="0" bIns="0"/>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lnSpc>
                  <a:spcPct val="90000"/>
                </a:lnSpc>
                <a:spcBef>
                  <a:spcPct val="50000"/>
                </a:spcBef>
                <a:buFont typeface="Arial Unicode MS" pitchFamily="34" charset="-128"/>
                <a:buNone/>
              </a:pPr>
              <a:r>
                <a:rPr lang="de-DE" altLang="en-US" sz="2000">
                  <a:solidFill>
                    <a:srgbClr val="FF0000"/>
                  </a:solidFill>
                </a:rPr>
                <a:t>Prices are rigid</a:t>
              </a:r>
              <a:r>
                <a:rPr lang="de-DE" altLang="en-US" sz="2000">
                  <a:solidFill>
                    <a:srgbClr val="0000FF"/>
                  </a:solidFill>
                </a:rPr>
                <a:t>,  therefore supply quantities adjust to demand quantities</a:t>
              </a:r>
            </a:p>
          </p:txBody>
        </p:sp>
        <p:sp>
          <p:nvSpPr>
            <p:cNvPr id="45088" name="Line 57"/>
            <p:cNvSpPr>
              <a:spLocks noChangeShapeType="1"/>
            </p:cNvSpPr>
            <p:nvPr/>
          </p:nvSpPr>
          <p:spPr bwMode="auto">
            <a:xfrm>
              <a:off x="3304" y="2350"/>
              <a:ext cx="312" cy="0"/>
            </a:xfrm>
            <a:prstGeom prst="line">
              <a:avLst/>
            </a:prstGeom>
            <a:noFill/>
            <a:ln w="28575">
              <a:solidFill>
                <a:srgbClr val="00FF00"/>
              </a:solidFill>
              <a:round/>
              <a:headEnd/>
              <a:tailEnd type="triangle" w="lg" len="med"/>
            </a:ln>
            <a:extLst>
              <a:ext uri="{909E8E84-426E-40DD-AFC4-6F175D3DCCD1}">
                <a14:hiddenFill xmlns:a14="http://schemas.microsoft.com/office/drawing/2010/main">
                  <a:noFill/>
                </a14:hiddenFill>
              </a:ext>
            </a:extLst>
          </p:spPr>
          <p:txBody>
            <a:bodyPr lIns="0" tIns="0" rIns="0" bIns="0"/>
            <a:lstStyle/>
            <a:p>
              <a:endParaRPr lang="en-US"/>
            </a:p>
          </p:txBody>
        </p:sp>
        <p:sp>
          <p:nvSpPr>
            <p:cNvPr id="45089" name="Line 58"/>
            <p:cNvSpPr>
              <a:spLocks noChangeShapeType="1"/>
            </p:cNvSpPr>
            <p:nvPr/>
          </p:nvSpPr>
          <p:spPr bwMode="auto">
            <a:xfrm flipH="1">
              <a:off x="2104" y="2350"/>
              <a:ext cx="168" cy="0"/>
            </a:xfrm>
            <a:prstGeom prst="line">
              <a:avLst/>
            </a:prstGeom>
            <a:noFill/>
            <a:ln w="28575">
              <a:solidFill>
                <a:srgbClr val="00FF00"/>
              </a:solidFill>
              <a:round/>
              <a:headEnd/>
              <a:tailEnd type="triangle" w="lg" len="med"/>
            </a:ln>
            <a:extLst>
              <a:ext uri="{909E8E84-426E-40DD-AFC4-6F175D3DCCD1}">
                <a14:hiddenFill xmlns:a14="http://schemas.microsoft.com/office/drawing/2010/main">
                  <a:noFill/>
                </a14:hiddenFill>
              </a:ext>
            </a:extLst>
          </p:spPr>
          <p:txBody>
            <a:bodyPr lIns="0" tIns="0" rIns="0" bIns="0"/>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009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0098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0981" grpId="0" animBg="1"/>
      <p:bldP spid="550098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7106"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t>- </a:t>
            </a:r>
            <a:fld id="{264DD0A6-2826-464A-9083-E2A0F21894D1}" type="slidenum">
              <a:rPr lang="de-DE" altLang="en-US" sz="1600" b="1"/>
              <a:pPr algn="r" eaLnBrk="1" hangingPunct="1">
                <a:spcBef>
                  <a:spcPct val="0"/>
                </a:spcBef>
                <a:buClrTx/>
                <a:buFontTx/>
                <a:buNone/>
              </a:pPr>
              <a:t>11</a:t>
            </a:fld>
            <a:r>
              <a:rPr lang="de-DE" altLang="en-US" sz="1600" b="1"/>
              <a:t> -</a:t>
            </a:r>
          </a:p>
        </p:txBody>
      </p:sp>
      <p:sp>
        <p:nvSpPr>
          <p:cNvPr id="47107"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47108" name="Rectangle 2"/>
          <p:cNvSpPr>
            <a:spLocks noGrp="1" noChangeArrowheads="1"/>
          </p:cNvSpPr>
          <p:nvPr>
            <p:ph type="body" idx="4294967295"/>
          </p:nvPr>
        </p:nvSpPr>
        <p:spPr>
          <a:xfrm>
            <a:off x="0" y="0"/>
            <a:ext cx="9144000" cy="6858000"/>
          </a:xfrm>
          <a:solidFill>
            <a:srgbClr val="FFFF99"/>
          </a:solidFill>
          <a:ln w="12700">
            <a:solidFill>
              <a:srgbClr val="FF0000"/>
            </a:solidFill>
            <a:miter lim="800000"/>
            <a:headEnd/>
            <a:tailEnd/>
          </a:ln>
        </p:spPr>
        <p:txBody>
          <a:bodyPr/>
          <a:lstStyle/>
          <a:p>
            <a:pPr marL="0" indent="0" eaLnBrk="1" hangingPunct="1">
              <a:buFont typeface="Arial Unicode MS" pitchFamily="34" charset="-128"/>
              <a:buNone/>
            </a:pPr>
            <a:r>
              <a:rPr lang="en-US" altLang="en-US" sz="2000" b="1" u="sng" dirty="0">
                <a:solidFill>
                  <a:srgbClr val="FF0000"/>
                </a:solidFill>
              </a:rPr>
              <a:t>Digression:</a:t>
            </a:r>
            <a:r>
              <a:rPr lang="de-DE" altLang="en-US" sz="2000" b="1" u="sng" dirty="0">
                <a:solidFill>
                  <a:srgbClr val="3333FF"/>
                </a:solidFill>
              </a:rPr>
              <a:t> Comments </a:t>
            </a:r>
            <a:r>
              <a:rPr lang="de-DE" altLang="en-US" sz="2000" b="1" u="sng" dirty="0" err="1">
                <a:solidFill>
                  <a:srgbClr val="3333FF"/>
                </a:solidFill>
              </a:rPr>
              <a:t>to</a:t>
            </a:r>
            <a:r>
              <a:rPr lang="de-DE" altLang="en-US" sz="2000" b="1" u="sng" dirty="0">
                <a:solidFill>
                  <a:srgbClr val="3333FF"/>
                </a:solidFill>
              </a:rPr>
              <a:t> </a:t>
            </a:r>
            <a:r>
              <a:rPr lang="de-DE" altLang="en-US" sz="2000" b="1" u="sng" dirty="0" err="1">
                <a:solidFill>
                  <a:srgbClr val="3333FF"/>
                </a:solidFill>
              </a:rPr>
              <a:t>this</a:t>
            </a:r>
            <a:r>
              <a:rPr lang="de-DE" altLang="en-US" sz="2000" b="1" u="sng" dirty="0">
                <a:solidFill>
                  <a:srgbClr val="3333FF"/>
                </a:solidFill>
              </a:rPr>
              <a:t> </a:t>
            </a:r>
            <a:r>
              <a:rPr lang="de-DE" altLang="en-US" sz="2000" b="1" u="sng" dirty="0" err="1">
                <a:solidFill>
                  <a:srgbClr val="3333FF"/>
                </a:solidFill>
              </a:rPr>
              <a:t>Simplified</a:t>
            </a:r>
            <a:r>
              <a:rPr lang="de-DE" altLang="en-US" sz="2000" b="1" u="sng" dirty="0">
                <a:solidFill>
                  <a:srgbClr val="3333FF"/>
                </a:solidFill>
              </a:rPr>
              <a:t> </a:t>
            </a:r>
            <a:r>
              <a:rPr lang="de-DE" altLang="en-US" sz="2000" b="1" u="sng" dirty="0" err="1">
                <a:solidFill>
                  <a:srgbClr val="3333FF"/>
                </a:solidFill>
              </a:rPr>
              <a:t>Circular</a:t>
            </a:r>
            <a:r>
              <a:rPr lang="de-DE" altLang="en-US" sz="2000" b="1" u="sng" dirty="0">
                <a:solidFill>
                  <a:srgbClr val="3333FF"/>
                </a:solidFill>
              </a:rPr>
              <a:t>-Flow Model: </a:t>
            </a:r>
          </a:p>
          <a:p>
            <a:pPr marL="0" indent="0" eaLnBrk="1" hangingPunct="1">
              <a:buFont typeface="Arial Unicode MS" pitchFamily="34" charset="-128"/>
              <a:buNone/>
            </a:pPr>
            <a:endParaRPr lang="en-US" altLang="en-US" sz="2000" dirty="0">
              <a:solidFill>
                <a:srgbClr val="3333FF"/>
              </a:solidFill>
            </a:endParaRPr>
          </a:p>
          <a:p>
            <a:pPr marL="271463" indent="0" eaLnBrk="1" hangingPunct="1">
              <a:buFont typeface="Arial Unicode MS" pitchFamily="34" charset="-128"/>
              <a:buNone/>
            </a:pPr>
            <a:r>
              <a:rPr lang="en-US" altLang="en-US" sz="2000" dirty="0">
                <a:solidFill>
                  <a:srgbClr val="3333FF"/>
                </a:solidFill>
              </a:rPr>
              <a:t>For the sake of clearness, this circular-flow model is a bold simplification: </a:t>
            </a:r>
          </a:p>
          <a:p>
            <a:pPr marL="0" indent="0" eaLnBrk="1" hangingPunct="1">
              <a:buFont typeface="Arial Unicode MS" pitchFamily="34" charset="-128"/>
              <a:buNone/>
            </a:pPr>
            <a:endParaRPr lang="en-US" altLang="en-US" sz="2000" dirty="0">
              <a:solidFill>
                <a:srgbClr val="3333FF"/>
              </a:solidFill>
            </a:endParaRPr>
          </a:p>
          <a:p>
            <a:pPr lvl="1" eaLnBrk="1" hangingPunct="1"/>
            <a:r>
              <a:rPr lang="en-US" altLang="en-US" sz="2100" dirty="0">
                <a:solidFill>
                  <a:srgbClr val="3333FF"/>
                </a:solidFill>
              </a:rPr>
              <a:t>Government and foreign countries are omitted. </a:t>
            </a:r>
          </a:p>
          <a:p>
            <a:pPr lvl="1" eaLnBrk="1" hangingPunct="1">
              <a:lnSpc>
                <a:spcPct val="60000"/>
              </a:lnSpc>
            </a:pPr>
            <a:endParaRPr lang="en-US" altLang="en-US" sz="2100" dirty="0">
              <a:solidFill>
                <a:srgbClr val="3333FF"/>
              </a:solidFill>
            </a:endParaRPr>
          </a:p>
          <a:p>
            <a:pPr lvl="1" eaLnBrk="1" hangingPunct="1"/>
            <a:r>
              <a:rPr lang="en-US" altLang="en-US" sz="2100" dirty="0">
                <a:solidFill>
                  <a:srgbClr val="3333FF"/>
                </a:solidFill>
              </a:rPr>
              <a:t>Business relations between firms (selling and buying of intermediate inputs) are set off and do therefore not appear.</a:t>
            </a:r>
          </a:p>
          <a:p>
            <a:pPr lvl="1" eaLnBrk="1" hangingPunct="1">
              <a:lnSpc>
                <a:spcPct val="50000"/>
              </a:lnSpc>
            </a:pPr>
            <a:endParaRPr lang="en-US" altLang="en-US" sz="2100" dirty="0">
              <a:solidFill>
                <a:srgbClr val="3333FF"/>
              </a:solidFill>
            </a:endParaRPr>
          </a:p>
          <a:p>
            <a:pPr lvl="1" eaLnBrk="1" hangingPunct="1"/>
            <a:r>
              <a:rPr lang="en-US" altLang="en-US" sz="2100" dirty="0">
                <a:solidFill>
                  <a:srgbClr val="3333FF"/>
                </a:solidFill>
              </a:rPr>
              <a:t>Business relations between households (e.g. granting and taking of credits) are set off and do therefore not appear.</a:t>
            </a:r>
          </a:p>
          <a:p>
            <a:pPr lvl="1" eaLnBrk="1" hangingPunct="1"/>
            <a:endParaRPr lang="en-US" altLang="en-US" sz="2100" dirty="0">
              <a:solidFill>
                <a:srgbClr val="3333FF"/>
              </a:solidFill>
            </a:endParaRPr>
          </a:p>
          <a:p>
            <a:pPr marL="271463" lvl="1" indent="0" eaLnBrk="1" hangingPunct="1">
              <a:buNone/>
            </a:pPr>
            <a:r>
              <a:rPr lang="en-US" altLang="en-US" sz="2100" dirty="0">
                <a:solidFill>
                  <a:srgbClr val="3333FF"/>
                </a:solidFill>
              </a:rPr>
              <a:t>In chapter 2 we will develop a more realistic version of the circular-flow model.</a:t>
            </a:r>
          </a:p>
          <a:p>
            <a:pPr marL="0" indent="0" eaLnBrk="1" hangingPunct="1">
              <a:buFont typeface="Arial Unicode MS" pitchFamily="34" charset="-128"/>
              <a:buNone/>
            </a:pPr>
            <a:r>
              <a:rPr lang="de-DE" altLang="en-US" sz="2000" dirty="0">
                <a:solidFill>
                  <a:srgbClr val="3333FF"/>
                </a:solidFill>
              </a:rPr>
              <a:t> </a:t>
            </a:r>
          </a:p>
          <a:p>
            <a:pPr marL="0" indent="0" eaLnBrk="1" hangingPunct="1">
              <a:buFont typeface="Arial Unicode MS" pitchFamily="34" charset="-128"/>
              <a:buNone/>
            </a:pPr>
            <a:endParaRPr lang="en-US" altLang="en-US" sz="2000" dirty="0">
              <a:solidFill>
                <a:srgbClr val="3333FF"/>
              </a:solidFill>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7106"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t>- </a:t>
            </a:r>
            <a:fld id="{264DD0A6-2826-464A-9083-E2A0F21894D1}" type="slidenum">
              <a:rPr lang="de-DE" altLang="en-US" sz="1600" b="1"/>
              <a:pPr algn="r" eaLnBrk="1" hangingPunct="1">
                <a:spcBef>
                  <a:spcPct val="0"/>
                </a:spcBef>
                <a:buClrTx/>
                <a:buFontTx/>
                <a:buNone/>
              </a:pPr>
              <a:t>12</a:t>
            </a:fld>
            <a:r>
              <a:rPr lang="de-DE" altLang="en-US" sz="1600" b="1"/>
              <a:t> -</a:t>
            </a:r>
          </a:p>
        </p:txBody>
      </p:sp>
      <p:sp>
        <p:nvSpPr>
          <p:cNvPr id="47107"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47108" name="Rectangle 2"/>
          <p:cNvSpPr>
            <a:spLocks noGrp="1" noChangeArrowheads="1"/>
          </p:cNvSpPr>
          <p:nvPr>
            <p:ph type="body" idx="4294967295"/>
          </p:nvPr>
        </p:nvSpPr>
        <p:spPr>
          <a:xfrm>
            <a:off x="0" y="0"/>
            <a:ext cx="9144000" cy="6858000"/>
          </a:xfrm>
          <a:solidFill>
            <a:srgbClr val="FFFF99"/>
          </a:solidFill>
          <a:ln w="12700">
            <a:solidFill>
              <a:srgbClr val="FF0000"/>
            </a:solidFill>
            <a:miter lim="800000"/>
            <a:headEnd/>
            <a:tailEnd/>
          </a:ln>
        </p:spPr>
        <p:txBody>
          <a:bodyPr/>
          <a:lstStyle/>
          <a:p>
            <a:pPr marL="0" indent="0" eaLnBrk="1" hangingPunct="1">
              <a:buNone/>
            </a:pPr>
            <a:r>
              <a:rPr lang="en-US" altLang="en-US" sz="2000" b="1" u="sng" dirty="0">
                <a:solidFill>
                  <a:srgbClr val="FF0000"/>
                </a:solidFill>
              </a:rPr>
              <a:t>Digression:</a:t>
            </a:r>
            <a:r>
              <a:rPr lang="de-DE" altLang="en-US" sz="2000" b="1" u="sng" dirty="0">
                <a:solidFill>
                  <a:srgbClr val="3333FF"/>
                </a:solidFill>
              </a:rPr>
              <a:t> Comments </a:t>
            </a:r>
            <a:r>
              <a:rPr lang="de-DE" altLang="en-US" sz="2000" b="1" u="sng" dirty="0" err="1">
                <a:solidFill>
                  <a:srgbClr val="3333FF"/>
                </a:solidFill>
              </a:rPr>
              <a:t>to</a:t>
            </a:r>
            <a:r>
              <a:rPr lang="de-DE" altLang="en-US" sz="2000" b="1" u="sng" dirty="0">
                <a:solidFill>
                  <a:srgbClr val="3333FF"/>
                </a:solidFill>
              </a:rPr>
              <a:t> </a:t>
            </a:r>
            <a:r>
              <a:rPr lang="de-DE" altLang="en-US" sz="2000" b="1" u="sng" dirty="0" err="1">
                <a:solidFill>
                  <a:srgbClr val="3333FF"/>
                </a:solidFill>
              </a:rPr>
              <a:t>this</a:t>
            </a:r>
            <a:r>
              <a:rPr lang="de-DE" altLang="en-US" sz="2000" b="1" u="sng" dirty="0">
                <a:solidFill>
                  <a:srgbClr val="3333FF"/>
                </a:solidFill>
              </a:rPr>
              <a:t> </a:t>
            </a:r>
            <a:r>
              <a:rPr lang="de-DE" altLang="en-US" sz="2000" b="1" u="sng" dirty="0" err="1">
                <a:solidFill>
                  <a:srgbClr val="3333FF"/>
                </a:solidFill>
              </a:rPr>
              <a:t>Simplified</a:t>
            </a:r>
            <a:r>
              <a:rPr lang="de-DE" altLang="en-US" sz="2000" b="1" u="sng" dirty="0">
                <a:solidFill>
                  <a:srgbClr val="3333FF"/>
                </a:solidFill>
              </a:rPr>
              <a:t> </a:t>
            </a:r>
            <a:r>
              <a:rPr lang="de-DE" altLang="en-US" sz="2000" b="1" u="sng" dirty="0" err="1">
                <a:solidFill>
                  <a:srgbClr val="3333FF"/>
                </a:solidFill>
              </a:rPr>
              <a:t>Circular</a:t>
            </a:r>
            <a:r>
              <a:rPr lang="de-DE" altLang="en-US" sz="2000" b="1" u="sng" dirty="0">
                <a:solidFill>
                  <a:srgbClr val="3333FF"/>
                </a:solidFill>
              </a:rPr>
              <a:t>-Flow Model: </a:t>
            </a:r>
          </a:p>
          <a:p>
            <a:pPr marL="0" indent="0" eaLnBrk="1" hangingPunct="1">
              <a:buFont typeface="Arial Unicode MS" pitchFamily="34" charset="-128"/>
              <a:buNone/>
            </a:pPr>
            <a:endParaRPr lang="en-US" altLang="en-US" sz="2000" dirty="0">
              <a:solidFill>
                <a:srgbClr val="3333FF"/>
              </a:solidFill>
            </a:endParaRPr>
          </a:p>
          <a:p>
            <a:pPr marL="476250" indent="-476250" eaLnBrk="1" hangingPunct="1">
              <a:spcBef>
                <a:spcPct val="60000"/>
              </a:spcBef>
            </a:pPr>
            <a:r>
              <a:rPr lang="en-US" altLang="en-US" sz="2200" dirty="0">
                <a:solidFill>
                  <a:schemeClr val="bg2">
                    <a:lumMod val="50000"/>
                    <a:lumOff val="50000"/>
                  </a:schemeClr>
                </a:solidFill>
              </a:rPr>
              <a:t>As the circular flow model shows, households own all the production factors of the economy:</a:t>
            </a:r>
          </a:p>
          <a:p>
            <a:pPr marL="914400" lvl="1" indent="-457200" eaLnBrk="1" hangingPunct="1"/>
            <a:r>
              <a:rPr lang="en-US" altLang="en-US" sz="2000" dirty="0">
                <a:solidFill>
                  <a:schemeClr val="bg2">
                    <a:lumMod val="50000"/>
                    <a:lumOff val="50000"/>
                  </a:schemeClr>
                </a:solidFill>
              </a:rPr>
              <a:t>Households own the labor force and supply their labor to firms via the labor market.</a:t>
            </a:r>
            <a:endParaRPr lang="en-US" altLang="en-US" dirty="0">
              <a:solidFill>
                <a:schemeClr val="bg2">
                  <a:lumMod val="50000"/>
                  <a:lumOff val="50000"/>
                </a:schemeClr>
              </a:solidFill>
            </a:endParaRPr>
          </a:p>
          <a:p>
            <a:pPr marL="914400" lvl="1" indent="-457200" eaLnBrk="1" hangingPunct="1"/>
            <a:r>
              <a:rPr lang="en-US" altLang="en-US" sz="2000" dirty="0">
                <a:solidFill>
                  <a:schemeClr val="bg2">
                    <a:lumMod val="50000"/>
                    <a:lumOff val="50000"/>
                  </a:schemeClr>
                </a:solidFill>
              </a:rPr>
              <a:t>Households own the capital (= wealth) and supply their capital to firms over the various segments of the capital market, e.g.:</a:t>
            </a:r>
          </a:p>
          <a:p>
            <a:pPr marL="1333500" lvl="2" indent="-419100" eaLnBrk="1" hangingPunct="1"/>
            <a:r>
              <a:rPr lang="en-US" altLang="en-US" sz="2000" dirty="0">
                <a:solidFill>
                  <a:schemeClr val="bg2">
                    <a:lumMod val="50000"/>
                    <a:lumOff val="50000"/>
                  </a:schemeClr>
                </a:solidFill>
              </a:rPr>
              <a:t>Households hold saving accounts at banks. Banks offer this money to firms (=“foreign capital”).</a:t>
            </a:r>
          </a:p>
          <a:p>
            <a:pPr marL="1333500" lvl="2" indent="-419100" eaLnBrk="1" hangingPunct="1"/>
            <a:r>
              <a:rPr lang="en-US" altLang="en-US" sz="2000" dirty="0">
                <a:solidFill>
                  <a:schemeClr val="bg2">
                    <a:lumMod val="50000"/>
                    <a:lumOff val="50000"/>
                  </a:schemeClr>
                </a:solidFill>
              </a:rPr>
              <a:t>Households buy shares of firms (=“own capital”)</a:t>
            </a:r>
          </a:p>
          <a:p>
            <a:pPr marL="1333500" lvl="2" indent="-419100" eaLnBrk="1" hangingPunct="1"/>
            <a:r>
              <a:rPr lang="en-US" altLang="en-US" sz="2000" dirty="0">
                <a:solidFill>
                  <a:schemeClr val="bg2">
                    <a:lumMod val="50000"/>
                    <a:lumOff val="50000"/>
                  </a:schemeClr>
                </a:solidFill>
              </a:rPr>
              <a:t>Households buy corporate bonds (fixed rate securities) from firms (=“foreign capital”).</a:t>
            </a:r>
          </a:p>
          <a:p>
            <a:pPr marL="1333500" lvl="2" indent="-419100" eaLnBrk="1" hangingPunct="1"/>
            <a:r>
              <a:rPr lang="en-US" altLang="en-US" sz="2000" dirty="0">
                <a:solidFill>
                  <a:schemeClr val="bg2">
                    <a:lumMod val="50000"/>
                    <a:lumOff val="50000"/>
                  </a:schemeClr>
                </a:solidFill>
              </a:rPr>
              <a:t>In case of a private company, a household has invested its money directly into a firm and owns this firm directly (=“own capital”).</a:t>
            </a:r>
          </a:p>
          <a:p>
            <a:pPr marL="0" indent="0" eaLnBrk="1" hangingPunct="1">
              <a:buFont typeface="Arial Unicode MS" pitchFamily="34" charset="-128"/>
              <a:buNone/>
            </a:pPr>
            <a:endParaRPr lang="en-US" altLang="en-US" sz="2000" dirty="0">
              <a:solidFill>
                <a:srgbClr val="3333FF"/>
              </a:solidFill>
            </a:endParaRPr>
          </a:p>
        </p:txBody>
      </p:sp>
    </p:spTree>
    <p:extLst>
      <p:ext uri="{BB962C8B-B14F-4D97-AF65-F5344CB8AC3E}">
        <p14:creationId xmlns:p14="http://schemas.microsoft.com/office/powerpoint/2010/main" val="330414617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7106"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t>- </a:t>
            </a:r>
            <a:fld id="{264DD0A6-2826-464A-9083-E2A0F21894D1}" type="slidenum">
              <a:rPr lang="de-DE" altLang="en-US" sz="1600" b="1"/>
              <a:pPr algn="r" eaLnBrk="1" hangingPunct="1">
                <a:spcBef>
                  <a:spcPct val="0"/>
                </a:spcBef>
                <a:buClrTx/>
                <a:buFontTx/>
                <a:buNone/>
              </a:pPr>
              <a:t>13</a:t>
            </a:fld>
            <a:r>
              <a:rPr lang="de-DE" altLang="en-US" sz="1600" b="1"/>
              <a:t> -</a:t>
            </a:r>
          </a:p>
        </p:txBody>
      </p:sp>
      <p:sp>
        <p:nvSpPr>
          <p:cNvPr id="47107"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47108" name="Rectangle 2"/>
          <p:cNvSpPr>
            <a:spLocks noGrp="1" noChangeArrowheads="1"/>
          </p:cNvSpPr>
          <p:nvPr>
            <p:ph type="body" idx="4294967295"/>
          </p:nvPr>
        </p:nvSpPr>
        <p:spPr>
          <a:xfrm>
            <a:off x="0" y="0"/>
            <a:ext cx="9144000" cy="6858000"/>
          </a:xfrm>
          <a:solidFill>
            <a:srgbClr val="FFFF99"/>
          </a:solidFill>
          <a:ln w="12700">
            <a:solidFill>
              <a:srgbClr val="FF0000"/>
            </a:solidFill>
            <a:miter lim="800000"/>
            <a:headEnd/>
            <a:tailEnd/>
          </a:ln>
        </p:spPr>
        <p:txBody>
          <a:bodyPr/>
          <a:lstStyle/>
          <a:p>
            <a:pPr marL="0" indent="0" eaLnBrk="1" hangingPunct="1">
              <a:buNone/>
            </a:pPr>
            <a:r>
              <a:rPr lang="en-US" altLang="en-US" sz="2000" b="1" u="sng" dirty="0">
                <a:solidFill>
                  <a:srgbClr val="FF0000"/>
                </a:solidFill>
              </a:rPr>
              <a:t>Digression:</a:t>
            </a:r>
            <a:r>
              <a:rPr lang="de-DE" altLang="en-US" sz="2000" b="1" u="sng" dirty="0">
                <a:solidFill>
                  <a:srgbClr val="3333FF"/>
                </a:solidFill>
              </a:rPr>
              <a:t> Comments </a:t>
            </a:r>
            <a:r>
              <a:rPr lang="de-DE" altLang="en-US" sz="2000" b="1" u="sng" dirty="0" err="1">
                <a:solidFill>
                  <a:srgbClr val="3333FF"/>
                </a:solidFill>
              </a:rPr>
              <a:t>to</a:t>
            </a:r>
            <a:r>
              <a:rPr lang="de-DE" altLang="en-US" sz="2000" b="1" u="sng" dirty="0">
                <a:solidFill>
                  <a:srgbClr val="3333FF"/>
                </a:solidFill>
              </a:rPr>
              <a:t> </a:t>
            </a:r>
            <a:r>
              <a:rPr lang="de-DE" altLang="en-US" sz="2000" b="1" u="sng" dirty="0" err="1">
                <a:solidFill>
                  <a:srgbClr val="3333FF"/>
                </a:solidFill>
              </a:rPr>
              <a:t>this</a:t>
            </a:r>
            <a:r>
              <a:rPr lang="de-DE" altLang="en-US" sz="2000" b="1" u="sng" dirty="0">
                <a:solidFill>
                  <a:srgbClr val="3333FF"/>
                </a:solidFill>
              </a:rPr>
              <a:t> </a:t>
            </a:r>
            <a:r>
              <a:rPr lang="de-DE" altLang="en-US" sz="2000" b="1" u="sng" dirty="0" err="1">
                <a:solidFill>
                  <a:srgbClr val="3333FF"/>
                </a:solidFill>
              </a:rPr>
              <a:t>Simplified</a:t>
            </a:r>
            <a:r>
              <a:rPr lang="de-DE" altLang="en-US" sz="2000" b="1" u="sng" dirty="0">
                <a:solidFill>
                  <a:srgbClr val="3333FF"/>
                </a:solidFill>
              </a:rPr>
              <a:t> </a:t>
            </a:r>
            <a:r>
              <a:rPr lang="de-DE" altLang="en-US" sz="2000" b="1" u="sng" dirty="0" err="1">
                <a:solidFill>
                  <a:srgbClr val="3333FF"/>
                </a:solidFill>
              </a:rPr>
              <a:t>Circular</a:t>
            </a:r>
            <a:r>
              <a:rPr lang="de-DE" altLang="en-US" sz="2000" b="1" u="sng" dirty="0">
                <a:solidFill>
                  <a:srgbClr val="3333FF"/>
                </a:solidFill>
              </a:rPr>
              <a:t>-Flow Model: </a:t>
            </a:r>
          </a:p>
          <a:p>
            <a:pPr marL="0" indent="0" eaLnBrk="1" hangingPunct="1">
              <a:buFont typeface="Arial Unicode MS" pitchFamily="34" charset="-128"/>
              <a:buNone/>
            </a:pPr>
            <a:endParaRPr lang="en-US" altLang="en-US" sz="2000" dirty="0">
              <a:solidFill>
                <a:srgbClr val="3333FF"/>
              </a:solidFill>
            </a:endParaRPr>
          </a:p>
          <a:p>
            <a:pPr marL="914400" lvl="1" indent="-457200" eaLnBrk="1" hangingPunct="1">
              <a:defRPr/>
            </a:pPr>
            <a:r>
              <a:rPr lang="en-US" sz="2100" dirty="0">
                <a:solidFill>
                  <a:schemeClr val="bg2">
                    <a:lumMod val="50000"/>
                    <a:lumOff val="50000"/>
                  </a:schemeClr>
                </a:solidFill>
              </a:rPr>
              <a:t>Households also own real estate, like production areas and production facilities and rend these to firms and via real estate markets.</a:t>
            </a:r>
          </a:p>
          <a:p>
            <a:pPr marL="914400" lvl="1" indent="-457200" eaLnBrk="1" hangingPunct="1">
              <a:defRPr/>
            </a:pPr>
            <a:r>
              <a:rPr lang="en-US" sz="2100" dirty="0">
                <a:solidFill>
                  <a:schemeClr val="bg2">
                    <a:lumMod val="50000"/>
                    <a:lumOff val="50000"/>
                  </a:schemeClr>
                </a:solidFill>
              </a:rPr>
              <a:t>Some firms do also own real estate. However, in this case firms had to use capital to buy this real estate. This capital belongs finally to households. Hence, in this case firms do not have to pay rents to households but interest or dividends.</a:t>
            </a:r>
            <a:endParaRPr lang="en-US" dirty="0">
              <a:solidFill>
                <a:schemeClr val="bg2">
                  <a:lumMod val="50000"/>
                  <a:lumOff val="50000"/>
                </a:schemeClr>
              </a:solidFill>
            </a:endParaRPr>
          </a:p>
          <a:p>
            <a:pPr marL="0" indent="0" eaLnBrk="1" hangingPunct="1">
              <a:buFont typeface="Arial Unicode MS" pitchFamily="34" charset="-128"/>
              <a:buNone/>
            </a:pPr>
            <a:endParaRPr lang="en-US" altLang="en-US" sz="2000" dirty="0">
              <a:solidFill>
                <a:srgbClr val="3333FF"/>
              </a:solidFill>
            </a:endParaRPr>
          </a:p>
        </p:txBody>
      </p:sp>
    </p:spTree>
    <p:extLst>
      <p:ext uri="{BB962C8B-B14F-4D97-AF65-F5344CB8AC3E}">
        <p14:creationId xmlns:p14="http://schemas.microsoft.com/office/powerpoint/2010/main" val="43616214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t>- </a:t>
            </a:r>
            <a:fld id="{AD976CF3-C5BD-4FDB-BB0F-78A08FDEC390}" type="slidenum">
              <a:rPr lang="de-DE" altLang="en-US" sz="1600" b="1"/>
              <a:pPr algn="r" eaLnBrk="1" hangingPunct="1">
                <a:spcBef>
                  <a:spcPct val="0"/>
                </a:spcBef>
                <a:buClrTx/>
                <a:buFontTx/>
                <a:buNone/>
              </a:pPr>
              <a:t>14</a:t>
            </a:fld>
            <a:r>
              <a:rPr lang="de-DE" altLang="en-US" sz="1600" b="1"/>
              <a:t> -</a:t>
            </a:r>
          </a:p>
        </p:txBody>
      </p:sp>
      <p:sp>
        <p:nvSpPr>
          <p:cNvPr id="53251"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53252" name="Rectangle 10"/>
          <p:cNvSpPr>
            <a:spLocks noGrp="1" noChangeArrowheads="1"/>
          </p:cNvSpPr>
          <p:nvPr>
            <p:ph type="title" idx="4294967295"/>
          </p:nvPr>
        </p:nvSpPr>
        <p:spPr>
          <a:noFill/>
        </p:spPr>
        <p:txBody>
          <a:bodyPr/>
          <a:lstStyle/>
          <a:p>
            <a:pPr eaLnBrk="1" hangingPunct="1"/>
            <a:r>
              <a:rPr lang="en-US" altLang="en-US"/>
              <a:t>1. Introduction to Macroeconomics</a:t>
            </a:r>
            <a:br>
              <a:rPr lang="en-US" altLang="en-US"/>
            </a:br>
            <a:r>
              <a:rPr lang="en-US" altLang="en-US" sz="2400"/>
              <a:t> 1.2. The Circular-Flow Model</a:t>
            </a:r>
          </a:p>
        </p:txBody>
      </p:sp>
      <p:sp>
        <p:nvSpPr>
          <p:cNvPr id="53253" name="Rectangle 12"/>
          <p:cNvSpPr>
            <a:spLocks noGrp="1" noChangeArrowheads="1"/>
          </p:cNvSpPr>
          <p:nvPr>
            <p:ph type="body" idx="4294967295"/>
          </p:nvPr>
        </p:nvSpPr>
        <p:spPr>
          <a:xfrm>
            <a:off x="457200" y="1371600"/>
            <a:ext cx="8229600" cy="5287963"/>
          </a:xfrm>
          <a:noFill/>
        </p:spPr>
        <p:txBody>
          <a:bodyPr/>
          <a:lstStyle/>
          <a:p>
            <a:pPr marL="914400" lvl="1" indent="-258763" eaLnBrk="1" hangingPunct="1"/>
            <a:r>
              <a:rPr lang="en-US" altLang="en-US" sz="2100" dirty="0"/>
              <a:t>Our circular-flow model is based on </a:t>
            </a:r>
            <a:r>
              <a:rPr lang="en-US" altLang="en-US" sz="2100" dirty="0">
                <a:solidFill>
                  <a:srgbClr val="00FF00"/>
                </a:solidFill>
              </a:rPr>
              <a:t>the simplifying assumption</a:t>
            </a:r>
            <a:r>
              <a:rPr lang="en-US" altLang="en-US" sz="2100" dirty="0"/>
              <a:t> that only households and firms exist.</a:t>
            </a:r>
          </a:p>
          <a:p>
            <a:pPr marL="914400" lvl="1" indent="-258763" eaLnBrk="1" hangingPunct="1"/>
            <a:r>
              <a:rPr lang="en-US" altLang="en-US" sz="2100" dirty="0"/>
              <a:t>If we add up the </a:t>
            </a:r>
            <a:r>
              <a:rPr lang="en-US" altLang="en-US" sz="2100" dirty="0">
                <a:solidFill>
                  <a:srgbClr val="00FF00"/>
                </a:solidFill>
              </a:rPr>
              <a:t>gross production value </a:t>
            </a:r>
            <a:r>
              <a:rPr lang="en-US" altLang="en-US" sz="2100" dirty="0"/>
              <a:t>(=sales minus intermediate inputs) over all firms, we would receive the Gross Domestic Product (GDP) of such a simplified economy.</a:t>
            </a:r>
          </a:p>
          <a:p>
            <a:pPr marL="914400" lvl="1" indent="-258763" eaLnBrk="1" hangingPunct="1"/>
            <a:endParaRPr lang="en-US" altLang="en-US" sz="2100" dirty="0"/>
          </a:p>
          <a:p>
            <a:pPr marL="914400" lvl="1" indent="-258763" eaLnBrk="1" hangingPunct="1"/>
            <a:r>
              <a:rPr lang="en-US" altLang="en-US" sz="2100" dirty="0"/>
              <a:t>However </a:t>
            </a:r>
            <a:r>
              <a:rPr lang="en-US" altLang="en-US" sz="2100" dirty="0">
                <a:solidFill>
                  <a:srgbClr val="00FF00"/>
                </a:solidFill>
              </a:rPr>
              <a:t>in reality </a:t>
            </a:r>
            <a:r>
              <a:rPr lang="en-US" altLang="en-US" sz="2100" dirty="0"/>
              <a:t>not only households and firms but </a:t>
            </a:r>
            <a:r>
              <a:rPr lang="en-US" altLang="en-US" sz="2100" dirty="0">
                <a:solidFill>
                  <a:srgbClr val="00FF00"/>
                </a:solidFill>
              </a:rPr>
              <a:t>also</a:t>
            </a:r>
            <a:r>
              <a:rPr lang="en-US" altLang="en-US" sz="2100" dirty="0"/>
              <a:t> the </a:t>
            </a:r>
            <a:r>
              <a:rPr lang="en-US" altLang="en-US" sz="2100" dirty="0">
                <a:solidFill>
                  <a:srgbClr val="00FF00"/>
                </a:solidFill>
              </a:rPr>
              <a:t>government</a:t>
            </a:r>
            <a:r>
              <a:rPr lang="en-US" altLang="en-US" sz="2100" dirty="0"/>
              <a:t> and </a:t>
            </a:r>
            <a:r>
              <a:rPr lang="en-US" altLang="en-US" sz="2100" dirty="0">
                <a:solidFill>
                  <a:srgbClr val="00FF00"/>
                </a:solidFill>
              </a:rPr>
              <a:t>foreign countries </a:t>
            </a:r>
            <a:r>
              <a:rPr lang="en-US" altLang="en-US" sz="2100" dirty="0"/>
              <a:t>exist.</a:t>
            </a:r>
          </a:p>
          <a:p>
            <a:pPr marL="914400" lvl="1" indent="-258763" eaLnBrk="1" hangingPunct="1"/>
            <a:r>
              <a:rPr lang="en-US" altLang="en-US" sz="2100" dirty="0"/>
              <a:t>To make the calculation of GDP realistic, we have to take care for them.</a:t>
            </a:r>
          </a:p>
          <a:p>
            <a:pPr marL="914400" lvl="1" indent="-258763" eaLnBrk="1" hangingPunct="1"/>
            <a:r>
              <a:rPr lang="en-US" altLang="en-US" sz="2100" dirty="0"/>
              <a:t>This is done in the next section:</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3CF019FB-B638-41BF-999E-4B4F9667EE73}" type="slidenum">
              <a:rPr lang="de-DE" altLang="en-US" sz="1600"/>
              <a:pPr>
                <a:spcBef>
                  <a:spcPct val="0"/>
                </a:spcBef>
                <a:buClrTx/>
                <a:buFontTx/>
                <a:buNone/>
              </a:pPr>
              <a:t>15</a:t>
            </a:fld>
            <a:r>
              <a:rPr lang="de-DE" altLang="en-US" sz="1600"/>
              <a:t> -</a:t>
            </a:r>
          </a:p>
        </p:txBody>
      </p:sp>
      <p:sp>
        <p:nvSpPr>
          <p:cNvPr id="55299"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55300" name="Rectangle 3"/>
          <p:cNvSpPr>
            <a:spLocks noGrp="1" noChangeArrowheads="1"/>
          </p:cNvSpPr>
          <p:nvPr>
            <p:ph type="title"/>
          </p:nvPr>
        </p:nvSpPr>
        <p:spPr>
          <a:noFill/>
        </p:spPr>
        <p:txBody>
          <a:bodyPr/>
          <a:lstStyle/>
          <a:p>
            <a:pPr eaLnBrk="1" hangingPunct="1"/>
            <a:r>
              <a:rPr lang="en-US" altLang="en-US"/>
              <a:t>1. Introduction to Macroeconomics</a:t>
            </a:r>
            <a:br>
              <a:rPr lang="en-US" altLang="en-US"/>
            </a:br>
            <a:r>
              <a:rPr lang="en-US" altLang="en-US"/>
              <a:t>1.3.1. What Is GDP?</a:t>
            </a:r>
          </a:p>
        </p:txBody>
      </p:sp>
      <p:sp>
        <p:nvSpPr>
          <p:cNvPr id="55301" name="Text Box 4"/>
          <p:cNvSpPr txBox="1">
            <a:spLocks noChangeArrowheads="1"/>
          </p:cNvSpPr>
          <p:nvPr/>
        </p:nvSpPr>
        <p:spPr bwMode="auto">
          <a:xfrm>
            <a:off x="508000" y="1155700"/>
            <a:ext cx="82931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lIns="0" tIns="0" rIns="0" bIns="0"/>
          <a:lstStyle>
            <a:lvl1pPr>
              <a:spcBef>
                <a:spcPct val="20000"/>
              </a:spcBef>
              <a:buClr>
                <a:srgbClr val="FF0000"/>
              </a:buClr>
              <a:buFont typeface="Arial Unicode MS" pitchFamily="34" charset="-128"/>
              <a:buChar char="➤"/>
              <a:tabLst>
                <a:tab pos="355600" algn="l"/>
              </a:tabLst>
              <a:defRPr sz="2400">
                <a:solidFill>
                  <a:schemeClr val="tx1"/>
                </a:solidFill>
                <a:latin typeface="Arial" charset="0"/>
              </a:defRPr>
            </a:lvl1pPr>
            <a:lvl2pPr marL="742950" indent="-285750">
              <a:spcBef>
                <a:spcPct val="20000"/>
              </a:spcBef>
              <a:buClr>
                <a:srgbClr val="FF0000"/>
              </a:buClr>
              <a:buFont typeface="Arial Unicode MS" pitchFamily="34" charset="-128"/>
              <a:buChar char="■"/>
              <a:tabLst>
                <a:tab pos="355600" algn="l"/>
              </a:tabLst>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tabLst>
                <a:tab pos="355600" algn="l"/>
              </a:tabLst>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tabLst>
                <a:tab pos="355600" algn="l"/>
              </a:tabLst>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tabLst>
                <a:tab pos="355600" algn="l"/>
              </a:tabLst>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tabLst>
                <a:tab pos="355600" algn="l"/>
              </a:tabLst>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tabLst>
                <a:tab pos="355600" algn="l"/>
              </a:tabLst>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tabLst>
                <a:tab pos="355600" algn="l"/>
              </a:tabLst>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tabLst>
                <a:tab pos="355600" algn="l"/>
              </a:tabLst>
              <a:defRPr sz="2000">
                <a:solidFill>
                  <a:schemeClr val="tx1"/>
                </a:solidFill>
                <a:latin typeface="Arial" charset="0"/>
              </a:defRPr>
            </a:lvl9pPr>
          </a:lstStyle>
          <a:p>
            <a:pPr eaLnBrk="1" hangingPunct="1">
              <a:buFont typeface="Arial Unicode MS" pitchFamily="34" charset="-128"/>
              <a:buNone/>
            </a:pPr>
            <a:r>
              <a:rPr lang="en-US" altLang="en-US" sz="2200">
                <a:solidFill>
                  <a:srgbClr val="FFFF00"/>
                </a:solidFill>
              </a:rPr>
              <a:t>1.1. What is Macroeconomics?	</a:t>
            </a:r>
          </a:p>
          <a:p>
            <a:pPr eaLnBrk="1" hangingPunct="1">
              <a:buFont typeface="Arial Unicode MS" pitchFamily="34" charset="-128"/>
              <a:buNone/>
            </a:pPr>
            <a:r>
              <a:rPr lang="en-US" altLang="en-US" sz="2200">
                <a:solidFill>
                  <a:srgbClr val="FFFF00"/>
                </a:solidFill>
              </a:rPr>
              <a:t>1.2. The Basic Model: The Circular-Flow Model</a:t>
            </a:r>
          </a:p>
          <a:p>
            <a:pPr eaLnBrk="1" hangingPunct="1">
              <a:buFont typeface="Arial Unicode MS" pitchFamily="34" charset="-128"/>
              <a:buNone/>
            </a:pPr>
            <a:r>
              <a:rPr lang="en-US" altLang="en-US" sz="2200">
                <a:solidFill>
                  <a:srgbClr val="FFFF00"/>
                </a:solidFill>
              </a:rPr>
              <a:t>1.3. The Basic Data: GDP and its Components</a:t>
            </a:r>
          </a:p>
          <a:p>
            <a:pPr eaLnBrk="1" hangingPunct="1">
              <a:buFont typeface="Arial Unicode MS" pitchFamily="34" charset="-128"/>
              <a:buNone/>
            </a:pPr>
            <a:r>
              <a:rPr lang="en-US" altLang="en-US" sz="2200">
                <a:solidFill>
                  <a:srgbClr val="FFFF00"/>
                </a:solidFill>
              </a:rPr>
              <a:t>	1.3.1. What Is GDP?</a:t>
            </a:r>
          </a:p>
          <a:p>
            <a:pPr eaLnBrk="1" hangingPunct="1">
              <a:buFont typeface="Arial Unicode MS" pitchFamily="34" charset="-128"/>
              <a:buNone/>
            </a:pPr>
            <a:endParaRPr lang="en-US" altLang="en-US" sz="2200">
              <a:solidFill>
                <a:srgbClr val="FFFF00"/>
              </a:solidFill>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73829A46-49B4-483A-B8D9-074B1F982573}" type="slidenum">
              <a:rPr lang="de-DE" altLang="en-US" sz="1600"/>
              <a:pPr>
                <a:spcBef>
                  <a:spcPct val="0"/>
                </a:spcBef>
                <a:buClrTx/>
                <a:buFontTx/>
                <a:buNone/>
              </a:pPr>
              <a:t>16</a:t>
            </a:fld>
            <a:r>
              <a:rPr lang="de-DE" altLang="en-US" sz="1600"/>
              <a:t> -</a:t>
            </a:r>
          </a:p>
        </p:txBody>
      </p:sp>
      <p:sp>
        <p:nvSpPr>
          <p:cNvPr id="57347"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57348" name="Rectangle 5"/>
          <p:cNvSpPr>
            <a:spLocks noGrp="1" noChangeArrowheads="1"/>
          </p:cNvSpPr>
          <p:nvPr>
            <p:ph type="body" idx="1"/>
          </p:nvPr>
        </p:nvSpPr>
        <p:spPr>
          <a:xfrm>
            <a:off x="457200" y="1484313"/>
            <a:ext cx="8229600" cy="5211762"/>
          </a:xfrm>
        </p:spPr>
        <p:txBody>
          <a:bodyPr/>
          <a:lstStyle/>
          <a:p>
            <a:pPr eaLnBrk="1" hangingPunct="1">
              <a:spcBef>
                <a:spcPct val="60000"/>
              </a:spcBef>
            </a:pPr>
            <a:r>
              <a:rPr lang="en-US" altLang="en-US"/>
              <a:t>Official definition of </a:t>
            </a:r>
            <a:r>
              <a:rPr lang="en-US" altLang="en-US">
                <a:solidFill>
                  <a:srgbClr val="00FF00"/>
                </a:solidFill>
              </a:rPr>
              <a:t>Gross Domestic Product</a:t>
            </a:r>
            <a:r>
              <a:rPr lang="en-US" altLang="en-US"/>
              <a:t> (GDP):</a:t>
            </a:r>
          </a:p>
          <a:p>
            <a:pPr eaLnBrk="1" hangingPunct="1">
              <a:lnSpc>
                <a:spcPct val="0"/>
              </a:lnSpc>
              <a:spcBef>
                <a:spcPct val="60000"/>
              </a:spcBef>
            </a:pPr>
            <a:endParaRPr lang="en-US" altLang="en-US"/>
          </a:p>
          <a:p>
            <a:pPr lvl="1" eaLnBrk="1" hangingPunct="1">
              <a:buFont typeface="Arial Unicode MS" pitchFamily="34" charset="-128"/>
              <a:buNone/>
            </a:pPr>
            <a:r>
              <a:rPr lang="en-US" altLang="en-US" sz="2500"/>
              <a:t>   </a:t>
            </a:r>
            <a:endParaRPr lang="en-US" altLang="en-US"/>
          </a:p>
        </p:txBody>
      </p:sp>
      <p:sp>
        <p:nvSpPr>
          <p:cNvPr id="57349" name="Rectangle 13"/>
          <p:cNvSpPr>
            <a:spLocks noGrp="1" noChangeArrowheads="1"/>
          </p:cNvSpPr>
          <p:nvPr>
            <p:ph type="title"/>
          </p:nvPr>
        </p:nvSpPr>
        <p:spPr>
          <a:noFill/>
        </p:spPr>
        <p:txBody>
          <a:bodyPr/>
          <a:lstStyle/>
          <a:p>
            <a:pPr eaLnBrk="1" hangingPunct="1"/>
            <a:r>
              <a:rPr lang="en-US" altLang="en-US"/>
              <a:t>1. Introduction to Macroeconomics</a:t>
            </a:r>
            <a:br>
              <a:rPr lang="en-US" altLang="en-US"/>
            </a:br>
            <a:r>
              <a:rPr lang="en-US" altLang="en-US"/>
              <a:t>1.3.1. What Is GDP?</a:t>
            </a:r>
          </a:p>
        </p:txBody>
      </p:sp>
      <p:sp>
        <p:nvSpPr>
          <p:cNvPr id="3" name="Rahmen 2"/>
          <p:cNvSpPr/>
          <p:nvPr/>
        </p:nvSpPr>
        <p:spPr bwMode="auto">
          <a:xfrm>
            <a:off x="558140" y="2398817"/>
            <a:ext cx="7766463" cy="2945080"/>
          </a:xfrm>
          <a:prstGeom prst="bevel">
            <a:avLst/>
          </a:prstGeom>
          <a:noFill/>
          <a:ln w="12700" cap="flat" cmpd="sng" algn="ctr">
            <a:solidFill>
              <a:schemeClr val="tx1"/>
            </a:solidFill>
            <a:prstDash val="solid"/>
            <a:round/>
            <a:headEnd type="none" w="med" len="med"/>
            <a:tailEnd type="none" w="med" len="med"/>
          </a:ln>
          <a:effectLst>
            <a:glow rad="228600">
              <a:schemeClr val="accent1">
                <a:lumMod val="40000"/>
                <a:lumOff val="60000"/>
                <a:alpha val="40000"/>
              </a:schemeClr>
            </a:glow>
          </a:effectLst>
        </p:spPr>
        <p:txBody>
          <a:bodyPr lIns="0" tIns="0" rIns="0" bIns="0" anchor="ctr"/>
          <a:lstStyle/>
          <a:p>
            <a:pPr marL="0" lvl="1" algn="ctr" eaLnBrk="1" hangingPunct="1">
              <a:spcBef>
                <a:spcPct val="20000"/>
              </a:spcBef>
              <a:buClr>
                <a:srgbClr val="FF0000"/>
              </a:buClr>
              <a:buFont typeface="Arial Unicode MS" pitchFamily="34" charset="-128"/>
              <a:buNone/>
              <a:defRPr/>
            </a:pPr>
            <a:r>
              <a:rPr lang="en-US" altLang="en-US" dirty="0"/>
              <a:t>“</a:t>
            </a:r>
            <a:r>
              <a:rPr lang="en-US" altLang="en-US" dirty="0">
                <a:solidFill>
                  <a:srgbClr val="00FF00"/>
                </a:solidFill>
              </a:rPr>
              <a:t>Market value </a:t>
            </a:r>
            <a:r>
              <a:rPr lang="en-US" altLang="en-US" dirty="0"/>
              <a:t>of</a:t>
            </a:r>
            <a:r>
              <a:rPr lang="en-US" altLang="en-US" dirty="0">
                <a:solidFill>
                  <a:srgbClr val="00FF00"/>
                </a:solidFill>
              </a:rPr>
              <a:t> all final products </a:t>
            </a:r>
            <a:r>
              <a:rPr lang="en-US" altLang="en-US" dirty="0"/>
              <a:t>produced</a:t>
            </a:r>
            <a:r>
              <a:rPr lang="en-US" altLang="en-US" dirty="0">
                <a:solidFill>
                  <a:srgbClr val="00FF00"/>
                </a:solidFill>
              </a:rPr>
              <a:t>  within a country </a:t>
            </a:r>
            <a:r>
              <a:rPr lang="en-US" altLang="en-US" dirty="0"/>
              <a:t>in a </a:t>
            </a:r>
            <a:r>
              <a:rPr lang="en-US" altLang="en-US" dirty="0">
                <a:solidFill>
                  <a:srgbClr val="00FF00"/>
                </a:solidFill>
              </a:rPr>
              <a:t>given period of time.</a:t>
            </a:r>
            <a:r>
              <a:rPr lang="en-US" altLang="en-US" dirty="0"/>
              <a:t>”</a:t>
            </a:r>
          </a:p>
          <a:p>
            <a:pPr marL="355600" indent="-355600" eaLnBrk="1" hangingPunct="1">
              <a:spcBef>
                <a:spcPct val="20000"/>
              </a:spcBef>
              <a:buClr>
                <a:srgbClr val="FF0000"/>
              </a:buClr>
              <a:buFont typeface="Arial Unicode MS" pitchFamily="34" charset="-128"/>
              <a:buNone/>
              <a:defRPr/>
            </a:pPr>
            <a:endParaRPr lang="en-US"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DA993751-6A10-4BF3-9E46-F067397C07BC}" type="slidenum">
              <a:rPr lang="de-DE" altLang="en-US" sz="1600"/>
              <a:pPr>
                <a:spcBef>
                  <a:spcPct val="0"/>
                </a:spcBef>
                <a:buClrTx/>
                <a:buFontTx/>
                <a:buNone/>
              </a:pPr>
              <a:t>17</a:t>
            </a:fld>
            <a:r>
              <a:rPr lang="de-DE" altLang="en-US" sz="1600"/>
              <a:t> -</a:t>
            </a:r>
          </a:p>
        </p:txBody>
      </p:sp>
      <p:sp>
        <p:nvSpPr>
          <p:cNvPr id="59395"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59396" name="Rectangle 3"/>
          <p:cNvSpPr>
            <a:spLocks noGrp="1" noChangeArrowheads="1"/>
          </p:cNvSpPr>
          <p:nvPr>
            <p:ph type="body" idx="1"/>
          </p:nvPr>
        </p:nvSpPr>
        <p:spPr>
          <a:xfrm>
            <a:off x="457200" y="1484313"/>
            <a:ext cx="8686800" cy="5211762"/>
          </a:xfrm>
        </p:spPr>
        <p:txBody>
          <a:bodyPr/>
          <a:lstStyle/>
          <a:p>
            <a:pPr eaLnBrk="1" hangingPunct="1">
              <a:spcBef>
                <a:spcPct val="60000"/>
              </a:spcBef>
            </a:pPr>
            <a:r>
              <a:rPr lang="en-US" altLang="en-US" dirty="0"/>
              <a:t>Some Comments on the Definition:</a:t>
            </a:r>
          </a:p>
          <a:p>
            <a:pPr lvl="1" eaLnBrk="1" hangingPunct="1"/>
            <a:r>
              <a:rPr lang="en-US" altLang="en-US" dirty="0"/>
              <a:t>What means </a:t>
            </a:r>
            <a:r>
              <a:rPr lang="en-US" altLang="en-US" dirty="0">
                <a:solidFill>
                  <a:srgbClr val="00FF00"/>
                </a:solidFill>
              </a:rPr>
              <a:t>„market value“</a:t>
            </a:r>
            <a:r>
              <a:rPr lang="en-US" altLang="en-US" dirty="0"/>
              <a:t>?</a:t>
            </a:r>
          </a:p>
          <a:p>
            <a:pPr lvl="2" eaLnBrk="1" hangingPunct="1"/>
            <a:r>
              <a:rPr lang="en-US" altLang="en-US" sz="2100" dirty="0">
                <a:solidFill>
                  <a:srgbClr val="FFC000"/>
                </a:solidFill>
              </a:rPr>
              <a:t>Problem</a:t>
            </a:r>
            <a:r>
              <a:rPr lang="en-US" altLang="en-US" sz="2100" dirty="0"/>
              <a:t>: You </a:t>
            </a:r>
            <a:r>
              <a:rPr lang="en-US" altLang="en-US" sz="2100" dirty="0">
                <a:solidFill>
                  <a:srgbClr val="00FF00"/>
                </a:solidFill>
              </a:rPr>
              <a:t>can’t compare</a:t>
            </a:r>
            <a:r>
              <a:rPr lang="en-US" altLang="en-US" sz="2100" dirty="0"/>
              <a:t> </a:t>
            </a:r>
            <a:r>
              <a:rPr lang="en-US" altLang="en-US" sz="2100" dirty="0">
                <a:solidFill>
                  <a:srgbClr val="00FF00"/>
                </a:solidFill>
              </a:rPr>
              <a:t>apples and oranges!</a:t>
            </a:r>
            <a:endParaRPr lang="en-US" altLang="en-US" sz="2100" dirty="0"/>
          </a:p>
          <a:p>
            <a:pPr lvl="2" eaLnBrk="1" hangingPunct="1"/>
            <a:r>
              <a:rPr lang="en-US" altLang="en-US" sz="2100" dirty="0"/>
              <a:t>Consequently, a kind of </a:t>
            </a:r>
            <a:r>
              <a:rPr lang="en-US" altLang="en-US" sz="2100" dirty="0">
                <a:solidFill>
                  <a:srgbClr val="00FF00"/>
                </a:solidFill>
              </a:rPr>
              <a:t>measure</a:t>
            </a:r>
            <a:r>
              <a:rPr lang="en-US" altLang="en-US" sz="2100" dirty="0"/>
              <a:t> is needed that makes different products </a:t>
            </a:r>
            <a:r>
              <a:rPr lang="en-US" altLang="en-US" sz="2100" dirty="0">
                <a:solidFill>
                  <a:srgbClr val="00FF00"/>
                </a:solidFill>
              </a:rPr>
              <a:t>comparable</a:t>
            </a:r>
            <a:r>
              <a:rPr lang="en-US" altLang="en-US" sz="2100" dirty="0"/>
              <a:t>.</a:t>
            </a:r>
          </a:p>
          <a:p>
            <a:pPr lvl="2" eaLnBrk="1" hangingPunct="1"/>
            <a:r>
              <a:rPr lang="en-US" altLang="en-US" sz="2100" dirty="0"/>
              <a:t>Therefore, the </a:t>
            </a:r>
            <a:r>
              <a:rPr lang="en-US" altLang="en-US" sz="2100" dirty="0">
                <a:solidFill>
                  <a:srgbClr val="00FF00"/>
                </a:solidFill>
              </a:rPr>
              <a:t>market price</a:t>
            </a:r>
            <a:r>
              <a:rPr lang="en-US" altLang="en-US" sz="2100" dirty="0"/>
              <a:t> of each product is taken and multiplied by the </a:t>
            </a:r>
            <a:r>
              <a:rPr lang="en-US" altLang="en-US" sz="2100" dirty="0">
                <a:solidFill>
                  <a:srgbClr val="00FF00"/>
                </a:solidFill>
              </a:rPr>
              <a:t>quantity</a:t>
            </a:r>
            <a:r>
              <a:rPr lang="en-US" altLang="en-US" sz="2100" dirty="0"/>
              <a:t> of each product.</a:t>
            </a:r>
          </a:p>
          <a:p>
            <a:pPr lvl="2" eaLnBrk="1" hangingPunct="1"/>
            <a:endParaRPr lang="en-US" altLang="en-US" sz="2100" dirty="0"/>
          </a:p>
          <a:p>
            <a:pPr lvl="2" eaLnBrk="1" hangingPunct="1"/>
            <a:r>
              <a:rPr lang="en-US" altLang="en-US" sz="2100" dirty="0"/>
              <a:t>This makes sense, because the market price </a:t>
            </a:r>
            <a:r>
              <a:rPr lang="en-US" altLang="en-US" sz="2100" dirty="0">
                <a:solidFill>
                  <a:srgbClr val="00FF00"/>
                </a:solidFill>
              </a:rPr>
              <a:t>contains</a:t>
            </a:r>
            <a:r>
              <a:rPr lang="en-US" altLang="en-US" sz="2100" dirty="0"/>
              <a:t> the </a:t>
            </a:r>
            <a:r>
              <a:rPr lang="en-US" altLang="en-US" sz="2100" dirty="0">
                <a:solidFill>
                  <a:srgbClr val="00FF00"/>
                </a:solidFill>
              </a:rPr>
              <a:t>information</a:t>
            </a:r>
            <a:r>
              <a:rPr lang="en-US" altLang="en-US" sz="2100" dirty="0"/>
              <a:t>, what </a:t>
            </a:r>
            <a:r>
              <a:rPr lang="en-US" altLang="en-US" sz="2100" dirty="0">
                <a:solidFill>
                  <a:srgbClr val="00FF00"/>
                </a:solidFill>
              </a:rPr>
              <a:t>value</a:t>
            </a:r>
            <a:r>
              <a:rPr lang="en-US" altLang="en-US" sz="2100" dirty="0"/>
              <a:t> a product has in the eyes of the producers and consumers. </a:t>
            </a:r>
          </a:p>
          <a:p>
            <a:pPr lvl="2" eaLnBrk="1" hangingPunct="1"/>
            <a:endParaRPr lang="en-US" altLang="en-US" sz="2100" dirty="0"/>
          </a:p>
          <a:p>
            <a:pPr lvl="2" eaLnBrk="1" hangingPunct="1"/>
            <a:r>
              <a:rPr lang="en-US" altLang="en-US" sz="2100" dirty="0"/>
              <a:t>Hence the market price can be taken to </a:t>
            </a:r>
            <a:r>
              <a:rPr lang="en-US" altLang="en-US" sz="2100" dirty="0">
                <a:solidFill>
                  <a:srgbClr val="00FF00"/>
                </a:solidFill>
              </a:rPr>
              <a:t>evaluate</a:t>
            </a:r>
            <a:r>
              <a:rPr lang="en-US" altLang="en-US" sz="2100" dirty="0"/>
              <a:t> a product.</a:t>
            </a:r>
          </a:p>
        </p:txBody>
      </p:sp>
      <p:sp>
        <p:nvSpPr>
          <p:cNvPr id="59397" name="Rectangle 10"/>
          <p:cNvSpPr>
            <a:spLocks noGrp="1" noChangeArrowheads="1"/>
          </p:cNvSpPr>
          <p:nvPr>
            <p:ph type="title"/>
          </p:nvPr>
        </p:nvSpPr>
        <p:spPr>
          <a:noFill/>
        </p:spPr>
        <p:txBody>
          <a:bodyPr/>
          <a:lstStyle/>
          <a:p>
            <a:pPr eaLnBrk="1" hangingPunct="1"/>
            <a:r>
              <a:rPr lang="en-US" altLang="en-US"/>
              <a:t>1. Introduction to Macroeconomics</a:t>
            </a:r>
            <a:br>
              <a:rPr lang="en-US" altLang="en-US"/>
            </a:br>
            <a:r>
              <a:rPr lang="en-US" altLang="en-US"/>
              <a:t>1.3.1. What Is GDP?</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1C8B4BA6-2EC5-424C-B3B9-0277BB905FFE}" type="slidenum">
              <a:rPr lang="de-DE" altLang="en-US" sz="1600"/>
              <a:pPr>
                <a:spcBef>
                  <a:spcPct val="0"/>
                </a:spcBef>
                <a:buClrTx/>
                <a:buFontTx/>
                <a:buNone/>
              </a:pPr>
              <a:t>18</a:t>
            </a:fld>
            <a:r>
              <a:rPr lang="de-DE" altLang="en-US" sz="1600"/>
              <a:t> -</a:t>
            </a:r>
          </a:p>
        </p:txBody>
      </p:sp>
      <p:sp>
        <p:nvSpPr>
          <p:cNvPr id="61443"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61444" name="Rectangle 3"/>
          <p:cNvSpPr>
            <a:spLocks noGrp="1" noChangeArrowheads="1"/>
          </p:cNvSpPr>
          <p:nvPr>
            <p:ph type="body" idx="1"/>
          </p:nvPr>
        </p:nvSpPr>
        <p:spPr>
          <a:xfrm>
            <a:off x="457200" y="1484313"/>
            <a:ext cx="8686800" cy="5211762"/>
          </a:xfrm>
        </p:spPr>
        <p:txBody>
          <a:bodyPr/>
          <a:lstStyle/>
          <a:p>
            <a:pPr eaLnBrk="1" hangingPunct="1">
              <a:spcBef>
                <a:spcPct val="60000"/>
              </a:spcBef>
            </a:pPr>
            <a:r>
              <a:rPr lang="en-US" altLang="en-US" dirty="0"/>
              <a:t>Some Comments on the Definition:</a:t>
            </a:r>
          </a:p>
          <a:p>
            <a:pPr lvl="1" eaLnBrk="1" hangingPunct="1"/>
            <a:r>
              <a:rPr lang="en-US" altLang="en-US" dirty="0"/>
              <a:t>What means </a:t>
            </a:r>
            <a:r>
              <a:rPr lang="en-US" altLang="en-US" dirty="0">
                <a:solidFill>
                  <a:srgbClr val="00FF00"/>
                </a:solidFill>
              </a:rPr>
              <a:t>„products“</a:t>
            </a:r>
            <a:r>
              <a:rPr lang="en-US" altLang="en-US" dirty="0"/>
              <a:t>?</a:t>
            </a:r>
          </a:p>
          <a:p>
            <a:pPr lvl="2" eaLnBrk="1" hangingPunct="1"/>
            <a:r>
              <a:rPr lang="en-US" altLang="en-US" sz="2100" dirty="0"/>
              <a:t>GDP measures not only tangible products, but also intangible products – i.e. </a:t>
            </a:r>
            <a:r>
              <a:rPr lang="en-US" altLang="en-US" sz="2100" dirty="0">
                <a:solidFill>
                  <a:srgbClr val="00FF00"/>
                </a:solidFill>
              </a:rPr>
              <a:t>services</a:t>
            </a:r>
            <a:r>
              <a:rPr lang="en-US" altLang="en-US" sz="2100" dirty="0"/>
              <a:t>.</a:t>
            </a:r>
          </a:p>
          <a:p>
            <a:pPr lvl="2" eaLnBrk="1" hangingPunct="1"/>
            <a:endParaRPr lang="en-US" altLang="en-US" sz="2100" dirty="0"/>
          </a:p>
          <a:p>
            <a:pPr lvl="2" eaLnBrk="1" hangingPunct="1"/>
            <a:r>
              <a:rPr lang="en-US" altLang="en-US" sz="2100" dirty="0">
                <a:solidFill>
                  <a:srgbClr val="00FF00"/>
                </a:solidFill>
              </a:rPr>
              <a:t>Unofficial Definition</a:t>
            </a:r>
            <a:r>
              <a:rPr lang="en-US" altLang="en-US" sz="2100" dirty="0"/>
              <a:t>: „Services are all those products, which can</a:t>
            </a:r>
            <a:r>
              <a:rPr lang="en-US" altLang="en-US" sz="2100" dirty="0">
                <a:solidFill>
                  <a:srgbClr val="00FF00"/>
                </a:solidFill>
              </a:rPr>
              <a:t>not</a:t>
            </a:r>
            <a:r>
              <a:rPr lang="en-US" altLang="en-US" sz="2100" dirty="0"/>
              <a:t> drop on your feet.“</a:t>
            </a:r>
          </a:p>
          <a:p>
            <a:pPr lvl="2" eaLnBrk="1" hangingPunct="1"/>
            <a:endParaRPr lang="en-US" altLang="en-US" sz="2100" dirty="0"/>
          </a:p>
          <a:p>
            <a:pPr lvl="2" eaLnBrk="1" hangingPunct="1"/>
            <a:r>
              <a:rPr lang="en-US" altLang="en-US" sz="2100" dirty="0">
                <a:solidFill>
                  <a:srgbClr val="00FF00"/>
                </a:solidFill>
              </a:rPr>
              <a:t>Examples</a:t>
            </a:r>
            <a:r>
              <a:rPr lang="en-US" altLang="en-US" sz="2100" dirty="0"/>
              <a:t> for services: Hair cuts, management consultancy, music concerts, foot care, medical treatment,  insurance, home help, bank transfer, building design, movies, hotel accommodation, flights, bus rides, trade with goods (!), granting of credits and so on…</a:t>
            </a:r>
          </a:p>
        </p:txBody>
      </p:sp>
      <p:sp>
        <p:nvSpPr>
          <p:cNvPr id="61445" name="Rectangle 9"/>
          <p:cNvSpPr>
            <a:spLocks noGrp="1" noChangeArrowheads="1"/>
          </p:cNvSpPr>
          <p:nvPr>
            <p:ph type="title"/>
          </p:nvPr>
        </p:nvSpPr>
        <p:spPr>
          <a:noFill/>
        </p:spPr>
        <p:txBody>
          <a:bodyPr/>
          <a:lstStyle/>
          <a:p>
            <a:pPr eaLnBrk="1" hangingPunct="1"/>
            <a:r>
              <a:rPr lang="en-US" altLang="en-US"/>
              <a:t>1. Introduction to Macroeconomics</a:t>
            </a:r>
            <a:br>
              <a:rPr lang="en-US" altLang="en-US"/>
            </a:br>
            <a:r>
              <a:rPr lang="en-US" altLang="en-US"/>
              <a:t>1.3.1. What Is GDP?</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13983529-32A6-44D5-9EDE-C5142A02E6E6}" type="slidenum">
              <a:rPr lang="de-DE" altLang="en-US" sz="1600"/>
              <a:pPr>
                <a:spcBef>
                  <a:spcPct val="0"/>
                </a:spcBef>
                <a:buClrTx/>
                <a:buFontTx/>
                <a:buNone/>
              </a:pPr>
              <a:t>19</a:t>
            </a:fld>
            <a:r>
              <a:rPr lang="de-DE" altLang="en-US" sz="1600"/>
              <a:t> -</a:t>
            </a:r>
          </a:p>
        </p:txBody>
      </p:sp>
      <p:sp>
        <p:nvSpPr>
          <p:cNvPr id="63491"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37892" name="Rectangle 3"/>
          <p:cNvSpPr>
            <a:spLocks noGrp="1" noChangeArrowheads="1"/>
          </p:cNvSpPr>
          <p:nvPr>
            <p:ph type="body" idx="1"/>
          </p:nvPr>
        </p:nvSpPr>
        <p:spPr>
          <a:xfrm>
            <a:off x="457200" y="1382713"/>
            <a:ext cx="8686800" cy="5211762"/>
          </a:xfrm>
        </p:spPr>
        <p:txBody>
          <a:bodyPr/>
          <a:lstStyle/>
          <a:p>
            <a:pPr eaLnBrk="1" hangingPunct="1">
              <a:spcBef>
                <a:spcPct val="60000"/>
              </a:spcBef>
            </a:pPr>
            <a:r>
              <a:rPr lang="en-US" altLang="en-US" dirty="0"/>
              <a:t>Some Comments on the Definition:</a:t>
            </a:r>
          </a:p>
          <a:p>
            <a:pPr lvl="1" eaLnBrk="1" hangingPunct="1"/>
            <a:r>
              <a:rPr lang="en-US" altLang="en-US" dirty="0"/>
              <a:t>What means </a:t>
            </a:r>
            <a:r>
              <a:rPr lang="en-US" altLang="en-US" dirty="0">
                <a:solidFill>
                  <a:srgbClr val="00FF00"/>
                </a:solidFill>
              </a:rPr>
              <a:t>„</a:t>
            </a:r>
            <a:r>
              <a:rPr lang="en-US" altLang="en-US" dirty="0"/>
              <a:t>all </a:t>
            </a:r>
            <a:r>
              <a:rPr lang="en-US" altLang="en-US" i="1" dirty="0">
                <a:solidFill>
                  <a:srgbClr val="00FF00"/>
                </a:solidFill>
              </a:rPr>
              <a:t>final</a:t>
            </a:r>
            <a:r>
              <a:rPr lang="en-US" altLang="en-US" dirty="0"/>
              <a:t> products</a:t>
            </a:r>
            <a:r>
              <a:rPr lang="en-US" altLang="en-US" dirty="0">
                <a:solidFill>
                  <a:srgbClr val="00FF00"/>
                </a:solidFill>
              </a:rPr>
              <a:t>“</a:t>
            </a:r>
            <a:r>
              <a:rPr lang="en-US" altLang="en-US" dirty="0"/>
              <a:t>?</a:t>
            </a:r>
          </a:p>
          <a:p>
            <a:pPr marL="1079500" lvl="2" indent="-271463" eaLnBrk="1" hangingPunct="1"/>
            <a:r>
              <a:rPr lang="en-US" altLang="en-US" sz="2100" dirty="0">
                <a:solidFill>
                  <a:srgbClr val="FFC000"/>
                </a:solidFill>
              </a:rPr>
              <a:t>Problem</a:t>
            </a:r>
            <a:r>
              <a:rPr lang="en-US" altLang="en-US" sz="2100" dirty="0"/>
              <a:t>: </a:t>
            </a:r>
            <a:r>
              <a:rPr lang="en-US" altLang="en-US" sz="2100" dirty="0">
                <a:solidFill>
                  <a:srgbClr val="00FF00"/>
                </a:solidFill>
              </a:rPr>
              <a:t>Multiple counting of intermediate inputs</a:t>
            </a:r>
          </a:p>
          <a:p>
            <a:pPr marL="1079500" lvl="2" indent="-271463" eaLnBrk="1" hangingPunct="1"/>
            <a:endParaRPr lang="en-US" altLang="en-US" sz="2100" dirty="0">
              <a:solidFill>
                <a:srgbClr val="00FF00"/>
              </a:solidFill>
            </a:endParaRPr>
          </a:p>
          <a:p>
            <a:pPr marL="1079500" lvl="2" indent="-271463" eaLnBrk="1" hangingPunct="1"/>
            <a:r>
              <a:rPr lang="en-US" altLang="en-US" sz="2100" dirty="0"/>
              <a:t>Example </a:t>
            </a:r>
            <a:r>
              <a:rPr lang="en-US" altLang="en-US" sz="2100" dirty="0">
                <a:solidFill>
                  <a:srgbClr val="00FF00"/>
                </a:solidFill>
              </a:rPr>
              <a:t>car tires</a:t>
            </a:r>
            <a:r>
              <a:rPr lang="en-US" altLang="en-US" sz="2100" dirty="0"/>
              <a:t>:</a:t>
            </a:r>
          </a:p>
          <a:p>
            <a:pPr marL="1439863" lvl="4" indent="-273050" eaLnBrk="1" hangingPunct="1"/>
            <a:r>
              <a:rPr lang="en-US" altLang="en-US" dirty="0"/>
              <a:t>A car tire producer sells a tire to a car producer: </a:t>
            </a:r>
            <a:r>
              <a:rPr lang="en-US" altLang="en-US" dirty="0">
                <a:solidFill>
                  <a:srgbClr val="00FF00"/>
                </a:solidFill>
              </a:rPr>
              <a:t>1st counting</a:t>
            </a:r>
          </a:p>
          <a:p>
            <a:pPr marL="1439863" lvl="4" indent="-273050" eaLnBrk="1" hangingPunct="1"/>
            <a:r>
              <a:rPr lang="en-US" altLang="en-US" dirty="0"/>
              <a:t>The car producer attaches the tire to a car and sells this car to a car dealer: </a:t>
            </a:r>
            <a:r>
              <a:rPr lang="en-US" altLang="en-US" dirty="0">
                <a:solidFill>
                  <a:srgbClr val="00FF00"/>
                </a:solidFill>
              </a:rPr>
              <a:t>2nd counting</a:t>
            </a:r>
          </a:p>
          <a:p>
            <a:pPr marL="1439863" lvl="4" indent="-273050" eaLnBrk="1" hangingPunct="1"/>
            <a:r>
              <a:rPr lang="en-US" altLang="en-US" dirty="0"/>
              <a:t>The car dealer sells the car to the final consumer: </a:t>
            </a:r>
            <a:r>
              <a:rPr lang="en-US" altLang="en-US" dirty="0">
                <a:solidFill>
                  <a:srgbClr val="00FF00"/>
                </a:solidFill>
              </a:rPr>
              <a:t>3rd counting</a:t>
            </a:r>
          </a:p>
          <a:p>
            <a:pPr marL="1439863" lvl="4" indent="-273050" eaLnBrk="1" hangingPunct="1"/>
            <a:endParaRPr lang="en-US" altLang="en-US" dirty="0">
              <a:solidFill>
                <a:srgbClr val="00FF00"/>
              </a:solidFill>
            </a:endParaRPr>
          </a:p>
          <a:p>
            <a:pPr lvl="3" eaLnBrk="1" hangingPunct="1">
              <a:lnSpc>
                <a:spcPct val="40000"/>
              </a:lnSpc>
              <a:buFont typeface="Wingdings" pitchFamily="2" charset="2"/>
              <a:buNone/>
            </a:pPr>
            <a:endParaRPr lang="en-US" altLang="en-US" sz="1900" dirty="0"/>
          </a:p>
          <a:p>
            <a:pPr marL="1079500" lvl="2" indent="-271463" eaLnBrk="1" hangingPunct="1">
              <a:lnSpc>
                <a:spcPct val="80000"/>
              </a:lnSpc>
            </a:pPr>
            <a:r>
              <a:rPr lang="en-US" altLang="en-US" sz="2100" dirty="0"/>
              <a:t>=&gt; The value of the care tire would be </a:t>
            </a:r>
            <a:r>
              <a:rPr lang="en-US" altLang="en-US" sz="2100" dirty="0">
                <a:solidFill>
                  <a:srgbClr val="00FF00"/>
                </a:solidFill>
              </a:rPr>
              <a:t>added 3 times to GDP</a:t>
            </a:r>
            <a:r>
              <a:rPr lang="en-US" altLang="en-US" sz="2100" dirty="0"/>
              <a:t>.</a:t>
            </a:r>
            <a:endParaRPr lang="en-US" altLang="en-US" sz="1400" dirty="0"/>
          </a:p>
        </p:txBody>
      </p:sp>
      <p:sp>
        <p:nvSpPr>
          <p:cNvPr id="63493" name="Rectangle 9"/>
          <p:cNvSpPr>
            <a:spLocks noGrp="1" noChangeArrowheads="1"/>
          </p:cNvSpPr>
          <p:nvPr>
            <p:ph type="title"/>
          </p:nvPr>
        </p:nvSpPr>
        <p:spPr>
          <a:noFill/>
        </p:spPr>
        <p:txBody>
          <a:bodyPr/>
          <a:lstStyle/>
          <a:p>
            <a:pPr eaLnBrk="1" hangingPunct="1"/>
            <a:r>
              <a:rPr lang="en-US" altLang="en-US"/>
              <a:t>1. Introduction to Macroeconomics</a:t>
            </a:r>
            <a:br>
              <a:rPr lang="en-US" altLang="en-US"/>
            </a:br>
            <a:r>
              <a:rPr lang="en-US" altLang="en-US"/>
              <a:t>1.3.1. What Is GDP?</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2">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892">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7892">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789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B23151F4-81E8-4658-806D-9A7692B6B8BB}" type="slidenum">
              <a:rPr lang="de-DE" altLang="en-US" sz="1600"/>
              <a:pPr>
                <a:spcBef>
                  <a:spcPct val="0"/>
                </a:spcBef>
                <a:buClrTx/>
                <a:buFontTx/>
                <a:buNone/>
              </a:pPr>
              <a:t>2</a:t>
            </a:fld>
            <a:r>
              <a:rPr lang="de-DE" altLang="en-US" sz="1600"/>
              <a:t> -</a:t>
            </a:r>
          </a:p>
        </p:txBody>
      </p:sp>
      <p:sp>
        <p:nvSpPr>
          <p:cNvPr id="10243"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10244" name="Text Box 7"/>
          <p:cNvSpPr txBox="1">
            <a:spLocks noChangeArrowheads="1"/>
          </p:cNvSpPr>
          <p:nvPr/>
        </p:nvSpPr>
        <p:spPr bwMode="auto">
          <a:xfrm>
            <a:off x="381000" y="6302375"/>
            <a:ext cx="8532813"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90000" tIns="46800" rIns="90000" bIns="46800"/>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lnSpc>
                <a:spcPct val="80000"/>
              </a:lnSpc>
              <a:buFont typeface="Arial Unicode MS" pitchFamily="34" charset="-128"/>
              <a:buNone/>
            </a:pPr>
            <a:r>
              <a:rPr lang="en-US" altLang="en-US" sz="1400" baseline="30000"/>
              <a:t>1)</a:t>
            </a:r>
            <a:r>
              <a:rPr lang="en-US" altLang="en-US" sz="1400"/>
              <a:t> The recommended literature typically includes more content than necessary for an understanding of this chapter. Relevant for the examination is the content of this chapter as presented in the lectures.</a:t>
            </a:r>
            <a:endParaRPr lang="de-DE" altLang="en-US" sz="1400"/>
          </a:p>
        </p:txBody>
      </p:sp>
      <p:sp>
        <p:nvSpPr>
          <p:cNvPr id="10245" name="Rectangle 11"/>
          <p:cNvSpPr>
            <a:spLocks noGrp="1" noChangeArrowheads="1"/>
          </p:cNvSpPr>
          <p:nvPr>
            <p:ph type="title"/>
          </p:nvPr>
        </p:nvSpPr>
        <p:spPr>
          <a:noFill/>
        </p:spPr>
        <p:txBody>
          <a:bodyPr/>
          <a:lstStyle/>
          <a:p>
            <a:pPr eaLnBrk="1" hangingPunct="1"/>
            <a:r>
              <a:rPr lang="en-US" altLang="en-US" sz="2900"/>
              <a:t>1. Introduction to Macroeconomics</a:t>
            </a:r>
            <a:br>
              <a:rPr lang="en-US" altLang="en-US" sz="2900"/>
            </a:br>
            <a:endParaRPr lang="en-US" altLang="en-US" sz="2300"/>
          </a:p>
        </p:txBody>
      </p:sp>
      <p:sp>
        <p:nvSpPr>
          <p:cNvPr id="10246" name="Text Box 14"/>
          <p:cNvSpPr txBox="1">
            <a:spLocks noChangeArrowheads="1"/>
          </p:cNvSpPr>
          <p:nvPr/>
        </p:nvSpPr>
        <p:spPr bwMode="auto">
          <a:xfrm>
            <a:off x="469900" y="863600"/>
            <a:ext cx="8293100"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lIns="0" tIns="0" rIns="0" bIns="0"/>
          <a:lstStyle>
            <a:lvl1pPr>
              <a:spcBef>
                <a:spcPct val="20000"/>
              </a:spcBef>
              <a:buClr>
                <a:srgbClr val="FF0000"/>
              </a:buClr>
              <a:buFont typeface="Arial Unicode MS" pitchFamily="34" charset="-128"/>
              <a:buChar char="➤"/>
              <a:tabLst>
                <a:tab pos="355600" algn="l"/>
              </a:tabLst>
              <a:defRPr sz="2400">
                <a:solidFill>
                  <a:schemeClr val="tx1"/>
                </a:solidFill>
                <a:latin typeface="Arial" charset="0"/>
              </a:defRPr>
            </a:lvl1pPr>
            <a:lvl2pPr marL="742950" indent="-285750">
              <a:spcBef>
                <a:spcPct val="20000"/>
              </a:spcBef>
              <a:buClr>
                <a:srgbClr val="FF0000"/>
              </a:buClr>
              <a:buFont typeface="Arial Unicode MS" pitchFamily="34" charset="-128"/>
              <a:buChar char="■"/>
              <a:tabLst>
                <a:tab pos="355600" algn="l"/>
              </a:tabLst>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tabLst>
                <a:tab pos="355600" algn="l"/>
              </a:tabLst>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tabLst>
                <a:tab pos="355600" algn="l"/>
              </a:tabLst>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tabLst>
                <a:tab pos="355600" algn="l"/>
              </a:tabLst>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tabLst>
                <a:tab pos="355600" algn="l"/>
              </a:tabLst>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tabLst>
                <a:tab pos="355600" algn="l"/>
              </a:tabLst>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tabLst>
                <a:tab pos="355600" algn="l"/>
              </a:tabLst>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tabLst>
                <a:tab pos="355600" algn="l"/>
              </a:tabLst>
              <a:defRPr sz="2000">
                <a:solidFill>
                  <a:schemeClr val="tx1"/>
                </a:solidFill>
                <a:latin typeface="Arial" charset="0"/>
              </a:defRPr>
            </a:lvl9pPr>
          </a:lstStyle>
          <a:p>
            <a:pPr eaLnBrk="1" hangingPunct="1">
              <a:buFont typeface="Arial Unicode MS" pitchFamily="34" charset="-128"/>
              <a:buNone/>
            </a:pPr>
            <a:r>
              <a:rPr lang="en-US" altLang="en-US" sz="2000" dirty="0"/>
              <a:t>1.1. What is Macroeconomics?</a:t>
            </a:r>
          </a:p>
          <a:p>
            <a:pPr eaLnBrk="1" hangingPunct="1">
              <a:buFont typeface="Arial Unicode MS" pitchFamily="34" charset="-128"/>
              <a:buNone/>
            </a:pPr>
            <a:r>
              <a:rPr lang="en-US" altLang="en-US" sz="2000" dirty="0"/>
              <a:t>1.2. The Basic Model: The Circular-Flow Model</a:t>
            </a:r>
          </a:p>
          <a:p>
            <a:pPr eaLnBrk="1" hangingPunct="1">
              <a:buFont typeface="Arial Unicode MS" pitchFamily="34" charset="-128"/>
              <a:buNone/>
            </a:pPr>
            <a:r>
              <a:rPr lang="en-US" altLang="en-US" sz="2000" dirty="0"/>
              <a:t>1.3. The Basic Data: GDP and its Components</a:t>
            </a:r>
          </a:p>
          <a:p>
            <a:pPr eaLnBrk="1" hangingPunct="1">
              <a:buFont typeface="Arial Unicode MS" pitchFamily="34" charset="-128"/>
              <a:buNone/>
            </a:pPr>
            <a:r>
              <a:rPr lang="en-US" altLang="en-US" sz="2000" dirty="0"/>
              <a:t>	1.3.1. What  Is GDP?</a:t>
            </a:r>
          </a:p>
          <a:p>
            <a:pPr eaLnBrk="1" hangingPunct="1">
              <a:buFont typeface="Arial Unicode MS" pitchFamily="34" charset="-128"/>
              <a:buNone/>
            </a:pPr>
            <a:r>
              <a:rPr lang="en-US" altLang="en-US" sz="2000" dirty="0"/>
              <a:t>	1.3.2. Three Ways of Computing GDP</a:t>
            </a:r>
          </a:p>
          <a:p>
            <a:pPr eaLnBrk="1" hangingPunct="1">
              <a:buFont typeface="Arial Unicode MS" pitchFamily="34" charset="-128"/>
              <a:buNone/>
            </a:pPr>
            <a:r>
              <a:rPr lang="en-US" altLang="en-US" sz="2000" dirty="0"/>
              <a:t>	1.3.3. Nominal vs. real GDP and the GDP-Deflator</a:t>
            </a:r>
          </a:p>
          <a:p>
            <a:pPr eaLnBrk="1" hangingPunct="1">
              <a:buFont typeface="Arial Unicode MS" pitchFamily="34" charset="-128"/>
              <a:buNone/>
            </a:pPr>
            <a:r>
              <a:rPr lang="en-US" altLang="en-US" sz="2000" dirty="0"/>
              <a:t>	1.3.4. From GDP to Disposable Income of Households</a:t>
            </a:r>
          </a:p>
          <a:p>
            <a:pPr eaLnBrk="1" hangingPunct="1">
              <a:buFont typeface="Arial Unicode MS" pitchFamily="34" charset="-128"/>
              <a:buNone/>
            </a:pPr>
            <a:r>
              <a:rPr lang="en-US" altLang="en-US" sz="2000" dirty="0"/>
              <a:t>	1.3.5. GDP and Welfare</a:t>
            </a:r>
          </a:p>
          <a:p>
            <a:pPr eaLnBrk="1" hangingPunct="1">
              <a:buFont typeface="Arial Unicode MS" pitchFamily="34" charset="-128"/>
              <a:buNone/>
            </a:pPr>
            <a:r>
              <a:rPr lang="en-US" altLang="en-US" sz="2000" dirty="0"/>
              <a:t> 1.4. Questions for Review</a:t>
            </a:r>
          </a:p>
          <a:p>
            <a:pPr eaLnBrk="1" hangingPunct="1">
              <a:buFont typeface="Arial Unicode MS" pitchFamily="34" charset="-128"/>
              <a:buNone/>
            </a:pPr>
            <a:endParaRPr lang="en-US" altLang="en-US" sz="2000" dirty="0"/>
          </a:p>
          <a:p>
            <a:pPr eaLnBrk="1" hangingPunct="1">
              <a:lnSpc>
                <a:spcPct val="0"/>
              </a:lnSpc>
              <a:buFont typeface="Arial Unicode MS" pitchFamily="34" charset="-128"/>
              <a:buNone/>
            </a:pPr>
            <a:endParaRPr lang="en-US" altLang="en-US" sz="2000" dirty="0"/>
          </a:p>
          <a:p>
            <a:pPr eaLnBrk="1" hangingPunct="1">
              <a:buFont typeface="Arial Unicode MS" pitchFamily="34" charset="-128"/>
              <a:buNone/>
            </a:pPr>
            <a:r>
              <a:rPr lang="en-US" altLang="en-US" sz="1800" dirty="0" err="1"/>
              <a:t>Literature:</a:t>
            </a:r>
            <a:r>
              <a:rPr lang="en-US" altLang="en-US" sz="1800" baseline="30000" dirty="0" err="1"/>
              <a:t>1</a:t>
            </a:r>
            <a:r>
              <a:rPr lang="en-US" altLang="en-US" sz="1800" baseline="30000" dirty="0"/>
              <a:t>)</a:t>
            </a:r>
            <a:r>
              <a:rPr lang="en-US" altLang="en-US" sz="1800" dirty="0"/>
              <a:t> </a:t>
            </a:r>
          </a:p>
          <a:p>
            <a:pPr eaLnBrk="1" hangingPunct="1">
              <a:buFont typeface="Arial Unicode MS" pitchFamily="34" charset="-128"/>
              <a:buNone/>
            </a:pPr>
            <a:r>
              <a:rPr lang="en-US" altLang="en-US" sz="1800" dirty="0"/>
              <a:t>Chapter 22, Mankiw, </a:t>
            </a:r>
            <a:r>
              <a:rPr lang="en-US" altLang="en-US" sz="1800" dirty="0" err="1"/>
              <a:t>N.G</a:t>
            </a:r>
            <a:r>
              <a:rPr lang="en-US" altLang="en-US" sz="1800" dirty="0"/>
              <a:t>.: Principles of Economics, Harcourt College. </a:t>
            </a:r>
          </a:p>
          <a:p>
            <a:pPr eaLnBrk="1" hangingPunct="1">
              <a:buFont typeface="Arial Unicode MS" pitchFamily="34" charset="-128"/>
              <a:buNone/>
            </a:pPr>
            <a:r>
              <a:rPr lang="en-US" altLang="en-US" sz="1800" dirty="0"/>
              <a:t>Chapter 2, Mankiw, </a:t>
            </a:r>
            <a:r>
              <a:rPr lang="en-US" altLang="en-US" sz="1800" dirty="0" err="1"/>
              <a:t>N.G</a:t>
            </a:r>
            <a:r>
              <a:rPr lang="en-US" altLang="en-US" sz="1800" dirty="0"/>
              <a:t>.: Macroeconomics, Worth Publishers.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FE1280F8-1E66-42F3-9C16-0E89BFD2BA95}" type="slidenum">
              <a:rPr lang="de-DE" altLang="en-US" sz="1600"/>
              <a:pPr>
                <a:spcBef>
                  <a:spcPct val="0"/>
                </a:spcBef>
                <a:buClrTx/>
                <a:buFontTx/>
                <a:buNone/>
              </a:pPr>
              <a:t>20</a:t>
            </a:fld>
            <a:r>
              <a:rPr lang="de-DE" altLang="en-US" sz="1600"/>
              <a:t> -</a:t>
            </a:r>
          </a:p>
        </p:txBody>
      </p:sp>
      <p:sp>
        <p:nvSpPr>
          <p:cNvPr id="65539" name="Fußzeilenplatzhalter 4"/>
          <p:cNvSpPr>
            <a:spLocks noGrp="1"/>
          </p:cNvSpPr>
          <p:nvPr>
            <p:ph type="ftr" sz="quarter" idx="11"/>
          </p:nvPr>
        </p:nvSpPr>
        <p:spPr>
          <a:xfrm>
            <a:off x="0" y="6381750"/>
            <a:ext cx="5653088"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65540" name="Rectangle 3"/>
          <p:cNvSpPr>
            <a:spLocks noGrp="1" noChangeArrowheads="1"/>
          </p:cNvSpPr>
          <p:nvPr>
            <p:ph type="body" idx="1"/>
          </p:nvPr>
        </p:nvSpPr>
        <p:spPr>
          <a:xfrm>
            <a:off x="381000" y="1484313"/>
            <a:ext cx="8763000" cy="5211762"/>
          </a:xfrm>
        </p:spPr>
        <p:txBody>
          <a:bodyPr/>
          <a:lstStyle/>
          <a:p>
            <a:pPr eaLnBrk="1" hangingPunct="1">
              <a:spcBef>
                <a:spcPct val="60000"/>
              </a:spcBef>
            </a:pPr>
            <a:r>
              <a:rPr lang="en-US" altLang="en-US" dirty="0"/>
              <a:t>Some Comments on the Definition:</a:t>
            </a:r>
          </a:p>
          <a:p>
            <a:pPr lvl="2" eaLnBrk="1" hangingPunct="1">
              <a:lnSpc>
                <a:spcPts val="800"/>
              </a:lnSpc>
            </a:pPr>
            <a:endParaRPr lang="en-US" altLang="en-US" sz="2100" dirty="0">
              <a:solidFill>
                <a:srgbClr val="00FF00"/>
              </a:solidFill>
            </a:endParaRPr>
          </a:p>
          <a:p>
            <a:pPr lvl="2" eaLnBrk="1" hangingPunct="1">
              <a:lnSpc>
                <a:spcPct val="90000"/>
              </a:lnSpc>
            </a:pPr>
            <a:r>
              <a:rPr lang="en-US" altLang="en-US" sz="2100" dirty="0">
                <a:solidFill>
                  <a:srgbClr val="00FF00"/>
                </a:solidFill>
              </a:rPr>
              <a:t>Solution</a:t>
            </a:r>
            <a:r>
              <a:rPr lang="en-US" altLang="en-US" sz="2100" dirty="0"/>
              <a:t>:</a:t>
            </a:r>
            <a:endParaRPr lang="en-US" altLang="en-US" sz="2100" dirty="0">
              <a:solidFill>
                <a:srgbClr val="00FF00"/>
              </a:solidFill>
            </a:endParaRPr>
          </a:p>
        </p:txBody>
      </p:sp>
      <p:sp>
        <p:nvSpPr>
          <p:cNvPr id="65541" name="Rectangle 11"/>
          <p:cNvSpPr>
            <a:spLocks noGrp="1" noChangeArrowheads="1"/>
          </p:cNvSpPr>
          <p:nvPr>
            <p:ph type="title"/>
          </p:nvPr>
        </p:nvSpPr>
        <p:spPr>
          <a:noFill/>
        </p:spPr>
        <p:txBody>
          <a:bodyPr/>
          <a:lstStyle/>
          <a:p>
            <a:pPr eaLnBrk="1" hangingPunct="1"/>
            <a:r>
              <a:rPr lang="en-US" altLang="en-US"/>
              <a:t>1. Introduction to Macroeconomics</a:t>
            </a:r>
            <a:br>
              <a:rPr lang="en-US" altLang="en-US"/>
            </a:br>
            <a:r>
              <a:rPr lang="en-US" altLang="en-US"/>
              <a:t>1.3.1. What Is GDP?</a:t>
            </a:r>
          </a:p>
        </p:txBody>
      </p:sp>
      <p:sp>
        <p:nvSpPr>
          <p:cNvPr id="61449" name="Text Box 9"/>
          <p:cNvSpPr txBox="1">
            <a:spLocks noChangeArrowheads="1"/>
          </p:cNvSpPr>
          <p:nvPr/>
        </p:nvSpPr>
        <p:spPr bwMode="auto">
          <a:xfrm>
            <a:off x="6505575" y="3767557"/>
            <a:ext cx="2524125" cy="727075"/>
          </a:xfrm>
          <a:prstGeom prst="rect">
            <a:avLst/>
          </a:prstGeom>
          <a:solidFill>
            <a:srgbClr val="CCFFCC"/>
          </a:solidFill>
          <a:ln w="25400" algn="ctr">
            <a:solidFill>
              <a:srgbClr val="FF0000"/>
            </a:solidFill>
            <a:miter lim="800000"/>
            <a:headEnd/>
            <a:tailEnd type="none" w="lg" len="med"/>
          </a:ln>
        </p:spPr>
        <p:txBody>
          <a:bodyPr lIns="90000" tIns="46800" rIns="90000" bIns="46800">
            <a:spAutoFit/>
          </a:bodyPr>
          <a:lstStyle>
            <a:lvl1pPr marL="266700" indent="-266700">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spcBef>
                <a:spcPct val="50000"/>
              </a:spcBef>
              <a:buFont typeface="Arial Unicode MS" pitchFamily="34" charset="-128"/>
              <a:buNone/>
            </a:pPr>
            <a:r>
              <a:rPr lang="en-US" altLang="en-US" sz="2000">
                <a:solidFill>
                  <a:srgbClr val="0000FF"/>
                </a:solidFill>
              </a:rPr>
              <a:t>= Contribution of the Firm to GDP</a:t>
            </a:r>
          </a:p>
        </p:txBody>
      </p:sp>
      <p:sp>
        <p:nvSpPr>
          <p:cNvPr id="61450" name="Text Box 10"/>
          <p:cNvSpPr txBox="1">
            <a:spLocks noChangeArrowheads="1"/>
          </p:cNvSpPr>
          <p:nvPr/>
        </p:nvSpPr>
        <p:spPr bwMode="auto">
          <a:xfrm>
            <a:off x="6491288" y="2902369"/>
            <a:ext cx="2538412" cy="709613"/>
          </a:xfrm>
          <a:prstGeom prst="rect">
            <a:avLst/>
          </a:prstGeom>
          <a:solidFill>
            <a:srgbClr val="CCFFCC"/>
          </a:solidFill>
          <a:ln w="25400" algn="ctr">
            <a:solidFill>
              <a:srgbClr val="FF0000"/>
            </a:solidFill>
            <a:miter lim="800000"/>
            <a:headEnd/>
            <a:tailEnd type="none" w="lg" len="med"/>
          </a:ln>
        </p:spPr>
        <p:txBody>
          <a:bodyPr lIns="90000" tIns="46800" rIns="90000" bIns="46800">
            <a:spAutoFit/>
          </a:bodyPr>
          <a:lstStyle>
            <a:lvl1pPr marL="266700" indent="-266700">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spcBef>
                <a:spcPct val="50000"/>
              </a:spcBef>
              <a:buFont typeface="Arial Unicode MS" pitchFamily="34" charset="-128"/>
              <a:buNone/>
            </a:pPr>
            <a:r>
              <a:rPr lang="en-US" altLang="en-US" sz="2000">
                <a:solidFill>
                  <a:srgbClr val="0000FF"/>
                </a:solidFill>
              </a:rPr>
              <a:t>= Gross Value Added of the Firm</a:t>
            </a:r>
          </a:p>
        </p:txBody>
      </p:sp>
      <p:sp>
        <p:nvSpPr>
          <p:cNvPr id="61451" name="Text Box 11"/>
          <p:cNvSpPr txBox="1">
            <a:spLocks noChangeArrowheads="1"/>
          </p:cNvSpPr>
          <p:nvPr/>
        </p:nvSpPr>
        <p:spPr bwMode="auto">
          <a:xfrm>
            <a:off x="3432175" y="2891257"/>
            <a:ext cx="2755900" cy="727075"/>
          </a:xfrm>
          <a:prstGeom prst="rect">
            <a:avLst/>
          </a:prstGeom>
          <a:solidFill>
            <a:srgbClr val="FFFF99"/>
          </a:solidFill>
          <a:ln w="25400" algn="ctr">
            <a:solidFill>
              <a:srgbClr val="FF0000"/>
            </a:solidFill>
            <a:miter lim="800000"/>
            <a:headEnd/>
            <a:tailEnd type="none" w="lg" len="med"/>
          </a:ln>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spcBef>
                <a:spcPct val="50000"/>
              </a:spcBef>
              <a:buFont typeface="Arial Unicode MS" pitchFamily="34" charset="-128"/>
              <a:buNone/>
            </a:pPr>
            <a:r>
              <a:rPr lang="en-US" altLang="en-US" sz="2000">
                <a:solidFill>
                  <a:srgbClr val="0000FF"/>
                </a:solidFill>
              </a:rPr>
              <a:t>Intermediate Inputs form other Firms</a:t>
            </a:r>
          </a:p>
        </p:txBody>
      </p:sp>
      <p:sp>
        <p:nvSpPr>
          <p:cNvPr id="61452" name="Text Box 12"/>
          <p:cNvSpPr txBox="1">
            <a:spLocks noChangeArrowheads="1"/>
          </p:cNvSpPr>
          <p:nvPr/>
        </p:nvSpPr>
        <p:spPr bwMode="auto">
          <a:xfrm>
            <a:off x="152400" y="2862682"/>
            <a:ext cx="2108200" cy="727075"/>
          </a:xfrm>
          <a:prstGeom prst="rect">
            <a:avLst/>
          </a:prstGeom>
          <a:solidFill>
            <a:srgbClr val="FFFF99"/>
          </a:solidFill>
          <a:ln w="25400" algn="ctr">
            <a:solidFill>
              <a:srgbClr val="FF0000"/>
            </a:solidFill>
            <a:miter lim="800000"/>
            <a:headEnd/>
            <a:tailEnd type="none" w="lg" len="med"/>
          </a:ln>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spcBef>
                <a:spcPct val="50000"/>
              </a:spcBef>
              <a:buFont typeface="Arial Unicode MS" pitchFamily="34" charset="-128"/>
              <a:buNone/>
            </a:pPr>
            <a:r>
              <a:rPr lang="en-US" altLang="en-US" sz="2000">
                <a:solidFill>
                  <a:srgbClr val="0000FF"/>
                </a:solidFill>
              </a:rPr>
              <a:t>Sales of               Firm</a:t>
            </a:r>
          </a:p>
        </p:txBody>
      </p:sp>
      <p:sp>
        <p:nvSpPr>
          <p:cNvPr id="61453" name="Text Box 13"/>
          <p:cNvSpPr txBox="1">
            <a:spLocks noChangeArrowheads="1"/>
          </p:cNvSpPr>
          <p:nvPr/>
        </p:nvSpPr>
        <p:spPr bwMode="auto">
          <a:xfrm>
            <a:off x="2389188" y="3016669"/>
            <a:ext cx="914400" cy="396875"/>
          </a:xfrm>
          <a:prstGeom prst="rect">
            <a:avLst/>
          </a:prstGeom>
          <a:solidFill>
            <a:srgbClr val="FFFF99"/>
          </a:solidFill>
          <a:ln w="25400" algn="ctr">
            <a:solidFill>
              <a:srgbClr val="FF0000"/>
            </a:solidFill>
            <a:miter lim="800000"/>
            <a:headEnd/>
            <a:tailEnd type="none" w="lg" len="med"/>
          </a:ln>
        </p:spPr>
        <p:txBody>
          <a:bodyPr lIns="90000" tIns="46800" rIns="90000" bIns="46800" anchor="ctr" anchorCtr="1"/>
          <a:lstStyle>
            <a:lvl1pPr marL="355600" indent="-355600">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spcBef>
                <a:spcPct val="50000"/>
              </a:spcBef>
              <a:buFont typeface="Arial Unicode MS" pitchFamily="34" charset="-128"/>
              <a:buNone/>
            </a:pPr>
            <a:r>
              <a:rPr lang="en-US" altLang="en-US" sz="2000">
                <a:solidFill>
                  <a:srgbClr val="0000FF"/>
                </a:solidFill>
              </a:rPr>
              <a:t>minus</a:t>
            </a:r>
          </a:p>
        </p:txBody>
      </p:sp>
      <p:sp>
        <p:nvSpPr>
          <p:cNvPr id="2" name="Textfeld 1"/>
          <p:cNvSpPr txBox="1"/>
          <p:nvPr/>
        </p:nvSpPr>
        <p:spPr>
          <a:xfrm>
            <a:off x="184132" y="5153660"/>
            <a:ext cx="8763000" cy="1233488"/>
          </a:xfrm>
          <a:prstGeom prst="rect">
            <a:avLst/>
          </a:prstGeom>
          <a:solidFill>
            <a:schemeClr val="tx1"/>
          </a:solidFill>
        </p:spPr>
        <p:txBody>
          <a:bodyPr lIns="0" tIns="0" rIns="0" bIns="0"/>
          <a:lstStyle/>
          <a:p>
            <a:pPr eaLnBrk="1" hangingPunct="1">
              <a:spcBef>
                <a:spcPct val="20000"/>
              </a:spcBef>
              <a:buClr>
                <a:srgbClr val="FF0000"/>
              </a:buClr>
              <a:buFont typeface="Arial Unicode MS" pitchFamily="34" charset="-128"/>
              <a:buNone/>
              <a:defRPr/>
            </a:pPr>
            <a:r>
              <a:rPr lang="en-US" sz="1900" dirty="0">
                <a:solidFill>
                  <a:schemeClr val="tx2">
                    <a:lumMod val="50000"/>
                  </a:schemeClr>
                </a:solidFill>
                <a:latin typeface="Arial" panose="020B0604020202020204" pitchFamily="34" charset="0"/>
              </a:rPr>
              <a:t>This is the “</a:t>
            </a:r>
            <a:r>
              <a:rPr lang="en-US" sz="1900" dirty="0">
                <a:solidFill>
                  <a:srgbClr val="FF0000"/>
                </a:solidFill>
                <a:latin typeface="Arial" panose="020B0604020202020204" pitchFamily="34" charset="0"/>
              </a:rPr>
              <a:t>standard procedure</a:t>
            </a:r>
            <a:r>
              <a:rPr lang="en-US" sz="1900" dirty="0">
                <a:solidFill>
                  <a:schemeClr val="tx2">
                    <a:lumMod val="50000"/>
                  </a:schemeClr>
                </a:solidFill>
                <a:latin typeface="Arial" panose="020B0604020202020204" pitchFamily="34" charset="0"/>
              </a:rPr>
              <a:t>” how GDP is measured. Roughly </a:t>
            </a:r>
            <a:r>
              <a:rPr lang="en-US" sz="1900" dirty="0">
                <a:solidFill>
                  <a:srgbClr val="FF0000"/>
                </a:solidFill>
                <a:latin typeface="Arial" panose="020B0604020202020204" pitchFamily="34" charset="0"/>
              </a:rPr>
              <a:t>80% of German GDP </a:t>
            </a:r>
            <a:r>
              <a:rPr lang="en-US" sz="1900" dirty="0">
                <a:solidFill>
                  <a:schemeClr val="tx2">
                    <a:lumMod val="50000"/>
                  </a:schemeClr>
                </a:solidFill>
                <a:latin typeface="Arial" panose="020B0604020202020204" pitchFamily="34" charset="0"/>
              </a:rPr>
              <a:t>is measured this way. However there are many economic activities, where measurement of GDP is much more difficult. These are discussed in the following.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5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5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4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9" grpId="0" animBg="1"/>
      <p:bldP spid="61450" grpId="0" animBg="1"/>
      <p:bldP spid="61451" grpId="0" animBg="1"/>
      <p:bldP spid="61452" grpId="0" animBg="1"/>
      <p:bldP spid="61453"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3970"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t>- </a:t>
            </a:r>
            <a:fld id="{08EC9CC8-24DB-4AE1-BB3B-0303031C8AC8}" type="slidenum">
              <a:rPr lang="de-DE" altLang="en-US" sz="1600" b="1"/>
              <a:pPr algn="r" eaLnBrk="1" hangingPunct="1">
                <a:spcBef>
                  <a:spcPct val="0"/>
                </a:spcBef>
                <a:buClrTx/>
                <a:buFontTx/>
                <a:buNone/>
              </a:pPr>
              <a:t>21</a:t>
            </a:fld>
            <a:r>
              <a:rPr lang="de-DE" altLang="en-US" sz="1600" b="1"/>
              <a:t> -</a:t>
            </a:r>
          </a:p>
        </p:txBody>
      </p:sp>
      <p:sp>
        <p:nvSpPr>
          <p:cNvPr id="83971"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26628" name="Rectangle 2"/>
          <p:cNvSpPr>
            <a:spLocks noGrp="1" noChangeArrowheads="1"/>
          </p:cNvSpPr>
          <p:nvPr>
            <p:ph type="body" idx="4294967295"/>
          </p:nvPr>
        </p:nvSpPr>
        <p:spPr>
          <a:xfrm>
            <a:off x="0" y="0"/>
            <a:ext cx="9144000" cy="6858000"/>
          </a:xfrm>
          <a:solidFill>
            <a:srgbClr val="FFFF99"/>
          </a:solidFill>
          <a:ln w="12700">
            <a:solidFill>
              <a:srgbClr val="FF0000"/>
            </a:solidFill>
            <a:miter lim="800000"/>
            <a:headEnd/>
            <a:tailEnd/>
          </a:ln>
        </p:spPr>
        <p:txBody>
          <a:bodyPr/>
          <a:lstStyle/>
          <a:p>
            <a:pPr eaLnBrk="1" hangingPunct="1">
              <a:buNone/>
            </a:pPr>
            <a:r>
              <a:rPr lang="en-US" altLang="en-US" sz="2000" b="1" u="sng" dirty="0">
                <a:solidFill>
                  <a:srgbClr val="FF0000"/>
                </a:solidFill>
              </a:rPr>
              <a:t>Digression:</a:t>
            </a:r>
            <a:r>
              <a:rPr lang="en-US" altLang="en-US" sz="2000" b="1" u="sng" dirty="0">
                <a:solidFill>
                  <a:srgbClr val="0000FF"/>
                </a:solidFill>
              </a:rPr>
              <a:t> Peculiarity of the official statistic definition</a:t>
            </a:r>
          </a:p>
          <a:p>
            <a:pPr eaLnBrk="1" hangingPunct="1">
              <a:buNone/>
            </a:pPr>
            <a:endParaRPr lang="en-US" altLang="en-US" sz="2000" b="1" u="sng" dirty="0">
              <a:solidFill>
                <a:srgbClr val="0000FF"/>
              </a:solidFill>
            </a:endParaRPr>
          </a:p>
          <a:p>
            <a:pPr lvl="1">
              <a:buNone/>
            </a:pPr>
            <a:r>
              <a:rPr lang="en-US" altLang="en-US" sz="2000" dirty="0">
                <a:solidFill>
                  <a:srgbClr val="0000FF"/>
                </a:solidFill>
              </a:rPr>
              <a:t>Following the official statistic definition, we have to take care for a statistical convention, which disturbs this intuitively appealing relationship: Following the official definition, the value added tax paid by firms does not count as “value added by firms”, while the subsidies received by firms do count as “value added by firms”. Given this convention, the formula for calculating GDP equals then:</a:t>
            </a:r>
          </a:p>
          <a:p>
            <a:pPr lvl="1">
              <a:buNone/>
            </a:pPr>
            <a:endParaRPr lang="en-US" altLang="en-US" sz="2000" dirty="0">
              <a:solidFill>
                <a:srgbClr val="0000FF"/>
              </a:solidFill>
            </a:endParaRPr>
          </a:p>
          <a:p>
            <a:pPr eaLnBrk="1" hangingPunct="1">
              <a:lnSpc>
                <a:spcPct val="90000"/>
              </a:lnSpc>
              <a:buNone/>
            </a:pPr>
            <a:r>
              <a:rPr lang="en-US" altLang="en-US" sz="2000" dirty="0">
                <a:solidFill>
                  <a:srgbClr val="0000FF"/>
                </a:solidFill>
              </a:rPr>
              <a:t>      Gross Value Added of all Firms</a:t>
            </a:r>
          </a:p>
          <a:p>
            <a:pPr eaLnBrk="1" hangingPunct="1">
              <a:lnSpc>
                <a:spcPct val="90000"/>
              </a:lnSpc>
              <a:buNone/>
            </a:pPr>
            <a:r>
              <a:rPr lang="en-US" altLang="en-US" sz="2000" dirty="0">
                <a:solidFill>
                  <a:srgbClr val="0000FF"/>
                </a:solidFill>
              </a:rPr>
              <a:t>       = Sales of all Firms</a:t>
            </a:r>
          </a:p>
          <a:p>
            <a:pPr eaLnBrk="1" hangingPunct="1">
              <a:lnSpc>
                <a:spcPct val="90000"/>
              </a:lnSpc>
              <a:buNone/>
            </a:pPr>
            <a:r>
              <a:rPr lang="en-US" altLang="en-US" sz="2000" dirty="0">
                <a:solidFill>
                  <a:srgbClr val="0000FF"/>
                </a:solidFill>
              </a:rPr>
              <a:t>          ./. Sum of Intermediate Inputs of Firms</a:t>
            </a:r>
          </a:p>
          <a:p>
            <a:pPr eaLnBrk="1" hangingPunct="1">
              <a:lnSpc>
                <a:spcPct val="90000"/>
              </a:lnSpc>
              <a:buNone/>
            </a:pPr>
            <a:r>
              <a:rPr lang="en-US" altLang="en-US" sz="2000" dirty="0">
                <a:solidFill>
                  <a:srgbClr val="0000FF"/>
                </a:solidFill>
              </a:rPr>
              <a:t>          ./. Value Added Tax Paid by Firms</a:t>
            </a:r>
          </a:p>
          <a:p>
            <a:pPr eaLnBrk="1" hangingPunct="1">
              <a:lnSpc>
                <a:spcPct val="90000"/>
              </a:lnSpc>
              <a:buNone/>
            </a:pPr>
            <a:r>
              <a:rPr lang="en-US" altLang="en-US" sz="2000" dirty="0">
                <a:solidFill>
                  <a:srgbClr val="0000FF"/>
                </a:solidFill>
              </a:rPr>
              <a:t>          + Subsidies received by Firms</a:t>
            </a:r>
          </a:p>
          <a:p>
            <a:pPr eaLnBrk="1" hangingPunct="1">
              <a:lnSpc>
                <a:spcPct val="90000"/>
              </a:lnSpc>
              <a:buNone/>
            </a:pPr>
            <a:r>
              <a:rPr lang="de-DE" altLang="en-US" sz="2000" dirty="0">
                <a:solidFill>
                  <a:srgbClr val="0000FF"/>
                </a:solidFill>
              </a:rPr>
              <a:t>	</a:t>
            </a:r>
          </a:p>
          <a:p>
            <a:pPr eaLnBrk="1" hangingPunct="1">
              <a:lnSpc>
                <a:spcPct val="90000"/>
              </a:lnSpc>
              <a:buNone/>
            </a:pPr>
            <a:r>
              <a:rPr lang="en-US" altLang="en-US" sz="2000" dirty="0">
                <a:solidFill>
                  <a:srgbClr val="0000FF"/>
                </a:solidFill>
              </a:rPr>
              <a:t>	In the following, we will neglect this peculiarity for the sake of simplicity!</a:t>
            </a:r>
          </a:p>
          <a:p>
            <a:pPr marL="0" indent="0" eaLnBrk="1" hangingPunct="1">
              <a:buFont typeface="Arial Unicode MS" pitchFamily="34" charset="-128"/>
              <a:buNone/>
              <a:defRPr/>
            </a:pPr>
            <a:endParaRPr lang="en-US" altLang="en-US" sz="2000" dirty="0">
              <a:solidFill>
                <a:schemeClr val="tx2">
                  <a:lumMod val="50000"/>
                </a:schemeClr>
              </a:solidFill>
            </a:endParaRPr>
          </a:p>
          <a:p>
            <a:pPr marL="0" indent="0" eaLnBrk="1" hangingPunct="1">
              <a:buFont typeface="Arial Unicode MS" pitchFamily="34" charset="-128"/>
              <a:buNone/>
              <a:defRPr/>
            </a:pPr>
            <a:endParaRPr lang="en-US" altLang="en-US" sz="2000" dirty="0">
              <a:solidFill>
                <a:schemeClr val="tx2">
                  <a:lumMod val="50000"/>
                </a:schemeClr>
              </a:solidFill>
            </a:endParaRPr>
          </a:p>
        </p:txBody>
      </p:sp>
    </p:spTree>
    <p:extLst>
      <p:ext uri="{BB962C8B-B14F-4D97-AF65-F5344CB8AC3E}">
        <p14:creationId xmlns:p14="http://schemas.microsoft.com/office/powerpoint/2010/main" val="422036620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60FB5E97-1EEE-4DF0-A118-209F8C046772}" type="slidenum">
              <a:rPr lang="de-DE" altLang="en-US" sz="1600"/>
              <a:pPr>
                <a:spcBef>
                  <a:spcPct val="0"/>
                </a:spcBef>
                <a:buClrTx/>
                <a:buFontTx/>
                <a:buNone/>
              </a:pPr>
              <a:t>22</a:t>
            </a:fld>
            <a:r>
              <a:rPr lang="de-DE" altLang="en-US" sz="1600"/>
              <a:t> -</a:t>
            </a:r>
          </a:p>
        </p:txBody>
      </p:sp>
      <p:sp>
        <p:nvSpPr>
          <p:cNvPr id="69635"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35844" name="Rectangle 3"/>
          <p:cNvSpPr>
            <a:spLocks noGrp="1" noChangeArrowheads="1"/>
          </p:cNvSpPr>
          <p:nvPr>
            <p:ph type="body" idx="1"/>
          </p:nvPr>
        </p:nvSpPr>
        <p:spPr>
          <a:xfrm>
            <a:off x="457200" y="1484313"/>
            <a:ext cx="8686800" cy="5211762"/>
          </a:xfrm>
        </p:spPr>
        <p:txBody>
          <a:bodyPr/>
          <a:lstStyle/>
          <a:p>
            <a:pPr eaLnBrk="1" hangingPunct="1">
              <a:lnSpc>
                <a:spcPct val="90000"/>
              </a:lnSpc>
              <a:spcBef>
                <a:spcPct val="60000"/>
              </a:spcBef>
            </a:pPr>
            <a:r>
              <a:rPr lang="en-US" altLang="en-US" dirty="0"/>
              <a:t>Some Comments on the Definition:</a:t>
            </a:r>
          </a:p>
          <a:p>
            <a:pPr lvl="1" eaLnBrk="1" hangingPunct="1">
              <a:lnSpc>
                <a:spcPct val="90000"/>
              </a:lnSpc>
            </a:pPr>
            <a:r>
              <a:rPr lang="en-US" altLang="en-US" dirty="0"/>
              <a:t>What means </a:t>
            </a:r>
            <a:r>
              <a:rPr lang="en-US" altLang="en-US" dirty="0">
                <a:solidFill>
                  <a:srgbClr val="00FF00"/>
                </a:solidFill>
              </a:rPr>
              <a:t>„all </a:t>
            </a:r>
            <a:r>
              <a:rPr lang="en-US" altLang="en-US" dirty="0"/>
              <a:t>final products</a:t>
            </a:r>
            <a:r>
              <a:rPr lang="en-US" altLang="en-US" dirty="0">
                <a:solidFill>
                  <a:srgbClr val="00FF00"/>
                </a:solidFill>
              </a:rPr>
              <a:t>“</a:t>
            </a:r>
            <a:r>
              <a:rPr lang="en-US" altLang="en-US" dirty="0"/>
              <a:t>?</a:t>
            </a:r>
          </a:p>
          <a:p>
            <a:pPr lvl="1" eaLnBrk="1" hangingPunct="1">
              <a:lnSpc>
                <a:spcPct val="90000"/>
              </a:lnSpc>
            </a:pPr>
            <a:endParaRPr lang="en-US" altLang="en-US" dirty="0"/>
          </a:p>
          <a:p>
            <a:pPr lvl="2" eaLnBrk="1" hangingPunct="1">
              <a:lnSpc>
                <a:spcPct val="90000"/>
              </a:lnSpc>
            </a:pPr>
            <a:r>
              <a:rPr lang="en-US" altLang="en-US" dirty="0">
                <a:solidFill>
                  <a:srgbClr val="FFC000"/>
                </a:solidFill>
              </a:rPr>
              <a:t>Problem: </a:t>
            </a:r>
            <a:r>
              <a:rPr lang="en-US" altLang="en-US" dirty="0">
                <a:solidFill>
                  <a:srgbClr val="00FF00"/>
                </a:solidFill>
              </a:rPr>
              <a:t>Home production</a:t>
            </a:r>
            <a:r>
              <a:rPr lang="en-US" altLang="en-US" dirty="0"/>
              <a:t> </a:t>
            </a:r>
          </a:p>
          <a:p>
            <a:pPr lvl="2" eaLnBrk="1" hangingPunct="1">
              <a:lnSpc>
                <a:spcPct val="90000"/>
              </a:lnSpc>
            </a:pPr>
            <a:endParaRPr lang="en-US" altLang="en-US" dirty="0"/>
          </a:p>
          <a:p>
            <a:pPr lvl="3" eaLnBrk="1" hangingPunct="1">
              <a:lnSpc>
                <a:spcPct val="90000"/>
              </a:lnSpc>
            </a:pPr>
            <a:r>
              <a:rPr lang="en-US" altLang="en-US" dirty="0"/>
              <a:t>If you prepare a </a:t>
            </a:r>
            <a:r>
              <a:rPr lang="en-US" altLang="en-US" dirty="0">
                <a:solidFill>
                  <a:srgbClr val="00FF00"/>
                </a:solidFill>
              </a:rPr>
              <a:t>meal</a:t>
            </a:r>
            <a:r>
              <a:rPr lang="en-US" altLang="en-US" dirty="0"/>
              <a:t> in your apartment the value added created by your work does not enter GDP. If you buy the meal in a restaurant, the value added created by the cook of this restaurant enters GDP.</a:t>
            </a:r>
          </a:p>
          <a:p>
            <a:pPr lvl="3" eaLnBrk="1" hangingPunct="1">
              <a:lnSpc>
                <a:spcPct val="90000"/>
              </a:lnSpc>
            </a:pPr>
            <a:endParaRPr lang="en-US" altLang="en-US" dirty="0"/>
          </a:p>
          <a:p>
            <a:pPr lvl="3" eaLnBrk="1" hangingPunct="1">
              <a:lnSpc>
                <a:spcPct val="90000"/>
              </a:lnSpc>
            </a:pPr>
            <a:r>
              <a:rPr lang="en-US" altLang="en-US" dirty="0"/>
              <a:t>Only production, that reaches the final consumer via a market transaction, is accounted for in GDP!</a:t>
            </a:r>
          </a:p>
          <a:p>
            <a:pPr lvl="3" eaLnBrk="1" hangingPunct="1">
              <a:lnSpc>
                <a:spcPct val="90000"/>
              </a:lnSpc>
            </a:pPr>
            <a:endParaRPr lang="en-US" altLang="en-US" dirty="0"/>
          </a:p>
          <a:p>
            <a:pPr lvl="3" eaLnBrk="1" hangingPunct="1">
              <a:lnSpc>
                <a:spcPct val="90000"/>
              </a:lnSpc>
            </a:pPr>
            <a:r>
              <a:rPr lang="en-US" altLang="en-US" dirty="0"/>
              <a:t>=&gt; Only home production undertaken by </a:t>
            </a:r>
            <a:r>
              <a:rPr lang="en-US" altLang="en-US" dirty="0">
                <a:solidFill>
                  <a:srgbClr val="00FF00"/>
                </a:solidFill>
              </a:rPr>
              <a:t>officially registered employees </a:t>
            </a:r>
            <a:r>
              <a:rPr lang="en-US" altLang="en-US" dirty="0"/>
              <a:t>is accounted for by GDP.</a:t>
            </a:r>
          </a:p>
        </p:txBody>
      </p:sp>
      <p:sp>
        <p:nvSpPr>
          <p:cNvPr id="69637" name="Rectangle 9"/>
          <p:cNvSpPr>
            <a:spLocks noGrp="1" noChangeArrowheads="1"/>
          </p:cNvSpPr>
          <p:nvPr>
            <p:ph type="title"/>
          </p:nvPr>
        </p:nvSpPr>
        <p:spPr>
          <a:noFill/>
        </p:spPr>
        <p:txBody>
          <a:bodyPr/>
          <a:lstStyle/>
          <a:p>
            <a:pPr eaLnBrk="1" hangingPunct="1"/>
            <a:r>
              <a:rPr lang="en-US" altLang="en-US"/>
              <a:t>1. Introduction to Macroeconomics</a:t>
            </a:r>
            <a:br>
              <a:rPr lang="en-US" altLang="en-US"/>
            </a:br>
            <a:r>
              <a:rPr lang="en-US" altLang="en-US"/>
              <a:t>1.3.1. What Is GDP?</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4">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844">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84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7167BAEB-5918-47B0-96C4-811FB7ED844D}" type="slidenum">
              <a:rPr lang="de-DE" altLang="en-US" sz="1600"/>
              <a:pPr>
                <a:spcBef>
                  <a:spcPct val="0"/>
                </a:spcBef>
                <a:buClrTx/>
                <a:buFontTx/>
                <a:buNone/>
              </a:pPr>
              <a:t>23</a:t>
            </a:fld>
            <a:r>
              <a:rPr lang="de-DE" altLang="en-US" sz="1600"/>
              <a:t> -</a:t>
            </a:r>
          </a:p>
        </p:txBody>
      </p:sp>
      <p:sp>
        <p:nvSpPr>
          <p:cNvPr id="71683"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58372" name="Rectangle 3"/>
          <p:cNvSpPr>
            <a:spLocks noGrp="1" noChangeArrowheads="1"/>
          </p:cNvSpPr>
          <p:nvPr>
            <p:ph type="body" idx="1"/>
          </p:nvPr>
        </p:nvSpPr>
        <p:spPr>
          <a:xfrm>
            <a:off x="457200" y="1484313"/>
            <a:ext cx="8686800" cy="5211762"/>
          </a:xfrm>
        </p:spPr>
        <p:txBody>
          <a:bodyPr/>
          <a:lstStyle/>
          <a:p>
            <a:pPr eaLnBrk="1" hangingPunct="1">
              <a:lnSpc>
                <a:spcPct val="90000"/>
              </a:lnSpc>
              <a:spcBef>
                <a:spcPct val="60000"/>
              </a:spcBef>
            </a:pPr>
            <a:r>
              <a:rPr lang="en-US" altLang="en-US" dirty="0"/>
              <a:t>Some Comments on the Definition:</a:t>
            </a:r>
          </a:p>
          <a:p>
            <a:pPr lvl="1" eaLnBrk="1" hangingPunct="1">
              <a:lnSpc>
                <a:spcPct val="90000"/>
              </a:lnSpc>
            </a:pPr>
            <a:r>
              <a:rPr lang="en-US" altLang="en-US" dirty="0"/>
              <a:t>What means </a:t>
            </a:r>
            <a:r>
              <a:rPr lang="en-US" altLang="en-US" dirty="0">
                <a:solidFill>
                  <a:srgbClr val="00FF00"/>
                </a:solidFill>
              </a:rPr>
              <a:t>„all </a:t>
            </a:r>
            <a:r>
              <a:rPr lang="en-US" altLang="en-US" dirty="0"/>
              <a:t>final products</a:t>
            </a:r>
            <a:r>
              <a:rPr lang="en-US" altLang="en-US" dirty="0">
                <a:solidFill>
                  <a:srgbClr val="00FF00"/>
                </a:solidFill>
              </a:rPr>
              <a:t>“</a:t>
            </a:r>
            <a:r>
              <a:rPr lang="en-US" altLang="en-US" dirty="0"/>
              <a:t>?</a:t>
            </a:r>
          </a:p>
          <a:p>
            <a:pPr lvl="1" eaLnBrk="1" hangingPunct="1">
              <a:lnSpc>
                <a:spcPts val="1000"/>
              </a:lnSpc>
            </a:pPr>
            <a:endParaRPr lang="en-US" altLang="en-US" dirty="0"/>
          </a:p>
          <a:p>
            <a:pPr lvl="2" eaLnBrk="1" hangingPunct="1">
              <a:lnSpc>
                <a:spcPct val="90000"/>
              </a:lnSpc>
            </a:pPr>
            <a:r>
              <a:rPr lang="en-US" altLang="en-US" dirty="0">
                <a:solidFill>
                  <a:srgbClr val="FFC000"/>
                </a:solidFill>
              </a:rPr>
              <a:t>Problem: </a:t>
            </a:r>
            <a:r>
              <a:rPr lang="en-US" altLang="en-US" dirty="0">
                <a:solidFill>
                  <a:srgbClr val="00FF00"/>
                </a:solidFill>
              </a:rPr>
              <a:t>Home production</a:t>
            </a:r>
            <a:r>
              <a:rPr lang="en-US" altLang="en-US" dirty="0"/>
              <a:t> </a:t>
            </a:r>
          </a:p>
          <a:p>
            <a:pPr lvl="3" eaLnBrk="1" hangingPunct="1">
              <a:lnSpc>
                <a:spcPct val="90000"/>
              </a:lnSpc>
            </a:pPr>
            <a:r>
              <a:rPr lang="en-US" altLang="en-US" dirty="0">
                <a:solidFill>
                  <a:srgbClr val="FFC000"/>
                </a:solidFill>
              </a:rPr>
              <a:t>Subsistence farming</a:t>
            </a:r>
            <a:r>
              <a:rPr lang="en-US" altLang="en-US" dirty="0"/>
              <a:t>: A large part of production in developing countries is production of food by small farms for their own consumption (</a:t>
            </a:r>
            <a:r>
              <a:rPr lang="en-US" altLang="en-US" dirty="0">
                <a:solidFill>
                  <a:srgbClr val="00FF00"/>
                </a:solidFill>
              </a:rPr>
              <a:t>subsistence farming</a:t>
            </a:r>
            <a:r>
              <a:rPr lang="en-US" altLang="en-US" dirty="0"/>
              <a:t>). Since this production is consumed without market transactions it does not enter measured GDP.</a:t>
            </a:r>
          </a:p>
          <a:p>
            <a:pPr lvl="3" eaLnBrk="1" hangingPunct="1">
              <a:lnSpc>
                <a:spcPct val="90000"/>
              </a:lnSpc>
            </a:pPr>
            <a:r>
              <a:rPr lang="en-US" altLang="en-US" dirty="0"/>
              <a:t>Consequently, an important part of total GDP is not accounted for in these countries.</a:t>
            </a:r>
          </a:p>
          <a:p>
            <a:pPr lvl="3" eaLnBrk="1" hangingPunct="1">
              <a:lnSpc>
                <a:spcPct val="90000"/>
              </a:lnSpc>
            </a:pPr>
            <a:endParaRPr lang="en-US" altLang="en-US" dirty="0"/>
          </a:p>
          <a:p>
            <a:pPr lvl="3" eaLnBrk="1" hangingPunct="1">
              <a:lnSpc>
                <a:spcPct val="90000"/>
              </a:lnSpc>
            </a:pPr>
            <a:r>
              <a:rPr lang="en-US" altLang="en-US" dirty="0"/>
              <a:t>=&gt; The </a:t>
            </a:r>
            <a:r>
              <a:rPr lang="en-US" altLang="en-US" dirty="0">
                <a:solidFill>
                  <a:srgbClr val="00FF00"/>
                </a:solidFill>
              </a:rPr>
              <a:t>actual GDP in developing countries</a:t>
            </a:r>
            <a:r>
              <a:rPr lang="en-US" altLang="en-US" dirty="0"/>
              <a:t> is typically significantly </a:t>
            </a:r>
            <a:r>
              <a:rPr lang="en-US" altLang="en-US" dirty="0">
                <a:solidFill>
                  <a:srgbClr val="00FF00"/>
                </a:solidFill>
              </a:rPr>
              <a:t>larger</a:t>
            </a:r>
            <a:r>
              <a:rPr lang="en-US" altLang="en-US" dirty="0"/>
              <a:t> than GDP as measured by statistical offices.</a:t>
            </a:r>
          </a:p>
        </p:txBody>
      </p:sp>
      <p:sp>
        <p:nvSpPr>
          <p:cNvPr id="71685" name="Rectangle 9"/>
          <p:cNvSpPr>
            <a:spLocks noGrp="1" noChangeArrowheads="1"/>
          </p:cNvSpPr>
          <p:nvPr>
            <p:ph type="title"/>
          </p:nvPr>
        </p:nvSpPr>
        <p:spPr>
          <a:noFill/>
        </p:spPr>
        <p:txBody>
          <a:bodyPr/>
          <a:lstStyle/>
          <a:p>
            <a:pPr eaLnBrk="1" hangingPunct="1"/>
            <a:r>
              <a:rPr lang="en-US" altLang="en-US"/>
              <a:t>1. Introduction to Macroeconomics</a:t>
            </a:r>
            <a:br>
              <a:rPr lang="en-US" altLang="en-US"/>
            </a:br>
            <a:r>
              <a:rPr lang="en-US" altLang="en-US"/>
              <a:t>1.3.1. What Is GDP?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372">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8372">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837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7373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172200" cy="6858000"/>
          </a:xfrm>
          <a:prstGeom prst="rect">
            <a:avLst/>
          </a:prstGeom>
          <a:noFill/>
          <a:ln>
            <a:noFill/>
          </a:ln>
          <a:extLst>
            <a:ext uri="{909E8E84-426E-40DD-AFC4-6F175D3DCCD1}">
              <a14:hiddenFill xmlns:a14="http://schemas.microsoft.com/office/drawing/2010/main">
                <a:solidFill>
                  <a:srgbClr val="00CCFF"/>
                </a:solidFill>
              </a14:hiddenFill>
            </a:ext>
            <a:ext uri="{91240B29-F687-4F45-9708-019B960494DF}">
              <a14:hiddenLine xmlns:a14="http://schemas.microsoft.com/office/drawing/2010/main" w="12700" algn="ctr">
                <a:solidFill>
                  <a:srgbClr val="0000FF"/>
                </a:solidFill>
                <a:miter lim="800000"/>
                <a:headEnd/>
                <a:tailEnd/>
              </a14:hiddenLine>
            </a:ext>
          </a:extLst>
        </p:spPr>
      </p:pic>
      <p:sp>
        <p:nvSpPr>
          <p:cNvPr id="73731"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9E96FCF8-7C9C-4B6F-BB85-AC71B9BE47AE}" type="slidenum">
              <a:rPr lang="de-DE" altLang="en-US" sz="1600"/>
              <a:pPr>
                <a:spcBef>
                  <a:spcPct val="0"/>
                </a:spcBef>
                <a:buClrTx/>
                <a:buFontTx/>
                <a:buNone/>
              </a:pPr>
              <a:t>24</a:t>
            </a:fld>
            <a:r>
              <a:rPr lang="de-DE" altLang="en-US" sz="1600"/>
              <a:t> -</a:t>
            </a:r>
          </a:p>
        </p:txBody>
      </p:sp>
      <p:sp>
        <p:nvSpPr>
          <p:cNvPr id="73732"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73733" name="Pfeil nach rechts 3"/>
          <p:cNvSpPr>
            <a:spLocks noChangeArrowheads="1"/>
          </p:cNvSpPr>
          <p:nvPr/>
        </p:nvSpPr>
        <p:spPr bwMode="auto">
          <a:xfrm>
            <a:off x="1095375" y="4929188"/>
            <a:ext cx="1057275" cy="333375"/>
          </a:xfrm>
          <a:prstGeom prst="rightArrow">
            <a:avLst>
              <a:gd name="adj1" fmla="val 50000"/>
              <a:gd name="adj2" fmla="val 49994"/>
            </a:avLst>
          </a:prstGeom>
          <a:solidFill>
            <a:srgbClr val="FF0000"/>
          </a:solidFill>
          <a:ln>
            <a:noFill/>
          </a:ln>
          <a:extLst>
            <a:ext uri="{91240B29-F687-4F45-9708-019B960494DF}">
              <a14:hiddenLine xmlns:a14="http://schemas.microsoft.com/office/drawing/2010/main" w="50800" algn="ctr">
                <a:solidFill>
                  <a:srgbClr val="000000"/>
                </a:solidFill>
                <a:round/>
                <a:headEnd/>
                <a:tailEnd/>
              </a14:hiddenLine>
            </a:ext>
          </a:extLst>
        </p:spPr>
        <p:txBody>
          <a:bodyPr lIns="0" tIns="0" rIns="0" bIns="0"/>
          <a:lstStyle>
            <a:lvl1pPr marL="355600" indent="-355600">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en-US" altLang="en-US" sz="2500">
              <a:solidFill>
                <a:schemeClr val="tx2"/>
              </a:solidFill>
            </a:endParaRPr>
          </a:p>
        </p:txBody>
      </p:sp>
      <p:sp>
        <p:nvSpPr>
          <p:cNvPr id="73734" name="Textfeld 4"/>
          <p:cNvSpPr txBox="1">
            <a:spLocks noChangeArrowheads="1"/>
          </p:cNvSpPr>
          <p:nvPr/>
        </p:nvSpPr>
        <p:spPr bwMode="auto">
          <a:xfrm>
            <a:off x="6257925" y="171450"/>
            <a:ext cx="2762250" cy="668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r>
              <a:rPr lang="en-US" altLang="en-US" sz="2100" dirty="0">
                <a:solidFill>
                  <a:srgbClr val="00FF00"/>
                </a:solidFill>
              </a:rPr>
              <a:t>Proposal</a:t>
            </a:r>
            <a:r>
              <a:rPr lang="en-US" altLang="en-US" sz="2100" dirty="0"/>
              <a:t> in the latest System of National Accounts Revision (</a:t>
            </a:r>
            <a:r>
              <a:rPr lang="en-US" altLang="en-US" sz="2100" dirty="0">
                <a:solidFill>
                  <a:srgbClr val="00FF00"/>
                </a:solidFill>
              </a:rPr>
              <a:t>SNA 2008</a:t>
            </a:r>
            <a:r>
              <a:rPr lang="en-US" altLang="en-US" sz="2100" dirty="0"/>
              <a:t>) by the UN Statistical Commission for the coverage of goods and services not sold over markets (“</a:t>
            </a:r>
            <a:r>
              <a:rPr lang="en-US" altLang="en-US" sz="2100" dirty="0">
                <a:solidFill>
                  <a:srgbClr val="00FF00"/>
                </a:solidFill>
              </a:rPr>
              <a:t>non-monetary</a:t>
            </a:r>
            <a:r>
              <a:rPr lang="en-US" altLang="en-US" sz="2100" dirty="0"/>
              <a:t> sectors”).</a:t>
            </a:r>
          </a:p>
          <a:p>
            <a:pPr eaLnBrk="1" hangingPunct="1">
              <a:buFont typeface="Arial Unicode MS" pitchFamily="34" charset="-128"/>
              <a:buNone/>
            </a:pPr>
            <a:r>
              <a:rPr lang="en-US" altLang="en-US" sz="2100" dirty="0"/>
              <a:t>This includes </a:t>
            </a:r>
            <a:r>
              <a:rPr lang="en-US" altLang="en-US" sz="2100" dirty="0" err="1"/>
              <a:t>i.a.</a:t>
            </a:r>
            <a:r>
              <a:rPr lang="en-US" altLang="en-US" sz="2100" dirty="0"/>
              <a:t> </a:t>
            </a:r>
            <a:r>
              <a:rPr lang="en-US" altLang="en-US" sz="2100" dirty="0">
                <a:solidFill>
                  <a:srgbClr val="00FF00"/>
                </a:solidFill>
              </a:rPr>
              <a:t>subsistence farming </a:t>
            </a:r>
            <a:r>
              <a:rPr lang="en-US" altLang="en-US" sz="2100" dirty="0"/>
              <a:t>and </a:t>
            </a:r>
            <a:r>
              <a:rPr lang="en-US" altLang="en-US" sz="2100" dirty="0">
                <a:solidFill>
                  <a:srgbClr val="00FF00"/>
                </a:solidFill>
              </a:rPr>
              <a:t>barter trade</a:t>
            </a:r>
            <a:r>
              <a:rPr lang="en-US" altLang="en-US" sz="2100" dirty="0"/>
              <a:t>.</a:t>
            </a:r>
          </a:p>
          <a:p>
            <a:pPr eaLnBrk="1" hangingPunct="1">
              <a:buFont typeface="Arial Unicode MS" pitchFamily="34" charset="-128"/>
              <a:buNone/>
            </a:pPr>
            <a:r>
              <a:rPr lang="en-US" altLang="en-US" sz="2100" dirty="0">
                <a:solidFill>
                  <a:srgbClr val="FFC000"/>
                </a:solidFill>
              </a:rPr>
              <a:t>Problem: Many developing countries still have not the financial means to make the necessary estimations...</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6C7F3893-B0F7-45AE-9056-B82FF67DE6A2}" type="slidenum">
              <a:rPr lang="de-DE" altLang="en-US" sz="1600"/>
              <a:pPr>
                <a:spcBef>
                  <a:spcPct val="0"/>
                </a:spcBef>
                <a:buClrTx/>
                <a:buFontTx/>
                <a:buNone/>
              </a:pPr>
              <a:t>25</a:t>
            </a:fld>
            <a:r>
              <a:rPr lang="de-DE" altLang="en-US" sz="1600"/>
              <a:t> -</a:t>
            </a:r>
          </a:p>
        </p:txBody>
      </p:sp>
      <p:sp>
        <p:nvSpPr>
          <p:cNvPr id="75779"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40964" name="Rectangle 3"/>
          <p:cNvSpPr>
            <a:spLocks noGrp="1" noChangeArrowheads="1"/>
          </p:cNvSpPr>
          <p:nvPr>
            <p:ph type="body" idx="1"/>
          </p:nvPr>
        </p:nvSpPr>
        <p:spPr>
          <a:xfrm>
            <a:off x="438150" y="1427163"/>
            <a:ext cx="8496300" cy="5329237"/>
          </a:xfrm>
        </p:spPr>
        <p:txBody>
          <a:bodyPr/>
          <a:lstStyle/>
          <a:p>
            <a:pPr eaLnBrk="1" hangingPunct="1">
              <a:spcBef>
                <a:spcPct val="60000"/>
              </a:spcBef>
            </a:pPr>
            <a:r>
              <a:rPr lang="en-US" altLang="en-US" dirty="0"/>
              <a:t>Some Comments on the Definition:</a:t>
            </a:r>
          </a:p>
          <a:p>
            <a:pPr lvl="1" eaLnBrk="1" hangingPunct="1"/>
            <a:r>
              <a:rPr lang="en-US" altLang="en-US" dirty="0"/>
              <a:t>What means </a:t>
            </a:r>
            <a:r>
              <a:rPr lang="en-US" altLang="en-US" dirty="0">
                <a:solidFill>
                  <a:srgbClr val="00FF00"/>
                </a:solidFill>
              </a:rPr>
              <a:t>„all </a:t>
            </a:r>
            <a:r>
              <a:rPr lang="en-US" altLang="en-US" dirty="0"/>
              <a:t>final products</a:t>
            </a:r>
            <a:r>
              <a:rPr lang="en-US" altLang="en-US" dirty="0">
                <a:solidFill>
                  <a:srgbClr val="00FF00"/>
                </a:solidFill>
              </a:rPr>
              <a:t>“</a:t>
            </a:r>
            <a:r>
              <a:rPr lang="en-US" altLang="en-US" dirty="0"/>
              <a:t>?</a:t>
            </a:r>
          </a:p>
          <a:p>
            <a:pPr lvl="1" eaLnBrk="1" hangingPunct="1">
              <a:lnSpc>
                <a:spcPts val="1000"/>
              </a:lnSpc>
            </a:pPr>
            <a:endParaRPr lang="en-US" altLang="en-US" dirty="0"/>
          </a:p>
          <a:p>
            <a:pPr lvl="2" eaLnBrk="1" hangingPunct="1"/>
            <a:r>
              <a:rPr lang="en-US" altLang="en-US" sz="2000" dirty="0"/>
              <a:t>The </a:t>
            </a:r>
            <a:r>
              <a:rPr lang="en-US" altLang="en-US" sz="2000" dirty="0">
                <a:solidFill>
                  <a:srgbClr val="FFC000"/>
                </a:solidFill>
              </a:rPr>
              <a:t>shadow economy </a:t>
            </a:r>
            <a:r>
              <a:rPr lang="en-US" altLang="en-US" sz="2000" dirty="0"/>
              <a:t>is another area, where coverage by national accounting is difficult, because producers do not pay taxes or provide production data to statistical offices. </a:t>
            </a:r>
          </a:p>
          <a:p>
            <a:pPr lvl="2" eaLnBrk="1" hangingPunct="1"/>
            <a:r>
              <a:rPr lang="en-US" altLang="en-US" sz="2000" dirty="0"/>
              <a:t>Until recently, the Federal Statistical Office of Germany (FSO) has estimated the level </a:t>
            </a:r>
            <a:r>
              <a:rPr lang="en-US" altLang="en-US" sz="2000" i="1" dirty="0">
                <a:solidFill>
                  <a:srgbClr val="FFCC00"/>
                </a:solidFill>
              </a:rPr>
              <a:t>non-taxed</a:t>
            </a:r>
            <a:r>
              <a:rPr lang="en-US" altLang="en-US" sz="2000" dirty="0"/>
              <a:t> </a:t>
            </a:r>
            <a:r>
              <a:rPr lang="en-US" altLang="en-US" sz="2000" dirty="0">
                <a:solidFill>
                  <a:srgbClr val="00FF00"/>
                </a:solidFill>
              </a:rPr>
              <a:t>value added </a:t>
            </a:r>
            <a:r>
              <a:rPr lang="en-US" altLang="en-US" sz="2000" dirty="0"/>
              <a:t>creation in legal sectors only.  </a:t>
            </a:r>
          </a:p>
          <a:p>
            <a:pPr lvl="2" eaLnBrk="1" hangingPunct="1"/>
            <a:r>
              <a:rPr lang="en-US" altLang="en-US" sz="2000" dirty="0"/>
              <a:t>Starting with September 2014, the FSO provides also estimates of the </a:t>
            </a:r>
            <a:r>
              <a:rPr lang="en-US" altLang="en-US" sz="2000" dirty="0">
                <a:solidFill>
                  <a:srgbClr val="00FF00"/>
                </a:solidFill>
              </a:rPr>
              <a:t>value added of</a:t>
            </a:r>
            <a:r>
              <a:rPr lang="en-US" altLang="en-US" sz="2000" dirty="0"/>
              <a:t> </a:t>
            </a:r>
            <a:r>
              <a:rPr lang="en-US" altLang="en-US" sz="2000" i="1" dirty="0">
                <a:solidFill>
                  <a:srgbClr val="FFCC00"/>
                </a:solidFill>
              </a:rPr>
              <a:t>illegal</a:t>
            </a:r>
            <a:r>
              <a:rPr lang="en-US" altLang="en-US" sz="2000" dirty="0"/>
              <a:t> activities such as:</a:t>
            </a:r>
            <a:endParaRPr lang="de-DE" altLang="en-US" sz="2000" dirty="0"/>
          </a:p>
          <a:p>
            <a:pPr lvl="3" eaLnBrk="1" hangingPunct="1">
              <a:buFont typeface="Courier New" pitchFamily="49" charset="0"/>
              <a:buChar char="o"/>
            </a:pPr>
            <a:r>
              <a:rPr lang="de-DE" altLang="en-US" dirty="0">
                <a:solidFill>
                  <a:srgbClr val="FFC000"/>
                </a:solidFill>
              </a:rPr>
              <a:t>Drugs &amp;</a:t>
            </a:r>
          </a:p>
          <a:p>
            <a:pPr lvl="3" eaLnBrk="1" hangingPunct="1">
              <a:buFont typeface="Courier New" pitchFamily="49" charset="0"/>
              <a:buChar char="o"/>
            </a:pPr>
            <a:r>
              <a:rPr lang="de-DE" altLang="en-US" dirty="0" err="1">
                <a:solidFill>
                  <a:srgbClr val="FFC000"/>
                </a:solidFill>
              </a:rPr>
              <a:t>Smuggling</a:t>
            </a:r>
            <a:endParaRPr lang="de-DE" altLang="en-US" dirty="0">
              <a:solidFill>
                <a:srgbClr val="FFC000"/>
              </a:solidFill>
            </a:endParaRPr>
          </a:p>
          <a:p>
            <a:pPr lvl="2" eaLnBrk="1" hangingPunct="1"/>
            <a:r>
              <a:rPr lang="en-US" altLang="en-US" sz="2000" dirty="0"/>
              <a:t>The following digression explains, how this is done:</a:t>
            </a:r>
          </a:p>
        </p:txBody>
      </p:sp>
      <p:sp>
        <p:nvSpPr>
          <p:cNvPr id="75781" name="Rectangle 9"/>
          <p:cNvSpPr>
            <a:spLocks noGrp="1" noChangeArrowheads="1"/>
          </p:cNvSpPr>
          <p:nvPr>
            <p:ph type="title"/>
          </p:nvPr>
        </p:nvSpPr>
        <p:spPr>
          <a:noFill/>
        </p:spPr>
        <p:txBody>
          <a:bodyPr/>
          <a:lstStyle/>
          <a:p>
            <a:pPr eaLnBrk="1" hangingPunct="1"/>
            <a:r>
              <a:rPr lang="en-US" altLang="en-US"/>
              <a:t>1. Introduction to Macroeconomics</a:t>
            </a:r>
            <a:br>
              <a:rPr lang="en-US" altLang="en-US"/>
            </a:br>
            <a:r>
              <a:rPr lang="en-US" altLang="en-US"/>
              <a:t>1.3.1. What Is GDP?</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4">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6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6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6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6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3970"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t>- </a:t>
            </a:r>
            <a:fld id="{08EC9CC8-24DB-4AE1-BB3B-0303031C8AC8}" type="slidenum">
              <a:rPr lang="de-DE" altLang="en-US" sz="1600" b="1"/>
              <a:pPr algn="r" eaLnBrk="1" hangingPunct="1">
                <a:spcBef>
                  <a:spcPct val="0"/>
                </a:spcBef>
                <a:buClrTx/>
                <a:buFontTx/>
                <a:buNone/>
              </a:pPr>
              <a:t>26</a:t>
            </a:fld>
            <a:r>
              <a:rPr lang="de-DE" altLang="en-US" sz="1600" b="1"/>
              <a:t> -</a:t>
            </a:r>
          </a:p>
        </p:txBody>
      </p:sp>
      <p:sp>
        <p:nvSpPr>
          <p:cNvPr id="83971"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26628" name="Rectangle 2"/>
          <p:cNvSpPr>
            <a:spLocks noGrp="1" noChangeArrowheads="1"/>
          </p:cNvSpPr>
          <p:nvPr>
            <p:ph type="body" idx="4294967295"/>
          </p:nvPr>
        </p:nvSpPr>
        <p:spPr>
          <a:xfrm>
            <a:off x="0" y="0"/>
            <a:ext cx="9144000" cy="6858000"/>
          </a:xfrm>
          <a:solidFill>
            <a:srgbClr val="FFFF99"/>
          </a:solidFill>
          <a:ln w="12700">
            <a:solidFill>
              <a:srgbClr val="FF0000"/>
            </a:solidFill>
            <a:miter lim="800000"/>
            <a:headEnd/>
            <a:tailEnd/>
          </a:ln>
        </p:spPr>
        <p:txBody>
          <a:bodyPr/>
          <a:lstStyle/>
          <a:p>
            <a:pPr marL="0" indent="0" eaLnBrk="1" hangingPunct="1">
              <a:buNone/>
              <a:defRPr/>
            </a:pPr>
            <a:r>
              <a:rPr lang="en-US" altLang="en-US" sz="2000" b="1" u="sng" dirty="0">
                <a:solidFill>
                  <a:srgbClr val="FF0000"/>
                </a:solidFill>
              </a:rPr>
              <a:t>Digression:  Value Added from Trade with Drugs</a:t>
            </a:r>
            <a:endParaRPr lang="de-DE" altLang="en-US" sz="2000" b="1" u="sng" dirty="0">
              <a:solidFill>
                <a:srgbClr val="3333FF"/>
              </a:solidFill>
            </a:endParaRPr>
          </a:p>
          <a:p>
            <a:pPr marL="0" indent="0" eaLnBrk="1" hangingPunct="1">
              <a:buFont typeface="Arial Unicode MS" pitchFamily="34" charset="-128"/>
              <a:buNone/>
              <a:defRPr/>
            </a:pPr>
            <a:endParaRPr lang="en-US" altLang="en-US" sz="2000" dirty="0">
              <a:solidFill>
                <a:schemeClr val="tx2">
                  <a:lumMod val="50000"/>
                </a:schemeClr>
              </a:solidFill>
            </a:endParaRPr>
          </a:p>
          <a:p>
            <a:pPr eaLnBrk="1" hangingPunct="1"/>
            <a:r>
              <a:rPr lang="en-US" altLang="en-US" sz="2000" dirty="0">
                <a:solidFill>
                  <a:schemeClr val="bg2">
                    <a:lumMod val="50000"/>
                    <a:lumOff val="50000"/>
                  </a:schemeClr>
                </a:solidFill>
              </a:rPr>
              <a:t>Based on the „Epidemiological Survey of Substance Abuse“ by the Munich „</a:t>
            </a:r>
            <a:r>
              <a:rPr lang="en-US" altLang="en-US" sz="2000" dirty="0" err="1">
                <a:solidFill>
                  <a:schemeClr val="bg2">
                    <a:lumMod val="50000"/>
                    <a:lumOff val="50000"/>
                  </a:schemeClr>
                </a:solidFill>
              </a:rPr>
              <a:t>Institut</a:t>
            </a:r>
            <a:r>
              <a:rPr lang="en-US" altLang="en-US" sz="2000" dirty="0">
                <a:solidFill>
                  <a:schemeClr val="bg2">
                    <a:lumMod val="50000"/>
                    <a:lumOff val="50000"/>
                  </a:schemeClr>
                </a:solidFill>
              </a:rPr>
              <a:t> </a:t>
            </a:r>
            <a:r>
              <a:rPr lang="en-US" altLang="en-US" sz="2000" dirty="0" err="1">
                <a:solidFill>
                  <a:schemeClr val="bg2">
                    <a:lumMod val="50000"/>
                    <a:lumOff val="50000"/>
                  </a:schemeClr>
                </a:solidFill>
              </a:rPr>
              <a:t>für</a:t>
            </a:r>
            <a:r>
              <a:rPr lang="en-US" altLang="en-US" sz="2000" dirty="0">
                <a:solidFill>
                  <a:schemeClr val="bg2">
                    <a:lumMod val="50000"/>
                    <a:lumOff val="50000"/>
                  </a:schemeClr>
                </a:solidFill>
              </a:rPr>
              <a:t> </a:t>
            </a:r>
            <a:r>
              <a:rPr lang="en-US" altLang="en-US" sz="2000" dirty="0" err="1">
                <a:solidFill>
                  <a:schemeClr val="bg2">
                    <a:lumMod val="50000"/>
                    <a:lumOff val="50000"/>
                  </a:schemeClr>
                </a:solidFill>
              </a:rPr>
              <a:t>Therapieforschung</a:t>
            </a:r>
            <a:r>
              <a:rPr lang="en-US" altLang="en-US" sz="2000" dirty="0">
                <a:solidFill>
                  <a:schemeClr val="bg2">
                    <a:lumMod val="50000"/>
                    <a:lumOff val="50000"/>
                  </a:schemeClr>
                </a:solidFill>
              </a:rPr>
              <a:t>“ the FSO calculates value added for 5 different drugs: </a:t>
            </a:r>
            <a:r>
              <a:rPr lang="en-US" altLang="en-US" sz="2000" dirty="0">
                <a:solidFill>
                  <a:srgbClr val="FF0000"/>
                </a:solidFill>
              </a:rPr>
              <a:t>Heroin, Cocaine, Ecstasy, Amphetamine and Cannabis</a:t>
            </a:r>
            <a:r>
              <a:rPr lang="en-US" altLang="en-US" sz="2000" dirty="0">
                <a:solidFill>
                  <a:schemeClr val="bg2">
                    <a:lumMod val="50000"/>
                    <a:lumOff val="50000"/>
                  </a:schemeClr>
                </a:solidFill>
              </a:rPr>
              <a:t>. </a:t>
            </a:r>
          </a:p>
          <a:p>
            <a:pPr eaLnBrk="1" hangingPunct="1"/>
            <a:endParaRPr lang="en-US" altLang="en-US" sz="2000" dirty="0">
              <a:solidFill>
                <a:schemeClr val="bg2">
                  <a:lumMod val="50000"/>
                  <a:lumOff val="50000"/>
                </a:schemeClr>
              </a:solidFill>
            </a:endParaRPr>
          </a:p>
          <a:p>
            <a:pPr eaLnBrk="1" hangingPunct="1"/>
            <a:r>
              <a:rPr lang="en-US" altLang="en-US" sz="2000" dirty="0">
                <a:solidFill>
                  <a:schemeClr val="bg2">
                    <a:lumMod val="50000"/>
                    <a:lumOff val="50000"/>
                  </a:schemeClr>
                </a:solidFill>
              </a:rPr>
              <a:t>Since, with exception of Cannabis, production takes typically not place in Germany, the value added created by these sectors results mostly from the „</a:t>
            </a:r>
            <a:r>
              <a:rPr lang="en-US" altLang="en-US" sz="2000" dirty="0">
                <a:solidFill>
                  <a:srgbClr val="FF0000"/>
                </a:solidFill>
              </a:rPr>
              <a:t>trade margin</a:t>
            </a:r>
            <a:r>
              <a:rPr lang="en-US" altLang="en-US" sz="2000" dirty="0">
                <a:solidFill>
                  <a:schemeClr val="bg2">
                    <a:lumMod val="50000"/>
                    <a:lumOff val="50000"/>
                  </a:schemeClr>
                </a:solidFill>
              </a:rPr>
              <a:t>“, i.e. the difference between „street prices“ and import prices.</a:t>
            </a:r>
          </a:p>
          <a:p>
            <a:pPr eaLnBrk="1" hangingPunct="1"/>
            <a:endParaRPr lang="en-US" altLang="en-US" sz="2000" dirty="0">
              <a:solidFill>
                <a:schemeClr val="bg2">
                  <a:lumMod val="50000"/>
                  <a:lumOff val="50000"/>
                </a:schemeClr>
              </a:solidFill>
            </a:endParaRPr>
          </a:p>
          <a:p>
            <a:pPr eaLnBrk="1" hangingPunct="1"/>
            <a:r>
              <a:rPr lang="en-US" altLang="en-US" sz="2000" dirty="0">
                <a:solidFill>
                  <a:schemeClr val="bg2">
                    <a:lumMod val="50000"/>
                    <a:lumOff val="50000"/>
                  </a:schemeClr>
                </a:solidFill>
              </a:rPr>
              <a:t> These prices are regularly gathered and published by the Federal Office of Criminal Investigation (</a:t>
            </a:r>
            <a:r>
              <a:rPr lang="en-US" altLang="en-US" sz="2000" dirty="0" err="1">
                <a:solidFill>
                  <a:schemeClr val="bg2">
                    <a:lumMod val="50000"/>
                    <a:lumOff val="50000"/>
                  </a:schemeClr>
                </a:solidFill>
              </a:rPr>
              <a:t>Bundeskriminalamt</a:t>
            </a:r>
            <a:r>
              <a:rPr lang="en-US" altLang="en-US" sz="2000" dirty="0">
                <a:solidFill>
                  <a:schemeClr val="bg2">
                    <a:lumMod val="50000"/>
                    <a:lumOff val="50000"/>
                  </a:schemeClr>
                </a:solidFill>
              </a:rPr>
              <a:t>).</a:t>
            </a:r>
          </a:p>
          <a:p>
            <a:pPr marL="0" indent="0" eaLnBrk="1" hangingPunct="1">
              <a:buFont typeface="Arial Unicode MS" pitchFamily="34" charset="-128"/>
              <a:buNone/>
              <a:defRPr/>
            </a:pPr>
            <a:endParaRPr lang="en-US" altLang="en-US" sz="2000" dirty="0">
              <a:solidFill>
                <a:schemeClr val="tx2">
                  <a:lumMod val="50000"/>
                </a:schemeClr>
              </a:solidFill>
            </a:endParaRPr>
          </a:p>
          <a:p>
            <a:pPr marL="0" indent="0" eaLnBrk="1" hangingPunct="1">
              <a:buFont typeface="Arial Unicode MS" pitchFamily="34" charset="-128"/>
              <a:buNone/>
              <a:defRPr/>
            </a:pPr>
            <a:endParaRPr lang="en-US" altLang="en-US" sz="2000" dirty="0">
              <a:solidFill>
                <a:schemeClr val="tx2">
                  <a:lumMod val="50000"/>
                </a:schemeClr>
              </a:solidFill>
            </a:endParaRPr>
          </a:p>
        </p:txBody>
      </p:sp>
    </p:spTree>
    <p:extLst>
      <p:ext uri="{BB962C8B-B14F-4D97-AF65-F5344CB8AC3E}">
        <p14:creationId xmlns:p14="http://schemas.microsoft.com/office/powerpoint/2010/main" val="426058163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3970"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t>- </a:t>
            </a:r>
            <a:fld id="{08EC9CC8-24DB-4AE1-BB3B-0303031C8AC8}" type="slidenum">
              <a:rPr lang="de-DE" altLang="en-US" sz="1600" b="1"/>
              <a:pPr algn="r" eaLnBrk="1" hangingPunct="1">
                <a:spcBef>
                  <a:spcPct val="0"/>
                </a:spcBef>
                <a:buClrTx/>
                <a:buFontTx/>
                <a:buNone/>
              </a:pPr>
              <a:t>27</a:t>
            </a:fld>
            <a:r>
              <a:rPr lang="de-DE" altLang="en-US" sz="1600" b="1"/>
              <a:t> -</a:t>
            </a:r>
          </a:p>
        </p:txBody>
      </p:sp>
      <p:sp>
        <p:nvSpPr>
          <p:cNvPr id="83971"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26628" name="Rectangle 2"/>
          <p:cNvSpPr>
            <a:spLocks noGrp="1" noChangeArrowheads="1"/>
          </p:cNvSpPr>
          <p:nvPr>
            <p:ph type="body" idx="4294967295"/>
          </p:nvPr>
        </p:nvSpPr>
        <p:spPr>
          <a:xfrm>
            <a:off x="0" y="0"/>
            <a:ext cx="9144000" cy="6858000"/>
          </a:xfrm>
          <a:solidFill>
            <a:srgbClr val="FFFF99"/>
          </a:solidFill>
          <a:ln w="12700">
            <a:solidFill>
              <a:srgbClr val="FF0000"/>
            </a:solidFill>
            <a:miter lim="800000"/>
            <a:headEnd/>
            <a:tailEnd/>
          </a:ln>
        </p:spPr>
        <p:txBody>
          <a:bodyPr/>
          <a:lstStyle/>
          <a:p>
            <a:pPr marL="0" indent="0" eaLnBrk="1" hangingPunct="1">
              <a:buNone/>
              <a:defRPr/>
            </a:pPr>
            <a:r>
              <a:rPr lang="en-US" altLang="en-US" sz="2000" b="1" u="sng" dirty="0">
                <a:solidFill>
                  <a:srgbClr val="FF0000"/>
                </a:solidFill>
              </a:rPr>
              <a:t>Digression:  Value Added from Smuggling Goods</a:t>
            </a:r>
            <a:endParaRPr lang="de-DE" altLang="en-US" sz="2000" b="1" u="sng" dirty="0">
              <a:solidFill>
                <a:srgbClr val="3333FF"/>
              </a:solidFill>
            </a:endParaRPr>
          </a:p>
          <a:p>
            <a:pPr marL="0" indent="0" eaLnBrk="1" hangingPunct="1">
              <a:buFont typeface="Arial Unicode MS" pitchFamily="34" charset="-128"/>
              <a:buNone/>
              <a:defRPr/>
            </a:pPr>
            <a:endParaRPr lang="en-US" altLang="en-US" sz="2000" dirty="0">
              <a:solidFill>
                <a:schemeClr val="tx2">
                  <a:lumMod val="50000"/>
                </a:schemeClr>
              </a:solidFill>
            </a:endParaRPr>
          </a:p>
          <a:p>
            <a:pPr eaLnBrk="1" hangingPunct="1"/>
            <a:r>
              <a:rPr lang="en-US" altLang="en-US" sz="2000" dirty="0">
                <a:solidFill>
                  <a:schemeClr val="bg2">
                    <a:lumMod val="50000"/>
                    <a:lumOff val="50000"/>
                  </a:schemeClr>
                </a:solidFill>
              </a:rPr>
              <a:t>Here the FSO focuses on the estimation of smuggled cigarettes. Information is provided by the “Waste Disposal Study” of the German cigarette industry. The cigarette industry draws a sample of the tax strips from trashed cigarette packages found in the “Yellow Bags”. </a:t>
            </a:r>
          </a:p>
          <a:p>
            <a:pPr eaLnBrk="1" hangingPunct="1"/>
            <a:endParaRPr lang="en-US" altLang="en-US" sz="2000" dirty="0">
              <a:solidFill>
                <a:schemeClr val="bg2">
                  <a:lumMod val="50000"/>
                  <a:lumOff val="50000"/>
                </a:schemeClr>
              </a:solidFill>
            </a:endParaRPr>
          </a:p>
          <a:p>
            <a:pPr eaLnBrk="1" hangingPunct="1"/>
            <a:r>
              <a:rPr lang="en-US" altLang="en-US" sz="2000" dirty="0">
                <a:solidFill>
                  <a:schemeClr val="bg2">
                    <a:lumMod val="50000"/>
                    <a:lumOff val="50000"/>
                  </a:schemeClr>
                </a:solidFill>
              </a:rPr>
              <a:t>Packages with tax strips from countries </a:t>
            </a:r>
            <a:r>
              <a:rPr lang="en-US" altLang="en-US" sz="2000" i="1" dirty="0">
                <a:solidFill>
                  <a:schemeClr val="bg2">
                    <a:lumMod val="50000"/>
                    <a:lumOff val="50000"/>
                  </a:schemeClr>
                </a:solidFill>
              </a:rPr>
              <a:t>not</a:t>
            </a:r>
            <a:r>
              <a:rPr lang="en-US" altLang="en-US" sz="2000" dirty="0">
                <a:solidFill>
                  <a:schemeClr val="bg2">
                    <a:lumMod val="50000"/>
                    <a:lumOff val="50000"/>
                  </a:schemeClr>
                </a:solidFill>
              </a:rPr>
              <a:t> known as typical “holiday countries” </a:t>
            </a:r>
            <a:r>
              <a:rPr lang="en-US" altLang="en-US" sz="2000" i="1" dirty="0">
                <a:solidFill>
                  <a:schemeClr val="bg2">
                    <a:lumMod val="50000"/>
                    <a:lumOff val="50000"/>
                  </a:schemeClr>
                </a:solidFill>
              </a:rPr>
              <a:t>and</a:t>
            </a:r>
            <a:r>
              <a:rPr lang="en-US" altLang="en-US" sz="2000" dirty="0">
                <a:solidFill>
                  <a:schemeClr val="bg2">
                    <a:lumMod val="50000"/>
                    <a:lumOff val="50000"/>
                  </a:schemeClr>
                </a:solidFill>
              </a:rPr>
              <a:t> where cigarette prices are significantly lower as in Germany, are regarded as “smuggled”.</a:t>
            </a:r>
          </a:p>
          <a:p>
            <a:pPr eaLnBrk="1" hangingPunct="1"/>
            <a:endParaRPr lang="en-US" altLang="en-US" sz="2000" dirty="0">
              <a:solidFill>
                <a:schemeClr val="bg2">
                  <a:lumMod val="50000"/>
                  <a:lumOff val="50000"/>
                </a:schemeClr>
              </a:solidFill>
            </a:endParaRPr>
          </a:p>
          <a:p>
            <a:pPr eaLnBrk="1" hangingPunct="1"/>
            <a:r>
              <a:rPr lang="en-US" altLang="en-US" sz="2000" dirty="0">
                <a:solidFill>
                  <a:schemeClr val="bg2">
                    <a:lumMod val="50000"/>
                    <a:lumOff val="50000"/>
                  </a:schemeClr>
                </a:solidFill>
              </a:rPr>
              <a:t>Here too, the value added mostly results from the „</a:t>
            </a:r>
            <a:r>
              <a:rPr lang="en-US" altLang="en-US" sz="2000" dirty="0">
                <a:solidFill>
                  <a:srgbClr val="FF0000"/>
                </a:solidFill>
              </a:rPr>
              <a:t>trade margin</a:t>
            </a:r>
            <a:r>
              <a:rPr lang="en-US" altLang="en-US" sz="2000" dirty="0">
                <a:solidFill>
                  <a:schemeClr val="bg2">
                    <a:lumMod val="50000"/>
                    <a:lumOff val="50000"/>
                  </a:schemeClr>
                </a:solidFill>
              </a:rPr>
              <a:t>“, i.e. the difference between „street prices“ and import prices.</a:t>
            </a:r>
          </a:p>
          <a:p>
            <a:pPr marL="0" indent="0" eaLnBrk="1" hangingPunct="1">
              <a:buFont typeface="Arial Unicode MS" pitchFamily="34" charset="-128"/>
              <a:buNone/>
              <a:defRPr/>
            </a:pPr>
            <a:endParaRPr lang="en-US" altLang="en-US" sz="2000" dirty="0">
              <a:solidFill>
                <a:schemeClr val="tx2">
                  <a:lumMod val="50000"/>
                </a:schemeClr>
              </a:solidFill>
            </a:endParaRPr>
          </a:p>
          <a:p>
            <a:pPr marL="0" indent="0" eaLnBrk="1" hangingPunct="1">
              <a:buFont typeface="Arial Unicode MS" pitchFamily="34" charset="-128"/>
              <a:buNone/>
              <a:defRPr/>
            </a:pPr>
            <a:endParaRPr lang="en-US" altLang="en-US" sz="2000" dirty="0">
              <a:solidFill>
                <a:schemeClr val="tx2">
                  <a:lumMod val="50000"/>
                </a:schemeClr>
              </a:solidFill>
            </a:endParaRPr>
          </a:p>
        </p:txBody>
      </p:sp>
    </p:spTree>
    <p:extLst>
      <p:ext uri="{BB962C8B-B14F-4D97-AF65-F5344CB8AC3E}">
        <p14:creationId xmlns:p14="http://schemas.microsoft.com/office/powerpoint/2010/main" val="381965578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9A03D6F8-CC48-4D5D-BA35-31C13DDC0DF7}" type="slidenum">
              <a:rPr lang="de-DE" altLang="en-US" sz="1600"/>
              <a:pPr>
                <a:spcBef>
                  <a:spcPct val="0"/>
                </a:spcBef>
                <a:buClrTx/>
                <a:buFontTx/>
                <a:buNone/>
              </a:pPr>
              <a:t>28</a:t>
            </a:fld>
            <a:r>
              <a:rPr lang="de-DE" altLang="en-US" sz="1600"/>
              <a:t> -</a:t>
            </a:r>
          </a:p>
        </p:txBody>
      </p:sp>
      <p:sp>
        <p:nvSpPr>
          <p:cNvPr id="81923"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36868" name="Rectangle 3"/>
          <p:cNvSpPr>
            <a:spLocks noGrp="1" noChangeArrowheads="1"/>
          </p:cNvSpPr>
          <p:nvPr>
            <p:ph type="body" idx="1"/>
          </p:nvPr>
        </p:nvSpPr>
        <p:spPr>
          <a:xfrm>
            <a:off x="457200" y="1484313"/>
            <a:ext cx="8686800" cy="5211762"/>
          </a:xfrm>
        </p:spPr>
        <p:txBody>
          <a:bodyPr/>
          <a:lstStyle/>
          <a:p>
            <a:pPr eaLnBrk="1" hangingPunct="1">
              <a:spcBef>
                <a:spcPct val="60000"/>
              </a:spcBef>
            </a:pPr>
            <a:r>
              <a:rPr lang="en-US" altLang="en-US" dirty="0"/>
              <a:t>Some Comments on the Definition:</a:t>
            </a:r>
          </a:p>
          <a:p>
            <a:pPr lvl="1" eaLnBrk="1" hangingPunct="1"/>
            <a:r>
              <a:rPr lang="en-US" altLang="en-US" dirty="0"/>
              <a:t>What means </a:t>
            </a:r>
            <a:r>
              <a:rPr lang="en-US" altLang="en-US" dirty="0">
                <a:solidFill>
                  <a:srgbClr val="00FF00"/>
                </a:solidFill>
              </a:rPr>
              <a:t>„all </a:t>
            </a:r>
            <a:r>
              <a:rPr lang="en-US" altLang="en-US" dirty="0"/>
              <a:t>final products</a:t>
            </a:r>
            <a:r>
              <a:rPr lang="en-US" altLang="en-US" dirty="0">
                <a:solidFill>
                  <a:srgbClr val="00FF00"/>
                </a:solidFill>
              </a:rPr>
              <a:t>“</a:t>
            </a:r>
            <a:r>
              <a:rPr lang="en-US" altLang="en-US" dirty="0"/>
              <a:t>?</a:t>
            </a:r>
          </a:p>
          <a:p>
            <a:pPr lvl="2" eaLnBrk="1" hangingPunct="1"/>
            <a:r>
              <a:rPr lang="en-US" altLang="en-US" sz="2100" dirty="0"/>
              <a:t>Another area, where the </a:t>
            </a:r>
            <a:r>
              <a:rPr lang="en-US" altLang="en-US" sz="2100" dirty="0">
                <a:solidFill>
                  <a:srgbClr val="00FF00"/>
                </a:solidFill>
              </a:rPr>
              <a:t>coverage</a:t>
            </a:r>
            <a:r>
              <a:rPr lang="en-US" altLang="en-US" sz="2100" dirty="0"/>
              <a:t> of GDP is </a:t>
            </a:r>
            <a:r>
              <a:rPr lang="en-US" altLang="en-US" sz="2100" dirty="0">
                <a:solidFill>
                  <a:srgbClr val="00FF00"/>
                </a:solidFill>
              </a:rPr>
              <a:t>incomplete</a:t>
            </a:r>
            <a:r>
              <a:rPr lang="en-US" altLang="en-US" sz="2100" dirty="0"/>
              <a:t>, are the services provided by the government, parties, trade unions, churches and other </a:t>
            </a:r>
            <a:r>
              <a:rPr lang="en-US" altLang="en-US" sz="2100" dirty="0">
                <a:solidFill>
                  <a:srgbClr val="FFC000"/>
                </a:solidFill>
              </a:rPr>
              <a:t>non-profit organizations</a:t>
            </a:r>
            <a:r>
              <a:rPr lang="en-US" altLang="en-US" sz="2100" dirty="0"/>
              <a:t>.</a:t>
            </a:r>
          </a:p>
          <a:p>
            <a:pPr lvl="2" eaLnBrk="1" hangingPunct="1">
              <a:lnSpc>
                <a:spcPts val="1000"/>
              </a:lnSpc>
            </a:pPr>
            <a:endParaRPr lang="en-US" altLang="en-US" sz="2100" dirty="0"/>
          </a:p>
          <a:p>
            <a:pPr lvl="2" eaLnBrk="1" hangingPunct="1"/>
            <a:r>
              <a:rPr lang="en-US" altLang="en-US" sz="2100" dirty="0"/>
              <a:t>These organizations </a:t>
            </a:r>
            <a:r>
              <a:rPr lang="en-US" altLang="en-US" sz="2100" dirty="0">
                <a:solidFill>
                  <a:srgbClr val="00FF00"/>
                </a:solidFill>
              </a:rPr>
              <a:t>provide</a:t>
            </a:r>
            <a:r>
              <a:rPr lang="en-US" altLang="en-US" sz="2100" dirty="0"/>
              <a:t> the largest part of their </a:t>
            </a:r>
            <a:r>
              <a:rPr lang="en-US" altLang="en-US" sz="2100" dirty="0">
                <a:solidFill>
                  <a:srgbClr val="00FF00"/>
                </a:solidFill>
              </a:rPr>
              <a:t>services for free </a:t>
            </a:r>
            <a:r>
              <a:rPr lang="en-US" altLang="en-US" sz="2100" dirty="0"/>
              <a:t>to their clients, i.e. without measurable payments. Hence no market prices exist to evaluate their services.</a:t>
            </a:r>
          </a:p>
          <a:p>
            <a:pPr lvl="2" eaLnBrk="1" hangingPunct="1">
              <a:lnSpc>
                <a:spcPts val="1000"/>
              </a:lnSpc>
            </a:pPr>
            <a:endParaRPr lang="en-US" altLang="en-US" sz="2100" dirty="0"/>
          </a:p>
          <a:p>
            <a:pPr lvl="2" eaLnBrk="1" hangingPunct="1"/>
            <a:r>
              <a:rPr lang="en-US" altLang="en-US" sz="2100" dirty="0"/>
              <a:t>Therefore, statistical offices </a:t>
            </a:r>
            <a:r>
              <a:rPr lang="en-US" altLang="en-US" sz="2100" dirty="0">
                <a:solidFill>
                  <a:srgbClr val="00FF00"/>
                </a:solidFill>
              </a:rPr>
              <a:t>estimate</a:t>
            </a:r>
            <a:r>
              <a:rPr lang="en-US" altLang="en-US" sz="2100" dirty="0"/>
              <a:t> the production value of non-profit organizations </a:t>
            </a:r>
            <a:r>
              <a:rPr lang="en-US" altLang="en-US" sz="2100" dirty="0">
                <a:solidFill>
                  <a:srgbClr val="00FF00"/>
                </a:solidFill>
              </a:rPr>
              <a:t>by</a:t>
            </a:r>
            <a:r>
              <a:rPr lang="en-US" altLang="en-US" sz="2100" dirty="0"/>
              <a:t> (essentially) their </a:t>
            </a:r>
            <a:r>
              <a:rPr lang="en-US" altLang="en-US" sz="2100" dirty="0">
                <a:solidFill>
                  <a:srgbClr val="00FF00"/>
                </a:solidFill>
              </a:rPr>
              <a:t>payroll costs</a:t>
            </a:r>
            <a:r>
              <a:rPr lang="en-US" altLang="en-US" sz="2100" dirty="0"/>
              <a:t>. Thereby they assume that the value of goods and services produced by the employees of these organizations equals the value of their wages and salaries.</a:t>
            </a:r>
          </a:p>
        </p:txBody>
      </p:sp>
      <p:sp>
        <p:nvSpPr>
          <p:cNvPr id="81925" name="Rectangle 9"/>
          <p:cNvSpPr>
            <a:spLocks noGrp="1" noChangeArrowheads="1"/>
          </p:cNvSpPr>
          <p:nvPr>
            <p:ph type="title"/>
          </p:nvPr>
        </p:nvSpPr>
        <p:spPr>
          <a:noFill/>
        </p:spPr>
        <p:txBody>
          <a:bodyPr/>
          <a:lstStyle/>
          <a:p>
            <a:pPr eaLnBrk="1" hangingPunct="1"/>
            <a:r>
              <a:rPr lang="en-US" altLang="en-US"/>
              <a:t>1. Introduction to Macroeconomics</a:t>
            </a:r>
            <a:br>
              <a:rPr lang="en-US" altLang="en-US"/>
            </a:br>
            <a:r>
              <a:rPr lang="en-US" altLang="en-US"/>
              <a:t>1.3.1. What Is GDP?</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3970"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t>- </a:t>
            </a:r>
            <a:fld id="{08EC9CC8-24DB-4AE1-BB3B-0303031C8AC8}" type="slidenum">
              <a:rPr lang="de-DE" altLang="en-US" sz="1600" b="1"/>
              <a:pPr algn="r" eaLnBrk="1" hangingPunct="1">
                <a:spcBef>
                  <a:spcPct val="0"/>
                </a:spcBef>
                <a:buClrTx/>
                <a:buFontTx/>
                <a:buNone/>
              </a:pPr>
              <a:t>29</a:t>
            </a:fld>
            <a:r>
              <a:rPr lang="de-DE" altLang="en-US" sz="1600" b="1"/>
              <a:t> -</a:t>
            </a:r>
          </a:p>
        </p:txBody>
      </p:sp>
      <p:sp>
        <p:nvSpPr>
          <p:cNvPr id="83971"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26628" name="Rectangle 2"/>
          <p:cNvSpPr>
            <a:spLocks noGrp="1" noChangeArrowheads="1"/>
          </p:cNvSpPr>
          <p:nvPr>
            <p:ph type="body" idx="4294967295"/>
          </p:nvPr>
        </p:nvSpPr>
        <p:spPr>
          <a:xfrm>
            <a:off x="0" y="0"/>
            <a:ext cx="9144000" cy="6858000"/>
          </a:xfrm>
          <a:solidFill>
            <a:srgbClr val="FFFF99"/>
          </a:solidFill>
          <a:ln w="12700">
            <a:solidFill>
              <a:srgbClr val="FF0000"/>
            </a:solidFill>
            <a:miter lim="800000"/>
            <a:headEnd/>
            <a:tailEnd/>
          </a:ln>
        </p:spPr>
        <p:txBody>
          <a:bodyPr/>
          <a:lstStyle/>
          <a:p>
            <a:pPr marL="0" indent="0" eaLnBrk="1" hangingPunct="1">
              <a:buFont typeface="Arial Unicode MS" pitchFamily="34" charset="-128"/>
              <a:buNone/>
              <a:defRPr/>
            </a:pPr>
            <a:r>
              <a:rPr lang="en-US" altLang="en-US" sz="2000" b="1" u="sng" dirty="0">
                <a:solidFill>
                  <a:srgbClr val="FF0000"/>
                </a:solidFill>
              </a:rPr>
              <a:t>Digression:  Internally-generated investment goods and R&amp;D </a:t>
            </a:r>
            <a:r>
              <a:rPr lang="de-DE" altLang="en-US" sz="2000" b="1" u="sng" dirty="0">
                <a:solidFill>
                  <a:srgbClr val="3333FF"/>
                </a:solidFill>
              </a:rPr>
              <a:t>  </a:t>
            </a:r>
          </a:p>
          <a:p>
            <a:pPr marL="0" indent="0" eaLnBrk="1" hangingPunct="1">
              <a:buFont typeface="Arial Unicode MS" pitchFamily="34" charset="-128"/>
              <a:buNone/>
              <a:defRPr/>
            </a:pPr>
            <a:r>
              <a:rPr lang="en-US" altLang="en-US" sz="2000" dirty="0">
                <a:solidFill>
                  <a:schemeClr val="tx2">
                    <a:lumMod val="50000"/>
                  </a:schemeClr>
                </a:solidFill>
              </a:rPr>
              <a:t>Not all produced goods are sold by firms. Some goods are used within a firm as </a:t>
            </a:r>
            <a:r>
              <a:rPr lang="en-US" altLang="en-US" sz="2000" dirty="0">
                <a:solidFill>
                  <a:srgbClr val="FF0000"/>
                </a:solidFill>
              </a:rPr>
              <a:t>investment goods</a:t>
            </a:r>
            <a:r>
              <a:rPr lang="en-US" altLang="en-US" sz="2000" dirty="0"/>
              <a:t>. </a:t>
            </a:r>
          </a:p>
          <a:p>
            <a:pPr lvl="1" eaLnBrk="1" hangingPunct="1">
              <a:defRPr/>
            </a:pPr>
            <a:r>
              <a:rPr lang="en-US" altLang="en-US" sz="1800" dirty="0">
                <a:solidFill>
                  <a:schemeClr val="tx2">
                    <a:lumMod val="50000"/>
                  </a:schemeClr>
                </a:solidFill>
              </a:rPr>
              <a:t>Example: The engineering team of a carmaker constructs a production machine used to produce cars within the firm</a:t>
            </a:r>
          </a:p>
          <a:p>
            <a:pPr marL="0" indent="0" eaLnBrk="1" hangingPunct="1">
              <a:buFont typeface="Arial Unicode MS" pitchFamily="34" charset="-128"/>
              <a:buNone/>
              <a:defRPr/>
            </a:pPr>
            <a:r>
              <a:rPr lang="en-US" altLang="en-US" sz="2000" dirty="0">
                <a:solidFill>
                  <a:schemeClr val="tx2">
                    <a:lumMod val="50000"/>
                  </a:schemeClr>
                </a:solidFill>
              </a:rPr>
              <a:t>In this case, the estimated </a:t>
            </a:r>
            <a:r>
              <a:rPr lang="en-US" altLang="en-US" sz="2000" dirty="0">
                <a:solidFill>
                  <a:srgbClr val="FF0000"/>
                </a:solidFill>
              </a:rPr>
              <a:t>market value of the investment </a:t>
            </a:r>
            <a:r>
              <a:rPr lang="en-US" altLang="en-US" sz="2000" dirty="0">
                <a:solidFill>
                  <a:schemeClr val="tx2">
                    <a:lumMod val="50000"/>
                  </a:schemeClr>
                </a:solidFill>
              </a:rPr>
              <a:t>good is </a:t>
            </a:r>
            <a:r>
              <a:rPr lang="en-US" altLang="en-US" sz="2000" dirty="0">
                <a:solidFill>
                  <a:srgbClr val="FF0000"/>
                </a:solidFill>
              </a:rPr>
              <a:t>added to </a:t>
            </a:r>
            <a:r>
              <a:rPr lang="en-US" altLang="en-US" sz="2000" dirty="0">
                <a:solidFill>
                  <a:schemeClr val="tx2">
                    <a:lumMod val="50000"/>
                  </a:schemeClr>
                </a:solidFill>
              </a:rPr>
              <a:t>the</a:t>
            </a:r>
            <a:r>
              <a:rPr lang="en-US" altLang="en-US" sz="2000" dirty="0"/>
              <a:t> </a:t>
            </a:r>
            <a:r>
              <a:rPr lang="en-US" altLang="en-US" sz="2000" dirty="0">
                <a:solidFill>
                  <a:srgbClr val="FF0000"/>
                </a:solidFill>
              </a:rPr>
              <a:t>sales</a:t>
            </a:r>
            <a:r>
              <a:rPr lang="en-US" altLang="en-US" sz="2000" dirty="0"/>
              <a:t> </a:t>
            </a:r>
            <a:r>
              <a:rPr lang="en-US" altLang="en-US" sz="2000" dirty="0">
                <a:solidFill>
                  <a:schemeClr val="tx2">
                    <a:lumMod val="50000"/>
                  </a:schemeClr>
                </a:solidFill>
              </a:rPr>
              <a:t>of the firm. However the market value of the intermediate inputs, used to produce the investment good, is </a:t>
            </a:r>
            <a:r>
              <a:rPr lang="en-US" altLang="en-US" sz="2000" i="1" dirty="0">
                <a:solidFill>
                  <a:srgbClr val="FF0000"/>
                </a:solidFill>
              </a:rPr>
              <a:t>not</a:t>
            </a:r>
            <a:r>
              <a:rPr lang="en-US" altLang="en-US" sz="2000" dirty="0">
                <a:solidFill>
                  <a:srgbClr val="FF0000"/>
                </a:solidFill>
              </a:rPr>
              <a:t> subtracted</a:t>
            </a:r>
            <a:r>
              <a:rPr lang="en-US" altLang="en-US" sz="2000" dirty="0"/>
              <a:t>, </a:t>
            </a:r>
            <a:r>
              <a:rPr lang="en-US" altLang="en-US" sz="2000" dirty="0">
                <a:solidFill>
                  <a:schemeClr val="tx2">
                    <a:lumMod val="50000"/>
                  </a:schemeClr>
                </a:solidFill>
              </a:rPr>
              <a:t>since an investment good (typically a machine) is not completely worn off within one year. Instead only an estimate of the yearly erosion of the machine, called </a:t>
            </a:r>
            <a:r>
              <a:rPr lang="en-US" altLang="en-US" sz="2000" dirty="0"/>
              <a:t>“</a:t>
            </a:r>
            <a:r>
              <a:rPr lang="en-US" altLang="en-US" sz="2000" dirty="0">
                <a:solidFill>
                  <a:srgbClr val="FF0000"/>
                </a:solidFill>
              </a:rPr>
              <a:t>physical depreciation</a:t>
            </a:r>
            <a:r>
              <a:rPr lang="en-US" altLang="en-US" sz="2000" dirty="0">
                <a:solidFill>
                  <a:schemeClr val="tx2">
                    <a:lumMod val="50000"/>
                  </a:schemeClr>
                </a:solidFill>
              </a:rPr>
              <a:t>” is subtracted.</a:t>
            </a:r>
          </a:p>
          <a:p>
            <a:pPr marL="0" indent="0" eaLnBrk="1" hangingPunct="1">
              <a:buFont typeface="Arial Unicode MS" pitchFamily="34" charset="-128"/>
              <a:buNone/>
              <a:defRPr/>
            </a:pPr>
            <a:r>
              <a:rPr lang="en-US" altLang="en-US" sz="2000" dirty="0">
                <a:solidFill>
                  <a:schemeClr val="tx2">
                    <a:lumMod val="50000"/>
                  </a:schemeClr>
                </a:solidFill>
              </a:rPr>
              <a:t>According to the the latest Revision of the “System of National Accounts” (</a:t>
            </a:r>
            <a:r>
              <a:rPr lang="en-US" altLang="en-US" sz="2000" dirty="0" err="1">
                <a:solidFill>
                  <a:schemeClr val="tx2">
                    <a:lumMod val="50000"/>
                  </a:schemeClr>
                </a:solidFill>
              </a:rPr>
              <a:t>SNA</a:t>
            </a:r>
            <a:r>
              <a:rPr lang="en-US" altLang="en-US" sz="2000" dirty="0">
                <a:solidFill>
                  <a:schemeClr val="tx2">
                    <a:lumMod val="50000"/>
                  </a:schemeClr>
                </a:solidFill>
              </a:rPr>
              <a:t> 2008) </a:t>
            </a:r>
            <a:r>
              <a:rPr lang="en-US" altLang="en-US" sz="2000" dirty="0">
                <a:solidFill>
                  <a:srgbClr val="FF0000"/>
                </a:solidFill>
              </a:rPr>
              <a:t>research and development expenditures (R&amp;D) </a:t>
            </a:r>
            <a:r>
              <a:rPr lang="en-US" altLang="en-US" sz="2000" dirty="0">
                <a:solidFill>
                  <a:schemeClr val="tx2">
                    <a:lumMod val="50000"/>
                  </a:schemeClr>
                </a:solidFill>
              </a:rPr>
              <a:t>are no longer part of production costs but have to be </a:t>
            </a:r>
            <a:r>
              <a:rPr lang="en-US" altLang="en-US" sz="2000" dirty="0">
                <a:solidFill>
                  <a:srgbClr val="FF0000"/>
                </a:solidFill>
              </a:rPr>
              <a:t>treated like investment goods</a:t>
            </a:r>
            <a:r>
              <a:rPr lang="en-US" altLang="en-US" sz="2000" dirty="0">
                <a:solidFill>
                  <a:schemeClr val="tx2">
                    <a:lumMod val="50000"/>
                  </a:schemeClr>
                </a:solidFill>
              </a:rPr>
              <a:t>. As a result, all R&amp;D activities (whether they lead to product or process innovation or not !) increase the value added produced  by the firm. The argument of the FOS is a bit philosophical: There is no unsuccessful R&amp;D, because the company increases its “knowledge capital” even if R&amp;D does not lead to product or process innovation.  In other words, we even learn from out mistakes...</a:t>
            </a:r>
          </a:p>
          <a:p>
            <a:pPr marL="0" indent="0" eaLnBrk="1" hangingPunct="1">
              <a:buFont typeface="Arial Unicode MS" pitchFamily="34" charset="-128"/>
              <a:buNone/>
              <a:defRPr/>
            </a:pPr>
            <a:endParaRPr lang="en-US" altLang="en-US" sz="2000" dirty="0">
              <a:solidFill>
                <a:schemeClr val="tx2">
                  <a:lumMod val="50000"/>
                </a:schemeClr>
              </a:solidFill>
            </a:endParaRPr>
          </a:p>
          <a:p>
            <a:pPr marL="0" indent="0" eaLnBrk="1" hangingPunct="1">
              <a:buFont typeface="Arial Unicode MS" pitchFamily="34" charset="-128"/>
              <a:buNone/>
              <a:defRPr/>
            </a:pPr>
            <a:endParaRPr lang="en-US" altLang="en-US" sz="2000" dirty="0">
              <a:solidFill>
                <a:schemeClr val="tx2">
                  <a:lumMod val="50000"/>
                </a:schemeClr>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F1630007-4B9F-4A18-B393-01604948EBB6}" type="slidenum">
              <a:rPr lang="de-DE" altLang="en-US" sz="1600"/>
              <a:pPr>
                <a:spcBef>
                  <a:spcPct val="0"/>
                </a:spcBef>
                <a:buClrTx/>
                <a:buFontTx/>
                <a:buNone/>
              </a:pPr>
              <a:t>3</a:t>
            </a:fld>
            <a:r>
              <a:rPr lang="de-DE" altLang="en-US" sz="1600"/>
              <a:t> -</a:t>
            </a:r>
          </a:p>
        </p:txBody>
      </p:sp>
      <p:sp>
        <p:nvSpPr>
          <p:cNvPr id="12291"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12292" name="Rectangle 3"/>
          <p:cNvSpPr>
            <a:spLocks noGrp="1" noChangeArrowheads="1"/>
          </p:cNvSpPr>
          <p:nvPr>
            <p:ph type="title"/>
          </p:nvPr>
        </p:nvSpPr>
        <p:spPr>
          <a:noFill/>
        </p:spPr>
        <p:txBody>
          <a:bodyPr/>
          <a:lstStyle/>
          <a:p>
            <a:pPr eaLnBrk="1" hangingPunct="1"/>
            <a:r>
              <a:rPr lang="en-US" altLang="en-US"/>
              <a:t>1. Introduction to Macroeconomics</a:t>
            </a:r>
            <a:br>
              <a:rPr lang="en-US" altLang="en-US"/>
            </a:br>
            <a:r>
              <a:rPr lang="en-US" altLang="en-US" sz="2400"/>
              <a:t>1.1. What is Macroeconomics?</a:t>
            </a:r>
          </a:p>
        </p:txBody>
      </p:sp>
      <p:sp>
        <p:nvSpPr>
          <p:cNvPr id="12293" name="Text Box 5"/>
          <p:cNvSpPr txBox="1">
            <a:spLocks noChangeArrowheads="1"/>
          </p:cNvSpPr>
          <p:nvPr/>
        </p:nvSpPr>
        <p:spPr bwMode="auto">
          <a:xfrm>
            <a:off x="508000" y="1155700"/>
            <a:ext cx="82931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lIns="0" tIns="0" rIns="0" bIns="0"/>
          <a:lstStyle>
            <a:lvl1pPr>
              <a:spcBef>
                <a:spcPct val="20000"/>
              </a:spcBef>
              <a:buClr>
                <a:srgbClr val="FF0000"/>
              </a:buClr>
              <a:buFont typeface="Arial Unicode MS" pitchFamily="34" charset="-128"/>
              <a:buChar char="➤"/>
              <a:tabLst>
                <a:tab pos="355600" algn="l"/>
              </a:tabLst>
              <a:defRPr sz="2400">
                <a:solidFill>
                  <a:schemeClr val="tx1"/>
                </a:solidFill>
                <a:latin typeface="Arial" charset="0"/>
              </a:defRPr>
            </a:lvl1pPr>
            <a:lvl2pPr marL="742950" indent="-285750">
              <a:spcBef>
                <a:spcPct val="20000"/>
              </a:spcBef>
              <a:buClr>
                <a:srgbClr val="FF0000"/>
              </a:buClr>
              <a:buFont typeface="Arial Unicode MS" pitchFamily="34" charset="-128"/>
              <a:buChar char="■"/>
              <a:tabLst>
                <a:tab pos="355600" algn="l"/>
              </a:tabLst>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tabLst>
                <a:tab pos="355600" algn="l"/>
              </a:tabLst>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tabLst>
                <a:tab pos="355600" algn="l"/>
              </a:tabLst>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tabLst>
                <a:tab pos="355600" algn="l"/>
              </a:tabLst>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tabLst>
                <a:tab pos="355600" algn="l"/>
              </a:tabLst>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tabLst>
                <a:tab pos="355600" algn="l"/>
              </a:tabLst>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tabLst>
                <a:tab pos="355600" algn="l"/>
              </a:tabLst>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tabLst>
                <a:tab pos="355600" algn="l"/>
              </a:tabLst>
              <a:defRPr sz="2000">
                <a:solidFill>
                  <a:schemeClr val="tx1"/>
                </a:solidFill>
                <a:latin typeface="Arial" charset="0"/>
              </a:defRPr>
            </a:lvl9pPr>
          </a:lstStyle>
          <a:p>
            <a:pPr eaLnBrk="1" hangingPunct="1">
              <a:buFont typeface="Arial Unicode MS" pitchFamily="34" charset="-128"/>
              <a:buNone/>
            </a:pPr>
            <a:r>
              <a:rPr lang="en-US" altLang="en-US" sz="2200">
                <a:solidFill>
                  <a:srgbClr val="FFFF00"/>
                </a:solidFill>
              </a:rPr>
              <a:t>1.1. What is Macroeconomics?</a:t>
            </a:r>
            <a:br>
              <a:rPr lang="en-US" altLang="en-US" sz="2200">
                <a:solidFill>
                  <a:srgbClr val="FFFF00"/>
                </a:solidFill>
              </a:rPr>
            </a:br>
            <a:endParaRPr lang="en-US" altLang="en-US" sz="2200">
              <a:solidFill>
                <a:srgbClr val="FFFF00"/>
              </a:solidFill>
            </a:endParaRPr>
          </a:p>
          <a:p>
            <a:pPr eaLnBrk="1" hangingPunct="1">
              <a:buFont typeface="Arial Unicode MS" pitchFamily="34" charset="-128"/>
              <a:buNone/>
            </a:pPr>
            <a:r>
              <a:rPr lang="en-US" altLang="en-US" sz="2200">
                <a:solidFill>
                  <a:srgbClr val="FFFF00"/>
                </a:solidFill>
              </a:rPr>
              <a:t>	</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1A9641C3-3219-4275-AD8F-1BB826D7F90F}" type="slidenum">
              <a:rPr lang="de-DE" altLang="en-US" sz="1600"/>
              <a:pPr>
                <a:spcBef>
                  <a:spcPct val="0"/>
                </a:spcBef>
                <a:buClrTx/>
                <a:buFontTx/>
                <a:buNone/>
              </a:pPr>
              <a:t>30</a:t>
            </a:fld>
            <a:r>
              <a:rPr lang="de-DE" altLang="en-US" sz="1600"/>
              <a:t> -</a:t>
            </a:r>
          </a:p>
        </p:txBody>
      </p:sp>
      <p:sp>
        <p:nvSpPr>
          <p:cNvPr id="86019"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86020" name="Rectangle 3"/>
          <p:cNvSpPr>
            <a:spLocks noGrp="1" noChangeArrowheads="1"/>
          </p:cNvSpPr>
          <p:nvPr>
            <p:ph type="body" idx="1"/>
          </p:nvPr>
        </p:nvSpPr>
        <p:spPr>
          <a:xfrm>
            <a:off x="457200" y="1484313"/>
            <a:ext cx="8534400" cy="5211762"/>
          </a:xfrm>
        </p:spPr>
        <p:txBody>
          <a:bodyPr/>
          <a:lstStyle/>
          <a:p>
            <a:pPr eaLnBrk="1" hangingPunct="1">
              <a:spcBef>
                <a:spcPct val="60000"/>
              </a:spcBef>
            </a:pPr>
            <a:r>
              <a:rPr lang="en-US" altLang="en-US"/>
              <a:t>Some Comments on the Definition:</a:t>
            </a:r>
          </a:p>
          <a:p>
            <a:pPr lvl="1" eaLnBrk="1" hangingPunct="1"/>
            <a:r>
              <a:rPr lang="en-US" altLang="en-US" sz="2600"/>
              <a:t>What means </a:t>
            </a:r>
            <a:r>
              <a:rPr lang="en-US" altLang="en-US" sz="2600">
                <a:solidFill>
                  <a:srgbClr val="00FF00"/>
                </a:solidFill>
              </a:rPr>
              <a:t>„within a country“</a:t>
            </a:r>
            <a:r>
              <a:rPr lang="en-US" altLang="en-US" sz="2600"/>
              <a:t>?</a:t>
            </a:r>
          </a:p>
          <a:p>
            <a:pPr lvl="2" eaLnBrk="1" hangingPunct="1"/>
            <a:r>
              <a:rPr lang="en-US" altLang="en-US" sz="2500"/>
              <a:t>GDP measures only goods and services produced </a:t>
            </a:r>
            <a:r>
              <a:rPr lang="en-US" altLang="en-US" sz="2500" i="1">
                <a:solidFill>
                  <a:srgbClr val="00FF00"/>
                </a:solidFill>
              </a:rPr>
              <a:t>within</a:t>
            </a:r>
            <a:r>
              <a:rPr lang="en-US" altLang="en-US" sz="2500"/>
              <a:t> a country regardless by whom: </a:t>
            </a:r>
          </a:p>
          <a:p>
            <a:pPr lvl="2" eaLnBrk="1" hangingPunct="1">
              <a:lnSpc>
                <a:spcPct val="30000"/>
              </a:lnSpc>
            </a:pPr>
            <a:endParaRPr lang="en-US" altLang="en-US" sz="2500"/>
          </a:p>
          <a:p>
            <a:pPr lvl="3" eaLnBrk="1" hangingPunct="1">
              <a:buSzPct val="200000"/>
              <a:buFont typeface="Arial" charset="0"/>
              <a:buChar char="•"/>
            </a:pPr>
            <a:r>
              <a:rPr lang="en-US" altLang="en-US" sz="1900"/>
              <a:t>If somebody from Strasbourg works in Freiburg, this is accounted for as German GDP. If somebody from Freiburg works in Strasbourg, this is accounted for as French GDP. </a:t>
            </a:r>
          </a:p>
          <a:p>
            <a:pPr lvl="3" eaLnBrk="1" hangingPunct="1">
              <a:lnSpc>
                <a:spcPct val="10000"/>
              </a:lnSpc>
              <a:buFont typeface="Wingdings" pitchFamily="2" charset="2"/>
              <a:buNone/>
            </a:pPr>
            <a:endParaRPr lang="en-US" altLang="en-US" sz="1900"/>
          </a:p>
          <a:p>
            <a:pPr lvl="2" eaLnBrk="1" hangingPunct="1"/>
            <a:r>
              <a:rPr lang="en-US" altLang="en-US"/>
              <a:t>Therefore, the GDP-concept is also called „</a:t>
            </a:r>
            <a:r>
              <a:rPr lang="en-US" altLang="en-US">
                <a:solidFill>
                  <a:srgbClr val="00FF00"/>
                </a:solidFill>
              </a:rPr>
              <a:t>inland concept</a:t>
            </a:r>
            <a:r>
              <a:rPr lang="en-US" altLang="en-US"/>
              <a:t>“ (contrary to the „inhabitant concept“ on which the calculation of </a:t>
            </a:r>
            <a:r>
              <a:rPr lang="en-US" altLang="en-US">
                <a:solidFill>
                  <a:srgbClr val="00FF00"/>
                </a:solidFill>
              </a:rPr>
              <a:t>Gross </a:t>
            </a:r>
            <a:r>
              <a:rPr lang="en-US" altLang="en-US" i="1">
                <a:solidFill>
                  <a:srgbClr val="00FF00"/>
                </a:solidFill>
              </a:rPr>
              <a:t>National</a:t>
            </a:r>
            <a:r>
              <a:rPr lang="en-US" altLang="en-US">
                <a:solidFill>
                  <a:srgbClr val="00FF00"/>
                </a:solidFill>
              </a:rPr>
              <a:t> Product</a:t>
            </a:r>
            <a:r>
              <a:rPr lang="en-US" altLang="en-US"/>
              <a:t> (</a:t>
            </a:r>
            <a:r>
              <a:rPr lang="en-US" altLang="en-US">
                <a:solidFill>
                  <a:srgbClr val="00FF00"/>
                </a:solidFill>
              </a:rPr>
              <a:t>GNP</a:t>
            </a:r>
            <a:r>
              <a:rPr lang="en-US" altLang="en-US"/>
              <a:t>) is based.</a:t>
            </a:r>
            <a:endParaRPr lang="en-US" altLang="en-US" sz="2300"/>
          </a:p>
        </p:txBody>
      </p:sp>
      <p:sp>
        <p:nvSpPr>
          <p:cNvPr id="86021" name="Rectangle 10"/>
          <p:cNvSpPr>
            <a:spLocks noGrp="1" noChangeArrowheads="1"/>
          </p:cNvSpPr>
          <p:nvPr>
            <p:ph type="title"/>
          </p:nvPr>
        </p:nvSpPr>
        <p:spPr>
          <a:noFill/>
        </p:spPr>
        <p:txBody>
          <a:bodyPr/>
          <a:lstStyle/>
          <a:p>
            <a:pPr eaLnBrk="1" hangingPunct="1"/>
            <a:r>
              <a:rPr lang="en-US" altLang="en-US"/>
              <a:t>1. Introduction to Macroeconomics</a:t>
            </a:r>
            <a:br>
              <a:rPr lang="en-US" altLang="en-US"/>
            </a:br>
            <a:r>
              <a:rPr lang="en-US" altLang="en-US"/>
              <a:t>1.3.1. What Is GDP?</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1F56AE65-9DE7-4152-8DB9-CC7BE3BBA433}" type="slidenum">
              <a:rPr lang="de-DE" altLang="en-US" sz="1600"/>
              <a:pPr>
                <a:spcBef>
                  <a:spcPct val="0"/>
                </a:spcBef>
                <a:buClrTx/>
                <a:buFontTx/>
                <a:buNone/>
              </a:pPr>
              <a:t>31</a:t>
            </a:fld>
            <a:r>
              <a:rPr lang="de-DE" altLang="en-US" sz="1600"/>
              <a:t> -</a:t>
            </a:r>
          </a:p>
        </p:txBody>
      </p:sp>
      <p:sp>
        <p:nvSpPr>
          <p:cNvPr id="88067"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5250060" name="Rectangle 12"/>
          <p:cNvSpPr>
            <a:spLocks noChangeArrowheads="1"/>
          </p:cNvSpPr>
          <p:nvPr/>
        </p:nvSpPr>
        <p:spPr bwMode="auto">
          <a:xfrm>
            <a:off x="457200" y="1166813"/>
            <a:ext cx="8318500" cy="569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Clr>
                <a:srgbClr val="FF0000"/>
              </a:buClr>
              <a:buFont typeface="Arial Unicode MS" pitchFamily="34" charset="-128"/>
              <a:buChar char="➤"/>
              <a:defRPr/>
            </a:pPr>
            <a:r>
              <a:rPr lang="en-US" sz="2400" dirty="0">
                <a:solidFill>
                  <a:schemeClr val="tx1"/>
                </a:solidFill>
              </a:rPr>
              <a:t>To sum up:</a:t>
            </a:r>
          </a:p>
          <a:p>
            <a:pPr marL="742950" lvl="1" indent="-285750" eaLnBrk="1" hangingPunct="1">
              <a:lnSpc>
                <a:spcPct val="90000"/>
              </a:lnSpc>
              <a:spcBef>
                <a:spcPct val="20000"/>
              </a:spcBef>
              <a:buClr>
                <a:srgbClr val="FF0000"/>
              </a:buClr>
              <a:buFont typeface="Arial Unicode MS" pitchFamily="34" charset="-128"/>
              <a:buChar char="■"/>
              <a:defRPr/>
            </a:pPr>
            <a:r>
              <a:rPr lang="en-US" sz="2200" dirty="0">
                <a:solidFill>
                  <a:schemeClr val="tx1"/>
                </a:solidFill>
              </a:rPr>
              <a:t>Definition of GDP: </a:t>
            </a:r>
            <a:r>
              <a:rPr lang="en-US" sz="2200" dirty="0">
                <a:solidFill>
                  <a:srgbClr val="00FF00"/>
                </a:solidFill>
              </a:rPr>
              <a:t>Market value of all final goods and services produced within a country in a given period of time</a:t>
            </a:r>
            <a:endParaRPr lang="en-US" sz="2200" dirty="0">
              <a:solidFill>
                <a:schemeClr val="tx1"/>
              </a:solidFill>
            </a:endParaRPr>
          </a:p>
          <a:p>
            <a:pPr marL="742950" lvl="1" indent="-285750" eaLnBrk="1" hangingPunct="1">
              <a:lnSpc>
                <a:spcPct val="10000"/>
              </a:lnSpc>
              <a:spcBef>
                <a:spcPct val="20000"/>
              </a:spcBef>
              <a:buClr>
                <a:srgbClr val="FF0000"/>
              </a:buClr>
              <a:buFont typeface="Arial Unicode MS" pitchFamily="34" charset="-128"/>
              <a:buChar char="■"/>
              <a:defRPr/>
            </a:pPr>
            <a:endParaRPr lang="en-US" sz="2200" dirty="0">
              <a:solidFill>
                <a:schemeClr val="tx1"/>
              </a:solidFill>
            </a:endParaRPr>
          </a:p>
          <a:p>
            <a:pPr marL="1143000" lvl="2" indent="-228600" eaLnBrk="1" hangingPunct="1">
              <a:spcBef>
                <a:spcPct val="20000"/>
              </a:spcBef>
              <a:buClr>
                <a:srgbClr val="FF0000"/>
              </a:buClr>
              <a:buSzPct val="120000"/>
              <a:buFont typeface="Arial Unicode MS" pitchFamily="34" charset="-128"/>
              <a:buChar char="◆"/>
              <a:defRPr/>
            </a:pPr>
            <a:r>
              <a:rPr lang="en-US" sz="2100" dirty="0">
                <a:solidFill>
                  <a:srgbClr val="00FF00"/>
                </a:solidFill>
              </a:rPr>
              <a:t>„Market Value“</a:t>
            </a:r>
            <a:r>
              <a:rPr lang="en-US" sz="2100" dirty="0">
                <a:solidFill>
                  <a:schemeClr val="tx1"/>
                </a:solidFill>
              </a:rPr>
              <a:t> = Evaluation with Market Prices</a:t>
            </a:r>
          </a:p>
          <a:p>
            <a:pPr marL="1143000" lvl="2" indent="-228600" eaLnBrk="1" hangingPunct="1">
              <a:spcBef>
                <a:spcPct val="20000"/>
              </a:spcBef>
              <a:buClr>
                <a:srgbClr val="FF0000"/>
              </a:buClr>
              <a:buSzPct val="120000"/>
              <a:buFont typeface="Arial Unicode MS" pitchFamily="34" charset="-128"/>
              <a:buChar char="◆"/>
              <a:defRPr/>
            </a:pPr>
            <a:r>
              <a:rPr lang="en-US" sz="2100" dirty="0">
                <a:solidFill>
                  <a:schemeClr val="tx1"/>
                </a:solidFill>
              </a:rPr>
              <a:t>Adjustment for intermediate inputs to </a:t>
            </a:r>
            <a:r>
              <a:rPr lang="en-US" sz="2100" dirty="0">
                <a:solidFill>
                  <a:srgbClr val="00FF00"/>
                </a:solidFill>
              </a:rPr>
              <a:t>prevent multiple counting</a:t>
            </a:r>
            <a:r>
              <a:rPr lang="en-US" sz="2100" dirty="0">
                <a:solidFill>
                  <a:schemeClr val="tx1"/>
                </a:solidFill>
              </a:rPr>
              <a:t>.</a:t>
            </a:r>
          </a:p>
          <a:p>
            <a:pPr marL="1143000" lvl="2" indent="-228600" eaLnBrk="1" hangingPunct="1">
              <a:spcBef>
                <a:spcPct val="20000"/>
              </a:spcBef>
              <a:buClr>
                <a:srgbClr val="FF0000"/>
              </a:buClr>
              <a:buSzPct val="120000"/>
              <a:buFont typeface="Arial Unicode MS" pitchFamily="34" charset="-128"/>
              <a:buChar char="◆"/>
              <a:defRPr/>
            </a:pPr>
            <a:r>
              <a:rPr lang="en-US" sz="2100" dirty="0">
                <a:solidFill>
                  <a:srgbClr val="00FF00"/>
                </a:solidFill>
              </a:rPr>
              <a:t>„all</a:t>
            </a:r>
            <a:r>
              <a:rPr lang="en-US" sz="2100" dirty="0">
                <a:solidFill>
                  <a:srgbClr val="0000FF"/>
                </a:solidFill>
              </a:rPr>
              <a:t> </a:t>
            </a:r>
            <a:r>
              <a:rPr lang="en-US" sz="2100" dirty="0">
                <a:solidFill>
                  <a:schemeClr val="tx1"/>
                </a:solidFill>
              </a:rPr>
              <a:t>Final Goods and Services</a:t>
            </a:r>
            <a:r>
              <a:rPr lang="en-US" sz="2100" dirty="0">
                <a:solidFill>
                  <a:srgbClr val="00FF00"/>
                </a:solidFill>
              </a:rPr>
              <a:t>“</a:t>
            </a:r>
            <a:r>
              <a:rPr lang="en-US" sz="2100" dirty="0">
                <a:solidFill>
                  <a:schemeClr val="tx1"/>
                </a:solidFill>
              </a:rPr>
              <a:t> =&gt; Accounting Problems:</a:t>
            </a:r>
          </a:p>
          <a:p>
            <a:pPr marL="1143000" lvl="2" indent="-228600" eaLnBrk="1" hangingPunct="1">
              <a:lnSpc>
                <a:spcPct val="20000"/>
              </a:lnSpc>
              <a:spcBef>
                <a:spcPct val="20000"/>
              </a:spcBef>
              <a:buClr>
                <a:srgbClr val="FF0000"/>
              </a:buClr>
              <a:buSzPct val="120000"/>
              <a:buFont typeface="Arial Unicode MS" pitchFamily="34" charset="-128"/>
              <a:buChar char="◆"/>
              <a:defRPr/>
            </a:pPr>
            <a:endParaRPr lang="en-US" sz="2200" dirty="0">
              <a:solidFill>
                <a:schemeClr val="tx1"/>
              </a:solidFill>
            </a:endParaRPr>
          </a:p>
          <a:p>
            <a:pPr marL="1714500" lvl="3" indent="-342900" eaLnBrk="1" hangingPunct="1">
              <a:spcBef>
                <a:spcPct val="20000"/>
              </a:spcBef>
              <a:buClr>
                <a:srgbClr val="FF0000"/>
              </a:buClr>
              <a:buSzPct val="200000"/>
              <a:buFont typeface="Arial" pitchFamily="34" charset="0"/>
              <a:buChar char="•"/>
              <a:defRPr/>
            </a:pPr>
            <a:r>
              <a:rPr lang="en-US" sz="1900" dirty="0">
                <a:solidFill>
                  <a:schemeClr val="tx1"/>
                </a:solidFill>
              </a:rPr>
              <a:t>Home Production, </a:t>
            </a:r>
          </a:p>
          <a:p>
            <a:pPr marL="1714500" lvl="3" indent="-342900" eaLnBrk="1" hangingPunct="1">
              <a:spcBef>
                <a:spcPct val="20000"/>
              </a:spcBef>
              <a:buClr>
                <a:srgbClr val="FF0000"/>
              </a:buClr>
              <a:buSzPct val="200000"/>
              <a:buFont typeface="Arial" pitchFamily="34" charset="0"/>
              <a:buChar char="•"/>
              <a:defRPr/>
            </a:pPr>
            <a:r>
              <a:rPr lang="en-US" sz="1900" dirty="0">
                <a:solidFill>
                  <a:schemeClr val="tx1"/>
                </a:solidFill>
              </a:rPr>
              <a:t>Non-profit Organizations</a:t>
            </a:r>
          </a:p>
          <a:p>
            <a:pPr marL="1714500" lvl="3" indent="-342900" eaLnBrk="1" hangingPunct="1">
              <a:spcBef>
                <a:spcPct val="20000"/>
              </a:spcBef>
              <a:buClr>
                <a:srgbClr val="FF0000"/>
              </a:buClr>
              <a:buSzPct val="200000"/>
              <a:buFont typeface="Arial" pitchFamily="34" charset="0"/>
              <a:buChar char="•"/>
              <a:defRPr/>
            </a:pPr>
            <a:r>
              <a:rPr lang="de-DE" sz="1900" dirty="0">
                <a:solidFill>
                  <a:schemeClr val="tx1"/>
                </a:solidFill>
              </a:rPr>
              <a:t>Shadow Economy</a:t>
            </a:r>
            <a:endParaRPr lang="en-US" sz="1900" dirty="0">
              <a:solidFill>
                <a:schemeClr val="tx1"/>
              </a:solidFill>
            </a:endParaRPr>
          </a:p>
          <a:p>
            <a:pPr marL="1600200" lvl="3" indent="-228600" eaLnBrk="1" hangingPunct="1">
              <a:lnSpc>
                <a:spcPct val="60000"/>
              </a:lnSpc>
              <a:spcBef>
                <a:spcPct val="20000"/>
              </a:spcBef>
              <a:buClr>
                <a:srgbClr val="FF0000"/>
              </a:buClr>
              <a:buSzPct val="80000"/>
              <a:buFont typeface="Wingdings" pitchFamily="2" charset="2"/>
              <a:buChar char="­"/>
              <a:defRPr/>
            </a:pPr>
            <a:endParaRPr lang="en-US" sz="1900" dirty="0">
              <a:solidFill>
                <a:schemeClr val="tx1"/>
              </a:solidFill>
            </a:endParaRPr>
          </a:p>
          <a:p>
            <a:pPr marL="1143000" lvl="2" indent="-228600" eaLnBrk="1" hangingPunct="1">
              <a:spcBef>
                <a:spcPct val="20000"/>
              </a:spcBef>
              <a:buClr>
                <a:srgbClr val="FF0000"/>
              </a:buClr>
              <a:buSzPct val="120000"/>
              <a:buFont typeface="Arial Unicode MS" pitchFamily="34" charset="-128"/>
              <a:buChar char="◆"/>
              <a:defRPr/>
            </a:pPr>
            <a:r>
              <a:rPr lang="en-US" sz="2100" dirty="0">
                <a:solidFill>
                  <a:schemeClr val="tx1"/>
                </a:solidFill>
              </a:rPr>
              <a:t>Only </a:t>
            </a:r>
            <a:r>
              <a:rPr lang="en-US" sz="2100" dirty="0">
                <a:solidFill>
                  <a:srgbClr val="00FF00"/>
                </a:solidFill>
              </a:rPr>
              <a:t>domestically produced</a:t>
            </a:r>
            <a:r>
              <a:rPr lang="en-US" sz="2100" dirty="0">
                <a:solidFill>
                  <a:schemeClr val="tx1"/>
                </a:solidFill>
              </a:rPr>
              <a:t> goods and services are accounted for.</a:t>
            </a:r>
          </a:p>
        </p:txBody>
      </p:sp>
      <p:sp>
        <p:nvSpPr>
          <p:cNvPr id="88069" name="Rectangle 17"/>
          <p:cNvSpPr>
            <a:spLocks noGrp="1" noChangeArrowheads="1"/>
          </p:cNvSpPr>
          <p:nvPr>
            <p:ph type="title"/>
          </p:nvPr>
        </p:nvSpPr>
        <p:spPr>
          <a:noFill/>
        </p:spPr>
        <p:txBody>
          <a:bodyPr/>
          <a:lstStyle/>
          <a:p>
            <a:pPr eaLnBrk="1" hangingPunct="1"/>
            <a:r>
              <a:rPr lang="en-US" altLang="en-US"/>
              <a:t>1. Introduction to Macroeconomics</a:t>
            </a:r>
            <a:br>
              <a:rPr lang="en-US" altLang="en-US"/>
            </a:br>
            <a:r>
              <a:rPr lang="en-US" altLang="en-US"/>
              <a:t>1.3.1. What Is GDP?</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5006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250060">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25006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250060">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250060">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250060">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250060">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25006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3145BF9F-DE32-4920-B879-6C83CA7FE46B}" type="slidenum">
              <a:rPr lang="de-DE" altLang="en-US" sz="1600"/>
              <a:pPr>
                <a:spcBef>
                  <a:spcPct val="0"/>
                </a:spcBef>
                <a:buClrTx/>
                <a:buFontTx/>
                <a:buNone/>
              </a:pPr>
              <a:t>32</a:t>
            </a:fld>
            <a:r>
              <a:rPr lang="de-DE" altLang="en-US" sz="1600"/>
              <a:t> -</a:t>
            </a:r>
          </a:p>
        </p:txBody>
      </p:sp>
      <p:sp>
        <p:nvSpPr>
          <p:cNvPr id="90115"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5252099" name="Rectangle 3"/>
          <p:cNvSpPr>
            <a:spLocks noGrp="1" noChangeArrowheads="1"/>
          </p:cNvSpPr>
          <p:nvPr>
            <p:ph type="body" idx="1"/>
          </p:nvPr>
        </p:nvSpPr>
        <p:spPr>
          <a:xfrm>
            <a:off x="457200" y="1484313"/>
            <a:ext cx="8534400" cy="5211762"/>
          </a:xfrm>
        </p:spPr>
        <p:txBody>
          <a:bodyPr/>
          <a:lstStyle/>
          <a:p>
            <a:pPr eaLnBrk="1" hangingPunct="1">
              <a:lnSpc>
                <a:spcPct val="90000"/>
              </a:lnSpc>
              <a:spcBef>
                <a:spcPct val="60000"/>
              </a:spcBef>
            </a:pPr>
            <a:r>
              <a:rPr lang="en-US" altLang="en-US"/>
              <a:t>The measurement of GDP is </a:t>
            </a:r>
            <a:r>
              <a:rPr lang="en-US" altLang="en-US">
                <a:solidFill>
                  <a:srgbClr val="00FF00"/>
                </a:solidFill>
              </a:rPr>
              <a:t>internationally</a:t>
            </a:r>
            <a:r>
              <a:rPr lang="en-US" altLang="en-US"/>
              <a:t> </a:t>
            </a:r>
            <a:r>
              <a:rPr lang="en-US" altLang="en-US">
                <a:solidFill>
                  <a:srgbClr val="00FF00"/>
                </a:solidFill>
              </a:rPr>
              <a:t>standardized </a:t>
            </a:r>
            <a:r>
              <a:rPr lang="en-US" altLang="en-US"/>
              <a:t>by the </a:t>
            </a:r>
            <a:r>
              <a:rPr lang="en-US" altLang="en-US">
                <a:solidFill>
                  <a:srgbClr val="00FF00"/>
                </a:solidFill>
              </a:rPr>
              <a:t>UN</a:t>
            </a:r>
            <a:r>
              <a:rPr lang="en-US" altLang="en-US"/>
              <a:t>. Standardized numbers are available at the </a:t>
            </a:r>
            <a:r>
              <a:rPr lang="en-US" altLang="en-US">
                <a:solidFill>
                  <a:srgbClr val="00FF00"/>
                </a:solidFill>
              </a:rPr>
              <a:t>Statistical Office </a:t>
            </a:r>
            <a:r>
              <a:rPr lang="en-US" altLang="en-US"/>
              <a:t>of the UN:</a:t>
            </a:r>
          </a:p>
          <a:p>
            <a:pPr lvl="1" eaLnBrk="1" hangingPunct="1">
              <a:lnSpc>
                <a:spcPct val="90000"/>
              </a:lnSpc>
              <a:spcBef>
                <a:spcPct val="60000"/>
              </a:spcBef>
            </a:pPr>
            <a:r>
              <a:rPr lang="en-US" altLang="en-US">
                <a:solidFill>
                  <a:srgbClr val="00FF00"/>
                </a:solidFill>
                <a:hlinkClick r:id="rId3"/>
              </a:rPr>
              <a:t>http://unstats.un.org/unsd/snaama/selectionbasicFast.asp</a:t>
            </a:r>
            <a:endParaRPr lang="en-US" altLang="en-US">
              <a:solidFill>
                <a:srgbClr val="00FF00"/>
              </a:solidFill>
            </a:endParaRPr>
          </a:p>
          <a:p>
            <a:pPr eaLnBrk="1" hangingPunct="1">
              <a:lnSpc>
                <a:spcPct val="90000"/>
              </a:lnSpc>
              <a:spcBef>
                <a:spcPct val="60000"/>
              </a:spcBef>
            </a:pPr>
            <a:r>
              <a:rPr lang="en-US" altLang="en-US"/>
              <a:t>Within the EU more detailed subaggregates of GDP are available (ESVG 1995) at the Statistical Office of the European Commission:</a:t>
            </a:r>
          </a:p>
          <a:p>
            <a:pPr lvl="1" eaLnBrk="1" hangingPunct="1">
              <a:lnSpc>
                <a:spcPct val="90000"/>
              </a:lnSpc>
              <a:spcBef>
                <a:spcPct val="60000"/>
              </a:spcBef>
            </a:pPr>
            <a:r>
              <a:rPr lang="en-US" altLang="en-US">
                <a:hlinkClick r:id="rId4"/>
              </a:rPr>
              <a:t>http://ec.europa.eu/economy_finance/ameco/user/serie/SelectSerie.cfm</a:t>
            </a:r>
            <a:endParaRPr lang="en-US" altLang="en-US"/>
          </a:p>
          <a:p>
            <a:pPr eaLnBrk="1" hangingPunct="1">
              <a:lnSpc>
                <a:spcPct val="90000"/>
              </a:lnSpc>
              <a:spcBef>
                <a:spcPct val="60000"/>
              </a:spcBef>
            </a:pPr>
            <a:r>
              <a:rPr lang="en-US" altLang="en-US"/>
              <a:t>…and from the statistical office of the EU (EUROSTAT):</a:t>
            </a:r>
          </a:p>
          <a:p>
            <a:pPr lvl="1" eaLnBrk="1" hangingPunct="1">
              <a:lnSpc>
                <a:spcPct val="90000"/>
              </a:lnSpc>
              <a:spcBef>
                <a:spcPct val="60000"/>
              </a:spcBef>
            </a:pPr>
            <a:r>
              <a:rPr lang="en-US" altLang="en-US">
                <a:hlinkClick r:id="rId5"/>
              </a:rPr>
              <a:t>http://epp.eurostat.ec.europa.eu/portal/page/portal/statistics/search_database</a:t>
            </a:r>
            <a:endParaRPr lang="en-US" altLang="en-US"/>
          </a:p>
        </p:txBody>
      </p:sp>
      <p:sp>
        <p:nvSpPr>
          <p:cNvPr id="90117" name="Rectangle 11"/>
          <p:cNvSpPr>
            <a:spLocks noGrp="1" noChangeArrowheads="1"/>
          </p:cNvSpPr>
          <p:nvPr>
            <p:ph type="title"/>
          </p:nvPr>
        </p:nvSpPr>
        <p:spPr>
          <a:noFill/>
        </p:spPr>
        <p:txBody>
          <a:bodyPr/>
          <a:lstStyle/>
          <a:p>
            <a:pPr eaLnBrk="1" hangingPunct="1"/>
            <a:r>
              <a:rPr lang="en-US" altLang="en-US"/>
              <a:t>1. Introduction to Macroeconomics</a:t>
            </a:r>
            <a:br>
              <a:rPr lang="en-US" altLang="en-US"/>
            </a:br>
            <a:r>
              <a:rPr lang="en-US" altLang="en-US"/>
              <a:t>1.3.1. What Is GDP?</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520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2520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25209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25209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2520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F7B971DE-AC72-49BB-9F4B-230B1C96C097}" type="slidenum">
              <a:rPr lang="de-DE" altLang="en-US" sz="1600"/>
              <a:pPr>
                <a:spcBef>
                  <a:spcPct val="0"/>
                </a:spcBef>
                <a:buClrTx/>
                <a:buFontTx/>
                <a:buNone/>
              </a:pPr>
              <a:t>33</a:t>
            </a:fld>
            <a:r>
              <a:rPr lang="de-DE" altLang="en-US" sz="1600"/>
              <a:t> -</a:t>
            </a:r>
          </a:p>
        </p:txBody>
      </p:sp>
      <p:sp>
        <p:nvSpPr>
          <p:cNvPr id="92163"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92164" name="Rectangle 10"/>
          <p:cNvSpPr>
            <a:spLocks noGrp="1" noChangeArrowheads="1"/>
          </p:cNvSpPr>
          <p:nvPr>
            <p:ph type="title"/>
          </p:nvPr>
        </p:nvSpPr>
        <p:spPr>
          <a:noFill/>
        </p:spPr>
        <p:txBody>
          <a:bodyPr/>
          <a:lstStyle/>
          <a:p>
            <a:pPr eaLnBrk="1" hangingPunct="1"/>
            <a:r>
              <a:rPr lang="en-US" altLang="en-US"/>
              <a:t>1. Introduction to Macroeconomics</a:t>
            </a:r>
            <a:br>
              <a:rPr lang="en-US" altLang="en-US"/>
            </a:br>
            <a:r>
              <a:rPr lang="en-US" altLang="en-US"/>
              <a:t> </a:t>
            </a:r>
            <a:r>
              <a:rPr lang="en-US" altLang="en-US" sz="2400"/>
              <a:t>1.3.2. Three Ways of Computing GDP</a:t>
            </a:r>
          </a:p>
        </p:txBody>
      </p:sp>
      <p:sp>
        <p:nvSpPr>
          <p:cNvPr id="92165" name="Text Box 13"/>
          <p:cNvSpPr txBox="1">
            <a:spLocks noChangeArrowheads="1"/>
          </p:cNvSpPr>
          <p:nvPr/>
        </p:nvSpPr>
        <p:spPr bwMode="auto">
          <a:xfrm>
            <a:off x="508000" y="1473200"/>
            <a:ext cx="8293100"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lIns="0" tIns="0" rIns="0" bIns="0"/>
          <a:lstStyle>
            <a:lvl1pPr>
              <a:spcBef>
                <a:spcPct val="20000"/>
              </a:spcBef>
              <a:buClr>
                <a:srgbClr val="FF0000"/>
              </a:buClr>
              <a:buFont typeface="Arial Unicode MS" pitchFamily="34" charset="-128"/>
              <a:buChar char="➤"/>
              <a:tabLst>
                <a:tab pos="355600" algn="l"/>
              </a:tabLst>
              <a:defRPr sz="2400">
                <a:solidFill>
                  <a:schemeClr val="tx1"/>
                </a:solidFill>
                <a:latin typeface="Arial" charset="0"/>
              </a:defRPr>
            </a:lvl1pPr>
            <a:lvl2pPr marL="742950" indent="-285750">
              <a:spcBef>
                <a:spcPct val="20000"/>
              </a:spcBef>
              <a:buClr>
                <a:srgbClr val="FF0000"/>
              </a:buClr>
              <a:buFont typeface="Arial Unicode MS" pitchFamily="34" charset="-128"/>
              <a:buChar char="■"/>
              <a:tabLst>
                <a:tab pos="355600" algn="l"/>
              </a:tabLst>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tabLst>
                <a:tab pos="355600" algn="l"/>
              </a:tabLst>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tabLst>
                <a:tab pos="355600" algn="l"/>
              </a:tabLst>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tabLst>
                <a:tab pos="355600" algn="l"/>
              </a:tabLst>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tabLst>
                <a:tab pos="355600" algn="l"/>
              </a:tabLst>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tabLst>
                <a:tab pos="355600" algn="l"/>
              </a:tabLst>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tabLst>
                <a:tab pos="355600" algn="l"/>
              </a:tabLst>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tabLst>
                <a:tab pos="355600" algn="l"/>
              </a:tabLst>
              <a:defRPr sz="2000">
                <a:solidFill>
                  <a:schemeClr val="tx1"/>
                </a:solidFill>
                <a:latin typeface="Arial" charset="0"/>
              </a:defRPr>
            </a:lvl9pPr>
          </a:lstStyle>
          <a:p>
            <a:pPr eaLnBrk="1" hangingPunct="1">
              <a:buFont typeface="Arial Unicode MS" pitchFamily="34" charset="-128"/>
              <a:buNone/>
            </a:pPr>
            <a:r>
              <a:rPr lang="en-US" altLang="en-US" sz="2200">
                <a:solidFill>
                  <a:srgbClr val="FFFF00"/>
                </a:solidFill>
              </a:rPr>
              <a:t>1.1. What is Macroeconomics?</a:t>
            </a:r>
          </a:p>
          <a:p>
            <a:pPr eaLnBrk="1" hangingPunct="1">
              <a:buFont typeface="Arial Unicode MS" pitchFamily="34" charset="-128"/>
              <a:buNone/>
            </a:pPr>
            <a:r>
              <a:rPr lang="en-US" altLang="en-US" sz="2200">
                <a:solidFill>
                  <a:srgbClr val="FFFF00"/>
                </a:solidFill>
              </a:rPr>
              <a:t>1.2. The Basic Model: The Circular-Flow Model</a:t>
            </a:r>
          </a:p>
          <a:p>
            <a:pPr eaLnBrk="1" hangingPunct="1">
              <a:buFont typeface="Arial Unicode MS" pitchFamily="34" charset="-128"/>
              <a:buNone/>
            </a:pPr>
            <a:r>
              <a:rPr lang="en-US" altLang="en-US" sz="2200">
                <a:solidFill>
                  <a:srgbClr val="FFFF00"/>
                </a:solidFill>
              </a:rPr>
              <a:t>1.3. The Basic Data: GDP and its Components</a:t>
            </a:r>
          </a:p>
          <a:p>
            <a:pPr eaLnBrk="1" hangingPunct="1">
              <a:buFont typeface="Arial Unicode MS" pitchFamily="34" charset="-128"/>
              <a:buNone/>
            </a:pPr>
            <a:r>
              <a:rPr lang="en-US" altLang="en-US" sz="2200">
                <a:solidFill>
                  <a:srgbClr val="FFFF00"/>
                </a:solidFill>
              </a:rPr>
              <a:t>	1.3.1. What Is GDP?</a:t>
            </a:r>
          </a:p>
          <a:p>
            <a:pPr eaLnBrk="1" hangingPunct="1">
              <a:buFont typeface="Arial Unicode MS" pitchFamily="34" charset="-128"/>
              <a:buNone/>
            </a:pPr>
            <a:r>
              <a:rPr lang="en-US" altLang="en-US" sz="2200">
                <a:solidFill>
                  <a:srgbClr val="FFFF00"/>
                </a:solidFill>
              </a:rPr>
              <a:t>	1.3.2. Three Ways of Computing GDP</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7296C20C-B33D-48CB-B0F8-7B791ED9385C}" type="slidenum">
              <a:rPr lang="de-DE" altLang="en-US" sz="1600"/>
              <a:pPr>
                <a:spcBef>
                  <a:spcPct val="0"/>
                </a:spcBef>
                <a:buClrTx/>
                <a:buFontTx/>
                <a:buNone/>
              </a:pPr>
              <a:t>34</a:t>
            </a:fld>
            <a:r>
              <a:rPr lang="de-DE" altLang="en-US" sz="1600"/>
              <a:t> -</a:t>
            </a:r>
          </a:p>
        </p:txBody>
      </p:sp>
      <p:sp>
        <p:nvSpPr>
          <p:cNvPr id="94211"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67588" name="Rectangle 3"/>
          <p:cNvSpPr>
            <a:spLocks noGrp="1" noChangeArrowheads="1"/>
          </p:cNvSpPr>
          <p:nvPr>
            <p:ph type="body" idx="1"/>
          </p:nvPr>
        </p:nvSpPr>
        <p:spPr>
          <a:xfrm>
            <a:off x="457200" y="1268413"/>
            <a:ext cx="8686800" cy="5427662"/>
          </a:xfrm>
        </p:spPr>
        <p:txBody>
          <a:bodyPr/>
          <a:lstStyle/>
          <a:p>
            <a:pPr marL="476250" indent="-476250" eaLnBrk="1" hangingPunct="1">
              <a:lnSpc>
                <a:spcPct val="90000"/>
              </a:lnSpc>
              <a:spcBef>
                <a:spcPct val="60000"/>
              </a:spcBef>
            </a:pPr>
            <a:r>
              <a:rPr lang="en-US" altLang="en-US" sz="2200" dirty="0">
                <a:solidFill>
                  <a:srgbClr val="00FF00"/>
                </a:solidFill>
              </a:rPr>
              <a:t>GDP</a:t>
            </a:r>
            <a:r>
              <a:rPr lang="en-US" altLang="en-US" sz="2200" dirty="0"/>
              <a:t> is </a:t>
            </a:r>
            <a:r>
              <a:rPr lang="en-US" altLang="en-US" sz="2200" dirty="0">
                <a:solidFill>
                  <a:srgbClr val="00FF00"/>
                </a:solidFill>
              </a:rPr>
              <a:t>defined</a:t>
            </a:r>
            <a:r>
              <a:rPr lang="en-US" altLang="en-US" sz="2200" dirty="0"/>
              <a:t> according to the way it is produced (“</a:t>
            </a:r>
            <a:r>
              <a:rPr lang="en-US" altLang="en-US" sz="2200" dirty="0">
                <a:solidFill>
                  <a:srgbClr val="00FF00"/>
                </a:solidFill>
              </a:rPr>
              <a:t>production account</a:t>
            </a:r>
            <a:r>
              <a:rPr lang="en-US" altLang="en-US" sz="2200" dirty="0"/>
              <a:t>”). However, following the circular flow model, there are three ways how GDP can be calculated:</a:t>
            </a:r>
          </a:p>
          <a:p>
            <a:pPr marL="1333500" lvl="2" indent="-419100" eaLnBrk="1" hangingPunct="1">
              <a:lnSpc>
                <a:spcPct val="70000"/>
              </a:lnSpc>
              <a:spcBef>
                <a:spcPct val="60000"/>
              </a:spcBef>
              <a:buFont typeface="Arial Unicode MS" pitchFamily="34" charset="-128"/>
              <a:buAutoNum type="arabicPeriod"/>
            </a:pPr>
            <a:r>
              <a:rPr lang="en-US" altLang="en-US" sz="2100" dirty="0">
                <a:solidFill>
                  <a:srgbClr val="00FF00"/>
                </a:solidFill>
              </a:rPr>
              <a:t>Production Account: </a:t>
            </a:r>
            <a:r>
              <a:rPr lang="en-US" altLang="en-US" sz="2100" dirty="0"/>
              <a:t>“Making of the Cake”</a:t>
            </a:r>
          </a:p>
          <a:p>
            <a:pPr marL="1333500" lvl="2" indent="-419100" eaLnBrk="1" hangingPunct="1">
              <a:lnSpc>
                <a:spcPct val="70000"/>
              </a:lnSpc>
              <a:spcBef>
                <a:spcPct val="60000"/>
              </a:spcBef>
              <a:buFont typeface="Arial Unicode MS" pitchFamily="34" charset="-128"/>
              <a:buAutoNum type="arabicPeriod"/>
            </a:pPr>
            <a:r>
              <a:rPr lang="en-US" altLang="en-US" sz="2100" dirty="0">
                <a:solidFill>
                  <a:srgbClr val="00FF00"/>
                </a:solidFill>
              </a:rPr>
              <a:t>Distribution Account: </a:t>
            </a:r>
            <a:r>
              <a:rPr lang="en-US" altLang="en-US" sz="2100" dirty="0"/>
              <a:t>“Distribution of the Cake”</a:t>
            </a:r>
          </a:p>
          <a:p>
            <a:pPr marL="1333500" lvl="2" indent="-419100" eaLnBrk="1" hangingPunct="1">
              <a:lnSpc>
                <a:spcPct val="70000"/>
              </a:lnSpc>
              <a:spcBef>
                <a:spcPct val="60000"/>
              </a:spcBef>
              <a:buFont typeface="Arial Unicode MS" pitchFamily="34" charset="-128"/>
              <a:buAutoNum type="arabicPeriod"/>
            </a:pPr>
            <a:r>
              <a:rPr lang="en-US" altLang="en-US" sz="2100" dirty="0">
                <a:solidFill>
                  <a:srgbClr val="00FF00"/>
                </a:solidFill>
              </a:rPr>
              <a:t>Expenditure Account: </a:t>
            </a:r>
            <a:r>
              <a:rPr lang="en-US" altLang="en-US" sz="2100" dirty="0"/>
              <a:t>“Consumption of the Cake”</a:t>
            </a:r>
          </a:p>
          <a:p>
            <a:pPr marL="476250" indent="-476250" eaLnBrk="1" hangingPunct="1">
              <a:lnSpc>
                <a:spcPct val="90000"/>
              </a:lnSpc>
              <a:spcBef>
                <a:spcPct val="60000"/>
              </a:spcBef>
            </a:pPr>
            <a:r>
              <a:rPr lang="en-US" altLang="en-US" dirty="0"/>
              <a:t>The same cake is subdivided by three different kind of criteria:</a:t>
            </a:r>
          </a:p>
          <a:p>
            <a:pPr marL="1333500" lvl="2" indent="-419100" eaLnBrk="1" hangingPunct="1">
              <a:lnSpc>
                <a:spcPct val="80000"/>
              </a:lnSpc>
              <a:spcBef>
                <a:spcPct val="60000"/>
              </a:spcBef>
              <a:buFont typeface="Arial Unicode MS" pitchFamily="34" charset="-128"/>
              <a:buAutoNum type="arabicPeriod"/>
            </a:pPr>
            <a:r>
              <a:rPr lang="en-US" altLang="en-US" sz="2100" dirty="0">
                <a:solidFill>
                  <a:srgbClr val="00FF00"/>
                </a:solidFill>
              </a:rPr>
              <a:t>Production Account: </a:t>
            </a:r>
            <a:r>
              <a:rPr lang="en-US" altLang="en-US" sz="2100" dirty="0"/>
              <a:t>What is the contribution of a certain industry to GDP?</a:t>
            </a:r>
          </a:p>
          <a:p>
            <a:pPr marL="1333500" lvl="2" indent="-419100" eaLnBrk="1" hangingPunct="1">
              <a:lnSpc>
                <a:spcPct val="80000"/>
              </a:lnSpc>
              <a:spcBef>
                <a:spcPct val="60000"/>
              </a:spcBef>
              <a:buFont typeface="Arial Unicode MS" pitchFamily="34" charset="-128"/>
              <a:buAutoNum type="arabicPeriod"/>
            </a:pPr>
            <a:r>
              <a:rPr lang="en-US" altLang="en-US" sz="2100" dirty="0">
                <a:solidFill>
                  <a:srgbClr val="00FF00"/>
                </a:solidFill>
              </a:rPr>
              <a:t>Distribution Account: </a:t>
            </a:r>
            <a:r>
              <a:rPr lang="en-US" altLang="en-US" sz="2100" dirty="0"/>
              <a:t>What kind of economic units receive how much of GDP?</a:t>
            </a:r>
            <a:endParaRPr lang="en-US" altLang="en-US" sz="2100" dirty="0">
              <a:solidFill>
                <a:srgbClr val="00FF00"/>
              </a:solidFill>
            </a:endParaRPr>
          </a:p>
          <a:p>
            <a:pPr marL="1333500" lvl="2" indent="-419100" eaLnBrk="1" hangingPunct="1">
              <a:lnSpc>
                <a:spcPct val="80000"/>
              </a:lnSpc>
              <a:spcBef>
                <a:spcPct val="60000"/>
              </a:spcBef>
              <a:buFont typeface="Arial Unicode MS" pitchFamily="34" charset="-128"/>
              <a:buAutoNum type="arabicPeriod"/>
            </a:pPr>
            <a:r>
              <a:rPr lang="en-US" altLang="en-US" sz="2100" dirty="0">
                <a:solidFill>
                  <a:srgbClr val="00FF00"/>
                </a:solidFill>
              </a:rPr>
              <a:t>Expenditure Account: </a:t>
            </a:r>
            <a:r>
              <a:rPr lang="en-US" altLang="en-US" sz="2100" dirty="0"/>
              <a:t>For what kind of purposes is GDP used?</a:t>
            </a:r>
          </a:p>
        </p:txBody>
      </p:sp>
      <p:sp>
        <p:nvSpPr>
          <p:cNvPr id="94213" name="Rectangle 12"/>
          <p:cNvSpPr>
            <a:spLocks noGrp="1" noChangeArrowheads="1"/>
          </p:cNvSpPr>
          <p:nvPr>
            <p:ph type="title"/>
          </p:nvPr>
        </p:nvSpPr>
        <p:spPr>
          <a:noFill/>
        </p:spPr>
        <p:txBody>
          <a:bodyPr/>
          <a:lstStyle/>
          <a:p>
            <a:pPr eaLnBrk="1" hangingPunct="1"/>
            <a:r>
              <a:rPr lang="en-US" altLang="en-US"/>
              <a:t>1. Introduction to Macroeconomics</a:t>
            </a:r>
            <a:br>
              <a:rPr lang="en-US" altLang="en-US"/>
            </a:br>
            <a:r>
              <a:rPr lang="en-US" altLang="en-US"/>
              <a:t> </a:t>
            </a:r>
            <a:r>
              <a:rPr lang="en-US" altLang="en-US" sz="2400"/>
              <a:t>1.3.2. Three Ways of Computing GDP</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58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58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7588">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758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758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758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758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69850"/>
            <a:ext cx="8166100" cy="693738"/>
          </a:xfrm>
        </p:spPr>
        <p:txBody>
          <a:bodyPr/>
          <a:lstStyle/>
          <a:p>
            <a:r>
              <a:rPr lang="en-US" altLang="en-US"/>
              <a:t>1. Introduction to Macroeconomics</a:t>
            </a:r>
            <a:br>
              <a:rPr lang="en-US" altLang="en-US"/>
            </a:br>
            <a:r>
              <a:rPr lang="en-US" altLang="en-US"/>
              <a:t> </a:t>
            </a:r>
            <a:r>
              <a:rPr lang="en-US" altLang="en-US" sz="2400"/>
              <a:t>1.3.2. Three Ways of Computing GDP</a:t>
            </a:r>
            <a:endParaRPr lang="de-DE" altLang="en-US" sz="2400"/>
          </a:p>
        </p:txBody>
      </p:sp>
      <p:sp>
        <p:nvSpPr>
          <p:cNvPr id="96259" name="Arc 3"/>
          <p:cNvSpPr>
            <a:spLocks/>
          </p:cNvSpPr>
          <p:nvPr/>
        </p:nvSpPr>
        <p:spPr bwMode="auto">
          <a:xfrm>
            <a:off x="1995488" y="2085975"/>
            <a:ext cx="1428750" cy="4275138"/>
          </a:xfrm>
          <a:custGeom>
            <a:avLst/>
            <a:gdLst>
              <a:gd name="T0" fmla="*/ 2147483646 w 21600"/>
              <a:gd name="T1" fmla="*/ 2147483646 h 43109"/>
              <a:gd name="T2" fmla="*/ 2147483646 w 21600"/>
              <a:gd name="T3" fmla="*/ 0 h 43109"/>
              <a:gd name="T4" fmla="*/ 2147483646 w 21600"/>
              <a:gd name="T5" fmla="*/ 2147483646 h 43109"/>
              <a:gd name="T6" fmla="*/ 0 60000 65536"/>
              <a:gd name="T7" fmla="*/ 0 60000 65536"/>
              <a:gd name="T8" fmla="*/ 0 60000 65536"/>
              <a:gd name="T9" fmla="*/ 0 w 21600"/>
              <a:gd name="T10" fmla="*/ 0 h 43109"/>
              <a:gd name="T11" fmla="*/ 21600 w 21600"/>
              <a:gd name="T12" fmla="*/ 43109 h 43109"/>
            </a:gdLst>
            <a:ahLst/>
            <a:cxnLst>
              <a:cxn ang="T6">
                <a:pos x="T0" y="T1"/>
              </a:cxn>
              <a:cxn ang="T7">
                <a:pos x="T2" y="T3"/>
              </a:cxn>
              <a:cxn ang="T8">
                <a:pos x="T4" y="T5"/>
              </a:cxn>
            </a:cxnLst>
            <a:rect l="T9" t="T10" r="T11" b="T12"/>
            <a:pathLst>
              <a:path w="21600" h="43109" fill="none" extrusionOk="0">
                <a:moveTo>
                  <a:pt x="21384" y="43108"/>
                </a:moveTo>
                <a:cubicBezTo>
                  <a:pt x="9539" y="42990"/>
                  <a:pt x="0" y="33355"/>
                  <a:pt x="0" y="21510"/>
                </a:cubicBezTo>
                <a:cubicBezTo>
                  <a:pt x="-1" y="10342"/>
                  <a:pt x="8512" y="1016"/>
                  <a:pt x="19632" y="-1"/>
                </a:cubicBezTo>
              </a:path>
              <a:path w="21600" h="43109" stroke="0" extrusionOk="0">
                <a:moveTo>
                  <a:pt x="21384" y="43108"/>
                </a:moveTo>
                <a:cubicBezTo>
                  <a:pt x="9539" y="42990"/>
                  <a:pt x="0" y="33355"/>
                  <a:pt x="0" y="21510"/>
                </a:cubicBezTo>
                <a:cubicBezTo>
                  <a:pt x="-1" y="10342"/>
                  <a:pt x="8512" y="1016"/>
                  <a:pt x="19632" y="-1"/>
                </a:cubicBezTo>
                <a:lnTo>
                  <a:pt x="21600" y="21510"/>
                </a:lnTo>
                <a:lnTo>
                  <a:pt x="21384" y="43108"/>
                </a:lnTo>
                <a:close/>
              </a:path>
            </a:pathLst>
          </a:custGeom>
          <a:noFill/>
          <a:ln w="57150" cap="rnd">
            <a:solidFill>
              <a:srgbClr val="FF0000"/>
            </a:solidFill>
            <a:round/>
            <a:headEnd type="stealth" w="med" len="lg"/>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6260" name="Arc 4"/>
          <p:cNvSpPr>
            <a:spLocks/>
          </p:cNvSpPr>
          <p:nvPr/>
        </p:nvSpPr>
        <p:spPr bwMode="auto">
          <a:xfrm>
            <a:off x="5216525" y="1992313"/>
            <a:ext cx="1679575" cy="4394200"/>
          </a:xfrm>
          <a:custGeom>
            <a:avLst/>
            <a:gdLst>
              <a:gd name="T0" fmla="*/ 2147483646 w 21600"/>
              <a:gd name="T1" fmla="*/ 0 h 42817"/>
              <a:gd name="T2" fmla="*/ 2147483646 w 21600"/>
              <a:gd name="T3" fmla="*/ 2147483646 h 42817"/>
              <a:gd name="T4" fmla="*/ 0 w 21600"/>
              <a:gd name="T5" fmla="*/ 2147483646 h 42817"/>
              <a:gd name="T6" fmla="*/ 0 60000 65536"/>
              <a:gd name="T7" fmla="*/ 0 60000 65536"/>
              <a:gd name="T8" fmla="*/ 0 60000 65536"/>
              <a:gd name="T9" fmla="*/ 0 w 21600"/>
              <a:gd name="T10" fmla="*/ 0 h 42817"/>
              <a:gd name="T11" fmla="*/ 21600 w 21600"/>
              <a:gd name="T12" fmla="*/ 42817 h 42817"/>
            </a:gdLst>
            <a:ahLst/>
            <a:cxnLst>
              <a:cxn ang="T6">
                <a:pos x="T0" y="T1"/>
              </a:cxn>
              <a:cxn ang="T7">
                <a:pos x="T2" y="T3"/>
              </a:cxn>
              <a:cxn ang="T8">
                <a:pos x="T4" y="T5"/>
              </a:cxn>
            </a:cxnLst>
            <a:rect l="T9" t="T10" r="T11" b="T12"/>
            <a:pathLst>
              <a:path w="21600" h="42817" fill="none" extrusionOk="0">
                <a:moveTo>
                  <a:pt x="2612" y="-1"/>
                </a:moveTo>
                <a:cubicBezTo>
                  <a:pt x="13451" y="1319"/>
                  <a:pt x="21600" y="10521"/>
                  <a:pt x="21600" y="21441"/>
                </a:cubicBezTo>
                <a:cubicBezTo>
                  <a:pt x="21600" y="32170"/>
                  <a:pt x="13724" y="41273"/>
                  <a:pt x="3105" y="42816"/>
                </a:cubicBezTo>
              </a:path>
              <a:path w="21600" h="42817" stroke="0" extrusionOk="0">
                <a:moveTo>
                  <a:pt x="2612" y="-1"/>
                </a:moveTo>
                <a:cubicBezTo>
                  <a:pt x="13451" y="1319"/>
                  <a:pt x="21600" y="10521"/>
                  <a:pt x="21600" y="21441"/>
                </a:cubicBezTo>
                <a:cubicBezTo>
                  <a:pt x="21600" y="32170"/>
                  <a:pt x="13724" y="41273"/>
                  <a:pt x="3105" y="42816"/>
                </a:cubicBezTo>
                <a:lnTo>
                  <a:pt x="0" y="21441"/>
                </a:lnTo>
                <a:lnTo>
                  <a:pt x="2612" y="-1"/>
                </a:lnTo>
                <a:close/>
              </a:path>
            </a:pathLst>
          </a:custGeom>
          <a:noFill/>
          <a:ln w="57150" cap="rnd">
            <a:solidFill>
              <a:srgbClr val="FF0000"/>
            </a:solidFill>
            <a:round/>
            <a:headEnd type="stealth" w="med" len="lg"/>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96261" name="Object 5"/>
          <p:cNvGraphicFramePr>
            <a:graphicFrameLocks noChangeAspect="1"/>
          </p:cNvGraphicFramePr>
          <p:nvPr/>
        </p:nvGraphicFramePr>
        <p:xfrm>
          <a:off x="3598863" y="1150938"/>
          <a:ext cx="1560512" cy="1189037"/>
        </p:xfrm>
        <a:graphic>
          <a:graphicData uri="http://schemas.openxmlformats.org/presentationml/2006/ole">
            <mc:AlternateContent xmlns:mc="http://schemas.openxmlformats.org/markup-compatibility/2006">
              <mc:Choice xmlns:v="urn:schemas-microsoft-com:vml" Requires="v">
                <p:oleObj spid="_x0000_s96492" name="Clip" r:id="rId4" imgW="5905500" imgH="3697288" progId="MS_ClipArt_Gallery.2">
                  <p:embed/>
                </p:oleObj>
              </mc:Choice>
              <mc:Fallback>
                <p:oleObj name="Clip" r:id="rId4" imgW="5905500" imgH="3697288" progId="MS_ClipArt_Gallery.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8863" y="1150938"/>
                        <a:ext cx="1560512"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6262" name="Object 6"/>
          <p:cNvGraphicFramePr>
            <a:graphicFrameLocks noChangeAspect="1"/>
          </p:cNvGraphicFramePr>
          <p:nvPr/>
        </p:nvGraphicFramePr>
        <p:xfrm>
          <a:off x="3611563" y="5305425"/>
          <a:ext cx="1743075" cy="1527175"/>
        </p:xfrm>
        <a:graphic>
          <a:graphicData uri="http://schemas.openxmlformats.org/presentationml/2006/ole">
            <mc:AlternateContent xmlns:mc="http://schemas.openxmlformats.org/markup-compatibility/2006">
              <mc:Choice xmlns:v="urn:schemas-microsoft-com:vml" Requires="v">
                <p:oleObj spid="_x0000_s96493" name="Clip" r:id="rId6" imgW="1108253" imgH="1632204" progId="MS_ClipArt_Gallery.2">
                  <p:embed/>
                </p:oleObj>
              </mc:Choice>
              <mc:Fallback>
                <p:oleObj name="Clip" r:id="rId6" imgW="1108253" imgH="1632204" progId="MS_ClipArt_Gallery.2">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t="7588" r="3009" b="17120"/>
                      <a:stretch>
                        <a:fillRect/>
                      </a:stretch>
                    </p:blipFill>
                    <p:spPr bwMode="auto">
                      <a:xfrm>
                        <a:off x="3611563" y="5305425"/>
                        <a:ext cx="1743075" cy="152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6263" name="Rectangle 7"/>
          <p:cNvSpPr>
            <a:spLocks noChangeArrowheads="1"/>
          </p:cNvSpPr>
          <p:nvPr/>
        </p:nvSpPr>
        <p:spPr bwMode="auto">
          <a:xfrm>
            <a:off x="3101975" y="2533650"/>
            <a:ext cx="2828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3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a:spcBef>
                <a:spcPct val="0"/>
              </a:spcBef>
              <a:buClrTx/>
              <a:buFontTx/>
              <a:buNone/>
            </a:pPr>
            <a:r>
              <a:rPr lang="en-US" altLang="en-US">
                <a:solidFill>
                  <a:srgbClr val="00FF00"/>
                </a:solidFill>
              </a:rPr>
              <a:t>Production Account</a:t>
            </a:r>
            <a:endParaRPr lang="en-GB" altLang="en-US">
              <a:solidFill>
                <a:srgbClr val="00FF00"/>
              </a:solidFill>
            </a:endParaRPr>
          </a:p>
        </p:txBody>
      </p:sp>
      <p:sp>
        <p:nvSpPr>
          <p:cNvPr id="96264" name="Rectangle 8"/>
          <p:cNvSpPr>
            <a:spLocks noChangeArrowheads="1"/>
          </p:cNvSpPr>
          <p:nvPr/>
        </p:nvSpPr>
        <p:spPr bwMode="auto">
          <a:xfrm>
            <a:off x="1976438" y="2994025"/>
            <a:ext cx="5159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3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a:spcBef>
                <a:spcPct val="0"/>
              </a:spcBef>
              <a:buClrTx/>
              <a:buFontTx/>
              <a:buNone/>
            </a:pPr>
            <a:r>
              <a:rPr lang="de-DE" altLang="en-US" sz="2500">
                <a:solidFill>
                  <a:srgbClr val="FFFF00"/>
                </a:solidFill>
              </a:rPr>
              <a:t>„Making of the Cake“</a:t>
            </a:r>
            <a:endParaRPr lang="en-GB" altLang="en-US" sz="2500">
              <a:solidFill>
                <a:srgbClr val="FFFF00"/>
              </a:solidFill>
            </a:endParaRPr>
          </a:p>
        </p:txBody>
      </p:sp>
      <p:sp>
        <p:nvSpPr>
          <p:cNvPr id="96265" name="Rectangle 9"/>
          <p:cNvSpPr>
            <a:spLocks noChangeArrowheads="1"/>
          </p:cNvSpPr>
          <p:nvPr/>
        </p:nvSpPr>
        <p:spPr bwMode="auto">
          <a:xfrm>
            <a:off x="0" y="3602038"/>
            <a:ext cx="28400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3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lnSpc>
                <a:spcPct val="80000"/>
              </a:lnSpc>
              <a:buFont typeface="Arial Unicode MS" pitchFamily="34" charset="-128"/>
              <a:buNone/>
            </a:pPr>
            <a:r>
              <a:rPr lang="en-US" altLang="en-US" sz="2500">
                <a:solidFill>
                  <a:srgbClr val="00FF00"/>
                </a:solidFill>
              </a:rPr>
              <a:t>Distribution Account</a:t>
            </a:r>
            <a:endParaRPr lang="en-GB" altLang="en-US" sz="2500">
              <a:solidFill>
                <a:srgbClr val="00FF00"/>
              </a:solidFill>
            </a:endParaRPr>
          </a:p>
        </p:txBody>
      </p:sp>
      <p:sp>
        <p:nvSpPr>
          <p:cNvPr id="96266" name="Rectangle 10"/>
          <p:cNvSpPr>
            <a:spLocks noChangeArrowheads="1"/>
          </p:cNvSpPr>
          <p:nvPr/>
        </p:nvSpPr>
        <p:spPr bwMode="auto">
          <a:xfrm>
            <a:off x="0" y="4354513"/>
            <a:ext cx="2265363"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76200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3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en-GB" altLang="en-US">
                <a:solidFill>
                  <a:srgbClr val="FFFF00"/>
                </a:solidFill>
              </a:rPr>
              <a:t>„Distribution   of the Cake“</a:t>
            </a:r>
          </a:p>
        </p:txBody>
      </p:sp>
      <p:sp>
        <p:nvSpPr>
          <p:cNvPr id="96267" name="Rectangle 11"/>
          <p:cNvSpPr>
            <a:spLocks noChangeArrowheads="1"/>
          </p:cNvSpPr>
          <p:nvPr/>
        </p:nvSpPr>
        <p:spPr bwMode="auto">
          <a:xfrm>
            <a:off x="6827838" y="3568700"/>
            <a:ext cx="23161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3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r" eaLnBrk="1" hangingPunct="1">
              <a:lnSpc>
                <a:spcPct val="80000"/>
              </a:lnSpc>
              <a:buFont typeface="Arial Unicode MS" pitchFamily="34" charset="-128"/>
              <a:buNone/>
            </a:pPr>
            <a:r>
              <a:rPr lang="en-US" altLang="en-US" sz="2500">
                <a:solidFill>
                  <a:srgbClr val="00FF00"/>
                </a:solidFill>
              </a:rPr>
              <a:t>Expenditure Account</a:t>
            </a:r>
            <a:endParaRPr lang="en-GB" altLang="en-US" sz="2500">
              <a:solidFill>
                <a:srgbClr val="00FF00"/>
              </a:solidFill>
            </a:endParaRPr>
          </a:p>
        </p:txBody>
      </p:sp>
      <p:sp>
        <p:nvSpPr>
          <p:cNvPr id="96268" name="Rectangle 12"/>
          <p:cNvSpPr>
            <a:spLocks noChangeArrowheads="1"/>
          </p:cNvSpPr>
          <p:nvPr/>
        </p:nvSpPr>
        <p:spPr bwMode="auto">
          <a:xfrm>
            <a:off x="6578600" y="4368800"/>
            <a:ext cx="2532063"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76200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3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r">
              <a:spcBef>
                <a:spcPct val="0"/>
              </a:spcBef>
              <a:buClrTx/>
              <a:buFontTx/>
              <a:buNone/>
            </a:pPr>
            <a:r>
              <a:rPr lang="en-GB" altLang="en-US">
                <a:solidFill>
                  <a:srgbClr val="FFFF00"/>
                </a:solidFill>
              </a:rPr>
              <a:t>„Consumption   of the Cake“</a:t>
            </a:r>
          </a:p>
        </p:txBody>
      </p:sp>
      <p:sp>
        <p:nvSpPr>
          <p:cNvPr id="326670" name="Line 14"/>
          <p:cNvSpPr>
            <a:spLocks noChangeShapeType="1"/>
          </p:cNvSpPr>
          <p:nvPr/>
        </p:nvSpPr>
        <p:spPr bwMode="auto">
          <a:xfrm rot="5400000">
            <a:off x="3606800" y="1663700"/>
            <a:ext cx="1574800" cy="12700"/>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6671" name="Line 15"/>
          <p:cNvSpPr>
            <a:spLocks noChangeShapeType="1"/>
          </p:cNvSpPr>
          <p:nvPr/>
        </p:nvSpPr>
        <p:spPr bwMode="auto">
          <a:xfrm>
            <a:off x="1185863" y="4306888"/>
            <a:ext cx="1574800" cy="12700"/>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6672" name="Line 16"/>
          <p:cNvSpPr>
            <a:spLocks noChangeShapeType="1"/>
          </p:cNvSpPr>
          <p:nvPr/>
        </p:nvSpPr>
        <p:spPr bwMode="auto">
          <a:xfrm>
            <a:off x="6162675" y="4270375"/>
            <a:ext cx="1574800" cy="12700"/>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66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66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6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70" grpId="0" animBg="1"/>
      <p:bldP spid="326671" grpId="0" animBg="1"/>
      <p:bldP spid="326672"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77707" name="Text Box 11"/>
          <p:cNvSpPr txBox="1">
            <a:spLocks noChangeArrowheads="1"/>
          </p:cNvSpPr>
          <p:nvPr/>
        </p:nvSpPr>
        <p:spPr bwMode="auto">
          <a:xfrm>
            <a:off x="442913" y="1331913"/>
            <a:ext cx="8701087" cy="507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lstStyle>
            <a:lvl1pPr marL="476250" indent="-476250">
              <a:spcBef>
                <a:spcPct val="20000"/>
              </a:spcBef>
              <a:buClr>
                <a:srgbClr val="FF0000"/>
              </a:buClr>
              <a:buFont typeface="Arial Unicode MS" pitchFamily="34" charset="-128"/>
              <a:buChar char="➤"/>
              <a:defRPr sz="2400">
                <a:solidFill>
                  <a:schemeClr val="tx1"/>
                </a:solidFill>
                <a:latin typeface="Arial" charset="0"/>
              </a:defRPr>
            </a:lvl1pPr>
            <a:lvl2pPr marL="933450" indent="-4762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AutoNum type="arabicPeriod"/>
            </a:pPr>
            <a:r>
              <a:rPr lang="en-US" altLang="en-US" sz="2500" dirty="0"/>
              <a:t>GDP by Production Account:</a:t>
            </a:r>
            <a:endParaRPr lang="en-US" altLang="en-US" sz="2300" dirty="0"/>
          </a:p>
          <a:p>
            <a:pPr eaLnBrk="1" hangingPunct="1">
              <a:lnSpc>
                <a:spcPct val="20000"/>
              </a:lnSpc>
              <a:buFont typeface="Arial Unicode MS" pitchFamily="34" charset="-128"/>
              <a:buNone/>
            </a:pPr>
            <a:endParaRPr lang="en-US" altLang="en-US" sz="2300" dirty="0"/>
          </a:p>
          <a:p>
            <a:pPr lvl="1"/>
            <a:r>
              <a:rPr lang="en-US" altLang="en-US" dirty="0"/>
              <a:t>The </a:t>
            </a:r>
            <a:r>
              <a:rPr lang="en-US" altLang="en-US" dirty="0">
                <a:solidFill>
                  <a:srgbClr val="00FF00"/>
                </a:solidFill>
              </a:rPr>
              <a:t>production account </a:t>
            </a:r>
            <a:r>
              <a:rPr lang="en-US" altLang="en-US" dirty="0"/>
              <a:t>formula simply adds up the value added by all economic units:</a:t>
            </a:r>
          </a:p>
          <a:p>
            <a:pPr eaLnBrk="1" hangingPunct="1">
              <a:lnSpc>
                <a:spcPct val="0"/>
              </a:lnSpc>
            </a:pPr>
            <a:endParaRPr lang="en-US" altLang="en-US" sz="2300" dirty="0"/>
          </a:p>
          <a:p>
            <a:pPr eaLnBrk="1" hangingPunct="1">
              <a:lnSpc>
                <a:spcPct val="0"/>
              </a:lnSpc>
            </a:pPr>
            <a:endParaRPr lang="en-US" altLang="en-US" sz="2300" dirty="0"/>
          </a:p>
          <a:p>
            <a:pPr eaLnBrk="1" hangingPunct="1">
              <a:buFont typeface="Arial Unicode MS" pitchFamily="34" charset="-128"/>
              <a:buNone/>
            </a:pPr>
            <a:r>
              <a:rPr lang="en-US" altLang="en-US" sz="2300" dirty="0"/>
              <a:t>      </a:t>
            </a:r>
            <a:r>
              <a:rPr lang="en-US" altLang="en-US" sz="2300" dirty="0">
                <a:solidFill>
                  <a:srgbClr val="00FF00"/>
                </a:solidFill>
              </a:rPr>
              <a:t>GDP</a:t>
            </a:r>
            <a:r>
              <a:rPr lang="en-US" altLang="en-US" sz="2300" dirty="0"/>
              <a:t> =    </a:t>
            </a:r>
            <a:r>
              <a:rPr lang="en-US" altLang="en-US" sz="2300" dirty="0">
                <a:solidFill>
                  <a:srgbClr val="00FF00"/>
                </a:solidFill>
              </a:rPr>
              <a:t>value added</a:t>
            </a:r>
            <a:r>
              <a:rPr lang="en-US" altLang="en-US" sz="2300" dirty="0"/>
              <a:t> of private firms</a:t>
            </a:r>
          </a:p>
          <a:p>
            <a:pPr eaLnBrk="1" hangingPunct="1">
              <a:buNone/>
            </a:pPr>
            <a:r>
              <a:rPr lang="en-US" altLang="en-US" sz="2300" dirty="0"/>
              <a:t>                  + </a:t>
            </a:r>
            <a:r>
              <a:rPr lang="en-US" altLang="en-US" sz="2300" dirty="0">
                <a:solidFill>
                  <a:srgbClr val="00FF00"/>
                </a:solidFill>
              </a:rPr>
              <a:t>value added</a:t>
            </a:r>
            <a:r>
              <a:rPr lang="en-US" altLang="en-US" sz="2300" dirty="0"/>
              <a:t> of government </a:t>
            </a:r>
          </a:p>
          <a:p>
            <a:pPr eaLnBrk="1" hangingPunct="1">
              <a:buNone/>
            </a:pPr>
            <a:r>
              <a:rPr lang="en-US" altLang="en-US" sz="2300" dirty="0"/>
              <a:t>                  + </a:t>
            </a:r>
            <a:r>
              <a:rPr lang="en-US" altLang="en-US" sz="2300" dirty="0">
                <a:solidFill>
                  <a:srgbClr val="00FF00"/>
                </a:solidFill>
              </a:rPr>
              <a:t>value added</a:t>
            </a:r>
            <a:r>
              <a:rPr lang="en-US" altLang="en-US" sz="2300" dirty="0"/>
              <a:t> of non-profit organizations                                                                        </a:t>
            </a:r>
          </a:p>
          <a:p>
            <a:pPr eaLnBrk="1" hangingPunct="1">
              <a:buFont typeface="Arial Unicode MS" pitchFamily="34" charset="-128"/>
              <a:buNone/>
            </a:pPr>
            <a:r>
              <a:rPr lang="en-US" altLang="en-US" sz="2300" dirty="0"/>
              <a:t>                 +  </a:t>
            </a:r>
            <a:r>
              <a:rPr lang="en-US" altLang="en-US" sz="2300" dirty="0">
                <a:solidFill>
                  <a:srgbClr val="00FF00"/>
                </a:solidFill>
              </a:rPr>
              <a:t>value added</a:t>
            </a:r>
            <a:r>
              <a:rPr lang="en-US" altLang="en-US" sz="2300" dirty="0"/>
              <a:t>  of households</a:t>
            </a:r>
          </a:p>
          <a:p>
            <a:pPr eaLnBrk="1" hangingPunct="1">
              <a:buFont typeface="Arial Unicode MS" pitchFamily="34" charset="-128"/>
              <a:buNone/>
            </a:pPr>
            <a:r>
              <a:rPr lang="en-US" altLang="en-US" sz="2300" dirty="0"/>
              <a:t>     </a:t>
            </a:r>
          </a:p>
          <a:p>
            <a:pPr eaLnBrk="1" hangingPunct="1">
              <a:buFont typeface="Arial Unicode MS" pitchFamily="34" charset="-128"/>
              <a:buNone/>
            </a:pPr>
            <a:r>
              <a:rPr lang="en-US" altLang="en-US" sz="2300" dirty="0"/>
              <a:t>      </a:t>
            </a:r>
          </a:p>
          <a:p>
            <a:pPr marL="0" indent="0" eaLnBrk="1" hangingPunct="1">
              <a:buFont typeface="Arial Unicode MS" pitchFamily="34" charset="-128"/>
              <a:buNone/>
            </a:pPr>
            <a:r>
              <a:rPr lang="en-US" altLang="en-US" sz="2300" dirty="0"/>
              <a:t>For simplicity, the value added by households and non-profit organizations is added to the value added by the government:     </a:t>
            </a:r>
            <a:endParaRPr lang="en-US" altLang="en-US" sz="2300" dirty="0">
              <a:solidFill>
                <a:srgbClr val="00FF00"/>
              </a:solidFill>
            </a:endParaRPr>
          </a:p>
        </p:txBody>
      </p:sp>
      <p:sp>
        <p:nvSpPr>
          <p:cNvPr id="104451"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t>- </a:t>
            </a:r>
            <a:fld id="{26CB8533-1B67-451D-9FB3-5F4F275EE1EA}" type="slidenum">
              <a:rPr lang="de-DE" altLang="en-US" sz="1600" b="1"/>
              <a:pPr algn="r" eaLnBrk="1" hangingPunct="1">
                <a:spcBef>
                  <a:spcPct val="0"/>
                </a:spcBef>
                <a:buClrTx/>
                <a:buFontTx/>
                <a:buNone/>
              </a:pPr>
              <a:t>36</a:t>
            </a:fld>
            <a:r>
              <a:rPr lang="de-DE" altLang="en-US" sz="1600" b="1"/>
              <a:t> -</a:t>
            </a:r>
          </a:p>
        </p:txBody>
      </p:sp>
      <p:sp>
        <p:nvSpPr>
          <p:cNvPr id="104452"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104453" name="Rectangle 13"/>
          <p:cNvSpPr>
            <a:spLocks noGrp="1" noChangeArrowheads="1"/>
          </p:cNvSpPr>
          <p:nvPr>
            <p:ph type="title" idx="4294967295"/>
          </p:nvPr>
        </p:nvSpPr>
        <p:spPr>
          <a:noFill/>
        </p:spPr>
        <p:txBody>
          <a:bodyPr/>
          <a:lstStyle/>
          <a:p>
            <a:pPr eaLnBrk="1" hangingPunct="1"/>
            <a:r>
              <a:rPr lang="en-US" altLang="en-US"/>
              <a:t>1. Introduction to Macroeconomics</a:t>
            </a:r>
            <a:br>
              <a:rPr lang="en-US" altLang="en-US"/>
            </a:br>
            <a:r>
              <a:rPr lang="en-US" altLang="en-US"/>
              <a:t> </a:t>
            </a:r>
            <a:r>
              <a:rPr lang="en-US" altLang="en-US" sz="2400"/>
              <a:t>1.3.2. Three Ways of Computing GDP</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77707">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27770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77707">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277707">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277707">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7770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 name="Objekt 1">
            <a:extLst>
              <a:ext uri="{FF2B5EF4-FFF2-40B4-BE49-F238E27FC236}">
                <a16:creationId xmlns:a16="http://schemas.microsoft.com/office/drawing/2014/main" id="{73FCA719-CBD8-4468-81A6-6E127FF78978}"/>
              </a:ext>
            </a:extLst>
          </p:cNvPr>
          <p:cNvGraphicFramePr>
            <a:graphicFrameLocks noChangeAspect="1"/>
          </p:cNvGraphicFramePr>
          <p:nvPr>
            <p:extLst>
              <p:ext uri="{D42A27DB-BD31-4B8C-83A1-F6EECF244321}">
                <p14:modId xmlns:p14="http://schemas.microsoft.com/office/powerpoint/2010/main" val="493869159"/>
              </p:ext>
            </p:extLst>
          </p:nvPr>
        </p:nvGraphicFramePr>
        <p:xfrm>
          <a:off x="-34927" y="-31341"/>
          <a:ext cx="9207501" cy="6933381"/>
        </p:xfrm>
        <a:graphic>
          <a:graphicData uri="http://schemas.openxmlformats.org/presentationml/2006/ole">
            <mc:AlternateContent xmlns:mc="http://schemas.openxmlformats.org/markup-compatibility/2006">
              <mc:Choice xmlns:v="urn:schemas-microsoft-com:vml" Requires="v">
                <p:oleObj spid="_x0000_s106625" name="Worksheet" r:id="rId4" imgW="9235337" imgH="5745582" progId="Excel.Sheet.8">
                  <p:link updateAutomatic="1"/>
                </p:oleObj>
              </mc:Choice>
              <mc:Fallback>
                <p:oleObj name="Worksheet" r:id="rId4" imgW="9235337" imgH="5745582" progId="Excel.Sheet.8">
                  <p:link updateAutomatic="1"/>
                  <p:pic>
                    <p:nvPicPr>
                      <p:cNvPr id="0" name=""/>
                      <p:cNvPicPr/>
                      <p:nvPr/>
                    </p:nvPicPr>
                    <p:blipFill>
                      <a:blip r:embed="rId5"/>
                      <a:stretch>
                        <a:fillRect/>
                      </a:stretch>
                    </p:blipFill>
                    <p:spPr>
                      <a:xfrm>
                        <a:off x="-34927" y="-31341"/>
                        <a:ext cx="9207501" cy="6933381"/>
                      </a:xfrm>
                      <a:prstGeom prst="rect">
                        <a:avLst/>
                      </a:prstGeom>
                    </p:spPr>
                  </p:pic>
                </p:oleObj>
              </mc:Fallback>
            </mc:AlternateContent>
          </a:graphicData>
        </a:graphic>
      </p:graphicFrame>
      <p:sp>
        <p:nvSpPr>
          <p:cNvPr id="106498"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1E3A0885-7FA3-49B6-A0CF-468A82926D24}" type="slidenum">
              <a:rPr lang="de-DE" altLang="en-US" sz="1600"/>
              <a:pPr>
                <a:spcBef>
                  <a:spcPct val="0"/>
                </a:spcBef>
                <a:buClrTx/>
                <a:buFontTx/>
                <a:buNone/>
              </a:pPr>
              <a:t>37</a:t>
            </a:fld>
            <a:r>
              <a:rPr lang="de-DE" altLang="en-US" sz="1600"/>
              <a:t> -</a:t>
            </a:r>
          </a:p>
        </p:txBody>
      </p:sp>
      <p:sp>
        <p:nvSpPr>
          <p:cNvPr id="106499"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grpSp>
        <p:nvGrpSpPr>
          <p:cNvPr id="106501" name="Group 8"/>
          <p:cNvGrpSpPr>
            <a:grpSpLocks/>
          </p:cNvGrpSpPr>
          <p:nvPr/>
        </p:nvGrpSpPr>
        <p:grpSpPr bwMode="auto">
          <a:xfrm>
            <a:off x="1343025" y="871538"/>
            <a:ext cx="958850" cy="2359025"/>
            <a:chOff x="1051" y="1180"/>
            <a:chExt cx="604" cy="1152"/>
          </a:xfrm>
        </p:grpSpPr>
        <p:sp>
          <p:nvSpPr>
            <p:cNvPr id="106513" name="Line 9"/>
            <p:cNvSpPr>
              <a:spLocks noChangeShapeType="1"/>
            </p:cNvSpPr>
            <p:nvPr/>
          </p:nvSpPr>
          <p:spPr bwMode="auto">
            <a:xfrm>
              <a:off x="1051" y="1180"/>
              <a:ext cx="0" cy="1152"/>
            </a:xfrm>
            <a:prstGeom prst="line">
              <a:avLst/>
            </a:prstGeom>
            <a:noFill/>
            <a:ln w="38100">
              <a:solidFill>
                <a:srgbClr val="0000FF"/>
              </a:solidFill>
              <a:round/>
              <a:headEnd type="triangle" w="lg"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6514" name="Text Box 10"/>
            <p:cNvSpPr txBox="1">
              <a:spLocks noChangeArrowheads="1"/>
            </p:cNvSpPr>
            <p:nvPr/>
          </p:nvSpPr>
          <p:spPr bwMode="auto">
            <a:xfrm>
              <a:off x="1134" y="1590"/>
              <a:ext cx="521"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200" b="1">
                  <a:solidFill>
                    <a:schemeClr val="bg1"/>
                  </a:solidFill>
                </a:rPr>
                <a:t>48 %</a:t>
              </a:r>
            </a:p>
          </p:txBody>
        </p:sp>
      </p:grpSp>
      <p:grpSp>
        <p:nvGrpSpPr>
          <p:cNvPr id="106502" name="Group 11"/>
          <p:cNvGrpSpPr>
            <a:grpSpLocks/>
          </p:cNvGrpSpPr>
          <p:nvPr/>
        </p:nvGrpSpPr>
        <p:grpSpPr bwMode="auto">
          <a:xfrm>
            <a:off x="7116763" y="884238"/>
            <a:ext cx="971550" cy="3332162"/>
            <a:chOff x="4468" y="1185"/>
            <a:chExt cx="612" cy="1746"/>
          </a:xfrm>
        </p:grpSpPr>
        <p:sp>
          <p:nvSpPr>
            <p:cNvPr id="106511" name="Line 12"/>
            <p:cNvSpPr>
              <a:spLocks noChangeShapeType="1"/>
            </p:cNvSpPr>
            <p:nvPr/>
          </p:nvSpPr>
          <p:spPr bwMode="auto">
            <a:xfrm>
              <a:off x="5066" y="1185"/>
              <a:ext cx="14" cy="1746"/>
            </a:xfrm>
            <a:prstGeom prst="line">
              <a:avLst/>
            </a:prstGeom>
            <a:noFill/>
            <a:ln w="38100">
              <a:solidFill>
                <a:schemeClr val="bg1"/>
              </a:solidFill>
              <a:round/>
              <a:headEnd type="triangle" w="lg"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6512" name="Text Box 13"/>
            <p:cNvSpPr txBox="1">
              <a:spLocks noChangeArrowheads="1"/>
            </p:cNvSpPr>
            <p:nvPr/>
          </p:nvSpPr>
          <p:spPr bwMode="auto">
            <a:xfrm>
              <a:off x="4468" y="1911"/>
              <a:ext cx="521"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200" b="1" dirty="0">
                  <a:solidFill>
                    <a:schemeClr val="bg1"/>
                  </a:solidFill>
                </a:rPr>
                <a:t>69 %</a:t>
              </a:r>
            </a:p>
          </p:txBody>
        </p:sp>
      </p:grpSp>
      <p:grpSp>
        <p:nvGrpSpPr>
          <p:cNvPr id="106503" name="Group 14"/>
          <p:cNvGrpSpPr>
            <a:grpSpLocks/>
          </p:cNvGrpSpPr>
          <p:nvPr/>
        </p:nvGrpSpPr>
        <p:grpSpPr bwMode="auto">
          <a:xfrm>
            <a:off x="1344613" y="3319463"/>
            <a:ext cx="958850" cy="2219325"/>
            <a:chOff x="1051" y="1180"/>
            <a:chExt cx="604" cy="1152"/>
          </a:xfrm>
        </p:grpSpPr>
        <p:sp>
          <p:nvSpPr>
            <p:cNvPr id="106509" name="Line 15"/>
            <p:cNvSpPr>
              <a:spLocks noChangeShapeType="1"/>
            </p:cNvSpPr>
            <p:nvPr/>
          </p:nvSpPr>
          <p:spPr bwMode="auto">
            <a:xfrm>
              <a:off x="1051" y="1180"/>
              <a:ext cx="0" cy="1152"/>
            </a:xfrm>
            <a:prstGeom prst="line">
              <a:avLst/>
            </a:prstGeom>
            <a:noFill/>
            <a:ln w="38100">
              <a:solidFill>
                <a:srgbClr val="FF0000"/>
              </a:solidFill>
              <a:round/>
              <a:headEnd type="triangle" w="lg"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6510" name="Text Box 16"/>
            <p:cNvSpPr txBox="1">
              <a:spLocks noChangeArrowheads="1"/>
            </p:cNvSpPr>
            <p:nvPr/>
          </p:nvSpPr>
          <p:spPr bwMode="auto">
            <a:xfrm>
              <a:off x="1134" y="1590"/>
              <a:ext cx="521"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200" b="1">
                  <a:solidFill>
                    <a:srgbClr val="FF0000"/>
                  </a:solidFill>
                </a:rPr>
                <a:t>48 %</a:t>
              </a:r>
            </a:p>
          </p:txBody>
        </p:sp>
      </p:grpSp>
      <p:grpSp>
        <p:nvGrpSpPr>
          <p:cNvPr id="106504" name="Group 17"/>
          <p:cNvGrpSpPr>
            <a:grpSpLocks/>
          </p:cNvGrpSpPr>
          <p:nvPr/>
        </p:nvGrpSpPr>
        <p:grpSpPr bwMode="auto">
          <a:xfrm>
            <a:off x="7246938" y="4289425"/>
            <a:ext cx="839787" cy="1327150"/>
            <a:chOff x="4412" y="2808"/>
            <a:chExt cx="529" cy="642"/>
          </a:xfrm>
        </p:grpSpPr>
        <p:sp>
          <p:nvSpPr>
            <p:cNvPr id="106507" name="Line 18"/>
            <p:cNvSpPr>
              <a:spLocks noChangeShapeType="1"/>
            </p:cNvSpPr>
            <p:nvPr/>
          </p:nvSpPr>
          <p:spPr bwMode="auto">
            <a:xfrm flipH="1">
              <a:off x="4932" y="2808"/>
              <a:ext cx="9" cy="642"/>
            </a:xfrm>
            <a:prstGeom prst="line">
              <a:avLst/>
            </a:prstGeom>
            <a:noFill/>
            <a:ln w="38100">
              <a:solidFill>
                <a:srgbClr val="FF0000"/>
              </a:solidFill>
              <a:round/>
              <a:headEnd type="triangle" w="lg"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06508" name="Text Box 19"/>
            <p:cNvSpPr txBox="1">
              <a:spLocks noChangeArrowheads="1"/>
            </p:cNvSpPr>
            <p:nvPr/>
          </p:nvSpPr>
          <p:spPr bwMode="auto">
            <a:xfrm>
              <a:off x="4412" y="2956"/>
              <a:ext cx="521"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lg" len="lg"/>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200" b="1" dirty="0">
                  <a:solidFill>
                    <a:srgbClr val="FF0000"/>
                  </a:solidFill>
                </a:rPr>
                <a:t>30 %</a:t>
              </a:r>
            </a:p>
          </p:txBody>
        </p:sp>
      </p:grpSp>
      <p:sp>
        <p:nvSpPr>
          <p:cNvPr id="106505" name="AutoShape 20">
            <a:hlinkClick r:id="rId6" action="ppaction://hlinkpres?slideindex=66&amp;slidetitle=Folie 66" highlightClick="1"/>
          </p:cNvPr>
          <p:cNvSpPr>
            <a:spLocks noChangeArrowheads="1"/>
          </p:cNvSpPr>
          <p:nvPr/>
        </p:nvSpPr>
        <p:spPr bwMode="auto">
          <a:xfrm>
            <a:off x="8591550" y="6419850"/>
            <a:ext cx="438150" cy="276225"/>
          </a:xfrm>
          <a:prstGeom prst="actionButtonForwardNext">
            <a:avLst/>
          </a:prstGeom>
          <a:solidFill>
            <a:srgbClr val="99CCFF"/>
          </a:solidFill>
          <a:ln w="12700">
            <a:solidFill>
              <a:srgbClr val="0000FF"/>
            </a:solidFill>
            <a:miter lim="800000"/>
            <a:headEnd/>
            <a:tailEnd type="none" w="lg" len="med"/>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de-DE" altLang="en-US" sz="2500">
              <a:solidFill>
                <a:schemeClr val="tx2"/>
              </a:solidFill>
            </a:endParaRPr>
          </a:p>
        </p:txBody>
      </p:sp>
      <p:sp>
        <p:nvSpPr>
          <p:cNvPr id="106506" name="Rectangle 23"/>
          <p:cNvSpPr>
            <a:spLocks noChangeArrowheads="1"/>
          </p:cNvSpPr>
          <p:nvPr/>
        </p:nvSpPr>
        <p:spPr bwMode="auto">
          <a:xfrm>
            <a:off x="109538" y="6303963"/>
            <a:ext cx="87645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r>
              <a:rPr lang="de-DE" altLang="en-US" sz="1400">
                <a:solidFill>
                  <a:schemeClr val="bg2"/>
                </a:solidFill>
              </a:rPr>
              <a:t>Source: SVG, Jg. 2004/5; </a:t>
            </a:r>
            <a:r>
              <a:rPr lang="en-US" altLang="en-US" sz="1400" baseline="30000">
                <a:solidFill>
                  <a:schemeClr val="bg2"/>
                </a:solidFill>
              </a:rPr>
              <a:t>1) </a:t>
            </a:r>
            <a:r>
              <a:rPr lang="en-US" altLang="en-US" sz="1400">
                <a:solidFill>
                  <a:schemeClr val="bg2"/>
                </a:solidFill>
              </a:rPr>
              <a:t>Without balance of value added tax and subsidies; </a:t>
            </a:r>
            <a:r>
              <a:rPr lang="en-US" altLang="en-US" sz="1400" baseline="30000">
                <a:solidFill>
                  <a:schemeClr val="bg2"/>
                </a:solidFill>
              </a:rPr>
              <a:t>2) </a:t>
            </a:r>
            <a:r>
              <a:rPr lang="en-US" altLang="en-US" sz="1400">
                <a:solidFill>
                  <a:schemeClr val="bg2"/>
                </a:solidFill>
              </a:rPr>
              <a:t>inclusive value added of households and non-profit organizations, without value added by illegal economic units)</a:t>
            </a:r>
          </a:p>
        </p:txBody>
      </p:sp>
      <p:sp>
        <p:nvSpPr>
          <p:cNvPr id="19" name="AutoShape 20">
            <a:hlinkClick r:id="rId7" action="ppaction://hlinksldjump" highlightClick="1"/>
          </p:cNvPr>
          <p:cNvSpPr>
            <a:spLocks noChangeArrowheads="1"/>
          </p:cNvSpPr>
          <p:nvPr/>
        </p:nvSpPr>
        <p:spPr bwMode="auto">
          <a:xfrm rot="10800000">
            <a:off x="8591550" y="6005512"/>
            <a:ext cx="438150" cy="276225"/>
          </a:xfrm>
          <a:prstGeom prst="actionButtonForwardNext">
            <a:avLst/>
          </a:prstGeom>
          <a:solidFill>
            <a:srgbClr val="FFC000"/>
          </a:solidFill>
          <a:ln w="12700">
            <a:solidFill>
              <a:srgbClr val="0000FF"/>
            </a:solidFill>
            <a:miter lim="800000"/>
            <a:headEnd/>
            <a:tailEnd type="none" w="lg" len="med"/>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de-DE" altLang="en-US" sz="2500">
              <a:solidFill>
                <a:schemeClr val="tx2"/>
              </a:solidFill>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57200" y="69850"/>
            <a:ext cx="8166100" cy="693738"/>
          </a:xfrm>
        </p:spPr>
        <p:txBody>
          <a:bodyPr/>
          <a:lstStyle/>
          <a:p>
            <a:r>
              <a:rPr lang="en-US" altLang="en-US"/>
              <a:t>1. Introduction to Macroeconomics</a:t>
            </a:r>
            <a:br>
              <a:rPr lang="en-US" altLang="en-US"/>
            </a:br>
            <a:r>
              <a:rPr lang="en-US" altLang="en-US"/>
              <a:t> </a:t>
            </a:r>
            <a:r>
              <a:rPr lang="en-US" altLang="en-US" sz="2400"/>
              <a:t>1.3.2. Three Ways of Computing GDP</a:t>
            </a:r>
            <a:endParaRPr lang="de-DE" altLang="en-US" sz="2400"/>
          </a:p>
        </p:txBody>
      </p:sp>
      <p:sp>
        <p:nvSpPr>
          <p:cNvPr id="108547" name="Arc 3"/>
          <p:cNvSpPr>
            <a:spLocks/>
          </p:cNvSpPr>
          <p:nvPr/>
        </p:nvSpPr>
        <p:spPr bwMode="auto">
          <a:xfrm>
            <a:off x="1995488" y="2085975"/>
            <a:ext cx="1428750" cy="4275138"/>
          </a:xfrm>
          <a:custGeom>
            <a:avLst/>
            <a:gdLst>
              <a:gd name="T0" fmla="*/ 2147483646 w 21600"/>
              <a:gd name="T1" fmla="*/ 2147483646 h 43109"/>
              <a:gd name="T2" fmla="*/ 2147483646 w 21600"/>
              <a:gd name="T3" fmla="*/ 0 h 43109"/>
              <a:gd name="T4" fmla="*/ 2147483646 w 21600"/>
              <a:gd name="T5" fmla="*/ 2147483646 h 43109"/>
              <a:gd name="T6" fmla="*/ 0 60000 65536"/>
              <a:gd name="T7" fmla="*/ 0 60000 65536"/>
              <a:gd name="T8" fmla="*/ 0 60000 65536"/>
              <a:gd name="T9" fmla="*/ 0 w 21600"/>
              <a:gd name="T10" fmla="*/ 0 h 43109"/>
              <a:gd name="T11" fmla="*/ 21600 w 21600"/>
              <a:gd name="T12" fmla="*/ 43109 h 43109"/>
            </a:gdLst>
            <a:ahLst/>
            <a:cxnLst>
              <a:cxn ang="T6">
                <a:pos x="T0" y="T1"/>
              </a:cxn>
              <a:cxn ang="T7">
                <a:pos x="T2" y="T3"/>
              </a:cxn>
              <a:cxn ang="T8">
                <a:pos x="T4" y="T5"/>
              </a:cxn>
            </a:cxnLst>
            <a:rect l="T9" t="T10" r="T11" b="T12"/>
            <a:pathLst>
              <a:path w="21600" h="43109" fill="none" extrusionOk="0">
                <a:moveTo>
                  <a:pt x="21384" y="43108"/>
                </a:moveTo>
                <a:cubicBezTo>
                  <a:pt x="9539" y="42990"/>
                  <a:pt x="0" y="33355"/>
                  <a:pt x="0" y="21510"/>
                </a:cubicBezTo>
                <a:cubicBezTo>
                  <a:pt x="-1" y="10342"/>
                  <a:pt x="8512" y="1016"/>
                  <a:pt x="19632" y="-1"/>
                </a:cubicBezTo>
              </a:path>
              <a:path w="21600" h="43109" stroke="0" extrusionOk="0">
                <a:moveTo>
                  <a:pt x="21384" y="43108"/>
                </a:moveTo>
                <a:cubicBezTo>
                  <a:pt x="9539" y="42990"/>
                  <a:pt x="0" y="33355"/>
                  <a:pt x="0" y="21510"/>
                </a:cubicBezTo>
                <a:cubicBezTo>
                  <a:pt x="-1" y="10342"/>
                  <a:pt x="8512" y="1016"/>
                  <a:pt x="19632" y="-1"/>
                </a:cubicBezTo>
                <a:lnTo>
                  <a:pt x="21600" y="21510"/>
                </a:lnTo>
                <a:lnTo>
                  <a:pt x="21384" y="43108"/>
                </a:lnTo>
                <a:close/>
              </a:path>
            </a:pathLst>
          </a:custGeom>
          <a:noFill/>
          <a:ln w="57150" cap="rnd">
            <a:solidFill>
              <a:srgbClr val="FF0000"/>
            </a:solidFill>
            <a:round/>
            <a:headEnd type="stealth" w="med" len="lg"/>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8548" name="Arc 4"/>
          <p:cNvSpPr>
            <a:spLocks/>
          </p:cNvSpPr>
          <p:nvPr/>
        </p:nvSpPr>
        <p:spPr bwMode="auto">
          <a:xfrm>
            <a:off x="5216525" y="1992313"/>
            <a:ext cx="1679575" cy="4394200"/>
          </a:xfrm>
          <a:custGeom>
            <a:avLst/>
            <a:gdLst>
              <a:gd name="T0" fmla="*/ 2147483646 w 21600"/>
              <a:gd name="T1" fmla="*/ 0 h 42817"/>
              <a:gd name="T2" fmla="*/ 2147483646 w 21600"/>
              <a:gd name="T3" fmla="*/ 2147483646 h 42817"/>
              <a:gd name="T4" fmla="*/ 0 w 21600"/>
              <a:gd name="T5" fmla="*/ 2147483646 h 42817"/>
              <a:gd name="T6" fmla="*/ 0 60000 65536"/>
              <a:gd name="T7" fmla="*/ 0 60000 65536"/>
              <a:gd name="T8" fmla="*/ 0 60000 65536"/>
              <a:gd name="T9" fmla="*/ 0 w 21600"/>
              <a:gd name="T10" fmla="*/ 0 h 42817"/>
              <a:gd name="T11" fmla="*/ 21600 w 21600"/>
              <a:gd name="T12" fmla="*/ 42817 h 42817"/>
            </a:gdLst>
            <a:ahLst/>
            <a:cxnLst>
              <a:cxn ang="T6">
                <a:pos x="T0" y="T1"/>
              </a:cxn>
              <a:cxn ang="T7">
                <a:pos x="T2" y="T3"/>
              </a:cxn>
              <a:cxn ang="T8">
                <a:pos x="T4" y="T5"/>
              </a:cxn>
            </a:cxnLst>
            <a:rect l="T9" t="T10" r="T11" b="T12"/>
            <a:pathLst>
              <a:path w="21600" h="42817" fill="none" extrusionOk="0">
                <a:moveTo>
                  <a:pt x="2612" y="-1"/>
                </a:moveTo>
                <a:cubicBezTo>
                  <a:pt x="13451" y="1319"/>
                  <a:pt x="21600" y="10521"/>
                  <a:pt x="21600" y="21441"/>
                </a:cubicBezTo>
                <a:cubicBezTo>
                  <a:pt x="21600" y="32170"/>
                  <a:pt x="13724" y="41273"/>
                  <a:pt x="3105" y="42816"/>
                </a:cubicBezTo>
              </a:path>
              <a:path w="21600" h="42817" stroke="0" extrusionOk="0">
                <a:moveTo>
                  <a:pt x="2612" y="-1"/>
                </a:moveTo>
                <a:cubicBezTo>
                  <a:pt x="13451" y="1319"/>
                  <a:pt x="21600" y="10521"/>
                  <a:pt x="21600" y="21441"/>
                </a:cubicBezTo>
                <a:cubicBezTo>
                  <a:pt x="21600" y="32170"/>
                  <a:pt x="13724" y="41273"/>
                  <a:pt x="3105" y="42816"/>
                </a:cubicBezTo>
                <a:lnTo>
                  <a:pt x="0" y="21441"/>
                </a:lnTo>
                <a:lnTo>
                  <a:pt x="2612" y="-1"/>
                </a:lnTo>
                <a:close/>
              </a:path>
            </a:pathLst>
          </a:custGeom>
          <a:noFill/>
          <a:ln w="57150" cap="rnd">
            <a:solidFill>
              <a:srgbClr val="FF0000"/>
            </a:solidFill>
            <a:round/>
            <a:headEnd type="stealth" w="med" len="lg"/>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108549" name="Object 5"/>
          <p:cNvGraphicFramePr>
            <a:graphicFrameLocks noChangeAspect="1"/>
          </p:cNvGraphicFramePr>
          <p:nvPr/>
        </p:nvGraphicFramePr>
        <p:xfrm>
          <a:off x="3598863" y="1150938"/>
          <a:ext cx="1560512" cy="1189037"/>
        </p:xfrm>
        <a:graphic>
          <a:graphicData uri="http://schemas.openxmlformats.org/presentationml/2006/ole">
            <mc:AlternateContent xmlns:mc="http://schemas.openxmlformats.org/markup-compatibility/2006">
              <mc:Choice xmlns:v="urn:schemas-microsoft-com:vml" Requires="v">
                <p:oleObj spid="_x0000_s108779" name="Clip" r:id="rId4" imgW="5905500" imgH="3697288" progId="MS_ClipArt_Gallery.2">
                  <p:embed/>
                </p:oleObj>
              </mc:Choice>
              <mc:Fallback>
                <p:oleObj name="Clip" r:id="rId4" imgW="5905500" imgH="3697288" progId="MS_ClipArt_Gallery.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8863" y="1150938"/>
                        <a:ext cx="1560512"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8550" name="Object 6"/>
          <p:cNvGraphicFramePr>
            <a:graphicFrameLocks noChangeAspect="1"/>
          </p:cNvGraphicFramePr>
          <p:nvPr/>
        </p:nvGraphicFramePr>
        <p:xfrm>
          <a:off x="3611563" y="5305425"/>
          <a:ext cx="1743075" cy="1527175"/>
        </p:xfrm>
        <a:graphic>
          <a:graphicData uri="http://schemas.openxmlformats.org/presentationml/2006/ole">
            <mc:AlternateContent xmlns:mc="http://schemas.openxmlformats.org/markup-compatibility/2006">
              <mc:Choice xmlns:v="urn:schemas-microsoft-com:vml" Requires="v">
                <p:oleObj spid="_x0000_s108780" name="Clip" r:id="rId6" imgW="1108253" imgH="1632204" progId="MS_ClipArt_Gallery.2">
                  <p:embed/>
                </p:oleObj>
              </mc:Choice>
              <mc:Fallback>
                <p:oleObj name="Clip" r:id="rId6" imgW="1108253" imgH="1632204" progId="MS_ClipArt_Gallery.2">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t="7588" r="3009" b="17120"/>
                      <a:stretch>
                        <a:fillRect/>
                      </a:stretch>
                    </p:blipFill>
                    <p:spPr bwMode="auto">
                      <a:xfrm>
                        <a:off x="3611563" y="5305425"/>
                        <a:ext cx="1743075" cy="152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8551" name="Rectangle 7"/>
          <p:cNvSpPr>
            <a:spLocks noChangeArrowheads="1"/>
          </p:cNvSpPr>
          <p:nvPr/>
        </p:nvSpPr>
        <p:spPr bwMode="auto">
          <a:xfrm>
            <a:off x="3101975" y="2533650"/>
            <a:ext cx="2828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3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a:spcBef>
                <a:spcPct val="0"/>
              </a:spcBef>
              <a:buClrTx/>
              <a:buFontTx/>
              <a:buNone/>
            </a:pPr>
            <a:r>
              <a:rPr lang="en-US" altLang="en-US">
                <a:solidFill>
                  <a:srgbClr val="00FF00"/>
                </a:solidFill>
              </a:rPr>
              <a:t>Production Account</a:t>
            </a:r>
            <a:endParaRPr lang="en-GB" altLang="en-US">
              <a:solidFill>
                <a:srgbClr val="00FF00"/>
              </a:solidFill>
            </a:endParaRPr>
          </a:p>
        </p:txBody>
      </p:sp>
      <p:sp>
        <p:nvSpPr>
          <p:cNvPr id="108552" name="Rectangle 8"/>
          <p:cNvSpPr>
            <a:spLocks noChangeArrowheads="1"/>
          </p:cNvSpPr>
          <p:nvPr/>
        </p:nvSpPr>
        <p:spPr bwMode="auto">
          <a:xfrm>
            <a:off x="1976438" y="2994025"/>
            <a:ext cx="5159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3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a:spcBef>
                <a:spcPct val="0"/>
              </a:spcBef>
              <a:buClrTx/>
              <a:buFontTx/>
              <a:buNone/>
            </a:pPr>
            <a:r>
              <a:rPr lang="de-DE" altLang="en-US" sz="2500">
                <a:solidFill>
                  <a:srgbClr val="FFFF00"/>
                </a:solidFill>
              </a:rPr>
              <a:t>„Making of the Cake“</a:t>
            </a:r>
            <a:endParaRPr lang="en-GB" altLang="en-US" sz="2500">
              <a:solidFill>
                <a:srgbClr val="FFFF00"/>
              </a:solidFill>
            </a:endParaRPr>
          </a:p>
        </p:txBody>
      </p:sp>
      <p:sp>
        <p:nvSpPr>
          <p:cNvPr id="108553" name="Rectangle 9"/>
          <p:cNvSpPr>
            <a:spLocks noChangeArrowheads="1"/>
          </p:cNvSpPr>
          <p:nvPr/>
        </p:nvSpPr>
        <p:spPr bwMode="auto">
          <a:xfrm>
            <a:off x="0" y="3602038"/>
            <a:ext cx="28400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3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lnSpc>
                <a:spcPct val="80000"/>
              </a:lnSpc>
              <a:buFont typeface="Arial Unicode MS" pitchFamily="34" charset="-128"/>
              <a:buNone/>
            </a:pPr>
            <a:r>
              <a:rPr lang="en-US" altLang="en-US" sz="2500">
                <a:solidFill>
                  <a:srgbClr val="00FF00"/>
                </a:solidFill>
              </a:rPr>
              <a:t>Distribution Account</a:t>
            </a:r>
            <a:endParaRPr lang="en-GB" altLang="en-US" sz="2500">
              <a:solidFill>
                <a:srgbClr val="00FF00"/>
              </a:solidFill>
            </a:endParaRPr>
          </a:p>
        </p:txBody>
      </p:sp>
      <p:sp>
        <p:nvSpPr>
          <p:cNvPr id="108554" name="Rectangle 10"/>
          <p:cNvSpPr>
            <a:spLocks noChangeArrowheads="1"/>
          </p:cNvSpPr>
          <p:nvPr/>
        </p:nvSpPr>
        <p:spPr bwMode="auto">
          <a:xfrm>
            <a:off x="0" y="4354513"/>
            <a:ext cx="2265363"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76200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3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en-GB" altLang="en-US">
                <a:solidFill>
                  <a:srgbClr val="FFFF00"/>
                </a:solidFill>
              </a:rPr>
              <a:t>„Distribution   of the Cake“</a:t>
            </a:r>
          </a:p>
        </p:txBody>
      </p:sp>
      <p:sp>
        <p:nvSpPr>
          <p:cNvPr id="108555" name="Rectangle 11"/>
          <p:cNvSpPr>
            <a:spLocks noChangeArrowheads="1"/>
          </p:cNvSpPr>
          <p:nvPr/>
        </p:nvSpPr>
        <p:spPr bwMode="auto">
          <a:xfrm>
            <a:off x="6827838" y="3568700"/>
            <a:ext cx="23161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3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r" eaLnBrk="1" hangingPunct="1">
              <a:lnSpc>
                <a:spcPct val="80000"/>
              </a:lnSpc>
              <a:buFont typeface="Arial Unicode MS" pitchFamily="34" charset="-128"/>
              <a:buNone/>
            </a:pPr>
            <a:r>
              <a:rPr lang="en-US" altLang="en-US" sz="2500">
                <a:solidFill>
                  <a:srgbClr val="00FF00"/>
                </a:solidFill>
              </a:rPr>
              <a:t>Expenditure Account</a:t>
            </a:r>
            <a:endParaRPr lang="en-GB" altLang="en-US" sz="2500">
              <a:solidFill>
                <a:srgbClr val="00FF00"/>
              </a:solidFill>
            </a:endParaRPr>
          </a:p>
        </p:txBody>
      </p:sp>
      <p:sp>
        <p:nvSpPr>
          <p:cNvPr id="108556" name="Rectangle 12"/>
          <p:cNvSpPr>
            <a:spLocks noChangeArrowheads="1"/>
          </p:cNvSpPr>
          <p:nvPr/>
        </p:nvSpPr>
        <p:spPr bwMode="auto">
          <a:xfrm>
            <a:off x="6578600" y="4368800"/>
            <a:ext cx="2532063"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76200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3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r">
              <a:spcBef>
                <a:spcPct val="0"/>
              </a:spcBef>
              <a:buClrTx/>
              <a:buFontTx/>
              <a:buNone/>
            </a:pPr>
            <a:r>
              <a:rPr lang="en-GB" altLang="en-US">
                <a:solidFill>
                  <a:srgbClr val="FFFF00"/>
                </a:solidFill>
              </a:rPr>
              <a:t>„Consumption   of the Cake“</a:t>
            </a:r>
          </a:p>
        </p:txBody>
      </p:sp>
      <p:sp>
        <p:nvSpPr>
          <p:cNvPr id="108557" name="Line 13"/>
          <p:cNvSpPr>
            <a:spLocks noChangeShapeType="1"/>
          </p:cNvSpPr>
          <p:nvPr/>
        </p:nvSpPr>
        <p:spPr bwMode="auto">
          <a:xfrm rot="5400000">
            <a:off x="3606800" y="1663700"/>
            <a:ext cx="1574800" cy="12700"/>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30766" name="Line 14"/>
          <p:cNvSpPr>
            <a:spLocks noChangeShapeType="1"/>
          </p:cNvSpPr>
          <p:nvPr/>
        </p:nvSpPr>
        <p:spPr bwMode="auto">
          <a:xfrm>
            <a:off x="1185863" y="4306888"/>
            <a:ext cx="1574800" cy="12700"/>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07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66"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5268D287-C891-4C77-BD9B-8E6FA2F19ED1}" type="slidenum">
              <a:rPr lang="de-DE" altLang="en-US" sz="1600"/>
              <a:pPr>
                <a:spcBef>
                  <a:spcPct val="0"/>
                </a:spcBef>
                <a:buClrTx/>
                <a:buFontTx/>
                <a:buNone/>
              </a:pPr>
              <a:t>39</a:t>
            </a:fld>
            <a:r>
              <a:rPr lang="de-DE" altLang="en-US" sz="1600"/>
              <a:t> -</a:t>
            </a:r>
          </a:p>
        </p:txBody>
      </p:sp>
      <p:sp>
        <p:nvSpPr>
          <p:cNvPr id="5295108" name="Text Box 4"/>
          <p:cNvSpPr txBox="1">
            <a:spLocks noChangeArrowheads="1"/>
          </p:cNvSpPr>
          <p:nvPr/>
        </p:nvSpPr>
        <p:spPr bwMode="auto">
          <a:xfrm>
            <a:off x="442913" y="1027113"/>
            <a:ext cx="8343900" cy="537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lstStyle>
            <a:lvl1pPr marL="355600" indent="-355600">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r>
              <a:rPr lang="en-US" altLang="en-US" sz="2500" dirty="0">
                <a:solidFill>
                  <a:srgbClr val="FF0000"/>
                </a:solidFill>
              </a:rPr>
              <a:t>2.</a:t>
            </a:r>
            <a:r>
              <a:rPr lang="en-US" altLang="en-US" sz="2500" dirty="0"/>
              <a:t> GDP by </a:t>
            </a:r>
            <a:r>
              <a:rPr lang="en-US" altLang="en-US" sz="2500" dirty="0">
                <a:solidFill>
                  <a:srgbClr val="00FF00"/>
                </a:solidFill>
              </a:rPr>
              <a:t>Distribution Account</a:t>
            </a:r>
            <a:r>
              <a:rPr lang="en-US" altLang="en-US" sz="2500" dirty="0"/>
              <a:t>:</a:t>
            </a:r>
          </a:p>
          <a:p>
            <a:pPr eaLnBrk="1" hangingPunct="1">
              <a:lnSpc>
                <a:spcPts val="1000"/>
              </a:lnSpc>
              <a:buFont typeface="Arial Unicode MS" pitchFamily="34" charset="-128"/>
              <a:buNone/>
            </a:pPr>
            <a:endParaRPr lang="en-US" altLang="en-US" sz="2300" dirty="0"/>
          </a:p>
          <a:p>
            <a:pPr lvl="1"/>
            <a:r>
              <a:rPr lang="en-US" altLang="en-US" dirty="0"/>
              <a:t>How is GDP distributed between </a:t>
            </a:r>
            <a:r>
              <a:rPr lang="en-US" altLang="en-US" dirty="0">
                <a:solidFill>
                  <a:srgbClr val="00FF00"/>
                </a:solidFill>
              </a:rPr>
              <a:t>workers</a:t>
            </a:r>
            <a:r>
              <a:rPr lang="en-US" altLang="en-US" dirty="0"/>
              <a:t>, </a:t>
            </a:r>
            <a:r>
              <a:rPr lang="en-US" altLang="en-US" dirty="0">
                <a:solidFill>
                  <a:srgbClr val="00FF00"/>
                </a:solidFill>
              </a:rPr>
              <a:t>capital owners</a:t>
            </a:r>
            <a:r>
              <a:rPr lang="en-US" altLang="en-US" dirty="0"/>
              <a:t> and the </a:t>
            </a:r>
            <a:r>
              <a:rPr lang="en-US" altLang="en-US" dirty="0">
                <a:solidFill>
                  <a:srgbClr val="00FF00"/>
                </a:solidFill>
              </a:rPr>
              <a:t>government</a:t>
            </a:r>
            <a:r>
              <a:rPr lang="en-US" altLang="en-US" dirty="0"/>
              <a:t>?</a:t>
            </a:r>
          </a:p>
          <a:p>
            <a:pPr eaLnBrk="1" hangingPunct="1">
              <a:lnSpc>
                <a:spcPct val="10000"/>
              </a:lnSpc>
            </a:pPr>
            <a:endParaRPr lang="en-US" altLang="en-US" sz="2500" dirty="0"/>
          </a:p>
          <a:p>
            <a:pPr eaLnBrk="1" hangingPunct="1">
              <a:lnSpc>
                <a:spcPct val="90000"/>
              </a:lnSpc>
              <a:buFont typeface="Arial Unicode MS" pitchFamily="34" charset="-128"/>
              <a:buNone/>
            </a:pPr>
            <a:r>
              <a:rPr lang="en-US" altLang="en-US" sz="2500" dirty="0"/>
              <a:t>    </a:t>
            </a:r>
            <a:r>
              <a:rPr lang="en-US" altLang="en-US" sz="2000" dirty="0"/>
              <a:t>GDP =    </a:t>
            </a:r>
            <a:r>
              <a:rPr lang="en-US" altLang="en-US" sz="2000" dirty="0">
                <a:solidFill>
                  <a:srgbClr val="00FF00"/>
                </a:solidFill>
              </a:rPr>
              <a:t>Net Compensation</a:t>
            </a:r>
            <a:r>
              <a:rPr lang="en-US" altLang="en-US" sz="2000" dirty="0"/>
              <a:t> of Domestic and Foreign 	                	       </a:t>
            </a:r>
            <a:r>
              <a:rPr lang="en-US" altLang="en-US" sz="2000" dirty="0">
                <a:solidFill>
                  <a:srgbClr val="00FF00"/>
                </a:solidFill>
              </a:rPr>
              <a:t>Employees</a:t>
            </a:r>
            <a:r>
              <a:rPr lang="en-US" altLang="en-US" sz="2000" dirty="0"/>
              <a:t> (salaries and wages) and </a:t>
            </a:r>
            <a:r>
              <a:rPr lang="en-US" altLang="en-US" sz="2000" dirty="0">
                <a:solidFill>
                  <a:srgbClr val="00FF00"/>
                </a:solidFill>
              </a:rPr>
              <a:t>Self-		                        	       Employed</a:t>
            </a:r>
            <a:r>
              <a:rPr lang="en-US" altLang="en-US" sz="2000" dirty="0"/>
              <a:t> Working </a:t>
            </a:r>
            <a:r>
              <a:rPr lang="en-US" altLang="en-US" sz="2000" i="1" dirty="0">
                <a:solidFill>
                  <a:srgbClr val="FFCC00"/>
                </a:solidFill>
              </a:rPr>
              <a:t>within</a:t>
            </a:r>
            <a:r>
              <a:rPr lang="en-US" altLang="en-US" sz="2000" dirty="0"/>
              <a:t> </a:t>
            </a:r>
            <a:r>
              <a:rPr lang="en-US" altLang="en-US" sz="2000" i="1" dirty="0">
                <a:solidFill>
                  <a:srgbClr val="FFCC00"/>
                </a:solidFill>
              </a:rPr>
              <a:t>the Country</a:t>
            </a:r>
          </a:p>
          <a:p>
            <a:pPr eaLnBrk="1" hangingPunct="1">
              <a:lnSpc>
                <a:spcPct val="90000"/>
              </a:lnSpc>
              <a:buNone/>
            </a:pPr>
            <a:r>
              <a:rPr lang="en-US" altLang="en-US" sz="2000" dirty="0"/>
              <a:t>                +  </a:t>
            </a:r>
            <a:r>
              <a:rPr lang="en-US" altLang="en-US" sz="2000" dirty="0">
                <a:solidFill>
                  <a:srgbClr val="00FF00"/>
                </a:solidFill>
              </a:rPr>
              <a:t>Net Income</a:t>
            </a:r>
            <a:r>
              <a:rPr lang="en-US" altLang="en-US" sz="2000" dirty="0"/>
              <a:t> from domestic </a:t>
            </a:r>
            <a:r>
              <a:rPr lang="en-US" altLang="en-US" sz="2000" dirty="0">
                <a:solidFill>
                  <a:srgbClr val="00FF00"/>
                </a:solidFill>
              </a:rPr>
              <a:t>Wealth</a:t>
            </a:r>
            <a:r>
              <a:rPr lang="en-US" altLang="en-US" sz="2000" dirty="0"/>
              <a:t> (= Interest                        </a:t>
            </a:r>
          </a:p>
          <a:p>
            <a:pPr eaLnBrk="1" hangingPunct="1">
              <a:lnSpc>
                <a:spcPct val="90000"/>
              </a:lnSpc>
              <a:buNone/>
            </a:pPr>
            <a:r>
              <a:rPr lang="en-US" altLang="en-US" sz="2000" dirty="0"/>
              <a:t>                    Payments, Dividends, Profits , Rents…) held by                             	       </a:t>
            </a:r>
            <a:r>
              <a:rPr lang="en-US" altLang="en-US" sz="2000" i="1" dirty="0">
                <a:solidFill>
                  <a:srgbClr val="FFC000"/>
                </a:solidFill>
              </a:rPr>
              <a:t>Natives and Foreigners</a:t>
            </a:r>
          </a:p>
          <a:p>
            <a:pPr eaLnBrk="1" hangingPunct="1">
              <a:lnSpc>
                <a:spcPct val="90000"/>
              </a:lnSpc>
              <a:buFont typeface="Arial Unicode MS" pitchFamily="34" charset="-128"/>
              <a:buNone/>
            </a:pPr>
            <a:r>
              <a:rPr lang="en-US" altLang="en-US" sz="2000" dirty="0"/>
              <a:t>                + Indirect </a:t>
            </a:r>
            <a:r>
              <a:rPr lang="en-US" altLang="en-US" sz="2000" dirty="0" err="1">
                <a:solidFill>
                  <a:srgbClr val="00FF00"/>
                </a:solidFill>
              </a:rPr>
              <a:t>Taxes</a:t>
            </a:r>
            <a:r>
              <a:rPr lang="en-US" altLang="en-US" sz="2000" baseline="30000" dirty="0" err="1">
                <a:solidFill>
                  <a:srgbClr val="00FF00"/>
                </a:solidFill>
              </a:rPr>
              <a:t>1</a:t>
            </a:r>
            <a:r>
              <a:rPr lang="en-US" altLang="en-US" sz="2000" baseline="30000" dirty="0"/>
              <a:t>)</a:t>
            </a:r>
            <a:r>
              <a:rPr lang="en-US" altLang="en-US" sz="2000" dirty="0"/>
              <a:t> ./. </a:t>
            </a:r>
            <a:r>
              <a:rPr lang="en-US" altLang="en-US" sz="2000" dirty="0" err="1">
                <a:solidFill>
                  <a:srgbClr val="00FF00"/>
                </a:solidFill>
              </a:rPr>
              <a:t>Subsidies</a:t>
            </a:r>
            <a:r>
              <a:rPr lang="en-US" altLang="en-US" sz="2000" baseline="30000" dirty="0" err="1">
                <a:solidFill>
                  <a:srgbClr val="00FF00"/>
                </a:solidFill>
              </a:rPr>
              <a:t>2</a:t>
            </a:r>
            <a:r>
              <a:rPr lang="en-US" altLang="en-US" sz="2000" baseline="30000" dirty="0"/>
              <a:t>)</a:t>
            </a:r>
            <a:endParaRPr lang="en-US" altLang="en-US" sz="2000" dirty="0"/>
          </a:p>
          <a:p>
            <a:pPr eaLnBrk="1" hangingPunct="1">
              <a:lnSpc>
                <a:spcPct val="90000"/>
              </a:lnSpc>
              <a:buFont typeface="Arial Unicode MS" pitchFamily="34" charset="-128"/>
              <a:buNone/>
            </a:pPr>
            <a:r>
              <a:rPr lang="en-US" altLang="en-US" sz="2000" dirty="0"/>
              <a:t>                + Direct </a:t>
            </a:r>
            <a:r>
              <a:rPr lang="en-US" altLang="en-US" sz="2000" dirty="0" err="1">
                <a:solidFill>
                  <a:srgbClr val="00FF00"/>
                </a:solidFill>
              </a:rPr>
              <a:t>Taxes</a:t>
            </a:r>
            <a:r>
              <a:rPr lang="en-US" altLang="en-US" sz="2000" baseline="30000" dirty="0" err="1">
                <a:solidFill>
                  <a:srgbClr val="00FF00"/>
                </a:solidFill>
              </a:rPr>
              <a:t>3</a:t>
            </a:r>
            <a:r>
              <a:rPr lang="en-US" altLang="en-US" sz="2000" baseline="30000" dirty="0"/>
              <a:t>)</a:t>
            </a:r>
            <a:r>
              <a:rPr lang="en-US" altLang="en-US" sz="2000" dirty="0"/>
              <a:t> ./. </a:t>
            </a:r>
            <a:r>
              <a:rPr lang="en-US" altLang="en-US" sz="2000" dirty="0">
                <a:solidFill>
                  <a:srgbClr val="00FF00"/>
                </a:solidFill>
              </a:rPr>
              <a:t>Social </a:t>
            </a:r>
            <a:r>
              <a:rPr lang="en-US" altLang="en-US" sz="2000" dirty="0" err="1">
                <a:solidFill>
                  <a:srgbClr val="00FF00"/>
                </a:solidFill>
              </a:rPr>
              <a:t>Transfers</a:t>
            </a:r>
            <a:r>
              <a:rPr lang="en-US" altLang="en-US" sz="2000" baseline="30000" dirty="0" err="1">
                <a:solidFill>
                  <a:srgbClr val="00FF00"/>
                </a:solidFill>
              </a:rPr>
              <a:t>4</a:t>
            </a:r>
            <a:r>
              <a:rPr lang="en-US" altLang="en-US" sz="2000" baseline="30000" dirty="0"/>
              <a:t>)</a:t>
            </a:r>
          </a:p>
          <a:p>
            <a:pPr eaLnBrk="1" hangingPunct="1">
              <a:lnSpc>
                <a:spcPct val="90000"/>
              </a:lnSpc>
              <a:buFont typeface="Arial Unicode MS" pitchFamily="34" charset="-128"/>
              <a:buNone/>
            </a:pPr>
            <a:r>
              <a:rPr lang="en-US" altLang="en-US" sz="2000" dirty="0"/>
              <a:t>	           + Depreciation</a:t>
            </a:r>
          </a:p>
          <a:p>
            <a:pPr eaLnBrk="1" hangingPunct="1">
              <a:buFont typeface="Arial Unicode MS" pitchFamily="34" charset="-128"/>
              <a:buNone/>
            </a:pPr>
            <a:endParaRPr lang="en-US" altLang="en-US" sz="2300" baseline="30000" dirty="0"/>
          </a:p>
          <a:p>
            <a:pPr eaLnBrk="1" hangingPunct="1"/>
            <a:endParaRPr lang="en-US" altLang="en-US" sz="2300" dirty="0"/>
          </a:p>
        </p:txBody>
      </p:sp>
      <p:sp>
        <p:nvSpPr>
          <p:cNvPr id="5295110" name="Text Box 6"/>
          <p:cNvSpPr txBox="1">
            <a:spLocks noChangeArrowheads="1"/>
          </p:cNvSpPr>
          <p:nvPr/>
        </p:nvSpPr>
        <p:spPr bwMode="auto">
          <a:xfrm>
            <a:off x="5943710" y="4495026"/>
            <a:ext cx="1536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med"/>
              </a14:hiddenLine>
            </a:ext>
          </a:extLst>
        </p:spPr>
        <p:txBody>
          <a:bodyPr lIns="0" tIns="0" rIns="0" bIns="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lnSpc>
                <a:spcPct val="90000"/>
              </a:lnSpc>
              <a:spcBef>
                <a:spcPct val="50000"/>
              </a:spcBef>
              <a:buFont typeface="Arial Unicode MS" pitchFamily="34" charset="-128"/>
              <a:buNone/>
            </a:pPr>
            <a:r>
              <a:rPr lang="de-DE" altLang="en-US" sz="2000" dirty="0"/>
              <a:t>„Net </a:t>
            </a:r>
            <a:r>
              <a:rPr lang="de-DE" altLang="en-US" sz="2000" dirty="0" err="1"/>
              <a:t>Tax</a:t>
            </a:r>
            <a:r>
              <a:rPr lang="de-DE" altLang="en-US" sz="2000" dirty="0"/>
              <a:t> </a:t>
            </a:r>
            <a:r>
              <a:rPr lang="de-DE" altLang="en-US" sz="2000" dirty="0" err="1"/>
              <a:t>Burden</a:t>
            </a:r>
            <a:r>
              <a:rPr lang="de-DE" altLang="en-US" sz="2000" dirty="0"/>
              <a:t> “</a:t>
            </a:r>
          </a:p>
        </p:txBody>
      </p:sp>
      <p:sp>
        <p:nvSpPr>
          <p:cNvPr id="5295109" name="AutoShape 5"/>
          <p:cNvSpPr>
            <a:spLocks/>
          </p:cNvSpPr>
          <p:nvPr/>
        </p:nvSpPr>
        <p:spPr bwMode="auto">
          <a:xfrm>
            <a:off x="5769030" y="4398458"/>
            <a:ext cx="224920" cy="723900"/>
          </a:xfrm>
          <a:prstGeom prst="rightBrace">
            <a:avLst>
              <a:gd name="adj1" fmla="val 35556"/>
              <a:gd name="adj2" fmla="val 50000"/>
            </a:avLst>
          </a:prstGeom>
          <a:noFill/>
          <a:ln w="28575">
            <a:solidFill>
              <a:srgbClr val="FF0000"/>
            </a:solidFill>
            <a:round/>
            <a:headEnd/>
            <a:tailEnd type="none" w="lg" len="med"/>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en-US" altLang="en-US" sz="2500">
              <a:solidFill>
                <a:schemeClr val="tx2"/>
              </a:solidFill>
            </a:endParaRPr>
          </a:p>
        </p:txBody>
      </p:sp>
      <p:sp>
        <p:nvSpPr>
          <p:cNvPr id="110598" name="Rectangle 12"/>
          <p:cNvSpPr>
            <a:spLocks noGrp="1" noChangeArrowheads="1"/>
          </p:cNvSpPr>
          <p:nvPr>
            <p:ph type="title"/>
          </p:nvPr>
        </p:nvSpPr>
        <p:spPr>
          <a:noFill/>
        </p:spPr>
        <p:txBody>
          <a:bodyPr/>
          <a:lstStyle/>
          <a:p>
            <a:pPr eaLnBrk="1" hangingPunct="1"/>
            <a:r>
              <a:rPr lang="en-US" altLang="en-US"/>
              <a:t>1. Introduction to Macroeconomics</a:t>
            </a:r>
            <a:br>
              <a:rPr lang="en-US" altLang="en-US"/>
            </a:br>
            <a:r>
              <a:rPr lang="en-US" altLang="en-US"/>
              <a:t> 1.3.2. Three Ways of Computing GDP</a:t>
            </a:r>
          </a:p>
        </p:txBody>
      </p:sp>
      <p:sp>
        <p:nvSpPr>
          <p:cNvPr id="110599" name="Text Box 7"/>
          <p:cNvSpPr txBox="1">
            <a:spLocks noChangeArrowheads="1"/>
          </p:cNvSpPr>
          <p:nvPr/>
        </p:nvSpPr>
        <p:spPr bwMode="auto">
          <a:xfrm>
            <a:off x="0" y="6308725"/>
            <a:ext cx="905192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sm" len="sm"/>
              </a14:hiddenLine>
            </a:ext>
          </a:extLst>
        </p:spPr>
        <p:txBody>
          <a:bodyPr lIns="90000" tIns="46800" rIns="90000" bIns="46800"/>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lnSpc>
                <a:spcPct val="90000"/>
              </a:lnSpc>
              <a:spcBef>
                <a:spcPct val="50000"/>
              </a:spcBef>
              <a:buClrTx/>
              <a:buFontTx/>
              <a:buNone/>
            </a:pPr>
            <a:r>
              <a:rPr lang="en-US" altLang="en-US" sz="1200" baseline="30000"/>
              <a:t>1)</a:t>
            </a:r>
            <a:r>
              <a:rPr lang="en-US" altLang="en-US" sz="1200"/>
              <a:t> Value Added Tax; </a:t>
            </a:r>
            <a:r>
              <a:rPr lang="en-US" altLang="en-US" sz="1200" baseline="30000"/>
              <a:t>2)</a:t>
            </a:r>
            <a:r>
              <a:rPr lang="en-US" altLang="en-US" sz="1200"/>
              <a:t> Subsidies to firms; </a:t>
            </a:r>
            <a:r>
              <a:rPr lang="en-US" altLang="en-US" sz="1200" baseline="30000"/>
              <a:t>3)</a:t>
            </a:r>
            <a:r>
              <a:rPr lang="en-US" altLang="en-US" sz="1200"/>
              <a:t> Taxes on Salaries- &amp; Capital Income, Wealth, Car Tax, Social Security Contributions of Employees and Employers, Direct Taxes of Incorporated Enterprises; </a:t>
            </a:r>
            <a:r>
              <a:rPr lang="en-US" altLang="en-US" sz="1200" baseline="30000"/>
              <a:t>4)</a:t>
            </a:r>
            <a:r>
              <a:rPr lang="en-US" altLang="en-US" sz="1200"/>
              <a:t> Social Aid, Housing Subsidies, Governmental Allowances to Unemployment Compensation etc.</a:t>
            </a:r>
          </a:p>
        </p:txBody>
      </p:sp>
      <p:sp>
        <p:nvSpPr>
          <p:cNvPr id="72716" name="Text Box 12"/>
          <p:cNvSpPr txBox="1">
            <a:spLocks noChangeArrowheads="1"/>
          </p:cNvSpPr>
          <p:nvPr/>
        </p:nvSpPr>
        <p:spPr bwMode="auto">
          <a:xfrm>
            <a:off x="3352049" y="5260046"/>
            <a:ext cx="4040187" cy="514350"/>
          </a:xfrm>
          <a:prstGeom prst="rect">
            <a:avLst/>
          </a:prstGeom>
          <a:noFill/>
          <a:ln w="38100" cmpd="sng" algn="ctr">
            <a:solidFill>
              <a:schemeClr val="bg1">
                <a:lumMod val="40000"/>
                <a:lumOff val="60000"/>
              </a:schemeClr>
            </a:solidFill>
            <a:miter lim="800000"/>
            <a:headEnd/>
            <a:tailEnd/>
          </a:ln>
        </p:spPr>
        <p:txBody>
          <a:bodyPr lIns="0" tIns="0" rIns="0" bIns="0" anchor="ctr"/>
          <a:lstStyle>
            <a:lvl1pPr marL="355600" indent="-355600" eaLnBrk="0" hangingPunct="0">
              <a:buChar char="➤"/>
              <a:defRPr sz="2400">
                <a:solidFill>
                  <a:schemeClr val="tx1"/>
                </a:solidFill>
                <a:latin typeface="Arial" charset="0"/>
              </a:defRPr>
            </a:lvl1pPr>
            <a:lvl2pPr marL="742950" indent="-285750" eaLnBrk="0" hangingPunct="0">
              <a:buChar char="■"/>
              <a:defRPr sz="2300">
                <a:solidFill>
                  <a:schemeClr val="tx1"/>
                </a:solidFill>
                <a:latin typeface="Arial" charset="0"/>
              </a:defRPr>
            </a:lvl2pPr>
            <a:lvl3pPr marL="1143000" indent="-228600" eaLnBrk="0" hangingPunct="0">
              <a:buSzPct val="120000"/>
              <a:buChar char="◆"/>
              <a:defRPr sz="2200">
                <a:solidFill>
                  <a:schemeClr val="tx1"/>
                </a:solidFill>
                <a:latin typeface="Arial" charset="0"/>
              </a:defRPr>
            </a:lvl3pPr>
            <a:lvl4pPr marL="1600200" indent="-228600" eaLnBrk="0" hangingPunct="0">
              <a:buSzPct val="80000"/>
              <a:buFont typeface="Wingdings" pitchFamily="2" charset="2"/>
              <a:buChar char="­"/>
              <a:defRPr sz="2000">
                <a:solidFill>
                  <a:schemeClr val="tx1"/>
                </a:solidFill>
                <a:latin typeface="Arial" charset="0"/>
              </a:defRPr>
            </a:lvl4pPr>
            <a:lvl5pPr marL="2057400" indent="-228600" eaLnBrk="0" hangingPunct="0">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marL="0" indent="0" algn="ctr" eaLnBrk="1" hangingPunct="1">
              <a:lnSpc>
                <a:spcPct val="70000"/>
              </a:lnSpc>
              <a:spcBef>
                <a:spcPct val="50000"/>
              </a:spcBef>
              <a:buClr>
                <a:srgbClr val="FF0000"/>
              </a:buClr>
              <a:buFont typeface="Arial Unicode MS" pitchFamily="34" charset="-128"/>
              <a:buNone/>
              <a:defRPr/>
            </a:pPr>
            <a:r>
              <a:rPr lang="en-US" altLang="en-US" sz="1800" dirty="0"/>
              <a:t>= Withdrawals for reinvestment made            necessary by the erosion of machines</a:t>
            </a:r>
            <a:endParaRPr lang="de-DE" altLang="en-US" sz="1800" dirty="0"/>
          </a:p>
        </p:txBody>
      </p:sp>
      <p:sp>
        <p:nvSpPr>
          <p:cNvPr id="110601" name="AutoShape 13">
            <a:hlinkClick r:id="rId3" action="ppaction://hlinksldjump" highlightClick="1"/>
          </p:cNvPr>
          <p:cNvSpPr>
            <a:spLocks noChangeArrowheads="1"/>
          </p:cNvSpPr>
          <p:nvPr/>
        </p:nvSpPr>
        <p:spPr bwMode="auto">
          <a:xfrm rot="10800000">
            <a:off x="8534400" y="6000750"/>
            <a:ext cx="333375" cy="266700"/>
          </a:xfrm>
          <a:prstGeom prst="actionButtonBeginning">
            <a:avLst/>
          </a:prstGeom>
          <a:solidFill>
            <a:schemeClr val="accent1"/>
          </a:solidFill>
          <a:ln w="6350">
            <a:solidFill>
              <a:srgbClr val="0000FF"/>
            </a:solidFill>
            <a:miter lim="800000"/>
            <a:headEnd/>
            <a:tailEnd/>
          </a:ln>
        </p:spPr>
        <p:txBody>
          <a:bodyPr wrap="none" lIns="0" tIns="0" rIns="0" bIns="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de-DE" altLang="en-US" sz="2500">
              <a:solidFill>
                <a:schemeClr val="tx2"/>
              </a:solidFill>
            </a:endParaRPr>
          </a:p>
        </p:txBody>
      </p:sp>
      <p:sp>
        <p:nvSpPr>
          <p:cNvPr id="110602" name="Rechteck 1"/>
          <p:cNvSpPr>
            <a:spLocks noChangeArrowheads="1"/>
          </p:cNvSpPr>
          <p:nvPr/>
        </p:nvSpPr>
        <p:spPr bwMode="auto">
          <a:xfrm>
            <a:off x="695325" y="3714750"/>
            <a:ext cx="37528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round/>
                <a:headEnd/>
                <a:tailEnd/>
              </a14:hiddenLine>
            </a:ext>
          </a:extLst>
        </p:spPr>
        <p:txBody>
          <a:bodyPr lIns="0" tIns="0" rIns="0" bIns="0"/>
          <a:lstStyle>
            <a:lvl1pPr marL="355600" indent="-355600">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en-US" altLang="en-US" sz="2500">
              <a:solidFill>
                <a:schemeClr val="tx2"/>
              </a:solidFill>
            </a:endParaRPr>
          </a:p>
        </p:txBody>
      </p:sp>
      <p:sp>
        <p:nvSpPr>
          <p:cNvPr id="110603" name="Rechteck 2"/>
          <p:cNvSpPr>
            <a:spLocks noChangeArrowheads="1"/>
          </p:cNvSpPr>
          <p:nvPr/>
        </p:nvSpPr>
        <p:spPr bwMode="auto">
          <a:xfrm>
            <a:off x="442913" y="3714750"/>
            <a:ext cx="2576512"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round/>
                <a:headEnd/>
                <a:tailEnd/>
              </a14:hiddenLine>
            </a:ext>
          </a:extLst>
        </p:spPr>
        <p:txBody>
          <a:bodyPr lIns="0" tIns="0" rIns="0" bIns="0"/>
          <a:lstStyle>
            <a:lvl1pPr marL="355600" indent="-355600">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en-US" altLang="en-US" sz="250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95108">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95108">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95108">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295108">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295108">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29510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951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295108">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27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5110" grpId="0"/>
      <p:bldP spid="5295109" grpId="0" animBg="1"/>
      <p:bldP spid="7271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B882679C-28FB-4545-B6D7-035AA39FA865}" type="slidenum">
              <a:rPr lang="de-DE" altLang="en-US" sz="1600"/>
              <a:pPr>
                <a:spcBef>
                  <a:spcPct val="0"/>
                </a:spcBef>
                <a:buClrTx/>
                <a:buFontTx/>
                <a:buNone/>
              </a:pPr>
              <a:t>4</a:t>
            </a:fld>
            <a:r>
              <a:rPr lang="de-DE" altLang="en-US" sz="1600"/>
              <a:t> -</a:t>
            </a:r>
          </a:p>
        </p:txBody>
      </p:sp>
      <p:sp>
        <p:nvSpPr>
          <p:cNvPr id="14339"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5444610" name="Rectangle 2"/>
          <p:cNvSpPr>
            <a:spLocks noGrp="1" noChangeArrowheads="1"/>
          </p:cNvSpPr>
          <p:nvPr>
            <p:ph type="body" idx="1"/>
          </p:nvPr>
        </p:nvSpPr>
        <p:spPr/>
        <p:txBody>
          <a:bodyPr/>
          <a:lstStyle/>
          <a:p>
            <a:pPr eaLnBrk="1" hangingPunct="1"/>
            <a:r>
              <a:rPr lang="en-US" altLang="en-US" i="1">
                <a:solidFill>
                  <a:srgbClr val="00FF00"/>
                </a:solidFill>
              </a:rPr>
              <a:t>Micro</a:t>
            </a:r>
            <a:r>
              <a:rPr lang="en-US" altLang="en-US">
                <a:solidFill>
                  <a:srgbClr val="00FF00"/>
                </a:solidFill>
              </a:rPr>
              <a:t>economics</a:t>
            </a:r>
            <a:r>
              <a:rPr lang="en-US" altLang="en-US">
                <a:solidFill>
                  <a:srgbClr val="0000FF"/>
                </a:solidFill>
              </a:rPr>
              <a:t> </a:t>
            </a:r>
            <a:r>
              <a:rPr lang="en-US" altLang="en-US"/>
              <a:t>studies the behavior of </a:t>
            </a:r>
            <a:r>
              <a:rPr lang="en-US" altLang="en-US" i="1"/>
              <a:t>individual</a:t>
            </a:r>
            <a:r>
              <a:rPr lang="en-US" altLang="en-US"/>
              <a:t> households and firms.</a:t>
            </a:r>
          </a:p>
          <a:p>
            <a:pPr eaLnBrk="1" hangingPunct="1"/>
            <a:endParaRPr lang="en-US" altLang="en-US"/>
          </a:p>
          <a:p>
            <a:pPr eaLnBrk="1" hangingPunct="1"/>
            <a:endParaRPr lang="en-US" altLang="en-US"/>
          </a:p>
          <a:p>
            <a:pPr eaLnBrk="1" hangingPunct="1"/>
            <a:r>
              <a:rPr lang="en-US" altLang="en-US" i="1">
                <a:solidFill>
                  <a:srgbClr val="00FF00"/>
                </a:solidFill>
              </a:rPr>
              <a:t>Macro</a:t>
            </a:r>
            <a:r>
              <a:rPr lang="en-US" altLang="en-US">
                <a:solidFill>
                  <a:srgbClr val="00FF00"/>
                </a:solidFill>
              </a:rPr>
              <a:t>economics</a:t>
            </a:r>
            <a:r>
              <a:rPr lang="en-US" altLang="en-US"/>
              <a:t> studies the economy as a whole – that is </a:t>
            </a:r>
            <a:r>
              <a:rPr lang="en-US" altLang="en-US" i="1">
                <a:solidFill>
                  <a:srgbClr val="00FF00"/>
                </a:solidFill>
              </a:rPr>
              <a:t>the sum</a:t>
            </a:r>
            <a:r>
              <a:rPr lang="en-US" altLang="en-US"/>
              <a:t> of the individual behavior of households and firms.</a:t>
            </a:r>
          </a:p>
        </p:txBody>
      </p:sp>
      <p:graphicFrame>
        <p:nvGraphicFramePr>
          <p:cNvPr id="14341" name="Object 4"/>
          <p:cNvGraphicFramePr>
            <a:graphicFrameLocks noChangeAspect="1"/>
          </p:cNvGraphicFramePr>
          <p:nvPr/>
        </p:nvGraphicFramePr>
        <p:xfrm>
          <a:off x="3044825" y="2357438"/>
          <a:ext cx="790575" cy="509587"/>
        </p:xfrm>
        <a:graphic>
          <a:graphicData uri="http://schemas.openxmlformats.org/presentationml/2006/ole">
            <mc:AlternateContent xmlns:mc="http://schemas.openxmlformats.org/markup-compatibility/2006">
              <mc:Choice xmlns:v="urn:schemas-microsoft-com:vml" Requires="v">
                <p:oleObj spid="_x0000_s15121" name="Clip" r:id="rId4" imgW="5905500" imgH="3697288" progId="MS_ClipArt_Gallery.2">
                  <p:embed/>
                </p:oleObj>
              </mc:Choice>
              <mc:Fallback>
                <p:oleObj name="Clip" r:id="rId4" imgW="5905500" imgH="3697288"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4825" y="2357438"/>
                        <a:ext cx="790575" cy="509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2" name="Object 5"/>
          <p:cNvGraphicFramePr>
            <a:graphicFrameLocks noChangeAspect="1"/>
          </p:cNvGraphicFramePr>
          <p:nvPr/>
        </p:nvGraphicFramePr>
        <p:xfrm>
          <a:off x="4987925" y="2468563"/>
          <a:ext cx="584200" cy="403225"/>
        </p:xfrm>
        <a:graphic>
          <a:graphicData uri="http://schemas.openxmlformats.org/presentationml/2006/ole">
            <mc:AlternateContent xmlns:mc="http://schemas.openxmlformats.org/markup-compatibility/2006">
              <mc:Choice xmlns:v="urn:schemas-microsoft-com:vml" Requires="v">
                <p:oleObj spid="_x0000_s15122" name="Clip" r:id="rId6" imgW="2278063" imgH="3421063" progId="MS_ClipArt_Gallery.2">
                  <p:embed/>
                </p:oleObj>
              </mc:Choice>
              <mc:Fallback>
                <p:oleObj name="Clip" r:id="rId6" imgW="2278063" imgH="3421063" progId="MS_ClipArt_Gallery.2">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87925" y="2468563"/>
                        <a:ext cx="584200"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3" name="Rectangle 69"/>
          <p:cNvSpPr>
            <a:spLocks noGrp="1" noChangeArrowheads="1"/>
          </p:cNvSpPr>
          <p:nvPr>
            <p:ph type="title"/>
          </p:nvPr>
        </p:nvSpPr>
        <p:spPr>
          <a:noFill/>
        </p:spPr>
        <p:txBody>
          <a:bodyPr/>
          <a:lstStyle/>
          <a:p>
            <a:pPr eaLnBrk="1" hangingPunct="1"/>
            <a:r>
              <a:rPr lang="en-US" altLang="en-US"/>
              <a:t>1. Introduction to Macroeconomics </a:t>
            </a:r>
            <a:br>
              <a:rPr lang="en-US" altLang="en-US"/>
            </a:br>
            <a:r>
              <a:rPr lang="en-US" altLang="en-US" sz="2400"/>
              <a:t>1.1. What is Macroeconomics?</a:t>
            </a:r>
          </a:p>
        </p:txBody>
      </p:sp>
      <p:grpSp>
        <p:nvGrpSpPr>
          <p:cNvPr id="8" name="Gruppieren 7"/>
          <p:cNvGrpSpPr>
            <a:grpSpLocks/>
          </p:cNvGrpSpPr>
          <p:nvPr/>
        </p:nvGrpSpPr>
        <p:grpSpPr bwMode="auto">
          <a:xfrm>
            <a:off x="250825" y="4418013"/>
            <a:ext cx="5006975" cy="2259012"/>
            <a:chOff x="250825" y="4418013"/>
            <a:chExt cx="5006975" cy="2259012"/>
          </a:xfrm>
        </p:grpSpPr>
        <p:grpSp>
          <p:nvGrpSpPr>
            <p:cNvPr id="14376" name="Group 49"/>
            <p:cNvGrpSpPr>
              <a:grpSpLocks/>
            </p:cNvGrpSpPr>
            <p:nvPr/>
          </p:nvGrpSpPr>
          <p:grpSpPr bwMode="auto">
            <a:xfrm>
              <a:off x="1584325" y="4418013"/>
              <a:ext cx="2517775" cy="2236787"/>
              <a:chOff x="454" y="2677"/>
              <a:chExt cx="1586" cy="1409"/>
            </a:xfrm>
          </p:grpSpPr>
          <p:graphicFrame>
            <p:nvGraphicFramePr>
              <p:cNvPr id="14397" name="Object 50"/>
              <p:cNvGraphicFramePr>
                <a:graphicFrameLocks noChangeAspect="1"/>
              </p:cNvGraphicFramePr>
              <p:nvPr/>
            </p:nvGraphicFramePr>
            <p:xfrm>
              <a:off x="454" y="2677"/>
              <a:ext cx="498" cy="321"/>
            </p:xfrm>
            <a:graphic>
              <a:graphicData uri="http://schemas.openxmlformats.org/presentationml/2006/ole">
                <mc:AlternateContent xmlns:mc="http://schemas.openxmlformats.org/markup-compatibility/2006">
                  <mc:Choice xmlns:v="urn:schemas-microsoft-com:vml" Requires="v">
                    <p:oleObj spid="_x0000_s15123" name="Clip" r:id="rId8" imgW="5905500" imgH="3697288" progId="MS_ClipArt_Gallery.2">
                      <p:embed/>
                    </p:oleObj>
                  </mc:Choice>
                  <mc:Fallback>
                    <p:oleObj name="Clip" r:id="rId8" imgW="5905500" imgH="3697288" progId="MS_ClipArt_Gallery.2">
                      <p:embed/>
                      <p:pic>
                        <p:nvPicPr>
                          <p:cNvPr id="0" name="Object 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 y="2677"/>
                            <a:ext cx="498" cy="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98" name="Object 51"/>
              <p:cNvGraphicFramePr>
                <a:graphicFrameLocks noChangeAspect="1"/>
              </p:cNvGraphicFramePr>
              <p:nvPr/>
            </p:nvGraphicFramePr>
            <p:xfrm>
              <a:off x="590" y="2813"/>
              <a:ext cx="498" cy="321"/>
            </p:xfrm>
            <a:graphic>
              <a:graphicData uri="http://schemas.openxmlformats.org/presentationml/2006/ole">
                <mc:AlternateContent xmlns:mc="http://schemas.openxmlformats.org/markup-compatibility/2006">
                  <mc:Choice xmlns:v="urn:schemas-microsoft-com:vml" Requires="v">
                    <p:oleObj spid="_x0000_s15124" name="Clip" r:id="rId9" imgW="5905500" imgH="3697288" progId="MS_ClipArt_Gallery.2">
                      <p:embed/>
                    </p:oleObj>
                  </mc:Choice>
                  <mc:Fallback>
                    <p:oleObj name="Clip" r:id="rId9" imgW="5905500" imgH="3697288" progId="MS_ClipArt_Gallery.2">
                      <p:embed/>
                      <p:pic>
                        <p:nvPicPr>
                          <p:cNvPr id="0" name="Object 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 y="2813"/>
                            <a:ext cx="498" cy="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99" name="Object 52"/>
              <p:cNvGraphicFramePr>
                <a:graphicFrameLocks noChangeAspect="1"/>
              </p:cNvGraphicFramePr>
              <p:nvPr/>
            </p:nvGraphicFramePr>
            <p:xfrm>
              <a:off x="726" y="2949"/>
              <a:ext cx="498" cy="321"/>
            </p:xfrm>
            <a:graphic>
              <a:graphicData uri="http://schemas.openxmlformats.org/presentationml/2006/ole">
                <mc:AlternateContent xmlns:mc="http://schemas.openxmlformats.org/markup-compatibility/2006">
                  <mc:Choice xmlns:v="urn:schemas-microsoft-com:vml" Requires="v">
                    <p:oleObj spid="_x0000_s15125" name="Clip" r:id="rId10" imgW="5905500" imgH="3697288" progId="MS_ClipArt_Gallery.2">
                      <p:embed/>
                    </p:oleObj>
                  </mc:Choice>
                  <mc:Fallback>
                    <p:oleObj name="Clip" r:id="rId10" imgW="5905500" imgH="3697288" progId="MS_ClipArt_Gallery.2">
                      <p:embed/>
                      <p:pic>
                        <p:nvPicPr>
                          <p:cNvPr id="0" name="Object 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 y="2949"/>
                            <a:ext cx="498" cy="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400" name="Object 53"/>
              <p:cNvGraphicFramePr>
                <a:graphicFrameLocks noChangeAspect="1"/>
              </p:cNvGraphicFramePr>
              <p:nvPr/>
            </p:nvGraphicFramePr>
            <p:xfrm>
              <a:off x="862" y="3085"/>
              <a:ext cx="498" cy="321"/>
            </p:xfrm>
            <a:graphic>
              <a:graphicData uri="http://schemas.openxmlformats.org/presentationml/2006/ole">
                <mc:AlternateContent xmlns:mc="http://schemas.openxmlformats.org/markup-compatibility/2006">
                  <mc:Choice xmlns:v="urn:schemas-microsoft-com:vml" Requires="v">
                    <p:oleObj spid="_x0000_s15126" name="Clip" r:id="rId11" imgW="5905500" imgH="3697288" progId="MS_ClipArt_Gallery.2">
                      <p:embed/>
                    </p:oleObj>
                  </mc:Choice>
                  <mc:Fallback>
                    <p:oleObj name="Clip" r:id="rId11" imgW="5905500" imgH="3697288" progId="MS_ClipArt_Gallery.2">
                      <p:embed/>
                      <p:pic>
                        <p:nvPicPr>
                          <p:cNvPr id="0" name="Object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 y="3085"/>
                            <a:ext cx="498" cy="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401" name="Object 54"/>
              <p:cNvGraphicFramePr>
                <a:graphicFrameLocks noChangeAspect="1"/>
              </p:cNvGraphicFramePr>
              <p:nvPr/>
            </p:nvGraphicFramePr>
            <p:xfrm>
              <a:off x="998" y="3221"/>
              <a:ext cx="498" cy="321"/>
            </p:xfrm>
            <a:graphic>
              <a:graphicData uri="http://schemas.openxmlformats.org/presentationml/2006/ole">
                <mc:AlternateContent xmlns:mc="http://schemas.openxmlformats.org/markup-compatibility/2006">
                  <mc:Choice xmlns:v="urn:schemas-microsoft-com:vml" Requires="v">
                    <p:oleObj spid="_x0000_s15127" name="Clip" r:id="rId12" imgW="5905500" imgH="3697288" progId="MS_ClipArt_Gallery.2">
                      <p:embed/>
                    </p:oleObj>
                  </mc:Choice>
                  <mc:Fallback>
                    <p:oleObj name="Clip" r:id="rId12" imgW="5905500" imgH="3697288" progId="MS_ClipArt_Gallery.2">
                      <p:embed/>
                      <p:pic>
                        <p:nvPicPr>
                          <p:cNvPr id="0" name="Object 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8" y="3221"/>
                            <a:ext cx="498" cy="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402" name="Object 55"/>
              <p:cNvGraphicFramePr>
                <a:graphicFrameLocks noChangeAspect="1"/>
              </p:cNvGraphicFramePr>
              <p:nvPr/>
            </p:nvGraphicFramePr>
            <p:xfrm>
              <a:off x="1134" y="3357"/>
              <a:ext cx="498" cy="321"/>
            </p:xfrm>
            <a:graphic>
              <a:graphicData uri="http://schemas.openxmlformats.org/presentationml/2006/ole">
                <mc:AlternateContent xmlns:mc="http://schemas.openxmlformats.org/markup-compatibility/2006">
                  <mc:Choice xmlns:v="urn:schemas-microsoft-com:vml" Requires="v">
                    <p:oleObj spid="_x0000_s15128" name="Clip" r:id="rId13" imgW="5905500" imgH="3697288" progId="MS_ClipArt_Gallery.2">
                      <p:embed/>
                    </p:oleObj>
                  </mc:Choice>
                  <mc:Fallback>
                    <p:oleObj name="Clip" r:id="rId13" imgW="5905500" imgH="3697288" progId="MS_ClipArt_Gallery.2">
                      <p:embed/>
                      <p:pic>
                        <p:nvPicPr>
                          <p:cNvPr id="0" name="Object 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4" y="3357"/>
                            <a:ext cx="498" cy="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403" name="Object 56"/>
              <p:cNvGraphicFramePr>
                <a:graphicFrameLocks noChangeAspect="1"/>
              </p:cNvGraphicFramePr>
              <p:nvPr/>
            </p:nvGraphicFramePr>
            <p:xfrm>
              <a:off x="1270" y="3493"/>
              <a:ext cx="498" cy="321"/>
            </p:xfrm>
            <a:graphic>
              <a:graphicData uri="http://schemas.openxmlformats.org/presentationml/2006/ole">
                <mc:AlternateContent xmlns:mc="http://schemas.openxmlformats.org/markup-compatibility/2006">
                  <mc:Choice xmlns:v="urn:schemas-microsoft-com:vml" Requires="v">
                    <p:oleObj spid="_x0000_s15129" name="Clip" r:id="rId14" imgW="5905500" imgH="3697288" progId="MS_ClipArt_Gallery.2">
                      <p:embed/>
                    </p:oleObj>
                  </mc:Choice>
                  <mc:Fallback>
                    <p:oleObj name="Clip" r:id="rId14" imgW="5905500" imgH="3697288" progId="MS_ClipArt_Gallery.2">
                      <p:embed/>
                      <p:pic>
                        <p:nvPicPr>
                          <p:cNvPr id="0" name="Object 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 y="3493"/>
                            <a:ext cx="498" cy="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404" name="Object 57"/>
              <p:cNvGraphicFramePr>
                <a:graphicFrameLocks noChangeAspect="1"/>
              </p:cNvGraphicFramePr>
              <p:nvPr/>
            </p:nvGraphicFramePr>
            <p:xfrm>
              <a:off x="1406" y="3629"/>
              <a:ext cx="498" cy="321"/>
            </p:xfrm>
            <a:graphic>
              <a:graphicData uri="http://schemas.openxmlformats.org/presentationml/2006/ole">
                <mc:AlternateContent xmlns:mc="http://schemas.openxmlformats.org/markup-compatibility/2006">
                  <mc:Choice xmlns:v="urn:schemas-microsoft-com:vml" Requires="v">
                    <p:oleObj spid="_x0000_s15130" name="Clip" r:id="rId15" imgW="5905500" imgH="3697288" progId="MS_ClipArt_Gallery.2">
                      <p:embed/>
                    </p:oleObj>
                  </mc:Choice>
                  <mc:Fallback>
                    <p:oleObj name="Clip" r:id="rId15" imgW="5905500" imgH="3697288" progId="MS_ClipArt_Gallery.2">
                      <p:embed/>
                      <p:pic>
                        <p:nvPicPr>
                          <p:cNvPr id="0" name="Object 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6" y="3629"/>
                            <a:ext cx="498" cy="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405" name="Object 58"/>
              <p:cNvGraphicFramePr>
                <a:graphicFrameLocks noChangeAspect="1"/>
              </p:cNvGraphicFramePr>
              <p:nvPr/>
            </p:nvGraphicFramePr>
            <p:xfrm>
              <a:off x="1542" y="3765"/>
              <a:ext cx="498" cy="321"/>
            </p:xfrm>
            <a:graphic>
              <a:graphicData uri="http://schemas.openxmlformats.org/presentationml/2006/ole">
                <mc:AlternateContent xmlns:mc="http://schemas.openxmlformats.org/markup-compatibility/2006">
                  <mc:Choice xmlns:v="urn:schemas-microsoft-com:vml" Requires="v">
                    <p:oleObj spid="_x0000_s15131" name="Clip" r:id="rId16" imgW="5905500" imgH="3697288" progId="MS_ClipArt_Gallery.2">
                      <p:embed/>
                    </p:oleObj>
                  </mc:Choice>
                  <mc:Fallback>
                    <p:oleObj name="Clip" r:id="rId16" imgW="5905500" imgH="3697288" progId="MS_ClipArt_Gallery.2">
                      <p:embed/>
                      <p:pic>
                        <p:nvPicPr>
                          <p:cNvPr id="0" name="Object 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2" y="3765"/>
                            <a:ext cx="498" cy="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4377" name="Group 29"/>
            <p:cNvGrpSpPr>
              <a:grpSpLocks/>
            </p:cNvGrpSpPr>
            <p:nvPr/>
          </p:nvGrpSpPr>
          <p:grpSpPr bwMode="auto">
            <a:xfrm>
              <a:off x="2740025" y="4427538"/>
              <a:ext cx="2517775" cy="2236787"/>
              <a:chOff x="454" y="2677"/>
              <a:chExt cx="1586" cy="1409"/>
            </a:xfrm>
          </p:grpSpPr>
          <p:graphicFrame>
            <p:nvGraphicFramePr>
              <p:cNvPr id="14388" name="Object 30"/>
              <p:cNvGraphicFramePr>
                <a:graphicFrameLocks noChangeAspect="1"/>
              </p:cNvGraphicFramePr>
              <p:nvPr/>
            </p:nvGraphicFramePr>
            <p:xfrm>
              <a:off x="454" y="2677"/>
              <a:ext cx="498" cy="321"/>
            </p:xfrm>
            <a:graphic>
              <a:graphicData uri="http://schemas.openxmlformats.org/presentationml/2006/ole">
                <mc:AlternateContent xmlns:mc="http://schemas.openxmlformats.org/markup-compatibility/2006">
                  <mc:Choice xmlns:v="urn:schemas-microsoft-com:vml" Requires="v">
                    <p:oleObj spid="_x0000_s15132" name="Clip" r:id="rId17" imgW="5905500" imgH="3697288" progId="MS_ClipArt_Gallery.2">
                      <p:embed/>
                    </p:oleObj>
                  </mc:Choice>
                  <mc:Fallback>
                    <p:oleObj name="Clip" r:id="rId17" imgW="5905500" imgH="3697288" progId="MS_ClipArt_Gallery.2">
                      <p:embed/>
                      <p:pic>
                        <p:nvPicPr>
                          <p:cNvPr id="0" name="Object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 y="2677"/>
                            <a:ext cx="498" cy="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89" name="Object 31"/>
              <p:cNvGraphicFramePr>
                <a:graphicFrameLocks noChangeAspect="1"/>
              </p:cNvGraphicFramePr>
              <p:nvPr/>
            </p:nvGraphicFramePr>
            <p:xfrm>
              <a:off x="590" y="2813"/>
              <a:ext cx="498" cy="321"/>
            </p:xfrm>
            <a:graphic>
              <a:graphicData uri="http://schemas.openxmlformats.org/presentationml/2006/ole">
                <mc:AlternateContent xmlns:mc="http://schemas.openxmlformats.org/markup-compatibility/2006">
                  <mc:Choice xmlns:v="urn:schemas-microsoft-com:vml" Requires="v">
                    <p:oleObj spid="_x0000_s15133" name="Clip" r:id="rId18" imgW="5905500" imgH="3697288" progId="MS_ClipArt_Gallery.2">
                      <p:embed/>
                    </p:oleObj>
                  </mc:Choice>
                  <mc:Fallback>
                    <p:oleObj name="Clip" r:id="rId18" imgW="5905500" imgH="3697288" progId="MS_ClipArt_Gallery.2">
                      <p:embed/>
                      <p:pic>
                        <p:nvPicPr>
                          <p:cNvPr id="0"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 y="2813"/>
                            <a:ext cx="498" cy="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90" name="Object 32"/>
              <p:cNvGraphicFramePr>
                <a:graphicFrameLocks noChangeAspect="1"/>
              </p:cNvGraphicFramePr>
              <p:nvPr/>
            </p:nvGraphicFramePr>
            <p:xfrm>
              <a:off x="726" y="2949"/>
              <a:ext cx="498" cy="321"/>
            </p:xfrm>
            <a:graphic>
              <a:graphicData uri="http://schemas.openxmlformats.org/presentationml/2006/ole">
                <mc:AlternateContent xmlns:mc="http://schemas.openxmlformats.org/markup-compatibility/2006">
                  <mc:Choice xmlns:v="urn:schemas-microsoft-com:vml" Requires="v">
                    <p:oleObj spid="_x0000_s15134" name="Clip" r:id="rId19" imgW="5905500" imgH="3697288" progId="MS_ClipArt_Gallery.2">
                      <p:embed/>
                    </p:oleObj>
                  </mc:Choice>
                  <mc:Fallback>
                    <p:oleObj name="Clip" r:id="rId19" imgW="5905500" imgH="3697288" progId="MS_ClipArt_Gallery.2">
                      <p:embed/>
                      <p:pic>
                        <p:nvPicPr>
                          <p:cNvPr id="0" name="Object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 y="2949"/>
                            <a:ext cx="498" cy="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91" name="Object 33"/>
              <p:cNvGraphicFramePr>
                <a:graphicFrameLocks noChangeAspect="1"/>
              </p:cNvGraphicFramePr>
              <p:nvPr/>
            </p:nvGraphicFramePr>
            <p:xfrm>
              <a:off x="862" y="3085"/>
              <a:ext cx="498" cy="321"/>
            </p:xfrm>
            <a:graphic>
              <a:graphicData uri="http://schemas.openxmlformats.org/presentationml/2006/ole">
                <mc:AlternateContent xmlns:mc="http://schemas.openxmlformats.org/markup-compatibility/2006">
                  <mc:Choice xmlns:v="urn:schemas-microsoft-com:vml" Requires="v">
                    <p:oleObj spid="_x0000_s15135" name="Clip" r:id="rId20" imgW="5905500" imgH="3697288" progId="MS_ClipArt_Gallery.2">
                      <p:embed/>
                    </p:oleObj>
                  </mc:Choice>
                  <mc:Fallback>
                    <p:oleObj name="Clip" r:id="rId20" imgW="5905500" imgH="3697288" progId="MS_ClipArt_Gallery.2">
                      <p:embed/>
                      <p:pic>
                        <p:nvPicPr>
                          <p:cNvPr id="0" name="Object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 y="3085"/>
                            <a:ext cx="498" cy="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92" name="Object 34"/>
              <p:cNvGraphicFramePr>
                <a:graphicFrameLocks noChangeAspect="1"/>
              </p:cNvGraphicFramePr>
              <p:nvPr/>
            </p:nvGraphicFramePr>
            <p:xfrm>
              <a:off x="998" y="3221"/>
              <a:ext cx="498" cy="321"/>
            </p:xfrm>
            <a:graphic>
              <a:graphicData uri="http://schemas.openxmlformats.org/presentationml/2006/ole">
                <mc:AlternateContent xmlns:mc="http://schemas.openxmlformats.org/markup-compatibility/2006">
                  <mc:Choice xmlns:v="urn:schemas-microsoft-com:vml" Requires="v">
                    <p:oleObj spid="_x0000_s15136" name="Clip" r:id="rId21" imgW="5905500" imgH="3697288" progId="MS_ClipArt_Gallery.2">
                      <p:embed/>
                    </p:oleObj>
                  </mc:Choice>
                  <mc:Fallback>
                    <p:oleObj name="Clip" r:id="rId21" imgW="5905500" imgH="3697288" progId="MS_ClipArt_Gallery.2">
                      <p:embed/>
                      <p:pic>
                        <p:nvPicPr>
                          <p:cNvPr id="0" name="Object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8" y="3221"/>
                            <a:ext cx="498" cy="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93" name="Object 35"/>
              <p:cNvGraphicFramePr>
                <a:graphicFrameLocks noChangeAspect="1"/>
              </p:cNvGraphicFramePr>
              <p:nvPr/>
            </p:nvGraphicFramePr>
            <p:xfrm>
              <a:off x="1134" y="3357"/>
              <a:ext cx="498" cy="321"/>
            </p:xfrm>
            <a:graphic>
              <a:graphicData uri="http://schemas.openxmlformats.org/presentationml/2006/ole">
                <mc:AlternateContent xmlns:mc="http://schemas.openxmlformats.org/markup-compatibility/2006">
                  <mc:Choice xmlns:v="urn:schemas-microsoft-com:vml" Requires="v">
                    <p:oleObj spid="_x0000_s15137" name="Clip" r:id="rId22" imgW="5905500" imgH="3697288" progId="MS_ClipArt_Gallery.2">
                      <p:embed/>
                    </p:oleObj>
                  </mc:Choice>
                  <mc:Fallback>
                    <p:oleObj name="Clip" r:id="rId22" imgW="5905500" imgH="3697288" progId="MS_ClipArt_Gallery.2">
                      <p:embed/>
                      <p:pic>
                        <p:nvPicPr>
                          <p:cNvPr id="0" name="Object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4" y="3357"/>
                            <a:ext cx="498" cy="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94" name="Object 36"/>
              <p:cNvGraphicFramePr>
                <a:graphicFrameLocks noChangeAspect="1"/>
              </p:cNvGraphicFramePr>
              <p:nvPr/>
            </p:nvGraphicFramePr>
            <p:xfrm>
              <a:off x="1270" y="3493"/>
              <a:ext cx="498" cy="321"/>
            </p:xfrm>
            <a:graphic>
              <a:graphicData uri="http://schemas.openxmlformats.org/presentationml/2006/ole">
                <mc:AlternateContent xmlns:mc="http://schemas.openxmlformats.org/markup-compatibility/2006">
                  <mc:Choice xmlns:v="urn:schemas-microsoft-com:vml" Requires="v">
                    <p:oleObj spid="_x0000_s15138" name="Clip" r:id="rId23" imgW="5905500" imgH="3697288" progId="MS_ClipArt_Gallery.2">
                      <p:embed/>
                    </p:oleObj>
                  </mc:Choice>
                  <mc:Fallback>
                    <p:oleObj name="Clip" r:id="rId23" imgW="5905500" imgH="3697288" progId="MS_ClipArt_Gallery.2">
                      <p:embed/>
                      <p:pic>
                        <p:nvPicPr>
                          <p:cNvPr id="0" name="Object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 y="3493"/>
                            <a:ext cx="498" cy="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95" name="Object 37"/>
              <p:cNvGraphicFramePr>
                <a:graphicFrameLocks noChangeAspect="1"/>
              </p:cNvGraphicFramePr>
              <p:nvPr/>
            </p:nvGraphicFramePr>
            <p:xfrm>
              <a:off x="1406" y="3629"/>
              <a:ext cx="498" cy="321"/>
            </p:xfrm>
            <a:graphic>
              <a:graphicData uri="http://schemas.openxmlformats.org/presentationml/2006/ole">
                <mc:AlternateContent xmlns:mc="http://schemas.openxmlformats.org/markup-compatibility/2006">
                  <mc:Choice xmlns:v="urn:schemas-microsoft-com:vml" Requires="v">
                    <p:oleObj spid="_x0000_s15139" name="Clip" r:id="rId24" imgW="5905500" imgH="3697288" progId="MS_ClipArt_Gallery.2">
                      <p:embed/>
                    </p:oleObj>
                  </mc:Choice>
                  <mc:Fallback>
                    <p:oleObj name="Clip" r:id="rId24" imgW="5905500" imgH="3697288" progId="MS_ClipArt_Gallery.2">
                      <p:embed/>
                      <p:pic>
                        <p:nvPicPr>
                          <p:cNvPr id="0" name="Object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6" y="3629"/>
                            <a:ext cx="498" cy="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96" name="Object 38"/>
              <p:cNvGraphicFramePr>
                <a:graphicFrameLocks noChangeAspect="1"/>
              </p:cNvGraphicFramePr>
              <p:nvPr/>
            </p:nvGraphicFramePr>
            <p:xfrm>
              <a:off x="1542" y="3765"/>
              <a:ext cx="498" cy="321"/>
            </p:xfrm>
            <a:graphic>
              <a:graphicData uri="http://schemas.openxmlformats.org/presentationml/2006/ole">
                <mc:AlternateContent xmlns:mc="http://schemas.openxmlformats.org/markup-compatibility/2006">
                  <mc:Choice xmlns:v="urn:schemas-microsoft-com:vml" Requires="v">
                    <p:oleObj spid="_x0000_s15140" name="Clip" r:id="rId25" imgW="5905500" imgH="3697288" progId="MS_ClipArt_Gallery.2">
                      <p:embed/>
                    </p:oleObj>
                  </mc:Choice>
                  <mc:Fallback>
                    <p:oleObj name="Clip" r:id="rId25" imgW="5905500" imgH="3697288" progId="MS_ClipArt_Gallery.2">
                      <p:embed/>
                      <p:pic>
                        <p:nvPicPr>
                          <p:cNvPr id="0" name="Object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2" y="3765"/>
                            <a:ext cx="498" cy="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4378" name="Group 9"/>
            <p:cNvGrpSpPr>
              <a:grpSpLocks/>
            </p:cNvGrpSpPr>
            <p:nvPr/>
          </p:nvGrpSpPr>
          <p:grpSpPr bwMode="auto">
            <a:xfrm>
              <a:off x="250825" y="4440238"/>
              <a:ext cx="2517775" cy="2236787"/>
              <a:chOff x="454" y="2677"/>
              <a:chExt cx="1586" cy="1409"/>
            </a:xfrm>
          </p:grpSpPr>
          <p:graphicFrame>
            <p:nvGraphicFramePr>
              <p:cNvPr id="14379" name="Object 10"/>
              <p:cNvGraphicFramePr>
                <a:graphicFrameLocks noChangeAspect="1"/>
              </p:cNvGraphicFramePr>
              <p:nvPr/>
            </p:nvGraphicFramePr>
            <p:xfrm>
              <a:off x="454" y="2677"/>
              <a:ext cx="498" cy="321"/>
            </p:xfrm>
            <a:graphic>
              <a:graphicData uri="http://schemas.openxmlformats.org/presentationml/2006/ole">
                <mc:AlternateContent xmlns:mc="http://schemas.openxmlformats.org/markup-compatibility/2006">
                  <mc:Choice xmlns:v="urn:schemas-microsoft-com:vml" Requires="v">
                    <p:oleObj spid="_x0000_s15141" name="Clip" r:id="rId26" imgW="5905500" imgH="3697288" progId="MS_ClipArt_Gallery.2">
                      <p:embed/>
                    </p:oleObj>
                  </mc:Choice>
                  <mc:Fallback>
                    <p:oleObj name="Clip" r:id="rId26" imgW="5905500" imgH="3697288" progId="MS_ClipArt_Gallery.2">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 y="2677"/>
                            <a:ext cx="498" cy="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80" name="Object 11"/>
              <p:cNvGraphicFramePr>
                <a:graphicFrameLocks noChangeAspect="1"/>
              </p:cNvGraphicFramePr>
              <p:nvPr/>
            </p:nvGraphicFramePr>
            <p:xfrm>
              <a:off x="590" y="2813"/>
              <a:ext cx="498" cy="321"/>
            </p:xfrm>
            <a:graphic>
              <a:graphicData uri="http://schemas.openxmlformats.org/presentationml/2006/ole">
                <mc:AlternateContent xmlns:mc="http://schemas.openxmlformats.org/markup-compatibility/2006">
                  <mc:Choice xmlns:v="urn:schemas-microsoft-com:vml" Requires="v">
                    <p:oleObj spid="_x0000_s15142" name="Clip" r:id="rId27" imgW="5905500" imgH="3697288" progId="MS_ClipArt_Gallery.2">
                      <p:embed/>
                    </p:oleObj>
                  </mc:Choice>
                  <mc:Fallback>
                    <p:oleObj name="Clip" r:id="rId27" imgW="5905500" imgH="3697288" progId="MS_ClipArt_Gallery.2">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 y="2813"/>
                            <a:ext cx="498" cy="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81" name="Object 12"/>
              <p:cNvGraphicFramePr>
                <a:graphicFrameLocks noChangeAspect="1"/>
              </p:cNvGraphicFramePr>
              <p:nvPr/>
            </p:nvGraphicFramePr>
            <p:xfrm>
              <a:off x="726" y="2949"/>
              <a:ext cx="498" cy="321"/>
            </p:xfrm>
            <a:graphic>
              <a:graphicData uri="http://schemas.openxmlformats.org/presentationml/2006/ole">
                <mc:AlternateContent xmlns:mc="http://schemas.openxmlformats.org/markup-compatibility/2006">
                  <mc:Choice xmlns:v="urn:schemas-microsoft-com:vml" Requires="v">
                    <p:oleObj spid="_x0000_s15143" name="Clip" r:id="rId28" imgW="5905500" imgH="3697288" progId="MS_ClipArt_Gallery.2">
                      <p:embed/>
                    </p:oleObj>
                  </mc:Choice>
                  <mc:Fallback>
                    <p:oleObj name="Clip" r:id="rId28" imgW="5905500" imgH="3697288" progId="MS_ClipArt_Gallery.2">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 y="2949"/>
                            <a:ext cx="498" cy="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82" name="Object 13"/>
              <p:cNvGraphicFramePr>
                <a:graphicFrameLocks noChangeAspect="1"/>
              </p:cNvGraphicFramePr>
              <p:nvPr/>
            </p:nvGraphicFramePr>
            <p:xfrm>
              <a:off x="862" y="3085"/>
              <a:ext cx="498" cy="321"/>
            </p:xfrm>
            <a:graphic>
              <a:graphicData uri="http://schemas.openxmlformats.org/presentationml/2006/ole">
                <mc:AlternateContent xmlns:mc="http://schemas.openxmlformats.org/markup-compatibility/2006">
                  <mc:Choice xmlns:v="urn:schemas-microsoft-com:vml" Requires="v">
                    <p:oleObj spid="_x0000_s15144" name="Clip" r:id="rId29" imgW="5905500" imgH="3697288" progId="MS_ClipArt_Gallery.2">
                      <p:embed/>
                    </p:oleObj>
                  </mc:Choice>
                  <mc:Fallback>
                    <p:oleObj name="Clip" r:id="rId29" imgW="5905500" imgH="3697288" progId="MS_ClipArt_Gallery.2">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 y="3085"/>
                            <a:ext cx="498" cy="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83" name="Object 14"/>
              <p:cNvGraphicFramePr>
                <a:graphicFrameLocks noChangeAspect="1"/>
              </p:cNvGraphicFramePr>
              <p:nvPr/>
            </p:nvGraphicFramePr>
            <p:xfrm>
              <a:off x="998" y="3221"/>
              <a:ext cx="498" cy="321"/>
            </p:xfrm>
            <a:graphic>
              <a:graphicData uri="http://schemas.openxmlformats.org/presentationml/2006/ole">
                <mc:AlternateContent xmlns:mc="http://schemas.openxmlformats.org/markup-compatibility/2006">
                  <mc:Choice xmlns:v="urn:schemas-microsoft-com:vml" Requires="v">
                    <p:oleObj spid="_x0000_s15145" name="Clip" r:id="rId30" imgW="5905500" imgH="3697288" progId="MS_ClipArt_Gallery.2">
                      <p:embed/>
                    </p:oleObj>
                  </mc:Choice>
                  <mc:Fallback>
                    <p:oleObj name="Clip" r:id="rId30" imgW="5905500" imgH="3697288" progId="MS_ClipArt_Gallery.2">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8" y="3221"/>
                            <a:ext cx="498" cy="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84" name="Object 15"/>
              <p:cNvGraphicFramePr>
                <a:graphicFrameLocks noChangeAspect="1"/>
              </p:cNvGraphicFramePr>
              <p:nvPr/>
            </p:nvGraphicFramePr>
            <p:xfrm>
              <a:off x="1134" y="3357"/>
              <a:ext cx="498" cy="321"/>
            </p:xfrm>
            <a:graphic>
              <a:graphicData uri="http://schemas.openxmlformats.org/presentationml/2006/ole">
                <mc:AlternateContent xmlns:mc="http://schemas.openxmlformats.org/markup-compatibility/2006">
                  <mc:Choice xmlns:v="urn:schemas-microsoft-com:vml" Requires="v">
                    <p:oleObj spid="_x0000_s15146" name="Clip" r:id="rId31" imgW="5905500" imgH="3697288" progId="MS_ClipArt_Gallery.2">
                      <p:embed/>
                    </p:oleObj>
                  </mc:Choice>
                  <mc:Fallback>
                    <p:oleObj name="Clip" r:id="rId31" imgW="5905500" imgH="3697288" progId="MS_ClipArt_Gallery.2">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4" y="3357"/>
                            <a:ext cx="498" cy="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85" name="Object 16"/>
              <p:cNvGraphicFramePr>
                <a:graphicFrameLocks noChangeAspect="1"/>
              </p:cNvGraphicFramePr>
              <p:nvPr/>
            </p:nvGraphicFramePr>
            <p:xfrm>
              <a:off x="1270" y="3493"/>
              <a:ext cx="498" cy="321"/>
            </p:xfrm>
            <a:graphic>
              <a:graphicData uri="http://schemas.openxmlformats.org/presentationml/2006/ole">
                <mc:AlternateContent xmlns:mc="http://schemas.openxmlformats.org/markup-compatibility/2006">
                  <mc:Choice xmlns:v="urn:schemas-microsoft-com:vml" Requires="v">
                    <p:oleObj spid="_x0000_s15147" name="Clip" r:id="rId32" imgW="5905500" imgH="3697288" progId="MS_ClipArt_Gallery.2">
                      <p:embed/>
                    </p:oleObj>
                  </mc:Choice>
                  <mc:Fallback>
                    <p:oleObj name="Clip" r:id="rId32" imgW="5905500" imgH="3697288" progId="MS_ClipArt_Gallery.2">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 y="3493"/>
                            <a:ext cx="498" cy="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86" name="Object 17"/>
              <p:cNvGraphicFramePr>
                <a:graphicFrameLocks noChangeAspect="1"/>
              </p:cNvGraphicFramePr>
              <p:nvPr/>
            </p:nvGraphicFramePr>
            <p:xfrm>
              <a:off x="1406" y="3629"/>
              <a:ext cx="498" cy="321"/>
            </p:xfrm>
            <a:graphic>
              <a:graphicData uri="http://schemas.openxmlformats.org/presentationml/2006/ole">
                <mc:AlternateContent xmlns:mc="http://schemas.openxmlformats.org/markup-compatibility/2006">
                  <mc:Choice xmlns:v="urn:schemas-microsoft-com:vml" Requires="v">
                    <p:oleObj spid="_x0000_s15148" name="Clip" r:id="rId33" imgW="5905500" imgH="3697288" progId="MS_ClipArt_Gallery.2">
                      <p:embed/>
                    </p:oleObj>
                  </mc:Choice>
                  <mc:Fallback>
                    <p:oleObj name="Clip" r:id="rId33" imgW="5905500" imgH="3697288" progId="MS_ClipArt_Gallery.2">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6" y="3629"/>
                            <a:ext cx="498" cy="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87" name="Object 18"/>
              <p:cNvGraphicFramePr>
                <a:graphicFrameLocks noChangeAspect="1"/>
              </p:cNvGraphicFramePr>
              <p:nvPr/>
            </p:nvGraphicFramePr>
            <p:xfrm>
              <a:off x="1542" y="3765"/>
              <a:ext cx="498" cy="321"/>
            </p:xfrm>
            <a:graphic>
              <a:graphicData uri="http://schemas.openxmlformats.org/presentationml/2006/ole">
                <mc:AlternateContent xmlns:mc="http://schemas.openxmlformats.org/markup-compatibility/2006">
                  <mc:Choice xmlns:v="urn:schemas-microsoft-com:vml" Requires="v">
                    <p:oleObj spid="_x0000_s15149" name="Clip" r:id="rId34" imgW="5905500" imgH="3697288" progId="MS_ClipArt_Gallery.2">
                      <p:embed/>
                    </p:oleObj>
                  </mc:Choice>
                  <mc:Fallback>
                    <p:oleObj name="Clip" r:id="rId34" imgW="5905500" imgH="3697288" progId="MS_ClipArt_Gallery.2">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2" y="3765"/>
                            <a:ext cx="498" cy="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grpSp>
        <p:nvGrpSpPr>
          <p:cNvPr id="9" name="Gruppieren 8"/>
          <p:cNvGrpSpPr>
            <a:grpSpLocks/>
          </p:cNvGrpSpPr>
          <p:nvPr/>
        </p:nvGrpSpPr>
        <p:grpSpPr bwMode="auto">
          <a:xfrm>
            <a:off x="4124325" y="4513263"/>
            <a:ext cx="4749800" cy="2155825"/>
            <a:chOff x="4124325" y="4513263"/>
            <a:chExt cx="4749800" cy="2155825"/>
          </a:xfrm>
        </p:grpSpPr>
        <p:grpSp>
          <p:nvGrpSpPr>
            <p:cNvPr id="14346" name="Group 19"/>
            <p:cNvGrpSpPr>
              <a:grpSpLocks/>
            </p:cNvGrpSpPr>
            <p:nvPr/>
          </p:nvGrpSpPr>
          <p:grpSpPr bwMode="auto">
            <a:xfrm>
              <a:off x="5419725" y="4538663"/>
              <a:ext cx="2311400" cy="2130425"/>
              <a:chOff x="1678" y="2747"/>
              <a:chExt cx="1456" cy="1342"/>
            </a:xfrm>
          </p:grpSpPr>
          <p:graphicFrame>
            <p:nvGraphicFramePr>
              <p:cNvPr id="14367" name="Object 20"/>
              <p:cNvGraphicFramePr>
                <a:graphicFrameLocks noChangeAspect="1"/>
              </p:cNvGraphicFramePr>
              <p:nvPr/>
            </p:nvGraphicFramePr>
            <p:xfrm>
              <a:off x="1678" y="2747"/>
              <a:ext cx="368" cy="254"/>
            </p:xfrm>
            <a:graphic>
              <a:graphicData uri="http://schemas.openxmlformats.org/presentationml/2006/ole">
                <mc:AlternateContent xmlns:mc="http://schemas.openxmlformats.org/markup-compatibility/2006">
                  <mc:Choice xmlns:v="urn:schemas-microsoft-com:vml" Requires="v">
                    <p:oleObj spid="_x0000_s15150" name="Clip" r:id="rId35" imgW="2278063" imgH="3421063" progId="MS_ClipArt_Gallery.2">
                      <p:embed/>
                    </p:oleObj>
                  </mc:Choice>
                  <mc:Fallback>
                    <p:oleObj name="Clip" r:id="rId35" imgW="2278063" imgH="3421063" progId="MS_ClipArt_Gallery.2">
                      <p:embed/>
                      <p:pic>
                        <p:nvPicPr>
                          <p:cNvPr id="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8" y="2747"/>
                            <a:ext cx="368" cy="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68" name="Object 21"/>
              <p:cNvGraphicFramePr>
                <a:graphicFrameLocks noChangeAspect="1"/>
              </p:cNvGraphicFramePr>
              <p:nvPr/>
            </p:nvGraphicFramePr>
            <p:xfrm>
              <a:off x="1814" y="2883"/>
              <a:ext cx="368" cy="254"/>
            </p:xfrm>
            <a:graphic>
              <a:graphicData uri="http://schemas.openxmlformats.org/presentationml/2006/ole">
                <mc:AlternateContent xmlns:mc="http://schemas.openxmlformats.org/markup-compatibility/2006">
                  <mc:Choice xmlns:v="urn:schemas-microsoft-com:vml" Requires="v">
                    <p:oleObj spid="_x0000_s15151" name="Clip" r:id="rId36" imgW="2278063" imgH="3421063" progId="MS_ClipArt_Gallery.2">
                      <p:embed/>
                    </p:oleObj>
                  </mc:Choice>
                  <mc:Fallback>
                    <p:oleObj name="Clip" r:id="rId36" imgW="2278063" imgH="3421063" progId="MS_ClipArt_Gallery.2">
                      <p:embed/>
                      <p:pic>
                        <p:nvPicPr>
                          <p:cNvPr id="0" name="Object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4" y="2883"/>
                            <a:ext cx="368" cy="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69" name="Object 22"/>
              <p:cNvGraphicFramePr>
                <a:graphicFrameLocks noChangeAspect="1"/>
              </p:cNvGraphicFramePr>
              <p:nvPr/>
            </p:nvGraphicFramePr>
            <p:xfrm>
              <a:off x="1950" y="3019"/>
              <a:ext cx="368" cy="254"/>
            </p:xfrm>
            <a:graphic>
              <a:graphicData uri="http://schemas.openxmlformats.org/presentationml/2006/ole">
                <mc:AlternateContent xmlns:mc="http://schemas.openxmlformats.org/markup-compatibility/2006">
                  <mc:Choice xmlns:v="urn:schemas-microsoft-com:vml" Requires="v">
                    <p:oleObj spid="_x0000_s15152" name="Clip" r:id="rId37" imgW="2278063" imgH="3421063" progId="MS_ClipArt_Gallery.2">
                      <p:embed/>
                    </p:oleObj>
                  </mc:Choice>
                  <mc:Fallback>
                    <p:oleObj name="Clip" r:id="rId37" imgW="2278063" imgH="3421063" progId="MS_ClipArt_Gallery.2">
                      <p:embed/>
                      <p:pic>
                        <p:nvPicPr>
                          <p:cNvPr id="0"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0" y="3019"/>
                            <a:ext cx="368" cy="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70" name="Object 23"/>
              <p:cNvGraphicFramePr>
                <a:graphicFrameLocks noChangeAspect="1"/>
              </p:cNvGraphicFramePr>
              <p:nvPr/>
            </p:nvGraphicFramePr>
            <p:xfrm>
              <a:off x="2086" y="3155"/>
              <a:ext cx="368" cy="254"/>
            </p:xfrm>
            <a:graphic>
              <a:graphicData uri="http://schemas.openxmlformats.org/presentationml/2006/ole">
                <mc:AlternateContent xmlns:mc="http://schemas.openxmlformats.org/markup-compatibility/2006">
                  <mc:Choice xmlns:v="urn:schemas-microsoft-com:vml" Requires="v">
                    <p:oleObj spid="_x0000_s15153" name="Clip" r:id="rId38" imgW="2278063" imgH="3421063" progId="MS_ClipArt_Gallery.2">
                      <p:embed/>
                    </p:oleObj>
                  </mc:Choice>
                  <mc:Fallback>
                    <p:oleObj name="Clip" r:id="rId38" imgW="2278063" imgH="3421063" progId="MS_ClipArt_Gallery.2">
                      <p:embed/>
                      <p:pic>
                        <p:nvPicPr>
                          <p:cNvPr id="0" name="Object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6" y="3155"/>
                            <a:ext cx="368" cy="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71" name="Object 24"/>
              <p:cNvGraphicFramePr>
                <a:graphicFrameLocks noChangeAspect="1"/>
              </p:cNvGraphicFramePr>
              <p:nvPr/>
            </p:nvGraphicFramePr>
            <p:xfrm>
              <a:off x="2222" y="3291"/>
              <a:ext cx="368" cy="254"/>
            </p:xfrm>
            <a:graphic>
              <a:graphicData uri="http://schemas.openxmlformats.org/presentationml/2006/ole">
                <mc:AlternateContent xmlns:mc="http://schemas.openxmlformats.org/markup-compatibility/2006">
                  <mc:Choice xmlns:v="urn:schemas-microsoft-com:vml" Requires="v">
                    <p:oleObj spid="_x0000_s15154" name="Clip" r:id="rId39" imgW="2278063" imgH="3421063" progId="MS_ClipArt_Gallery.2">
                      <p:embed/>
                    </p:oleObj>
                  </mc:Choice>
                  <mc:Fallback>
                    <p:oleObj name="Clip" r:id="rId39" imgW="2278063" imgH="3421063" progId="MS_ClipArt_Gallery.2">
                      <p:embed/>
                      <p:pic>
                        <p:nvPicPr>
                          <p:cNvPr id="0" name="Object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2" y="3291"/>
                            <a:ext cx="368" cy="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72" name="Object 25"/>
              <p:cNvGraphicFramePr>
                <a:graphicFrameLocks noChangeAspect="1"/>
              </p:cNvGraphicFramePr>
              <p:nvPr/>
            </p:nvGraphicFramePr>
            <p:xfrm>
              <a:off x="2358" y="3427"/>
              <a:ext cx="368" cy="254"/>
            </p:xfrm>
            <a:graphic>
              <a:graphicData uri="http://schemas.openxmlformats.org/presentationml/2006/ole">
                <mc:AlternateContent xmlns:mc="http://schemas.openxmlformats.org/markup-compatibility/2006">
                  <mc:Choice xmlns:v="urn:schemas-microsoft-com:vml" Requires="v">
                    <p:oleObj spid="_x0000_s15155" name="Clip" r:id="rId40" imgW="2278063" imgH="3421063" progId="MS_ClipArt_Gallery.2">
                      <p:embed/>
                    </p:oleObj>
                  </mc:Choice>
                  <mc:Fallback>
                    <p:oleObj name="Clip" r:id="rId40" imgW="2278063" imgH="3421063" progId="MS_ClipArt_Gallery.2">
                      <p:embed/>
                      <p:pic>
                        <p:nvPicPr>
                          <p:cNvPr id="0" name="Object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8" y="3427"/>
                            <a:ext cx="368" cy="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73" name="Object 26"/>
              <p:cNvGraphicFramePr>
                <a:graphicFrameLocks noChangeAspect="1"/>
              </p:cNvGraphicFramePr>
              <p:nvPr/>
            </p:nvGraphicFramePr>
            <p:xfrm>
              <a:off x="2494" y="3563"/>
              <a:ext cx="368" cy="254"/>
            </p:xfrm>
            <a:graphic>
              <a:graphicData uri="http://schemas.openxmlformats.org/presentationml/2006/ole">
                <mc:AlternateContent xmlns:mc="http://schemas.openxmlformats.org/markup-compatibility/2006">
                  <mc:Choice xmlns:v="urn:schemas-microsoft-com:vml" Requires="v">
                    <p:oleObj spid="_x0000_s15156" name="Clip" r:id="rId41" imgW="2278063" imgH="3421063" progId="MS_ClipArt_Gallery.2">
                      <p:embed/>
                    </p:oleObj>
                  </mc:Choice>
                  <mc:Fallback>
                    <p:oleObj name="Clip" r:id="rId41" imgW="2278063" imgH="3421063" progId="MS_ClipArt_Gallery.2">
                      <p:embed/>
                      <p:pic>
                        <p:nvPicPr>
                          <p:cNvPr id="0" name="Object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4" y="3563"/>
                            <a:ext cx="368" cy="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74" name="Object 27"/>
              <p:cNvGraphicFramePr>
                <a:graphicFrameLocks noChangeAspect="1"/>
              </p:cNvGraphicFramePr>
              <p:nvPr/>
            </p:nvGraphicFramePr>
            <p:xfrm>
              <a:off x="2630" y="3699"/>
              <a:ext cx="368" cy="254"/>
            </p:xfrm>
            <a:graphic>
              <a:graphicData uri="http://schemas.openxmlformats.org/presentationml/2006/ole">
                <mc:AlternateContent xmlns:mc="http://schemas.openxmlformats.org/markup-compatibility/2006">
                  <mc:Choice xmlns:v="urn:schemas-microsoft-com:vml" Requires="v">
                    <p:oleObj spid="_x0000_s15157" name="Clip" r:id="rId42" imgW="2278063" imgH="3421063" progId="MS_ClipArt_Gallery.2">
                      <p:embed/>
                    </p:oleObj>
                  </mc:Choice>
                  <mc:Fallback>
                    <p:oleObj name="Clip" r:id="rId42" imgW="2278063" imgH="3421063" progId="MS_ClipArt_Gallery.2">
                      <p:embed/>
                      <p:pic>
                        <p:nvPicPr>
                          <p:cNvPr id="0" name="Object 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0" y="3699"/>
                            <a:ext cx="368" cy="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75" name="Object 28"/>
              <p:cNvGraphicFramePr>
                <a:graphicFrameLocks noChangeAspect="1"/>
              </p:cNvGraphicFramePr>
              <p:nvPr/>
            </p:nvGraphicFramePr>
            <p:xfrm>
              <a:off x="2766" y="3835"/>
              <a:ext cx="368" cy="254"/>
            </p:xfrm>
            <a:graphic>
              <a:graphicData uri="http://schemas.openxmlformats.org/presentationml/2006/ole">
                <mc:AlternateContent xmlns:mc="http://schemas.openxmlformats.org/markup-compatibility/2006">
                  <mc:Choice xmlns:v="urn:schemas-microsoft-com:vml" Requires="v">
                    <p:oleObj spid="_x0000_s15158" name="Clip" r:id="rId43" imgW="2278063" imgH="3421063" progId="MS_ClipArt_Gallery.2">
                      <p:embed/>
                    </p:oleObj>
                  </mc:Choice>
                  <mc:Fallback>
                    <p:oleObj name="Clip" r:id="rId43" imgW="2278063" imgH="3421063" progId="MS_ClipArt_Gallery.2">
                      <p:embed/>
                      <p:pic>
                        <p:nvPicPr>
                          <p:cNvPr id="0" name="Object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6" y="3835"/>
                            <a:ext cx="368" cy="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4347" name="Group 59"/>
            <p:cNvGrpSpPr>
              <a:grpSpLocks/>
            </p:cNvGrpSpPr>
            <p:nvPr/>
          </p:nvGrpSpPr>
          <p:grpSpPr bwMode="auto">
            <a:xfrm>
              <a:off x="6562725" y="4538663"/>
              <a:ext cx="2311400" cy="2130425"/>
              <a:chOff x="1678" y="2747"/>
              <a:chExt cx="1456" cy="1342"/>
            </a:xfrm>
          </p:grpSpPr>
          <p:graphicFrame>
            <p:nvGraphicFramePr>
              <p:cNvPr id="14358" name="Object 60"/>
              <p:cNvGraphicFramePr>
                <a:graphicFrameLocks noChangeAspect="1"/>
              </p:cNvGraphicFramePr>
              <p:nvPr/>
            </p:nvGraphicFramePr>
            <p:xfrm>
              <a:off x="1678" y="2747"/>
              <a:ext cx="368" cy="254"/>
            </p:xfrm>
            <a:graphic>
              <a:graphicData uri="http://schemas.openxmlformats.org/presentationml/2006/ole">
                <mc:AlternateContent xmlns:mc="http://schemas.openxmlformats.org/markup-compatibility/2006">
                  <mc:Choice xmlns:v="urn:schemas-microsoft-com:vml" Requires="v">
                    <p:oleObj spid="_x0000_s15159" name="Clip" r:id="rId44" imgW="2278063" imgH="3421063" progId="MS_ClipArt_Gallery.2">
                      <p:embed/>
                    </p:oleObj>
                  </mc:Choice>
                  <mc:Fallback>
                    <p:oleObj name="Clip" r:id="rId44" imgW="2278063" imgH="3421063" progId="MS_ClipArt_Gallery.2">
                      <p:embed/>
                      <p:pic>
                        <p:nvPicPr>
                          <p:cNvPr id="0" name="Object 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8" y="2747"/>
                            <a:ext cx="368" cy="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59" name="Object 61"/>
              <p:cNvGraphicFramePr>
                <a:graphicFrameLocks noChangeAspect="1"/>
              </p:cNvGraphicFramePr>
              <p:nvPr/>
            </p:nvGraphicFramePr>
            <p:xfrm>
              <a:off x="1814" y="2883"/>
              <a:ext cx="368" cy="254"/>
            </p:xfrm>
            <a:graphic>
              <a:graphicData uri="http://schemas.openxmlformats.org/presentationml/2006/ole">
                <mc:AlternateContent xmlns:mc="http://schemas.openxmlformats.org/markup-compatibility/2006">
                  <mc:Choice xmlns:v="urn:schemas-microsoft-com:vml" Requires="v">
                    <p:oleObj spid="_x0000_s15160" name="Clip" r:id="rId45" imgW="2278063" imgH="3421063" progId="MS_ClipArt_Gallery.2">
                      <p:embed/>
                    </p:oleObj>
                  </mc:Choice>
                  <mc:Fallback>
                    <p:oleObj name="Clip" r:id="rId45" imgW="2278063" imgH="3421063" progId="MS_ClipArt_Gallery.2">
                      <p:embed/>
                      <p:pic>
                        <p:nvPicPr>
                          <p:cNvPr id="0" name="Object 6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4" y="2883"/>
                            <a:ext cx="368" cy="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60" name="Object 62"/>
              <p:cNvGraphicFramePr>
                <a:graphicFrameLocks noChangeAspect="1"/>
              </p:cNvGraphicFramePr>
              <p:nvPr/>
            </p:nvGraphicFramePr>
            <p:xfrm>
              <a:off x="1950" y="3019"/>
              <a:ext cx="368" cy="254"/>
            </p:xfrm>
            <a:graphic>
              <a:graphicData uri="http://schemas.openxmlformats.org/presentationml/2006/ole">
                <mc:AlternateContent xmlns:mc="http://schemas.openxmlformats.org/markup-compatibility/2006">
                  <mc:Choice xmlns:v="urn:schemas-microsoft-com:vml" Requires="v">
                    <p:oleObj spid="_x0000_s15161" name="Clip" r:id="rId46" imgW="2278063" imgH="3421063" progId="MS_ClipArt_Gallery.2">
                      <p:embed/>
                    </p:oleObj>
                  </mc:Choice>
                  <mc:Fallback>
                    <p:oleObj name="Clip" r:id="rId46" imgW="2278063" imgH="3421063" progId="MS_ClipArt_Gallery.2">
                      <p:embed/>
                      <p:pic>
                        <p:nvPicPr>
                          <p:cNvPr id="0" name="Object 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0" y="3019"/>
                            <a:ext cx="368" cy="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61" name="Object 63"/>
              <p:cNvGraphicFramePr>
                <a:graphicFrameLocks noChangeAspect="1"/>
              </p:cNvGraphicFramePr>
              <p:nvPr/>
            </p:nvGraphicFramePr>
            <p:xfrm>
              <a:off x="2086" y="3155"/>
              <a:ext cx="368" cy="254"/>
            </p:xfrm>
            <a:graphic>
              <a:graphicData uri="http://schemas.openxmlformats.org/presentationml/2006/ole">
                <mc:AlternateContent xmlns:mc="http://schemas.openxmlformats.org/markup-compatibility/2006">
                  <mc:Choice xmlns:v="urn:schemas-microsoft-com:vml" Requires="v">
                    <p:oleObj spid="_x0000_s15162" name="Clip" r:id="rId47" imgW="2278063" imgH="3421063" progId="MS_ClipArt_Gallery.2">
                      <p:embed/>
                    </p:oleObj>
                  </mc:Choice>
                  <mc:Fallback>
                    <p:oleObj name="Clip" r:id="rId47" imgW="2278063" imgH="3421063" progId="MS_ClipArt_Gallery.2">
                      <p:embed/>
                      <p:pic>
                        <p:nvPicPr>
                          <p:cNvPr id="0" name="Object 6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6" y="3155"/>
                            <a:ext cx="368" cy="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62" name="Object 64"/>
              <p:cNvGraphicFramePr>
                <a:graphicFrameLocks noChangeAspect="1"/>
              </p:cNvGraphicFramePr>
              <p:nvPr/>
            </p:nvGraphicFramePr>
            <p:xfrm>
              <a:off x="2222" y="3291"/>
              <a:ext cx="368" cy="254"/>
            </p:xfrm>
            <a:graphic>
              <a:graphicData uri="http://schemas.openxmlformats.org/presentationml/2006/ole">
                <mc:AlternateContent xmlns:mc="http://schemas.openxmlformats.org/markup-compatibility/2006">
                  <mc:Choice xmlns:v="urn:schemas-microsoft-com:vml" Requires="v">
                    <p:oleObj spid="_x0000_s15163" name="Clip" r:id="rId48" imgW="2278063" imgH="3421063" progId="MS_ClipArt_Gallery.2">
                      <p:embed/>
                    </p:oleObj>
                  </mc:Choice>
                  <mc:Fallback>
                    <p:oleObj name="Clip" r:id="rId48" imgW="2278063" imgH="3421063" progId="MS_ClipArt_Gallery.2">
                      <p:embed/>
                      <p:pic>
                        <p:nvPicPr>
                          <p:cNvPr id="0" name="Object 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2" y="3291"/>
                            <a:ext cx="368" cy="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63" name="Object 65"/>
              <p:cNvGraphicFramePr>
                <a:graphicFrameLocks noChangeAspect="1"/>
              </p:cNvGraphicFramePr>
              <p:nvPr/>
            </p:nvGraphicFramePr>
            <p:xfrm>
              <a:off x="2358" y="3427"/>
              <a:ext cx="368" cy="254"/>
            </p:xfrm>
            <a:graphic>
              <a:graphicData uri="http://schemas.openxmlformats.org/presentationml/2006/ole">
                <mc:AlternateContent xmlns:mc="http://schemas.openxmlformats.org/markup-compatibility/2006">
                  <mc:Choice xmlns:v="urn:schemas-microsoft-com:vml" Requires="v">
                    <p:oleObj spid="_x0000_s15164" name="Clip" r:id="rId49" imgW="2278063" imgH="3421063" progId="MS_ClipArt_Gallery.2">
                      <p:embed/>
                    </p:oleObj>
                  </mc:Choice>
                  <mc:Fallback>
                    <p:oleObj name="Clip" r:id="rId49" imgW="2278063" imgH="3421063" progId="MS_ClipArt_Gallery.2">
                      <p:embed/>
                      <p:pic>
                        <p:nvPicPr>
                          <p:cNvPr id="0" name="Object 6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8" y="3427"/>
                            <a:ext cx="368" cy="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64" name="Object 66"/>
              <p:cNvGraphicFramePr>
                <a:graphicFrameLocks noChangeAspect="1"/>
              </p:cNvGraphicFramePr>
              <p:nvPr/>
            </p:nvGraphicFramePr>
            <p:xfrm>
              <a:off x="2494" y="3563"/>
              <a:ext cx="368" cy="254"/>
            </p:xfrm>
            <a:graphic>
              <a:graphicData uri="http://schemas.openxmlformats.org/presentationml/2006/ole">
                <mc:AlternateContent xmlns:mc="http://schemas.openxmlformats.org/markup-compatibility/2006">
                  <mc:Choice xmlns:v="urn:schemas-microsoft-com:vml" Requires="v">
                    <p:oleObj spid="_x0000_s15165" name="Clip" r:id="rId50" imgW="2278063" imgH="3421063" progId="MS_ClipArt_Gallery.2">
                      <p:embed/>
                    </p:oleObj>
                  </mc:Choice>
                  <mc:Fallback>
                    <p:oleObj name="Clip" r:id="rId50" imgW="2278063" imgH="3421063" progId="MS_ClipArt_Gallery.2">
                      <p:embed/>
                      <p:pic>
                        <p:nvPicPr>
                          <p:cNvPr id="0" name="Object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4" y="3563"/>
                            <a:ext cx="368" cy="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65" name="Object 67"/>
              <p:cNvGraphicFramePr>
                <a:graphicFrameLocks noChangeAspect="1"/>
              </p:cNvGraphicFramePr>
              <p:nvPr/>
            </p:nvGraphicFramePr>
            <p:xfrm>
              <a:off x="2630" y="3699"/>
              <a:ext cx="368" cy="254"/>
            </p:xfrm>
            <a:graphic>
              <a:graphicData uri="http://schemas.openxmlformats.org/presentationml/2006/ole">
                <mc:AlternateContent xmlns:mc="http://schemas.openxmlformats.org/markup-compatibility/2006">
                  <mc:Choice xmlns:v="urn:schemas-microsoft-com:vml" Requires="v">
                    <p:oleObj spid="_x0000_s15166" name="Clip" r:id="rId51" imgW="2278063" imgH="3421063" progId="MS_ClipArt_Gallery.2">
                      <p:embed/>
                    </p:oleObj>
                  </mc:Choice>
                  <mc:Fallback>
                    <p:oleObj name="Clip" r:id="rId51" imgW="2278063" imgH="3421063" progId="MS_ClipArt_Gallery.2">
                      <p:embed/>
                      <p:pic>
                        <p:nvPicPr>
                          <p:cNvPr id="0" name="Object 6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0" y="3699"/>
                            <a:ext cx="368" cy="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66" name="Object 68"/>
              <p:cNvGraphicFramePr>
                <a:graphicFrameLocks noChangeAspect="1"/>
              </p:cNvGraphicFramePr>
              <p:nvPr/>
            </p:nvGraphicFramePr>
            <p:xfrm>
              <a:off x="2766" y="3835"/>
              <a:ext cx="368" cy="254"/>
            </p:xfrm>
            <a:graphic>
              <a:graphicData uri="http://schemas.openxmlformats.org/presentationml/2006/ole">
                <mc:AlternateContent xmlns:mc="http://schemas.openxmlformats.org/markup-compatibility/2006">
                  <mc:Choice xmlns:v="urn:schemas-microsoft-com:vml" Requires="v">
                    <p:oleObj spid="_x0000_s15167" name="Clip" r:id="rId52" imgW="2278063" imgH="3421063" progId="MS_ClipArt_Gallery.2">
                      <p:embed/>
                    </p:oleObj>
                  </mc:Choice>
                  <mc:Fallback>
                    <p:oleObj name="Clip" r:id="rId52" imgW="2278063" imgH="3421063" progId="MS_ClipArt_Gallery.2">
                      <p:embed/>
                      <p:pic>
                        <p:nvPicPr>
                          <p:cNvPr id="0" name="Object 6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6" y="3835"/>
                            <a:ext cx="368" cy="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4348" name="Group 39"/>
            <p:cNvGrpSpPr>
              <a:grpSpLocks/>
            </p:cNvGrpSpPr>
            <p:nvPr/>
          </p:nvGrpSpPr>
          <p:grpSpPr bwMode="auto">
            <a:xfrm>
              <a:off x="4124325" y="4513263"/>
              <a:ext cx="2311400" cy="2130425"/>
              <a:chOff x="1678" y="2747"/>
              <a:chExt cx="1456" cy="1342"/>
            </a:xfrm>
          </p:grpSpPr>
          <p:graphicFrame>
            <p:nvGraphicFramePr>
              <p:cNvPr id="14349" name="Object 40"/>
              <p:cNvGraphicFramePr>
                <a:graphicFrameLocks noChangeAspect="1"/>
              </p:cNvGraphicFramePr>
              <p:nvPr/>
            </p:nvGraphicFramePr>
            <p:xfrm>
              <a:off x="1678" y="2747"/>
              <a:ext cx="368" cy="254"/>
            </p:xfrm>
            <a:graphic>
              <a:graphicData uri="http://schemas.openxmlformats.org/presentationml/2006/ole">
                <mc:AlternateContent xmlns:mc="http://schemas.openxmlformats.org/markup-compatibility/2006">
                  <mc:Choice xmlns:v="urn:schemas-microsoft-com:vml" Requires="v">
                    <p:oleObj spid="_x0000_s15168" name="Clip" r:id="rId53" imgW="2278063" imgH="3421063" progId="MS_ClipArt_Gallery.2">
                      <p:embed/>
                    </p:oleObj>
                  </mc:Choice>
                  <mc:Fallback>
                    <p:oleObj name="Clip" r:id="rId53" imgW="2278063" imgH="3421063" progId="MS_ClipArt_Gallery.2">
                      <p:embed/>
                      <p:pic>
                        <p:nvPicPr>
                          <p:cNvPr id="0" name="Object 4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8" y="2747"/>
                            <a:ext cx="368" cy="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50" name="Object 41"/>
              <p:cNvGraphicFramePr>
                <a:graphicFrameLocks noChangeAspect="1"/>
              </p:cNvGraphicFramePr>
              <p:nvPr/>
            </p:nvGraphicFramePr>
            <p:xfrm>
              <a:off x="1814" y="2883"/>
              <a:ext cx="368" cy="254"/>
            </p:xfrm>
            <a:graphic>
              <a:graphicData uri="http://schemas.openxmlformats.org/presentationml/2006/ole">
                <mc:AlternateContent xmlns:mc="http://schemas.openxmlformats.org/markup-compatibility/2006">
                  <mc:Choice xmlns:v="urn:schemas-microsoft-com:vml" Requires="v">
                    <p:oleObj spid="_x0000_s15169" name="Clip" r:id="rId54" imgW="2278063" imgH="3421063" progId="MS_ClipArt_Gallery.2">
                      <p:embed/>
                    </p:oleObj>
                  </mc:Choice>
                  <mc:Fallback>
                    <p:oleObj name="Clip" r:id="rId54" imgW="2278063" imgH="3421063" progId="MS_ClipArt_Gallery.2">
                      <p:embed/>
                      <p:pic>
                        <p:nvPicPr>
                          <p:cNvPr id="0" name="Object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4" y="2883"/>
                            <a:ext cx="368" cy="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51" name="Object 42"/>
              <p:cNvGraphicFramePr>
                <a:graphicFrameLocks noChangeAspect="1"/>
              </p:cNvGraphicFramePr>
              <p:nvPr/>
            </p:nvGraphicFramePr>
            <p:xfrm>
              <a:off x="1950" y="3019"/>
              <a:ext cx="368" cy="254"/>
            </p:xfrm>
            <a:graphic>
              <a:graphicData uri="http://schemas.openxmlformats.org/presentationml/2006/ole">
                <mc:AlternateContent xmlns:mc="http://schemas.openxmlformats.org/markup-compatibility/2006">
                  <mc:Choice xmlns:v="urn:schemas-microsoft-com:vml" Requires="v">
                    <p:oleObj spid="_x0000_s15170" name="Clip" r:id="rId55" imgW="2278063" imgH="3421063" progId="MS_ClipArt_Gallery.2">
                      <p:embed/>
                    </p:oleObj>
                  </mc:Choice>
                  <mc:Fallback>
                    <p:oleObj name="Clip" r:id="rId55" imgW="2278063" imgH="3421063" progId="MS_ClipArt_Gallery.2">
                      <p:embed/>
                      <p:pic>
                        <p:nvPicPr>
                          <p:cNvPr id="0" name="Object 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0" y="3019"/>
                            <a:ext cx="368" cy="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52" name="Object 43"/>
              <p:cNvGraphicFramePr>
                <a:graphicFrameLocks noChangeAspect="1"/>
              </p:cNvGraphicFramePr>
              <p:nvPr/>
            </p:nvGraphicFramePr>
            <p:xfrm>
              <a:off x="2086" y="3155"/>
              <a:ext cx="368" cy="254"/>
            </p:xfrm>
            <a:graphic>
              <a:graphicData uri="http://schemas.openxmlformats.org/presentationml/2006/ole">
                <mc:AlternateContent xmlns:mc="http://schemas.openxmlformats.org/markup-compatibility/2006">
                  <mc:Choice xmlns:v="urn:schemas-microsoft-com:vml" Requires="v">
                    <p:oleObj spid="_x0000_s15171" name="Clip" r:id="rId56" imgW="2278063" imgH="3421063" progId="MS_ClipArt_Gallery.2">
                      <p:embed/>
                    </p:oleObj>
                  </mc:Choice>
                  <mc:Fallback>
                    <p:oleObj name="Clip" r:id="rId56" imgW="2278063" imgH="3421063" progId="MS_ClipArt_Gallery.2">
                      <p:embed/>
                      <p:pic>
                        <p:nvPicPr>
                          <p:cNvPr id="0" name="Object 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6" y="3155"/>
                            <a:ext cx="368" cy="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53" name="Object 44"/>
              <p:cNvGraphicFramePr>
                <a:graphicFrameLocks noChangeAspect="1"/>
              </p:cNvGraphicFramePr>
              <p:nvPr/>
            </p:nvGraphicFramePr>
            <p:xfrm>
              <a:off x="2222" y="3291"/>
              <a:ext cx="368" cy="254"/>
            </p:xfrm>
            <a:graphic>
              <a:graphicData uri="http://schemas.openxmlformats.org/presentationml/2006/ole">
                <mc:AlternateContent xmlns:mc="http://schemas.openxmlformats.org/markup-compatibility/2006">
                  <mc:Choice xmlns:v="urn:schemas-microsoft-com:vml" Requires="v">
                    <p:oleObj spid="_x0000_s15172" name="Clip" r:id="rId57" imgW="2278063" imgH="3421063" progId="MS_ClipArt_Gallery.2">
                      <p:embed/>
                    </p:oleObj>
                  </mc:Choice>
                  <mc:Fallback>
                    <p:oleObj name="Clip" r:id="rId57" imgW="2278063" imgH="3421063" progId="MS_ClipArt_Gallery.2">
                      <p:embed/>
                      <p:pic>
                        <p:nvPicPr>
                          <p:cNvPr id="0" name="Object 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2" y="3291"/>
                            <a:ext cx="368" cy="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54" name="Object 45"/>
              <p:cNvGraphicFramePr>
                <a:graphicFrameLocks noChangeAspect="1"/>
              </p:cNvGraphicFramePr>
              <p:nvPr/>
            </p:nvGraphicFramePr>
            <p:xfrm>
              <a:off x="2358" y="3427"/>
              <a:ext cx="368" cy="254"/>
            </p:xfrm>
            <a:graphic>
              <a:graphicData uri="http://schemas.openxmlformats.org/presentationml/2006/ole">
                <mc:AlternateContent xmlns:mc="http://schemas.openxmlformats.org/markup-compatibility/2006">
                  <mc:Choice xmlns:v="urn:schemas-microsoft-com:vml" Requires="v">
                    <p:oleObj spid="_x0000_s15173" name="Clip" r:id="rId58" imgW="2278063" imgH="3421063" progId="MS_ClipArt_Gallery.2">
                      <p:embed/>
                    </p:oleObj>
                  </mc:Choice>
                  <mc:Fallback>
                    <p:oleObj name="Clip" r:id="rId58" imgW="2278063" imgH="3421063" progId="MS_ClipArt_Gallery.2">
                      <p:embed/>
                      <p:pic>
                        <p:nvPicPr>
                          <p:cNvPr id="0" name="Object 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8" y="3427"/>
                            <a:ext cx="368" cy="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55" name="Object 46"/>
              <p:cNvGraphicFramePr>
                <a:graphicFrameLocks noChangeAspect="1"/>
              </p:cNvGraphicFramePr>
              <p:nvPr/>
            </p:nvGraphicFramePr>
            <p:xfrm>
              <a:off x="2494" y="3563"/>
              <a:ext cx="368" cy="254"/>
            </p:xfrm>
            <a:graphic>
              <a:graphicData uri="http://schemas.openxmlformats.org/presentationml/2006/ole">
                <mc:AlternateContent xmlns:mc="http://schemas.openxmlformats.org/markup-compatibility/2006">
                  <mc:Choice xmlns:v="urn:schemas-microsoft-com:vml" Requires="v">
                    <p:oleObj spid="_x0000_s15174" name="Clip" r:id="rId59" imgW="2278063" imgH="3421063" progId="MS_ClipArt_Gallery.2">
                      <p:embed/>
                    </p:oleObj>
                  </mc:Choice>
                  <mc:Fallback>
                    <p:oleObj name="Clip" r:id="rId59" imgW="2278063" imgH="3421063" progId="MS_ClipArt_Gallery.2">
                      <p:embed/>
                      <p:pic>
                        <p:nvPicPr>
                          <p:cNvPr id="0" name="Object 4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4" y="3563"/>
                            <a:ext cx="368" cy="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56" name="Object 47"/>
              <p:cNvGraphicFramePr>
                <a:graphicFrameLocks noChangeAspect="1"/>
              </p:cNvGraphicFramePr>
              <p:nvPr/>
            </p:nvGraphicFramePr>
            <p:xfrm>
              <a:off x="2630" y="3699"/>
              <a:ext cx="368" cy="254"/>
            </p:xfrm>
            <a:graphic>
              <a:graphicData uri="http://schemas.openxmlformats.org/presentationml/2006/ole">
                <mc:AlternateContent xmlns:mc="http://schemas.openxmlformats.org/markup-compatibility/2006">
                  <mc:Choice xmlns:v="urn:schemas-microsoft-com:vml" Requires="v">
                    <p:oleObj spid="_x0000_s15175" name="Clip" r:id="rId60" imgW="2278063" imgH="3421063" progId="MS_ClipArt_Gallery.2">
                      <p:embed/>
                    </p:oleObj>
                  </mc:Choice>
                  <mc:Fallback>
                    <p:oleObj name="Clip" r:id="rId60" imgW="2278063" imgH="3421063" progId="MS_ClipArt_Gallery.2">
                      <p:embed/>
                      <p:pic>
                        <p:nvPicPr>
                          <p:cNvPr id="0" name="Object 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0" y="3699"/>
                            <a:ext cx="368" cy="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57" name="Object 48"/>
              <p:cNvGraphicFramePr>
                <a:graphicFrameLocks noChangeAspect="1"/>
              </p:cNvGraphicFramePr>
              <p:nvPr/>
            </p:nvGraphicFramePr>
            <p:xfrm>
              <a:off x="2766" y="3835"/>
              <a:ext cx="368" cy="254"/>
            </p:xfrm>
            <a:graphic>
              <a:graphicData uri="http://schemas.openxmlformats.org/presentationml/2006/ole">
                <mc:AlternateContent xmlns:mc="http://schemas.openxmlformats.org/markup-compatibility/2006">
                  <mc:Choice xmlns:v="urn:schemas-microsoft-com:vml" Requires="v">
                    <p:oleObj spid="_x0000_s15176" name="Clip" r:id="rId61" imgW="2278063" imgH="3421063" progId="MS_ClipArt_Gallery.2">
                      <p:embed/>
                    </p:oleObj>
                  </mc:Choice>
                  <mc:Fallback>
                    <p:oleObj name="Clip" r:id="rId61" imgW="2278063" imgH="3421063" progId="MS_ClipArt_Gallery.2">
                      <p:embed/>
                      <p:pic>
                        <p:nvPicPr>
                          <p:cNvPr id="0" name="Object 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6" y="3835"/>
                            <a:ext cx="368" cy="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44610">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 name="Objekt 2">
            <a:extLst>
              <a:ext uri="{FF2B5EF4-FFF2-40B4-BE49-F238E27FC236}">
                <a16:creationId xmlns:a16="http://schemas.microsoft.com/office/drawing/2014/main" id="{7A632F3F-00B0-420D-A3EB-24C328DB97E7}"/>
              </a:ext>
            </a:extLst>
          </p:cNvPr>
          <p:cNvGraphicFramePr>
            <a:graphicFrameLocks noChangeAspect="1"/>
          </p:cNvGraphicFramePr>
          <p:nvPr>
            <p:extLst>
              <p:ext uri="{D42A27DB-BD31-4B8C-83A1-F6EECF244321}">
                <p14:modId xmlns:p14="http://schemas.microsoft.com/office/powerpoint/2010/main" val="1994493680"/>
              </p:ext>
            </p:extLst>
          </p:nvPr>
        </p:nvGraphicFramePr>
        <p:xfrm>
          <a:off x="-19051" y="-1"/>
          <a:ext cx="9191625" cy="6853237"/>
        </p:xfrm>
        <a:graphic>
          <a:graphicData uri="http://schemas.openxmlformats.org/presentationml/2006/ole">
            <mc:AlternateContent xmlns:mc="http://schemas.openxmlformats.org/markup-compatibility/2006">
              <mc:Choice xmlns:v="urn:schemas-microsoft-com:vml" Requires="v">
                <p:oleObj spid="_x0000_s193594" name="Worksheet" r:id="rId4" imgW="9136423" imgH="5646496" progId="Excel.Sheet.8">
                  <p:link updateAutomatic="1"/>
                </p:oleObj>
              </mc:Choice>
              <mc:Fallback>
                <p:oleObj name="Worksheet" r:id="rId4" imgW="9136423" imgH="5646496" progId="Excel.Sheet.8">
                  <p:link updateAutomatic="1"/>
                  <p:pic>
                    <p:nvPicPr>
                      <p:cNvPr id="0" name=""/>
                      <p:cNvPicPr/>
                      <p:nvPr/>
                    </p:nvPicPr>
                    <p:blipFill>
                      <a:blip r:embed="rId5"/>
                      <a:stretch>
                        <a:fillRect/>
                      </a:stretch>
                    </p:blipFill>
                    <p:spPr>
                      <a:xfrm>
                        <a:off x="-19051" y="-1"/>
                        <a:ext cx="9191625" cy="6853237"/>
                      </a:xfrm>
                      <a:prstGeom prst="rect">
                        <a:avLst/>
                      </a:prstGeom>
                    </p:spPr>
                  </p:pic>
                </p:oleObj>
              </mc:Fallback>
            </mc:AlternateContent>
          </a:graphicData>
        </a:graphic>
      </p:graphicFrame>
      <p:sp>
        <p:nvSpPr>
          <p:cNvPr id="114690"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18AB01C1-EAA8-4FCE-8623-70E0C493077F}" type="slidenum">
              <a:rPr lang="de-DE" altLang="en-US" sz="1600"/>
              <a:pPr>
                <a:spcBef>
                  <a:spcPct val="0"/>
                </a:spcBef>
                <a:buClrTx/>
                <a:buFontTx/>
                <a:buNone/>
              </a:pPr>
              <a:t>40</a:t>
            </a:fld>
            <a:r>
              <a:rPr lang="de-DE" altLang="en-US" sz="1600"/>
              <a:t> -</a:t>
            </a:r>
          </a:p>
        </p:txBody>
      </p:sp>
      <p:sp>
        <p:nvSpPr>
          <p:cNvPr id="114691"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2" name="Textfeld 1">
            <a:extLst>
              <a:ext uri="{FF2B5EF4-FFF2-40B4-BE49-F238E27FC236}">
                <a16:creationId xmlns:a16="http://schemas.microsoft.com/office/drawing/2014/main" id="{CAA40BE2-380F-4205-88C3-4324937795BB}"/>
              </a:ext>
            </a:extLst>
          </p:cNvPr>
          <p:cNvSpPr txBox="1"/>
          <p:nvPr/>
        </p:nvSpPr>
        <p:spPr>
          <a:xfrm>
            <a:off x="0" y="6481186"/>
            <a:ext cx="3114989" cy="372051"/>
          </a:xfrm>
          <a:prstGeom prst="rect">
            <a:avLst/>
          </a:prstGeom>
          <a:noFill/>
        </p:spPr>
        <p:txBody>
          <a:bodyPr wrap="square" rtlCol="0">
            <a:noAutofit/>
          </a:bodyPr>
          <a:lstStyle/>
          <a:p>
            <a:r>
              <a:rPr lang="de-DE" sz="1800" dirty="0">
                <a:solidFill>
                  <a:schemeClr val="bg2"/>
                </a:solidFill>
              </a:rPr>
              <a:t>Source: Destatis</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57200" y="69850"/>
            <a:ext cx="8166100" cy="693738"/>
          </a:xfrm>
        </p:spPr>
        <p:txBody>
          <a:bodyPr/>
          <a:lstStyle/>
          <a:p>
            <a:r>
              <a:rPr lang="en-US" altLang="en-US"/>
              <a:t>1. Introduction to Macroeconomics</a:t>
            </a:r>
            <a:br>
              <a:rPr lang="en-US" altLang="en-US"/>
            </a:br>
            <a:r>
              <a:rPr lang="en-US" altLang="en-US"/>
              <a:t> </a:t>
            </a:r>
            <a:r>
              <a:rPr lang="en-US" altLang="en-US" sz="2400"/>
              <a:t>1.3.2. Three Ways of Computing GDP</a:t>
            </a:r>
            <a:endParaRPr lang="de-DE" altLang="en-US" sz="2400"/>
          </a:p>
        </p:txBody>
      </p:sp>
      <p:sp>
        <p:nvSpPr>
          <p:cNvPr id="108547" name="Arc 3"/>
          <p:cNvSpPr>
            <a:spLocks/>
          </p:cNvSpPr>
          <p:nvPr/>
        </p:nvSpPr>
        <p:spPr bwMode="auto">
          <a:xfrm>
            <a:off x="1995488" y="2085975"/>
            <a:ext cx="1428750" cy="4275138"/>
          </a:xfrm>
          <a:custGeom>
            <a:avLst/>
            <a:gdLst>
              <a:gd name="T0" fmla="*/ 2147483646 w 21600"/>
              <a:gd name="T1" fmla="*/ 2147483646 h 43109"/>
              <a:gd name="T2" fmla="*/ 2147483646 w 21600"/>
              <a:gd name="T3" fmla="*/ 0 h 43109"/>
              <a:gd name="T4" fmla="*/ 2147483646 w 21600"/>
              <a:gd name="T5" fmla="*/ 2147483646 h 43109"/>
              <a:gd name="T6" fmla="*/ 0 60000 65536"/>
              <a:gd name="T7" fmla="*/ 0 60000 65536"/>
              <a:gd name="T8" fmla="*/ 0 60000 65536"/>
              <a:gd name="T9" fmla="*/ 0 w 21600"/>
              <a:gd name="T10" fmla="*/ 0 h 43109"/>
              <a:gd name="T11" fmla="*/ 21600 w 21600"/>
              <a:gd name="T12" fmla="*/ 43109 h 43109"/>
            </a:gdLst>
            <a:ahLst/>
            <a:cxnLst>
              <a:cxn ang="T6">
                <a:pos x="T0" y="T1"/>
              </a:cxn>
              <a:cxn ang="T7">
                <a:pos x="T2" y="T3"/>
              </a:cxn>
              <a:cxn ang="T8">
                <a:pos x="T4" y="T5"/>
              </a:cxn>
            </a:cxnLst>
            <a:rect l="T9" t="T10" r="T11" b="T12"/>
            <a:pathLst>
              <a:path w="21600" h="43109" fill="none" extrusionOk="0">
                <a:moveTo>
                  <a:pt x="21384" y="43108"/>
                </a:moveTo>
                <a:cubicBezTo>
                  <a:pt x="9539" y="42990"/>
                  <a:pt x="0" y="33355"/>
                  <a:pt x="0" y="21510"/>
                </a:cubicBezTo>
                <a:cubicBezTo>
                  <a:pt x="-1" y="10342"/>
                  <a:pt x="8512" y="1016"/>
                  <a:pt x="19632" y="-1"/>
                </a:cubicBezTo>
              </a:path>
              <a:path w="21600" h="43109" stroke="0" extrusionOk="0">
                <a:moveTo>
                  <a:pt x="21384" y="43108"/>
                </a:moveTo>
                <a:cubicBezTo>
                  <a:pt x="9539" y="42990"/>
                  <a:pt x="0" y="33355"/>
                  <a:pt x="0" y="21510"/>
                </a:cubicBezTo>
                <a:cubicBezTo>
                  <a:pt x="-1" y="10342"/>
                  <a:pt x="8512" y="1016"/>
                  <a:pt x="19632" y="-1"/>
                </a:cubicBezTo>
                <a:lnTo>
                  <a:pt x="21600" y="21510"/>
                </a:lnTo>
                <a:lnTo>
                  <a:pt x="21384" y="43108"/>
                </a:lnTo>
                <a:close/>
              </a:path>
            </a:pathLst>
          </a:custGeom>
          <a:noFill/>
          <a:ln w="57150" cap="rnd">
            <a:solidFill>
              <a:srgbClr val="FF0000"/>
            </a:solidFill>
            <a:round/>
            <a:headEnd type="stealth" w="med" len="lg"/>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8548" name="Arc 4"/>
          <p:cNvSpPr>
            <a:spLocks/>
          </p:cNvSpPr>
          <p:nvPr/>
        </p:nvSpPr>
        <p:spPr bwMode="auto">
          <a:xfrm>
            <a:off x="5216525" y="1992313"/>
            <a:ext cx="1679575" cy="4394200"/>
          </a:xfrm>
          <a:custGeom>
            <a:avLst/>
            <a:gdLst>
              <a:gd name="T0" fmla="*/ 2147483646 w 21600"/>
              <a:gd name="T1" fmla="*/ 0 h 42817"/>
              <a:gd name="T2" fmla="*/ 2147483646 w 21600"/>
              <a:gd name="T3" fmla="*/ 2147483646 h 42817"/>
              <a:gd name="T4" fmla="*/ 0 w 21600"/>
              <a:gd name="T5" fmla="*/ 2147483646 h 42817"/>
              <a:gd name="T6" fmla="*/ 0 60000 65536"/>
              <a:gd name="T7" fmla="*/ 0 60000 65536"/>
              <a:gd name="T8" fmla="*/ 0 60000 65536"/>
              <a:gd name="T9" fmla="*/ 0 w 21600"/>
              <a:gd name="T10" fmla="*/ 0 h 42817"/>
              <a:gd name="T11" fmla="*/ 21600 w 21600"/>
              <a:gd name="T12" fmla="*/ 42817 h 42817"/>
            </a:gdLst>
            <a:ahLst/>
            <a:cxnLst>
              <a:cxn ang="T6">
                <a:pos x="T0" y="T1"/>
              </a:cxn>
              <a:cxn ang="T7">
                <a:pos x="T2" y="T3"/>
              </a:cxn>
              <a:cxn ang="T8">
                <a:pos x="T4" y="T5"/>
              </a:cxn>
            </a:cxnLst>
            <a:rect l="T9" t="T10" r="T11" b="T12"/>
            <a:pathLst>
              <a:path w="21600" h="42817" fill="none" extrusionOk="0">
                <a:moveTo>
                  <a:pt x="2612" y="-1"/>
                </a:moveTo>
                <a:cubicBezTo>
                  <a:pt x="13451" y="1319"/>
                  <a:pt x="21600" y="10521"/>
                  <a:pt x="21600" y="21441"/>
                </a:cubicBezTo>
                <a:cubicBezTo>
                  <a:pt x="21600" y="32170"/>
                  <a:pt x="13724" y="41273"/>
                  <a:pt x="3105" y="42816"/>
                </a:cubicBezTo>
              </a:path>
              <a:path w="21600" h="42817" stroke="0" extrusionOk="0">
                <a:moveTo>
                  <a:pt x="2612" y="-1"/>
                </a:moveTo>
                <a:cubicBezTo>
                  <a:pt x="13451" y="1319"/>
                  <a:pt x="21600" y="10521"/>
                  <a:pt x="21600" y="21441"/>
                </a:cubicBezTo>
                <a:cubicBezTo>
                  <a:pt x="21600" y="32170"/>
                  <a:pt x="13724" y="41273"/>
                  <a:pt x="3105" y="42816"/>
                </a:cubicBezTo>
                <a:lnTo>
                  <a:pt x="0" y="21441"/>
                </a:lnTo>
                <a:lnTo>
                  <a:pt x="2612" y="-1"/>
                </a:lnTo>
                <a:close/>
              </a:path>
            </a:pathLst>
          </a:custGeom>
          <a:noFill/>
          <a:ln w="57150" cap="rnd">
            <a:solidFill>
              <a:srgbClr val="FF0000"/>
            </a:solidFill>
            <a:round/>
            <a:headEnd type="stealth" w="med" len="lg"/>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108549" name="Object 5"/>
          <p:cNvGraphicFramePr>
            <a:graphicFrameLocks noChangeAspect="1"/>
          </p:cNvGraphicFramePr>
          <p:nvPr/>
        </p:nvGraphicFramePr>
        <p:xfrm>
          <a:off x="3598863" y="1150938"/>
          <a:ext cx="1560512" cy="1189037"/>
        </p:xfrm>
        <a:graphic>
          <a:graphicData uri="http://schemas.openxmlformats.org/presentationml/2006/ole">
            <mc:AlternateContent xmlns:mc="http://schemas.openxmlformats.org/markup-compatibility/2006">
              <mc:Choice xmlns:v="urn:schemas-microsoft-com:vml" Requires="v">
                <p:oleObj spid="_x0000_s194662" name="Clip" r:id="rId4" imgW="5905500" imgH="3697288" progId="MS_ClipArt_Gallery.2">
                  <p:embed/>
                </p:oleObj>
              </mc:Choice>
              <mc:Fallback>
                <p:oleObj name="Clip" r:id="rId4" imgW="5905500" imgH="3697288" progId="MS_ClipArt_Gallery.2">
                  <p:embed/>
                  <p:pic>
                    <p:nvPicPr>
                      <p:cNvPr id="10854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8863" y="1150938"/>
                        <a:ext cx="1560512" cy="1189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8550" name="Object 6"/>
          <p:cNvGraphicFramePr>
            <a:graphicFrameLocks noChangeAspect="1"/>
          </p:cNvGraphicFramePr>
          <p:nvPr/>
        </p:nvGraphicFramePr>
        <p:xfrm>
          <a:off x="3611563" y="5305425"/>
          <a:ext cx="1743075" cy="1527175"/>
        </p:xfrm>
        <a:graphic>
          <a:graphicData uri="http://schemas.openxmlformats.org/presentationml/2006/ole">
            <mc:AlternateContent xmlns:mc="http://schemas.openxmlformats.org/markup-compatibility/2006">
              <mc:Choice xmlns:v="urn:schemas-microsoft-com:vml" Requires="v">
                <p:oleObj spid="_x0000_s194663" name="Clip" r:id="rId6" imgW="1108253" imgH="1632204" progId="MS_ClipArt_Gallery.2">
                  <p:embed/>
                </p:oleObj>
              </mc:Choice>
              <mc:Fallback>
                <p:oleObj name="Clip" r:id="rId6" imgW="1108253" imgH="1632204" progId="MS_ClipArt_Gallery.2">
                  <p:embed/>
                  <p:pic>
                    <p:nvPicPr>
                      <p:cNvPr id="108550" name="Object 6"/>
                      <p:cNvPicPr>
                        <a:picLocks noChangeAspect="1" noChangeArrowheads="1"/>
                      </p:cNvPicPr>
                      <p:nvPr/>
                    </p:nvPicPr>
                    <p:blipFill>
                      <a:blip r:embed="rId7">
                        <a:extLst>
                          <a:ext uri="{28A0092B-C50C-407E-A947-70E740481C1C}">
                            <a14:useLocalDpi xmlns:a14="http://schemas.microsoft.com/office/drawing/2010/main" val="0"/>
                          </a:ext>
                        </a:extLst>
                      </a:blip>
                      <a:srcRect t="7588" r="3009" b="17120"/>
                      <a:stretch>
                        <a:fillRect/>
                      </a:stretch>
                    </p:blipFill>
                    <p:spPr bwMode="auto">
                      <a:xfrm>
                        <a:off x="3611563" y="5305425"/>
                        <a:ext cx="1743075" cy="152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8551" name="Rectangle 7"/>
          <p:cNvSpPr>
            <a:spLocks noChangeArrowheads="1"/>
          </p:cNvSpPr>
          <p:nvPr/>
        </p:nvSpPr>
        <p:spPr bwMode="auto">
          <a:xfrm>
            <a:off x="3101975" y="2533650"/>
            <a:ext cx="2828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3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a:spcBef>
                <a:spcPct val="0"/>
              </a:spcBef>
              <a:buClrTx/>
              <a:buFontTx/>
              <a:buNone/>
            </a:pPr>
            <a:r>
              <a:rPr lang="en-US" altLang="en-US">
                <a:solidFill>
                  <a:srgbClr val="00FF00"/>
                </a:solidFill>
              </a:rPr>
              <a:t>Production Account</a:t>
            </a:r>
            <a:endParaRPr lang="en-GB" altLang="en-US">
              <a:solidFill>
                <a:srgbClr val="00FF00"/>
              </a:solidFill>
            </a:endParaRPr>
          </a:p>
        </p:txBody>
      </p:sp>
      <p:sp>
        <p:nvSpPr>
          <p:cNvPr id="108552" name="Rectangle 8"/>
          <p:cNvSpPr>
            <a:spLocks noChangeArrowheads="1"/>
          </p:cNvSpPr>
          <p:nvPr/>
        </p:nvSpPr>
        <p:spPr bwMode="auto">
          <a:xfrm>
            <a:off x="1976438" y="2994025"/>
            <a:ext cx="51593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3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a:spcBef>
                <a:spcPct val="0"/>
              </a:spcBef>
              <a:buClrTx/>
              <a:buFontTx/>
              <a:buNone/>
            </a:pPr>
            <a:r>
              <a:rPr lang="de-DE" altLang="en-US" sz="2500">
                <a:solidFill>
                  <a:srgbClr val="FFFF00"/>
                </a:solidFill>
              </a:rPr>
              <a:t>„Making of the Cake“</a:t>
            </a:r>
            <a:endParaRPr lang="en-GB" altLang="en-US" sz="2500">
              <a:solidFill>
                <a:srgbClr val="FFFF00"/>
              </a:solidFill>
            </a:endParaRPr>
          </a:p>
        </p:txBody>
      </p:sp>
      <p:sp>
        <p:nvSpPr>
          <p:cNvPr id="108553" name="Rectangle 9"/>
          <p:cNvSpPr>
            <a:spLocks noChangeArrowheads="1"/>
          </p:cNvSpPr>
          <p:nvPr/>
        </p:nvSpPr>
        <p:spPr bwMode="auto">
          <a:xfrm>
            <a:off x="0" y="3602038"/>
            <a:ext cx="28400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3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lnSpc>
                <a:spcPct val="80000"/>
              </a:lnSpc>
              <a:buFont typeface="Arial Unicode MS" pitchFamily="34" charset="-128"/>
              <a:buNone/>
            </a:pPr>
            <a:r>
              <a:rPr lang="en-US" altLang="en-US" sz="2500">
                <a:solidFill>
                  <a:srgbClr val="00FF00"/>
                </a:solidFill>
              </a:rPr>
              <a:t>Distribution Account</a:t>
            </a:r>
            <a:endParaRPr lang="en-GB" altLang="en-US" sz="2500">
              <a:solidFill>
                <a:srgbClr val="00FF00"/>
              </a:solidFill>
            </a:endParaRPr>
          </a:p>
        </p:txBody>
      </p:sp>
      <p:sp>
        <p:nvSpPr>
          <p:cNvPr id="108554" name="Rectangle 10"/>
          <p:cNvSpPr>
            <a:spLocks noChangeArrowheads="1"/>
          </p:cNvSpPr>
          <p:nvPr/>
        </p:nvSpPr>
        <p:spPr bwMode="auto">
          <a:xfrm>
            <a:off x="0" y="4354513"/>
            <a:ext cx="2265363"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76200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3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en-GB" altLang="en-US">
                <a:solidFill>
                  <a:srgbClr val="FFFF00"/>
                </a:solidFill>
              </a:rPr>
              <a:t>„Distribution   of the Cake“</a:t>
            </a:r>
          </a:p>
        </p:txBody>
      </p:sp>
      <p:sp>
        <p:nvSpPr>
          <p:cNvPr id="108555" name="Rectangle 11"/>
          <p:cNvSpPr>
            <a:spLocks noChangeArrowheads="1"/>
          </p:cNvSpPr>
          <p:nvPr/>
        </p:nvSpPr>
        <p:spPr bwMode="auto">
          <a:xfrm>
            <a:off x="6827838" y="3568700"/>
            <a:ext cx="23161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3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r" eaLnBrk="1" hangingPunct="1">
              <a:lnSpc>
                <a:spcPct val="80000"/>
              </a:lnSpc>
              <a:buFont typeface="Arial Unicode MS" pitchFamily="34" charset="-128"/>
              <a:buNone/>
            </a:pPr>
            <a:r>
              <a:rPr lang="en-US" altLang="en-US" sz="2500">
                <a:solidFill>
                  <a:srgbClr val="00FF00"/>
                </a:solidFill>
              </a:rPr>
              <a:t>Expenditure Account</a:t>
            </a:r>
            <a:endParaRPr lang="en-GB" altLang="en-US" sz="2500">
              <a:solidFill>
                <a:srgbClr val="00FF00"/>
              </a:solidFill>
            </a:endParaRPr>
          </a:p>
        </p:txBody>
      </p:sp>
      <p:sp>
        <p:nvSpPr>
          <p:cNvPr id="108556" name="Rectangle 12"/>
          <p:cNvSpPr>
            <a:spLocks noChangeArrowheads="1"/>
          </p:cNvSpPr>
          <p:nvPr/>
        </p:nvSpPr>
        <p:spPr bwMode="auto">
          <a:xfrm>
            <a:off x="6578600" y="4368800"/>
            <a:ext cx="2532063"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76200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3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r">
              <a:spcBef>
                <a:spcPct val="0"/>
              </a:spcBef>
              <a:buClrTx/>
              <a:buFontTx/>
              <a:buNone/>
            </a:pPr>
            <a:r>
              <a:rPr lang="en-GB" altLang="en-US">
                <a:solidFill>
                  <a:srgbClr val="FFFF00"/>
                </a:solidFill>
              </a:rPr>
              <a:t>„Consumption   of the Cake“</a:t>
            </a:r>
          </a:p>
        </p:txBody>
      </p:sp>
      <p:sp>
        <p:nvSpPr>
          <p:cNvPr id="108557" name="Line 13"/>
          <p:cNvSpPr>
            <a:spLocks noChangeShapeType="1"/>
          </p:cNvSpPr>
          <p:nvPr/>
        </p:nvSpPr>
        <p:spPr bwMode="auto">
          <a:xfrm rot="5400000">
            <a:off x="3606800" y="1663700"/>
            <a:ext cx="1574800" cy="12700"/>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30766" name="Line 14"/>
          <p:cNvSpPr>
            <a:spLocks noChangeShapeType="1"/>
          </p:cNvSpPr>
          <p:nvPr/>
        </p:nvSpPr>
        <p:spPr bwMode="auto">
          <a:xfrm>
            <a:off x="6228557" y="4297363"/>
            <a:ext cx="1574800" cy="12700"/>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5" name="Line 14">
            <a:extLst>
              <a:ext uri="{FF2B5EF4-FFF2-40B4-BE49-F238E27FC236}">
                <a16:creationId xmlns:a16="http://schemas.microsoft.com/office/drawing/2014/main" id="{9D0A5F65-FCB3-46BA-BC1E-06026CBDA530}"/>
              </a:ext>
            </a:extLst>
          </p:cNvPr>
          <p:cNvSpPr>
            <a:spLocks noChangeShapeType="1"/>
          </p:cNvSpPr>
          <p:nvPr/>
        </p:nvSpPr>
        <p:spPr bwMode="auto">
          <a:xfrm>
            <a:off x="1611627" y="4257675"/>
            <a:ext cx="1574800" cy="12700"/>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Tree>
    <p:extLst>
      <p:ext uri="{BB962C8B-B14F-4D97-AF65-F5344CB8AC3E}">
        <p14:creationId xmlns:p14="http://schemas.microsoft.com/office/powerpoint/2010/main" val="1860866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07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66"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CE85C56C-C843-414E-8BC6-C370FE7C305C}" type="slidenum">
              <a:rPr lang="de-DE" altLang="en-US" sz="1600"/>
              <a:pPr>
                <a:spcBef>
                  <a:spcPct val="0"/>
                </a:spcBef>
                <a:buClrTx/>
                <a:buFontTx/>
                <a:buNone/>
              </a:pPr>
              <a:t>42</a:t>
            </a:fld>
            <a:r>
              <a:rPr lang="de-DE" altLang="en-US" sz="1600"/>
              <a:t> -</a:t>
            </a:r>
          </a:p>
        </p:txBody>
      </p:sp>
      <p:sp>
        <p:nvSpPr>
          <p:cNvPr id="118787" name="Fußzeilenplatzhalter 4"/>
          <p:cNvSpPr>
            <a:spLocks noGrp="1"/>
          </p:cNvSpPr>
          <p:nvPr>
            <p:ph type="ftr" sz="quarter" idx="11"/>
          </p:nvPr>
        </p:nvSpPr>
        <p:spPr>
          <a:xfrm>
            <a:off x="0" y="6381750"/>
            <a:ext cx="5653088"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5296132" name="Text Box 4"/>
          <p:cNvSpPr txBox="1">
            <a:spLocks noChangeArrowheads="1"/>
          </p:cNvSpPr>
          <p:nvPr/>
        </p:nvSpPr>
        <p:spPr bwMode="auto">
          <a:xfrm>
            <a:off x="442913" y="1611313"/>
            <a:ext cx="8701087"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lstStyle>
            <a:lvl1pPr marL="355600" indent="-355600">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r>
              <a:rPr lang="en-US" altLang="en-US" sz="2500" dirty="0">
                <a:solidFill>
                  <a:srgbClr val="FF0000"/>
                </a:solidFill>
              </a:rPr>
              <a:t>3.</a:t>
            </a:r>
            <a:r>
              <a:rPr lang="en-US" altLang="en-US" sz="2500" dirty="0"/>
              <a:t> </a:t>
            </a:r>
            <a:r>
              <a:rPr lang="en-US" altLang="en-US" sz="2300" dirty="0"/>
              <a:t>GDP by </a:t>
            </a:r>
            <a:r>
              <a:rPr lang="en-US" altLang="en-US" sz="2300" dirty="0">
                <a:solidFill>
                  <a:srgbClr val="00FF00"/>
                </a:solidFill>
              </a:rPr>
              <a:t>Expenditure Account</a:t>
            </a:r>
            <a:r>
              <a:rPr lang="en-US" altLang="en-US" sz="2300" dirty="0"/>
              <a:t>:</a:t>
            </a:r>
          </a:p>
          <a:p>
            <a:pPr lvl="1"/>
            <a:r>
              <a:rPr lang="en-US" altLang="en-US" dirty="0"/>
              <a:t>How is GDP used?</a:t>
            </a:r>
          </a:p>
          <a:p>
            <a:pPr lvl="1">
              <a:lnSpc>
                <a:spcPct val="40000"/>
              </a:lnSpc>
            </a:pPr>
            <a:endParaRPr lang="en-US" altLang="en-US" sz="2500" dirty="0"/>
          </a:p>
          <a:p>
            <a:pPr eaLnBrk="1" hangingPunct="1">
              <a:buFont typeface="Arial Unicode MS" pitchFamily="34" charset="-128"/>
              <a:buNone/>
            </a:pPr>
            <a:r>
              <a:rPr lang="en-US" altLang="en-US" sz="2500" dirty="0"/>
              <a:t>    </a:t>
            </a:r>
            <a:r>
              <a:rPr lang="en-US" altLang="en-US" sz="2300" dirty="0"/>
              <a:t>GDP =   </a:t>
            </a:r>
            <a:r>
              <a:rPr lang="en-US" altLang="en-US" sz="2300" dirty="0">
                <a:solidFill>
                  <a:srgbClr val="00FF00"/>
                </a:solidFill>
              </a:rPr>
              <a:t>Consumption</a:t>
            </a:r>
            <a:r>
              <a:rPr lang="en-US" altLang="en-US" sz="2300" dirty="0"/>
              <a:t> of Households (= C)</a:t>
            </a:r>
          </a:p>
          <a:p>
            <a:pPr eaLnBrk="1" hangingPunct="1">
              <a:buFont typeface="Arial Unicode MS" pitchFamily="34" charset="-128"/>
              <a:buNone/>
            </a:pPr>
            <a:r>
              <a:rPr lang="en-US" altLang="en-US" sz="2300" dirty="0"/>
              <a:t>                + </a:t>
            </a:r>
            <a:r>
              <a:rPr lang="en-US" altLang="en-US" sz="2300" dirty="0">
                <a:solidFill>
                  <a:srgbClr val="00FF00"/>
                </a:solidFill>
              </a:rPr>
              <a:t>Government Consumption</a:t>
            </a:r>
            <a:r>
              <a:rPr lang="en-US" altLang="en-US" sz="2300" dirty="0"/>
              <a:t> (= G)</a:t>
            </a:r>
          </a:p>
          <a:p>
            <a:pPr eaLnBrk="1" hangingPunct="1">
              <a:buFont typeface="Arial Unicode MS" pitchFamily="34" charset="-128"/>
              <a:buNone/>
            </a:pPr>
            <a:r>
              <a:rPr lang="en-US" altLang="en-US" sz="2300" dirty="0"/>
              <a:t>                + </a:t>
            </a:r>
            <a:r>
              <a:rPr lang="en-US" altLang="en-US" sz="2300" dirty="0">
                <a:solidFill>
                  <a:srgbClr val="00FF00"/>
                </a:solidFill>
              </a:rPr>
              <a:t>Depreciation</a:t>
            </a:r>
            <a:r>
              <a:rPr lang="en-US" altLang="en-US" sz="2300" dirty="0"/>
              <a:t> (= </a:t>
            </a:r>
            <a:r>
              <a:rPr lang="el-GR" altLang="en-US" sz="2300" dirty="0">
                <a:cs typeface="Arial" charset="0"/>
              </a:rPr>
              <a:t>λ</a:t>
            </a:r>
            <a:r>
              <a:rPr lang="en-US" altLang="en-US" sz="2300" dirty="0">
                <a:cs typeface="Arial" charset="0"/>
              </a:rPr>
              <a:t> </a:t>
            </a:r>
            <a:r>
              <a:rPr lang="en-US" altLang="en-US" sz="2300" dirty="0">
                <a:cs typeface="Times New Roman" pitchFamily="18" charset="0"/>
              </a:rPr>
              <a:t>*K)</a:t>
            </a:r>
          </a:p>
          <a:p>
            <a:pPr eaLnBrk="1" hangingPunct="1">
              <a:buFont typeface="Arial Unicode MS" pitchFamily="34" charset="-128"/>
              <a:buNone/>
            </a:pPr>
            <a:r>
              <a:rPr lang="en-US" altLang="en-US" sz="2500" dirty="0"/>
              <a:t>               </a:t>
            </a:r>
            <a:r>
              <a:rPr lang="en-US" altLang="en-US" sz="2300" dirty="0"/>
              <a:t>+ </a:t>
            </a:r>
            <a:r>
              <a:rPr lang="en-US" altLang="en-US" sz="2300" dirty="0">
                <a:solidFill>
                  <a:srgbClr val="00FF00"/>
                </a:solidFill>
              </a:rPr>
              <a:t>Net Investment</a:t>
            </a:r>
            <a:r>
              <a:rPr lang="en-US" altLang="en-US" sz="2300" dirty="0"/>
              <a:t> (= NI)</a:t>
            </a:r>
            <a:endParaRPr lang="en-US" altLang="en-US" sz="2300" dirty="0">
              <a:cs typeface="Times New Roman" pitchFamily="18" charset="0"/>
            </a:endParaRPr>
          </a:p>
          <a:p>
            <a:pPr eaLnBrk="1" hangingPunct="1">
              <a:buFont typeface="Arial Unicode MS" pitchFamily="34" charset="-128"/>
              <a:buNone/>
            </a:pPr>
            <a:r>
              <a:rPr lang="en-US" altLang="en-US" sz="2300" dirty="0"/>
              <a:t>                + </a:t>
            </a:r>
            <a:r>
              <a:rPr lang="en-US" altLang="en-US" sz="2300" dirty="0">
                <a:solidFill>
                  <a:srgbClr val="00FF00"/>
                </a:solidFill>
              </a:rPr>
              <a:t>Exports</a:t>
            </a:r>
            <a:r>
              <a:rPr lang="en-US" altLang="en-US" sz="2300" dirty="0"/>
              <a:t> (= X) ./. </a:t>
            </a:r>
            <a:r>
              <a:rPr lang="en-US" altLang="en-US" sz="2300" dirty="0">
                <a:solidFill>
                  <a:srgbClr val="00FF00"/>
                </a:solidFill>
              </a:rPr>
              <a:t>Imports</a:t>
            </a:r>
            <a:r>
              <a:rPr lang="en-US" altLang="en-US" sz="2300" dirty="0"/>
              <a:t> (= M)</a:t>
            </a:r>
          </a:p>
          <a:p>
            <a:pPr eaLnBrk="1" hangingPunct="1">
              <a:buFont typeface="Arial Unicode MS" pitchFamily="34" charset="-128"/>
              <a:buNone/>
            </a:pPr>
            <a:endParaRPr lang="en-US" altLang="en-US" sz="2300" dirty="0"/>
          </a:p>
          <a:p>
            <a:pPr eaLnBrk="1" hangingPunct="1">
              <a:buFont typeface="Arial Unicode MS" pitchFamily="34" charset="-128"/>
              <a:buNone/>
            </a:pPr>
            <a:endParaRPr lang="en-US" altLang="en-US" sz="2300" dirty="0"/>
          </a:p>
          <a:p>
            <a:pPr eaLnBrk="1" hangingPunct="1">
              <a:buFont typeface="Arial Unicode MS" pitchFamily="34" charset="-128"/>
              <a:buNone/>
            </a:pPr>
            <a:r>
              <a:rPr lang="en-US" altLang="en-US" sz="2000" dirty="0"/>
              <a:t>These shortcuts will be used in the following!</a:t>
            </a:r>
          </a:p>
          <a:p>
            <a:pPr eaLnBrk="1" hangingPunct="1">
              <a:buFont typeface="Arial Unicode MS" pitchFamily="34" charset="-128"/>
              <a:buNone/>
            </a:pPr>
            <a:endParaRPr lang="en-US" altLang="en-US" sz="2300" baseline="30000" dirty="0">
              <a:cs typeface="Times New Roman" pitchFamily="18" charset="0"/>
            </a:endParaRPr>
          </a:p>
          <a:p>
            <a:pPr eaLnBrk="1" hangingPunct="1"/>
            <a:endParaRPr lang="en-US" altLang="en-US" sz="2300" dirty="0"/>
          </a:p>
        </p:txBody>
      </p:sp>
      <p:sp>
        <p:nvSpPr>
          <p:cNvPr id="5296133" name="AutoShape 5"/>
          <p:cNvSpPr>
            <a:spLocks/>
          </p:cNvSpPr>
          <p:nvPr/>
        </p:nvSpPr>
        <p:spPr bwMode="auto">
          <a:xfrm>
            <a:off x="4950908" y="3628716"/>
            <a:ext cx="190500" cy="812800"/>
          </a:xfrm>
          <a:prstGeom prst="rightBrace">
            <a:avLst>
              <a:gd name="adj1" fmla="val 35556"/>
              <a:gd name="adj2" fmla="val 50000"/>
            </a:avLst>
          </a:prstGeom>
          <a:noFill/>
          <a:ln w="28575">
            <a:solidFill>
              <a:srgbClr val="FF0000"/>
            </a:solidFill>
            <a:round/>
            <a:headEnd/>
            <a:tailEnd type="none" w="lg" len="med"/>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en-US" altLang="en-US" sz="2500">
              <a:solidFill>
                <a:schemeClr val="tx2"/>
              </a:solidFill>
            </a:endParaRPr>
          </a:p>
        </p:txBody>
      </p:sp>
      <p:sp>
        <p:nvSpPr>
          <p:cNvPr id="5296134" name="Text Box 6"/>
          <p:cNvSpPr txBox="1">
            <a:spLocks noChangeArrowheads="1"/>
          </p:cNvSpPr>
          <p:nvPr/>
        </p:nvSpPr>
        <p:spPr bwMode="auto">
          <a:xfrm>
            <a:off x="5230308" y="3690629"/>
            <a:ext cx="1866900"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type="none" w="lg" len="med"/>
              </a14:hiddenLine>
            </a:ext>
          </a:extLst>
        </p:spPr>
        <p:txBody>
          <a:bodyPr lIns="0" tIns="0" rIns="0" bIns="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lnSpc>
                <a:spcPct val="90000"/>
              </a:lnSpc>
              <a:spcBef>
                <a:spcPct val="50000"/>
              </a:spcBef>
              <a:buFont typeface="Arial Unicode MS" pitchFamily="34" charset="-128"/>
              <a:buNone/>
            </a:pPr>
            <a:r>
              <a:rPr lang="de-DE" altLang="en-US" dirty="0" err="1"/>
              <a:t>Gross</a:t>
            </a:r>
            <a:r>
              <a:rPr lang="de-DE" altLang="en-US" dirty="0"/>
              <a:t> Investment (I)</a:t>
            </a:r>
          </a:p>
        </p:txBody>
      </p:sp>
      <p:sp>
        <p:nvSpPr>
          <p:cNvPr id="118791" name="Rectangle 11"/>
          <p:cNvSpPr>
            <a:spLocks noGrp="1" noChangeArrowheads="1"/>
          </p:cNvSpPr>
          <p:nvPr>
            <p:ph type="title"/>
          </p:nvPr>
        </p:nvSpPr>
        <p:spPr>
          <a:noFill/>
        </p:spPr>
        <p:txBody>
          <a:bodyPr/>
          <a:lstStyle/>
          <a:p>
            <a:pPr eaLnBrk="1" hangingPunct="1"/>
            <a:r>
              <a:rPr lang="en-US" altLang="en-US"/>
              <a:t>1. Introduction to Macroeconomics</a:t>
            </a:r>
            <a:br>
              <a:rPr lang="en-US" altLang="en-US"/>
            </a:br>
            <a:r>
              <a:rPr lang="en-US" altLang="en-US"/>
              <a:t> 1.3.2. Three Ways of Computing GDP</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96132">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296132">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296132">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29613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961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9613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5296132">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29613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6133" grpId="0" animBg="1"/>
      <p:bldP spid="5296134"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 name="Objekt 2">
            <a:extLst>
              <a:ext uri="{FF2B5EF4-FFF2-40B4-BE49-F238E27FC236}">
                <a16:creationId xmlns:a16="http://schemas.microsoft.com/office/drawing/2014/main" id="{8DC536C0-F409-405D-BE72-81D739348F51}"/>
              </a:ext>
            </a:extLst>
          </p:cNvPr>
          <p:cNvGraphicFramePr>
            <a:graphicFrameLocks noChangeAspect="1"/>
          </p:cNvGraphicFramePr>
          <p:nvPr>
            <p:extLst>
              <p:ext uri="{D42A27DB-BD31-4B8C-83A1-F6EECF244321}">
                <p14:modId xmlns:p14="http://schemas.microsoft.com/office/powerpoint/2010/main" val="3382169342"/>
              </p:ext>
            </p:extLst>
          </p:nvPr>
        </p:nvGraphicFramePr>
        <p:xfrm>
          <a:off x="-1" y="-1"/>
          <a:ext cx="9173323" cy="6853239"/>
        </p:xfrm>
        <a:graphic>
          <a:graphicData uri="http://schemas.openxmlformats.org/presentationml/2006/ole">
            <mc:AlternateContent xmlns:mc="http://schemas.openxmlformats.org/markup-compatibility/2006">
              <mc:Choice xmlns:v="urn:schemas-microsoft-com:vml" Requires="v">
                <p:oleObj spid="_x0000_s120949" name="Worksheet" r:id="rId4" imgW="9296503" imgH="6004580" progId="Excel.Sheet.12">
                  <p:link updateAutomatic="1"/>
                </p:oleObj>
              </mc:Choice>
              <mc:Fallback>
                <p:oleObj name="Worksheet" r:id="rId4" imgW="9296503" imgH="6004580" progId="Excel.Sheet.12">
                  <p:link updateAutomatic="1"/>
                  <p:pic>
                    <p:nvPicPr>
                      <p:cNvPr id="0" name=""/>
                      <p:cNvPicPr/>
                      <p:nvPr/>
                    </p:nvPicPr>
                    <p:blipFill>
                      <a:blip r:embed="rId5"/>
                      <a:stretch>
                        <a:fillRect/>
                      </a:stretch>
                    </p:blipFill>
                    <p:spPr>
                      <a:xfrm>
                        <a:off x="-1" y="-1"/>
                        <a:ext cx="9173323" cy="6853239"/>
                      </a:xfrm>
                      <a:prstGeom prst="rect">
                        <a:avLst/>
                      </a:prstGeom>
                    </p:spPr>
                  </p:pic>
                </p:oleObj>
              </mc:Fallback>
            </mc:AlternateContent>
          </a:graphicData>
        </a:graphic>
      </p:graphicFrame>
      <p:sp>
        <p:nvSpPr>
          <p:cNvPr id="12083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C1D404A5-23AD-4F4A-BF8C-80AA33234DB8}" type="slidenum">
              <a:rPr lang="de-DE" altLang="en-US" sz="1600"/>
              <a:pPr>
                <a:spcBef>
                  <a:spcPct val="0"/>
                </a:spcBef>
                <a:buClrTx/>
                <a:buFontTx/>
                <a:buNone/>
              </a:pPr>
              <a:t>43</a:t>
            </a:fld>
            <a:r>
              <a:rPr lang="de-DE" altLang="en-US" sz="1600"/>
              <a:t> -</a:t>
            </a:r>
          </a:p>
        </p:txBody>
      </p:sp>
      <p:sp>
        <p:nvSpPr>
          <p:cNvPr id="120835" name="Fußzeilenplatzhalter 4"/>
          <p:cNvSpPr>
            <a:spLocks noGrp="1"/>
          </p:cNvSpPr>
          <p:nvPr>
            <p:ph type="ftr" sz="quarter" idx="11"/>
          </p:nvPr>
        </p:nvSpPr>
        <p:spPr>
          <a:xfrm>
            <a:off x="0" y="6381750"/>
            <a:ext cx="5653088"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120837" name="AutoShape 20">
            <a:hlinkClick r:id="rId6" highlightClick="1"/>
          </p:cNvPr>
          <p:cNvSpPr>
            <a:spLocks noChangeArrowheads="1"/>
          </p:cNvSpPr>
          <p:nvPr/>
        </p:nvSpPr>
        <p:spPr bwMode="auto">
          <a:xfrm>
            <a:off x="8004479" y="6457663"/>
            <a:ext cx="438150" cy="276225"/>
          </a:xfrm>
          <a:prstGeom prst="actionButtonForwardNext">
            <a:avLst/>
          </a:prstGeom>
          <a:solidFill>
            <a:srgbClr val="99CCFF"/>
          </a:solidFill>
          <a:ln w="12700">
            <a:solidFill>
              <a:srgbClr val="0000FF"/>
            </a:solidFill>
            <a:miter lim="800000"/>
            <a:headEnd/>
            <a:tailEnd type="none" w="lg" len="med"/>
          </a:ln>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de-DE" altLang="en-US" sz="2500">
              <a:solidFill>
                <a:schemeClr val="tx2"/>
              </a:solidFill>
            </a:endParaRPr>
          </a:p>
        </p:txBody>
      </p:sp>
      <p:sp>
        <p:nvSpPr>
          <p:cNvPr id="9" name="Geschweifte Klammer links 2">
            <a:extLst>
              <a:ext uri="{FF2B5EF4-FFF2-40B4-BE49-F238E27FC236}">
                <a16:creationId xmlns:a16="http://schemas.microsoft.com/office/drawing/2014/main" id="{9BF1B2D6-F2C5-4660-9DE2-9F6FB9EC1B68}"/>
              </a:ext>
            </a:extLst>
          </p:cNvPr>
          <p:cNvSpPr>
            <a:spLocks/>
          </p:cNvSpPr>
          <p:nvPr/>
        </p:nvSpPr>
        <p:spPr bwMode="auto">
          <a:xfrm>
            <a:off x="552450" y="1085850"/>
            <a:ext cx="285750" cy="771525"/>
          </a:xfrm>
          <a:prstGeom prst="leftBrace">
            <a:avLst>
              <a:gd name="adj1" fmla="val 8338"/>
              <a:gd name="adj2" fmla="val 6975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marL="355600" indent="-355600">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en-US" altLang="en-US" sz="2500">
              <a:solidFill>
                <a:schemeClr val="tx2"/>
              </a:solidFill>
            </a:endParaRPr>
          </a:p>
        </p:txBody>
      </p:sp>
      <p:sp>
        <p:nvSpPr>
          <p:cNvPr id="10" name="Textfeld 3">
            <a:extLst>
              <a:ext uri="{FF2B5EF4-FFF2-40B4-BE49-F238E27FC236}">
                <a16:creationId xmlns:a16="http://schemas.microsoft.com/office/drawing/2014/main" id="{64A6A135-7481-4261-B85B-91AD4BB98F92}"/>
              </a:ext>
            </a:extLst>
          </p:cNvPr>
          <p:cNvSpPr txBox="1">
            <a:spLocks noChangeArrowheads="1"/>
          </p:cNvSpPr>
          <p:nvPr/>
        </p:nvSpPr>
        <p:spPr bwMode="auto">
          <a:xfrm>
            <a:off x="-9525" y="1471613"/>
            <a:ext cx="6524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r>
              <a:rPr lang="en-US" altLang="en-US" sz="1800" dirty="0">
                <a:solidFill>
                  <a:srgbClr val="FF0000"/>
                </a:solidFill>
              </a:rPr>
              <a:t>17%</a:t>
            </a:r>
          </a:p>
        </p:txBody>
      </p:sp>
      <p:sp>
        <p:nvSpPr>
          <p:cNvPr id="11" name="Geschweifte Klammer links 10">
            <a:extLst>
              <a:ext uri="{FF2B5EF4-FFF2-40B4-BE49-F238E27FC236}">
                <a16:creationId xmlns:a16="http://schemas.microsoft.com/office/drawing/2014/main" id="{40C97822-9AD8-4B24-B470-15F797E36D09}"/>
              </a:ext>
            </a:extLst>
          </p:cNvPr>
          <p:cNvSpPr/>
          <p:nvPr/>
        </p:nvSpPr>
        <p:spPr bwMode="auto">
          <a:xfrm flipH="1">
            <a:off x="857250" y="1047750"/>
            <a:ext cx="285750" cy="1373188"/>
          </a:xfrm>
          <a:prstGeom prst="leftBrace">
            <a:avLst>
              <a:gd name="adj1" fmla="val 8333"/>
              <a:gd name="adj2" fmla="val 62956"/>
            </a:avLst>
          </a:prstGeom>
          <a:noFill/>
          <a:ln w="25400" cap="flat" cmpd="sng" algn="ctr">
            <a:solidFill>
              <a:srgbClr val="FF0000"/>
            </a:solidFill>
            <a:prstDash val="solid"/>
            <a:round/>
            <a:headEnd type="none" w="med" len="med"/>
            <a:tailEnd type="none" w="med" len="med"/>
          </a:ln>
          <a:effectLst/>
        </p:spPr>
        <p:txBody>
          <a:bodyPr lIns="90000" tIns="46800" rIns="90000" bIns="46800"/>
          <a:lstStyle/>
          <a:p>
            <a:pPr marL="355600" indent="-355600" eaLnBrk="1" hangingPunct="1">
              <a:spcBef>
                <a:spcPct val="20000"/>
              </a:spcBef>
              <a:buClr>
                <a:srgbClr val="FF0000"/>
              </a:buClr>
              <a:buFont typeface="Arial Unicode MS" pitchFamily="34" charset="-128"/>
              <a:buNone/>
              <a:defRPr/>
            </a:pPr>
            <a:endParaRPr lang="en-US">
              <a:solidFill>
                <a:schemeClr val="bg2">
                  <a:lumMod val="50000"/>
                  <a:lumOff val="50000"/>
                </a:schemeClr>
              </a:solidFill>
            </a:endParaRPr>
          </a:p>
        </p:txBody>
      </p:sp>
      <p:sp>
        <p:nvSpPr>
          <p:cNvPr id="12" name="Textfeld 16">
            <a:extLst>
              <a:ext uri="{FF2B5EF4-FFF2-40B4-BE49-F238E27FC236}">
                <a16:creationId xmlns:a16="http://schemas.microsoft.com/office/drawing/2014/main" id="{BA46D5B9-9638-48F3-9756-85450A3F79BE}"/>
              </a:ext>
            </a:extLst>
          </p:cNvPr>
          <p:cNvSpPr txBox="1">
            <a:spLocks noChangeArrowheads="1"/>
          </p:cNvSpPr>
          <p:nvPr/>
        </p:nvSpPr>
        <p:spPr bwMode="auto">
          <a:xfrm>
            <a:off x="1071563" y="1743075"/>
            <a:ext cx="9667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r>
              <a:rPr lang="en-US" altLang="en-US" sz="1800">
                <a:solidFill>
                  <a:srgbClr val="FF0000"/>
                </a:solidFill>
              </a:rPr>
              <a:t>28,5%</a:t>
            </a:r>
          </a:p>
        </p:txBody>
      </p:sp>
      <p:sp>
        <p:nvSpPr>
          <p:cNvPr id="13" name="Geschweifte Klammer links 13">
            <a:extLst>
              <a:ext uri="{FF2B5EF4-FFF2-40B4-BE49-F238E27FC236}">
                <a16:creationId xmlns:a16="http://schemas.microsoft.com/office/drawing/2014/main" id="{694C2E2E-60A4-45FD-8F77-BF51B1C67CBD}"/>
              </a:ext>
            </a:extLst>
          </p:cNvPr>
          <p:cNvSpPr>
            <a:spLocks/>
          </p:cNvSpPr>
          <p:nvPr/>
        </p:nvSpPr>
        <p:spPr bwMode="auto">
          <a:xfrm flipH="1">
            <a:off x="8677275" y="1276350"/>
            <a:ext cx="139184" cy="152400"/>
          </a:xfrm>
          <a:prstGeom prst="leftBrace">
            <a:avLst>
              <a:gd name="adj1" fmla="val 8333"/>
              <a:gd name="adj2" fmla="val 6975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marL="355600" indent="-355600">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en-US" altLang="en-US" sz="2500">
              <a:solidFill>
                <a:schemeClr val="tx2"/>
              </a:solidFill>
            </a:endParaRPr>
          </a:p>
        </p:txBody>
      </p:sp>
      <p:sp>
        <p:nvSpPr>
          <p:cNvPr id="14" name="Textfeld 14">
            <a:extLst>
              <a:ext uri="{FF2B5EF4-FFF2-40B4-BE49-F238E27FC236}">
                <a16:creationId xmlns:a16="http://schemas.microsoft.com/office/drawing/2014/main" id="{359CC5FB-6079-4E15-B9BF-4CC718797166}"/>
              </a:ext>
            </a:extLst>
          </p:cNvPr>
          <p:cNvSpPr txBox="1">
            <a:spLocks noChangeArrowheads="1"/>
          </p:cNvSpPr>
          <p:nvPr/>
        </p:nvSpPr>
        <p:spPr bwMode="auto">
          <a:xfrm rot="16200000">
            <a:off x="8591550" y="1107559"/>
            <a:ext cx="723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r>
              <a:rPr lang="en-US" altLang="en-US" sz="1800" dirty="0">
                <a:solidFill>
                  <a:srgbClr val="FF0000"/>
                </a:solidFill>
              </a:rPr>
              <a:t>3,6%</a:t>
            </a:r>
          </a:p>
        </p:txBody>
      </p:sp>
      <p:sp>
        <p:nvSpPr>
          <p:cNvPr id="15" name="Geschweifte Klammer links 17">
            <a:extLst>
              <a:ext uri="{FF2B5EF4-FFF2-40B4-BE49-F238E27FC236}">
                <a16:creationId xmlns:a16="http://schemas.microsoft.com/office/drawing/2014/main" id="{3DAA8AC1-F59A-4A2D-BF15-AA06708407F3}"/>
              </a:ext>
            </a:extLst>
          </p:cNvPr>
          <p:cNvSpPr>
            <a:spLocks/>
          </p:cNvSpPr>
          <p:nvPr/>
        </p:nvSpPr>
        <p:spPr bwMode="auto">
          <a:xfrm>
            <a:off x="8405813" y="1281113"/>
            <a:ext cx="214312" cy="1042987"/>
          </a:xfrm>
          <a:prstGeom prst="leftBrace">
            <a:avLst>
              <a:gd name="adj1" fmla="val 8331"/>
              <a:gd name="adj2" fmla="val 6975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lvl1pPr marL="355600" indent="-355600">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en-US" altLang="en-US" sz="2500">
              <a:solidFill>
                <a:schemeClr val="tx2"/>
              </a:solidFill>
            </a:endParaRPr>
          </a:p>
        </p:txBody>
      </p:sp>
      <p:sp>
        <p:nvSpPr>
          <p:cNvPr id="16" name="Textfeld 18">
            <a:extLst>
              <a:ext uri="{FF2B5EF4-FFF2-40B4-BE49-F238E27FC236}">
                <a16:creationId xmlns:a16="http://schemas.microsoft.com/office/drawing/2014/main" id="{980C60E8-1D2C-4953-9A7F-5100CBABB12E}"/>
              </a:ext>
            </a:extLst>
          </p:cNvPr>
          <p:cNvSpPr txBox="1">
            <a:spLocks noChangeArrowheads="1"/>
          </p:cNvSpPr>
          <p:nvPr/>
        </p:nvSpPr>
        <p:spPr bwMode="auto">
          <a:xfrm>
            <a:off x="7634288" y="1827213"/>
            <a:ext cx="862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r>
              <a:rPr lang="en-US" altLang="en-US" sz="1800" dirty="0">
                <a:solidFill>
                  <a:srgbClr val="FF0000"/>
                </a:solidFill>
              </a:rPr>
              <a:t>21,8%</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Foliennummernplatzhalter 3"/>
          <p:cNvSpPr>
            <a:spLocks noGrp="1"/>
          </p:cNvSpPr>
          <p:nvPr>
            <p:ph type="sldNum" sz="quarter" idx="10"/>
          </p:nvPr>
        </p:nvSpPr>
        <p:spPr>
          <a:xfrm>
            <a:off x="70104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5CEE2504-FC15-4DF5-808E-5371E91FEBF4}" type="slidenum">
              <a:rPr lang="de-DE" altLang="en-US" sz="1600"/>
              <a:pPr>
                <a:spcBef>
                  <a:spcPct val="0"/>
                </a:spcBef>
                <a:buClrTx/>
                <a:buFontTx/>
                <a:buNone/>
              </a:pPr>
              <a:t>44</a:t>
            </a:fld>
            <a:r>
              <a:rPr lang="de-DE" altLang="en-US" sz="1600"/>
              <a:t> -</a:t>
            </a:r>
          </a:p>
        </p:txBody>
      </p:sp>
      <p:sp>
        <p:nvSpPr>
          <p:cNvPr id="122883" name="Fußzeilenplatzhalter 4"/>
          <p:cNvSpPr>
            <a:spLocks noGrp="1"/>
          </p:cNvSpPr>
          <p:nvPr>
            <p:ph type="ftr" sz="quarter" idx="11"/>
          </p:nvPr>
        </p:nvSpPr>
        <p:spPr>
          <a:xfrm>
            <a:off x="0" y="6381750"/>
            <a:ext cx="5653088"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graphicFrame>
        <p:nvGraphicFramePr>
          <p:cNvPr id="5520386" name="Group 2"/>
          <p:cNvGraphicFramePr>
            <a:graphicFrameLocks noGrp="1"/>
          </p:cNvGraphicFramePr>
          <p:nvPr/>
        </p:nvGraphicFramePr>
        <p:xfrm>
          <a:off x="168275" y="61913"/>
          <a:ext cx="8848725" cy="6132512"/>
        </p:xfrm>
        <a:graphic>
          <a:graphicData uri="http://schemas.openxmlformats.org/drawingml/2006/table">
            <a:tbl>
              <a:tblPr/>
              <a:tblGrid>
                <a:gridCol w="2876550">
                  <a:extLst>
                    <a:ext uri="{9D8B030D-6E8A-4147-A177-3AD203B41FA5}">
                      <a16:colId xmlns:a16="http://schemas.microsoft.com/office/drawing/2014/main" val="20000"/>
                    </a:ext>
                  </a:extLst>
                </a:gridCol>
                <a:gridCol w="2873375">
                  <a:extLst>
                    <a:ext uri="{9D8B030D-6E8A-4147-A177-3AD203B41FA5}">
                      <a16:colId xmlns:a16="http://schemas.microsoft.com/office/drawing/2014/main" val="20001"/>
                    </a:ext>
                  </a:extLst>
                </a:gridCol>
                <a:gridCol w="3098800">
                  <a:extLst>
                    <a:ext uri="{9D8B030D-6E8A-4147-A177-3AD203B41FA5}">
                      <a16:colId xmlns:a16="http://schemas.microsoft.com/office/drawing/2014/main" val="20002"/>
                    </a:ext>
                  </a:extLst>
                </a:gridCol>
              </a:tblGrid>
              <a:tr h="576263">
                <a:tc gridSpan="3">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300" b="0" i="0" u="none" strike="noStrike" cap="none" normalizeH="0" baseline="0" dirty="0">
                          <a:ln>
                            <a:noFill/>
                          </a:ln>
                          <a:solidFill>
                            <a:srgbClr val="FFFF00"/>
                          </a:solidFill>
                          <a:effectLst/>
                          <a:latin typeface="Arial" charset="0"/>
                        </a:rPr>
                        <a:t>GDP </a:t>
                      </a:r>
                      <a:r>
                        <a:rPr kumimoji="0" lang="de-DE" sz="2300" b="0" i="0" u="none" strike="noStrike" cap="none" normalizeH="0" baseline="0" dirty="0" err="1">
                          <a:ln>
                            <a:noFill/>
                          </a:ln>
                          <a:solidFill>
                            <a:srgbClr val="FFFF00"/>
                          </a:solidFill>
                          <a:effectLst/>
                          <a:latin typeface="Arial" charset="0"/>
                        </a:rPr>
                        <a:t>at</a:t>
                      </a:r>
                      <a:r>
                        <a:rPr kumimoji="0" lang="de-DE" sz="2300" b="0" i="0" u="none" strike="noStrike" cap="none" normalizeH="0" baseline="0" dirty="0">
                          <a:ln>
                            <a:noFill/>
                          </a:ln>
                          <a:solidFill>
                            <a:srgbClr val="FFFF00"/>
                          </a:solidFill>
                          <a:effectLst/>
                          <a:latin typeface="Arial" charset="0"/>
                        </a:rPr>
                        <a:t> Market Value </a:t>
                      </a:r>
                      <a:r>
                        <a:rPr kumimoji="0" lang="de-DE" sz="2300" b="0" i="0" u="none" strike="noStrike" cap="none" normalizeH="0" baseline="0" dirty="0" err="1">
                          <a:ln>
                            <a:noFill/>
                          </a:ln>
                          <a:solidFill>
                            <a:srgbClr val="FFFF00"/>
                          </a:solidFill>
                          <a:effectLst/>
                          <a:latin typeface="Arial" charset="0"/>
                        </a:rPr>
                        <a:t>by</a:t>
                      </a:r>
                      <a:r>
                        <a:rPr kumimoji="0" lang="de-DE" sz="2300" b="0" i="0" u="none" strike="noStrike" cap="none" normalizeH="0" baseline="0" dirty="0">
                          <a:ln>
                            <a:noFill/>
                          </a:ln>
                          <a:solidFill>
                            <a:srgbClr val="FFFF00"/>
                          </a:solidFill>
                          <a:effectLst/>
                          <a:latin typeface="Arial" charset="0"/>
                        </a:rPr>
                        <a:t>…</a:t>
                      </a:r>
                    </a:p>
                  </a:txBody>
                  <a:tcPr marL="90000" marR="90000" marT="46800" marB="46800"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60388">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300" b="0" i="0" u="none" strike="noStrike" cap="none" normalizeH="0" baseline="0">
                          <a:ln>
                            <a:noFill/>
                          </a:ln>
                          <a:solidFill>
                            <a:srgbClr val="FFFF00"/>
                          </a:solidFill>
                          <a:effectLst/>
                          <a:latin typeface="Arial" charset="0"/>
                        </a:rPr>
                        <a:t>Production</a:t>
                      </a:r>
                    </a:p>
                  </a:txBody>
                  <a:tcPr marL="90000" marR="90000" marT="46800" marB="46800"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300" b="0" i="0" u="none" strike="noStrike" cap="none" normalizeH="0" baseline="0">
                          <a:ln>
                            <a:noFill/>
                          </a:ln>
                          <a:solidFill>
                            <a:srgbClr val="FFFF00"/>
                          </a:solidFill>
                          <a:effectLst/>
                          <a:latin typeface="Arial" charset="0"/>
                        </a:rPr>
                        <a:t>Distribution</a:t>
                      </a:r>
                    </a:p>
                  </a:txBody>
                  <a:tcPr marL="90000" marR="90000" marT="46800" marB="46800"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300" b="0" i="0" u="none" strike="noStrike" cap="none" normalizeH="0" baseline="0">
                          <a:ln>
                            <a:noFill/>
                          </a:ln>
                          <a:solidFill>
                            <a:srgbClr val="FFFF00"/>
                          </a:solidFill>
                          <a:effectLst/>
                          <a:latin typeface="Arial" charset="0"/>
                        </a:rPr>
                        <a:t>Expenditure</a:t>
                      </a:r>
                    </a:p>
                  </a:txBody>
                  <a:tcPr marL="90000" marR="90000" marT="46800" marB="46800"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extLst>
                  <a:ext uri="{0D108BD9-81ED-4DB2-BD59-A6C34878D82A}">
                    <a16:rowId xmlns:a16="http://schemas.microsoft.com/office/drawing/2014/main" val="10001"/>
                  </a:ext>
                </a:extLst>
              </a:tr>
              <a:tr h="4995861">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5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90000"/>
                        </a:lnSpc>
                        <a:spcBef>
                          <a:spcPct val="20000"/>
                        </a:spcBef>
                        <a:spcAft>
                          <a:spcPct val="0"/>
                        </a:spcAft>
                        <a:buClr>
                          <a:srgbClr val="FF0000"/>
                        </a:buClr>
                        <a:buSzTx/>
                        <a:buFont typeface="Arial Unicode MS" pitchFamily="34" charset="-128"/>
                        <a:buNone/>
                        <a:tabLst/>
                      </a:pPr>
                      <a:r>
                        <a:rPr kumimoji="0" lang="de-DE" sz="1300" b="0" i="0" u="none" strike="noStrike" cap="none" normalizeH="0" baseline="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4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4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4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4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4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4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4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40000"/>
                        </a:lnSpc>
                        <a:spcBef>
                          <a:spcPct val="20000"/>
                        </a:spcBef>
                        <a:spcAft>
                          <a:spcPct val="0"/>
                        </a:spcAft>
                        <a:buClr>
                          <a:srgbClr val="FF0000"/>
                        </a:buClr>
                        <a:buSzTx/>
                        <a:buFont typeface="Arial Unicode MS" pitchFamily="34" charset="-128"/>
                        <a:buNone/>
                        <a:tabLst/>
                      </a:pPr>
                      <a:r>
                        <a:rPr kumimoji="0" lang="de-DE" sz="1300" b="0" i="0" u="none" strike="noStrike" cap="none" normalizeH="0" baseline="0">
                          <a:ln>
                            <a:noFill/>
                          </a:ln>
                          <a:solidFill>
                            <a:schemeClr val="tx1"/>
                          </a:solidFill>
                          <a:effectLst/>
                          <a:latin typeface="Arial" charset="0"/>
                        </a:rPr>
                        <a:t>        </a:t>
                      </a:r>
                    </a:p>
                    <a:p>
                      <a:pPr marL="0" marR="0" lvl="0" indent="0" algn="l" defTabSz="914400" rtl="0" eaLnBrk="1" fontAlgn="base" latinLnBrk="0" hangingPunct="1">
                        <a:lnSpc>
                          <a:spcPct val="4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txBody>
                  <a:tcPr marL="90000" marR="90000" marT="46800" marB="46800"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9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9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9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9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9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9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9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4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5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txBody>
                  <a:tcPr marL="90000" marR="90000" marT="46800" marB="46800"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2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7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7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7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2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2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2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2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2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2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2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2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2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2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5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2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2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dirty="0">
                        <a:ln>
                          <a:noFill/>
                        </a:ln>
                        <a:solidFill>
                          <a:schemeClr val="tx1"/>
                        </a:solidFill>
                        <a:effectLst/>
                        <a:latin typeface="Arial" charset="0"/>
                      </a:endParaRPr>
                    </a:p>
                  </a:txBody>
                  <a:tcPr marL="90000" marR="90000" marT="46800" marB="46800"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22900" name="Line 18"/>
          <p:cNvSpPr>
            <a:spLocks noChangeShapeType="1"/>
          </p:cNvSpPr>
          <p:nvPr/>
        </p:nvSpPr>
        <p:spPr bwMode="auto">
          <a:xfrm>
            <a:off x="8266113" y="4078288"/>
            <a:ext cx="754062" cy="0"/>
          </a:xfrm>
          <a:prstGeom prst="line">
            <a:avLst/>
          </a:prstGeom>
          <a:noFill/>
          <a:ln w="38100">
            <a:solidFill>
              <a:schemeClr val="tx1"/>
            </a:solidFill>
            <a:round/>
            <a:headEnd type="none" w="med" len="lg"/>
            <a:tailEnd type="none" w="sm" len="sm"/>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22901" name="Line 19"/>
          <p:cNvSpPr>
            <a:spLocks noChangeShapeType="1"/>
          </p:cNvSpPr>
          <p:nvPr/>
        </p:nvSpPr>
        <p:spPr bwMode="auto">
          <a:xfrm>
            <a:off x="3048000" y="3595688"/>
            <a:ext cx="2870200" cy="0"/>
          </a:xfrm>
          <a:prstGeom prst="line">
            <a:avLst/>
          </a:prstGeom>
          <a:noFill/>
          <a:ln w="38100">
            <a:solidFill>
              <a:schemeClr val="tx1"/>
            </a:solidFill>
            <a:round/>
            <a:headEnd type="none" w="med" len="lg"/>
            <a:tailEnd type="none" w="sm" len="sm"/>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22902" name="Line 21"/>
          <p:cNvSpPr>
            <a:spLocks noChangeShapeType="1"/>
          </p:cNvSpPr>
          <p:nvPr/>
        </p:nvSpPr>
        <p:spPr bwMode="auto">
          <a:xfrm>
            <a:off x="3060700" y="5627688"/>
            <a:ext cx="2870200" cy="0"/>
          </a:xfrm>
          <a:prstGeom prst="line">
            <a:avLst/>
          </a:prstGeom>
          <a:noFill/>
          <a:ln w="38100">
            <a:solidFill>
              <a:schemeClr val="tx1"/>
            </a:solidFill>
            <a:round/>
            <a:headEnd type="none" w="med" len="lg"/>
            <a:tailEnd type="none" w="sm" len="sm"/>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22903" name="Line 22"/>
          <p:cNvSpPr>
            <a:spLocks noChangeShapeType="1"/>
          </p:cNvSpPr>
          <p:nvPr/>
        </p:nvSpPr>
        <p:spPr bwMode="auto">
          <a:xfrm flipV="1">
            <a:off x="5918200" y="5627688"/>
            <a:ext cx="2365375" cy="0"/>
          </a:xfrm>
          <a:prstGeom prst="line">
            <a:avLst/>
          </a:prstGeom>
          <a:noFill/>
          <a:ln w="38100">
            <a:solidFill>
              <a:schemeClr val="tx1"/>
            </a:solidFill>
            <a:round/>
            <a:headEnd type="none" w="med" len="lg"/>
            <a:tailEnd type="none" w="sm" len="sm"/>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22904" name="Line 23"/>
          <p:cNvSpPr>
            <a:spLocks noChangeShapeType="1"/>
          </p:cNvSpPr>
          <p:nvPr/>
        </p:nvSpPr>
        <p:spPr bwMode="auto">
          <a:xfrm rot="16200000" flipV="1">
            <a:off x="6744494" y="4701381"/>
            <a:ext cx="3060700" cy="14288"/>
          </a:xfrm>
          <a:prstGeom prst="line">
            <a:avLst/>
          </a:prstGeom>
          <a:noFill/>
          <a:ln w="38100">
            <a:solidFill>
              <a:schemeClr val="tx1"/>
            </a:solidFill>
            <a:round/>
            <a:headEnd type="none" w="med" len="lg"/>
            <a:tailEnd type="none" w="sm" len="sm"/>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22905" name="Text Box 24"/>
          <p:cNvSpPr txBox="1">
            <a:spLocks noChangeArrowheads="1"/>
          </p:cNvSpPr>
          <p:nvPr/>
        </p:nvSpPr>
        <p:spPr bwMode="auto">
          <a:xfrm rot="16200000" flipH="1">
            <a:off x="7809707" y="5076031"/>
            <a:ext cx="16462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type="none" w="med" len="lg"/>
                <a:tailEnd type="none" w="sm" len="sm"/>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lnSpc>
                <a:spcPct val="80000"/>
              </a:lnSpc>
              <a:spcBef>
                <a:spcPct val="50000"/>
              </a:spcBef>
              <a:buClrTx/>
              <a:buFontTx/>
              <a:buNone/>
            </a:pPr>
            <a:r>
              <a:rPr lang="en-US" altLang="en-US">
                <a:solidFill>
                  <a:schemeClr val="tx2"/>
                </a:solidFill>
              </a:rPr>
              <a:t>Gross Investment</a:t>
            </a:r>
          </a:p>
        </p:txBody>
      </p:sp>
      <p:sp>
        <p:nvSpPr>
          <p:cNvPr id="122906" name="Line 25"/>
          <p:cNvSpPr>
            <a:spLocks noChangeShapeType="1"/>
          </p:cNvSpPr>
          <p:nvPr/>
        </p:nvSpPr>
        <p:spPr bwMode="auto">
          <a:xfrm rot="5400000" flipH="1">
            <a:off x="-1803400" y="3697288"/>
            <a:ext cx="5016500" cy="12700"/>
          </a:xfrm>
          <a:prstGeom prst="line">
            <a:avLst/>
          </a:prstGeom>
          <a:noFill/>
          <a:ln w="38100">
            <a:solidFill>
              <a:schemeClr val="tx2"/>
            </a:solidFill>
            <a:round/>
            <a:headEnd type="none" w="med" len="lg"/>
            <a:tailEnd type="none" w="sm" len="sm"/>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22907" name="Text Box 26"/>
          <p:cNvSpPr txBox="1">
            <a:spLocks noChangeArrowheads="1"/>
          </p:cNvSpPr>
          <p:nvPr/>
        </p:nvSpPr>
        <p:spPr bwMode="auto">
          <a:xfrm rot="16200000" flipH="1">
            <a:off x="-2085974" y="3530600"/>
            <a:ext cx="4978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type="none" w="med" len="lg"/>
                <a:tailEnd type="none" w="sm" len="sm"/>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lnSpc>
                <a:spcPct val="80000"/>
              </a:lnSpc>
              <a:spcBef>
                <a:spcPct val="50000"/>
              </a:spcBef>
              <a:buClrTx/>
              <a:buFontTx/>
              <a:buNone/>
            </a:pPr>
            <a:r>
              <a:rPr lang="en-US" altLang="en-US">
                <a:solidFill>
                  <a:schemeClr val="tx2"/>
                </a:solidFill>
              </a:rPr>
              <a:t>Gross Value Added</a:t>
            </a:r>
          </a:p>
        </p:txBody>
      </p:sp>
      <p:sp>
        <p:nvSpPr>
          <p:cNvPr id="122908" name="Line 27"/>
          <p:cNvSpPr>
            <a:spLocks noChangeShapeType="1"/>
          </p:cNvSpPr>
          <p:nvPr/>
        </p:nvSpPr>
        <p:spPr bwMode="auto">
          <a:xfrm>
            <a:off x="5938838" y="3179763"/>
            <a:ext cx="3060700" cy="0"/>
          </a:xfrm>
          <a:prstGeom prst="line">
            <a:avLst/>
          </a:prstGeom>
          <a:noFill/>
          <a:ln w="38100">
            <a:solidFill>
              <a:schemeClr val="tx1"/>
            </a:solidFill>
            <a:round/>
            <a:headEnd type="none" w="med" len="lg"/>
            <a:tailEnd type="none" w="sm" len="sm"/>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22909" name="Line 28"/>
          <p:cNvSpPr>
            <a:spLocks noChangeShapeType="1"/>
          </p:cNvSpPr>
          <p:nvPr/>
        </p:nvSpPr>
        <p:spPr bwMode="auto">
          <a:xfrm>
            <a:off x="5938838" y="4537075"/>
            <a:ext cx="3060700" cy="0"/>
          </a:xfrm>
          <a:prstGeom prst="line">
            <a:avLst/>
          </a:prstGeom>
          <a:noFill/>
          <a:ln w="38100">
            <a:solidFill>
              <a:schemeClr val="tx1"/>
            </a:solidFill>
            <a:round/>
            <a:headEnd type="none" w="med" len="lg"/>
            <a:tailEnd type="none" w="sm" len="sm"/>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22910" name="Text Box 29"/>
          <p:cNvSpPr txBox="1">
            <a:spLocks noChangeArrowheads="1"/>
          </p:cNvSpPr>
          <p:nvPr/>
        </p:nvSpPr>
        <p:spPr bwMode="auto">
          <a:xfrm>
            <a:off x="8331200" y="3475038"/>
            <a:ext cx="6096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type="none" w="med" len="lg"/>
                <a:tailEnd type="none" w="sm" len="sm"/>
              </a14:hiddenLine>
            </a:ext>
          </a:extLst>
        </p:spPr>
        <p:txBody>
          <a:bodyPr lIns="90000" tIns="46800" rIns="90000" bIns="46800"/>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a:solidFill>
                  <a:schemeClr val="tx2"/>
                </a:solidFill>
              </a:rPr>
              <a:t>T</a:t>
            </a:r>
          </a:p>
        </p:txBody>
      </p:sp>
      <p:sp>
        <p:nvSpPr>
          <p:cNvPr id="122911" name="Text Box 30"/>
          <p:cNvSpPr txBox="1">
            <a:spLocks noChangeArrowheads="1"/>
          </p:cNvSpPr>
          <p:nvPr/>
        </p:nvSpPr>
        <p:spPr bwMode="auto">
          <a:xfrm>
            <a:off x="6015038" y="3419475"/>
            <a:ext cx="21177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type="none" w="med" len="lg"/>
                <a:tailEnd type="none" w="sm" len="sm"/>
              </a14:hiddenLine>
            </a:ext>
          </a:extLst>
        </p:spPr>
        <p:txBody>
          <a:bodyPr lIns="90000" tIns="46800" rIns="90000" bIns="46800"/>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200">
                <a:solidFill>
                  <a:schemeClr val="tx2"/>
                </a:solidFill>
              </a:rPr>
              <a:t>Government Consumption</a:t>
            </a:r>
            <a:r>
              <a:rPr lang="en-US" altLang="en-US" sz="2000" baseline="30000">
                <a:solidFill>
                  <a:schemeClr val="tx2"/>
                </a:solidFill>
              </a:rPr>
              <a:t>2)</a:t>
            </a:r>
          </a:p>
        </p:txBody>
      </p:sp>
      <p:sp>
        <p:nvSpPr>
          <p:cNvPr id="122912" name="Text Box 31"/>
          <p:cNvSpPr txBox="1">
            <a:spLocks noChangeArrowheads="1"/>
          </p:cNvSpPr>
          <p:nvPr/>
        </p:nvSpPr>
        <p:spPr bwMode="auto">
          <a:xfrm>
            <a:off x="3201988" y="5691188"/>
            <a:ext cx="2527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type="none" w="med" len="lg"/>
                <a:tailEnd type="none" w="sm" len="sm"/>
              </a14:hiddenLine>
            </a:ext>
          </a:extLst>
        </p:spPr>
        <p:txBody>
          <a:bodyPr lIns="90000" tIns="46800" rIns="90000" bIns="46800"/>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200">
                <a:solidFill>
                  <a:schemeClr val="tx2"/>
                </a:solidFill>
              </a:rPr>
              <a:t>Depreciation</a:t>
            </a:r>
          </a:p>
        </p:txBody>
      </p:sp>
      <p:sp>
        <p:nvSpPr>
          <p:cNvPr id="122913" name="Text Box 33"/>
          <p:cNvSpPr txBox="1">
            <a:spLocks noChangeArrowheads="1"/>
          </p:cNvSpPr>
          <p:nvPr/>
        </p:nvSpPr>
        <p:spPr bwMode="auto">
          <a:xfrm>
            <a:off x="3048000" y="3632200"/>
            <a:ext cx="2857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type="none" w="med" len="lg"/>
                <a:tailEnd type="none" w="sm" len="sm"/>
              </a14:hiddenLine>
            </a:ext>
          </a:extLst>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000">
                <a:solidFill>
                  <a:schemeClr val="tx2"/>
                </a:solidFill>
              </a:rPr>
              <a:t>Net Income from Wealth </a:t>
            </a:r>
            <a:r>
              <a:rPr lang="en-US" altLang="en-US" sz="2000" i="1">
                <a:solidFill>
                  <a:schemeClr val="tx2"/>
                </a:solidFill>
              </a:rPr>
              <a:t>within</a:t>
            </a:r>
            <a:r>
              <a:rPr lang="en-US" altLang="en-US" sz="2000">
                <a:solidFill>
                  <a:schemeClr val="tx2"/>
                </a:solidFill>
              </a:rPr>
              <a:t> the Country  by Nationals &amp; Foreigners</a:t>
            </a:r>
          </a:p>
        </p:txBody>
      </p:sp>
      <p:sp>
        <p:nvSpPr>
          <p:cNvPr id="122914" name="Text Box 34"/>
          <p:cNvSpPr txBox="1">
            <a:spLocks noChangeArrowheads="1"/>
          </p:cNvSpPr>
          <p:nvPr/>
        </p:nvSpPr>
        <p:spPr bwMode="auto">
          <a:xfrm>
            <a:off x="3049588" y="1322388"/>
            <a:ext cx="28575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type="none" w="med" len="lg"/>
                <a:tailEnd type="none" w="sm" len="sm"/>
              </a14:hiddenLine>
            </a:ext>
          </a:extLst>
        </p:spPr>
        <p:txBody>
          <a:bodyPr lIns="90000" tIns="46800" rIns="90000" bIns="46800"/>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200">
                <a:solidFill>
                  <a:schemeClr val="tx2"/>
                </a:solidFill>
              </a:rPr>
              <a:t>Net Compensation of Domestic and Foreign Employees and Self-Employed Working </a:t>
            </a:r>
            <a:r>
              <a:rPr lang="en-US" altLang="en-US" sz="2200" i="1">
                <a:solidFill>
                  <a:schemeClr val="tx2"/>
                </a:solidFill>
              </a:rPr>
              <a:t>within</a:t>
            </a:r>
            <a:r>
              <a:rPr lang="en-US" altLang="en-US" sz="2200">
                <a:solidFill>
                  <a:schemeClr val="tx2"/>
                </a:solidFill>
              </a:rPr>
              <a:t> the Country</a:t>
            </a:r>
          </a:p>
        </p:txBody>
      </p:sp>
      <p:sp>
        <p:nvSpPr>
          <p:cNvPr id="122915" name="Text Box 35"/>
          <p:cNvSpPr txBox="1">
            <a:spLocks noChangeArrowheads="1"/>
          </p:cNvSpPr>
          <p:nvPr/>
        </p:nvSpPr>
        <p:spPr bwMode="auto">
          <a:xfrm>
            <a:off x="5908675" y="1552575"/>
            <a:ext cx="30702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type="none" w="med" len="lg"/>
                <a:tailEnd type="none" w="sm" len="sm"/>
              </a14:hiddenLine>
            </a:ext>
          </a:extLst>
        </p:spPr>
        <p:txBody>
          <a:bodyPr lIns="90000" tIns="46800" rIns="90000" bIns="46800"/>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200">
                <a:solidFill>
                  <a:schemeClr val="tx2"/>
                </a:solidFill>
              </a:rPr>
              <a:t>Consumption of Households</a:t>
            </a:r>
          </a:p>
        </p:txBody>
      </p:sp>
      <p:sp>
        <p:nvSpPr>
          <p:cNvPr id="122916" name="Line 36"/>
          <p:cNvSpPr>
            <a:spLocks noChangeShapeType="1"/>
          </p:cNvSpPr>
          <p:nvPr/>
        </p:nvSpPr>
        <p:spPr bwMode="auto">
          <a:xfrm>
            <a:off x="3036888" y="4664075"/>
            <a:ext cx="2870200" cy="0"/>
          </a:xfrm>
          <a:prstGeom prst="line">
            <a:avLst/>
          </a:prstGeom>
          <a:noFill/>
          <a:ln w="38100">
            <a:solidFill>
              <a:schemeClr val="tx1"/>
            </a:solidFill>
            <a:round/>
            <a:headEnd type="none" w="med" len="lg"/>
            <a:tailEnd type="none" w="sm" len="sm"/>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22917" name="Text Box 37"/>
          <p:cNvSpPr txBox="1">
            <a:spLocks noChangeArrowheads="1"/>
          </p:cNvSpPr>
          <p:nvPr/>
        </p:nvSpPr>
        <p:spPr bwMode="auto">
          <a:xfrm>
            <a:off x="3049588" y="4725988"/>
            <a:ext cx="28194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type="none" w="med" len="lg"/>
                <a:tailEnd type="none" w="sm" len="sm"/>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1800">
                <a:solidFill>
                  <a:schemeClr val="tx2"/>
                </a:solidFill>
              </a:rPr>
              <a:t>T </a:t>
            </a:r>
            <a:r>
              <a:rPr lang="en-US" altLang="en-US" sz="1800">
                <a:solidFill>
                  <a:schemeClr val="tx2"/>
                </a:solidFill>
                <a:cs typeface="Arial" charset="0"/>
              </a:rPr>
              <a:t>≈</a:t>
            </a:r>
            <a:r>
              <a:rPr lang="en-US" altLang="en-US" sz="1800">
                <a:solidFill>
                  <a:schemeClr val="tx2"/>
                </a:solidFill>
              </a:rPr>
              <a:t> Direct Taxes ./. Social Transfers + Indirect Taxes ./. Subsidies</a:t>
            </a:r>
          </a:p>
        </p:txBody>
      </p:sp>
      <p:sp>
        <p:nvSpPr>
          <p:cNvPr id="122918" name="Line 40"/>
          <p:cNvSpPr>
            <a:spLocks noChangeShapeType="1"/>
          </p:cNvSpPr>
          <p:nvPr/>
        </p:nvSpPr>
        <p:spPr bwMode="auto">
          <a:xfrm>
            <a:off x="5940425" y="2520950"/>
            <a:ext cx="3060700" cy="0"/>
          </a:xfrm>
          <a:prstGeom prst="line">
            <a:avLst/>
          </a:prstGeom>
          <a:noFill/>
          <a:ln w="38100">
            <a:solidFill>
              <a:schemeClr val="tx1"/>
            </a:solidFill>
            <a:round/>
            <a:headEnd type="none" w="med" len="lg"/>
            <a:tailEnd type="none" w="sm" len="sm"/>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22919" name="Text Box 41"/>
          <p:cNvSpPr txBox="1">
            <a:spLocks noChangeArrowheads="1"/>
          </p:cNvSpPr>
          <p:nvPr/>
        </p:nvSpPr>
        <p:spPr bwMode="auto">
          <a:xfrm>
            <a:off x="5897563" y="2620963"/>
            <a:ext cx="30702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type="none" w="med" len="lg"/>
                <a:tailEnd type="none" w="sm" len="sm"/>
              </a14:hiddenLine>
            </a:ext>
          </a:extLst>
        </p:spPr>
        <p:txBody>
          <a:bodyPr lIns="90000" tIns="46800" rIns="90000" bIns="46800"/>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200">
                <a:solidFill>
                  <a:schemeClr val="tx2"/>
                </a:solidFill>
              </a:rPr>
              <a:t>Exports ./. Imports</a:t>
            </a:r>
            <a:endParaRPr lang="en-US" altLang="en-US" sz="2200">
              <a:solidFill>
                <a:schemeClr val="tx2"/>
              </a:solidFill>
            </a:endParaRPr>
          </a:p>
        </p:txBody>
      </p:sp>
      <p:sp>
        <p:nvSpPr>
          <p:cNvPr id="122920" name="Text Box 42"/>
          <p:cNvSpPr txBox="1">
            <a:spLocks noChangeArrowheads="1"/>
          </p:cNvSpPr>
          <p:nvPr/>
        </p:nvSpPr>
        <p:spPr bwMode="auto">
          <a:xfrm>
            <a:off x="5930900" y="4762500"/>
            <a:ext cx="23241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type="none" w="med" len="lg"/>
                <a:tailEnd type="none" w="sm" len="sm"/>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200">
                <a:solidFill>
                  <a:schemeClr val="tx2"/>
                </a:solidFill>
              </a:rPr>
              <a:t>Net Investment   of Firms</a:t>
            </a:r>
            <a:endParaRPr lang="en-US" altLang="en-US" sz="2200">
              <a:solidFill>
                <a:schemeClr val="tx2"/>
              </a:solidFill>
            </a:endParaRPr>
          </a:p>
        </p:txBody>
      </p:sp>
      <p:sp>
        <p:nvSpPr>
          <p:cNvPr id="122921" name="Text Box 43"/>
          <p:cNvSpPr txBox="1">
            <a:spLocks noChangeArrowheads="1"/>
          </p:cNvSpPr>
          <p:nvPr/>
        </p:nvSpPr>
        <p:spPr bwMode="auto">
          <a:xfrm>
            <a:off x="5972175" y="5692775"/>
            <a:ext cx="2247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type="none" w="med" len="lg"/>
                <a:tailEnd type="none" w="sm" len="sm"/>
              </a14:hiddenLine>
            </a:ext>
          </a:extLst>
        </p:spPr>
        <p:txBody>
          <a:bodyPr lIns="90000" tIns="46800" rIns="90000" bIns="46800"/>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200">
                <a:solidFill>
                  <a:schemeClr val="tx2"/>
                </a:solidFill>
              </a:rPr>
              <a:t>Depreciation</a:t>
            </a:r>
          </a:p>
        </p:txBody>
      </p:sp>
      <p:sp>
        <p:nvSpPr>
          <p:cNvPr id="122922" name="Text Box 44"/>
          <p:cNvSpPr txBox="1">
            <a:spLocks noChangeArrowheads="1"/>
          </p:cNvSpPr>
          <p:nvPr/>
        </p:nvSpPr>
        <p:spPr bwMode="auto">
          <a:xfrm>
            <a:off x="8315325" y="4071938"/>
            <a:ext cx="6096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type="none" w="med" len="lg"/>
                <a:tailEnd type="none" w="sm" len="sm"/>
              </a14:hiddenLine>
            </a:ext>
          </a:extLst>
        </p:spPr>
        <p:txBody>
          <a:bodyPr lIns="90000" tIns="46800" rIns="90000" bIns="46800"/>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a:solidFill>
                  <a:schemeClr val="tx2"/>
                </a:solidFill>
              </a:rPr>
              <a:t>D</a:t>
            </a:r>
            <a:r>
              <a:rPr lang="en-US" altLang="en-US" baseline="-25000">
                <a:solidFill>
                  <a:schemeClr val="tx2"/>
                </a:solidFill>
              </a:rPr>
              <a:t>G</a:t>
            </a:r>
          </a:p>
        </p:txBody>
      </p:sp>
      <p:sp>
        <p:nvSpPr>
          <p:cNvPr id="122923" name="Text Box 45"/>
          <p:cNvSpPr txBox="1">
            <a:spLocks noChangeArrowheads="1"/>
          </p:cNvSpPr>
          <p:nvPr/>
        </p:nvSpPr>
        <p:spPr bwMode="auto">
          <a:xfrm>
            <a:off x="646113" y="1920875"/>
            <a:ext cx="24003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type="none" w="med" len="lg"/>
                <a:tailEnd type="none" w="sm" len="sm"/>
              </a14:hiddenLine>
            </a:ext>
          </a:extLst>
        </p:spPr>
        <p:txBody>
          <a:bodyPr lIns="90000" tIns="46800" rIns="90000" bIns="46800"/>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lnSpc>
                <a:spcPct val="90000"/>
              </a:lnSpc>
              <a:spcBef>
                <a:spcPct val="50000"/>
              </a:spcBef>
              <a:buClrTx/>
              <a:buFontTx/>
              <a:buNone/>
            </a:pPr>
            <a:r>
              <a:rPr lang="en-US" altLang="en-US" sz="2200">
                <a:solidFill>
                  <a:schemeClr val="tx2"/>
                </a:solidFill>
              </a:rPr>
              <a:t>Gross Value       Added</a:t>
            </a:r>
            <a:r>
              <a:rPr lang="en-US" altLang="en-US" sz="2000" baseline="30000">
                <a:solidFill>
                  <a:schemeClr val="tx2"/>
                </a:solidFill>
              </a:rPr>
              <a:t>3) </a:t>
            </a:r>
            <a:r>
              <a:rPr lang="en-US" altLang="en-US" sz="2200">
                <a:solidFill>
                  <a:schemeClr val="tx2"/>
                </a:solidFill>
              </a:rPr>
              <a:t>of Firms, Government</a:t>
            </a:r>
            <a:r>
              <a:rPr lang="en-US" altLang="en-US" sz="2000" baseline="30000">
                <a:solidFill>
                  <a:schemeClr val="tx2"/>
                </a:solidFill>
              </a:rPr>
              <a:t>1)</a:t>
            </a:r>
            <a:r>
              <a:rPr lang="en-US" altLang="en-US" sz="2200">
                <a:solidFill>
                  <a:schemeClr val="tx2"/>
                </a:solidFill>
              </a:rPr>
              <a:t> Non-profit Organizations</a:t>
            </a:r>
            <a:r>
              <a:rPr lang="en-US" altLang="en-US" sz="2000" baseline="30000">
                <a:solidFill>
                  <a:schemeClr val="tx2"/>
                </a:solidFill>
              </a:rPr>
              <a:t>1)</a:t>
            </a:r>
            <a:r>
              <a:rPr lang="en-US" altLang="en-US" sz="2200">
                <a:solidFill>
                  <a:schemeClr val="tx2"/>
                </a:solidFill>
              </a:rPr>
              <a:t> and Private Households</a:t>
            </a:r>
          </a:p>
        </p:txBody>
      </p:sp>
      <p:sp>
        <p:nvSpPr>
          <p:cNvPr id="122924" name="Text Box 46"/>
          <p:cNvSpPr txBox="1">
            <a:spLocks noChangeArrowheads="1"/>
          </p:cNvSpPr>
          <p:nvPr/>
        </p:nvSpPr>
        <p:spPr bwMode="auto">
          <a:xfrm>
            <a:off x="103188" y="6205538"/>
            <a:ext cx="89265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sm" len="sm"/>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US" altLang="en-US" sz="1100" baseline="30000"/>
              <a:t>1) </a:t>
            </a:r>
            <a:r>
              <a:rPr lang="en-US" altLang="en-US" sz="1100"/>
              <a:t> Estimated: Value Added of Government = Government Consumption ./. Purchase of Intermediate Goods by the Government.</a:t>
            </a:r>
          </a:p>
        </p:txBody>
      </p:sp>
      <p:sp>
        <p:nvSpPr>
          <p:cNvPr id="122925" name="Text Box 47"/>
          <p:cNvSpPr txBox="1">
            <a:spLocks noChangeArrowheads="1"/>
          </p:cNvSpPr>
          <p:nvPr/>
        </p:nvSpPr>
        <p:spPr bwMode="auto">
          <a:xfrm>
            <a:off x="104775" y="6359525"/>
            <a:ext cx="78470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sm" len="sm"/>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US" altLang="en-US" sz="1100" baseline="30000">
                <a:solidFill>
                  <a:schemeClr val="tx2"/>
                </a:solidFill>
              </a:rPr>
              <a:t>2)</a:t>
            </a:r>
            <a:r>
              <a:rPr lang="en-US" altLang="en-US" sz="1100">
                <a:solidFill>
                  <a:schemeClr val="bg2"/>
                </a:solidFill>
              </a:rPr>
              <a:t> </a:t>
            </a:r>
            <a:r>
              <a:rPr lang="en-US" altLang="en-US" sz="1100">
                <a:solidFill>
                  <a:schemeClr val="tx2"/>
                </a:solidFill>
              </a:rPr>
              <a:t>Estimated: Government Consumption = Employment Compensation &amp; Government Purchases of Goods and Services</a:t>
            </a:r>
          </a:p>
        </p:txBody>
      </p:sp>
      <p:sp>
        <p:nvSpPr>
          <p:cNvPr id="122926" name="Text Box 47"/>
          <p:cNvSpPr txBox="1">
            <a:spLocks noChangeArrowheads="1"/>
          </p:cNvSpPr>
          <p:nvPr/>
        </p:nvSpPr>
        <p:spPr bwMode="auto">
          <a:xfrm>
            <a:off x="122238" y="6519863"/>
            <a:ext cx="90217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sm" len="sm"/>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US" altLang="en-US" sz="1100" baseline="30000">
                <a:solidFill>
                  <a:schemeClr val="tx2"/>
                </a:solidFill>
              </a:rPr>
              <a:t>3)</a:t>
            </a:r>
            <a:r>
              <a:rPr lang="en-US" altLang="en-US" sz="1100">
                <a:solidFill>
                  <a:schemeClr val="bg2"/>
                </a:solidFill>
              </a:rPr>
              <a:t> </a:t>
            </a:r>
            <a:r>
              <a:rPr lang="en-US" altLang="en-US" sz="1100">
                <a:solidFill>
                  <a:schemeClr val="tx2"/>
                </a:solidFill>
              </a:rPr>
              <a:t>According to the official definition (s. digression) “value added tax ./. subsidies” must still be added. This is neglected here for simplification,</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A5F7F52D-3AF5-44F1-9689-1F985A55E373}" type="slidenum">
              <a:rPr lang="de-DE" altLang="en-US" sz="1600"/>
              <a:pPr>
                <a:spcBef>
                  <a:spcPct val="0"/>
                </a:spcBef>
                <a:buClrTx/>
                <a:buFontTx/>
                <a:buNone/>
              </a:pPr>
              <a:t>45</a:t>
            </a:fld>
            <a:r>
              <a:rPr lang="de-DE" altLang="en-US" sz="1600"/>
              <a:t> -</a:t>
            </a:r>
          </a:p>
        </p:txBody>
      </p:sp>
      <p:sp>
        <p:nvSpPr>
          <p:cNvPr id="124931"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124932" name="Rectangle 3"/>
          <p:cNvSpPr>
            <a:spLocks noGrp="1" noChangeArrowheads="1"/>
          </p:cNvSpPr>
          <p:nvPr>
            <p:ph type="title"/>
          </p:nvPr>
        </p:nvSpPr>
        <p:spPr>
          <a:noFill/>
        </p:spPr>
        <p:txBody>
          <a:bodyPr/>
          <a:lstStyle/>
          <a:p>
            <a:pPr eaLnBrk="1" hangingPunct="1"/>
            <a:r>
              <a:rPr lang="en-US" altLang="en-US" sz="2900"/>
              <a:t>1. Introduction to Macroeconomics</a:t>
            </a:r>
            <a:r>
              <a:rPr lang="en-US" altLang="en-US"/>
              <a:t> </a:t>
            </a:r>
            <a:br>
              <a:rPr lang="en-US" altLang="en-US"/>
            </a:br>
            <a:r>
              <a:rPr lang="en-US" altLang="en-US"/>
              <a:t> 1.3.3. Nominal vs. real GDP and the GDP-Deflator</a:t>
            </a:r>
          </a:p>
        </p:txBody>
      </p:sp>
      <p:sp>
        <p:nvSpPr>
          <p:cNvPr id="124933" name="Text Box 8"/>
          <p:cNvSpPr txBox="1">
            <a:spLocks noChangeArrowheads="1"/>
          </p:cNvSpPr>
          <p:nvPr/>
        </p:nvSpPr>
        <p:spPr bwMode="auto">
          <a:xfrm>
            <a:off x="508000" y="1155700"/>
            <a:ext cx="82931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lIns="0" tIns="0" rIns="0" bIns="0"/>
          <a:lstStyle>
            <a:lvl1pPr>
              <a:spcBef>
                <a:spcPct val="20000"/>
              </a:spcBef>
              <a:buClr>
                <a:srgbClr val="FF0000"/>
              </a:buClr>
              <a:buFont typeface="Arial Unicode MS" pitchFamily="34" charset="-128"/>
              <a:buChar char="➤"/>
              <a:tabLst>
                <a:tab pos="355600" algn="l"/>
              </a:tabLst>
              <a:defRPr sz="2400">
                <a:solidFill>
                  <a:schemeClr val="tx1"/>
                </a:solidFill>
                <a:latin typeface="Arial" charset="0"/>
              </a:defRPr>
            </a:lvl1pPr>
            <a:lvl2pPr marL="742950" indent="-285750">
              <a:spcBef>
                <a:spcPct val="20000"/>
              </a:spcBef>
              <a:buClr>
                <a:srgbClr val="FF0000"/>
              </a:buClr>
              <a:buFont typeface="Arial Unicode MS" pitchFamily="34" charset="-128"/>
              <a:buChar char="■"/>
              <a:tabLst>
                <a:tab pos="355600" algn="l"/>
              </a:tabLst>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tabLst>
                <a:tab pos="355600" algn="l"/>
              </a:tabLst>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tabLst>
                <a:tab pos="355600" algn="l"/>
              </a:tabLst>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tabLst>
                <a:tab pos="355600" algn="l"/>
              </a:tabLst>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tabLst>
                <a:tab pos="355600" algn="l"/>
              </a:tabLst>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tabLst>
                <a:tab pos="355600" algn="l"/>
              </a:tabLst>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tabLst>
                <a:tab pos="355600" algn="l"/>
              </a:tabLst>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tabLst>
                <a:tab pos="355600" algn="l"/>
              </a:tabLst>
              <a:defRPr sz="2000">
                <a:solidFill>
                  <a:schemeClr val="tx1"/>
                </a:solidFill>
                <a:latin typeface="Arial" charset="0"/>
              </a:defRPr>
            </a:lvl9pPr>
          </a:lstStyle>
          <a:p>
            <a:pPr eaLnBrk="1" hangingPunct="1">
              <a:buFont typeface="Arial Unicode MS" pitchFamily="34" charset="-128"/>
              <a:buNone/>
            </a:pPr>
            <a:r>
              <a:rPr lang="en-US" altLang="en-US" sz="2200">
                <a:solidFill>
                  <a:srgbClr val="FFFF00"/>
                </a:solidFill>
              </a:rPr>
              <a:t>1.1. What is Macroeconomics? 	</a:t>
            </a:r>
          </a:p>
          <a:p>
            <a:pPr eaLnBrk="1" hangingPunct="1">
              <a:buFont typeface="Arial Unicode MS" pitchFamily="34" charset="-128"/>
              <a:buNone/>
            </a:pPr>
            <a:r>
              <a:rPr lang="en-US" altLang="en-US" sz="2200">
                <a:solidFill>
                  <a:srgbClr val="FFFF00"/>
                </a:solidFill>
              </a:rPr>
              <a:t>1.2. The Basic Model: The Circular-Flow Model</a:t>
            </a:r>
          </a:p>
          <a:p>
            <a:pPr eaLnBrk="1" hangingPunct="1">
              <a:buFont typeface="Arial Unicode MS" pitchFamily="34" charset="-128"/>
              <a:buNone/>
            </a:pPr>
            <a:r>
              <a:rPr lang="en-US" altLang="en-US" sz="2200">
                <a:solidFill>
                  <a:srgbClr val="FFFF00"/>
                </a:solidFill>
              </a:rPr>
              <a:t>1.3. The Basic Data: GDP and its Components</a:t>
            </a:r>
          </a:p>
          <a:p>
            <a:pPr eaLnBrk="1" hangingPunct="1">
              <a:buFont typeface="Arial Unicode MS" pitchFamily="34" charset="-128"/>
              <a:buNone/>
            </a:pPr>
            <a:r>
              <a:rPr lang="en-US" altLang="en-US" sz="2200">
                <a:solidFill>
                  <a:srgbClr val="FFFF00"/>
                </a:solidFill>
              </a:rPr>
              <a:t>	1.3.1. What Is GDP?</a:t>
            </a:r>
          </a:p>
          <a:p>
            <a:pPr eaLnBrk="1" hangingPunct="1">
              <a:buFont typeface="Arial Unicode MS" pitchFamily="34" charset="-128"/>
              <a:buNone/>
            </a:pPr>
            <a:r>
              <a:rPr lang="en-US" altLang="en-US" sz="2200">
                <a:solidFill>
                  <a:srgbClr val="FFFF00"/>
                </a:solidFill>
              </a:rPr>
              <a:t>	1.3.2. Three Ways of Computing GDP</a:t>
            </a:r>
          </a:p>
          <a:p>
            <a:pPr eaLnBrk="1" hangingPunct="1">
              <a:buFont typeface="Arial Unicode MS" pitchFamily="34" charset="-128"/>
              <a:buNone/>
            </a:pPr>
            <a:r>
              <a:rPr lang="en-US" altLang="en-US" sz="2200">
                <a:solidFill>
                  <a:srgbClr val="FFFF00"/>
                </a:solidFill>
              </a:rPr>
              <a:t>	1.3.3. Nominal vs. real GDP and the GDP-Deflator</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A832180A-F06F-4D7F-A40D-19489680B62D}" type="slidenum">
              <a:rPr lang="de-DE" altLang="en-US" sz="1600"/>
              <a:pPr>
                <a:spcBef>
                  <a:spcPct val="0"/>
                </a:spcBef>
                <a:buClrTx/>
                <a:buFontTx/>
                <a:buNone/>
              </a:pPr>
              <a:t>46</a:t>
            </a:fld>
            <a:r>
              <a:rPr lang="de-DE" altLang="en-US" sz="1600"/>
              <a:t> -</a:t>
            </a:r>
          </a:p>
        </p:txBody>
      </p:sp>
      <p:sp>
        <p:nvSpPr>
          <p:cNvPr id="126979"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5297155" name="Rectangle 3"/>
          <p:cNvSpPr>
            <a:spLocks noGrp="1" noChangeArrowheads="1"/>
          </p:cNvSpPr>
          <p:nvPr>
            <p:ph type="body" idx="1"/>
          </p:nvPr>
        </p:nvSpPr>
        <p:spPr>
          <a:xfrm>
            <a:off x="457200" y="1371600"/>
            <a:ext cx="8496300" cy="5165725"/>
          </a:xfrm>
        </p:spPr>
        <p:txBody>
          <a:bodyPr/>
          <a:lstStyle/>
          <a:p>
            <a:pPr eaLnBrk="1" hangingPunct="1"/>
            <a:r>
              <a:rPr lang="en-US" altLang="en-US" sz="2300" dirty="0"/>
              <a:t>Once again – the definition of GDP:</a:t>
            </a:r>
            <a:r>
              <a:rPr lang="en-US" altLang="en-US" dirty="0"/>
              <a:t> </a:t>
            </a:r>
          </a:p>
          <a:p>
            <a:pPr eaLnBrk="1" hangingPunct="1">
              <a:lnSpc>
                <a:spcPct val="0"/>
              </a:lnSpc>
            </a:pPr>
            <a:endParaRPr lang="en-US" altLang="en-US" dirty="0"/>
          </a:p>
          <a:p>
            <a:pPr lvl="1" eaLnBrk="1" hangingPunct="1"/>
            <a:r>
              <a:rPr lang="en-US" altLang="en-US" sz="2200" dirty="0"/>
              <a:t>“</a:t>
            </a:r>
            <a:r>
              <a:rPr lang="en-US" altLang="en-US" sz="2200" dirty="0">
                <a:solidFill>
                  <a:srgbClr val="FFC000"/>
                </a:solidFill>
              </a:rPr>
              <a:t>Market value </a:t>
            </a:r>
            <a:r>
              <a:rPr lang="en-US" altLang="en-US" sz="2200" dirty="0"/>
              <a:t>of all final goods and services produced within a country in a given period of time.“</a:t>
            </a:r>
          </a:p>
          <a:p>
            <a:pPr lvl="1" algn="ctr" eaLnBrk="1" hangingPunct="1">
              <a:lnSpc>
                <a:spcPct val="0"/>
              </a:lnSpc>
              <a:buFont typeface="Arial Unicode MS" pitchFamily="34" charset="-128"/>
              <a:buNone/>
            </a:pPr>
            <a:endParaRPr lang="en-US" altLang="en-US" sz="2200" dirty="0"/>
          </a:p>
          <a:p>
            <a:pPr eaLnBrk="1" hangingPunct="1"/>
            <a:r>
              <a:rPr lang="en-US" altLang="en-US" sz="2300" dirty="0"/>
              <a:t>„</a:t>
            </a:r>
            <a:r>
              <a:rPr lang="en-US" altLang="en-US" sz="2300" dirty="0">
                <a:solidFill>
                  <a:srgbClr val="FFC000"/>
                </a:solidFill>
              </a:rPr>
              <a:t>Market value</a:t>
            </a:r>
            <a:r>
              <a:rPr lang="en-US" altLang="en-US" sz="2300" dirty="0"/>
              <a:t>“ means that the quantities of all goods and services are multiplied with their </a:t>
            </a:r>
            <a:r>
              <a:rPr lang="en-US" altLang="en-US" sz="2300" dirty="0">
                <a:solidFill>
                  <a:srgbClr val="00FF00"/>
                </a:solidFill>
              </a:rPr>
              <a:t>market prices</a:t>
            </a:r>
            <a:r>
              <a:rPr lang="en-US" altLang="en-US" sz="2300" dirty="0"/>
              <a:t> before they are added up (apples and oranges – problem…).</a:t>
            </a:r>
          </a:p>
          <a:p>
            <a:pPr eaLnBrk="1" hangingPunct="1"/>
            <a:r>
              <a:rPr lang="en-US" altLang="en-US" sz="2300" dirty="0"/>
              <a:t>This means however:</a:t>
            </a:r>
          </a:p>
          <a:p>
            <a:pPr lvl="1" eaLnBrk="1" hangingPunct="1"/>
            <a:r>
              <a:rPr lang="en-US" altLang="en-US" sz="2000" dirty="0"/>
              <a:t>If the prices of all goods and services, grew with a rate of nearly </a:t>
            </a:r>
            <a:r>
              <a:rPr lang="en-US" altLang="en-US" sz="2000" dirty="0">
                <a:solidFill>
                  <a:srgbClr val="00FF00"/>
                </a:solidFill>
              </a:rPr>
              <a:t>2%</a:t>
            </a:r>
            <a:r>
              <a:rPr lang="en-US" altLang="en-US" sz="2000" dirty="0"/>
              <a:t> per year (= </a:t>
            </a:r>
            <a:r>
              <a:rPr lang="en-US" altLang="en-US" sz="2000" dirty="0">
                <a:solidFill>
                  <a:srgbClr val="00FF00"/>
                </a:solidFill>
              </a:rPr>
              <a:t>target inflation</a:t>
            </a:r>
            <a:r>
              <a:rPr lang="en-US" altLang="en-US" sz="2000" dirty="0"/>
              <a:t> </a:t>
            </a:r>
            <a:r>
              <a:rPr lang="en-US" altLang="en-US" sz="2000" dirty="0">
                <a:solidFill>
                  <a:srgbClr val="00FF00"/>
                </a:solidFill>
              </a:rPr>
              <a:t>rate</a:t>
            </a:r>
            <a:r>
              <a:rPr lang="en-US" altLang="en-US" sz="2000" dirty="0"/>
              <a:t> of the European Central Bank), </a:t>
            </a:r>
            <a:r>
              <a:rPr lang="en-US" altLang="en-US" sz="2000" dirty="0">
                <a:solidFill>
                  <a:srgbClr val="00FF00"/>
                </a:solidFill>
              </a:rPr>
              <a:t>GDP</a:t>
            </a:r>
            <a:r>
              <a:rPr lang="en-US" altLang="en-US" sz="2000" dirty="0"/>
              <a:t> as defined above </a:t>
            </a:r>
            <a:r>
              <a:rPr lang="en-US" altLang="en-US" sz="2000" dirty="0">
                <a:solidFill>
                  <a:srgbClr val="00FF00"/>
                </a:solidFill>
              </a:rPr>
              <a:t>would grow by 2%</a:t>
            </a:r>
            <a:r>
              <a:rPr lang="en-US" altLang="en-US" sz="2000" dirty="0"/>
              <a:t> - </a:t>
            </a:r>
            <a:r>
              <a:rPr lang="en-US" altLang="en-US" sz="2000" dirty="0">
                <a:solidFill>
                  <a:srgbClr val="00FF00"/>
                </a:solidFill>
              </a:rPr>
              <a:t>even if</a:t>
            </a:r>
            <a:r>
              <a:rPr lang="en-US" altLang="en-US" sz="2000" dirty="0"/>
              <a:t> the actual (real) </a:t>
            </a:r>
            <a:r>
              <a:rPr lang="en-US" altLang="en-US" sz="2000" dirty="0">
                <a:solidFill>
                  <a:srgbClr val="00FF00"/>
                </a:solidFill>
              </a:rPr>
              <a:t>production</a:t>
            </a:r>
            <a:r>
              <a:rPr lang="en-US" altLang="en-US" sz="2000" dirty="0"/>
              <a:t> of goods </a:t>
            </a:r>
            <a:r>
              <a:rPr lang="en-US" altLang="en-US" sz="2000" dirty="0">
                <a:solidFill>
                  <a:srgbClr val="00FF00"/>
                </a:solidFill>
              </a:rPr>
              <a:t>were constant</a:t>
            </a:r>
            <a:r>
              <a:rPr lang="en-US" altLang="en-US" sz="2000" dirty="0"/>
              <a:t>!</a:t>
            </a:r>
          </a:p>
          <a:p>
            <a:pPr lvl="1" eaLnBrk="1" hangingPunct="1">
              <a:lnSpc>
                <a:spcPct val="0"/>
              </a:lnSpc>
            </a:pPr>
            <a:endParaRPr lang="en-US" altLang="en-US" sz="2000" dirty="0"/>
          </a:p>
          <a:p>
            <a:pPr eaLnBrk="1" hangingPunct="1"/>
            <a:r>
              <a:rPr lang="en-US" altLang="en-US" sz="2300" dirty="0"/>
              <a:t>In order to eliminate this effect of inflation on GDP statistical offices calculate “</a:t>
            </a:r>
            <a:r>
              <a:rPr lang="en-US" altLang="en-US" sz="2300" dirty="0">
                <a:solidFill>
                  <a:srgbClr val="00FF00"/>
                </a:solidFill>
              </a:rPr>
              <a:t>real GDP</a:t>
            </a:r>
            <a:r>
              <a:rPr lang="en-US" altLang="en-US" sz="2300" dirty="0"/>
              <a:t>”.</a:t>
            </a:r>
          </a:p>
        </p:txBody>
      </p:sp>
      <p:sp>
        <p:nvSpPr>
          <p:cNvPr id="126981" name="Rectangle 11"/>
          <p:cNvSpPr>
            <a:spLocks noGrp="1" noChangeArrowheads="1"/>
          </p:cNvSpPr>
          <p:nvPr>
            <p:ph type="title"/>
          </p:nvPr>
        </p:nvSpPr>
        <p:spPr>
          <a:noFill/>
        </p:spPr>
        <p:txBody>
          <a:bodyPr/>
          <a:lstStyle/>
          <a:p>
            <a:pPr eaLnBrk="1" hangingPunct="1"/>
            <a:r>
              <a:rPr lang="en-US" altLang="en-US"/>
              <a:t>1. Introduction to Macroeconomics </a:t>
            </a:r>
            <a:br>
              <a:rPr lang="en-US" altLang="en-US"/>
            </a:br>
            <a:r>
              <a:rPr lang="en-US" altLang="en-US"/>
              <a:t> 1.3.3. Nominal vs. real GDP and the GDP-Deflator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97155">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29715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97155">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29715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531E95D9-84F7-4046-8FB5-7697F060EC58}" type="slidenum">
              <a:rPr lang="de-DE" altLang="en-US" sz="1600"/>
              <a:pPr>
                <a:spcBef>
                  <a:spcPct val="0"/>
                </a:spcBef>
                <a:buClrTx/>
                <a:buFontTx/>
                <a:buNone/>
              </a:pPr>
              <a:t>47</a:t>
            </a:fld>
            <a:r>
              <a:rPr lang="de-DE" altLang="en-US" sz="1600"/>
              <a:t> -</a:t>
            </a:r>
          </a:p>
        </p:txBody>
      </p:sp>
      <p:sp>
        <p:nvSpPr>
          <p:cNvPr id="129027"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12293" name="Rectangle 4"/>
          <p:cNvSpPr>
            <a:spLocks noGrp="1" noChangeArrowheads="1"/>
          </p:cNvSpPr>
          <p:nvPr>
            <p:ph type="body" idx="1"/>
          </p:nvPr>
        </p:nvSpPr>
        <p:spPr>
          <a:xfrm>
            <a:off x="393700" y="1268413"/>
            <a:ext cx="8293100" cy="5351462"/>
          </a:xfrm>
        </p:spPr>
        <p:txBody>
          <a:bodyPr/>
          <a:lstStyle/>
          <a:p>
            <a:pPr eaLnBrk="1" hangingPunct="1"/>
            <a:r>
              <a:rPr lang="en-US" altLang="en-US"/>
              <a:t>Determination of „</a:t>
            </a:r>
            <a:r>
              <a:rPr lang="en-US" altLang="en-US">
                <a:solidFill>
                  <a:srgbClr val="00FF00"/>
                </a:solidFill>
              </a:rPr>
              <a:t>real GDP</a:t>
            </a:r>
            <a:r>
              <a:rPr lang="en-US" altLang="en-US"/>
              <a:t>“:</a:t>
            </a:r>
          </a:p>
          <a:p>
            <a:pPr lvl="1" eaLnBrk="1" hangingPunct="1"/>
            <a:r>
              <a:rPr lang="en-US" altLang="en-US">
                <a:solidFill>
                  <a:srgbClr val="00FF00"/>
                </a:solidFill>
              </a:rPr>
              <a:t>Instead</a:t>
            </a:r>
            <a:r>
              <a:rPr lang="en-US" altLang="en-US"/>
              <a:t> of evaluating apples and oranges with their current prices ( = nominal GDP), they are </a:t>
            </a:r>
            <a:r>
              <a:rPr lang="en-US" altLang="en-US">
                <a:solidFill>
                  <a:srgbClr val="00FF00"/>
                </a:solidFill>
              </a:rPr>
              <a:t>evaluated</a:t>
            </a:r>
            <a:r>
              <a:rPr lang="en-US" altLang="en-US"/>
              <a:t> </a:t>
            </a:r>
            <a:r>
              <a:rPr lang="en-US" altLang="en-US">
                <a:solidFill>
                  <a:srgbClr val="00FF00"/>
                </a:solidFill>
              </a:rPr>
              <a:t>with</a:t>
            </a:r>
            <a:r>
              <a:rPr lang="en-US" altLang="en-US"/>
              <a:t> their prices </a:t>
            </a:r>
            <a:r>
              <a:rPr lang="en-US" altLang="en-US">
                <a:solidFill>
                  <a:srgbClr val="00FF00"/>
                </a:solidFill>
              </a:rPr>
              <a:t>in</a:t>
            </a:r>
            <a:r>
              <a:rPr lang="en-US" altLang="en-US"/>
              <a:t> </a:t>
            </a:r>
            <a:r>
              <a:rPr lang="en-US" altLang="en-US">
                <a:solidFill>
                  <a:srgbClr val="00FF00"/>
                </a:solidFill>
              </a:rPr>
              <a:t>an</a:t>
            </a:r>
            <a:r>
              <a:rPr lang="en-US" altLang="en-US"/>
              <a:t> (arbitrarily) </a:t>
            </a:r>
            <a:r>
              <a:rPr lang="en-US" altLang="en-US">
                <a:solidFill>
                  <a:srgbClr val="00FF00"/>
                </a:solidFill>
              </a:rPr>
              <a:t>fixed year</a:t>
            </a:r>
            <a:r>
              <a:rPr lang="en-US" altLang="en-US"/>
              <a:t>.</a:t>
            </a:r>
          </a:p>
          <a:p>
            <a:pPr lvl="1" eaLnBrk="1" hangingPunct="1"/>
            <a:r>
              <a:rPr lang="en-US" altLang="en-US"/>
              <a:t>This year is called the “</a:t>
            </a:r>
            <a:r>
              <a:rPr lang="en-US" altLang="en-US">
                <a:solidFill>
                  <a:srgbClr val="00FF00"/>
                </a:solidFill>
              </a:rPr>
              <a:t>base year</a:t>
            </a:r>
            <a:r>
              <a:rPr lang="en-US" altLang="en-US"/>
              <a:t>”.</a:t>
            </a:r>
          </a:p>
          <a:p>
            <a:pPr lvl="1" eaLnBrk="1" hangingPunct="1"/>
            <a:r>
              <a:rPr lang="en-US" altLang="en-US"/>
              <a:t>Consequently, “</a:t>
            </a:r>
            <a:r>
              <a:rPr lang="en-US" altLang="en-US">
                <a:solidFill>
                  <a:srgbClr val="00FF00"/>
                </a:solidFill>
              </a:rPr>
              <a:t>real GDP</a:t>
            </a:r>
            <a:r>
              <a:rPr lang="en-US" altLang="en-US"/>
              <a:t>” of the year 2008 at prices of the year 1995, informs about the level of GDP in the year 2008, </a:t>
            </a:r>
            <a:r>
              <a:rPr lang="en-US" altLang="en-US">
                <a:solidFill>
                  <a:srgbClr val="00FF00"/>
                </a:solidFill>
              </a:rPr>
              <a:t>if prices since 1995 had stayed constant</a:t>
            </a:r>
            <a:r>
              <a:rPr lang="en-US" altLang="en-US"/>
              <a:t>.</a:t>
            </a:r>
          </a:p>
          <a:p>
            <a:pPr lvl="1" eaLnBrk="1" hangingPunct="1"/>
            <a:r>
              <a:rPr lang="en-US" altLang="en-US"/>
              <a:t>As a result, the yearly increase in all prices, which has taken place form 1995 to 2008 ( = the rate of </a:t>
            </a:r>
            <a:r>
              <a:rPr lang="en-US" altLang="en-US">
                <a:solidFill>
                  <a:srgbClr val="00FF00"/>
                </a:solidFill>
              </a:rPr>
              <a:t>inflation</a:t>
            </a:r>
            <a:r>
              <a:rPr lang="en-US" altLang="en-US"/>
              <a:t>) is </a:t>
            </a:r>
            <a:r>
              <a:rPr lang="en-US" altLang="en-US">
                <a:solidFill>
                  <a:srgbClr val="00FF00"/>
                </a:solidFill>
              </a:rPr>
              <a:t>eliminated</a:t>
            </a:r>
            <a:r>
              <a:rPr lang="en-US" altLang="en-US"/>
              <a:t> from real GDP!</a:t>
            </a:r>
          </a:p>
          <a:p>
            <a:pPr lvl="1" eaLnBrk="1" hangingPunct="1"/>
            <a:r>
              <a:rPr lang="en-US" altLang="en-US"/>
              <a:t>The following simplified </a:t>
            </a:r>
            <a:r>
              <a:rPr lang="en-US" altLang="en-US">
                <a:solidFill>
                  <a:srgbClr val="00FF00"/>
                </a:solidFill>
              </a:rPr>
              <a:t>example</a:t>
            </a:r>
            <a:r>
              <a:rPr lang="en-US" altLang="en-US"/>
              <a:t> illustrates this method.</a:t>
            </a:r>
          </a:p>
        </p:txBody>
      </p:sp>
      <p:sp>
        <p:nvSpPr>
          <p:cNvPr id="129029" name="Rectangle 10"/>
          <p:cNvSpPr>
            <a:spLocks noGrp="1" noChangeArrowheads="1"/>
          </p:cNvSpPr>
          <p:nvPr>
            <p:ph type="title"/>
          </p:nvPr>
        </p:nvSpPr>
        <p:spPr>
          <a:noFill/>
        </p:spPr>
        <p:txBody>
          <a:bodyPr/>
          <a:lstStyle/>
          <a:p>
            <a:pPr eaLnBrk="1" hangingPunct="1"/>
            <a:r>
              <a:rPr lang="en-US" altLang="en-US"/>
              <a:t>1. Introduction to Macroeconomics </a:t>
            </a:r>
            <a:br>
              <a:rPr lang="en-US" altLang="en-US"/>
            </a:br>
            <a:r>
              <a:rPr lang="en-US" altLang="en-US"/>
              <a:t> 1.3.3. Nominal vs. real GDP and the GDP-Deflator</a:t>
            </a:r>
          </a:p>
        </p:txBody>
      </p:sp>
      <p:graphicFrame>
        <p:nvGraphicFramePr>
          <p:cNvPr id="129030" name="Object 11"/>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29141" name="Formel" r:id="rId4" imgW="114151" imgH="215619" progId="Equation.3">
                  <p:embed/>
                </p:oleObj>
              </mc:Choice>
              <mc:Fallback>
                <p:oleObj name="Formel" r:id="rId4" imgW="114151" imgH="215619" progId="Equation.3">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9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29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29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94563F59-9121-4483-8692-271526CF8EB0}" type="slidenum">
              <a:rPr lang="de-DE" altLang="en-US" sz="1600"/>
              <a:pPr>
                <a:spcBef>
                  <a:spcPct val="0"/>
                </a:spcBef>
                <a:buClrTx/>
                <a:buFontTx/>
                <a:buNone/>
              </a:pPr>
              <a:t>48</a:t>
            </a:fld>
            <a:r>
              <a:rPr lang="de-DE" altLang="en-US" sz="1600"/>
              <a:t> -</a:t>
            </a:r>
          </a:p>
        </p:txBody>
      </p:sp>
      <p:sp>
        <p:nvSpPr>
          <p:cNvPr id="131075"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5299328" name="Rectangle 128"/>
          <p:cNvSpPr>
            <a:spLocks noChangeArrowheads="1"/>
          </p:cNvSpPr>
          <p:nvPr/>
        </p:nvSpPr>
        <p:spPr bwMode="auto">
          <a:xfrm>
            <a:off x="6070600" y="1550988"/>
            <a:ext cx="1027113" cy="5132387"/>
          </a:xfrm>
          <a:prstGeom prst="rect">
            <a:avLst/>
          </a:prstGeom>
          <a:solidFill>
            <a:srgbClr val="3366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en-US" altLang="en-US" sz="2500">
              <a:solidFill>
                <a:schemeClr val="tx2"/>
              </a:solidFill>
            </a:endParaRPr>
          </a:p>
        </p:txBody>
      </p:sp>
      <p:sp>
        <p:nvSpPr>
          <p:cNvPr id="5299332" name="Rectangle 132"/>
          <p:cNvSpPr>
            <a:spLocks noChangeArrowheads="1"/>
          </p:cNvSpPr>
          <p:nvPr/>
        </p:nvSpPr>
        <p:spPr bwMode="auto">
          <a:xfrm>
            <a:off x="7088188" y="1552575"/>
            <a:ext cx="1712912" cy="5132388"/>
          </a:xfrm>
          <a:prstGeom prst="rect">
            <a:avLst/>
          </a:prstGeom>
          <a:solidFill>
            <a:srgbClr val="3366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en-US" altLang="en-US" sz="2500">
              <a:solidFill>
                <a:schemeClr val="tx2"/>
              </a:solidFill>
            </a:endParaRPr>
          </a:p>
        </p:txBody>
      </p:sp>
      <p:graphicFrame>
        <p:nvGraphicFramePr>
          <p:cNvPr id="5299445" name="Group 245"/>
          <p:cNvGraphicFramePr>
            <a:graphicFrameLocks noGrp="1"/>
          </p:cNvGraphicFramePr>
          <p:nvPr/>
        </p:nvGraphicFramePr>
        <p:xfrm>
          <a:off x="420688" y="1077913"/>
          <a:ext cx="8393112" cy="5622926"/>
        </p:xfrm>
        <a:graphic>
          <a:graphicData uri="http://schemas.openxmlformats.org/drawingml/2006/table">
            <a:tbl>
              <a:tblPr/>
              <a:tblGrid>
                <a:gridCol w="796925">
                  <a:extLst>
                    <a:ext uri="{9D8B030D-6E8A-4147-A177-3AD203B41FA5}">
                      <a16:colId xmlns:a16="http://schemas.microsoft.com/office/drawing/2014/main" val="20000"/>
                    </a:ext>
                  </a:extLst>
                </a:gridCol>
                <a:gridCol w="1212850">
                  <a:extLst>
                    <a:ext uri="{9D8B030D-6E8A-4147-A177-3AD203B41FA5}">
                      <a16:colId xmlns:a16="http://schemas.microsoft.com/office/drawing/2014/main" val="20001"/>
                    </a:ext>
                  </a:extLst>
                </a:gridCol>
                <a:gridCol w="1214437">
                  <a:extLst>
                    <a:ext uri="{9D8B030D-6E8A-4147-A177-3AD203B41FA5}">
                      <a16:colId xmlns:a16="http://schemas.microsoft.com/office/drawing/2014/main" val="20002"/>
                    </a:ext>
                  </a:extLst>
                </a:gridCol>
                <a:gridCol w="1212850">
                  <a:extLst>
                    <a:ext uri="{9D8B030D-6E8A-4147-A177-3AD203B41FA5}">
                      <a16:colId xmlns:a16="http://schemas.microsoft.com/office/drawing/2014/main" val="20003"/>
                    </a:ext>
                  </a:extLst>
                </a:gridCol>
                <a:gridCol w="1214438">
                  <a:extLst>
                    <a:ext uri="{9D8B030D-6E8A-4147-A177-3AD203B41FA5}">
                      <a16:colId xmlns:a16="http://schemas.microsoft.com/office/drawing/2014/main" val="20004"/>
                    </a:ext>
                  </a:extLst>
                </a:gridCol>
                <a:gridCol w="1039812">
                  <a:extLst>
                    <a:ext uri="{9D8B030D-6E8A-4147-A177-3AD203B41FA5}">
                      <a16:colId xmlns:a16="http://schemas.microsoft.com/office/drawing/2014/main" val="20005"/>
                    </a:ext>
                  </a:extLst>
                </a:gridCol>
                <a:gridCol w="1701800">
                  <a:extLst>
                    <a:ext uri="{9D8B030D-6E8A-4147-A177-3AD203B41FA5}">
                      <a16:colId xmlns:a16="http://schemas.microsoft.com/office/drawing/2014/main" val="20006"/>
                    </a:ext>
                  </a:extLst>
                </a:gridCol>
              </a:tblGrid>
              <a:tr h="471488">
                <a:tc rowSpan="2">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1900" b="0" i="0" u="none" strike="noStrike" cap="none" normalizeH="0" baseline="0">
                          <a:ln>
                            <a:noFill/>
                          </a:ln>
                          <a:solidFill>
                            <a:schemeClr val="tx1"/>
                          </a:solidFill>
                          <a:effectLst/>
                          <a:latin typeface="Arial" charset="0"/>
                        </a:rPr>
                        <a:t>Year</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1900" b="0" i="0" u="none" strike="noStrike" cap="none" normalizeH="0" baseline="0">
                          <a:ln>
                            <a:noFill/>
                          </a:ln>
                          <a:solidFill>
                            <a:schemeClr val="tx1"/>
                          </a:solidFill>
                          <a:effectLst/>
                          <a:latin typeface="Arial" charset="0"/>
                        </a:rPr>
                        <a:t>Produced Appels</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hMerge="1">
                  <a:txBody>
                    <a:bodyPr/>
                    <a:lstStyle/>
                    <a:p>
                      <a:endParaRPr lang="de-DE"/>
                    </a:p>
                  </a:txBody>
                  <a:tcPr/>
                </a:tc>
                <a:tc gridSpan="2">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1900" b="0" i="0" u="none" strike="noStrike" cap="none" normalizeH="0" baseline="0">
                          <a:ln>
                            <a:noFill/>
                          </a:ln>
                          <a:solidFill>
                            <a:schemeClr val="tx1"/>
                          </a:solidFill>
                          <a:effectLst/>
                          <a:latin typeface="Arial" charset="0"/>
                        </a:rPr>
                        <a:t>Produced Oranges</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hMerge="1">
                  <a:txBody>
                    <a:bodyPr/>
                    <a:lstStyle/>
                    <a:p>
                      <a:endParaRPr lang="de-DE"/>
                    </a:p>
                  </a:txBody>
                  <a:tcPr/>
                </a:tc>
                <a:tc gridSpan="2">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1900" b="0" i="0" u="none" strike="noStrike" cap="none" normalizeH="0" baseline="0">
                          <a:ln>
                            <a:noFill/>
                          </a:ln>
                          <a:solidFill>
                            <a:schemeClr val="tx1"/>
                          </a:solidFill>
                          <a:effectLst/>
                          <a:latin typeface="Arial" charset="0"/>
                        </a:rPr>
                        <a:t>GDP</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1052513">
                <a:tc vMerge="1">
                  <a:txBody>
                    <a:bodyPr/>
                    <a:lstStyle/>
                    <a:p>
                      <a:endParaRPr lang="de-DE"/>
                    </a:p>
                  </a:txBody>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1900" b="0" i="0" u="none" strike="noStrike" cap="none" normalizeH="0" baseline="0">
                          <a:ln>
                            <a:noFill/>
                          </a:ln>
                          <a:solidFill>
                            <a:schemeClr val="tx1"/>
                          </a:solidFill>
                          <a:effectLst/>
                          <a:latin typeface="Arial" charset="0"/>
                        </a:rPr>
                        <a:t>Quantity</a:t>
                      </a:r>
                    </a:p>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1900" b="0" i="0" u="none" strike="noStrike" cap="none" normalizeH="0" baseline="0">
                          <a:ln>
                            <a:noFill/>
                          </a:ln>
                          <a:solidFill>
                            <a:schemeClr val="tx1"/>
                          </a:solidFill>
                          <a:effectLst/>
                          <a:latin typeface="Arial" charset="0"/>
                        </a:rPr>
                        <a:t>kg</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1900" b="0" i="0" u="none" strike="noStrike" cap="none" normalizeH="0" baseline="0">
                          <a:ln>
                            <a:noFill/>
                          </a:ln>
                          <a:solidFill>
                            <a:schemeClr val="tx1"/>
                          </a:solidFill>
                          <a:effectLst/>
                          <a:latin typeface="Arial" charset="0"/>
                        </a:rPr>
                        <a:t>Price</a:t>
                      </a:r>
                    </a:p>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1900" b="0" i="0" u="none" strike="noStrike" cap="none" normalizeH="0" baseline="0">
                          <a:ln>
                            <a:noFill/>
                          </a:ln>
                          <a:solidFill>
                            <a:schemeClr val="tx1"/>
                          </a:solidFill>
                          <a:effectLst/>
                          <a:latin typeface="Arial" charset="0"/>
                        </a:rPr>
                        <a:t>€</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1900" b="0" i="0" u="none" strike="noStrike" cap="none" normalizeH="0" baseline="0">
                          <a:ln>
                            <a:noFill/>
                          </a:ln>
                          <a:solidFill>
                            <a:schemeClr val="tx1"/>
                          </a:solidFill>
                          <a:effectLst/>
                          <a:latin typeface="Arial" charset="0"/>
                        </a:rPr>
                        <a:t>Quantity</a:t>
                      </a:r>
                    </a:p>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1900" b="0" i="0" u="none" strike="noStrike" cap="none" normalizeH="0" baseline="0">
                          <a:ln>
                            <a:noFill/>
                          </a:ln>
                          <a:solidFill>
                            <a:schemeClr val="tx1"/>
                          </a:solidFill>
                          <a:effectLst/>
                          <a:latin typeface="Arial" charset="0"/>
                        </a:rPr>
                        <a:t>kg</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1900" b="0" i="0" u="none" strike="noStrike" cap="none" normalizeH="0" baseline="0">
                          <a:ln>
                            <a:noFill/>
                          </a:ln>
                          <a:solidFill>
                            <a:schemeClr val="tx1"/>
                          </a:solidFill>
                          <a:effectLst/>
                          <a:latin typeface="Arial" charset="0"/>
                        </a:rPr>
                        <a:t>Price</a:t>
                      </a:r>
                    </a:p>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1900" b="0" i="0" u="none" strike="noStrike" cap="none" normalizeH="0" baseline="0">
                          <a:ln>
                            <a:noFill/>
                          </a:ln>
                          <a:solidFill>
                            <a:schemeClr val="tx1"/>
                          </a:solidFill>
                          <a:effectLst/>
                          <a:latin typeface="Arial" charset="0"/>
                        </a:rPr>
                        <a:t>€</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1900" b="0" i="0" u="none" strike="noStrike" cap="none" normalizeH="0" baseline="0">
                          <a:ln>
                            <a:noFill/>
                          </a:ln>
                          <a:solidFill>
                            <a:schemeClr val="tx1"/>
                          </a:solidFill>
                          <a:effectLst/>
                          <a:latin typeface="Arial" charset="0"/>
                        </a:rPr>
                        <a:t>nominal</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1900" b="0" i="0" u="none" strike="noStrike" cap="none" normalizeH="0" baseline="0">
                          <a:ln>
                            <a:noFill/>
                          </a:ln>
                          <a:solidFill>
                            <a:schemeClr val="tx1"/>
                          </a:solidFill>
                          <a:effectLst/>
                          <a:latin typeface="Arial" charset="0"/>
                        </a:rPr>
                        <a:t>real</a:t>
                      </a:r>
                    </a:p>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1900" b="0" i="0" u="none" strike="noStrike" cap="none" normalizeH="0" baseline="0">
                          <a:ln>
                            <a:noFill/>
                          </a:ln>
                          <a:solidFill>
                            <a:schemeClr val="tx1"/>
                          </a:solidFill>
                          <a:effectLst/>
                          <a:latin typeface="Arial" charset="0"/>
                        </a:rPr>
                        <a:t>(Prices=2001)</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extLst>
                  <a:ext uri="{0D108BD9-81ED-4DB2-BD59-A6C34878D82A}">
                    <a16:rowId xmlns:a16="http://schemas.microsoft.com/office/drawing/2014/main" val="10001"/>
                  </a:ext>
                </a:extLst>
              </a:tr>
              <a:tr h="1274763">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1900" b="0" i="0" u="none" strike="noStrike" cap="none" normalizeH="0" baseline="0">
                          <a:ln>
                            <a:noFill/>
                          </a:ln>
                          <a:solidFill>
                            <a:schemeClr val="tx1"/>
                          </a:solidFill>
                          <a:effectLst/>
                          <a:latin typeface="Arial" charset="0"/>
                        </a:rPr>
                        <a:t>2000</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1900" b="0" i="0" u="none" strike="noStrike" cap="none" normalizeH="0" baseline="0">
                          <a:ln>
                            <a:noFill/>
                          </a:ln>
                          <a:solidFill>
                            <a:schemeClr val="tx1"/>
                          </a:solidFill>
                          <a:effectLst/>
                          <a:latin typeface="Arial" charset="0"/>
                        </a:rPr>
                        <a:t>100</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1900" b="0" i="0" u="none" strike="noStrike" cap="none" normalizeH="0" baseline="0">
                          <a:ln>
                            <a:noFill/>
                          </a:ln>
                          <a:solidFill>
                            <a:schemeClr val="tx1"/>
                          </a:solidFill>
                          <a:effectLst/>
                          <a:latin typeface="Arial" charset="0"/>
                        </a:rPr>
                        <a:t>10</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1900" b="0" i="0" u="none" strike="noStrike" cap="none" normalizeH="0" baseline="0">
                          <a:ln>
                            <a:noFill/>
                          </a:ln>
                          <a:solidFill>
                            <a:schemeClr val="tx1"/>
                          </a:solidFill>
                          <a:effectLst/>
                          <a:latin typeface="Arial" charset="0"/>
                        </a:rPr>
                        <a:t>50</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1900" b="0" i="0" u="none" strike="noStrike" cap="none" normalizeH="0" baseline="0">
                          <a:ln>
                            <a:noFill/>
                          </a:ln>
                          <a:solidFill>
                            <a:schemeClr val="tx1"/>
                          </a:solidFill>
                          <a:effectLst/>
                          <a:latin typeface="Arial" charset="0"/>
                        </a:rPr>
                        <a:t>30</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1900" b="0" i="0" u="none" strike="noStrike" cap="none" normalizeH="0" baseline="0">
                          <a:ln>
                            <a:noFill/>
                          </a:ln>
                          <a:solidFill>
                            <a:schemeClr val="tx1"/>
                          </a:solidFill>
                          <a:effectLst/>
                          <a:latin typeface="Arial" charset="0"/>
                        </a:rPr>
                        <a:t>2500</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1900" b="0" i="0" u="none" strike="noStrike" cap="none" normalizeH="0" baseline="0">
                          <a:ln>
                            <a:noFill/>
                          </a:ln>
                          <a:solidFill>
                            <a:schemeClr val="tx1"/>
                          </a:solidFill>
                          <a:effectLst/>
                          <a:latin typeface="Arial" charset="0"/>
                        </a:rPr>
                        <a:t>4000</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extLst>
                  <a:ext uri="{0D108BD9-81ED-4DB2-BD59-A6C34878D82A}">
                    <a16:rowId xmlns:a16="http://schemas.microsoft.com/office/drawing/2014/main" val="10002"/>
                  </a:ext>
                </a:extLst>
              </a:tr>
              <a:tr h="1274763">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1900" b="0" i="0" u="none" strike="noStrike" cap="none" normalizeH="0" baseline="0">
                          <a:ln>
                            <a:noFill/>
                          </a:ln>
                          <a:solidFill>
                            <a:schemeClr val="tx1"/>
                          </a:solidFill>
                          <a:effectLst/>
                          <a:latin typeface="Arial" charset="0"/>
                        </a:rPr>
                        <a:t>2001</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1900" b="0" i="0" u="none" strike="noStrike" cap="none" normalizeH="0" baseline="0">
                          <a:ln>
                            <a:noFill/>
                          </a:ln>
                          <a:solidFill>
                            <a:schemeClr val="tx1"/>
                          </a:solidFill>
                          <a:effectLst/>
                          <a:latin typeface="Arial" charset="0"/>
                        </a:rPr>
                        <a:t>150</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1900" b="0" i="0" u="none" strike="noStrike" cap="none" normalizeH="0" baseline="0">
                          <a:ln>
                            <a:noFill/>
                          </a:ln>
                          <a:solidFill>
                            <a:schemeClr val="tx1"/>
                          </a:solidFill>
                          <a:effectLst/>
                          <a:latin typeface="Arial" charset="0"/>
                        </a:rPr>
                        <a:t>20</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1900" b="0" i="0" u="none" strike="noStrike" cap="none" normalizeH="0" baseline="0">
                          <a:ln>
                            <a:noFill/>
                          </a:ln>
                          <a:solidFill>
                            <a:schemeClr val="tx1"/>
                          </a:solidFill>
                          <a:effectLst/>
                          <a:latin typeface="Arial" charset="0"/>
                        </a:rPr>
                        <a:t>100</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1900" b="0" i="0" u="none" strike="noStrike" cap="none" normalizeH="0" baseline="0">
                          <a:ln>
                            <a:noFill/>
                          </a:ln>
                          <a:solidFill>
                            <a:schemeClr val="tx1"/>
                          </a:solidFill>
                          <a:effectLst/>
                          <a:latin typeface="Arial" charset="0"/>
                        </a:rPr>
                        <a:t>40</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1900" b="0" i="0" u="none" strike="noStrike" cap="none" normalizeH="0" baseline="0">
                          <a:ln>
                            <a:noFill/>
                          </a:ln>
                          <a:solidFill>
                            <a:schemeClr val="tx1"/>
                          </a:solidFill>
                          <a:effectLst/>
                          <a:latin typeface="Arial" charset="0"/>
                        </a:rPr>
                        <a:t>7000</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1900" b="0" i="0" u="none" strike="noStrike" cap="none" normalizeH="0" baseline="0">
                          <a:ln>
                            <a:noFill/>
                          </a:ln>
                          <a:solidFill>
                            <a:schemeClr val="tx1"/>
                          </a:solidFill>
                          <a:effectLst/>
                          <a:latin typeface="Arial" charset="0"/>
                        </a:rPr>
                        <a:t>7000</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extLst>
                  <a:ext uri="{0D108BD9-81ED-4DB2-BD59-A6C34878D82A}">
                    <a16:rowId xmlns:a16="http://schemas.microsoft.com/office/drawing/2014/main" val="10003"/>
                  </a:ext>
                </a:extLst>
              </a:tr>
              <a:tr h="1549399">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1900" b="0" i="0" u="none" strike="noStrike" cap="none" normalizeH="0" baseline="0">
                          <a:ln>
                            <a:noFill/>
                          </a:ln>
                          <a:solidFill>
                            <a:schemeClr val="tx1"/>
                          </a:solidFill>
                          <a:effectLst/>
                          <a:latin typeface="Arial" charset="0"/>
                        </a:rPr>
                        <a:t>2002</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1900" b="0" i="0" u="none" strike="noStrike" cap="none" normalizeH="0" baseline="0">
                          <a:ln>
                            <a:noFill/>
                          </a:ln>
                          <a:solidFill>
                            <a:schemeClr val="tx1"/>
                          </a:solidFill>
                          <a:effectLst/>
                          <a:latin typeface="Arial" charset="0"/>
                        </a:rPr>
                        <a:t>300</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1900" b="0" i="0" u="none" strike="noStrike" cap="none" normalizeH="0" baseline="0">
                          <a:ln>
                            <a:noFill/>
                          </a:ln>
                          <a:solidFill>
                            <a:schemeClr val="tx1"/>
                          </a:solidFill>
                          <a:effectLst/>
                          <a:latin typeface="Arial" charset="0"/>
                        </a:rPr>
                        <a:t>30</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1900" b="0" i="0" u="none" strike="noStrike" cap="none" normalizeH="0" baseline="0">
                          <a:ln>
                            <a:noFill/>
                          </a:ln>
                          <a:solidFill>
                            <a:schemeClr val="tx1"/>
                          </a:solidFill>
                          <a:effectLst/>
                          <a:latin typeface="Arial" charset="0"/>
                        </a:rPr>
                        <a:t>150</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1900" b="0" i="0" u="none" strike="noStrike" cap="none" normalizeH="0" baseline="0">
                          <a:ln>
                            <a:noFill/>
                          </a:ln>
                          <a:solidFill>
                            <a:schemeClr val="tx1"/>
                          </a:solidFill>
                          <a:effectLst/>
                          <a:latin typeface="Arial" charset="0"/>
                        </a:rPr>
                        <a:t>50</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1900" b="0" i="0" u="none" strike="noStrike" cap="none" normalizeH="0" baseline="0">
                          <a:ln>
                            <a:noFill/>
                          </a:ln>
                          <a:solidFill>
                            <a:schemeClr val="tx1"/>
                          </a:solidFill>
                          <a:effectLst/>
                          <a:latin typeface="Arial" charset="0"/>
                        </a:rPr>
                        <a:t>16500</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1900" b="0" i="0" u="none" strike="noStrike" cap="none" normalizeH="0" baseline="0">
                          <a:ln>
                            <a:noFill/>
                          </a:ln>
                          <a:solidFill>
                            <a:schemeClr val="tx1"/>
                          </a:solidFill>
                          <a:effectLst/>
                          <a:latin typeface="Arial" charset="0"/>
                        </a:rPr>
                        <a:t>12000</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31124" name="Line 49"/>
          <p:cNvSpPr>
            <a:spLocks noChangeShapeType="1"/>
          </p:cNvSpPr>
          <p:nvPr/>
        </p:nvSpPr>
        <p:spPr bwMode="auto">
          <a:xfrm>
            <a:off x="200025" y="2525713"/>
            <a:ext cx="0" cy="3875087"/>
          </a:xfrm>
          <a:prstGeom prst="line">
            <a:avLst/>
          </a:prstGeom>
          <a:noFill/>
          <a:ln w="76200">
            <a:solidFill>
              <a:srgbClr val="FF0000"/>
            </a:solidFill>
            <a:round/>
            <a:headEnd type="none" w="med" len="lg"/>
            <a:tailEnd type="stealth"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299250" name="Oval 50"/>
          <p:cNvSpPr>
            <a:spLocks noChangeArrowheads="1"/>
          </p:cNvSpPr>
          <p:nvPr/>
        </p:nvSpPr>
        <p:spPr bwMode="auto">
          <a:xfrm>
            <a:off x="2792413" y="4208463"/>
            <a:ext cx="523875" cy="558800"/>
          </a:xfrm>
          <a:prstGeom prst="ellipse">
            <a:avLst/>
          </a:prstGeom>
          <a:noFill/>
          <a:ln w="28575" algn="ctr">
            <a:solidFill>
              <a:srgbClr val="00FF00"/>
            </a:solidFill>
            <a:round/>
            <a:headEnd type="none" w="med" len="lg"/>
            <a:tailEnd type="none" w="sm" len="sm"/>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en-US" altLang="en-US" sz="2500">
              <a:solidFill>
                <a:schemeClr val="tx2"/>
              </a:solidFill>
            </a:endParaRPr>
          </a:p>
        </p:txBody>
      </p:sp>
      <p:sp>
        <p:nvSpPr>
          <p:cNvPr id="5299251" name="Oval 51"/>
          <p:cNvSpPr>
            <a:spLocks noChangeArrowheads="1"/>
          </p:cNvSpPr>
          <p:nvPr/>
        </p:nvSpPr>
        <p:spPr bwMode="auto">
          <a:xfrm>
            <a:off x="5221288" y="4200525"/>
            <a:ext cx="539750" cy="546100"/>
          </a:xfrm>
          <a:prstGeom prst="ellipse">
            <a:avLst/>
          </a:prstGeom>
          <a:noFill/>
          <a:ln w="28575" algn="ctr">
            <a:solidFill>
              <a:srgbClr val="00FF00"/>
            </a:solidFill>
            <a:round/>
            <a:headEnd type="none" w="med" len="lg"/>
            <a:tailEnd type="none" w="sm" len="sm"/>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en-US" altLang="en-US" sz="2500">
              <a:solidFill>
                <a:schemeClr val="tx2"/>
              </a:solidFill>
            </a:endParaRPr>
          </a:p>
        </p:txBody>
      </p:sp>
      <p:sp>
        <p:nvSpPr>
          <p:cNvPr id="5299252" name="Oval 52"/>
          <p:cNvSpPr>
            <a:spLocks noChangeArrowheads="1"/>
          </p:cNvSpPr>
          <p:nvPr/>
        </p:nvSpPr>
        <p:spPr bwMode="auto">
          <a:xfrm>
            <a:off x="1508125" y="2860675"/>
            <a:ext cx="641350" cy="660400"/>
          </a:xfrm>
          <a:prstGeom prst="ellipse">
            <a:avLst/>
          </a:prstGeom>
          <a:noFill/>
          <a:ln w="28575" algn="ctr">
            <a:solidFill>
              <a:srgbClr val="FF0000"/>
            </a:solidFill>
            <a:round/>
            <a:headEnd type="none" w="med" len="lg"/>
            <a:tailEnd type="none" w="sm" len="sm"/>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en-US" altLang="en-US" sz="2500">
              <a:solidFill>
                <a:schemeClr val="tx2"/>
              </a:solidFill>
            </a:endParaRPr>
          </a:p>
        </p:txBody>
      </p:sp>
      <p:sp>
        <p:nvSpPr>
          <p:cNvPr id="5299253" name="Oval 53"/>
          <p:cNvSpPr>
            <a:spLocks noChangeArrowheads="1"/>
          </p:cNvSpPr>
          <p:nvPr/>
        </p:nvSpPr>
        <p:spPr bwMode="auto">
          <a:xfrm>
            <a:off x="3989388" y="2865438"/>
            <a:ext cx="603250" cy="660400"/>
          </a:xfrm>
          <a:prstGeom prst="ellipse">
            <a:avLst/>
          </a:prstGeom>
          <a:noFill/>
          <a:ln w="28575" algn="ctr">
            <a:solidFill>
              <a:srgbClr val="FF0000"/>
            </a:solidFill>
            <a:round/>
            <a:headEnd type="none" w="med" len="lg"/>
            <a:tailEnd type="none" w="sm" len="sm"/>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en-US" altLang="en-US" sz="2500">
              <a:solidFill>
                <a:schemeClr val="tx2"/>
              </a:solidFill>
            </a:endParaRPr>
          </a:p>
        </p:txBody>
      </p:sp>
      <p:sp>
        <p:nvSpPr>
          <p:cNvPr id="5299254" name="Oval 54"/>
          <p:cNvSpPr>
            <a:spLocks noChangeArrowheads="1"/>
          </p:cNvSpPr>
          <p:nvPr/>
        </p:nvSpPr>
        <p:spPr bwMode="auto">
          <a:xfrm>
            <a:off x="1550988" y="5557838"/>
            <a:ext cx="565150" cy="660400"/>
          </a:xfrm>
          <a:prstGeom prst="ellipse">
            <a:avLst/>
          </a:prstGeom>
          <a:noFill/>
          <a:ln w="28575" algn="ctr">
            <a:solidFill>
              <a:srgbClr val="FF0000"/>
            </a:solidFill>
            <a:round/>
            <a:headEnd type="none" w="med" len="lg"/>
            <a:tailEnd type="none" w="sm" len="sm"/>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en-US" altLang="en-US" sz="2500">
              <a:solidFill>
                <a:schemeClr val="tx2"/>
              </a:solidFill>
            </a:endParaRPr>
          </a:p>
        </p:txBody>
      </p:sp>
      <p:sp>
        <p:nvSpPr>
          <p:cNvPr id="5299255" name="Oval 55"/>
          <p:cNvSpPr>
            <a:spLocks noChangeArrowheads="1"/>
          </p:cNvSpPr>
          <p:nvPr/>
        </p:nvSpPr>
        <p:spPr bwMode="auto">
          <a:xfrm>
            <a:off x="4032250" y="5562600"/>
            <a:ext cx="527050" cy="660400"/>
          </a:xfrm>
          <a:prstGeom prst="ellipse">
            <a:avLst/>
          </a:prstGeom>
          <a:noFill/>
          <a:ln w="28575" algn="ctr">
            <a:solidFill>
              <a:srgbClr val="FF0000"/>
            </a:solidFill>
            <a:round/>
            <a:headEnd type="none" w="med" len="lg"/>
            <a:tailEnd type="none" w="sm" len="sm"/>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en-US" altLang="en-US" sz="2500">
              <a:solidFill>
                <a:schemeClr val="tx2"/>
              </a:solidFill>
            </a:endParaRPr>
          </a:p>
        </p:txBody>
      </p:sp>
      <p:sp>
        <p:nvSpPr>
          <p:cNvPr id="5299256" name="Line 56"/>
          <p:cNvSpPr>
            <a:spLocks noChangeShapeType="1"/>
          </p:cNvSpPr>
          <p:nvPr/>
        </p:nvSpPr>
        <p:spPr bwMode="auto">
          <a:xfrm rot="10800000">
            <a:off x="1998663" y="3482975"/>
            <a:ext cx="850900" cy="814388"/>
          </a:xfrm>
          <a:prstGeom prst="line">
            <a:avLst/>
          </a:prstGeom>
          <a:noFill/>
          <a:ln w="1905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299257" name="Line 57"/>
          <p:cNvSpPr>
            <a:spLocks noChangeShapeType="1"/>
          </p:cNvSpPr>
          <p:nvPr/>
        </p:nvSpPr>
        <p:spPr bwMode="auto">
          <a:xfrm rot="10800000">
            <a:off x="4529138" y="3484563"/>
            <a:ext cx="742950" cy="779462"/>
          </a:xfrm>
          <a:prstGeom prst="line">
            <a:avLst/>
          </a:prstGeom>
          <a:noFill/>
          <a:ln w="1905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299258" name="Oval 58"/>
          <p:cNvSpPr>
            <a:spLocks noChangeArrowheads="1"/>
          </p:cNvSpPr>
          <p:nvPr/>
        </p:nvSpPr>
        <p:spPr bwMode="auto">
          <a:xfrm>
            <a:off x="7602538" y="2874963"/>
            <a:ext cx="755650" cy="660400"/>
          </a:xfrm>
          <a:prstGeom prst="ellipse">
            <a:avLst/>
          </a:prstGeom>
          <a:noFill/>
          <a:ln w="28575"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en-US" altLang="en-US" sz="2500">
              <a:solidFill>
                <a:schemeClr val="tx2"/>
              </a:solidFill>
            </a:endParaRPr>
          </a:p>
        </p:txBody>
      </p:sp>
      <p:sp>
        <p:nvSpPr>
          <p:cNvPr id="5299259" name="Line 59"/>
          <p:cNvSpPr>
            <a:spLocks noChangeShapeType="1"/>
          </p:cNvSpPr>
          <p:nvPr/>
        </p:nvSpPr>
        <p:spPr bwMode="auto">
          <a:xfrm flipH="1">
            <a:off x="2038350" y="4714875"/>
            <a:ext cx="820738" cy="965200"/>
          </a:xfrm>
          <a:prstGeom prst="line">
            <a:avLst/>
          </a:prstGeom>
          <a:noFill/>
          <a:ln w="1905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299260" name="Line 60"/>
          <p:cNvSpPr>
            <a:spLocks noChangeShapeType="1"/>
          </p:cNvSpPr>
          <p:nvPr/>
        </p:nvSpPr>
        <p:spPr bwMode="auto">
          <a:xfrm flipH="1">
            <a:off x="4478338" y="4714875"/>
            <a:ext cx="850900" cy="903288"/>
          </a:xfrm>
          <a:prstGeom prst="line">
            <a:avLst/>
          </a:prstGeom>
          <a:noFill/>
          <a:ln w="1905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299261" name="Oval 61"/>
          <p:cNvSpPr>
            <a:spLocks noChangeArrowheads="1"/>
          </p:cNvSpPr>
          <p:nvPr/>
        </p:nvSpPr>
        <p:spPr bwMode="auto">
          <a:xfrm>
            <a:off x="7543800" y="5541963"/>
            <a:ext cx="806450" cy="660400"/>
          </a:xfrm>
          <a:prstGeom prst="ellipse">
            <a:avLst/>
          </a:prstGeom>
          <a:noFill/>
          <a:ln w="28575" algn="ctr">
            <a:solidFill>
              <a:srgbClr val="FF0000"/>
            </a:solidFill>
            <a:round/>
            <a:headEnd type="none" w="med" len="lg"/>
            <a:tailEnd type="none" w="lg" len="lg"/>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en-US" altLang="en-US" sz="2500">
              <a:solidFill>
                <a:schemeClr val="tx2"/>
              </a:solidFill>
            </a:endParaRPr>
          </a:p>
        </p:txBody>
      </p:sp>
      <p:sp>
        <p:nvSpPr>
          <p:cNvPr id="5299262" name="Line 62"/>
          <p:cNvSpPr>
            <a:spLocks noChangeShapeType="1"/>
          </p:cNvSpPr>
          <p:nvPr/>
        </p:nvSpPr>
        <p:spPr bwMode="auto">
          <a:xfrm>
            <a:off x="4611688" y="3206750"/>
            <a:ext cx="2862262" cy="0"/>
          </a:xfrm>
          <a:prstGeom prst="line">
            <a:avLst/>
          </a:prstGeom>
          <a:noFill/>
          <a:ln w="1905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5299263" name="Line 63"/>
          <p:cNvSpPr>
            <a:spLocks noChangeShapeType="1"/>
          </p:cNvSpPr>
          <p:nvPr/>
        </p:nvSpPr>
        <p:spPr bwMode="auto">
          <a:xfrm>
            <a:off x="4629150" y="5883275"/>
            <a:ext cx="2801938" cy="0"/>
          </a:xfrm>
          <a:prstGeom prst="line">
            <a:avLst/>
          </a:prstGeom>
          <a:noFill/>
          <a:ln w="19050">
            <a:solidFill>
              <a:srgbClr val="FF0000"/>
            </a:solidFill>
            <a:round/>
            <a:headEnd type="none" w="med" len="lg"/>
            <a:tailEnd type="triangle"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1139" name="Rectangle 293"/>
          <p:cNvSpPr>
            <a:spLocks noGrp="1" noChangeArrowheads="1"/>
          </p:cNvSpPr>
          <p:nvPr>
            <p:ph type="title"/>
          </p:nvPr>
        </p:nvSpPr>
        <p:spPr>
          <a:noFill/>
        </p:spPr>
        <p:txBody>
          <a:bodyPr/>
          <a:lstStyle/>
          <a:p>
            <a:pPr eaLnBrk="1" hangingPunct="1"/>
            <a:r>
              <a:rPr lang="en-US" altLang="en-US"/>
              <a:t>1. Introduction to Macroeconomics </a:t>
            </a:r>
            <a:br>
              <a:rPr lang="en-US" altLang="en-US"/>
            </a:br>
            <a:r>
              <a:rPr lang="en-US" altLang="en-US"/>
              <a:t> 1.3.3. Nominal vs. real GDP and the GDP-Deflator</a:t>
            </a:r>
          </a:p>
        </p:txBody>
      </p:sp>
      <p:sp>
        <p:nvSpPr>
          <p:cNvPr id="131140" name="Rechtwinkliges Dreieck 2"/>
          <p:cNvSpPr>
            <a:spLocks noChangeArrowheads="1"/>
          </p:cNvSpPr>
          <p:nvPr/>
        </p:nvSpPr>
        <p:spPr bwMode="auto">
          <a:xfrm>
            <a:off x="0" y="6683375"/>
            <a:ext cx="200025" cy="174625"/>
          </a:xfrm>
          <a:prstGeom prst="rtTriangle">
            <a:avLst/>
          </a:prstGeom>
          <a:solidFill>
            <a:srgbClr val="FFFF00"/>
          </a:solidFill>
          <a:ln>
            <a:noFill/>
          </a:ln>
          <a:extLst>
            <a:ext uri="{91240B29-F687-4F45-9708-019B960494DF}">
              <a14:hiddenLine xmlns:a14="http://schemas.microsoft.com/office/drawing/2010/main" w="50800" algn="ctr">
                <a:solidFill>
                  <a:srgbClr val="000000"/>
                </a:solidFill>
                <a:round/>
                <a:headEnd/>
                <a:tailEnd/>
              </a14:hiddenLine>
            </a:ext>
          </a:extLst>
        </p:spPr>
        <p:txBody>
          <a:bodyPr lIns="0" tIns="0" rIns="0" bIns="0"/>
          <a:lstStyle>
            <a:lvl1pPr marL="355600" indent="-355600">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de-DE" altLang="en-US" sz="250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993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299328"/>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9933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9925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9925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9925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9925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9925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29925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29926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29925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29925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299259"/>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299255"/>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299260"/>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299263"/>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299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9328" grpId="0" animBg="1"/>
      <p:bldP spid="5299328" grpId="1" animBg="1"/>
      <p:bldP spid="5299332" grpId="0" animBg="1"/>
      <p:bldP spid="5299250" grpId="0" animBg="1"/>
      <p:bldP spid="5299251" grpId="0" animBg="1"/>
      <p:bldP spid="5299252" grpId="0" animBg="1"/>
      <p:bldP spid="5299253" grpId="0" animBg="1"/>
      <p:bldP spid="5299254" grpId="0" animBg="1"/>
      <p:bldP spid="5299255" grpId="0" animBg="1"/>
      <p:bldP spid="5299256" grpId="0" animBg="1"/>
      <p:bldP spid="5299257" grpId="0" animBg="1"/>
      <p:bldP spid="5299258" grpId="0" animBg="1"/>
      <p:bldP spid="5299259" grpId="0" animBg="1"/>
      <p:bldP spid="5299260" grpId="0" animBg="1"/>
      <p:bldP spid="5299261" grpId="0" animBg="1"/>
      <p:bldP spid="5299262" grpId="0" animBg="1"/>
      <p:bldP spid="5299263"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3122"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53033E83-87DF-45E5-BE95-7289262B92C5}" type="slidenum">
              <a:rPr lang="de-DE" altLang="en-US" sz="1600"/>
              <a:pPr>
                <a:spcBef>
                  <a:spcPct val="0"/>
                </a:spcBef>
                <a:buClrTx/>
                <a:buFontTx/>
                <a:buNone/>
              </a:pPr>
              <a:t>49</a:t>
            </a:fld>
            <a:r>
              <a:rPr lang="de-DE" altLang="en-US" sz="1600"/>
              <a:t> -</a:t>
            </a:r>
          </a:p>
        </p:txBody>
      </p:sp>
      <p:sp>
        <p:nvSpPr>
          <p:cNvPr id="133123"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133124" name="Rectangle 3"/>
          <p:cNvSpPr>
            <a:spLocks noGrp="1" noChangeArrowheads="1"/>
          </p:cNvSpPr>
          <p:nvPr>
            <p:ph type="body" idx="1"/>
          </p:nvPr>
        </p:nvSpPr>
        <p:spPr>
          <a:xfrm>
            <a:off x="393700" y="1268413"/>
            <a:ext cx="8293100" cy="5351462"/>
          </a:xfrm>
        </p:spPr>
        <p:txBody>
          <a:bodyPr/>
          <a:lstStyle/>
          <a:p>
            <a:pPr eaLnBrk="1" hangingPunct="1"/>
            <a:r>
              <a:rPr lang="en-US" altLang="en-US" dirty="0"/>
              <a:t>Determination of „</a:t>
            </a:r>
            <a:r>
              <a:rPr lang="en-US" altLang="en-US" dirty="0">
                <a:solidFill>
                  <a:srgbClr val="00FF00"/>
                </a:solidFill>
              </a:rPr>
              <a:t>real GDP</a:t>
            </a:r>
            <a:r>
              <a:rPr lang="en-US" altLang="en-US" dirty="0"/>
              <a:t>“:</a:t>
            </a:r>
          </a:p>
          <a:p>
            <a:pPr eaLnBrk="1" hangingPunct="1">
              <a:lnSpc>
                <a:spcPct val="20000"/>
              </a:lnSpc>
            </a:pPr>
            <a:endParaRPr lang="en-US" altLang="en-US" dirty="0"/>
          </a:p>
          <a:p>
            <a:pPr eaLnBrk="1" hangingPunct="1"/>
            <a:r>
              <a:rPr lang="en-US" altLang="en-US" dirty="0"/>
              <a:t>This calculation of real GDP shows:</a:t>
            </a:r>
          </a:p>
          <a:p>
            <a:pPr eaLnBrk="1" hangingPunct="1"/>
            <a:endParaRPr lang="en-US" altLang="en-US" dirty="0"/>
          </a:p>
          <a:p>
            <a:pPr lvl="1" eaLnBrk="1" hangingPunct="1"/>
            <a:r>
              <a:rPr lang="en-US" altLang="en-US" dirty="0"/>
              <a:t>If positive </a:t>
            </a:r>
            <a:r>
              <a:rPr lang="en-US" altLang="en-US" dirty="0">
                <a:solidFill>
                  <a:srgbClr val="00FF00"/>
                </a:solidFill>
              </a:rPr>
              <a:t>inflation</a:t>
            </a:r>
            <a:r>
              <a:rPr lang="en-US" altLang="en-US" dirty="0"/>
              <a:t> was </a:t>
            </a:r>
            <a:r>
              <a:rPr lang="en-US" altLang="en-US" dirty="0">
                <a:solidFill>
                  <a:srgbClr val="00FF00"/>
                </a:solidFill>
              </a:rPr>
              <a:t>prevalent</a:t>
            </a:r>
            <a:r>
              <a:rPr lang="en-US" altLang="en-US" dirty="0"/>
              <a:t> from the past to the present,</a:t>
            </a:r>
          </a:p>
          <a:p>
            <a:pPr lvl="2" eaLnBrk="1" hangingPunct="1"/>
            <a:r>
              <a:rPr lang="en-US" altLang="en-US" dirty="0">
                <a:solidFill>
                  <a:srgbClr val="00FF00"/>
                </a:solidFill>
              </a:rPr>
              <a:t>real GDP </a:t>
            </a:r>
            <a:r>
              <a:rPr lang="en-US" altLang="en-US" dirty="0">
                <a:solidFill>
                  <a:srgbClr val="FFC000"/>
                </a:solidFill>
              </a:rPr>
              <a:t>before</a:t>
            </a:r>
            <a:r>
              <a:rPr lang="en-US" altLang="en-US" dirty="0">
                <a:solidFill>
                  <a:srgbClr val="00FF00"/>
                </a:solidFill>
              </a:rPr>
              <a:t> the base year</a:t>
            </a:r>
            <a:r>
              <a:rPr lang="en-US" altLang="en-US" dirty="0"/>
              <a:t> is always </a:t>
            </a:r>
            <a:r>
              <a:rPr lang="en-US" altLang="en-US" dirty="0">
                <a:solidFill>
                  <a:srgbClr val="FFC000"/>
                </a:solidFill>
              </a:rPr>
              <a:t>larger</a:t>
            </a:r>
            <a:r>
              <a:rPr lang="en-US" altLang="en-US" dirty="0"/>
              <a:t> than nominal GDP,</a:t>
            </a:r>
          </a:p>
          <a:p>
            <a:pPr lvl="2" eaLnBrk="1" hangingPunct="1"/>
            <a:r>
              <a:rPr lang="en-US" altLang="en-US" dirty="0">
                <a:solidFill>
                  <a:srgbClr val="00FF00"/>
                </a:solidFill>
              </a:rPr>
              <a:t>while real GDP </a:t>
            </a:r>
            <a:r>
              <a:rPr lang="en-US" altLang="en-US" dirty="0">
                <a:solidFill>
                  <a:srgbClr val="FFC000"/>
                </a:solidFill>
              </a:rPr>
              <a:t>after</a:t>
            </a:r>
            <a:r>
              <a:rPr lang="en-US" altLang="en-US" dirty="0">
                <a:solidFill>
                  <a:srgbClr val="00FF00"/>
                </a:solidFill>
              </a:rPr>
              <a:t> the base year</a:t>
            </a:r>
            <a:r>
              <a:rPr lang="en-US" altLang="en-US" dirty="0"/>
              <a:t> is always </a:t>
            </a:r>
            <a:r>
              <a:rPr lang="en-US" altLang="en-US" dirty="0">
                <a:solidFill>
                  <a:srgbClr val="FFC000"/>
                </a:solidFill>
              </a:rPr>
              <a:t>smaller</a:t>
            </a:r>
            <a:r>
              <a:rPr lang="en-US" altLang="en-US" dirty="0"/>
              <a:t> than nominal GDP.</a:t>
            </a:r>
          </a:p>
          <a:p>
            <a:pPr lvl="2" eaLnBrk="1" hangingPunct="1"/>
            <a:endParaRPr lang="en-US" altLang="en-US" dirty="0"/>
          </a:p>
          <a:p>
            <a:pPr eaLnBrk="1" hangingPunct="1"/>
            <a:r>
              <a:rPr lang="en-US" altLang="en-US" dirty="0"/>
              <a:t>A comparison of real and nominal GDP shows this:</a:t>
            </a:r>
          </a:p>
        </p:txBody>
      </p:sp>
      <p:sp>
        <p:nvSpPr>
          <p:cNvPr id="133125" name="Rectangle 8"/>
          <p:cNvSpPr>
            <a:spLocks noGrp="1" noChangeArrowheads="1"/>
          </p:cNvSpPr>
          <p:nvPr>
            <p:ph type="title"/>
          </p:nvPr>
        </p:nvSpPr>
        <p:spPr>
          <a:noFill/>
        </p:spPr>
        <p:txBody>
          <a:bodyPr/>
          <a:lstStyle/>
          <a:p>
            <a:pPr eaLnBrk="1" hangingPunct="1"/>
            <a:r>
              <a:rPr lang="en-US" altLang="en-US"/>
              <a:t>1. Introduction to Macroeconomics </a:t>
            </a:r>
            <a:br>
              <a:rPr lang="en-US" altLang="en-US"/>
            </a:br>
            <a:r>
              <a:rPr lang="en-US" altLang="en-US"/>
              <a:t> 1.3.3. Nominal vs. real GDP and the GDP-Deflator</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41D333A2-CD72-4ECD-A765-272B18AD6D0F}" type="slidenum">
              <a:rPr lang="de-DE" altLang="en-US" sz="1600"/>
              <a:pPr>
                <a:spcBef>
                  <a:spcPct val="0"/>
                </a:spcBef>
                <a:buClrTx/>
                <a:buFontTx/>
                <a:buNone/>
              </a:pPr>
              <a:t>5</a:t>
            </a:fld>
            <a:r>
              <a:rPr lang="de-DE" altLang="en-US" sz="1600"/>
              <a:t> -</a:t>
            </a:r>
          </a:p>
        </p:txBody>
      </p:sp>
      <p:sp>
        <p:nvSpPr>
          <p:cNvPr id="16387"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5444610" name="Rectangle 2"/>
          <p:cNvSpPr>
            <a:spLocks noGrp="1" noChangeArrowheads="1"/>
          </p:cNvSpPr>
          <p:nvPr>
            <p:ph type="body" idx="1"/>
          </p:nvPr>
        </p:nvSpPr>
        <p:spPr>
          <a:xfrm>
            <a:off x="457200" y="1371600"/>
            <a:ext cx="8686800" cy="5076825"/>
          </a:xfrm>
        </p:spPr>
        <p:txBody>
          <a:bodyPr/>
          <a:lstStyle/>
          <a:p>
            <a:pPr eaLnBrk="1" hangingPunct="1">
              <a:defRPr/>
            </a:pPr>
            <a:r>
              <a:rPr lang="en-US" altLang="en-US" dirty="0">
                <a:solidFill>
                  <a:srgbClr val="00FF00"/>
                </a:solidFill>
              </a:rPr>
              <a:t>As we will see:</a:t>
            </a:r>
            <a:r>
              <a:rPr lang="en-US" altLang="en-US" dirty="0"/>
              <a:t> The macroeconomic “</a:t>
            </a:r>
            <a:r>
              <a:rPr lang="en-US" altLang="en-US" dirty="0">
                <a:solidFill>
                  <a:srgbClr val="00FF00"/>
                </a:solidFill>
              </a:rPr>
              <a:t>whole</a:t>
            </a:r>
            <a:r>
              <a:rPr lang="en-US" altLang="en-US" dirty="0"/>
              <a:t>” is </a:t>
            </a:r>
            <a:r>
              <a:rPr lang="en-US" altLang="en-US" dirty="0">
                <a:solidFill>
                  <a:srgbClr val="00FF00"/>
                </a:solidFill>
              </a:rPr>
              <a:t>more</a:t>
            </a:r>
            <a:r>
              <a:rPr lang="en-US" altLang="en-US" dirty="0"/>
              <a:t> </a:t>
            </a:r>
            <a:r>
              <a:rPr lang="en-US" altLang="en-US" dirty="0">
                <a:solidFill>
                  <a:srgbClr val="00FF00"/>
                </a:solidFill>
              </a:rPr>
              <a:t>than</a:t>
            </a:r>
            <a:r>
              <a:rPr lang="en-US" altLang="en-US" dirty="0"/>
              <a:t> the sum of its microeconomic “</a:t>
            </a:r>
            <a:r>
              <a:rPr lang="en-US" altLang="en-US" dirty="0">
                <a:solidFill>
                  <a:srgbClr val="00FF00"/>
                </a:solidFill>
              </a:rPr>
              <a:t>parts</a:t>
            </a:r>
            <a:r>
              <a:rPr lang="en-US" altLang="en-US" dirty="0"/>
              <a:t>”!</a:t>
            </a:r>
          </a:p>
          <a:p>
            <a:pPr eaLnBrk="1" hangingPunct="1">
              <a:lnSpc>
                <a:spcPts val="1000"/>
              </a:lnSpc>
              <a:defRPr/>
            </a:pPr>
            <a:endParaRPr lang="en-US" altLang="en-US" dirty="0"/>
          </a:p>
          <a:p>
            <a:pPr lvl="1" eaLnBrk="1" hangingPunct="1">
              <a:defRPr/>
            </a:pPr>
            <a:r>
              <a:rPr lang="en-US" altLang="en-US" dirty="0"/>
              <a:t>Famous example: The „</a:t>
            </a:r>
            <a:r>
              <a:rPr lang="en-US" altLang="en-US" dirty="0">
                <a:solidFill>
                  <a:srgbClr val="00FF00"/>
                </a:solidFill>
              </a:rPr>
              <a:t>savings </a:t>
            </a:r>
            <a:r>
              <a:rPr lang="en-US" altLang="en-US" dirty="0" err="1">
                <a:solidFill>
                  <a:srgbClr val="00FF00"/>
                </a:solidFill>
              </a:rPr>
              <a:t>paradoxon</a:t>
            </a:r>
            <a:r>
              <a:rPr lang="en-US" altLang="en-US" dirty="0"/>
              <a:t>“: </a:t>
            </a:r>
          </a:p>
          <a:p>
            <a:pPr lvl="2" eaLnBrk="1" hangingPunct="1">
              <a:defRPr/>
            </a:pPr>
            <a:r>
              <a:rPr lang="en-US" altLang="en-US" dirty="0"/>
              <a:t>For an individual household or company it is always possible to </a:t>
            </a:r>
            <a:r>
              <a:rPr lang="en-US" altLang="en-US" dirty="0">
                <a:solidFill>
                  <a:srgbClr val="00FF00"/>
                </a:solidFill>
              </a:rPr>
              <a:t>increase savings </a:t>
            </a:r>
            <a:r>
              <a:rPr lang="en-US" altLang="en-US" dirty="0"/>
              <a:t>by </a:t>
            </a:r>
            <a:r>
              <a:rPr lang="en-US" altLang="en-US" dirty="0">
                <a:solidFill>
                  <a:srgbClr val="00FF00"/>
                </a:solidFill>
              </a:rPr>
              <a:t>reducing expenditure</a:t>
            </a:r>
            <a:r>
              <a:rPr lang="en-US" altLang="en-US" dirty="0"/>
              <a:t> – since individual income stays constant if the household reduces expenditure: </a:t>
            </a:r>
          </a:p>
          <a:p>
            <a:pPr marL="914400" lvl="2" indent="0" eaLnBrk="1" hangingPunct="1">
              <a:buFont typeface="Arial Unicode MS" pitchFamily="34" charset="-128"/>
              <a:buNone/>
              <a:defRPr/>
            </a:pPr>
            <a:r>
              <a:rPr lang="en-US" altLang="en-US" dirty="0"/>
              <a:t>                   </a:t>
            </a:r>
            <a:r>
              <a:rPr lang="de-DE" altLang="en-US" dirty="0" err="1"/>
              <a:t>Savings</a:t>
            </a:r>
            <a:r>
              <a:rPr lang="de-DE" altLang="en-US" dirty="0">
                <a:solidFill>
                  <a:srgbClr val="00FF00"/>
                </a:solidFill>
              </a:rPr>
              <a:t>   </a:t>
            </a:r>
            <a:r>
              <a:rPr lang="de-DE" altLang="en-US" dirty="0"/>
              <a:t>= Income - </a:t>
            </a:r>
            <a:r>
              <a:rPr lang="de-DE" altLang="en-US" dirty="0" err="1"/>
              <a:t>Expenditure</a:t>
            </a:r>
            <a:endParaRPr lang="de-DE" altLang="en-US" dirty="0">
              <a:solidFill>
                <a:srgbClr val="00FF00"/>
              </a:solidFill>
            </a:endParaRPr>
          </a:p>
          <a:p>
            <a:pPr marL="914400" lvl="2" indent="0" eaLnBrk="1" hangingPunct="1">
              <a:lnSpc>
                <a:spcPts val="1000"/>
              </a:lnSpc>
              <a:buFont typeface="Arial Unicode MS" pitchFamily="34" charset="-128"/>
              <a:buNone/>
              <a:defRPr/>
            </a:pPr>
            <a:endParaRPr lang="de-DE" altLang="en-US" dirty="0"/>
          </a:p>
          <a:p>
            <a:pPr lvl="2" eaLnBrk="1" hangingPunct="1">
              <a:defRPr/>
            </a:pPr>
            <a:r>
              <a:rPr lang="en-US" altLang="en-US" dirty="0"/>
              <a:t>For the economy as a whole it is not readily possible to </a:t>
            </a:r>
            <a:r>
              <a:rPr lang="en-US" altLang="en-US" dirty="0">
                <a:solidFill>
                  <a:srgbClr val="00FF00"/>
                </a:solidFill>
              </a:rPr>
              <a:t>increase savings </a:t>
            </a:r>
            <a:r>
              <a:rPr lang="en-US" altLang="en-US" dirty="0"/>
              <a:t>by </a:t>
            </a:r>
            <a:r>
              <a:rPr lang="en-US" altLang="en-US" dirty="0">
                <a:solidFill>
                  <a:srgbClr val="00FF00"/>
                </a:solidFill>
              </a:rPr>
              <a:t>reducing expenditure</a:t>
            </a:r>
            <a:r>
              <a:rPr lang="en-US" altLang="en-US" dirty="0"/>
              <a:t> – since total </a:t>
            </a:r>
            <a:r>
              <a:rPr lang="en-US" altLang="en-US" dirty="0">
                <a:solidFill>
                  <a:srgbClr val="00FF00"/>
                </a:solidFill>
              </a:rPr>
              <a:t>income falls</a:t>
            </a:r>
            <a:r>
              <a:rPr lang="en-US" altLang="en-US" dirty="0"/>
              <a:t> if all households and companies </a:t>
            </a:r>
            <a:r>
              <a:rPr lang="en-US" altLang="en-US" dirty="0">
                <a:solidFill>
                  <a:srgbClr val="00FF00"/>
                </a:solidFill>
              </a:rPr>
              <a:t>reduce</a:t>
            </a:r>
            <a:r>
              <a:rPr lang="en-US" altLang="en-US" dirty="0"/>
              <a:t> their </a:t>
            </a:r>
            <a:r>
              <a:rPr lang="en-US" altLang="en-US" dirty="0">
                <a:solidFill>
                  <a:srgbClr val="00FF00"/>
                </a:solidFill>
              </a:rPr>
              <a:t>expenditure</a:t>
            </a:r>
            <a:r>
              <a:rPr lang="en-US" altLang="en-US" dirty="0"/>
              <a:t>: </a:t>
            </a:r>
          </a:p>
          <a:p>
            <a:pPr marL="914400" lvl="2" indent="0" eaLnBrk="1" hangingPunct="1">
              <a:buFont typeface="Arial Unicode MS" pitchFamily="34" charset="-128"/>
              <a:buNone/>
              <a:defRPr/>
            </a:pPr>
            <a:r>
              <a:rPr lang="en-US" altLang="en-US" dirty="0"/>
              <a:t>                    </a:t>
            </a:r>
            <a:r>
              <a:rPr lang="de-DE" altLang="en-US" dirty="0" err="1"/>
              <a:t>Savings</a:t>
            </a:r>
            <a:r>
              <a:rPr lang="de-DE" altLang="en-US" dirty="0"/>
              <a:t> = Income </a:t>
            </a:r>
            <a:r>
              <a:rPr lang="de-DE" altLang="en-US" dirty="0">
                <a:solidFill>
                  <a:srgbClr val="00FF00"/>
                </a:solidFill>
              </a:rPr>
              <a:t> </a:t>
            </a:r>
            <a:r>
              <a:rPr lang="de-DE" altLang="en-US" dirty="0"/>
              <a:t> - </a:t>
            </a:r>
            <a:r>
              <a:rPr lang="de-DE" altLang="en-US" dirty="0" err="1"/>
              <a:t>Expenditure</a:t>
            </a:r>
            <a:r>
              <a:rPr lang="de-DE" altLang="en-US" dirty="0"/>
              <a:t> </a:t>
            </a:r>
            <a:endParaRPr lang="en-US" altLang="en-US" dirty="0">
              <a:solidFill>
                <a:srgbClr val="00FF00"/>
              </a:solidFill>
            </a:endParaRPr>
          </a:p>
        </p:txBody>
      </p:sp>
      <p:sp>
        <p:nvSpPr>
          <p:cNvPr id="16389" name="Rectangle 69"/>
          <p:cNvSpPr>
            <a:spLocks noGrp="1" noChangeArrowheads="1"/>
          </p:cNvSpPr>
          <p:nvPr>
            <p:ph type="title"/>
          </p:nvPr>
        </p:nvSpPr>
        <p:spPr>
          <a:noFill/>
        </p:spPr>
        <p:txBody>
          <a:bodyPr/>
          <a:lstStyle/>
          <a:p>
            <a:pPr eaLnBrk="1" hangingPunct="1"/>
            <a:r>
              <a:rPr lang="en-US" altLang="en-US"/>
              <a:t>1. Introduction to Macroeconomics </a:t>
            </a:r>
            <a:br>
              <a:rPr lang="en-US" altLang="en-US"/>
            </a:br>
            <a:r>
              <a:rPr lang="en-US" altLang="en-US" sz="2400"/>
              <a:t>1.1. What is Macroeconomics?</a:t>
            </a:r>
          </a:p>
        </p:txBody>
      </p:sp>
      <p:cxnSp>
        <p:nvCxnSpPr>
          <p:cNvPr id="9" name="Gerade Verbindung mit Pfeil 8"/>
          <p:cNvCxnSpPr>
            <a:cxnSpLocks noChangeShapeType="1"/>
          </p:cNvCxnSpPr>
          <p:nvPr/>
        </p:nvCxnSpPr>
        <p:spPr bwMode="auto">
          <a:xfrm>
            <a:off x="7210425" y="4257675"/>
            <a:ext cx="0" cy="409575"/>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3" name="Gerade Verbindung 12"/>
          <p:cNvCxnSpPr>
            <a:cxnSpLocks noChangeShapeType="1"/>
          </p:cNvCxnSpPr>
          <p:nvPr/>
        </p:nvCxnSpPr>
        <p:spPr bwMode="auto">
          <a:xfrm>
            <a:off x="4362450" y="4257675"/>
            <a:ext cx="1000125"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74" name="Gerade Verbindung mit Pfeil 73"/>
          <p:cNvCxnSpPr>
            <a:cxnSpLocks noChangeShapeType="1"/>
          </p:cNvCxnSpPr>
          <p:nvPr/>
        </p:nvCxnSpPr>
        <p:spPr bwMode="auto">
          <a:xfrm flipV="1">
            <a:off x="4048125" y="4200525"/>
            <a:ext cx="0" cy="409575"/>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75" name="Gerade Verbindung mit Pfeil 74"/>
          <p:cNvCxnSpPr>
            <a:cxnSpLocks noChangeShapeType="1"/>
          </p:cNvCxnSpPr>
          <p:nvPr/>
        </p:nvCxnSpPr>
        <p:spPr bwMode="auto">
          <a:xfrm>
            <a:off x="7343775" y="6248400"/>
            <a:ext cx="0" cy="409575"/>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76" name="Gerade Verbindung mit Pfeil 75"/>
          <p:cNvCxnSpPr>
            <a:cxnSpLocks noChangeShapeType="1"/>
          </p:cNvCxnSpPr>
          <p:nvPr/>
        </p:nvCxnSpPr>
        <p:spPr bwMode="auto">
          <a:xfrm>
            <a:off x="5362575" y="6248400"/>
            <a:ext cx="0" cy="409575"/>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77" name="Gerade Verbindung 76"/>
          <p:cNvCxnSpPr>
            <a:cxnSpLocks noChangeShapeType="1"/>
          </p:cNvCxnSpPr>
          <p:nvPr/>
        </p:nvCxnSpPr>
        <p:spPr bwMode="auto">
          <a:xfrm>
            <a:off x="3019425" y="6248400"/>
            <a:ext cx="1028700"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446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446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4461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444610">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444610">
                                            <p:txEl>
                                              <p:pRg st="7" end="7"/>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7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76"/>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37FEF03C-8488-471C-B874-050207DBC12C}" type="slidenum">
              <a:rPr lang="de-DE" altLang="en-US" sz="1600"/>
              <a:pPr>
                <a:spcBef>
                  <a:spcPct val="0"/>
                </a:spcBef>
                <a:buClrTx/>
                <a:buFontTx/>
                <a:buNone/>
              </a:pPr>
              <a:t>50</a:t>
            </a:fld>
            <a:r>
              <a:rPr lang="de-DE" altLang="en-US" sz="1600"/>
              <a:t> -</a:t>
            </a:r>
          </a:p>
        </p:txBody>
      </p:sp>
      <p:sp>
        <p:nvSpPr>
          <p:cNvPr id="135171"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graphicFrame>
        <p:nvGraphicFramePr>
          <p:cNvPr id="135172" name="Objekt 1"/>
          <p:cNvGraphicFramePr>
            <a:graphicFrameLocks noChangeAspect="1"/>
          </p:cNvGraphicFramePr>
          <p:nvPr/>
        </p:nvGraphicFramePr>
        <p:xfrm>
          <a:off x="-46038" y="-66675"/>
          <a:ext cx="9239251" cy="6992938"/>
        </p:xfrm>
        <a:graphic>
          <a:graphicData uri="http://schemas.openxmlformats.org/presentationml/2006/ole">
            <mc:AlternateContent xmlns:mc="http://schemas.openxmlformats.org/markup-compatibility/2006">
              <mc:Choice xmlns:v="urn:schemas-microsoft-com:vml" Requires="v">
                <p:oleObj spid="_x0000_s135285" name="Arbeitsblatt" r:id="rId4" imgW="9239357" imgH="5743710" progId="Excel.Sheet.8">
                  <p:link updateAutomatic="1"/>
                </p:oleObj>
              </mc:Choice>
              <mc:Fallback>
                <p:oleObj name="Arbeitsblatt" r:id="rId4" imgW="9239357" imgH="5743710" progId="Excel.Sheet.8">
                  <p:link updateAutomatic="1"/>
                  <p:pic>
                    <p:nvPicPr>
                      <p:cNvPr id="0" name="Objek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8" y="-66675"/>
                        <a:ext cx="9239251"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5173" name="Text Box 3"/>
          <p:cNvSpPr txBox="1">
            <a:spLocks noChangeArrowheads="1"/>
          </p:cNvSpPr>
          <p:nvPr/>
        </p:nvSpPr>
        <p:spPr bwMode="auto">
          <a:xfrm>
            <a:off x="0" y="6548438"/>
            <a:ext cx="3267075"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sm" len="sm"/>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de-DE" altLang="en-US" sz="1400">
                <a:solidFill>
                  <a:schemeClr val="bg2"/>
                </a:solidFill>
              </a:rPr>
              <a:t>Source: AMECO, EU-Commission</a:t>
            </a:r>
          </a:p>
        </p:txBody>
      </p:sp>
      <p:cxnSp>
        <p:nvCxnSpPr>
          <p:cNvPr id="3" name="Gerade Verbindung 2"/>
          <p:cNvCxnSpPr/>
          <p:nvPr/>
        </p:nvCxnSpPr>
        <p:spPr bwMode="auto">
          <a:xfrm flipV="1">
            <a:off x="6217920" y="1703672"/>
            <a:ext cx="0" cy="4186989"/>
          </a:xfrm>
          <a:prstGeom prst="line">
            <a:avLst/>
          </a:prstGeom>
          <a:noFill/>
          <a:ln w="38100" cap="flat" cmpd="sng" algn="ctr">
            <a:solidFill>
              <a:srgbClr val="FF0000"/>
            </a:solidFill>
            <a:prstDash val="solid"/>
            <a:round/>
            <a:headEnd type="triangle" w="lg" len="lg"/>
            <a:tailEnd type="none"/>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0041857E-E6D6-4504-BB16-5D3E43353013}" type="slidenum">
              <a:rPr lang="de-DE" altLang="en-US" sz="1600"/>
              <a:pPr>
                <a:spcBef>
                  <a:spcPct val="0"/>
                </a:spcBef>
                <a:buClrTx/>
                <a:buFontTx/>
                <a:buNone/>
              </a:pPr>
              <a:t>51</a:t>
            </a:fld>
            <a:r>
              <a:rPr lang="de-DE" altLang="en-US" sz="1600"/>
              <a:t> -</a:t>
            </a:r>
          </a:p>
        </p:txBody>
      </p:sp>
      <p:sp>
        <p:nvSpPr>
          <p:cNvPr id="137219"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137220" name="Rectangle 3"/>
          <p:cNvSpPr>
            <a:spLocks noGrp="1" noChangeArrowheads="1"/>
          </p:cNvSpPr>
          <p:nvPr>
            <p:ph type="body" idx="1"/>
          </p:nvPr>
        </p:nvSpPr>
        <p:spPr>
          <a:xfrm>
            <a:off x="393700" y="1268413"/>
            <a:ext cx="8293100" cy="5351462"/>
          </a:xfrm>
        </p:spPr>
        <p:txBody>
          <a:bodyPr/>
          <a:lstStyle/>
          <a:p>
            <a:pPr eaLnBrk="1" hangingPunct="1"/>
            <a:r>
              <a:rPr lang="en-US" altLang="en-US"/>
              <a:t>The elimination of inflation also implies that in times of positive inflation – the </a:t>
            </a:r>
            <a:r>
              <a:rPr lang="en-US" altLang="en-US">
                <a:solidFill>
                  <a:srgbClr val="00FF00"/>
                </a:solidFill>
              </a:rPr>
              <a:t>growth rate of nominal GDP</a:t>
            </a:r>
            <a:r>
              <a:rPr lang="en-US" altLang="en-US"/>
              <a:t> is always </a:t>
            </a:r>
            <a:r>
              <a:rPr lang="en-US" altLang="en-US">
                <a:solidFill>
                  <a:srgbClr val="00FF00"/>
                </a:solidFill>
              </a:rPr>
              <a:t>larger than the growth rate of real GDP</a:t>
            </a:r>
            <a:r>
              <a:rPr lang="en-US" altLang="en-US"/>
              <a:t>.</a:t>
            </a:r>
          </a:p>
          <a:p>
            <a:pPr eaLnBrk="1" hangingPunct="1"/>
            <a:endParaRPr lang="en-US" altLang="en-US"/>
          </a:p>
          <a:p>
            <a:pPr eaLnBrk="1" hangingPunct="1"/>
            <a:r>
              <a:rPr lang="en-US" altLang="en-US"/>
              <a:t>This too follows from our numerical example:</a:t>
            </a:r>
          </a:p>
        </p:txBody>
      </p:sp>
      <p:sp>
        <p:nvSpPr>
          <p:cNvPr id="137221" name="Rectangle 7"/>
          <p:cNvSpPr>
            <a:spLocks noGrp="1" noChangeArrowheads="1"/>
          </p:cNvSpPr>
          <p:nvPr>
            <p:ph type="title"/>
          </p:nvPr>
        </p:nvSpPr>
        <p:spPr>
          <a:noFill/>
        </p:spPr>
        <p:txBody>
          <a:bodyPr/>
          <a:lstStyle/>
          <a:p>
            <a:pPr eaLnBrk="1" hangingPunct="1"/>
            <a:r>
              <a:rPr lang="en-US" altLang="en-US"/>
              <a:t>1. Introduction to Macroeconomics </a:t>
            </a:r>
            <a:br>
              <a:rPr lang="en-US" altLang="en-US"/>
            </a:br>
            <a:r>
              <a:rPr lang="en-US" altLang="en-US"/>
              <a:t> 1.3.3. Nominal vs. real GDP and the GDP-Deflator</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9849826C-62BC-4E0C-930F-A3CD298E795E}" type="slidenum">
              <a:rPr lang="de-DE" altLang="en-US" sz="1600"/>
              <a:pPr>
                <a:spcBef>
                  <a:spcPct val="0"/>
                </a:spcBef>
                <a:buClrTx/>
                <a:buFontTx/>
                <a:buNone/>
              </a:pPr>
              <a:t>52</a:t>
            </a:fld>
            <a:r>
              <a:rPr lang="de-DE" altLang="en-US" sz="1600"/>
              <a:t> -</a:t>
            </a:r>
          </a:p>
        </p:txBody>
      </p:sp>
      <p:sp>
        <p:nvSpPr>
          <p:cNvPr id="139267"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graphicFrame>
        <p:nvGraphicFramePr>
          <p:cNvPr id="80941" name="Group 45"/>
          <p:cNvGraphicFramePr>
            <a:graphicFrameLocks noGrp="1"/>
          </p:cNvGraphicFramePr>
          <p:nvPr/>
        </p:nvGraphicFramePr>
        <p:xfrm>
          <a:off x="558800" y="1341438"/>
          <a:ext cx="8343900" cy="5249864"/>
        </p:xfrm>
        <a:graphic>
          <a:graphicData uri="http://schemas.openxmlformats.org/drawingml/2006/table">
            <a:tbl>
              <a:tblPr/>
              <a:tblGrid>
                <a:gridCol w="1168400">
                  <a:extLst>
                    <a:ext uri="{9D8B030D-6E8A-4147-A177-3AD203B41FA5}">
                      <a16:colId xmlns:a16="http://schemas.microsoft.com/office/drawing/2014/main" val="20000"/>
                    </a:ext>
                  </a:extLst>
                </a:gridCol>
                <a:gridCol w="1549400">
                  <a:extLst>
                    <a:ext uri="{9D8B030D-6E8A-4147-A177-3AD203B41FA5}">
                      <a16:colId xmlns:a16="http://schemas.microsoft.com/office/drawing/2014/main" val="20001"/>
                    </a:ext>
                  </a:extLst>
                </a:gridCol>
                <a:gridCol w="1689100">
                  <a:extLst>
                    <a:ext uri="{9D8B030D-6E8A-4147-A177-3AD203B41FA5}">
                      <a16:colId xmlns:a16="http://schemas.microsoft.com/office/drawing/2014/main" val="20002"/>
                    </a:ext>
                  </a:extLst>
                </a:gridCol>
                <a:gridCol w="1917700">
                  <a:extLst>
                    <a:ext uri="{9D8B030D-6E8A-4147-A177-3AD203B41FA5}">
                      <a16:colId xmlns:a16="http://schemas.microsoft.com/office/drawing/2014/main" val="20003"/>
                    </a:ext>
                  </a:extLst>
                </a:gridCol>
                <a:gridCol w="2019300">
                  <a:extLst>
                    <a:ext uri="{9D8B030D-6E8A-4147-A177-3AD203B41FA5}">
                      <a16:colId xmlns:a16="http://schemas.microsoft.com/office/drawing/2014/main" val="20004"/>
                    </a:ext>
                  </a:extLst>
                </a:gridCol>
              </a:tblGrid>
              <a:tr h="476256">
                <a:tc rowSpan="2">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Year</a:t>
                      </a:r>
                    </a:p>
                  </a:txBody>
                  <a:tcPr marL="90000" marR="90000" marT="46801" marB="46801"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GDP</a:t>
                      </a:r>
                    </a:p>
                  </a:txBody>
                  <a:tcPr marL="90000" marR="90000" marT="46801" marB="46801"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hMerge="1">
                  <a:txBody>
                    <a:bodyPr/>
                    <a:lstStyle/>
                    <a:p>
                      <a:endParaRPr lang="de-DE"/>
                    </a:p>
                  </a:txBody>
                  <a:tcPr/>
                </a:tc>
                <a:tc gridSpan="2">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GDP-Growth</a:t>
                      </a:r>
                    </a:p>
                  </a:txBody>
                  <a:tcPr marL="90000" marR="90000" marT="46801" marB="46801"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1008012">
                <a:tc vMerge="1">
                  <a:txBody>
                    <a:bodyPr/>
                    <a:lstStyle/>
                    <a:p>
                      <a:endParaRPr lang="de-DE"/>
                    </a:p>
                  </a:txBody>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nominal</a:t>
                      </a:r>
                    </a:p>
                  </a:txBody>
                  <a:tcPr marL="90000" marR="90000" marT="46801" marB="46801"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real</a:t>
                      </a:r>
                    </a:p>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1800" b="0" i="0" u="none" strike="noStrike" cap="none" normalizeH="0" baseline="0">
                          <a:ln>
                            <a:noFill/>
                          </a:ln>
                          <a:solidFill>
                            <a:schemeClr val="tx1"/>
                          </a:solidFill>
                          <a:effectLst/>
                          <a:latin typeface="Arial" charset="0"/>
                        </a:rPr>
                        <a:t>(Prices=2001)</a:t>
                      </a:r>
                    </a:p>
                  </a:txBody>
                  <a:tcPr marL="90000" marR="90000" marT="46801" marB="46801"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rgbClr val="00FF00"/>
                          </a:solidFill>
                          <a:effectLst/>
                          <a:latin typeface="Arial" charset="0"/>
                        </a:rPr>
                        <a:t>Nominal</a:t>
                      </a:r>
                      <a:r>
                        <a:rPr kumimoji="0" lang="de-DE" sz="2000" b="0" i="0" u="none" strike="noStrike" cap="none" normalizeH="0" baseline="0">
                          <a:ln>
                            <a:noFill/>
                          </a:ln>
                          <a:solidFill>
                            <a:srgbClr val="0000FF"/>
                          </a:solidFill>
                          <a:effectLst/>
                          <a:latin typeface="Arial" charset="0"/>
                        </a:rPr>
                        <a:t>          </a:t>
                      </a:r>
                      <a:r>
                        <a:rPr kumimoji="0" lang="de-DE" sz="2000" b="0" i="0" u="none" strike="noStrike" cap="none" normalizeH="0" baseline="0">
                          <a:ln>
                            <a:noFill/>
                          </a:ln>
                          <a:solidFill>
                            <a:schemeClr val="tx1"/>
                          </a:solidFill>
                          <a:effectLst/>
                          <a:latin typeface="Arial" charset="0"/>
                        </a:rPr>
                        <a:t>(= </a:t>
                      </a:r>
                      <a:r>
                        <a:rPr kumimoji="0" lang="de-DE" sz="2000" b="0" i="0" u="none" strike="noStrike" cap="none" normalizeH="0" baseline="0">
                          <a:ln>
                            <a:noFill/>
                          </a:ln>
                          <a:solidFill>
                            <a:srgbClr val="FF0000"/>
                          </a:solidFill>
                          <a:effectLst/>
                          <a:latin typeface="Arial" charset="0"/>
                        </a:rPr>
                        <a:t>with</a:t>
                      </a:r>
                      <a:r>
                        <a:rPr kumimoji="0" lang="de-DE" sz="2000" b="0" i="0" u="none" strike="noStrike" cap="none" normalizeH="0" baseline="0">
                          <a:ln>
                            <a:noFill/>
                          </a:ln>
                          <a:solidFill>
                            <a:schemeClr val="tx1"/>
                          </a:solidFill>
                          <a:effectLst/>
                          <a:latin typeface="Arial" charset="0"/>
                        </a:rPr>
                        <a:t> Inflation)</a:t>
                      </a:r>
                    </a:p>
                  </a:txBody>
                  <a:tcPr marL="90000" marR="90000" marT="46801" marB="46801"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rgbClr val="00FF00"/>
                          </a:solidFill>
                          <a:effectLst/>
                          <a:latin typeface="Arial" charset="0"/>
                        </a:rPr>
                        <a:t>Real                       </a:t>
                      </a:r>
                      <a:r>
                        <a:rPr kumimoji="0" lang="de-DE" sz="2000" b="0" i="0" u="none" strike="noStrike" cap="none" normalizeH="0" baseline="0">
                          <a:ln>
                            <a:noFill/>
                          </a:ln>
                          <a:solidFill>
                            <a:schemeClr val="tx1"/>
                          </a:solidFill>
                          <a:effectLst/>
                          <a:latin typeface="Arial" charset="0"/>
                        </a:rPr>
                        <a:t>(= </a:t>
                      </a:r>
                      <a:r>
                        <a:rPr kumimoji="0" lang="de-DE" sz="2000" b="0" i="0" u="none" strike="noStrike" cap="none" normalizeH="0" baseline="0">
                          <a:ln>
                            <a:noFill/>
                          </a:ln>
                          <a:solidFill>
                            <a:srgbClr val="FF0000"/>
                          </a:solidFill>
                          <a:effectLst/>
                          <a:latin typeface="Arial" charset="0"/>
                        </a:rPr>
                        <a:t>without</a:t>
                      </a:r>
                      <a:r>
                        <a:rPr kumimoji="0" lang="de-DE" sz="2000" b="0" i="0" u="none" strike="noStrike" cap="none" normalizeH="0" baseline="0">
                          <a:ln>
                            <a:noFill/>
                          </a:ln>
                          <a:solidFill>
                            <a:schemeClr val="tx1"/>
                          </a:solidFill>
                          <a:effectLst/>
                          <a:latin typeface="Arial" charset="0"/>
                        </a:rPr>
                        <a:t> Inflation)</a:t>
                      </a:r>
                    </a:p>
                  </a:txBody>
                  <a:tcPr marL="90000" marR="90000" marT="46801" marB="46801"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extLst>
                  <a:ext uri="{0D108BD9-81ED-4DB2-BD59-A6C34878D82A}">
                    <a16:rowId xmlns:a16="http://schemas.microsoft.com/office/drawing/2014/main" val="10001"/>
                  </a:ext>
                </a:extLst>
              </a:tr>
              <a:tr h="1254140">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2000</a:t>
                      </a:r>
                    </a:p>
                  </a:txBody>
                  <a:tcPr marL="90000" marR="90000" marT="46801" marB="46801"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2500</a:t>
                      </a:r>
                    </a:p>
                  </a:txBody>
                  <a:tcPr marL="90000" marR="90000" marT="46801" marB="46801"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4000</a:t>
                      </a:r>
                    </a:p>
                  </a:txBody>
                  <a:tcPr marL="90000" marR="90000" marT="46801" marB="46801"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a:t>
                      </a:r>
                    </a:p>
                  </a:txBody>
                  <a:tcPr marL="90000" marR="90000" marT="46801" marB="46801"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a:t>
                      </a:r>
                    </a:p>
                  </a:txBody>
                  <a:tcPr marL="90000" marR="90000" marT="46801" marB="46801"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extLst>
                  <a:ext uri="{0D108BD9-81ED-4DB2-BD59-A6C34878D82A}">
                    <a16:rowId xmlns:a16="http://schemas.microsoft.com/office/drawing/2014/main" val="10002"/>
                  </a:ext>
                </a:extLst>
              </a:tr>
              <a:tr h="1255728">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2001</a:t>
                      </a:r>
                    </a:p>
                  </a:txBody>
                  <a:tcPr marL="90000" marR="90000" marT="46801" marB="46801"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7000</a:t>
                      </a:r>
                    </a:p>
                  </a:txBody>
                  <a:tcPr marL="90000" marR="90000" marT="46801" marB="46801"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7000</a:t>
                      </a:r>
                    </a:p>
                  </a:txBody>
                  <a:tcPr marL="90000" marR="90000" marT="46801" marB="46801"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(7000-2500)       / 2500)</a:t>
                      </a:r>
                    </a:p>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 </a:t>
                      </a:r>
                      <a:r>
                        <a:rPr kumimoji="0" lang="de-DE" sz="2000" b="0" i="0" u="none" strike="noStrike" cap="none" normalizeH="0" baseline="0">
                          <a:ln>
                            <a:noFill/>
                          </a:ln>
                          <a:solidFill>
                            <a:srgbClr val="00FF00"/>
                          </a:solidFill>
                          <a:effectLst/>
                          <a:latin typeface="Arial" charset="0"/>
                        </a:rPr>
                        <a:t>180 %</a:t>
                      </a:r>
                    </a:p>
                  </a:txBody>
                  <a:tcPr marL="90000" marR="90000" marT="46801" marB="46801"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(7000-4000)        / 4000)</a:t>
                      </a:r>
                    </a:p>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 </a:t>
                      </a:r>
                      <a:r>
                        <a:rPr kumimoji="0" lang="de-DE" sz="2000" b="0" i="0" u="none" strike="noStrike" cap="none" normalizeH="0" baseline="0">
                          <a:ln>
                            <a:noFill/>
                          </a:ln>
                          <a:solidFill>
                            <a:srgbClr val="00FF00"/>
                          </a:solidFill>
                          <a:effectLst/>
                          <a:latin typeface="Arial" charset="0"/>
                        </a:rPr>
                        <a:t>75 %</a:t>
                      </a:r>
                    </a:p>
                  </a:txBody>
                  <a:tcPr marL="90000" marR="90000" marT="46801" marB="46801"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extLst>
                  <a:ext uri="{0D108BD9-81ED-4DB2-BD59-A6C34878D82A}">
                    <a16:rowId xmlns:a16="http://schemas.microsoft.com/office/drawing/2014/main" val="10003"/>
                  </a:ext>
                </a:extLst>
              </a:tr>
              <a:tr h="1255728">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2002</a:t>
                      </a:r>
                    </a:p>
                  </a:txBody>
                  <a:tcPr marL="90000" marR="90000" marT="46801" marB="46801"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16500</a:t>
                      </a:r>
                    </a:p>
                  </a:txBody>
                  <a:tcPr marL="90000" marR="90000" marT="46801" marB="46801"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12000</a:t>
                      </a:r>
                    </a:p>
                  </a:txBody>
                  <a:tcPr marL="90000" marR="90000" marT="46801" marB="46801"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(16500-7000)     / 7000 )</a:t>
                      </a:r>
                    </a:p>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 </a:t>
                      </a:r>
                      <a:r>
                        <a:rPr kumimoji="0" lang="de-DE" sz="2000" b="0" i="0" u="none" strike="noStrike" cap="none" normalizeH="0" baseline="0">
                          <a:ln>
                            <a:noFill/>
                          </a:ln>
                          <a:solidFill>
                            <a:srgbClr val="00FF00"/>
                          </a:solidFill>
                          <a:effectLst/>
                          <a:latin typeface="Arial" charset="0"/>
                        </a:rPr>
                        <a:t>136 %</a:t>
                      </a:r>
                    </a:p>
                  </a:txBody>
                  <a:tcPr marL="90000" marR="90000" marT="46801" marB="46801"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(12000-7000)      / 7000)</a:t>
                      </a:r>
                    </a:p>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 </a:t>
                      </a:r>
                      <a:r>
                        <a:rPr kumimoji="0" lang="de-DE" sz="2000" b="0" i="0" u="none" strike="noStrike" cap="none" normalizeH="0" baseline="0">
                          <a:ln>
                            <a:noFill/>
                          </a:ln>
                          <a:solidFill>
                            <a:srgbClr val="00FF00"/>
                          </a:solidFill>
                          <a:effectLst/>
                          <a:latin typeface="Arial" charset="0"/>
                        </a:rPr>
                        <a:t>71 %</a:t>
                      </a:r>
                    </a:p>
                  </a:txBody>
                  <a:tcPr marL="90000" marR="90000" marT="46801" marB="46801"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39303" name="Line 39"/>
          <p:cNvSpPr>
            <a:spLocks noChangeShapeType="1"/>
          </p:cNvSpPr>
          <p:nvPr/>
        </p:nvSpPr>
        <p:spPr bwMode="auto">
          <a:xfrm>
            <a:off x="268288" y="1966913"/>
            <a:ext cx="0" cy="3875087"/>
          </a:xfrm>
          <a:prstGeom prst="line">
            <a:avLst/>
          </a:prstGeom>
          <a:noFill/>
          <a:ln w="76200">
            <a:solidFill>
              <a:srgbClr val="FF0000"/>
            </a:solidFill>
            <a:round/>
            <a:headEnd type="none" w="med" len="lg"/>
            <a:tailEnd type="stealth"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39304" name="Rectangle 171"/>
          <p:cNvSpPr>
            <a:spLocks noGrp="1" noChangeArrowheads="1"/>
          </p:cNvSpPr>
          <p:nvPr>
            <p:ph type="title"/>
          </p:nvPr>
        </p:nvSpPr>
        <p:spPr>
          <a:noFill/>
        </p:spPr>
        <p:txBody>
          <a:bodyPr/>
          <a:lstStyle/>
          <a:p>
            <a:pPr eaLnBrk="1" hangingPunct="1"/>
            <a:r>
              <a:rPr lang="en-US" altLang="en-US"/>
              <a:t>1. Introduction to Macroeconomics </a:t>
            </a:r>
            <a:br>
              <a:rPr lang="en-US" altLang="en-US"/>
            </a:br>
            <a:r>
              <a:rPr lang="en-US" altLang="en-US"/>
              <a:t> 1.3.3. Nominal vs. real GDP and the GDP-Deflator</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131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234CFFB0-D684-4444-954C-5EB333CFD1D0}" type="slidenum">
              <a:rPr lang="de-DE" altLang="en-US" sz="1600"/>
              <a:pPr>
                <a:spcBef>
                  <a:spcPct val="0"/>
                </a:spcBef>
                <a:buClrTx/>
                <a:buFontTx/>
                <a:buNone/>
              </a:pPr>
              <a:t>53</a:t>
            </a:fld>
            <a:r>
              <a:rPr lang="de-DE" altLang="en-US" sz="1600"/>
              <a:t> -</a:t>
            </a:r>
          </a:p>
        </p:txBody>
      </p:sp>
      <p:sp>
        <p:nvSpPr>
          <p:cNvPr id="141315"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81924" name="Rectangle 3"/>
          <p:cNvSpPr>
            <a:spLocks noGrp="1" noChangeArrowheads="1"/>
          </p:cNvSpPr>
          <p:nvPr>
            <p:ph type="body" idx="1"/>
          </p:nvPr>
        </p:nvSpPr>
        <p:spPr>
          <a:xfrm>
            <a:off x="393700" y="1268413"/>
            <a:ext cx="8420100" cy="5351462"/>
          </a:xfrm>
        </p:spPr>
        <p:txBody>
          <a:bodyPr/>
          <a:lstStyle/>
          <a:p>
            <a:pPr eaLnBrk="1" hangingPunct="1"/>
            <a:r>
              <a:rPr lang="en-US" altLang="en-US" sz="2500" dirty="0"/>
              <a:t>A Useful </a:t>
            </a:r>
            <a:r>
              <a:rPr lang="en-US" altLang="en-US" sz="2500" dirty="0">
                <a:solidFill>
                  <a:srgbClr val="00FF00"/>
                </a:solidFill>
              </a:rPr>
              <a:t>Side-Effect</a:t>
            </a:r>
            <a:r>
              <a:rPr lang="en-US" altLang="en-US" sz="2500" dirty="0"/>
              <a:t>:</a:t>
            </a:r>
          </a:p>
          <a:p>
            <a:pPr lvl="1" eaLnBrk="1" hangingPunct="1"/>
            <a:r>
              <a:rPr lang="en-US" altLang="en-US" dirty="0"/>
              <a:t>The calculation of real GDP also delivers an </a:t>
            </a:r>
            <a:r>
              <a:rPr lang="en-US" altLang="en-US" dirty="0">
                <a:solidFill>
                  <a:srgbClr val="00FF00"/>
                </a:solidFill>
              </a:rPr>
              <a:t>indicator</a:t>
            </a:r>
            <a:r>
              <a:rPr lang="en-US" altLang="en-US" dirty="0"/>
              <a:t> for the </a:t>
            </a:r>
            <a:r>
              <a:rPr lang="en-US" altLang="en-US" dirty="0">
                <a:solidFill>
                  <a:srgbClr val="00FF00"/>
                </a:solidFill>
              </a:rPr>
              <a:t>rate of inflation</a:t>
            </a:r>
            <a:r>
              <a:rPr lang="en-US" altLang="en-US" dirty="0"/>
              <a:t>.</a:t>
            </a:r>
          </a:p>
          <a:p>
            <a:pPr lvl="2" eaLnBrk="1" hangingPunct="1"/>
            <a:r>
              <a:rPr lang="en-US" altLang="en-US" dirty="0"/>
              <a:t>To do so, first the value of </a:t>
            </a:r>
            <a:r>
              <a:rPr lang="en-US" altLang="en-US" dirty="0">
                <a:solidFill>
                  <a:srgbClr val="00FF00"/>
                </a:solidFill>
              </a:rPr>
              <a:t>nominal GDP</a:t>
            </a:r>
            <a:r>
              <a:rPr lang="en-US" altLang="en-US" dirty="0"/>
              <a:t> of each year is </a:t>
            </a:r>
            <a:r>
              <a:rPr lang="en-US" altLang="en-US" dirty="0">
                <a:solidFill>
                  <a:srgbClr val="00FF00"/>
                </a:solidFill>
              </a:rPr>
              <a:t>divided by</a:t>
            </a:r>
            <a:r>
              <a:rPr lang="en-US" altLang="en-US" dirty="0"/>
              <a:t> the value of each year’s </a:t>
            </a:r>
            <a:r>
              <a:rPr lang="en-US" altLang="en-US" dirty="0">
                <a:solidFill>
                  <a:srgbClr val="00FF00"/>
                </a:solidFill>
              </a:rPr>
              <a:t>real GDP</a:t>
            </a:r>
            <a:r>
              <a:rPr lang="en-US" altLang="en-US" dirty="0"/>
              <a:t>.</a:t>
            </a:r>
          </a:p>
          <a:p>
            <a:pPr lvl="2" eaLnBrk="1" hangingPunct="1"/>
            <a:r>
              <a:rPr lang="en-US" altLang="en-US" dirty="0"/>
              <a:t>The result is a times series called “</a:t>
            </a:r>
            <a:r>
              <a:rPr lang="en-US" altLang="en-US" dirty="0">
                <a:solidFill>
                  <a:srgbClr val="00FF00"/>
                </a:solidFill>
              </a:rPr>
              <a:t>GDP-Deflator</a:t>
            </a:r>
            <a:r>
              <a:rPr lang="en-US" altLang="en-US" dirty="0"/>
              <a:t>”</a:t>
            </a:r>
          </a:p>
          <a:p>
            <a:pPr lvl="2" eaLnBrk="1" hangingPunct="1"/>
            <a:r>
              <a:rPr lang="en-US" altLang="en-US" dirty="0"/>
              <a:t>Then, the </a:t>
            </a:r>
            <a:r>
              <a:rPr lang="en-US" altLang="en-US" dirty="0">
                <a:solidFill>
                  <a:srgbClr val="00FF00"/>
                </a:solidFill>
              </a:rPr>
              <a:t>growth rate</a:t>
            </a:r>
            <a:r>
              <a:rPr lang="en-US" altLang="en-US" dirty="0"/>
              <a:t> of this GDP-Deflator corresponds to the rate of </a:t>
            </a:r>
            <a:r>
              <a:rPr lang="en-US" altLang="en-US" dirty="0">
                <a:solidFill>
                  <a:srgbClr val="00FF00"/>
                </a:solidFill>
              </a:rPr>
              <a:t>inflation of all goods and services</a:t>
            </a:r>
            <a:r>
              <a:rPr lang="en-US" altLang="en-US" dirty="0"/>
              <a:t> – since GDP embraces the value of all goods and services.</a:t>
            </a:r>
          </a:p>
        </p:txBody>
      </p:sp>
      <p:sp>
        <p:nvSpPr>
          <p:cNvPr id="141317" name="Rectangle 7"/>
          <p:cNvSpPr>
            <a:spLocks noGrp="1" noChangeArrowheads="1"/>
          </p:cNvSpPr>
          <p:nvPr>
            <p:ph type="title"/>
          </p:nvPr>
        </p:nvSpPr>
        <p:spPr>
          <a:noFill/>
        </p:spPr>
        <p:txBody>
          <a:bodyPr/>
          <a:lstStyle/>
          <a:p>
            <a:pPr eaLnBrk="1" hangingPunct="1"/>
            <a:r>
              <a:rPr lang="en-US" altLang="en-US"/>
              <a:t>1. Introduction to Macroeconomics </a:t>
            </a:r>
            <a:br>
              <a:rPr lang="en-US" altLang="en-US"/>
            </a:br>
            <a:r>
              <a:rPr lang="en-US" altLang="en-US"/>
              <a:t> 1.3.3. Nominal vs. real GDP and the GDP-Deflator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2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2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3300C4E1-50CC-4F34-848A-FA2BF2BD41C1}" type="slidenum">
              <a:rPr lang="de-DE" altLang="en-US" sz="1600"/>
              <a:pPr>
                <a:spcBef>
                  <a:spcPct val="0"/>
                </a:spcBef>
                <a:buClrTx/>
                <a:buFontTx/>
                <a:buNone/>
              </a:pPr>
              <a:t>54</a:t>
            </a:fld>
            <a:r>
              <a:rPr lang="de-DE" altLang="en-US" sz="1600"/>
              <a:t> -</a:t>
            </a:r>
          </a:p>
        </p:txBody>
      </p:sp>
      <p:sp>
        <p:nvSpPr>
          <p:cNvPr id="143363"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14343" name="Rectangle 3"/>
          <p:cNvSpPr>
            <a:spLocks noGrp="1" noChangeArrowheads="1"/>
          </p:cNvSpPr>
          <p:nvPr>
            <p:ph type="body" idx="1"/>
          </p:nvPr>
        </p:nvSpPr>
        <p:spPr>
          <a:xfrm>
            <a:off x="393700" y="1268413"/>
            <a:ext cx="8420100" cy="5351462"/>
          </a:xfrm>
        </p:spPr>
        <p:txBody>
          <a:bodyPr/>
          <a:lstStyle/>
          <a:p>
            <a:pPr eaLnBrk="1" hangingPunct="1"/>
            <a:r>
              <a:rPr lang="de-DE" altLang="en-US"/>
              <a:t>Definition of GDP-Deflator:</a:t>
            </a:r>
          </a:p>
          <a:p>
            <a:pPr eaLnBrk="1" hangingPunct="1"/>
            <a:endParaRPr lang="de-DE" altLang="en-US"/>
          </a:p>
          <a:p>
            <a:pPr eaLnBrk="1" hangingPunct="1"/>
            <a:endParaRPr lang="de-DE" altLang="en-US"/>
          </a:p>
          <a:p>
            <a:pPr eaLnBrk="1" hangingPunct="1"/>
            <a:endParaRPr lang="de-DE" altLang="en-US"/>
          </a:p>
          <a:p>
            <a:pPr eaLnBrk="1" hangingPunct="1"/>
            <a:r>
              <a:rPr lang="de-DE" altLang="en-US"/>
              <a:t>Memory hook:</a:t>
            </a:r>
          </a:p>
        </p:txBody>
      </p:sp>
      <p:graphicFrame>
        <p:nvGraphicFramePr>
          <p:cNvPr id="14338" name="Object 6"/>
          <p:cNvGraphicFramePr>
            <a:graphicFrameLocks noChangeAspect="1"/>
          </p:cNvGraphicFramePr>
          <p:nvPr/>
        </p:nvGraphicFramePr>
        <p:xfrm>
          <a:off x="2833688" y="3609975"/>
          <a:ext cx="3271837" cy="1020763"/>
        </p:xfrm>
        <a:graphic>
          <a:graphicData uri="http://schemas.openxmlformats.org/presentationml/2006/ole">
            <mc:AlternateContent xmlns:mc="http://schemas.openxmlformats.org/markup-compatibility/2006">
              <mc:Choice xmlns:v="urn:schemas-microsoft-com:vml" Requires="v">
                <p:oleObj spid="_x0000_s143701" name="Formel" r:id="rId4" imgW="1384300" imgH="431800" progId="Equation.3">
                  <p:embed/>
                </p:oleObj>
              </mc:Choice>
              <mc:Fallback>
                <p:oleObj name="Formel" r:id="rId4" imgW="1384300" imgH="4318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3688" y="3609975"/>
                        <a:ext cx="3271837" cy="1020763"/>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366" name="Object 7"/>
          <p:cNvGraphicFramePr>
            <a:graphicFrameLocks noChangeAspect="1"/>
          </p:cNvGraphicFramePr>
          <p:nvPr/>
        </p:nvGraphicFramePr>
        <p:xfrm>
          <a:off x="1854200" y="1866900"/>
          <a:ext cx="5233988" cy="1058863"/>
        </p:xfrm>
        <a:graphic>
          <a:graphicData uri="http://schemas.openxmlformats.org/presentationml/2006/ole">
            <mc:AlternateContent xmlns:mc="http://schemas.openxmlformats.org/markup-compatibility/2006">
              <mc:Choice xmlns:v="urn:schemas-microsoft-com:vml" Requires="v">
                <p:oleObj spid="_x0000_s143702" name="Formel" r:id="rId6" imgW="2133600" imgH="431800" progId="Equation.3">
                  <p:embed/>
                </p:oleObj>
              </mc:Choice>
              <mc:Fallback>
                <p:oleObj name="Formel" r:id="rId6" imgW="2133600" imgH="4318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4200" y="1866900"/>
                        <a:ext cx="5233988" cy="1058863"/>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0" name="Object 8"/>
          <p:cNvGraphicFramePr>
            <a:graphicFrameLocks noChangeAspect="1"/>
          </p:cNvGraphicFramePr>
          <p:nvPr/>
        </p:nvGraphicFramePr>
        <p:xfrm>
          <a:off x="733425" y="4979988"/>
          <a:ext cx="7874000" cy="1092200"/>
        </p:xfrm>
        <a:graphic>
          <a:graphicData uri="http://schemas.openxmlformats.org/presentationml/2006/ole">
            <mc:AlternateContent xmlns:mc="http://schemas.openxmlformats.org/markup-compatibility/2006">
              <mc:Choice xmlns:v="urn:schemas-microsoft-com:vml" Requires="v">
                <p:oleObj spid="_x0000_s143703" name="Formel" r:id="rId8" imgW="3111500" imgH="431800" progId="Equation.3">
                  <p:embed/>
                </p:oleObj>
              </mc:Choice>
              <mc:Fallback>
                <p:oleObj name="Formel" r:id="rId8" imgW="3111500" imgH="431800"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3425" y="4979988"/>
                        <a:ext cx="7874000" cy="1092200"/>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368" name="Rectangle 13"/>
          <p:cNvSpPr>
            <a:spLocks noGrp="1" noChangeArrowheads="1"/>
          </p:cNvSpPr>
          <p:nvPr>
            <p:ph type="title"/>
          </p:nvPr>
        </p:nvSpPr>
        <p:spPr>
          <a:noFill/>
        </p:spPr>
        <p:txBody>
          <a:bodyPr/>
          <a:lstStyle/>
          <a:p>
            <a:pPr eaLnBrk="1" hangingPunct="1"/>
            <a:r>
              <a:rPr lang="en-US" altLang="en-US"/>
              <a:t>1. Introduction to Macroeconomics </a:t>
            </a:r>
            <a:br>
              <a:rPr lang="en-US" altLang="en-US"/>
            </a:br>
            <a:r>
              <a:rPr lang="en-US" altLang="en-US"/>
              <a:t> 1.3.3. Nominal vs. real GDP and the GDP-Deflator</a:t>
            </a:r>
          </a:p>
        </p:txBody>
      </p:sp>
      <p:sp>
        <p:nvSpPr>
          <p:cNvPr id="14348" name="AutoShape 12"/>
          <p:cNvSpPr>
            <a:spLocks noChangeArrowheads="1"/>
          </p:cNvSpPr>
          <p:nvPr/>
        </p:nvSpPr>
        <p:spPr bwMode="auto">
          <a:xfrm>
            <a:off x="4127500" y="4978400"/>
            <a:ext cx="444500" cy="4318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lIns="0" tIns="0" rIns="0" bIns="0" anchor="ctr"/>
          <a:lstStyle/>
          <a:p>
            <a:endParaRPr lang="en-US"/>
          </a:p>
        </p:txBody>
      </p:sp>
      <p:sp>
        <p:nvSpPr>
          <p:cNvPr id="14349" name="AutoShape 13"/>
          <p:cNvSpPr>
            <a:spLocks noChangeArrowheads="1"/>
          </p:cNvSpPr>
          <p:nvPr/>
        </p:nvSpPr>
        <p:spPr bwMode="auto">
          <a:xfrm>
            <a:off x="4383088" y="5526088"/>
            <a:ext cx="444500" cy="4318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solidFill>
          <a:ln>
            <a:noFill/>
          </a:ln>
          <a:extLst>
            <a:ext uri="{91240B29-F687-4F45-9708-019B960494DF}">
              <a14:hiddenLine xmlns:a14="http://schemas.microsoft.com/office/drawing/2010/main" w="38100" algn="ctr">
                <a:solidFill>
                  <a:srgbClr val="000000"/>
                </a:solidFill>
                <a:miter lim="800000"/>
                <a:headEnd/>
                <a:tailEnd/>
              </a14:hiddenLine>
            </a:ext>
          </a:extLst>
        </p:spPr>
        <p:txBody>
          <a:bodyPr wrap="none" lIns="0" tIns="0" rIns="0" bIns="0"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4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4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8" grpId="0" animBg="1"/>
      <p:bldP spid="1434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708C93E6-9FAE-46FF-8278-81898D043232}" type="slidenum">
              <a:rPr lang="de-DE" altLang="en-US" sz="1600"/>
              <a:pPr>
                <a:spcBef>
                  <a:spcPct val="0"/>
                </a:spcBef>
                <a:buClrTx/>
                <a:buFontTx/>
                <a:buNone/>
              </a:pPr>
              <a:t>55</a:t>
            </a:fld>
            <a:r>
              <a:rPr lang="de-DE" altLang="en-US" sz="1600"/>
              <a:t> -</a:t>
            </a:r>
          </a:p>
        </p:txBody>
      </p:sp>
      <p:sp>
        <p:nvSpPr>
          <p:cNvPr id="145411"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graphicFrame>
        <p:nvGraphicFramePr>
          <p:cNvPr id="82988" name="Group 44"/>
          <p:cNvGraphicFramePr>
            <a:graphicFrameLocks noGrp="1"/>
          </p:cNvGraphicFramePr>
          <p:nvPr/>
        </p:nvGraphicFramePr>
        <p:xfrm>
          <a:off x="558800" y="1341438"/>
          <a:ext cx="8343900" cy="4991101"/>
        </p:xfrm>
        <a:graphic>
          <a:graphicData uri="http://schemas.openxmlformats.org/drawingml/2006/table">
            <a:tbl>
              <a:tblPr/>
              <a:tblGrid>
                <a:gridCol w="1168400">
                  <a:extLst>
                    <a:ext uri="{9D8B030D-6E8A-4147-A177-3AD203B41FA5}">
                      <a16:colId xmlns:a16="http://schemas.microsoft.com/office/drawing/2014/main" val="20000"/>
                    </a:ext>
                  </a:extLst>
                </a:gridCol>
                <a:gridCol w="15494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930400">
                  <a:extLst>
                    <a:ext uri="{9D8B030D-6E8A-4147-A177-3AD203B41FA5}">
                      <a16:colId xmlns:a16="http://schemas.microsoft.com/office/drawing/2014/main" val="20003"/>
                    </a:ext>
                  </a:extLst>
                </a:gridCol>
                <a:gridCol w="2070100">
                  <a:extLst>
                    <a:ext uri="{9D8B030D-6E8A-4147-A177-3AD203B41FA5}">
                      <a16:colId xmlns:a16="http://schemas.microsoft.com/office/drawing/2014/main" val="20004"/>
                    </a:ext>
                  </a:extLst>
                </a:gridCol>
              </a:tblGrid>
              <a:tr h="476250">
                <a:tc rowSpan="2">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dirty="0">
                          <a:ln>
                            <a:noFill/>
                          </a:ln>
                          <a:solidFill>
                            <a:schemeClr val="tx1"/>
                          </a:solidFill>
                          <a:effectLst/>
                          <a:latin typeface="Arial" charset="0"/>
                        </a:rPr>
                        <a:t>Jahr</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GDP</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hMerge="1">
                  <a:txBody>
                    <a:bodyPr/>
                    <a:lstStyle/>
                    <a:p>
                      <a:endParaRPr lang="de-DE"/>
                    </a:p>
                  </a:txBody>
                  <a:tcPr/>
                </a:tc>
                <a:tc rowSpan="2">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rgbClr val="00FF00"/>
                          </a:solidFill>
                          <a:effectLst/>
                          <a:latin typeface="Arial" charset="0"/>
                        </a:rPr>
                        <a:t>GDP-Deflator</a:t>
                      </a:r>
                      <a:r>
                        <a:rPr kumimoji="0" lang="de-DE" sz="2000" b="0" i="0" u="none" strike="noStrike" cap="none" normalizeH="0" baseline="0">
                          <a:ln>
                            <a:noFill/>
                          </a:ln>
                          <a:solidFill>
                            <a:srgbClr val="0000FF"/>
                          </a:solidFill>
                          <a:effectLst/>
                          <a:latin typeface="Arial" charset="0"/>
                        </a:rPr>
                        <a:t> </a:t>
                      </a:r>
                      <a:r>
                        <a:rPr kumimoji="0" lang="de-DE" sz="2000" b="0" i="0" u="none" strike="noStrike" cap="none" normalizeH="0" baseline="0">
                          <a:ln>
                            <a:noFill/>
                          </a:ln>
                          <a:solidFill>
                            <a:schemeClr val="tx1"/>
                          </a:solidFill>
                          <a:effectLst/>
                          <a:latin typeface="Arial" charset="0"/>
                        </a:rPr>
                        <a:t>(=„Price Level“)</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dirty="0">
                          <a:ln>
                            <a:noFill/>
                          </a:ln>
                          <a:solidFill>
                            <a:srgbClr val="00FF00"/>
                          </a:solidFill>
                          <a:effectLst/>
                          <a:latin typeface="Arial" charset="0"/>
                        </a:rPr>
                        <a:t>Inflation Rate</a:t>
                      </a:r>
                      <a:r>
                        <a:rPr kumimoji="0" lang="de-DE" sz="2000" b="0" i="0" u="none" strike="noStrike" cap="none" normalizeH="0" baseline="0" dirty="0">
                          <a:ln>
                            <a:noFill/>
                          </a:ln>
                          <a:solidFill>
                            <a:srgbClr val="0000FF"/>
                          </a:solidFill>
                          <a:effectLst/>
                          <a:latin typeface="Arial" charset="0"/>
                        </a:rPr>
                        <a:t> </a:t>
                      </a:r>
                      <a:r>
                        <a:rPr kumimoji="0" lang="de-DE" sz="2000" b="0" i="0" u="none" strike="noStrike" cap="none" normalizeH="0" baseline="0" dirty="0">
                          <a:ln>
                            <a:noFill/>
                          </a:ln>
                          <a:solidFill>
                            <a:schemeClr val="tx1"/>
                          </a:solidFill>
                          <a:effectLst/>
                          <a:latin typeface="Arial" charset="0"/>
                        </a:rPr>
                        <a:t>(=„Change </a:t>
                      </a:r>
                      <a:r>
                        <a:rPr kumimoji="0" lang="de-DE" sz="2000" b="0" i="0" u="none" strike="noStrike" cap="none" normalizeH="0" baseline="0" dirty="0" err="1">
                          <a:ln>
                            <a:noFill/>
                          </a:ln>
                          <a:solidFill>
                            <a:schemeClr val="tx1"/>
                          </a:solidFill>
                          <a:effectLst/>
                          <a:latin typeface="Arial" charset="0"/>
                        </a:rPr>
                        <a:t>of</a:t>
                      </a:r>
                      <a:r>
                        <a:rPr kumimoji="0" lang="de-DE" sz="2000" b="0" i="0" u="none" strike="noStrike" cap="none" normalizeH="0" baseline="0" dirty="0">
                          <a:ln>
                            <a:noFill/>
                          </a:ln>
                          <a:solidFill>
                            <a:schemeClr val="tx1"/>
                          </a:solidFill>
                          <a:effectLst/>
                          <a:latin typeface="Arial" charset="0"/>
                        </a:rPr>
                        <a:t> Price Level“)</a:t>
                      </a:r>
                    </a:p>
                  </a:txBody>
                  <a:tcPr marL="90000" marR="90000" marT="46800" marB="46800" anchor="ctr" anchorCtr="1"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extLst>
                  <a:ext uri="{0D108BD9-81ED-4DB2-BD59-A6C34878D82A}">
                    <a16:rowId xmlns:a16="http://schemas.microsoft.com/office/drawing/2014/main" val="10000"/>
                  </a:ext>
                </a:extLst>
              </a:tr>
              <a:tr h="749300">
                <a:tc vMerge="1">
                  <a:txBody>
                    <a:bodyPr/>
                    <a:lstStyle/>
                    <a:p>
                      <a:endParaRPr lang="de-DE"/>
                    </a:p>
                  </a:txBody>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nominal</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real</a:t>
                      </a:r>
                    </a:p>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1800" b="0" i="0" u="none" strike="noStrike" cap="none" normalizeH="0" baseline="0">
                          <a:ln>
                            <a:noFill/>
                          </a:ln>
                          <a:solidFill>
                            <a:schemeClr val="tx1"/>
                          </a:solidFill>
                          <a:effectLst/>
                          <a:latin typeface="Arial" charset="0"/>
                        </a:rPr>
                        <a:t>(Prices=2001)</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10001"/>
                  </a:ext>
                </a:extLst>
              </a:tr>
              <a:tr h="1254125">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2000</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2500</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4000</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2500 / 4000         = </a:t>
                      </a:r>
                      <a:r>
                        <a:rPr kumimoji="0" lang="de-DE" sz="2000" b="0" i="0" u="none" strike="noStrike" cap="none" normalizeH="0" baseline="0">
                          <a:ln>
                            <a:noFill/>
                          </a:ln>
                          <a:solidFill>
                            <a:srgbClr val="00FF00"/>
                          </a:solidFill>
                          <a:effectLst/>
                          <a:latin typeface="Arial" charset="0"/>
                        </a:rPr>
                        <a:t>62,5</a:t>
                      </a:r>
                      <a:r>
                        <a:rPr kumimoji="0" lang="de-DE" sz="2000" b="0" i="0" u="none" strike="noStrike" cap="none" normalizeH="0" baseline="0">
                          <a:ln>
                            <a:noFill/>
                          </a:ln>
                          <a:solidFill>
                            <a:schemeClr val="tx1"/>
                          </a:solidFill>
                          <a:effectLst/>
                          <a:latin typeface="Arial" charset="0"/>
                        </a:rPr>
                        <a:t> %</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extLst>
                  <a:ext uri="{0D108BD9-81ED-4DB2-BD59-A6C34878D82A}">
                    <a16:rowId xmlns:a16="http://schemas.microsoft.com/office/drawing/2014/main" val="10002"/>
                  </a:ext>
                </a:extLst>
              </a:tr>
              <a:tr h="1255713">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2001</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7000</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7000</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7000 / 7000         = </a:t>
                      </a:r>
                      <a:r>
                        <a:rPr kumimoji="0" lang="de-DE" sz="2000" b="0" i="0" u="none" strike="noStrike" cap="none" normalizeH="0" baseline="0">
                          <a:ln>
                            <a:noFill/>
                          </a:ln>
                          <a:solidFill>
                            <a:srgbClr val="00FF00"/>
                          </a:solidFill>
                          <a:effectLst/>
                          <a:latin typeface="Arial" charset="0"/>
                        </a:rPr>
                        <a:t>100</a:t>
                      </a:r>
                      <a:r>
                        <a:rPr kumimoji="0" lang="de-DE" sz="2000" b="0" i="0" u="none" strike="noStrike" cap="none" normalizeH="0" baseline="0">
                          <a:ln>
                            <a:noFill/>
                          </a:ln>
                          <a:solidFill>
                            <a:schemeClr val="tx1"/>
                          </a:solidFill>
                          <a:effectLst/>
                          <a:latin typeface="Arial" charset="0"/>
                        </a:rPr>
                        <a:t> %</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(100 - 62,5)          / 62,5                    = </a:t>
                      </a:r>
                      <a:r>
                        <a:rPr kumimoji="0" lang="de-DE" sz="2000" b="0" i="0" u="none" strike="noStrike" cap="none" normalizeH="0" baseline="0">
                          <a:ln>
                            <a:noFill/>
                          </a:ln>
                          <a:solidFill>
                            <a:srgbClr val="00FF00"/>
                          </a:solidFill>
                          <a:effectLst/>
                          <a:latin typeface="Arial" charset="0"/>
                        </a:rPr>
                        <a:t>60</a:t>
                      </a:r>
                      <a:r>
                        <a:rPr kumimoji="0" lang="de-DE" sz="2000" b="0" i="0" u="none" strike="noStrike" cap="none" normalizeH="0" baseline="0">
                          <a:ln>
                            <a:noFill/>
                          </a:ln>
                          <a:solidFill>
                            <a:schemeClr val="tx1"/>
                          </a:solidFill>
                          <a:effectLst/>
                          <a:latin typeface="Arial" charset="0"/>
                        </a:rPr>
                        <a:t>% </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extLst>
                  <a:ext uri="{0D108BD9-81ED-4DB2-BD59-A6C34878D82A}">
                    <a16:rowId xmlns:a16="http://schemas.microsoft.com/office/drawing/2014/main" val="10003"/>
                  </a:ext>
                </a:extLst>
              </a:tr>
              <a:tr h="1255713">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2002</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16500</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12000</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16500 / 12000       = </a:t>
                      </a:r>
                      <a:r>
                        <a:rPr kumimoji="0" lang="de-DE" sz="2000" b="0" i="0" u="none" strike="noStrike" cap="none" normalizeH="0" baseline="0">
                          <a:ln>
                            <a:noFill/>
                          </a:ln>
                          <a:solidFill>
                            <a:srgbClr val="00FF00"/>
                          </a:solidFill>
                          <a:effectLst/>
                          <a:latin typeface="Arial" charset="0"/>
                        </a:rPr>
                        <a:t>137,5</a:t>
                      </a:r>
                      <a:r>
                        <a:rPr kumimoji="0" lang="de-DE" sz="2000" b="0" i="0" u="none" strike="noStrike" cap="none" normalizeH="0" baseline="0">
                          <a:ln>
                            <a:noFill/>
                          </a:ln>
                          <a:solidFill>
                            <a:schemeClr val="tx1"/>
                          </a:solidFill>
                          <a:effectLst/>
                          <a:latin typeface="Arial" charset="0"/>
                        </a:rPr>
                        <a:t> %</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(137,5 - 100)         / 100                    = </a:t>
                      </a:r>
                      <a:r>
                        <a:rPr kumimoji="0" lang="de-DE" sz="2000" b="0" i="0" u="none" strike="noStrike" cap="none" normalizeH="0" baseline="0">
                          <a:ln>
                            <a:noFill/>
                          </a:ln>
                          <a:solidFill>
                            <a:srgbClr val="00FF00"/>
                          </a:solidFill>
                          <a:effectLst/>
                          <a:latin typeface="Arial" charset="0"/>
                        </a:rPr>
                        <a:t>37,5</a:t>
                      </a:r>
                      <a:r>
                        <a:rPr kumimoji="0" lang="de-DE" sz="2000" b="0" i="0" u="none" strike="noStrike" cap="none" normalizeH="0" baseline="0">
                          <a:ln>
                            <a:noFill/>
                          </a:ln>
                          <a:solidFill>
                            <a:schemeClr val="tx1"/>
                          </a:solidFill>
                          <a:effectLst/>
                          <a:latin typeface="Arial" charset="0"/>
                        </a:rPr>
                        <a:t> %</a:t>
                      </a:r>
                    </a:p>
                  </a:txBody>
                  <a:tcPr marL="90000" marR="90000" marT="46800" marB="46800" anchor="ctr" anchorCtr="1"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45447" name="Line 37"/>
          <p:cNvSpPr>
            <a:spLocks noChangeShapeType="1"/>
          </p:cNvSpPr>
          <p:nvPr/>
        </p:nvSpPr>
        <p:spPr bwMode="auto">
          <a:xfrm>
            <a:off x="268288" y="1966913"/>
            <a:ext cx="0" cy="3875087"/>
          </a:xfrm>
          <a:prstGeom prst="line">
            <a:avLst/>
          </a:prstGeom>
          <a:noFill/>
          <a:ln w="76200">
            <a:solidFill>
              <a:srgbClr val="FF0000"/>
            </a:solidFill>
            <a:round/>
            <a:headEnd type="none" w="med" len="lg"/>
            <a:tailEnd type="stealth" w="lg" len="lg"/>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145448" name="Rectangle 116"/>
          <p:cNvSpPr>
            <a:spLocks noGrp="1" noChangeArrowheads="1"/>
          </p:cNvSpPr>
          <p:nvPr>
            <p:ph type="title"/>
          </p:nvPr>
        </p:nvSpPr>
        <p:spPr>
          <a:noFill/>
        </p:spPr>
        <p:txBody>
          <a:bodyPr/>
          <a:lstStyle/>
          <a:p>
            <a:pPr eaLnBrk="1" hangingPunct="1"/>
            <a:r>
              <a:rPr lang="en-US" altLang="en-US"/>
              <a:t>1. Introduction to Macroeconomics </a:t>
            </a:r>
            <a:br>
              <a:rPr lang="en-US" altLang="en-US"/>
            </a:br>
            <a:r>
              <a:rPr lang="en-US" altLang="en-US"/>
              <a:t> 1.3.3. Nominal vs. real GDP and the GDP-Deflator</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7458"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390EA728-C4CA-4DDF-8F02-BDDA80BD3E57}" type="slidenum">
              <a:rPr lang="de-DE" altLang="en-US" sz="1600"/>
              <a:pPr>
                <a:spcBef>
                  <a:spcPct val="0"/>
                </a:spcBef>
                <a:buClrTx/>
                <a:buFontTx/>
                <a:buNone/>
              </a:pPr>
              <a:t>56</a:t>
            </a:fld>
            <a:r>
              <a:rPr lang="de-DE" altLang="en-US" sz="1600"/>
              <a:t> -</a:t>
            </a:r>
          </a:p>
        </p:txBody>
      </p:sp>
      <p:sp>
        <p:nvSpPr>
          <p:cNvPr id="147459"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graphicFrame>
        <p:nvGraphicFramePr>
          <p:cNvPr id="147461" name="Object 3"/>
          <p:cNvGraphicFramePr>
            <a:graphicFrameLocks noChangeAspect="1"/>
          </p:cNvGraphicFramePr>
          <p:nvPr>
            <p:extLst>
              <p:ext uri="{D42A27DB-BD31-4B8C-83A1-F6EECF244321}">
                <p14:modId xmlns:p14="http://schemas.microsoft.com/office/powerpoint/2010/main" val="2002067409"/>
              </p:ext>
            </p:extLst>
          </p:nvPr>
        </p:nvGraphicFramePr>
        <p:xfrm>
          <a:off x="15875" y="654050"/>
          <a:ext cx="9108028" cy="6281738"/>
        </p:xfrm>
        <a:graphic>
          <a:graphicData uri="http://schemas.openxmlformats.org/presentationml/2006/ole">
            <mc:AlternateContent xmlns:mc="http://schemas.openxmlformats.org/markup-compatibility/2006">
              <mc:Choice xmlns:v="urn:schemas-microsoft-com:vml" Requires="v">
                <p:oleObj spid="_x0000_s147573" name="Formel" r:id="rId4" imgW="5016500" imgH="3568700" progId="Equation.3">
                  <p:embed/>
                </p:oleObj>
              </mc:Choice>
              <mc:Fallback>
                <p:oleObj name="Formel" r:id="rId4" imgW="5016500" imgH="35687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5" y="654050"/>
                        <a:ext cx="9108028" cy="6281738"/>
                      </a:xfrm>
                      <a:prstGeom prst="rect">
                        <a:avLst/>
                      </a:prstGeom>
                      <a:solidFill>
                        <a:srgbClr val="FFFF99"/>
                      </a:solidFill>
                      <a:ln w="28575">
                        <a:solidFill>
                          <a:srgbClr val="FF0000"/>
                        </a:solidFill>
                        <a:miter lim="800000"/>
                        <a:headEnd/>
                        <a:tailEnd/>
                      </a:ln>
                      <a:effectLst/>
                      <a:extLst/>
                    </p:spPr>
                  </p:pic>
                </p:oleObj>
              </mc:Fallback>
            </mc:AlternateContent>
          </a:graphicData>
        </a:graphic>
      </p:graphicFrame>
      <p:sp>
        <p:nvSpPr>
          <p:cNvPr id="147462" name="Line 4"/>
          <p:cNvSpPr>
            <a:spLocks noChangeShapeType="1"/>
          </p:cNvSpPr>
          <p:nvPr/>
        </p:nvSpPr>
        <p:spPr bwMode="auto">
          <a:xfrm flipV="1">
            <a:off x="44450" y="3827463"/>
            <a:ext cx="1503363" cy="0"/>
          </a:xfrm>
          <a:prstGeom prst="line">
            <a:avLst/>
          </a:prstGeom>
          <a:noFill/>
          <a:ln w="19050">
            <a:solidFill>
              <a:schemeClr val="bg2"/>
            </a:solidFill>
            <a:round/>
            <a:headEnd type="none" w="med" len="lg"/>
            <a:tailEnd type="none" w="sm" len="sm"/>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9" name="Rectangle 2">
            <a:extLst>
              <a:ext uri="{FF2B5EF4-FFF2-40B4-BE49-F238E27FC236}">
                <a16:creationId xmlns:a16="http://schemas.microsoft.com/office/drawing/2014/main" id="{F1EDBCF8-4DFD-418C-A7B9-C5E9FE83F171}"/>
              </a:ext>
            </a:extLst>
          </p:cNvPr>
          <p:cNvSpPr>
            <a:spLocks noGrp="1" noChangeArrowheads="1"/>
          </p:cNvSpPr>
          <p:nvPr>
            <p:ph type="title"/>
          </p:nvPr>
        </p:nvSpPr>
        <p:spPr>
          <a:xfrm>
            <a:off x="-1" y="11430"/>
            <a:ext cx="9144001" cy="604837"/>
          </a:xfrm>
          <a:solidFill>
            <a:srgbClr val="FFFF99"/>
          </a:solidFill>
          <a:ln w="25400">
            <a:solidFill>
              <a:srgbClr val="FF0000"/>
            </a:solidFill>
          </a:ln>
        </p:spPr>
        <p:txBody>
          <a:bodyPr/>
          <a:lstStyle/>
          <a:p>
            <a:pPr algn="l" eaLnBrk="1" hangingPunct="1"/>
            <a:r>
              <a:rPr lang="de-DE" altLang="en-US" sz="2000" dirty="0">
                <a:solidFill>
                  <a:srgbClr val="FF0000"/>
                </a:solidFill>
              </a:rPr>
              <a:t>Digression: </a:t>
            </a:r>
            <a:r>
              <a:rPr lang="de-DE" altLang="en-US" sz="2000" dirty="0" err="1">
                <a:solidFill>
                  <a:srgbClr val="FF0000"/>
                </a:solidFill>
              </a:rPr>
              <a:t>From</a:t>
            </a:r>
            <a:r>
              <a:rPr lang="de-DE" altLang="en-US" sz="2000" dirty="0">
                <a:solidFill>
                  <a:srgbClr val="FF0000"/>
                </a:solidFill>
              </a:rPr>
              <a:t> GDP-</a:t>
            </a:r>
            <a:r>
              <a:rPr lang="de-DE" altLang="en-US" sz="2000" dirty="0" err="1">
                <a:solidFill>
                  <a:srgbClr val="FF0000"/>
                </a:solidFill>
              </a:rPr>
              <a:t>Deflator</a:t>
            </a:r>
            <a:r>
              <a:rPr lang="de-DE" altLang="en-US" sz="2000" dirty="0">
                <a:solidFill>
                  <a:srgbClr val="FF0000"/>
                </a:solidFill>
              </a:rPr>
              <a:t> </a:t>
            </a:r>
            <a:r>
              <a:rPr lang="de-DE" altLang="en-US" sz="2000" dirty="0" err="1">
                <a:solidFill>
                  <a:srgbClr val="FF0000"/>
                </a:solidFill>
              </a:rPr>
              <a:t>to</a:t>
            </a:r>
            <a:r>
              <a:rPr lang="de-DE" altLang="en-US" sz="2000" dirty="0">
                <a:solidFill>
                  <a:srgbClr val="FF0000"/>
                </a:solidFill>
              </a:rPr>
              <a:t> GDP-Chain Price Index</a:t>
            </a:r>
            <a:endParaRPr lang="en-US" altLang="en-US" sz="2000" dirty="0">
              <a:solidFill>
                <a:srgbClr val="FF0000"/>
              </a:solidFill>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49506" name="Object 3"/>
          <p:cNvGraphicFramePr>
            <a:graphicFrameLocks noChangeAspect="1"/>
          </p:cNvGraphicFramePr>
          <p:nvPr>
            <p:extLst>
              <p:ext uri="{D42A27DB-BD31-4B8C-83A1-F6EECF244321}">
                <p14:modId xmlns:p14="http://schemas.microsoft.com/office/powerpoint/2010/main" val="3496543544"/>
              </p:ext>
            </p:extLst>
          </p:nvPr>
        </p:nvGraphicFramePr>
        <p:xfrm>
          <a:off x="34402" y="656198"/>
          <a:ext cx="9099550" cy="6151562"/>
        </p:xfrm>
        <a:graphic>
          <a:graphicData uri="http://schemas.openxmlformats.org/presentationml/2006/ole">
            <mc:AlternateContent xmlns:mc="http://schemas.openxmlformats.org/markup-compatibility/2006">
              <mc:Choice xmlns:v="urn:schemas-microsoft-com:vml" Requires="v">
                <p:oleObj spid="_x0000_s149625" name="Formel" r:id="rId4" imgW="5194300" imgH="3505200" progId="Equation.3">
                  <p:embed/>
                </p:oleObj>
              </mc:Choice>
              <mc:Fallback>
                <p:oleObj name="Formel" r:id="rId4" imgW="5194300" imgH="35052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02" y="656198"/>
                        <a:ext cx="9099550" cy="6151562"/>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9507"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7C1C18CA-860F-4304-9E98-6B01A9DDFB6E}" type="slidenum">
              <a:rPr lang="de-DE" altLang="en-US" sz="1600"/>
              <a:pPr>
                <a:spcBef>
                  <a:spcPct val="0"/>
                </a:spcBef>
                <a:buClrTx/>
                <a:buFontTx/>
                <a:buNone/>
              </a:pPr>
              <a:t>57</a:t>
            </a:fld>
            <a:r>
              <a:rPr lang="de-DE" altLang="en-US" sz="1600"/>
              <a:t> -</a:t>
            </a:r>
          </a:p>
        </p:txBody>
      </p:sp>
      <p:sp>
        <p:nvSpPr>
          <p:cNvPr id="149508"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149509" name="Oval 4"/>
          <p:cNvSpPr>
            <a:spLocks noChangeArrowheads="1"/>
          </p:cNvSpPr>
          <p:nvPr/>
        </p:nvSpPr>
        <p:spPr bwMode="auto">
          <a:xfrm>
            <a:off x="3130550" y="1533021"/>
            <a:ext cx="663575" cy="431800"/>
          </a:xfrm>
          <a:prstGeom prst="ellipse">
            <a:avLst/>
          </a:prstGeom>
          <a:noFill/>
          <a:ln w="28575" algn="ctr">
            <a:solidFill>
              <a:srgbClr val="FF0000"/>
            </a:solidFill>
            <a:round/>
            <a:headEnd type="none" w="med" len="lg"/>
            <a:tailEnd type="none" w="sm" len="sm"/>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en-US" altLang="en-US" sz="2500">
              <a:solidFill>
                <a:schemeClr val="tx2"/>
              </a:solidFill>
            </a:endParaRPr>
          </a:p>
        </p:txBody>
      </p:sp>
      <p:sp>
        <p:nvSpPr>
          <p:cNvPr id="149511" name="Oval 4"/>
          <p:cNvSpPr>
            <a:spLocks noChangeArrowheads="1"/>
          </p:cNvSpPr>
          <p:nvPr/>
        </p:nvSpPr>
        <p:spPr bwMode="auto">
          <a:xfrm>
            <a:off x="3144838" y="2019860"/>
            <a:ext cx="663575" cy="419100"/>
          </a:xfrm>
          <a:prstGeom prst="ellipse">
            <a:avLst/>
          </a:prstGeom>
          <a:noFill/>
          <a:ln w="28575" algn="ctr">
            <a:solidFill>
              <a:srgbClr val="FF0000"/>
            </a:solidFill>
            <a:round/>
            <a:headEnd type="none" w="med" len="lg"/>
            <a:tailEnd type="none" w="sm" len="sm"/>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en-US" altLang="en-US" sz="2500">
              <a:solidFill>
                <a:schemeClr val="tx2"/>
              </a:solidFill>
            </a:endParaRPr>
          </a:p>
        </p:txBody>
      </p:sp>
      <p:sp>
        <p:nvSpPr>
          <p:cNvPr id="149512" name="Oval 4"/>
          <p:cNvSpPr>
            <a:spLocks noChangeArrowheads="1"/>
          </p:cNvSpPr>
          <p:nvPr/>
        </p:nvSpPr>
        <p:spPr bwMode="auto">
          <a:xfrm>
            <a:off x="6922042" y="2065356"/>
            <a:ext cx="447675" cy="381000"/>
          </a:xfrm>
          <a:prstGeom prst="ellipse">
            <a:avLst/>
          </a:prstGeom>
          <a:noFill/>
          <a:ln w="28575" algn="ctr">
            <a:solidFill>
              <a:srgbClr val="FF0000"/>
            </a:solidFill>
            <a:round/>
            <a:headEnd type="none" w="med" len="lg"/>
            <a:tailEnd type="none" w="sm" len="sm"/>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en-US" altLang="en-US" sz="2500">
              <a:solidFill>
                <a:schemeClr val="tx2"/>
              </a:solidFill>
            </a:endParaRPr>
          </a:p>
        </p:txBody>
      </p:sp>
      <p:sp>
        <p:nvSpPr>
          <p:cNvPr id="149513" name="Oval 4"/>
          <p:cNvSpPr>
            <a:spLocks noChangeArrowheads="1"/>
          </p:cNvSpPr>
          <p:nvPr/>
        </p:nvSpPr>
        <p:spPr bwMode="auto">
          <a:xfrm>
            <a:off x="8658225" y="2072248"/>
            <a:ext cx="447675" cy="381000"/>
          </a:xfrm>
          <a:prstGeom prst="ellipse">
            <a:avLst/>
          </a:prstGeom>
          <a:noFill/>
          <a:ln w="28575" algn="ctr">
            <a:solidFill>
              <a:srgbClr val="FF0000"/>
            </a:solidFill>
            <a:round/>
            <a:headEnd type="none" w="med" len="lg"/>
            <a:tailEnd type="none" w="sm" len="sm"/>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en-US" altLang="en-US" sz="2500">
              <a:solidFill>
                <a:schemeClr val="tx2"/>
              </a:solidFill>
            </a:endParaRPr>
          </a:p>
        </p:txBody>
      </p:sp>
      <p:sp>
        <p:nvSpPr>
          <p:cNvPr id="149514" name="Oval 4"/>
          <p:cNvSpPr>
            <a:spLocks noChangeArrowheads="1"/>
          </p:cNvSpPr>
          <p:nvPr/>
        </p:nvSpPr>
        <p:spPr bwMode="auto">
          <a:xfrm>
            <a:off x="7872413" y="2566483"/>
            <a:ext cx="447675" cy="381000"/>
          </a:xfrm>
          <a:prstGeom prst="ellipse">
            <a:avLst/>
          </a:prstGeom>
          <a:noFill/>
          <a:ln w="28575" algn="ctr">
            <a:solidFill>
              <a:srgbClr val="FF0000"/>
            </a:solidFill>
            <a:round/>
            <a:headEnd type="none" w="med" len="lg"/>
            <a:tailEnd type="none" w="sm" len="sm"/>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en-US" altLang="en-US" sz="2500">
              <a:solidFill>
                <a:schemeClr val="tx2"/>
              </a:solidFill>
            </a:endParaRPr>
          </a:p>
        </p:txBody>
      </p:sp>
      <p:sp>
        <p:nvSpPr>
          <p:cNvPr id="13" name="Rectangle 2">
            <a:extLst>
              <a:ext uri="{FF2B5EF4-FFF2-40B4-BE49-F238E27FC236}">
                <a16:creationId xmlns:a16="http://schemas.microsoft.com/office/drawing/2014/main" id="{64528918-1430-480E-A3DC-E389104839C3}"/>
              </a:ext>
            </a:extLst>
          </p:cNvPr>
          <p:cNvSpPr>
            <a:spLocks noGrp="1" noChangeArrowheads="1"/>
          </p:cNvSpPr>
          <p:nvPr>
            <p:ph type="title"/>
          </p:nvPr>
        </p:nvSpPr>
        <p:spPr>
          <a:xfrm>
            <a:off x="20095" y="11430"/>
            <a:ext cx="9144001" cy="604837"/>
          </a:xfrm>
          <a:solidFill>
            <a:srgbClr val="FFFF99"/>
          </a:solidFill>
          <a:ln w="25400">
            <a:solidFill>
              <a:srgbClr val="FF0000"/>
            </a:solidFill>
          </a:ln>
        </p:spPr>
        <p:txBody>
          <a:bodyPr/>
          <a:lstStyle/>
          <a:p>
            <a:pPr algn="l" eaLnBrk="1" hangingPunct="1"/>
            <a:r>
              <a:rPr lang="de-DE" altLang="en-US" sz="2000" dirty="0">
                <a:solidFill>
                  <a:srgbClr val="FF0000"/>
                </a:solidFill>
              </a:rPr>
              <a:t>Digression: </a:t>
            </a:r>
            <a:r>
              <a:rPr lang="de-DE" altLang="en-US" sz="2000" dirty="0" err="1">
                <a:solidFill>
                  <a:srgbClr val="FF0000"/>
                </a:solidFill>
              </a:rPr>
              <a:t>From</a:t>
            </a:r>
            <a:r>
              <a:rPr lang="de-DE" altLang="en-US" sz="2000" dirty="0">
                <a:solidFill>
                  <a:srgbClr val="FF0000"/>
                </a:solidFill>
              </a:rPr>
              <a:t> GDP-</a:t>
            </a:r>
            <a:r>
              <a:rPr lang="de-DE" altLang="en-US" sz="2000" dirty="0" err="1">
                <a:solidFill>
                  <a:srgbClr val="FF0000"/>
                </a:solidFill>
              </a:rPr>
              <a:t>Deflator</a:t>
            </a:r>
            <a:r>
              <a:rPr lang="de-DE" altLang="en-US" sz="2000" dirty="0">
                <a:solidFill>
                  <a:srgbClr val="FF0000"/>
                </a:solidFill>
              </a:rPr>
              <a:t> </a:t>
            </a:r>
            <a:r>
              <a:rPr lang="de-DE" altLang="en-US" sz="2000" dirty="0" err="1">
                <a:solidFill>
                  <a:srgbClr val="FF0000"/>
                </a:solidFill>
              </a:rPr>
              <a:t>to</a:t>
            </a:r>
            <a:r>
              <a:rPr lang="de-DE" altLang="en-US" sz="2000" dirty="0">
                <a:solidFill>
                  <a:srgbClr val="FF0000"/>
                </a:solidFill>
              </a:rPr>
              <a:t> GDP-Chain Price Index</a:t>
            </a:r>
            <a:endParaRPr lang="en-US" altLang="en-US" sz="2200" dirty="0">
              <a:solidFill>
                <a:srgbClr val="FF0000"/>
              </a:solidFill>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5884BFB0-5473-41F9-B696-E3B289AAB5DA}" type="slidenum">
              <a:rPr lang="de-DE" altLang="en-US" sz="1600"/>
              <a:pPr>
                <a:spcBef>
                  <a:spcPct val="0"/>
                </a:spcBef>
                <a:buClrTx/>
                <a:buFontTx/>
                <a:buNone/>
              </a:pPr>
              <a:t>58</a:t>
            </a:fld>
            <a:r>
              <a:rPr lang="de-DE" altLang="en-US" sz="1600"/>
              <a:t> -</a:t>
            </a:r>
          </a:p>
        </p:txBody>
      </p:sp>
      <p:graphicFrame>
        <p:nvGraphicFramePr>
          <p:cNvPr id="151555" name="Object 7"/>
          <p:cNvGraphicFramePr>
            <a:graphicFrameLocks noChangeAspect="1"/>
          </p:cNvGraphicFramePr>
          <p:nvPr>
            <p:extLst>
              <p:ext uri="{D42A27DB-BD31-4B8C-83A1-F6EECF244321}">
                <p14:modId xmlns:p14="http://schemas.microsoft.com/office/powerpoint/2010/main" val="439877965"/>
              </p:ext>
            </p:extLst>
          </p:nvPr>
        </p:nvGraphicFramePr>
        <p:xfrm>
          <a:off x="-50800" y="-50800"/>
          <a:ext cx="9245600" cy="6972300"/>
        </p:xfrm>
        <a:graphic>
          <a:graphicData uri="http://schemas.openxmlformats.org/presentationml/2006/ole">
            <mc:AlternateContent xmlns:mc="http://schemas.openxmlformats.org/markup-compatibility/2006">
              <mc:Choice xmlns:v="urn:schemas-microsoft-com:vml" Requires="v">
                <p:oleObj spid="_x0000_s151670" name="Diagramm" r:id="rId4" imgW="9239357" imgH="5753160" progId="Excel.Chart.8">
                  <p:link updateAutomatic="1"/>
                </p:oleObj>
              </mc:Choice>
              <mc:Fallback>
                <p:oleObj name="Diagramm" r:id="rId4" imgW="9239357" imgH="5753160" progId="Excel.Chart.8">
                  <p:link updateAutomatic="1"/>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50800"/>
                        <a:ext cx="9245600"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06" name="Text Box 4"/>
          <p:cNvSpPr txBox="1">
            <a:spLocks noChangeArrowheads="1"/>
          </p:cNvSpPr>
          <p:nvPr/>
        </p:nvSpPr>
        <p:spPr bwMode="auto">
          <a:xfrm>
            <a:off x="8458200" y="1358900"/>
            <a:ext cx="6985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sm" len="sm"/>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r" eaLnBrk="1" hangingPunct="1">
              <a:spcBef>
                <a:spcPct val="50000"/>
              </a:spcBef>
              <a:buClrTx/>
              <a:buFontTx/>
              <a:buNone/>
            </a:pPr>
            <a:r>
              <a:rPr lang="en-US" altLang="en-US" sz="2200">
                <a:solidFill>
                  <a:schemeClr val="bg2"/>
                </a:solidFill>
              </a:rPr>
              <a:t>1%</a:t>
            </a:r>
          </a:p>
          <a:p>
            <a:pPr algn="r" eaLnBrk="1" hangingPunct="1">
              <a:spcBef>
                <a:spcPct val="50000"/>
              </a:spcBef>
              <a:buClrTx/>
              <a:buFontTx/>
              <a:buNone/>
            </a:pPr>
            <a:r>
              <a:rPr lang="de-DE" altLang="en-US" sz="2200">
                <a:solidFill>
                  <a:schemeClr val="bg2"/>
                </a:solidFill>
              </a:rPr>
              <a:t>yoy</a:t>
            </a:r>
            <a:endParaRPr lang="en-US" altLang="en-US" sz="2200">
              <a:solidFill>
                <a:schemeClr val="bg2"/>
              </a:solidFill>
            </a:endParaRPr>
          </a:p>
        </p:txBody>
      </p:sp>
      <p:cxnSp>
        <p:nvCxnSpPr>
          <p:cNvPr id="3" name="Gerade Verbindung 2"/>
          <p:cNvCxnSpPr>
            <a:cxnSpLocks noChangeShapeType="1"/>
          </p:cNvCxnSpPr>
          <p:nvPr/>
        </p:nvCxnSpPr>
        <p:spPr bwMode="auto">
          <a:xfrm>
            <a:off x="6438900" y="1841500"/>
            <a:ext cx="1917700" cy="0"/>
          </a:xfrm>
          <a:prstGeom prst="line">
            <a:avLst/>
          </a:prstGeom>
          <a:noFill/>
          <a:ln w="38100" algn="ctr">
            <a:solidFill>
              <a:schemeClr val="bg2"/>
            </a:solidFill>
            <a:round/>
            <a:headEnd/>
            <a:tailEnd/>
          </a:ln>
          <a:extLst>
            <a:ext uri="{909E8E84-426E-40DD-AFC4-6F175D3DCCD1}">
              <a14:hiddenFill xmlns:a14="http://schemas.microsoft.com/office/drawing/2010/main">
                <a:noFill/>
              </a14:hiddenFill>
            </a:ext>
          </a:extLst>
        </p:spPr>
      </p:cxnSp>
      <p:sp>
        <p:nvSpPr>
          <p:cNvPr id="5" name="Geschweifte Klammer rechts 4"/>
          <p:cNvSpPr>
            <a:spLocks/>
          </p:cNvSpPr>
          <p:nvPr/>
        </p:nvSpPr>
        <p:spPr bwMode="auto">
          <a:xfrm>
            <a:off x="8356600" y="1346200"/>
            <a:ext cx="279400" cy="495300"/>
          </a:xfrm>
          <a:prstGeom prst="rightBrace">
            <a:avLst>
              <a:gd name="adj1" fmla="val 8330"/>
              <a:gd name="adj2" fmla="val 50000"/>
            </a:avLst>
          </a:prstGeom>
          <a:noFill/>
          <a:ln w="38100"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buFont typeface="Arial Unicode MS" pitchFamily="34" charset="-128"/>
              <a:buNone/>
            </a:pPr>
            <a:endParaRPr lang="en-US" altLang="en-US" sz="2500">
              <a:solidFill>
                <a:schemeClr val="tx2"/>
              </a:solidFill>
            </a:endParaRPr>
          </a:p>
        </p:txBody>
      </p:sp>
      <p:sp>
        <p:nvSpPr>
          <p:cNvPr id="151559" name="Text Box 4"/>
          <p:cNvSpPr txBox="1">
            <a:spLocks noChangeArrowheads="1"/>
          </p:cNvSpPr>
          <p:nvPr/>
        </p:nvSpPr>
        <p:spPr bwMode="auto">
          <a:xfrm>
            <a:off x="4089400" y="4232275"/>
            <a:ext cx="42481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sm" len="sm"/>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200">
                <a:solidFill>
                  <a:schemeClr val="bg2"/>
                </a:solidFill>
              </a:rPr>
              <a:t>This increase in the GDP-Deflator corresponds to an average yearly rate of inflation of 2,8 %</a:t>
            </a:r>
          </a:p>
        </p:txBody>
      </p:sp>
      <p:cxnSp>
        <p:nvCxnSpPr>
          <p:cNvPr id="8" name="Gerade Verbindung 7"/>
          <p:cNvCxnSpPr/>
          <p:nvPr/>
        </p:nvCxnSpPr>
        <p:spPr bwMode="auto">
          <a:xfrm flipV="1">
            <a:off x="7247795" y="1674798"/>
            <a:ext cx="0" cy="4061859"/>
          </a:xfrm>
          <a:prstGeom prst="line">
            <a:avLst/>
          </a:prstGeom>
          <a:noFill/>
          <a:ln w="38100" cap="flat" cmpd="sng" algn="ctr">
            <a:solidFill>
              <a:srgbClr val="FF0000"/>
            </a:solidFill>
            <a:prstDash val="solid"/>
            <a:round/>
            <a:headEnd type="triangle" w="lg" len="lg"/>
            <a:tailEnd type="none"/>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68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6" grpId="0"/>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BAF1A411-B6FE-4CF4-86FD-909F726DEA8E}" type="slidenum">
              <a:rPr lang="de-DE" altLang="en-US" sz="1600"/>
              <a:pPr>
                <a:spcBef>
                  <a:spcPct val="0"/>
                </a:spcBef>
                <a:buClrTx/>
                <a:buFontTx/>
                <a:buNone/>
              </a:pPr>
              <a:t>59</a:t>
            </a:fld>
            <a:r>
              <a:rPr lang="de-DE" altLang="en-US" sz="1600"/>
              <a:t> -</a:t>
            </a:r>
          </a:p>
        </p:txBody>
      </p:sp>
      <p:sp>
        <p:nvSpPr>
          <p:cNvPr id="153603"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graphicFrame>
        <p:nvGraphicFramePr>
          <p:cNvPr id="153604" name="Object 6"/>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53715" name="Diagramm" r:id="rId4" imgW="9239357" imgH="5753160" progId="Excel.Chart.8">
                  <p:link updateAutomatic="1"/>
                </p:oleObj>
              </mc:Choice>
              <mc:Fallback>
                <p:oleObj name="Diagramm" r:id="rId4" imgW="9239357" imgH="5753160" progId="Excel.Chart.8">
                  <p:link updateAutomatic="1"/>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50800"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843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9501E9E0-1870-4571-B0D0-62A7DE43C50C}" type="slidenum">
              <a:rPr lang="de-DE" altLang="en-US" sz="1600"/>
              <a:pPr>
                <a:spcBef>
                  <a:spcPct val="0"/>
                </a:spcBef>
                <a:buClrTx/>
                <a:buFontTx/>
                <a:buNone/>
              </a:pPr>
              <a:t>6</a:t>
            </a:fld>
            <a:r>
              <a:rPr lang="de-DE" altLang="en-US" sz="1600"/>
              <a:t> -</a:t>
            </a:r>
          </a:p>
        </p:txBody>
      </p:sp>
      <p:sp>
        <p:nvSpPr>
          <p:cNvPr id="18435"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29700" name="Rectangle 2"/>
          <p:cNvSpPr>
            <a:spLocks noGrp="1" noChangeArrowheads="1"/>
          </p:cNvSpPr>
          <p:nvPr>
            <p:ph type="body" idx="1"/>
          </p:nvPr>
        </p:nvSpPr>
        <p:spPr>
          <a:xfrm>
            <a:off x="457200" y="1371600"/>
            <a:ext cx="8229600" cy="4881563"/>
          </a:xfrm>
        </p:spPr>
        <p:txBody>
          <a:bodyPr/>
          <a:lstStyle/>
          <a:p>
            <a:pPr eaLnBrk="1" hangingPunct="1"/>
            <a:r>
              <a:rPr lang="en-US" altLang="en-US"/>
              <a:t>Microeconomics deals with </a:t>
            </a:r>
            <a:r>
              <a:rPr lang="en-US" altLang="en-US">
                <a:solidFill>
                  <a:srgbClr val="00FF00"/>
                </a:solidFill>
              </a:rPr>
              <a:t>disaggregated</a:t>
            </a:r>
            <a:r>
              <a:rPr lang="en-US" altLang="en-US">
                <a:solidFill>
                  <a:srgbClr val="0000FF"/>
                </a:solidFill>
              </a:rPr>
              <a:t> </a:t>
            </a:r>
            <a:r>
              <a:rPr lang="en-US" altLang="en-US">
                <a:solidFill>
                  <a:srgbClr val="00FF00"/>
                </a:solidFill>
              </a:rPr>
              <a:t>data</a:t>
            </a:r>
            <a:r>
              <a:rPr lang="en-US" altLang="en-US"/>
              <a:t>, while macroeconomics deals with </a:t>
            </a:r>
            <a:r>
              <a:rPr lang="en-US" altLang="en-US">
                <a:solidFill>
                  <a:srgbClr val="00FF00"/>
                </a:solidFill>
              </a:rPr>
              <a:t>aggregated data</a:t>
            </a:r>
            <a:r>
              <a:rPr lang="en-US" altLang="en-US"/>
              <a:t>, like</a:t>
            </a:r>
          </a:p>
          <a:p>
            <a:pPr eaLnBrk="1" hangingPunct="1"/>
            <a:endParaRPr lang="en-US" altLang="en-US"/>
          </a:p>
          <a:p>
            <a:pPr lvl="1" eaLnBrk="1" hangingPunct="1"/>
            <a:r>
              <a:rPr lang="en-US" altLang="en-US"/>
              <a:t>the </a:t>
            </a:r>
            <a:r>
              <a:rPr lang="en-US" altLang="en-US">
                <a:solidFill>
                  <a:srgbClr val="00FF00"/>
                </a:solidFill>
              </a:rPr>
              <a:t>sum</a:t>
            </a:r>
            <a:r>
              <a:rPr lang="en-US" altLang="en-US"/>
              <a:t> of the value of </a:t>
            </a:r>
            <a:r>
              <a:rPr lang="en-US" altLang="en-US">
                <a:solidFill>
                  <a:srgbClr val="00FF00"/>
                </a:solidFill>
              </a:rPr>
              <a:t>all goods</a:t>
            </a:r>
            <a:r>
              <a:rPr lang="en-US" altLang="en-US"/>
              <a:t> and services </a:t>
            </a:r>
            <a:r>
              <a:rPr lang="en-US" altLang="en-US">
                <a:solidFill>
                  <a:srgbClr val="00FF00"/>
                </a:solidFill>
              </a:rPr>
              <a:t>produced</a:t>
            </a:r>
            <a:r>
              <a:rPr lang="en-US" altLang="en-US"/>
              <a:t> in an economy (GDP),</a:t>
            </a:r>
          </a:p>
          <a:p>
            <a:pPr lvl="1" eaLnBrk="1" hangingPunct="1"/>
            <a:endParaRPr lang="en-US" altLang="en-US"/>
          </a:p>
          <a:p>
            <a:pPr lvl="1" eaLnBrk="1" hangingPunct="1"/>
            <a:r>
              <a:rPr lang="en-US" altLang="en-US"/>
              <a:t>the </a:t>
            </a:r>
            <a:r>
              <a:rPr lang="en-US" altLang="en-US">
                <a:solidFill>
                  <a:srgbClr val="00FF00"/>
                </a:solidFill>
              </a:rPr>
              <a:t>sum of</a:t>
            </a:r>
            <a:r>
              <a:rPr lang="en-US" altLang="en-US">
                <a:solidFill>
                  <a:srgbClr val="0000FF"/>
                </a:solidFill>
              </a:rPr>
              <a:t> </a:t>
            </a:r>
            <a:r>
              <a:rPr lang="en-US" altLang="en-US"/>
              <a:t>the common </a:t>
            </a:r>
            <a:r>
              <a:rPr lang="en-US" altLang="en-US">
                <a:solidFill>
                  <a:srgbClr val="00FF00"/>
                </a:solidFill>
              </a:rPr>
              <a:t>change of all prices</a:t>
            </a:r>
            <a:r>
              <a:rPr lang="en-US" altLang="en-US"/>
              <a:t> of goods and services (inflation), </a:t>
            </a:r>
          </a:p>
          <a:p>
            <a:pPr lvl="1" eaLnBrk="1" hangingPunct="1"/>
            <a:endParaRPr lang="en-US" altLang="en-US"/>
          </a:p>
          <a:p>
            <a:pPr lvl="1" eaLnBrk="1" hangingPunct="1"/>
            <a:r>
              <a:rPr lang="en-US" altLang="en-US"/>
              <a:t>the </a:t>
            </a:r>
            <a:r>
              <a:rPr lang="en-US" altLang="en-US">
                <a:solidFill>
                  <a:srgbClr val="00FF00"/>
                </a:solidFill>
              </a:rPr>
              <a:t>share</a:t>
            </a:r>
            <a:r>
              <a:rPr lang="en-US" altLang="en-US"/>
              <a:t> of </a:t>
            </a:r>
            <a:r>
              <a:rPr lang="en-US" altLang="en-US">
                <a:solidFill>
                  <a:srgbClr val="00FF00"/>
                </a:solidFill>
              </a:rPr>
              <a:t>all unemployed persons</a:t>
            </a:r>
            <a:r>
              <a:rPr lang="en-US" altLang="en-US"/>
              <a:t> in </a:t>
            </a:r>
            <a:r>
              <a:rPr lang="en-US" altLang="en-US">
                <a:solidFill>
                  <a:srgbClr val="00FF00"/>
                </a:solidFill>
              </a:rPr>
              <a:t>the total labor force </a:t>
            </a:r>
            <a:r>
              <a:rPr lang="en-US" altLang="en-US"/>
              <a:t> (unemployment rate) and so on… </a:t>
            </a:r>
          </a:p>
        </p:txBody>
      </p:sp>
      <p:sp>
        <p:nvSpPr>
          <p:cNvPr id="18437" name="Rectangle 3"/>
          <p:cNvSpPr>
            <a:spLocks noGrp="1" noChangeArrowheads="1"/>
          </p:cNvSpPr>
          <p:nvPr>
            <p:ph type="title"/>
          </p:nvPr>
        </p:nvSpPr>
        <p:spPr>
          <a:noFill/>
        </p:spPr>
        <p:txBody>
          <a:bodyPr/>
          <a:lstStyle/>
          <a:p>
            <a:pPr eaLnBrk="1" hangingPunct="1"/>
            <a:r>
              <a:rPr lang="en-US" altLang="en-US"/>
              <a:t>1. Introduction to Macroeconomics</a:t>
            </a:r>
            <a:br>
              <a:rPr lang="en-US" altLang="en-US"/>
            </a:br>
            <a:r>
              <a:rPr lang="en-US" altLang="en-US" sz="2400"/>
              <a:t>1.1. What is Macroeconomics?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00">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700">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70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C54BD60C-730E-4AC1-8E00-6C1E13D715A6}" type="slidenum">
              <a:rPr lang="de-DE" altLang="en-US" sz="1600"/>
              <a:pPr>
                <a:spcBef>
                  <a:spcPct val="0"/>
                </a:spcBef>
                <a:buClrTx/>
                <a:buFontTx/>
                <a:buNone/>
              </a:pPr>
              <a:t>60</a:t>
            </a:fld>
            <a:r>
              <a:rPr lang="de-DE" altLang="en-US" sz="1600"/>
              <a:t> -</a:t>
            </a:r>
          </a:p>
        </p:txBody>
      </p:sp>
      <p:sp>
        <p:nvSpPr>
          <p:cNvPr id="155651"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155652" name="Text Box 6"/>
          <p:cNvSpPr txBox="1">
            <a:spLocks noChangeArrowheads="1"/>
          </p:cNvSpPr>
          <p:nvPr/>
        </p:nvSpPr>
        <p:spPr bwMode="auto">
          <a:xfrm>
            <a:off x="508000" y="1333500"/>
            <a:ext cx="82931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lIns="0" tIns="0" rIns="0" bIns="0"/>
          <a:lstStyle>
            <a:lvl1pPr>
              <a:spcBef>
                <a:spcPct val="20000"/>
              </a:spcBef>
              <a:buClr>
                <a:srgbClr val="FF0000"/>
              </a:buClr>
              <a:buFont typeface="Arial Unicode MS" pitchFamily="34" charset="-128"/>
              <a:buChar char="➤"/>
              <a:tabLst>
                <a:tab pos="355600" algn="l"/>
              </a:tabLst>
              <a:defRPr sz="2400">
                <a:solidFill>
                  <a:schemeClr val="tx1"/>
                </a:solidFill>
                <a:latin typeface="Arial" charset="0"/>
              </a:defRPr>
            </a:lvl1pPr>
            <a:lvl2pPr marL="742950" indent="-285750">
              <a:spcBef>
                <a:spcPct val="20000"/>
              </a:spcBef>
              <a:buClr>
                <a:srgbClr val="FF0000"/>
              </a:buClr>
              <a:buFont typeface="Arial Unicode MS" pitchFamily="34" charset="-128"/>
              <a:buChar char="■"/>
              <a:tabLst>
                <a:tab pos="355600" algn="l"/>
              </a:tabLst>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tabLst>
                <a:tab pos="355600" algn="l"/>
              </a:tabLst>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tabLst>
                <a:tab pos="355600" algn="l"/>
              </a:tabLst>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tabLst>
                <a:tab pos="355600" algn="l"/>
              </a:tabLst>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tabLst>
                <a:tab pos="355600" algn="l"/>
              </a:tabLst>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tabLst>
                <a:tab pos="355600" algn="l"/>
              </a:tabLst>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tabLst>
                <a:tab pos="355600" algn="l"/>
              </a:tabLst>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tabLst>
                <a:tab pos="355600" algn="l"/>
              </a:tabLst>
              <a:defRPr sz="2000">
                <a:solidFill>
                  <a:schemeClr val="tx1"/>
                </a:solidFill>
                <a:latin typeface="Arial" charset="0"/>
              </a:defRPr>
            </a:lvl9pPr>
          </a:lstStyle>
          <a:p>
            <a:pPr eaLnBrk="1" hangingPunct="1">
              <a:buFont typeface="Arial Unicode MS" pitchFamily="34" charset="-128"/>
              <a:buNone/>
            </a:pPr>
            <a:r>
              <a:rPr lang="en-US" altLang="en-US" sz="2200">
                <a:solidFill>
                  <a:srgbClr val="FFFF00"/>
                </a:solidFill>
              </a:rPr>
              <a:t>1.1. What is Macroeconomics? 	</a:t>
            </a:r>
          </a:p>
          <a:p>
            <a:pPr eaLnBrk="1" hangingPunct="1">
              <a:buFont typeface="Arial Unicode MS" pitchFamily="34" charset="-128"/>
              <a:buNone/>
            </a:pPr>
            <a:r>
              <a:rPr lang="en-US" altLang="en-US" sz="2200">
                <a:solidFill>
                  <a:srgbClr val="FFFF00"/>
                </a:solidFill>
              </a:rPr>
              <a:t>1.2. The Basic Model: The Circular-Flow Model</a:t>
            </a:r>
          </a:p>
          <a:p>
            <a:pPr eaLnBrk="1" hangingPunct="1">
              <a:buFont typeface="Arial Unicode MS" pitchFamily="34" charset="-128"/>
              <a:buNone/>
            </a:pPr>
            <a:r>
              <a:rPr lang="en-US" altLang="en-US" sz="2200">
                <a:solidFill>
                  <a:srgbClr val="FFFF00"/>
                </a:solidFill>
              </a:rPr>
              <a:t>1.3. The Basic Data: GDP and its Components</a:t>
            </a:r>
          </a:p>
          <a:p>
            <a:pPr eaLnBrk="1" hangingPunct="1">
              <a:buFont typeface="Arial Unicode MS" pitchFamily="34" charset="-128"/>
              <a:buNone/>
            </a:pPr>
            <a:r>
              <a:rPr lang="en-US" altLang="en-US" sz="2200">
                <a:solidFill>
                  <a:srgbClr val="FFFF00"/>
                </a:solidFill>
              </a:rPr>
              <a:t>	1.3.1. What Is GDP?</a:t>
            </a:r>
          </a:p>
          <a:p>
            <a:pPr eaLnBrk="1" hangingPunct="1">
              <a:buFont typeface="Arial Unicode MS" pitchFamily="34" charset="-128"/>
              <a:buNone/>
            </a:pPr>
            <a:r>
              <a:rPr lang="en-US" altLang="en-US" sz="2200">
                <a:solidFill>
                  <a:srgbClr val="FFFF00"/>
                </a:solidFill>
              </a:rPr>
              <a:t>	1.3.2. Three Ways of Computing GDP</a:t>
            </a:r>
          </a:p>
          <a:p>
            <a:pPr eaLnBrk="1" hangingPunct="1">
              <a:buFont typeface="Arial Unicode MS" pitchFamily="34" charset="-128"/>
              <a:buNone/>
            </a:pPr>
            <a:r>
              <a:rPr lang="en-US" altLang="en-US" sz="2200">
                <a:solidFill>
                  <a:srgbClr val="FFFF00"/>
                </a:solidFill>
              </a:rPr>
              <a:t>	1.3.3. Nominal vs. real GDP and the GDP-Deflator</a:t>
            </a:r>
          </a:p>
          <a:p>
            <a:pPr eaLnBrk="1" hangingPunct="1">
              <a:buFont typeface="Arial Unicode MS" pitchFamily="34" charset="-128"/>
              <a:buNone/>
            </a:pPr>
            <a:r>
              <a:rPr lang="en-US" altLang="en-US" sz="2200">
                <a:solidFill>
                  <a:srgbClr val="FFFF00"/>
                </a:solidFill>
              </a:rPr>
              <a:t>	1.3.4. From GDP to „Disposable Income of Households”</a:t>
            </a:r>
          </a:p>
        </p:txBody>
      </p:sp>
      <p:sp>
        <p:nvSpPr>
          <p:cNvPr id="155653" name="Rectangle 13"/>
          <p:cNvSpPr>
            <a:spLocks noGrp="1" noChangeArrowheads="1"/>
          </p:cNvSpPr>
          <p:nvPr>
            <p:ph type="title"/>
          </p:nvPr>
        </p:nvSpPr>
        <p:spPr>
          <a:xfrm>
            <a:off x="0" y="31750"/>
            <a:ext cx="9144000" cy="1100138"/>
          </a:xfrm>
          <a:noFill/>
        </p:spPr>
        <p:txBody>
          <a:bodyPr/>
          <a:lstStyle/>
          <a:p>
            <a:pPr eaLnBrk="1" hangingPunct="1"/>
            <a:r>
              <a:rPr lang="en-US" altLang="en-US"/>
              <a:t>1. Introduction to Macroeconomics                                          1.3.4. From GDP to „Disposable Income of Households“</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8A0F9292-765B-4E66-9989-CBDA3C1E0509}" type="slidenum">
              <a:rPr lang="de-DE" altLang="en-US" sz="1600"/>
              <a:pPr>
                <a:spcBef>
                  <a:spcPct val="0"/>
                </a:spcBef>
                <a:buClrTx/>
                <a:buFontTx/>
                <a:buNone/>
              </a:pPr>
              <a:t>61</a:t>
            </a:fld>
            <a:r>
              <a:rPr lang="de-DE" altLang="en-US" sz="1600"/>
              <a:t> -</a:t>
            </a:r>
          </a:p>
        </p:txBody>
      </p:sp>
      <p:sp>
        <p:nvSpPr>
          <p:cNvPr id="157699"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157700" name="Rectangle 3"/>
          <p:cNvSpPr>
            <a:spLocks noGrp="1" noChangeArrowheads="1"/>
          </p:cNvSpPr>
          <p:nvPr>
            <p:ph type="body" idx="1"/>
          </p:nvPr>
        </p:nvSpPr>
        <p:spPr>
          <a:xfrm>
            <a:off x="457200" y="1371600"/>
            <a:ext cx="8229600" cy="5486400"/>
          </a:xfrm>
        </p:spPr>
        <p:txBody>
          <a:bodyPr/>
          <a:lstStyle/>
          <a:p>
            <a:pPr eaLnBrk="1" hangingPunct="1"/>
            <a:r>
              <a:rPr lang="en-US" altLang="en-US" sz="2100" dirty="0"/>
              <a:t>One more time – the definition of GDP: </a:t>
            </a:r>
          </a:p>
          <a:p>
            <a:pPr eaLnBrk="1" hangingPunct="1">
              <a:lnSpc>
                <a:spcPct val="0"/>
              </a:lnSpc>
            </a:pPr>
            <a:endParaRPr lang="en-US" altLang="en-US" sz="2100" dirty="0"/>
          </a:p>
          <a:p>
            <a:pPr lvl="1" eaLnBrk="1" hangingPunct="1"/>
            <a:r>
              <a:rPr lang="en-US" altLang="en-US" sz="2100" dirty="0"/>
              <a:t>“</a:t>
            </a:r>
            <a:r>
              <a:rPr lang="en-US" altLang="en-US" sz="2100" dirty="0">
                <a:solidFill>
                  <a:srgbClr val="FFC000"/>
                </a:solidFill>
              </a:rPr>
              <a:t>Market value </a:t>
            </a:r>
            <a:r>
              <a:rPr lang="en-US" altLang="en-US" sz="2100" dirty="0"/>
              <a:t>of all final goods and services </a:t>
            </a:r>
            <a:r>
              <a:rPr lang="en-US" altLang="en-US" sz="2100" dirty="0">
                <a:solidFill>
                  <a:srgbClr val="00FF00"/>
                </a:solidFill>
              </a:rPr>
              <a:t>produced</a:t>
            </a:r>
            <a:r>
              <a:rPr lang="en-US" altLang="en-US" sz="2100" dirty="0"/>
              <a:t> </a:t>
            </a:r>
            <a:r>
              <a:rPr lang="en-US" altLang="en-US" sz="2100" dirty="0">
                <a:solidFill>
                  <a:srgbClr val="00FF00"/>
                </a:solidFill>
              </a:rPr>
              <a:t>within a country</a:t>
            </a:r>
            <a:r>
              <a:rPr lang="en-US" altLang="en-US" sz="2100" dirty="0"/>
              <a:t> in a given period of time.“</a:t>
            </a:r>
          </a:p>
          <a:p>
            <a:pPr eaLnBrk="1" hangingPunct="1">
              <a:lnSpc>
                <a:spcPct val="110000"/>
              </a:lnSpc>
            </a:pPr>
            <a:r>
              <a:rPr lang="en-US" altLang="en-US" sz="2100" dirty="0"/>
              <a:t>Consequently, GDP reflects the “</a:t>
            </a:r>
            <a:r>
              <a:rPr lang="en-US" altLang="en-US" sz="2100" i="1" dirty="0">
                <a:solidFill>
                  <a:srgbClr val="FFCC00"/>
                </a:solidFill>
              </a:rPr>
              <a:t>production potential</a:t>
            </a:r>
            <a:r>
              <a:rPr lang="en-US" altLang="en-US" sz="2100" dirty="0"/>
              <a:t>” of a country.</a:t>
            </a:r>
          </a:p>
          <a:p>
            <a:pPr eaLnBrk="1" hangingPunct="1">
              <a:lnSpc>
                <a:spcPct val="110000"/>
              </a:lnSpc>
            </a:pPr>
            <a:endParaRPr lang="en-US" altLang="en-US" sz="2100" dirty="0"/>
          </a:p>
          <a:p>
            <a:pPr eaLnBrk="1" hangingPunct="1">
              <a:lnSpc>
                <a:spcPct val="110000"/>
              </a:lnSpc>
            </a:pPr>
            <a:r>
              <a:rPr lang="en-US" altLang="en-US" sz="2100" dirty="0"/>
              <a:t>There are, however, problems – e.g. </a:t>
            </a:r>
            <a:r>
              <a:rPr lang="en-US" altLang="en-US" sz="2100" dirty="0">
                <a:solidFill>
                  <a:srgbClr val="00FF00"/>
                </a:solidFill>
              </a:rPr>
              <a:t>market potential</a:t>
            </a:r>
            <a:r>
              <a:rPr lang="en-US" altLang="en-US" sz="2100" dirty="0"/>
              <a:t> </a:t>
            </a:r>
            <a:r>
              <a:rPr lang="en-US" altLang="en-US" sz="2100" dirty="0">
                <a:solidFill>
                  <a:srgbClr val="00FF00"/>
                </a:solidFill>
              </a:rPr>
              <a:t>analysis</a:t>
            </a:r>
            <a:r>
              <a:rPr lang="en-US" altLang="en-US" sz="2100" dirty="0"/>
              <a:t> – where not the “production potential” but the “</a:t>
            </a:r>
            <a:r>
              <a:rPr lang="en-US" altLang="en-US" sz="2100" i="1" dirty="0">
                <a:solidFill>
                  <a:srgbClr val="FFCC00"/>
                </a:solidFill>
              </a:rPr>
              <a:t>purchasing power</a:t>
            </a:r>
            <a:r>
              <a:rPr lang="en-US" altLang="en-US" sz="2100" dirty="0"/>
              <a:t>” of the population of a country is in the center of interest. </a:t>
            </a:r>
          </a:p>
          <a:p>
            <a:pPr eaLnBrk="1" hangingPunct="1">
              <a:lnSpc>
                <a:spcPts val="1000"/>
              </a:lnSpc>
            </a:pPr>
            <a:endParaRPr lang="en-US" altLang="en-US" sz="2100" dirty="0"/>
          </a:p>
          <a:p>
            <a:pPr eaLnBrk="1" hangingPunct="1">
              <a:lnSpc>
                <a:spcPct val="110000"/>
              </a:lnSpc>
            </a:pPr>
            <a:r>
              <a:rPr lang="en-US" altLang="en-US" sz="2100" dirty="0"/>
              <a:t>It is evident that there must be a link between “production potential” of a country and the “purchasing power” of its population, but it is also evident that there are </a:t>
            </a:r>
            <a:r>
              <a:rPr lang="en-US" altLang="en-US" sz="2100" dirty="0">
                <a:solidFill>
                  <a:srgbClr val="00FF00"/>
                </a:solidFill>
              </a:rPr>
              <a:t>differences</a:t>
            </a:r>
            <a:r>
              <a:rPr lang="en-US" altLang="en-US" sz="2100" dirty="0"/>
              <a:t>.</a:t>
            </a:r>
          </a:p>
          <a:p>
            <a:pPr eaLnBrk="1" hangingPunct="1">
              <a:lnSpc>
                <a:spcPct val="110000"/>
              </a:lnSpc>
            </a:pPr>
            <a:r>
              <a:rPr lang="en-US" altLang="en-US" sz="2100" dirty="0">
                <a:solidFill>
                  <a:srgbClr val="00FF00"/>
                </a:solidFill>
              </a:rPr>
              <a:t>Where</a:t>
            </a:r>
            <a:r>
              <a:rPr lang="en-US" altLang="en-US" sz="2100" dirty="0"/>
              <a:t> exactly </a:t>
            </a:r>
            <a:r>
              <a:rPr lang="en-US" altLang="en-US" sz="2100" dirty="0">
                <a:solidFill>
                  <a:srgbClr val="00FF00"/>
                </a:solidFill>
              </a:rPr>
              <a:t>are</a:t>
            </a:r>
            <a:r>
              <a:rPr lang="en-US" altLang="en-US" sz="2100" dirty="0"/>
              <a:t> those </a:t>
            </a:r>
            <a:r>
              <a:rPr lang="en-US" altLang="en-US" sz="2100" dirty="0">
                <a:solidFill>
                  <a:srgbClr val="00FF00"/>
                </a:solidFill>
              </a:rPr>
              <a:t>differences</a:t>
            </a:r>
            <a:r>
              <a:rPr lang="en-US" altLang="en-US" sz="2100" dirty="0"/>
              <a:t>?</a:t>
            </a:r>
          </a:p>
        </p:txBody>
      </p:sp>
      <p:sp>
        <p:nvSpPr>
          <p:cNvPr id="157701" name="Rectangle 7"/>
          <p:cNvSpPr>
            <a:spLocks noGrp="1" noChangeArrowheads="1"/>
          </p:cNvSpPr>
          <p:nvPr>
            <p:ph type="title"/>
          </p:nvPr>
        </p:nvSpPr>
        <p:spPr>
          <a:xfrm>
            <a:off x="0" y="31750"/>
            <a:ext cx="9144000" cy="1100138"/>
          </a:xfrm>
          <a:noFill/>
        </p:spPr>
        <p:txBody>
          <a:bodyPr/>
          <a:lstStyle/>
          <a:p>
            <a:pPr eaLnBrk="1" hangingPunct="1"/>
            <a:r>
              <a:rPr lang="en-US" altLang="en-US"/>
              <a:t>1. Introduction to Macroeconomics                                          1.3.4. From GDP to „Disposable Income of Households“</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5B5CD837-BF70-4766-8087-104710E3E66A}" type="slidenum">
              <a:rPr lang="de-DE" altLang="en-US" sz="1600"/>
              <a:pPr>
                <a:spcBef>
                  <a:spcPct val="0"/>
                </a:spcBef>
                <a:buClrTx/>
                <a:buFontTx/>
                <a:buNone/>
              </a:pPr>
              <a:t>62</a:t>
            </a:fld>
            <a:r>
              <a:rPr lang="de-DE" altLang="en-US" sz="1600"/>
              <a:t> -</a:t>
            </a:r>
          </a:p>
        </p:txBody>
      </p:sp>
      <p:sp>
        <p:nvSpPr>
          <p:cNvPr id="159747"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159748" name="Rectangle 2"/>
          <p:cNvSpPr>
            <a:spLocks noGrp="1" noChangeArrowheads="1"/>
          </p:cNvSpPr>
          <p:nvPr>
            <p:ph type="body" idx="1"/>
          </p:nvPr>
        </p:nvSpPr>
        <p:spPr>
          <a:xfrm>
            <a:off x="393700" y="1268413"/>
            <a:ext cx="8597900" cy="5351462"/>
          </a:xfrm>
        </p:spPr>
        <p:txBody>
          <a:bodyPr/>
          <a:lstStyle/>
          <a:p>
            <a:pPr marL="476250" indent="-476250" eaLnBrk="1" hangingPunct="1">
              <a:lnSpc>
                <a:spcPct val="90000"/>
              </a:lnSpc>
            </a:pPr>
            <a:r>
              <a:rPr lang="en-US" altLang="en-US" sz="2100" dirty="0"/>
              <a:t>The </a:t>
            </a:r>
            <a:r>
              <a:rPr lang="en-US" altLang="en-US" sz="2100" dirty="0">
                <a:solidFill>
                  <a:srgbClr val="00FF00"/>
                </a:solidFill>
              </a:rPr>
              <a:t>purchasing power </a:t>
            </a:r>
            <a:r>
              <a:rPr lang="en-US" altLang="en-US" sz="2100" dirty="0"/>
              <a:t>of the population of a country depends of course primarily on the </a:t>
            </a:r>
            <a:r>
              <a:rPr lang="en-US" altLang="en-US" sz="2100" dirty="0">
                <a:solidFill>
                  <a:srgbClr val="00FF00"/>
                </a:solidFill>
              </a:rPr>
              <a:t>income</a:t>
            </a:r>
            <a:r>
              <a:rPr lang="en-US" altLang="en-US" sz="2100" dirty="0"/>
              <a:t> of the population. The income of the population </a:t>
            </a:r>
            <a:r>
              <a:rPr lang="en-US" altLang="en-US" sz="2100" dirty="0">
                <a:solidFill>
                  <a:srgbClr val="00FF00"/>
                </a:solidFill>
              </a:rPr>
              <a:t>differs</a:t>
            </a:r>
            <a:r>
              <a:rPr lang="en-US" altLang="en-US" sz="2100" dirty="0"/>
              <a:t> in several points </a:t>
            </a:r>
            <a:r>
              <a:rPr lang="en-US" altLang="en-US" sz="2100" dirty="0">
                <a:solidFill>
                  <a:srgbClr val="00FF00"/>
                </a:solidFill>
              </a:rPr>
              <a:t>from GDP</a:t>
            </a:r>
            <a:r>
              <a:rPr lang="en-US" altLang="en-US" sz="2100" dirty="0"/>
              <a:t>:</a:t>
            </a:r>
          </a:p>
          <a:p>
            <a:pPr marL="476250" indent="-476250" eaLnBrk="1" hangingPunct="1">
              <a:lnSpc>
                <a:spcPct val="90000"/>
              </a:lnSpc>
            </a:pPr>
            <a:endParaRPr lang="en-US" altLang="en-US" sz="2100" dirty="0"/>
          </a:p>
          <a:p>
            <a:pPr marL="476250" indent="-476250" eaLnBrk="1" hangingPunct="1">
              <a:lnSpc>
                <a:spcPct val="0"/>
              </a:lnSpc>
            </a:pPr>
            <a:endParaRPr lang="en-US" altLang="en-US" sz="2100" dirty="0"/>
          </a:p>
          <a:p>
            <a:pPr marL="895350" lvl="1" indent="-438150" eaLnBrk="1" hangingPunct="1">
              <a:lnSpc>
                <a:spcPct val="90000"/>
              </a:lnSpc>
              <a:buFont typeface="Arial Unicode MS" pitchFamily="34" charset="-128"/>
              <a:buAutoNum type="arabicPeriod"/>
            </a:pPr>
            <a:r>
              <a:rPr lang="en-US" altLang="en-US" sz="2100" dirty="0"/>
              <a:t>GDP </a:t>
            </a:r>
            <a:r>
              <a:rPr lang="en-US" altLang="en-US" sz="2100" i="1" dirty="0"/>
              <a:t>does </a:t>
            </a:r>
            <a:r>
              <a:rPr lang="en-US" altLang="en-US" sz="2100" i="1" dirty="0">
                <a:solidFill>
                  <a:srgbClr val="00FF00"/>
                </a:solidFill>
              </a:rPr>
              <a:t>not</a:t>
            </a:r>
            <a:r>
              <a:rPr lang="en-US" altLang="en-US" sz="2100" dirty="0">
                <a:solidFill>
                  <a:srgbClr val="00FF00"/>
                </a:solidFill>
              </a:rPr>
              <a:t> include</a:t>
            </a:r>
            <a:r>
              <a:rPr lang="en-US" altLang="en-US" sz="2100" dirty="0"/>
              <a:t> </a:t>
            </a:r>
            <a:r>
              <a:rPr lang="en-US" altLang="en-US" sz="2100" dirty="0">
                <a:solidFill>
                  <a:srgbClr val="00FF00"/>
                </a:solidFill>
              </a:rPr>
              <a:t>income</a:t>
            </a:r>
            <a:r>
              <a:rPr lang="en-US" altLang="en-US" sz="2100" dirty="0"/>
              <a:t> of inhabitants </a:t>
            </a:r>
            <a:r>
              <a:rPr lang="en-US" altLang="en-US" sz="2100" dirty="0">
                <a:solidFill>
                  <a:srgbClr val="00FF00"/>
                </a:solidFill>
              </a:rPr>
              <a:t>earned</a:t>
            </a:r>
            <a:r>
              <a:rPr lang="en-US" altLang="en-US" sz="2100" dirty="0"/>
              <a:t> </a:t>
            </a:r>
            <a:r>
              <a:rPr lang="en-US" altLang="en-US" sz="2100" dirty="0">
                <a:solidFill>
                  <a:srgbClr val="00FF00"/>
                </a:solidFill>
              </a:rPr>
              <a:t>abroad</a:t>
            </a:r>
            <a:r>
              <a:rPr lang="en-US" altLang="en-US" sz="2100" dirty="0"/>
              <a:t> and GDP </a:t>
            </a:r>
            <a:r>
              <a:rPr lang="en-US" altLang="en-US" sz="2100" i="1" dirty="0"/>
              <a:t>does</a:t>
            </a:r>
            <a:r>
              <a:rPr lang="en-US" altLang="en-US" sz="2100" dirty="0"/>
              <a:t> include income of foreigners earned within the country.</a:t>
            </a:r>
          </a:p>
          <a:p>
            <a:pPr marL="895350" lvl="1" indent="-438150" eaLnBrk="1" hangingPunct="1">
              <a:lnSpc>
                <a:spcPct val="90000"/>
              </a:lnSpc>
              <a:buFont typeface="Arial Unicode MS" pitchFamily="34" charset="-128"/>
              <a:buAutoNum type="arabicPeriod"/>
            </a:pPr>
            <a:r>
              <a:rPr lang="en-US" altLang="en-US" sz="2100" dirty="0"/>
              <a:t>GDP does include </a:t>
            </a:r>
            <a:r>
              <a:rPr lang="en-US" altLang="en-US" sz="2100" dirty="0">
                <a:solidFill>
                  <a:srgbClr val="00FF00"/>
                </a:solidFill>
              </a:rPr>
              <a:t>capital depreciation</a:t>
            </a:r>
            <a:r>
              <a:rPr lang="en-US" altLang="en-US" sz="2100" dirty="0"/>
              <a:t>. Since depreciation corresponds to capital goods that are consumed in production of other goods, it cannot be part of household income.</a:t>
            </a:r>
          </a:p>
          <a:p>
            <a:pPr marL="895350" lvl="1" indent="-438150" eaLnBrk="1" hangingPunct="1">
              <a:lnSpc>
                <a:spcPct val="90000"/>
              </a:lnSpc>
              <a:buFont typeface="Arial Unicode MS" pitchFamily="34" charset="-128"/>
              <a:buAutoNum type="arabicPeriod"/>
            </a:pPr>
            <a:r>
              <a:rPr lang="en-US" altLang="en-US" sz="2100" dirty="0"/>
              <a:t>A part of GDP flows to the government in form of </a:t>
            </a:r>
            <a:r>
              <a:rPr lang="en-US" altLang="en-US" sz="2100" dirty="0">
                <a:solidFill>
                  <a:srgbClr val="00FF00"/>
                </a:solidFill>
              </a:rPr>
              <a:t>taxes</a:t>
            </a:r>
            <a:r>
              <a:rPr lang="en-US" altLang="en-US" sz="2100" dirty="0"/>
              <a:t>. Hence this part of GDP too cannot be part of household income.</a:t>
            </a:r>
          </a:p>
          <a:p>
            <a:pPr marL="895350" lvl="1" indent="-438150" eaLnBrk="1" hangingPunct="1">
              <a:lnSpc>
                <a:spcPct val="90000"/>
              </a:lnSpc>
              <a:buFont typeface="Arial Unicode MS" pitchFamily="34" charset="-128"/>
              <a:buAutoNum type="arabicPeriod"/>
            </a:pPr>
            <a:endParaRPr lang="en-US" altLang="en-US" sz="2100" dirty="0"/>
          </a:p>
          <a:p>
            <a:pPr marL="895350" lvl="1" indent="-438150" eaLnBrk="1" hangingPunct="1">
              <a:lnSpc>
                <a:spcPct val="10000"/>
              </a:lnSpc>
              <a:buFont typeface="Arial Unicode MS" pitchFamily="34" charset="-128"/>
              <a:buAutoNum type="arabicPeriod"/>
            </a:pPr>
            <a:endParaRPr lang="en-US" altLang="en-US" sz="2100" dirty="0"/>
          </a:p>
          <a:p>
            <a:pPr marL="476250" indent="-476250" eaLnBrk="1" hangingPunct="1">
              <a:lnSpc>
                <a:spcPct val="90000"/>
              </a:lnSpc>
            </a:pPr>
            <a:r>
              <a:rPr lang="en-US" altLang="en-US" sz="2100" dirty="0"/>
              <a:t>Therefore the following </a:t>
            </a:r>
            <a:r>
              <a:rPr lang="en-US" altLang="en-US" sz="2100" dirty="0">
                <a:solidFill>
                  <a:srgbClr val="00FF00"/>
                </a:solidFill>
              </a:rPr>
              <a:t>adjustment of GDP</a:t>
            </a:r>
            <a:r>
              <a:rPr lang="en-US" altLang="en-US" sz="2100" dirty="0"/>
              <a:t> does make sense:</a:t>
            </a:r>
          </a:p>
        </p:txBody>
      </p:sp>
      <p:sp>
        <p:nvSpPr>
          <p:cNvPr id="159749" name="Rectangle 9"/>
          <p:cNvSpPr>
            <a:spLocks noGrp="1" noChangeArrowheads="1"/>
          </p:cNvSpPr>
          <p:nvPr>
            <p:ph type="title"/>
          </p:nvPr>
        </p:nvSpPr>
        <p:spPr>
          <a:xfrm>
            <a:off x="0" y="31750"/>
            <a:ext cx="9144000" cy="1100138"/>
          </a:xfrm>
          <a:noFill/>
        </p:spPr>
        <p:txBody>
          <a:bodyPr/>
          <a:lstStyle/>
          <a:p>
            <a:pPr eaLnBrk="1" hangingPunct="1"/>
            <a:r>
              <a:rPr lang="en-US" altLang="en-US"/>
              <a:t>1. Introduction to Macroeconomics                                          1.3.4. From GDP to „Disposable Income of Households“</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A2372AC5-7D9E-47ED-957B-7A0B2ACE43AF}" type="slidenum">
              <a:rPr lang="de-DE" altLang="en-US" sz="1600"/>
              <a:pPr>
                <a:spcBef>
                  <a:spcPct val="0"/>
                </a:spcBef>
                <a:buClrTx/>
                <a:buFontTx/>
                <a:buNone/>
              </a:pPr>
              <a:t>63</a:t>
            </a:fld>
            <a:r>
              <a:rPr lang="de-DE" altLang="en-US" sz="1600"/>
              <a:t> -</a:t>
            </a:r>
          </a:p>
        </p:txBody>
      </p:sp>
      <p:sp>
        <p:nvSpPr>
          <p:cNvPr id="5319683" name="Rectangle 3"/>
          <p:cNvSpPr>
            <a:spLocks noGrp="1" noChangeArrowheads="1"/>
          </p:cNvSpPr>
          <p:nvPr>
            <p:ph type="body" idx="1"/>
          </p:nvPr>
        </p:nvSpPr>
        <p:spPr>
          <a:xfrm>
            <a:off x="457200" y="1155700"/>
            <a:ext cx="8686800" cy="5381625"/>
          </a:xfrm>
        </p:spPr>
        <p:txBody>
          <a:bodyPr/>
          <a:lstStyle/>
          <a:p>
            <a:pPr eaLnBrk="1" hangingPunct="1">
              <a:lnSpc>
                <a:spcPct val="80000"/>
              </a:lnSpc>
            </a:pPr>
            <a:r>
              <a:rPr lang="en-US" altLang="en-US" dirty="0"/>
              <a:t>From </a:t>
            </a:r>
            <a:r>
              <a:rPr lang="en-US" altLang="en-US" dirty="0">
                <a:solidFill>
                  <a:srgbClr val="00FF00"/>
                </a:solidFill>
              </a:rPr>
              <a:t>GDP</a:t>
            </a:r>
            <a:r>
              <a:rPr lang="en-US" altLang="en-US" dirty="0"/>
              <a:t> at market prices to national income:</a:t>
            </a:r>
          </a:p>
          <a:p>
            <a:pPr eaLnBrk="1" hangingPunct="1">
              <a:lnSpc>
                <a:spcPct val="80000"/>
              </a:lnSpc>
            </a:pPr>
            <a:endParaRPr lang="en-US" altLang="en-US" dirty="0">
              <a:solidFill>
                <a:srgbClr val="FF0000"/>
              </a:solidFill>
            </a:endParaRPr>
          </a:p>
          <a:p>
            <a:pPr lvl="1" eaLnBrk="1" hangingPunct="1">
              <a:lnSpc>
                <a:spcPct val="80000"/>
              </a:lnSpc>
              <a:buFont typeface="Arial Unicode MS" pitchFamily="34" charset="-128"/>
              <a:buNone/>
            </a:pPr>
            <a:r>
              <a:rPr lang="en-US" altLang="en-US" sz="2100" dirty="0">
                <a:solidFill>
                  <a:srgbClr val="00FF00"/>
                </a:solidFill>
              </a:rPr>
              <a:t>Gross</a:t>
            </a:r>
            <a:r>
              <a:rPr lang="en-US" altLang="en-US" sz="2100" dirty="0"/>
              <a:t> Domestic Product at Market Prices</a:t>
            </a:r>
          </a:p>
          <a:p>
            <a:pPr lvl="1" eaLnBrk="1" hangingPunct="1">
              <a:lnSpc>
                <a:spcPct val="80000"/>
              </a:lnSpc>
              <a:buFont typeface="Arial Unicode MS" pitchFamily="34" charset="-128"/>
              <a:buNone/>
            </a:pPr>
            <a:r>
              <a:rPr lang="en-US" altLang="en-US" sz="2100" dirty="0"/>
              <a:t>	./. Depreciation</a:t>
            </a:r>
          </a:p>
          <a:p>
            <a:pPr lvl="1" eaLnBrk="1" hangingPunct="1">
              <a:lnSpc>
                <a:spcPct val="80000"/>
              </a:lnSpc>
              <a:buFont typeface="Arial Unicode MS" pitchFamily="34" charset="-128"/>
              <a:buNone/>
            </a:pPr>
            <a:r>
              <a:rPr lang="en-US" altLang="en-US" sz="2100" dirty="0"/>
              <a:t>= </a:t>
            </a:r>
            <a:r>
              <a:rPr lang="en-US" altLang="en-US" sz="2100" dirty="0">
                <a:solidFill>
                  <a:srgbClr val="00FF00"/>
                </a:solidFill>
              </a:rPr>
              <a:t>Net</a:t>
            </a:r>
            <a:r>
              <a:rPr lang="en-US" altLang="en-US" sz="2100" dirty="0"/>
              <a:t> Domestic Product at </a:t>
            </a:r>
            <a:r>
              <a:rPr lang="en-US" altLang="en-US" sz="2100" dirty="0">
                <a:solidFill>
                  <a:srgbClr val="00FF00"/>
                </a:solidFill>
              </a:rPr>
              <a:t>Market</a:t>
            </a:r>
            <a:r>
              <a:rPr lang="en-US" altLang="en-US" sz="2100" dirty="0">
                <a:solidFill>
                  <a:srgbClr val="FF0000"/>
                </a:solidFill>
              </a:rPr>
              <a:t> </a:t>
            </a:r>
            <a:r>
              <a:rPr lang="en-US" altLang="en-US" sz="2100" dirty="0"/>
              <a:t>Prices</a:t>
            </a:r>
          </a:p>
          <a:p>
            <a:pPr lvl="1" eaLnBrk="1" hangingPunct="1">
              <a:lnSpc>
                <a:spcPct val="80000"/>
              </a:lnSpc>
              <a:buFont typeface="Arial Unicode MS" pitchFamily="34" charset="-128"/>
              <a:buNone/>
            </a:pPr>
            <a:r>
              <a:rPr lang="en-US" altLang="en-US" sz="2100" dirty="0"/>
              <a:t>	./. indirect Taxes + Subsidies</a:t>
            </a:r>
          </a:p>
          <a:p>
            <a:pPr lvl="1" eaLnBrk="1" hangingPunct="1">
              <a:lnSpc>
                <a:spcPct val="80000"/>
              </a:lnSpc>
              <a:buFont typeface="Arial Unicode MS" pitchFamily="34" charset="-128"/>
              <a:buNone/>
            </a:pPr>
            <a:r>
              <a:rPr lang="en-US" altLang="en-US" sz="2100" dirty="0"/>
              <a:t>= Net </a:t>
            </a:r>
            <a:r>
              <a:rPr lang="en-US" altLang="en-US" sz="2100" dirty="0">
                <a:solidFill>
                  <a:srgbClr val="00FF00"/>
                </a:solidFill>
              </a:rPr>
              <a:t>Domestic </a:t>
            </a:r>
            <a:r>
              <a:rPr lang="en-US" altLang="en-US" sz="2100" dirty="0"/>
              <a:t>Product at </a:t>
            </a:r>
            <a:r>
              <a:rPr lang="en-US" altLang="en-US" sz="2100" dirty="0">
                <a:solidFill>
                  <a:srgbClr val="00FF00"/>
                </a:solidFill>
              </a:rPr>
              <a:t>Factor</a:t>
            </a:r>
            <a:r>
              <a:rPr lang="en-US" altLang="en-US" sz="2100" dirty="0"/>
              <a:t> Prices</a:t>
            </a:r>
          </a:p>
          <a:p>
            <a:pPr lvl="1" eaLnBrk="1" hangingPunct="1">
              <a:lnSpc>
                <a:spcPct val="80000"/>
              </a:lnSpc>
              <a:buFont typeface="Arial Unicode MS" pitchFamily="34" charset="-128"/>
              <a:buNone/>
            </a:pPr>
            <a:r>
              <a:rPr lang="en-US" altLang="en-US" sz="2100" dirty="0"/>
              <a:t>	+ Income of Inhabitants Abroad</a:t>
            </a:r>
          </a:p>
          <a:p>
            <a:pPr lvl="1" eaLnBrk="1" hangingPunct="1">
              <a:lnSpc>
                <a:spcPct val="80000"/>
              </a:lnSpc>
              <a:buFont typeface="Arial Unicode MS" pitchFamily="34" charset="-128"/>
              <a:buNone/>
            </a:pPr>
            <a:r>
              <a:rPr lang="en-US" altLang="en-US" sz="2100" dirty="0"/>
              <a:t>   ./. Income of Foreigners Within the Country</a:t>
            </a:r>
          </a:p>
          <a:p>
            <a:pPr lvl="1" eaLnBrk="1" hangingPunct="1">
              <a:lnSpc>
                <a:spcPct val="80000"/>
              </a:lnSpc>
              <a:buFont typeface="Arial Unicode MS" pitchFamily="34" charset="-128"/>
              <a:buNone/>
            </a:pPr>
            <a:r>
              <a:rPr lang="en-US" altLang="en-US" sz="2100" dirty="0"/>
              <a:t>= Net </a:t>
            </a:r>
            <a:r>
              <a:rPr lang="en-US" altLang="en-US" sz="2100" dirty="0">
                <a:solidFill>
                  <a:srgbClr val="00FF00"/>
                </a:solidFill>
              </a:rPr>
              <a:t>National</a:t>
            </a:r>
            <a:r>
              <a:rPr lang="en-US" altLang="en-US" sz="2100" dirty="0">
                <a:solidFill>
                  <a:srgbClr val="FF0000"/>
                </a:solidFill>
              </a:rPr>
              <a:t> </a:t>
            </a:r>
            <a:r>
              <a:rPr lang="en-US" altLang="en-US" sz="2100" dirty="0"/>
              <a:t>Income at Factor Prices</a:t>
            </a:r>
          </a:p>
          <a:p>
            <a:pPr lvl="1" eaLnBrk="1" hangingPunct="1">
              <a:lnSpc>
                <a:spcPct val="90000"/>
              </a:lnSpc>
              <a:buFont typeface="Arial Unicode MS" pitchFamily="34" charset="-128"/>
              <a:buNone/>
            </a:pPr>
            <a:r>
              <a:rPr lang="en-US" altLang="en-US" sz="2100" dirty="0"/>
              <a:t>   ./. Direct Taxes (Taxes on Labor &amp; Wealth Income etc.)</a:t>
            </a:r>
          </a:p>
          <a:p>
            <a:pPr lvl="1" eaLnBrk="1" hangingPunct="1">
              <a:lnSpc>
                <a:spcPct val="90000"/>
              </a:lnSpc>
              <a:buFont typeface="Arial Unicode MS" pitchFamily="34" charset="-128"/>
              <a:buNone/>
            </a:pPr>
            <a:r>
              <a:rPr lang="en-US" altLang="en-US" sz="2100" dirty="0"/>
              <a:t>	+ Social Transfers (=Social Benefits, Child Benefits etc.)</a:t>
            </a:r>
          </a:p>
          <a:p>
            <a:pPr lvl="1" eaLnBrk="1" hangingPunct="1">
              <a:lnSpc>
                <a:spcPct val="90000"/>
              </a:lnSpc>
              <a:buFont typeface="Arial Unicode MS" pitchFamily="34" charset="-128"/>
              <a:buNone/>
            </a:pPr>
            <a:r>
              <a:rPr lang="en-US" altLang="en-US" sz="2100" dirty="0"/>
              <a:t>   ./. Interest on Consumer </a:t>
            </a:r>
            <a:r>
              <a:rPr lang="en-US" altLang="en-US" sz="2100" dirty="0" err="1"/>
              <a:t>Credits</a:t>
            </a:r>
            <a:r>
              <a:rPr lang="en-US" altLang="en-US" sz="2100" baseline="30000" dirty="0" err="1"/>
              <a:t>1</a:t>
            </a:r>
            <a:r>
              <a:rPr lang="en-US" altLang="en-US" sz="2100" baseline="30000" dirty="0"/>
              <a:t>)</a:t>
            </a:r>
          </a:p>
          <a:p>
            <a:pPr lvl="1" eaLnBrk="1" hangingPunct="1">
              <a:lnSpc>
                <a:spcPct val="80000"/>
              </a:lnSpc>
              <a:buFont typeface="Arial Unicode MS" pitchFamily="34" charset="-128"/>
              <a:buNone/>
            </a:pPr>
            <a:r>
              <a:rPr lang="en-US" altLang="en-US" sz="2100" dirty="0"/>
              <a:t>= </a:t>
            </a:r>
            <a:r>
              <a:rPr lang="en-US" altLang="en-US" sz="2100" dirty="0">
                <a:solidFill>
                  <a:srgbClr val="00FF00"/>
                </a:solidFill>
              </a:rPr>
              <a:t>Disposable Income</a:t>
            </a:r>
            <a:r>
              <a:rPr lang="en-US" altLang="en-US" sz="2100" dirty="0"/>
              <a:t> of Households</a:t>
            </a:r>
          </a:p>
          <a:p>
            <a:pPr lvl="1" eaLnBrk="1" hangingPunct="1">
              <a:lnSpc>
                <a:spcPct val="80000"/>
              </a:lnSpc>
              <a:buFont typeface="Arial Unicode MS" pitchFamily="34" charset="-128"/>
              <a:buNone/>
            </a:pPr>
            <a:endParaRPr lang="en-US" altLang="en-US" sz="2400" dirty="0"/>
          </a:p>
        </p:txBody>
      </p:sp>
      <p:sp>
        <p:nvSpPr>
          <p:cNvPr id="161796" name="Rectangle 13"/>
          <p:cNvSpPr>
            <a:spLocks noGrp="1" noChangeArrowheads="1"/>
          </p:cNvSpPr>
          <p:nvPr>
            <p:ph type="title"/>
          </p:nvPr>
        </p:nvSpPr>
        <p:spPr>
          <a:xfrm>
            <a:off x="0" y="31750"/>
            <a:ext cx="9144000" cy="1100138"/>
          </a:xfrm>
          <a:noFill/>
        </p:spPr>
        <p:txBody>
          <a:bodyPr/>
          <a:lstStyle/>
          <a:p>
            <a:pPr eaLnBrk="1" hangingPunct="1"/>
            <a:r>
              <a:rPr lang="en-US" altLang="en-US"/>
              <a:t>1. Introduction to Macroeconomics                                          1.3.4. From GDP to „Disposable Income of Households“</a:t>
            </a:r>
          </a:p>
        </p:txBody>
      </p:sp>
      <p:sp>
        <p:nvSpPr>
          <p:cNvPr id="161797" name="Text Box 6"/>
          <p:cNvSpPr txBox="1">
            <a:spLocks noChangeArrowheads="1"/>
          </p:cNvSpPr>
          <p:nvPr/>
        </p:nvSpPr>
        <p:spPr bwMode="auto">
          <a:xfrm>
            <a:off x="30163" y="5999163"/>
            <a:ext cx="9177337" cy="740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sm" len="sm"/>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US" altLang="en-US" sz="1400" baseline="30000" dirty="0"/>
              <a:t>1) </a:t>
            </a:r>
            <a:r>
              <a:rPr lang="en-US" altLang="en-US" sz="1400" dirty="0"/>
              <a:t> These interest payments are subtracted by the statistical offices, because they are “in the short term” not available for purchases. This is a little bit arbitrary, since the same holds for rents, insurance fees etc., which are not subtracted!</a:t>
            </a:r>
          </a:p>
        </p:txBody>
      </p:sp>
      <p:sp>
        <p:nvSpPr>
          <p:cNvPr id="161798" name="AutoShape 10">
            <a:hlinkClick r:id="rId3" action="ppaction://hlinksldjump" highlightClick="1"/>
          </p:cNvPr>
          <p:cNvSpPr>
            <a:spLocks noChangeArrowheads="1"/>
          </p:cNvSpPr>
          <p:nvPr/>
        </p:nvSpPr>
        <p:spPr bwMode="auto">
          <a:xfrm>
            <a:off x="8467725" y="5695950"/>
            <a:ext cx="333375" cy="266700"/>
          </a:xfrm>
          <a:prstGeom prst="actionButtonBeginning">
            <a:avLst/>
          </a:prstGeom>
          <a:solidFill>
            <a:schemeClr val="accent1"/>
          </a:solidFill>
          <a:ln w="6350">
            <a:solidFill>
              <a:srgbClr val="0000FF"/>
            </a:solidFill>
            <a:miter lim="800000"/>
            <a:headEnd/>
            <a:tailEnd/>
          </a:ln>
        </p:spPr>
        <p:txBody>
          <a:bodyPr wrap="none" lIns="0" tIns="0" rIns="0" bIns="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de-DE" altLang="en-US" sz="2500">
              <a:solidFill>
                <a:schemeClr val="tx2"/>
              </a:solidFill>
            </a:endParaRPr>
          </a:p>
        </p:txBody>
      </p:sp>
      <p:cxnSp>
        <p:nvCxnSpPr>
          <p:cNvPr id="3" name="Gerade Verbindung 2"/>
          <p:cNvCxnSpPr>
            <a:cxnSpLocks noChangeShapeType="1"/>
          </p:cNvCxnSpPr>
          <p:nvPr/>
        </p:nvCxnSpPr>
        <p:spPr bwMode="auto">
          <a:xfrm>
            <a:off x="1228725" y="5322439"/>
            <a:ext cx="3745209"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9" name="Gerade Verbindung 8"/>
          <p:cNvCxnSpPr>
            <a:cxnSpLocks noChangeShapeType="1"/>
          </p:cNvCxnSpPr>
          <p:nvPr/>
        </p:nvCxnSpPr>
        <p:spPr bwMode="auto">
          <a:xfrm>
            <a:off x="1228725" y="4262438"/>
            <a:ext cx="4398352"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10" name="Gerade Verbindung 9"/>
          <p:cNvCxnSpPr>
            <a:cxnSpLocks noChangeShapeType="1"/>
          </p:cNvCxnSpPr>
          <p:nvPr/>
        </p:nvCxnSpPr>
        <p:spPr bwMode="auto">
          <a:xfrm>
            <a:off x="1227156" y="3327831"/>
            <a:ext cx="4631033"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15" name="Gerade Verbindung 14"/>
          <p:cNvCxnSpPr>
            <a:cxnSpLocks noChangeShapeType="1"/>
          </p:cNvCxnSpPr>
          <p:nvPr/>
        </p:nvCxnSpPr>
        <p:spPr bwMode="auto">
          <a:xfrm>
            <a:off x="1257300" y="2664753"/>
            <a:ext cx="4600889"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1968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31968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31968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31968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31968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31968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319683">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319683">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5319683">
                                            <p:txEl>
                                              <p:pRg st="11" end="1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5319683">
                                            <p:txEl>
                                              <p:pRg st="12" end="12"/>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5319683">
                                            <p:txEl>
                                              <p:pRg st="13" end="13"/>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t>- </a:t>
            </a:r>
            <a:fld id="{5D7D5681-16D7-43A7-AE62-29E514DF8055}" type="slidenum">
              <a:rPr lang="de-DE" altLang="en-US" sz="1600" b="1"/>
              <a:pPr algn="r" eaLnBrk="1" hangingPunct="1">
                <a:spcBef>
                  <a:spcPct val="0"/>
                </a:spcBef>
                <a:buClrTx/>
                <a:buFontTx/>
                <a:buNone/>
              </a:pPr>
              <a:t>64</a:t>
            </a:fld>
            <a:r>
              <a:rPr lang="de-DE" altLang="en-US" sz="1600" b="1"/>
              <a:t> -</a:t>
            </a:r>
          </a:p>
        </p:txBody>
      </p:sp>
      <p:sp>
        <p:nvSpPr>
          <p:cNvPr id="163843"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163844" name="Rectangle 2"/>
          <p:cNvSpPr>
            <a:spLocks noChangeArrowheads="1"/>
          </p:cNvSpPr>
          <p:nvPr/>
        </p:nvSpPr>
        <p:spPr bwMode="auto">
          <a:xfrm>
            <a:off x="5051425" y="0"/>
            <a:ext cx="409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76250" indent="-476250">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r>
              <a:rPr lang="en-US" altLang="en-US" sz="2000" dirty="0"/>
              <a:t>As this decomposition shows, “</a:t>
            </a:r>
            <a:r>
              <a:rPr lang="en-US" altLang="en-US" sz="2000" dirty="0">
                <a:solidFill>
                  <a:srgbClr val="00FF00"/>
                </a:solidFill>
              </a:rPr>
              <a:t>disposable income of households</a:t>
            </a:r>
            <a:r>
              <a:rPr lang="en-US" altLang="en-US" sz="2000" dirty="0"/>
              <a:t>” is the aggregate that should be used for “</a:t>
            </a:r>
            <a:r>
              <a:rPr lang="en-US" altLang="en-US" sz="2000" dirty="0">
                <a:solidFill>
                  <a:srgbClr val="00FF00"/>
                </a:solidFill>
              </a:rPr>
              <a:t>market potential analysis”</a:t>
            </a:r>
            <a:r>
              <a:rPr lang="en-US" altLang="en-US" sz="2000" dirty="0"/>
              <a:t>.</a:t>
            </a:r>
          </a:p>
          <a:p>
            <a:pPr eaLnBrk="1" hangingPunct="1"/>
            <a:r>
              <a:rPr lang="en-US" altLang="en-US" sz="2000" dirty="0"/>
              <a:t>It is therefore often simply called “</a:t>
            </a:r>
            <a:r>
              <a:rPr lang="en-US" altLang="en-US" sz="2000" dirty="0">
                <a:solidFill>
                  <a:srgbClr val="00FF00"/>
                </a:solidFill>
              </a:rPr>
              <a:t>purchasing power</a:t>
            </a:r>
            <a:r>
              <a:rPr lang="en-US" altLang="en-US" sz="2000" dirty="0"/>
              <a:t>”.</a:t>
            </a:r>
          </a:p>
          <a:p>
            <a:pPr eaLnBrk="1" hangingPunct="1">
              <a:lnSpc>
                <a:spcPct val="0"/>
              </a:lnSpc>
            </a:pPr>
            <a:endParaRPr lang="en-US" altLang="en-US" sz="2000" dirty="0"/>
          </a:p>
          <a:p>
            <a:pPr eaLnBrk="1" hangingPunct="1"/>
            <a:r>
              <a:rPr lang="en-US" altLang="en-US" sz="2000" dirty="0"/>
              <a:t>In many countries it is </a:t>
            </a:r>
            <a:r>
              <a:rPr lang="en-US" altLang="en-US" sz="2000" dirty="0">
                <a:solidFill>
                  <a:srgbClr val="00FF00"/>
                </a:solidFill>
              </a:rPr>
              <a:t>available</a:t>
            </a:r>
            <a:r>
              <a:rPr lang="en-US" altLang="en-US" sz="2000" dirty="0"/>
              <a:t> on the </a:t>
            </a:r>
            <a:r>
              <a:rPr lang="en-US" altLang="en-US" sz="2000" dirty="0">
                <a:solidFill>
                  <a:srgbClr val="00FF00"/>
                </a:solidFill>
              </a:rPr>
              <a:t>regional level</a:t>
            </a:r>
            <a:r>
              <a:rPr lang="en-US" altLang="en-US" sz="2000" dirty="0"/>
              <a:t>. In Germany for example on the level of districts (“</a:t>
            </a:r>
            <a:r>
              <a:rPr lang="en-US" altLang="en-US" sz="2000" dirty="0" err="1"/>
              <a:t>Kreise</a:t>
            </a:r>
            <a:r>
              <a:rPr lang="en-US" altLang="en-US" sz="2000" dirty="0"/>
              <a:t>”).</a:t>
            </a:r>
          </a:p>
          <a:p>
            <a:pPr eaLnBrk="1" hangingPunct="1">
              <a:lnSpc>
                <a:spcPct val="0"/>
              </a:lnSpc>
            </a:pPr>
            <a:endParaRPr lang="en-US" altLang="en-US" sz="2000" dirty="0"/>
          </a:p>
          <a:p>
            <a:pPr eaLnBrk="1" hangingPunct="1"/>
            <a:r>
              <a:rPr lang="en-US" altLang="en-US" sz="2000" dirty="0"/>
              <a:t>Only if other numbers are not available, GDP should be used for such kind of analysis.</a:t>
            </a:r>
          </a:p>
          <a:p>
            <a:pPr eaLnBrk="1" hangingPunct="1">
              <a:lnSpc>
                <a:spcPct val="0"/>
              </a:lnSpc>
            </a:pPr>
            <a:endParaRPr lang="en-US" altLang="en-US" sz="2000" dirty="0"/>
          </a:p>
          <a:p>
            <a:pPr eaLnBrk="1" hangingPunct="1"/>
            <a:r>
              <a:rPr lang="en-US" altLang="en-US" sz="2000" dirty="0"/>
              <a:t>If however possible, one should </a:t>
            </a:r>
            <a:r>
              <a:rPr lang="en-US" altLang="en-US" sz="2000" dirty="0">
                <a:solidFill>
                  <a:srgbClr val="00FF00"/>
                </a:solidFill>
              </a:rPr>
              <a:t>try to correct GDP</a:t>
            </a:r>
            <a:r>
              <a:rPr lang="en-US" altLang="en-US" sz="2000" dirty="0"/>
              <a:t> </a:t>
            </a:r>
            <a:r>
              <a:rPr lang="en-US" altLang="en-US" sz="2000" dirty="0">
                <a:solidFill>
                  <a:srgbClr val="00FF00"/>
                </a:solidFill>
              </a:rPr>
              <a:t>towards</a:t>
            </a:r>
            <a:r>
              <a:rPr lang="en-US" altLang="en-US" sz="2000" dirty="0"/>
              <a:t> an aggregate that comes closer to </a:t>
            </a:r>
            <a:r>
              <a:rPr lang="en-US" altLang="en-US" sz="2000" dirty="0">
                <a:solidFill>
                  <a:srgbClr val="00FF00"/>
                </a:solidFill>
              </a:rPr>
              <a:t>disposable income</a:t>
            </a:r>
            <a:r>
              <a:rPr lang="en-US" altLang="en-US" sz="2000" dirty="0"/>
              <a:t>.</a:t>
            </a:r>
            <a:endParaRPr lang="en-US" altLang="en-US" sz="1200" dirty="0"/>
          </a:p>
        </p:txBody>
      </p:sp>
      <p:pic>
        <p:nvPicPr>
          <p:cNvPr id="163845" name="Picture 9" descr="kaufkraft 2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0006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3178" name="Line 10"/>
          <p:cNvSpPr>
            <a:spLocks noChangeShapeType="1"/>
          </p:cNvSpPr>
          <p:nvPr/>
        </p:nvSpPr>
        <p:spPr bwMode="auto">
          <a:xfrm flipV="1">
            <a:off x="1752600" y="5114925"/>
            <a:ext cx="609600" cy="400050"/>
          </a:xfrm>
          <a:prstGeom prst="line">
            <a:avLst/>
          </a:prstGeom>
          <a:noFill/>
          <a:ln w="38100">
            <a:solidFill>
              <a:srgbClr val="00FF00"/>
            </a:solidFill>
            <a:round/>
            <a:headEnd type="triangle" w="lg" len="lg"/>
            <a:tailEnd type="none" w="lg" len="me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263179" name="Line 11"/>
          <p:cNvSpPr>
            <a:spLocks noChangeShapeType="1"/>
          </p:cNvSpPr>
          <p:nvPr/>
        </p:nvSpPr>
        <p:spPr bwMode="auto">
          <a:xfrm flipV="1">
            <a:off x="960438" y="5964238"/>
            <a:ext cx="381000" cy="6350"/>
          </a:xfrm>
          <a:prstGeom prst="line">
            <a:avLst/>
          </a:prstGeom>
          <a:noFill/>
          <a:ln w="38100">
            <a:solidFill>
              <a:srgbClr val="00FF00"/>
            </a:solidFill>
            <a:round/>
            <a:headEnd type="triangle" w="lg" len="lg"/>
            <a:tailEnd type="none" w="lg" len="med"/>
          </a:ln>
          <a:extLst>
            <a:ext uri="{909E8E84-426E-40DD-AFC4-6F175D3DCCD1}">
              <a14:hiddenFill xmlns:a14="http://schemas.microsoft.com/office/drawing/2010/main">
                <a:noFill/>
              </a14:hiddenFill>
            </a:ext>
          </a:extLst>
        </p:spPr>
        <p:txBody>
          <a:bodyPr lIns="90000" tIns="46800" rIns="90000" bIns="46800"/>
          <a:lstStyle/>
          <a:p>
            <a:endParaRPr lang="en-US"/>
          </a:p>
        </p:txBody>
      </p:sp>
      <p:sp>
        <p:nvSpPr>
          <p:cNvPr id="263180" name="AutoShape 10"/>
          <p:cNvSpPr>
            <a:spLocks noChangeArrowheads="1"/>
          </p:cNvSpPr>
          <p:nvPr/>
        </p:nvSpPr>
        <p:spPr bwMode="auto">
          <a:xfrm>
            <a:off x="2363788" y="4913313"/>
            <a:ext cx="1498600" cy="374650"/>
          </a:xfrm>
          <a:prstGeom prst="roundRect">
            <a:avLst>
              <a:gd name="adj" fmla="val 12495"/>
            </a:avLst>
          </a:prstGeom>
          <a:solidFill>
            <a:srgbClr val="FFFF99"/>
          </a:solidFill>
          <a:ln w="50800">
            <a:solidFill>
              <a:srgbClr val="FF0000"/>
            </a:solidFill>
            <a:round/>
            <a:headEnd/>
            <a:tailEnd/>
          </a:ln>
        </p:spPr>
        <p:txBody>
          <a:bodyPr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r>
              <a:rPr lang="en-US" altLang="en-US" sz="2000" dirty="0">
                <a:solidFill>
                  <a:srgbClr val="0000FF"/>
                </a:solidFill>
              </a:rPr>
              <a:t>Pforzheim</a:t>
            </a:r>
            <a:endParaRPr lang="de-DE" altLang="en-US" sz="2000" dirty="0">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4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4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4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317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318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3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8" grpId="0" animBg="1"/>
      <p:bldP spid="263179" grpId="0" animBg="1"/>
      <p:bldP spid="263180"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DDB497A4-528A-444E-B823-F436AC8684F0}" type="slidenum">
              <a:rPr lang="de-DE" altLang="en-US" sz="1600"/>
              <a:pPr>
                <a:spcBef>
                  <a:spcPct val="0"/>
                </a:spcBef>
                <a:buClrTx/>
                <a:buFontTx/>
                <a:buNone/>
              </a:pPr>
              <a:t>65</a:t>
            </a:fld>
            <a:r>
              <a:rPr lang="de-DE" altLang="en-US" sz="1600"/>
              <a:t> -</a:t>
            </a:r>
          </a:p>
        </p:txBody>
      </p:sp>
      <p:sp>
        <p:nvSpPr>
          <p:cNvPr id="165891"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165892" name="Text Box 7"/>
          <p:cNvSpPr txBox="1">
            <a:spLocks noChangeArrowheads="1"/>
          </p:cNvSpPr>
          <p:nvPr/>
        </p:nvSpPr>
        <p:spPr bwMode="auto">
          <a:xfrm>
            <a:off x="508000" y="1333500"/>
            <a:ext cx="82931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lIns="0" tIns="0" rIns="0" bIns="0"/>
          <a:lstStyle>
            <a:lvl1pPr>
              <a:spcBef>
                <a:spcPct val="20000"/>
              </a:spcBef>
              <a:buClr>
                <a:srgbClr val="FF0000"/>
              </a:buClr>
              <a:buFont typeface="Arial Unicode MS" pitchFamily="34" charset="-128"/>
              <a:buChar char="➤"/>
              <a:tabLst>
                <a:tab pos="355600" algn="l"/>
              </a:tabLst>
              <a:defRPr sz="2400">
                <a:solidFill>
                  <a:schemeClr val="tx1"/>
                </a:solidFill>
                <a:latin typeface="Arial" charset="0"/>
              </a:defRPr>
            </a:lvl1pPr>
            <a:lvl2pPr marL="742950" indent="-285750">
              <a:spcBef>
                <a:spcPct val="20000"/>
              </a:spcBef>
              <a:buClr>
                <a:srgbClr val="FF0000"/>
              </a:buClr>
              <a:buFont typeface="Arial Unicode MS" pitchFamily="34" charset="-128"/>
              <a:buChar char="■"/>
              <a:tabLst>
                <a:tab pos="355600" algn="l"/>
              </a:tabLst>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tabLst>
                <a:tab pos="355600" algn="l"/>
              </a:tabLst>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tabLst>
                <a:tab pos="355600" algn="l"/>
              </a:tabLst>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tabLst>
                <a:tab pos="355600" algn="l"/>
              </a:tabLst>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tabLst>
                <a:tab pos="355600" algn="l"/>
              </a:tabLst>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tabLst>
                <a:tab pos="355600" algn="l"/>
              </a:tabLst>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tabLst>
                <a:tab pos="355600" algn="l"/>
              </a:tabLst>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tabLst>
                <a:tab pos="355600" algn="l"/>
              </a:tabLst>
              <a:defRPr sz="2000">
                <a:solidFill>
                  <a:schemeClr val="tx1"/>
                </a:solidFill>
                <a:latin typeface="Arial" charset="0"/>
              </a:defRPr>
            </a:lvl9pPr>
          </a:lstStyle>
          <a:p>
            <a:pPr eaLnBrk="1" hangingPunct="1">
              <a:buFont typeface="Arial Unicode MS" pitchFamily="34" charset="-128"/>
              <a:buNone/>
            </a:pPr>
            <a:r>
              <a:rPr lang="en-US" altLang="en-US" sz="2200">
                <a:solidFill>
                  <a:srgbClr val="FFFF00"/>
                </a:solidFill>
              </a:rPr>
              <a:t>1.1. What is Macroeconomics?	</a:t>
            </a:r>
          </a:p>
          <a:p>
            <a:pPr eaLnBrk="1" hangingPunct="1">
              <a:buFont typeface="Arial Unicode MS" pitchFamily="34" charset="-128"/>
              <a:buNone/>
            </a:pPr>
            <a:r>
              <a:rPr lang="en-US" altLang="en-US" sz="2200">
                <a:solidFill>
                  <a:srgbClr val="FFFF00"/>
                </a:solidFill>
              </a:rPr>
              <a:t>1.2. The Basic Model: The Circular-Flow Model</a:t>
            </a:r>
          </a:p>
          <a:p>
            <a:pPr eaLnBrk="1" hangingPunct="1">
              <a:buFont typeface="Arial Unicode MS" pitchFamily="34" charset="-128"/>
              <a:buNone/>
            </a:pPr>
            <a:r>
              <a:rPr lang="en-US" altLang="en-US" sz="2200">
                <a:solidFill>
                  <a:srgbClr val="FFFF00"/>
                </a:solidFill>
              </a:rPr>
              <a:t>1.3. The Basic Data: GDP and its Components</a:t>
            </a:r>
          </a:p>
          <a:p>
            <a:pPr eaLnBrk="1" hangingPunct="1">
              <a:buFont typeface="Arial Unicode MS" pitchFamily="34" charset="-128"/>
              <a:buNone/>
            </a:pPr>
            <a:r>
              <a:rPr lang="en-US" altLang="en-US" sz="2200">
                <a:solidFill>
                  <a:srgbClr val="FFFF00"/>
                </a:solidFill>
              </a:rPr>
              <a:t>	1.3.1. What Is GDP?</a:t>
            </a:r>
          </a:p>
          <a:p>
            <a:pPr eaLnBrk="1" hangingPunct="1">
              <a:buFont typeface="Arial Unicode MS" pitchFamily="34" charset="-128"/>
              <a:buNone/>
            </a:pPr>
            <a:r>
              <a:rPr lang="en-US" altLang="en-US" sz="2200">
                <a:solidFill>
                  <a:srgbClr val="FFFF00"/>
                </a:solidFill>
              </a:rPr>
              <a:t>	1.3.2. Three Ways of Computing GDP</a:t>
            </a:r>
          </a:p>
          <a:p>
            <a:pPr eaLnBrk="1" hangingPunct="1">
              <a:buFont typeface="Arial Unicode MS" pitchFamily="34" charset="-128"/>
              <a:buNone/>
            </a:pPr>
            <a:r>
              <a:rPr lang="en-US" altLang="en-US" sz="2200">
                <a:solidFill>
                  <a:srgbClr val="FFFF00"/>
                </a:solidFill>
              </a:rPr>
              <a:t>	1.3.3. Nominal vs. real GDP and the GDP-Deflator</a:t>
            </a:r>
          </a:p>
          <a:p>
            <a:pPr eaLnBrk="1" hangingPunct="1">
              <a:buFont typeface="Arial Unicode MS" pitchFamily="34" charset="-128"/>
              <a:buNone/>
            </a:pPr>
            <a:r>
              <a:rPr lang="en-US" altLang="en-US" sz="2200">
                <a:solidFill>
                  <a:srgbClr val="FFFF00"/>
                </a:solidFill>
              </a:rPr>
              <a:t>	1.3.4. From GDP to „Disposable Income of Households“</a:t>
            </a:r>
          </a:p>
          <a:p>
            <a:pPr eaLnBrk="1" hangingPunct="1">
              <a:buFont typeface="Arial Unicode MS" pitchFamily="34" charset="-128"/>
              <a:buNone/>
            </a:pPr>
            <a:r>
              <a:rPr lang="en-US" altLang="en-US" sz="2200">
                <a:solidFill>
                  <a:srgbClr val="FFFF00"/>
                </a:solidFill>
              </a:rPr>
              <a:t>	1.3.5. GDP and „Welfare“</a:t>
            </a:r>
          </a:p>
        </p:txBody>
      </p:sp>
      <p:sp>
        <p:nvSpPr>
          <p:cNvPr id="165893" name="Rectangle 8"/>
          <p:cNvSpPr>
            <a:spLocks noGrp="1" noChangeArrowheads="1"/>
          </p:cNvSpPr>
          <p:nvPr>
            <p:ph type="title"/>
          </p:nvPr>
        </p:nvSpPr>
        <p:spPr>
          <a:noFill/>
        </p:spPr>
        <p:txBody>
          <a:bodyPr/>
          <a:lstStyle/>
          <a:p>
            <a:pPr eaLnBrk="1" hangingPunct="1"/>
            <a:r>
              <a:rPr lang="en-US" altLang="en-US"/>
              <a:t>1. Introduction to Macroeconomics </a:t>
            </a:r>
            <a:br>
              <a:rPr lang="en-US" altLang="en-US"/>
            </a:br>
            <a:r>
              <a:rPr lang="en-US" altLang="en-US"/>
              <a:t> 1.3.5. GDP and „Welfare“</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D9E09DC1-7195-42E1-BE31-69D3909BFB5A}" type="slidenum">
              <a:rPr lang="de-DE" altLang="en-US" sz="1600"/>
              <a:pPr>
                <a:spcBef>
                  <a:spcPct val="0"/>
                </a:spcBef>
                <a:buClrTx/>
                <a:buFontTx/>
                <a:buNone/>
              </a:pPr>
              <a:t>66</a:t>
            </a:fld>
            <a:r>
              <a:rPr lang="de-DE" altLang="en-US" sz="1600"/>
              <a:t> -</a:t>
            </a:r>
          </a:p>
        </p:txBody>
      </p:sp>
      <p:sp>
        <p:nvSpPr>
          <p:cNvPr id="167939"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167940" name="Rectangle 2"/>
          <p:cNvSpPr>
            <a:spLocks noGrp="1" noChangeArrowheads="1"/>
          </p:cNvSpPr>
          <p:nvPr>
            <p:ph type="body" idx="1"/>
          </p:nvPr>
        </p:nvSpPr>
        <p:spPr>
          <a:xfrm>
            <a:off x="393700" y="1268413"/>
            <a:ext cx="8597900" cy="5351462"/>
          </a:xfrm>
        </p:spPr>
        <p:txBody>
          <a:bodyPr/>
          <a:lstStyle/>
          <a:p>
            <a:pPr marL="476250" indent="-476250" eaLnBrk="1" hangingPunct="1"/>
            <a:r>
              <a:rPr lang="en-US" altLang="en-US" sz="2500" dirty="0"/>
              <a:t>Should GDP be used as an indicator of welfare?</a:t>
            </a:r>
          </a:p>
          <a:p>
            <a:pPr marL="476250" indent="-476250" eaLnBrk="1" hangingPunct="1"/>
            <a:endParaRPr lang="en-US" altLang="en-US" sz="2500" dirty="0"/>
          </a:p>
          <a:p>
            <a:pPr marL="895350" lvl="1" indent="-438150" eaLnBrk="1" hangingPunct="1">
              <a:lnSpc>
                <a:spcPct val="90000"/>
              </a:lnSpc>
            </a:pPr>
            <a:r>
              <a:rPr lang="en-US" altLang="en-US" sz="2100" dirty="0"/>
              <a:t>Of course, “</a:t>
            </a:r>
            <a:r>
              <a:rPr lang="en-US" altLang="en-US" sz="2100" dirty="0">
                <a:solidFill>
                  <a:srgbClr val="00FF00"/>
                </a:solidFill>
              </a:rPr>
              <a:t>welfare</a:t>
            </a:r>
            <a:r>
              <a:rPr lang="en-US" altLang="en-US" sz="2100" dirty="0"/>
              <a:t>” is a somewhat “</a:t>
            </a:r>
            <a:r>
              <a:rPr lang="en-US" altLang="en-US" sz="2100" dirty="0">
                <a:solidFill>
                  <a:srgbClr val="00FF00"/>
                </a:solidFill>
              </a:rPr>
              <a:t>cloudy</a:t>
            </a:r>
            <a:r>
              <a:rPr lang="en-US" altLang="en-US" sz="2100" dirty="0"/>
              <a:t>” expression.</a:t>
            </a:r>
          </a:p>
          <a:p>
            <a:pPr marL="895350" lvl="1" indent="-438150" eaLnBrk="1" hangingPunct="1">
              <a:lnSpc>
                <a:spcPct val="90000"/>
              </a:lnSpc>
            </a:pPr>
            <a:endParaRPr lang="en-US" altLang="en-US" sz="2100" dirty="0"/>
          </a:p>
          <a:p>
            <a:pPr marL="895350" lvl="1" indent="-438150" eaLnBrk="1" hangingPunct="1">
              <a:lnSpc>
                <a:spcPct val="90000"/>
              </a:lnSpc>
            </a:pPr>
            <a:r>
              <a:rPr lang="en-US" altLang="en-US" sz="2100" dirty="0"/>
              <a:t>However, commonly welfare means the </a:t>
            </a:r>
            <a:r>
              <a:rPr lang="en-US" altLang="en-US" sz="2100" dirty="0">
                <a:solidFill>
                  <a:srgbClr val="00FF00"/>
                </a:solidFill>
              </a:rPr>
              <a:t>economic</a:t>
            </a:r>
            <a:r>
              <a:rPr lang="en-US" altLang="en-US" sz="2100" dirty="0"/>
              <a:t> </a:t>
            </a:r>
            <a:r>
              <a:rPr lang="en-US" altLang="en-US" sz="2100" dirty="0">
                <a:solidFill>
                  <a:srgbClr val="00FF00"/>
                </a:solidFill>
              </a:rPr>
              <a:t>well-being</a:t>
            </a:r>
            <a:r>
              <a:rPr lang="en-US" altLang="en-US" sz="2100" dirty="0"/>
              <a:t> of people.</a:t>
            </a:r>
          </a:p>
          <a:p>
            <a:pPr marL="895350" lvl="1" indent="-438150" eaLnBrk="1" hangingPunct="1">
              <a:lnSpc>
                <a:spcPct val="90000"/>
              </a:lnSpc>
            </a:pPr>
            <a:endParaRPr lang="en-US" altLang="en-US" sz="2100" dirty="0"/>
          </a:p>
          <a:p>
            <a:pPr marL="895350" lvl="1" indent="-438150" eaLnBrk="1" hangingPunct="1">
              <a:lnSpc>
                <a:spcPct val="90000"/>
              </a:lnSpc>
            </a:pPr>
            <a:r>
              <a:rPr lang="en-US" altLang="en-US" sz="2100" dirty="0"/>
              <a:t>Certainly, economic well-being depends stronger on </a:t>
            </a:r>
            <a:r>
              <a:rPr lang="en-US" altLang="en-US" sz="2100" dirty="0">
                <a:solidFill>
                  <a:srgbClr val="00FF00"/>
                </a:solidFill>
              </a:rPr>
              <a:t>disposable income </a:t>
            </a:r>
            <a:r>
              <a:rPr lang="en-US" altLang="en-US" sz="2100" dirty="0"/>
              <a:t>but GDP.</a:t>
            </a:r>
          </a:p>
          <a:p>
            <a:pPr marL="895350" lvl="1" indent="-438150" eaLnBrk="1" hangingPunct="1">
              <a:lnSpc>
                <a:spcPct val="90000"/>
              </a:lnSpc>
            </a:pPr>
            <a:endParaRPr lang="en-US" altLang="en-US" sz="2100" dirty="0"/>
          </a:p>
          <a:p>
            <a:pPr marL="895350" lvl="1" indent="-438150" eaLnBrk="1" hangingPunct="1">
              <a:lnSpc>
                <a:spcPct val="90000"/>
              </a:lnSpc>
            </a:pPr>
            <a:r>
              <a:rPr lang="en-US" altLang="en-US" sz="2100" dirty="0"/>
              <a:t>Therefore, disposable income is a </a:t>
            </a:r>
            <a:r>
              <a:rPr lang="en-US" altLang="en-US" sz="2100" dirty="0">
                <a:solidFill>
                  <a:srgbClr val="00FF00"/>
                </a:solidFill>
              </a:rPr>
              <a:t>better indicator </a:t>
            </a:r>
            <a:r>
              <a:rPr lang="en-US" altLang="en-US" sz="2100" dirty="0"/>
              <a:t>for welfare.</a:t>
            </a:r>
          </a:p>
          <a:p>
            <a:pPr marL="895350" lvl="1" indent="-438150" eaLnBrk="1" hangingPunct="1">
              <a:lnSpc>
                <a:spcPct val="90000"/>
              </a:lnSpc>
            </a:pPr>
            <a:endParaRPr lang="en-US" altLang="en-US" sz="2100" dirty="0"/>
          </a:p>
          <a:p>
            <a:pPr marL="895350" lvl="1" indent="-438150" eaLnBrk="1" hangingPunct="1">
              <a:lnSpc>
                <a:spcPct val="90000"/>
              </a:lnSpc>
            </a:pPr>
            <a:r>
              <a:rPr lang="en-US" altLang="en-US" sz="2100" dirty="0"/>
              <a:t>There are, however, </a:t>
            </a:r>
            <a:r>
              <a:rPr lang="en-US" altLang="en-US" sz="2100" dirty="0">
                <a:solidFill>
                  <a:srgbClr val="00FF00"/>
                </a:solidFill>
              </a:rPr>
              <a:t>other objections </a:t>
            </a:r>
            <a:r>
              <a:rPr lang="en-US" altLang="en-US" sz="2100" dirty="0"/>
              <a:t>against the usage of GDP – and also disposable income – as indicators of welfare!</a:t>
            </a:r>
          </a:p>
        </p:txBody>
      </p:sp>
      <p:sp>
        <p:nvSpPr>
          <p:cNvPr id="167941" name="Rectangle 5"/>
          <p:cNvSpPr>
            <a:spLocks noGrp="1" noChangeArrowheads="1"/>
          </p:cNvSpPr>
          <p:nvPr>
            <p:ph type="title"/>
          </p:nvPr>
        </p:nvSpPr>
        <p:spPr>
          <a:noFill/>
        </p:spPr>
        <p:txBody>
          <a:bodyPr/>
          <a:lstStyle/>
          <a:p>
            <a:pPr eaLnBrk="1" hangingPunct="1"/>
            <a:r>
              <a:rPr lang="en-US" altLang="en-US"/>
              <a:t>1. Introduction to Macroeconomics </a:t>
            </a:r>
            <a:br>
              <a:rPr lang="en-US" altLang="en-US"/>
            </a:br>
            <a:r>
              <a:rPr lang="en-US" altLang="en-US"/>
              <a:t> 1.3.5. GDP and „Welfare“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940">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940">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7940">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794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EC9B36EB-9AB8-4102-BD96-535358CF8236}" type="slidenum">
              <a:rPr lang="de-DE" altLang="en-US" sz="1600"/>
              <a:pPr>
                <a:spcBef>
                  <a:spcPct val="0"/>
                </a:spcBef>
                <a:buClrTx/>
                <a:buFontTx/>
                <a:buNone/>
              </a:pPr>
              <a:t>67</a:t>
            </a:fld>
            <a:r>
              <a:rPr lang="de-DE" altLang="en-US" sz="1600"/>
              <a:t> -</a:t>
            </a:r>
          </a:p>
        </p:txBody>
      </p:sp>
      <p:sp>
        <p:nvSpPr>
          <p:cNvPr id="169987" name="Fußzeilenplatzhalter 4"/>
          <p:cNvSpPr>
            <a:spLocks noGrp="1"/>
          </p:cNvSpPr>
          <p:nvPr>
            <p:ph type="ftr" sz="quarter" idx="11"/>
          </p:nvPr>
        </p:nvSpPr>
        <p:spPr>
          <a:xfrm>
            <a:off x="0" y="6381750"/>
            <a:ext cx="5653088"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5329923" name="Rectangle 3"/>
          <p:cNvSpPr>
            <a:spLocks noGrp="1" noChangeArrowheads="1"/>
          </p:cNvSpPr>
          <p:nvPr>
            <p:ph type="body" idx="1"/>
          </p:nvPr>
        </p:nvSpPr>
        <p:spPr>
          <a:xfrm>
            <a:off x="457200" y="1231900"/>
            <a:ext cx="8496300" cy="5165725"/>
          </a:xfrm>
        </p:spPr>
        <p:txBody>
          <a:bodyPr/>
          <a:lstStyle/>
          <a:p>
            <a:pPr marL="266700" indent="-266700" eaLnBrk="1" hangingPunct="1">
              <a:lnSpc>
                <a:spcPct val="90000"/>
              </a:lnSpc>
            </a:pPr>
            <a:r>
              <a:rPr lang="en-US" altLang="en-US" sz="2500"/>
              <a:t>Should GDP be used as an indicator of welfare?</a:t>
            </a:r>
            <a:endParaRPr lang="en-US" altLang="en-US"/>
          </a:p>
          <a:p>
            <a:pPr marL="266700" indent="-266700" eaLnBrk="1" hangingPunct="1">
              <a:lnSpc>
                <a:spcPct val="10000"/>
              </a:lnSpc>
            </a:pPr>
            <a:endParaRPr lang="en-US" altLang="en-US"/>
          </a:p>
          <a:p>
            <a:pPr marL="622300" lvl="1" indent="-176213" eaLnBrk="1" hangingPunct="1">
              <a:lnSpc>
                <a:spcPct val="90000"/>
              </a:lnSpc>
            </a:pPr>
            <a:r>
              <a:rPr lang="en-US" altLang="en-US" sz="2200">
                <a:solidFill>
                  <a:srgbClr val="00FF00"/>
                </a:solidFill>
              </a:rPr>
              <a:t>Non-market production:</a:t>
            </a:r>
            <a:r>
              <a:rPr lang="en-US" altLang="en-US" sz="2200"/>
              <a:t> As already seen, GDP measures only goods and services, which are traded over markets. Home production (education of children, cooking, housekeeping, subsistence agriculture…) is not captured, even though it does of course affect the welfare of people too.</a:t>
            </a:r>
          </a:p>
          <a:p>
            <a:pPr marL="622300" lvl="1" indent="-176213" eaLnBrk="1" hangingPunct="1">
              <a:lnSpc>
                <a:spcPct val="90000"/>
              </a:lnSpc>
            </a:pPr>
            <a:endParaRPr lang="en-US" altLang="en-US" sz="2200"/>
          </a:p>
          <a:p>
            <a:pPr marL="622300" lvl="1" indent="-176213" eaLnBrk="1" hangingPunct="1">
              <a:lnSpc>
                <a:spcPct val="90000"/>
              </a:lnSpc>
            </a:pPr>
            <a:r>
              <a:rPr lang="en-US" altLang="en-US" sz="2200">
                <a:solidFill>
                  <a:srgbClr val="00FF00"/>
                </a:solidFill>
              </a:rPr>
              <a:t>Leisure time:</a:t>
            </a:r>
            <a:r>
              <a:rPr lang="en-US" altLang="en-US" sz="2200"/>
              <a:t> In a country where people have a strong </a:t>
            </a:r>
            <a:r>
              <a:rPr lang="en-US" altLang="en-US" sz="2200">
                <a:solidFill>
                  <a:srgbClr val="00FF00"/>
                </a:solidFill>
              </a:rPr>
              <a:t>preference for consumption</a:t>
            </a:r>
            <a:r>
              <a:rPr lang="en-US" altLang="en-US" sz="2200"/>
              <a:t> (and hence for a high income that makes high consumption possible) GDP will be larger than the GDP of a country where people have a strong </a:t>
            </a:r>
            <a:r>
              <a:rPr lang="en-US" altLang="en-US" sz="2200">
                <a:solidFill>
                  <a:srgbClr val="00FF00"/>
                </a:solidFill>
              </a:rPr>
              <a:t>preference for leisure time</a:t>
            </a:r>
            <a:r>
              <a:rPr lang="en-US" altLang="en-US" sz="2200"/>
              <a:t>. Nevertheless, people of both countries may have the subjective impression that they share the same level of welfare.</a:t>
            </a:r>
          </a:p>
        </p:txBody>
      </p:sp>
      <p:sp>
        <p:nvSpPr>
          <p:cNvPr id="169989" name="Rectangle 10"/>
          <p:cNvSpPr>
            <a:spLocks noGrp="1" noChangeArrowheads="1"/>
          </p:cNvSpPr>
          <p:nvPr>
            <p:ph type="title"/>
          </p:nvPr>
        </p:nvSpPr>
        <p:spPr>
          <a:noFill/>
        </p:spPr>
        <p:txBody>
          <a:bodyPr/>
          <a:lstStyle/>
          <a:p>
            <a:pPr eaLnBrk="1" hangingPunct="1"/>
            <a:r>
              <a:rPr lang="en-US" altLang="en-US"/>
              <a:t>1. Introduction to Macroeconomics </a:t>
            </a:r>
            <a:br>
              <a:rPr lang="en-US" altLang="en-US"/>
            </a:br>
            <a:r>
              <a:rPr lang="en-US" altLang="en-US"/>
              <a:t> 1.3.5. GDP and „Welfare“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2992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3299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2BE3BA4B-54CA-4095-86E0-668DF37AD795}" type="slidenum">
              <a:rPr lang="de-DE" altLang="en-US" sz="1600"/>
              <a:pPr>
                <a:spcBef>
                  <a:spcPct val="0"/>
                </a:spcBef>
                <a:buClrTx/>
                <a:buFontTx/>
                <a:buNone/>
              </a:pPr>
              <a:t>68</a:t>
            </a:fld>
            <a:r>
              <a:rPr lang="de-DE" altLang="en-US" sz="1600"/>
              <a:t> -</a:t>
            </a:r>
          </a:p>
        </p:txBody>
      </p:sp>
      <p:sp>
        <p:nvSpPr>
          <p:cNvPr id="172035" name="Fußzeilenplatzhalter 4"/>
          <p:cNvSpPr>
            <a:spLocks noGrp="1"/>
          </p:cNvSpPr>
          <p:nvPr>
            <p:ph type="ftr" sz="quarter" idx="11"/>
          </p:nvPr>
        </p:nvSpPr>
        <p:spPr>
          <a:xfrm>
            <a:off x="0" y="6381750"/>
            <a:ext cx="5653088"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172036" name="Rectangle 10"/>
          <p:cNvSpPr>
            <a:spLocks noGrp="1" noChangeArrowheads="1"/>
          </p:cNvSpPr>
          <p:nvPr>
            <p:ph type="title"/>
          </p:nvPr>
        </p:nvSpPr>
        <p:spPr>
          <a:noFill/>
        </p:spPr>
        <p:txBody>
          <a:bodyPr/>
          <a:lstStyle/>
          <a:p>
            <a:pPr eaLnBrk="1" hangingPunct="1"/>
            <a:r>
              <a:rPr lang="en-US" altLang="en-US"/>
              <a:t>1. Introduction to Macroeconomics </a:t>
            </a:r>
            <a:br>
              <a:rPr lang="en-US" altLang="en-US"/>
            </a:br>
            <a:r>
              <a:rPr lang="en-US" altLang="en-US"/>
              <a:t> 1.3.5. GDP and „Welfare“</a:t>
            </a:r>
          </a:p>
        </p:txBody>
      </p:sp>
      <p:pic>
        <p:nvPicPr>
          <p:cNvPr id="172037" name="Grafik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050" y="1833563"/>
            <a:ext cx="7620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8" name="Textfeld 3"/>
          <p:cNvSpPr txBox="1">
            <a:spLocks noChangeArrowheads="1"/>
          </p:cNvSpPr>
          <p:nvPr/>
        </p:nvSpPr>
        <p:spPr bwMode="auto">
          <a:xfrm>
            <a:off x="781050" y="6357938"/>
            <a:ext cx="3067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r>
              <a:rPr lang="en-US" altLang="en-US" sz="1800">
                <a:solidFill>
                  <a:schemeClr val="tx2"/>
                </a:solidFill>
              </a:rPr>
              <a:t>Source: IAT Gelsenkirchen</a:t>
            </a:r>
          </a:p>
        </p:txBody>
      </p:sp>
      <p:sp>
        <p:nvSpPr>
          <p:cNvPr id="172039" name="Textfeld 9"/>
          <p:cNvSpPr txBox="1">
            <a:spLocks noChangeArrowheads="1"/>
          </p:cNvSpPr>
          <p:nvPr/>
        </p:nvSpPr>
        <p:spPr bwMode="auto">
          <a:xfrm>
            <a:off x="781050" y="1233488"/>
            <a:ext cx="762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buFont typeface="Arial Unicode MS" pitchFamily="34" charset="-128"/>
              <a:buNone/>
            </a:pPr>
            <a:r>
              <a:rPr lang="en-US" altLang="en-US" sz="2000">
                <a:solidFill>
                  <a:schemeClr val="tx2"/>
                </a:solidFill>
              </a:rPr>
              <a:t>Average Yearly Working Hours per Employee in the Year 2004</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EEE15716-9B9A-440F-98FA-0A47B8C4F757}" type="slidenum">
              <a:rPr lang="de-DE" altLang="en-US" sz="1600"/>
              <a:pPr>
                <a:spcBef>
                  <a:spcPct val="0"/>
                </a:spcBef>
                <a:buClrTx/>
                <a:buFontTx/>
                <a:buNone/>
              </a:pPr>
              <a:t>69</a:t>
            </a:fld>
            <a:r>
              <a:rPr lang="de-DE" altLang="en-US" sz="1600"/>
              <a:t> -</a:t>
            </a:r>
          </a:p>
        </p:txBody>
      </p:sp>
      <p:sp>
        <p:nvSpPr>
          <p:cNvPr id="174083"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96260" name="Rectangle 3"/>
          <p:cNvSpPr>
            <a:spLocks noGrp="1" noChangeArrowheads="1"/>
          </p:cNvSpPr>
          <p:nvPr>
            <p:ph type="body" idx="1"/>
          </p:nvPr>
        </p:nvSpPr>
        <p:spPr>
          <a:xfrm>
            <a:off x="457200" y="1219200"/>
            <a:ext cx="8686800" cy="5165725"/>
          </a:xfrm>
        </p:spPr>
        <p:txBody>
          <a:bodyPr/>
          <a:lstStyle/>
          <a:p>
            <a:pPr eaLnBrk="1" hangingPunct="1">
              <a:lnSpc>
                <a:spcPct val="80000"/>
              </a:lnSpc>
            </a:pPr>
            <a:r>
              <a:rPr lang="en-US" altLang="en-US" sz="2500" dirty="0"/>
              <a:t>Should GDP be used as an indicator of welfare?</a:t>
            </a:r>
          </a:p>
          <a:p>
            <a:pPr eaLnBrk="1" hangingPunct="1">
              <a:lnSpc>
                <a:spcPct val="20000"/>
              </a:lnSpc>
            </a:pPr>
            <a:endParaRPr lang="en-US" altLang="en-US" dirty="0"/>
          </a:p>
          <a:p>
            <a:pPr lvl="1" eaLnBrk="1" hangingPunct="1">
              <a:lnSpc>
                <a:spcPct val="80000"/>
              </a:lnSpc>
            </a:pPr>
            <a:r>
              <a:rPr lang="en-US" altLang="en-US" sz="2200" dirty="0">
                <a:solidFill>
                  <a:srgbClr val="00FF00"/>
                </a:solidFill>
              </a:rPr>
              <a:t>Environment:</a:t>
            </a:r>
            <a:r>
              <a:rPr lang="en-US" altLang="en-US" sz="2200" dirty="0"/>
              <a:t> Environmental protection consumes inter-mediate products (air cleaner, clarification plants…), which can therefore not be used to produce final goods. The benefits from environmental production are not sold over markets and therefore not captured by GDP. If instead final products, which are sold over markets, were produced, this would be captured by GDP. Hence, environmental protection reduces measured GDP, even though the positive effect of environmental protection on welfare can be larger than the negative effect of a lower GDP on welfare.</a:t>
            </a:r>
          </a:p>
          <a:p>
            <a:pPr lvl="1" eaLnBrk="1" hangingPunct="1">
              <a:lnSpc>
                <a:spcPct val="80000"/>
              </a:lnSpc>
            </a:pPr>
            <a:endParaRPr lang="en-US" altLang="en-US" sz="2200" dirty="0"/>
          </a:p>
          <a:p>
            <a:pPr lvl="1" eaLnBrk="1" hangingPunct="1">
              <a:lnSpc>
                <a:spcPct val="80000"/>
              </a:lnSpc>
            </a:pPr>
            <a:r>
              <a:rPr lang="en-US" altLang="en-US" sz="2200" dirty="0">
                <a:solidFill>
                  <a:srgbClr val="00FF00"/>
                </a:solidFill>
              </a:rPr>
              <a:t>Income distribution</a:t>
            </a:r>
            <a:r>
              <a:rPr lang="en-US" altLang="en-US" sz="2200" dirty="0"/>
              <a:t>: A high GDP might come along with a very uneven distribution of income. Therefore, an analysis of economic welfare should not only reflect the level of GDP and the like, but also take care about measures of income distribution.</a:t>
            </a:r>
          </a:p>
        </p:txBody>
      </p:sp>
      <p:sp>
        <p:nvSpPr>
          <p:cNvPr id="174085" name="Rectangle 9"/>
          <p:cNvSpPr>
            <a:spLocks noGrp="1" noChangeArrowheads="1"/>
          </p:cNvSpPr>
          <p:nvPr>
            <p:ph type="title"/>
          </p:nvPr>
        </p:nvSpPr>
        <p:spPr>
          <a:noFill/>
        </p:spPr>
        <p:txBody>
          <a:bodyPr/>
          <a:lstStyle/>
          <a:p>
            <a:pPr eaLnBrk="1" hangingPunct="1"/>
            <a:r>
              <a:rPr lang="en-US" altLang="en-US"/>
              <a:t>1. Introduction to Macroeconomics </a:t>
            </a:r>
            <a:br>
              <a:rPr lang="en-US" altLang="en-US"/>
            </a:br>
            <a:r>
              <a:rPr lang="en-US" altLang="en-US"/>
              <a:t> 1.3.5. GDP and „Welfare“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62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CEB12CD8-A96E-4441-AD41-6FBB7B0C36CE}" type="slidenum">
              <a:rPr lang="de-DE" altLang="en-US" sz="1600"/>
              <a:pPr>
                <a:spcBef>
                  <a:spcPct val="0"/>
                </a:spcBef>
                <a:buClrTx/>
                <a:buFontTx/>
                <a:buNone/>
              </a:pPr>
              <a:t>7</a:t>
            </a:fld>
            <a:r>
              <a:rPr lang="de-DE" altLang="en-US" sz="1600"/>
              <a:t> -</a:t>
            </a:r>
          </a:p>
        </p:txBody>
      </p:sp>
      <p:sp>
        <p:nvSpPr>
          <p:cNvPr id="38915"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38916" name="Rectangle 3"/>
          <p:cNvSpPr>
            <a:spLocks noGrp="1" noChangeArrowheads="1"/>
          </p:cNvSpPr>
          <p:nvPr>
            <p:ph type="title"/>
          </p:nvPr>
        </p:nvSpPr>
        <p:spPr>
          <a:noFill/>
        </p:spPr>
        <p:txBody>
          <a:bodyPr/>
          <a:lstStyle/>
          <a:p>
            <a:pPr eaLnBrk="1" hangingPunct="1"/>
            <a:r>
              <a:rPr lang="en-US" altLang="en-US"/>
              <a:t>1. Introduction to Macroeconomics </a:t>
            </a:r>
            <a:br>
              <a:rPr lang="en-US" altLang="en-US"/>
            </a:br>
            <a:r>
              <a:rPr lang="en-US" altLang="en-US"/>
              <a:t> 1.2. The Basic Model: The Circular-Flow Model</a:t>
            </a:r>
          </a:p>
        </p:txBody>
      </p:sp>
      <p:sp>
        <p:nvSpPr>
          <p:cNvPr id="38917" name="Text Box 6"/>
          <p:cNvSpPr txBox="1">
            <a:spLocks noChangeArrowheads="1"/>
          </p:cNvSpPr>
          <p:nvPr/>
        </p:nvSpPr>
        <p:spPr bwMode="auto">
          <a:xfrm>
            <a:off x="508000" y="1155700"/>
            <a:ext cx="82931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lIns="0" tIns="0" rIns="0" bIns="0"/>
          <a:lstStyle>
            <a:lvl1pPr>
              <a:spcBef>
                <a:spcPct val="20000"/>
              </a:spcBef>
              <a:buClr>
                <a:srgbClr val="FF0000"/>
              </a:buClr>
              <a:buFont typeface="Arial Unicode MS" pitchFamily="34" charset="-128"/>
              <a:buChar char="➤"/>
              <a:tabLst>
                <a:tab pos="355600" algn="l"/>
              </a:tabLst>
              <a:defRPr sz="2400">
                <a:solidFill>
                  <a:schemeClr val="tx1"/>
                </a:solidFill>
                <a:latin typeface="Arial" charset="0"/>
              </a:defRPr>
            </a:lvl1pPr>
            <a:lvl2pPr marL="742950" indent="-285750">
              <a:spcBef>
                <a:spcPct val="20000"/>
              </a:spcBef>
              <a:buClr>
                <a:srgbClr val="FF0000"/>
              </a:buClr>
              <a:buFont typeface="Arial Unicode MS" pitchFamily="34" charset="-128"/>
              <a:buChar char="■"/>
              <a:tabLst>
                <a:tab pos="355600" algn="l"/>
              </a:tabLst>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tabLst>
                <a:tab pos="355600" algn="l"/>
              </a:tabLst>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tabLst>
                <a:tab pos="355600" algn="l"/>
              </a:tabLst>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tabLst>
                <a:tab pos="355600" algn="l"/>
              </a:tabLst>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tabLst>
                <a:tab pos="355600" algn="l"/>
              </a:tabLst>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tabLst>
                <a:tab pos="355600" algn="l"/>
              </a:tabLst>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tabLst>
                <a:tab pos="355600" algn="l"/>
              </a:tabLst>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tabLst>
                <a:tab pos="355600" algn="l"/>
              </a:tabLst>
              <a:defRPr sz="2000">
                <a:solidFill>
                  <a:schemeClr val="tx1"/>
                </a:solidFill>
                <a:latin typeface="Arial" charset="0"/>
              </a:defRPr>
            </a:lvl9pPr>
          </a:lstStyle>
          <a:p>
            <a:pPr eaLnBrk="1" hangingPunct="1">
              <a:buFont typeface="Arial Unicode MS" pitchFamily="34" charset="-128"/>
              <a:buNone/>
            </a:pPr>
            <a:r>
              <a:rPr lang="en-US" altLang="en-US" sz="2200">
                <a:solidFill>
                  <a:srgbClr val="FFFF00"/>
                </a:solidFill>
              </a:rPr>
              <a:t>1.1. What is Macroeconomics?</a:t>
            </a:r>
          </a:p>
          <a:p>
            <a:pPr eaLnBrk="1" hangingPunct="1">
              <a:buFont typeface="Arial Unicode MS" pitchFamily="34" charset="-128"/>
              <a:buNone/>
            </a:pPr>
            <a:r>
              <a:rPr lang="en-US" altLang="en-US" sz="2200">
                <a:solidFill>
                  <a:srgbClr val="FFFF00"/>
                </a:solidFill>
              </a:rPr>
              <a:t>1.2. The Basic Model: The Circular-Flow Model</a:t>
            </a:r>
          </a:p>
          <a:p>
            <a:pPr eaLnBrk="1" hangingPunct="1">
              <a:buFont typeface="Arial Unicode MS" pitchFamily="34" charset="-128"/>
              <a:buNone/>
            </a:pPr>
            <a:endParaRPr lang="en-US" altLang="en-US" sz="2200">
              <a:solidFill>
                <a:srgbClr val="FFFF00"/>
              </a:solidFill>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957408F5-7EA3-4CD5-8C62-253C561B9AF0}" type="slidenum">
              <a:rPr lang="de-DE" altLang="en-US" sz="1600"/>
              <a:pPr>
                <a:spcBef>
                  <a:spcPct val="0"/>
                </a:spcBef>
                <a:buClrTx/>
                <a:buFontTx/>
                <a:buNone/>
              </a:pPr>
              <a:t>70</a:t>
            </a:fld>
            <a:r>
              <a:rPr lang="de-DE" altLang="en-US" sz="1600"/>
              <a:t> -</a:t>
            </a:r>
          </a:p>
        </p:txBody>
      </p:sp>
      <p:sp>
        <p:nvSpPr>
          <p:cNvPr id="176131"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176132" name="Rectangle 3"/>
          <p:cNvSpPr>
            <a:spLocks noGrp="1" noChangeArrowheads="1"/>
          </p:cNvSpPr>
          <p:nvPr>
            <p:ph type="body" idx="1"/>
          </p:nvPr>
        </p:nvSpPr>
        <p:spPr>
          <a:xfrm>
            <a:off x="457200" y="1162050"/>
            <a:ext cx="8686800" cy="5486400"/>
          </a:xfrm>
        </p:spPr>
        <p:txBody>
          <a:bodyPr/>
          <a:lstStyle/>
          <a:p>
            <a:pPr eaLnBrk="1" hangingPunct="1"/>
            <a:r>
              <a:rPr lang="en-US" altLang="en-US" sz="2100" dirty="0"/>
              <a:t>Should GDP be used as an indicator of welfare?</a:t>
            </a:r>
          </a:p>
          <a:p>
            <a:pPr lvl="1" eaLnBrk="1" hangingPunct="1">
              <a:lnSpc>
                <a:spcPct val="90000"/>
              </a:lnSpc>
            </a:pPr>
            <a:r>
              <a:rPr lang="en-US" altLang="en-US" sz="2100" dirty="0">
                <a:solidFill>
                  <a:srgbClr val="00FF00"/>
                </a:solidFill>
              </a:rPr>
              <a:t>Capabilities:</a:t>
            </a:r>
            <a:r>
              <a:rPr lang="en-US" altLang="en-US" sz="2100" dirty="0"/>
              <a:t> Disposable income measures only purchasing power available to people. What people can do with this purchasing power does also depend on other factors like:</a:t>
            </a:r>
          </a:p>
          <a:p>
            <a:pPr lvl="2" eaLnBrk="1" hangingPunct="1">
              <a:lnSpc>
                <a:spcPct val="80000"/>
              </a:lnSpc>
            </a:pPr>
            <a:r>
              <a:rPr lang="en-US" altLang="en-US" sz="2100" dirty="0"/>
              <a:t> personal health,</a:t>
            </a:r>
          </a:p>
          <a:p>
            <a:pPr lvl="2" eaLnBrk="1" hangingPunct="1">
              <a:lnSpc>
                <a:spcPct val="80000"/>
              </a:lnSpc>
            </a:pPr>
            <a:r>
              <a:rPr lang="en-US" altLang="en-US" sz="2100" dirty="0"/>
              <a:t> personal education,</a:t>
            </a:r>
          </a:p>
          <a:p>
            <a:pPr lvl="2" eaLnBrk="1" hangingPunct="1">
              <a:lnSpc>
                <a:spcPct val="80000"/>
              </a:lnSpc>
            </a:pPr>
            <a:r>
              <a:rPr lang="en-US" altLang="en-US" sz="2100" dirty="0"/>
              <a:t> access to information,</a:t>
            </a:r>
          </a:p>
          <a:p>
            <a:pPr lvl="2" eaLnBrk="1" hangingPunct="1">
              <a:lnSpc>
                <a:spcPct val="80000"/>
              </a:lnSpc>
            </a:pPr>
            <a:r>
              <a:rPr lang="en-US" altLang="en-US" sz="2100" dirty="0"/>
              <a:t> legal framework,</a:t>
            </a:r>
          </a:p>
          <a:p>
            <a:pPr lvl="2" eaLnBrk="1" hangingPunct="1">
              <a:lnSpc>
                <a:spcPct val="80000"/>
              </a:lnSpc>
            </a:pPr>
            <a:r>
              <a:rPr lang="en-US" altLang="en-US" sz="2100" dirty="0"/>
              <a:t> political freedom </a:t>
            </a:r>
          </a:p>
          <a:p>
            <a:pPr lvl="1" eaLnBrk="1" hangingPunct="1">
              <a:lnSpc>
                <a:spcPct val="90000"/>
              </a:lnSpc>
              <a:buFont typeface="Arial Unicode MS" pitchFamily="34" charset="-128"/>
              <a:buNone/>
            </a:pPr>
            <a:r>
              <a:rPr lang="en-US" altLang="en-US" sz="2100" dirty="0"/>
              <a:t>    and so on. Therefore, the same level of income can grant a person more or less </a:t>
            </a:r>
            <a:r>
              <a:rPr lang="en-US" altLang="en-US" sz="2100" dirty="0">
                <a:solidFill>
                  <a:srgbClr val="00FF00"/>
                </a:solidFill>
              </a:rPr>
              <a:t>implementation options</a:t>
            </a:r>
            <a:r>
              <a:rPr lang="en-US" altLang="en-US" sz="2100" dirty="0"/>
              <a:t> (or in the words of Amartya Sen “</a:t>
            </a:r>
            <a:r>
              <a:rPr lang="en-US" altLang="en-US" sz="2100" dirty="0">
                <a:solidFill>
                  <a:srgbClr val="00FF00"/>
                </a:solidFill>
              </a:rPr>
              <a:t>capabilities</a:t>
            </a:r>
            <a:r>
              <a:rPr lang="en-US" altLang="en-US" sz="2100" dirty="0"/>
              <a:t>”) depending on these factors. For example: </a:t>
            </a:r>
            <a:r>
              <a:rPr lang="en-US" altLang="en-US" sz="2100" dirty="0">
                <a:solidFill>
                  <a:srgbClr val="00FF00"/>
                </a:solidFill>
              </a:rPr>
              <a:t>(1)</a:t>
            </a:r>
            <a:r>
              <a:rPr lang="en-US" altLang="en-US" sz="2100" dirty="0"/>
              <a:t> A severely </a:t>
            </a:r>
            <a:r>
              <a:rPr lang="en-US" altLang="en-US" sz="2100" dirty="0">
                <a:solidFill>
                  <a:srgbClr val="00FF00"/>
                </a:solidFill>
              </a:rPr>
              <a:t>handicapped or sick person</a:t>
            </a:r>
            <a:r>
              <a:rPr lang="en-US" altLang="en-US" sz="2100" dirty="0"/>
              <a:t> can enjoy a high income level not in the same way as a healthy person. </a:t>
            </a:r>
            <a:r>
              <a:rPr lang="en-US" altLang="en-US" sz="2100" dirty="0">
                <a:solidFill>
                  <a:srgbClr val="00FF00"/>
                </a:solidFill>
              </a:rPr>
              <a:t>(2)</a:t>
            </a:r>
            <a:r>
              <a:rPr lang="en-US" altLang="en-US" sz="2100" dirty="0"/>
              <a:t> A person with a </a:t>
            </a:r>
            <a:r>
              <a:rPr lang="en-US" altLang="en-US" sz="2100" dirty="0">
                <a:solidFill>
                  <a:srgbClr val="00FF00"/>
                </a:solidFill>
              </a:rPr>
              <a:t>low education</a:t>
            </a:r>
            <a:r>
              <a:rPr lang="en-US" altLang="en-US" sz="2100" dirty="0"/>
              <a:t> level or </a:t>
            </a:r>
            <a:r>
              <a:rPr lang="en-US" altLang="en-US" sz="2100" dirty="0">
                <a:solidFill>
                  <a:srgbClr val="00FF00"/>
                </a:solidFill>
              </a:rPr>
              <a:t>restricted access to information</a:t>
            </a:r>
            <a:r>
              <a:rPr lang="en-US" altLang="en-US" sz="2100" dirty="0"/>
              <a:t> will typically know less options, how to spend income, than a well-educated person or a person with full access to all relevant information.</a:t>
            </a:r>
          </a:p>
        </p:txBody>
      </p:sp>
      <p:sp>
        <p:nvSpPr>
          <p:cNvPr id="176133" name="Rectangle 7"/>
          <p:cNvSpPr>
            <a:spLocks noGrp="1" noChangeArrowheads="1"/>
          </p:cNvSpPr>
          <p:nvPr>
            <p:ph type="title"/>
          </p:nvPr>
        </p:nvSpPr>
        <p:spPr>
          <a:noFill/>
        </p:spPr>
        <p:txBody>
          <a:bodyPr/>
          <a:lstStyle/>
          <a:p>
            <a:pPr eaLnBrk="1" hangingPunct="1"/>
            <a:r>
              <a:rPr lang="en-US" altLang="en-US"/>
              <a:t>1. Introduction to Macroeconomics </a:t>
            </a:r>
            <a:br>
              <a:rPr lang="en-US" altLang="en-US"/>
            </a:br>
            <a:r>
              <a:rPr lang="en-US" altLang="en-US"/>
              <a:t> 1.3.5. GDP and „Welfare“</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t>- </a:t>
            </a:r>
            <a:fld id="{C9AF1CAD-DD29-4506-8F2A-76F2EBEF05BE}" type="slidenum">
              <a:rPr lang="de-DE" altLang="en-US" sz="1600" b="1"/>
              <a:pPr algn="r" eaLnBrk="1" hangingPunct="1">
                <a:spcBef>
                  <a:spcPct val="0"/>
                </a:spcBef>
                <a:buClrTx/>
                <a:buFontTx/>
                <a:buNone/>
              </a:pPr>
              <a:t>71</a:t>
            </a:fld>
            <a:r>
              <a:rPr lang="de-DE" altLang="en-US" sz="1600" b="1"/>
              <a:t> -</a:t>
            </a:r>
          </a:p>
        </p:txBody>
      </p:sp>
      <p:sp>
        <p:nvSpPr>
          <p:cNvPr id="178179"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178180" name="Rectangle 3"/>
          <p:cNvSpPr>
            <a:spLocks noGrp="1" noChangeArrowheads="1"/>
          </p:cNvSpPr>
          <p:nvPr>
            <p:ph type="body" idx="4294967295"/>
          </p:nvPr>
        </p:nvSpPr>
        <p:spPr>
          <a:xfrm>
            <a:off x="457200" y="1162050"/>
            <a:ext cx="8686800" cy="5486400"/>
          </a:xfrm>
        </p:spPr>
        <p:txBody>
          <a:bodyPr/>
          <a:lstStyle/>
          <a:p>
            <a:pPr eaLnBrk="1" hangingPunct="1"/>
            <a:r>
              <a:rPr lang="en-US" altLang="en-US" sz="2100" dirty="0"/>
              <a:t>Should GDP be used as an indicator of welfare?</a:t>
            </a:r>
          </a:p>
          <a:p>
            <a:pPr lvl="1" eaLnBrk="1" hangingPunct="1">
              <a:lnSpc>
                <a:spcPct val="90000"/>
              </a:lnSpc>
            </a:pPr>
            <a:r>
              <a:rPr lang="en-US" altLang="en-US" sz="2100" dirty="0">
                <a:solidFill>
                  <a:srgbClr val="00FF00"/>
                </a:solidFill>
              </a:rPr>
              <a:t>Capabilities:</a:t>
            </a:r>
            <a:r>
              <a:rPr lang="en-US" altLang="en-US" sz="2100" dirty="0"/>
              <a:t> </a:t>
            </a:r>
          </a:p>
          <a:p>
            <a:pPr lvl="2" eaLnBrk="1" hangingPunct="1">
              <a:lnSpc>
                <a:spcPct val="90000"/>
              </a:lnSpc>
            </a:pPr>
            <a:r>
              <a:rPr lang="en-US" altLang="en-US" sz="2000" dirty="0"/>
              <a:t>Consequently, the same income level can go along with quite different levels of attainable “capabilities”.</a:t>
            </a:r>
          </a:p>
          <a:p>
            <a:pPr lvl="2" eaLnBrk="1" hangingPunct="1">
              <a:lnSpc>
                <a:spcPct val="90000"/>
              </a:lnSpc>
            </a:pPr>
            <a:r>
              <a:rPr lang="en-US" altLang="en-US" sz="2000" dirty="0"/>
              <a:t>“Capabilities” are however hard to measure, since they depend on “soft factors”, which </a:t>
            </a:r>
            <a:r>
              <a:rPr lang="en-US" altLang="en-US" sz="2000" dirty="0">
                <a:solidFill>
                  <a:srgbClr val="00FF00"/>
                </a:solidFill>
              </a:rPr>
              <a:t>lack statistical coverage</a:t>
            </a:r>
            <a:r>
              <a:rPr lang="en-US" altLang="en-US" sz="2000" dirty="0"/>
              <a:t>.</a:t>
            </a:r>
          </a:p>
          <a:p>
            <a:pPr lvl="2" eaLnBrk="1" hangingPunct="1">
              <a:lnSpc>
                <a:spcPct val="90000"/>
              </a:lnSpc>
            </a:pPr>
            <a:endParaRPr lang="en-US" altLang="en-US" sz="2000" dirty="0"/>
          </a:p>
          <a:p>
            <a:pPr lvl="2" eaLnBrk="1" hangingPunct="1">
              <a:lnSpc>
                <a:spcPct val="90000"/>
              </a:lnSpc>
            </a:pPr>
            <a:r>
              <a:rPr lang="en-US" altLang="en-US" sz="2000" dirty="0"/>
              <a:t>Nevertheless, some factors, which are likely to have a significant impact on “capabilities”, are available, e.g.:</a:t>
            </a:r>
          </a:p>
          <a:p>
            <a:pPr lvl="3" eaLnBrk="1" hangingPunct="1">
              <a:lnSpc>
                <a:spcPct val="90000"/>
              </a:lnSpc>
              <a:buFont typeface="Courier New" pitchFamily="49" charset="0"/>
              <a:buChar char="o"/>
            </a:pPr>
            <a:r>
              <a:rPr lang="en-US" altLang="en-US" dirty="0"/>
              <a:t>life expectancy and</a:t>
            </a:r>
          </a:p>
          <a:p>
            <a:pPr lvl="3" eaLnBrk="1" hangingPunct="1">
              <a:lnSpc>
                <a:spcPct val="90000"/>
              </a:lnSpc>
              <a:buFont typeface="Courier New" pitchFamily="49" charset="0"/>
              <a:buChar char="o"/>
            </a:pPr>
            <a:r>
              <a:rPr lang="en-US" altLang="en-US" dirty="0"/>
              <a:t>average education level.</a:t>
            </a:r>
          </a:p>
          <a:p>
            <a:pPr lvl="3" eaLnBrk="1" hangingPunct="1">
              <a:lnSpc>
                <a:spcPct val="90000"/>
              </a:lnSpc>
              <a:buFont typeface="Courier New" pitchFamily="49" charset="0"/>
              <a:buChar char="o"/>
            </a:pPr>
            <a:endParaRPr lang="en-US" altLang="en-US" dirty="0"/>
          </a:p>
          <a:p>
            <a:pPr lvl="2" eaLnBrk="1" hangingPunct="1">
              <a:lnSpc>
                <a:spcPct val="90000"/>
              </a:lnSpc>
            </a:pPr>
            <a:r>
              <a:rPr lang="en-US" altLang="en-US" sz="2000" dirty="0"/>
              <a:t>Therefore, the United Nations have started a project, where every year since 1990 a so called “</a:t>
            </a:r>
            <a:r>
              <a:rPr lang="en-US" altLang="en-US" sz="2000" dirty="0">
                <a:solidFill>
                  <a:srgbClr val="00FF00"/>
                </a:solidFill>
              </a:rPr>
              <a:t>Human Development Index</a:t>
            </a:r>
            <a:r>
              <a:rPr lang="en-US" altLang="en-US" sz="2000" dirty="0"/>
              <a:t>” (HDI) is calculated for 169 member countries.</a:t>
            </a:r>
          </a:p>
          <a:p>
            <a:pPr lvl="2" eaLnBrk="1" hangingPunct="1">
              <a:lnSpc>
                <a:spcPct val="90000"/>
              </a:lnSpc>
            </a:pPr>
            <a:r>
              <a:rPr lang="en-US" altLang="en-US" sz="2000" dirty="0"/>
              <a:t>The HDI is calculated according to the following definition:</a:t>
            </a:r>
          </a:p>
        </p:txBody>
      </p:sp>
      <p:sp>
        <p:nvSpPr>
          <p:cNvPr id="178181" name="Rectangle 7"/>
          <p:cNvSpPr>
            <a:spLocks noGrp="1" noChangeArrowheads="1"/>
          </p:cNvSpPr>
          <p:nvPr>
            <p:ph type="title" idx="4294967295"/>
          </p:nvPr>
        </p:nvSpPr>
        <p:spPr>
          <a:noFill/>
        </p:spPr>
        <p:txBody>
          <a:bodyPr/>
          <a:lstStyle/>
          <a:p>
            <a:pPr eaLnBrk="1" hangingPunct="1"/>
            <a:r>
              <a:rPr lang="en-US" altLang="en-US"/>
              <a:t>1. Introduction to Macroeconomics </a:t>
            </a:r>
            <a:br>
              <a:rPr lang="en-US" altLang="en-US"/>
            </a:br>
            <a:r>
              <a:rPr lang="en-US" altLang="en-US"/>
              <a:t> 1.3.5. GDP and „Welfare“</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63" name="AutoShape 15"/>
          <p:cNvSpPr>
            <a:spLocks noChangeArrowheads="1"/>
          </p:cNvSpPr>
          <p:nvPr/>
        </p:nvSpPr>
        <p:spPr bwMode="auto">
          <a:xfrm rot="16248241" flipV="1">
            <a:off x="1477169" y="4769644"/>
            <a:ext cx="627062" cy="387350"/>
          </a:xfrm>
          <a:prstGeom prst="leftArrow">
            <a:avLst>
              <a:gd name="adj1" fmla="val 50000"/>
              <a:gd name="adj2" fmla="val 40471"/>
            </a:avLst>
          </a:prstGeom>
          <a:solidFill>
            <a:srgbClr val="FF0000"/>
          </a:solidFill>
          <a:ln w="38100" algn="ctr">
            <a:solidFill>
              <a:srgbClr val="FF0000"/>
            </a:solidFill>
            <a:miter lim="800000"/>
            <a:headEnd/>
            <a:tailEnd/>
          </a:ln>
        </p:spPr>
        <p:txBody>
          <a:bodyPr wrap="none" lIns="0" tIns="0" rIns="0" bIns="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en-US" altLang="en-US" sz="2500">
              <a:solidFill>
                <a:schemeClr val="tx2"/>
              </a:solidFill>
            </a:endParaRPr>
          </a:p>
        </p:txBody>
      </p:sp>
      <p:sp>
        <p:nvSpPr>
          <p:cNvPr id="180227"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t>- </a:t>
            </a:r>
            <a:fld id="{C137FE87-5897-40FD-AF80-C51C4C27FA09}" type="slidenum">
              <a:rPr lang="de-DE" altLang="en-US" sz="1600" b="1"/>
              <a:pPr algn="r" eaLnBrk="1" hangingPunct="1">
                <a:spcBef>
                  <a:spcPct val="0"/>
                </a:spcBef>
                <a:buClrTx/>
                <a:buFontTx/>
                <a:buNone/>
              </a:pPr>
              <a:t>72</a:t>
            </a:fld>
            <a:r>
              <a:rPr lang="de-DE" altLang="en-US" sz="1600" b="1"/>
              <a:t> -</a:t>
            </a:r>
          </a:p>
        </p:txBody>
      </p:sp>
      <p:sp>
        <p:nvSpPr>
          <p:cNvPr id="180228" name="Fußzeilenplatzhalter 4"/>
          <p:cNvSpPr txBox="1">
            <a:spLocks noGrp="1"/>
          </p:cNvSpPr>
          <p:nvPr/>
        </p:nvSpPr>
        <p:spPr bwMode="auto">
          <a:xfrm>
            <a:off x="0" y="6381750"/>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180229" name="Rectangle 3"/>
          <p:cNvSpPr>
            <a:spLocks noGrp="1" noChangeArrowheads="1"/>
          </p:cNvSpPr>
          <p:nvPr>
            <p:ph type="body" idx="4294967295"/>
          </p:nvPr>
        </p:nvSpPr>
        <p:spPr>
          <a:xfrm>
            <a:off x="161925" y="1085850"/>
            <a:ext cx="8686800" cy="2038350"/>
          </a:xfrm>
        </p:spPr>
        <p:txBody>
          <a:bodyPr/>
          <a:lstStyle/>
          <a:p>
            <a:pPr eaLnBrk="1" hangingPunct="1"/>
            <a:r>
              <a:rPr lang="en-US" altLang="en-US" sz="2100"/>
              <a:t>Should GDP be used as an indicator </a:t>
            </a:r>
          </a:p>
          <a:p>
            <a:pPr eaLnBrk="1" hangingPunct="1">
              <a:buFont typeface="Arial Unicode MS" pitchFamily="34" charset="-128"/>
              <a:buNone/>
            </a:pPr>
            <a:r>
              <a:rPr lang="en-US" altLang="en-US" sz="2100"/>
              <a:t>     of welfare?</a:t>
            </a:r>
          </a:p>
          <a:p>
            <a:pPr lvl="1" eaLnBrk="1" hangingPunct="1">
              <a:lnSpc>
                <a:spcPct val="90000"/>
              </a:lnSpc>
            </a:pPr>
            <a:r>
              <a:rPr lang="en-US" altLang="en-US" sz="2100">
                <a:solidFill>
                  <a:srgbClr val="00FF00"/>
                </a:solidFill>
              </a:rPr>
              <a:t>Capabilities:</a:t>
            </a:r>
          </a:p>
          <a:p>
            <a:pPr lvl="2" eaLnBrk="1" hangingPunct="1">
              <a:lnSpc>
                <a:spcPct val="90000"/>
              </a:lnSpc>
              <a:buFont typeface="Arial Unicode MS" pitchFamily="34" charset="-128"/>
              <a:buNone/>
            </a:pPr>
            <a:r>
              <a:rPr lang="en-US" altLang="en-US" sz="2000"/>
              <a:t>Definition of </a:t>
            </a:r>
          </a:p>
          <a:p>
            <a:pPr lvl="2" eaLnBrk="1" hangingPunct="1">
              <a:lnSpc>
                <a:spcPct val="90000"/>
              </a:lnSpc>
              <a:buFont typeface="Arial Unicode MS" pitchFamily="34" charset="-128"/>
              <a:buNone/>
            </a:pPr>
            <a:r>
              <a:rPr lang="en-US" altLang="en-US" sz="2000"/>
              <a:t>Human Development </a:t>
            </a:r>
          </a:p>
          <a:p>
            <a:pPr lvl="2" eaLnBrk="1" hangingPunct="1">
              <a:lnSpc>
                <a:spcPct val="90000"/>
              </a:lnSpc>
              <a:buFont typeface="Arial Unicode MS" pitchFamily="34" charset="-128"/>
              <a:buNone/>
            </a:pPr>
            <a:r>
              <a:rPr lang="en-US" altLang="en-US" sz="2000"/>
              <a:t>Index:</a:t>
            </a:r>
          </a:p>
        </p:txBody>
      </p:sp>
      <p:sp>
        <p:nvSpPr>
          <p:cNvPr id="180230" name="Rectangle 7"/>
          <p:cNvSpPr>
            <a:spLocks noGrp="1" noChangeArrowheads="1"/>
          </p:cNvSpPr>
          <p:nvPr>
            <p:ph type="title" idx="4294967295"/>
          </p:nvPr>
        </p:nvSpPr>
        <p:spPr>
          <a:noFill/>
        </p:spPr>
        <p:txBody>
          <a:bodyPr/>
          <a:lstStyle/>
          <a:p>
            <a:pPr eaLnBrk="1" hangingPunct="1"/>
            <a:r>
              <a:rPr lang="en-US" altLang="en-US"/>
              <a:t>1. Introduction to Macroeconomics </a:t>
            </a:r>
            <a:br>
              <a:rPr lang="en-US" altLang="en-US"/>
            </a:br>
            <a:r>
              <a:rPr lang="en-US" altLang="en-US"/>
              <a:t> 1.3.5. GDP and „Welfare“</a:t>
            </a:r>
          </a:p>
        </p:txBody>
      </p:sp>
      <p:sp>
        <p:nvSpPr>
          <p:cNvPr id="61452" name="Text Box 12"/>
          <p:cNvSpPr txBox="1">
            <a:spLocks noChangeArrowheads="1"/>
          </p:cNvSpPr>
          <p:nvPr/>
        </p:nvSpPr>
        <p:spPr bwMode="auto">
          <a:xfrm>
            <a:off x="150813" y="3622675"/>
            <a:ext cx="3479800" cy="1041400"/>
          </a:xfrm>
          <a:prstGeom prst="rect">
            <a:avLst/>
          </a:prstGeom>
          <a:solidFill>
            <a:srgbClr val="FFFF99"/>
          </a:solidFill>
          <a:ln w="25400" algn="ctr">
            <a:solidFill>
              <a:srgbClr val="FF0000"/>
            </a:solidFill>
            <a:miter lim="800000"/>
            <a:headEnd/>
            <a:tailEnd type="none" w="lg" len="med"/>
          </a:ln>
        </p:spPr>
        <p:txBody>
          <a:bodyPr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spcBef>
                <a:spcPct val="50000"/>
              </a:spcBef>
              <a:buFont typeface="Arial Unicode MS" pitchFamily="34" charset="-128"/>
              <a:buNone/>
            </a:pPr>
            <a:r>
              <a:rPr lang="en-US" altLang="en-US" sz="2000">
                <a:solidFill>
                  <a:srgbClr val="0000FF"/>
                </a:solidFill>
              </a:rPr>
              <a:t>HDI=</a:t>
            </a:r>
          </a:p>
        </p:txBody>
      </p:sp>
      <p:graphicFrame>
        <p:nvGraphicFramePr>
          <p:cNvPr id="258056" name="Object 8"/>
          <p:cNvGraphicFramePr>
            <a:graphicFrameLocks noChangeAspect="1"/>
          </p:cNvGraphicFramePr>
          <p:nvPr/>
        </p:nvGraphicFramePr>
        <p:xfrm>
          <a:off x="914400" y="3905250"/>
          <a:ext cx="2705100" cy="508000"/>
        </p:xfrm>
        <a:graphic>
          <a:graphicData uri="http://schemas.openxmlformats.org/presentationml/2006/ole">
            <mc:AlternateContent xmlns:mc="http://schemas.openxmlformats.org/markup-compatibility/2006">
              <mc:Choice xmlns:v="urn:schemas-microsoft-com:vml" Requires="v">
                <p:oleObj spid="_x0000_s180353" name="Formel" r:id="rId4" imgW="1219200" imgH="228600" progId="Equation.3">
                  <p:embed/>
                </p:oleObj>
              </mc:Choice>
              <mc:Fallback>
                <p:oleObj name="Formel" r:id="rId4" imgW="1219200" imgH="228600"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905250"/>
                        <a:ext cx="27051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8060" name="AutoShape 12"/>
          <p:cNvSpPr>
            <a:spLocks noChangeArrowheads="1"/>
          </p:cNvSpPr>
          <p:nvPr/>
        </p:nvSpPr>
        <p:spPr bwMode="auto">
          <a:xfrm rot="-1900455">
            <a:off x="3552825" y="2233613"/>
            <a:ext cx="2074863" cy="1066800"/>
          </a:xfrm>
          <a:prstGeom prst="leftArrow">
            <a:avLst>
              <a:gd name="adj1" fmla="val 50000"/>
              <a:gd name="adj2" fmla="val 48624"/>
            </a:avLst>
          </a:prstGeom>
          <a:solidFill>
            <a:srgbClr val="FF0000"/>
          </a:solidFill>
          <a:ln w="38100" algn="ctr">
            <a:solidFill>
              <a:srgbClr val="FF0000"/>
            </a:solidFill>
            <a:miter lim="800000"/>
            <a:headEnd/>
            <a:tailEnd/>
          </a:ln>
        </p:spPr>
        <p:txBody>
          <a:bodyPr wrap="none" lIns="0" tIns="0" rIns="0" bIns="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en-US" altLang="en-US" sz="2500">
              <a:solidFill>
                <a:schemeClr val="tx2"/>
              </a:solidFill>
            </a:endParaRPr>
          </a:p>
        </p:txBody>
      </p:sp>
      <p:sp>
        <p:nvSpPr>
          <p:cNvPr id="2" name="Text Box 12"/>
          <p:cNvSpPr txBox="1">
            <a:spLocks noChangeArrowheads="1"/>
          </p:cNvSpPr>
          <p:nvPr/>
        </p:nvSpPr>
        <p:spPr bwMode="auto">
          <a:xfrm>
            <a:off x="5330825" y="1801813"/>
            <a:ext cx="3622675" cy="1041400"/>
          </a:xfrm>
          <a:prstGeom prst="rect">
            <a:avLst/>
          </a:prstGeom>
          <a:solidFill>
            <a:srgbClr val="FFFF99"/>
          </a:solidFill>
          <a:ln w="25400" algn="ctr">
            <a:solidFill>
              <a:srgbClr val="FF0000"/>
            </a:solidFill>
            <a:miter lim="800000"/>
            <a:headEnd/>
            <a:tailEnd type="none" w="lg" len="med"/>
          </a:ln>
        </p:spPr>
        <p:txBody>
          <a:bodyPr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spcBef>
                <a:spcPct val="50000"/>
              </a:spcBef>
              <a:buFont typeface="Arial Unicode MS" pitchFamily="34" charset="-128"/>
              <a:buNone/>
            </a:pPr>
            <a:r>
              <a:rPr lang="en-US" altLang="en-US" sz="2000">
                <a:solidFill>
                  <a:srgbClr val="0000FF"/>
                </a:solidFill>
              </a:rPr>
              <a:t>GNP= Gross National Product scaled between 1 and 100</a:t>
            </a:r>
          </a:p>
        </p:txBody>
      </p:sp>
      <p:sp>
        <p:nvSpPr>
          <p:cNvPr id="258061" name="AutoShape 13"/>
          <p:cNvSpPr>
            <a:spLocks noChangeArrowheads="1"/>
          </p:cNvSpPr>
          <p:nvPr/>
        </p:nvSpPr>
        <p:spPr bwMode="auto">
          <a:xfrm rot="1900455" flipV="1">
            <a:off x="3570288" y="5022850"/>
            <a:ext cx="2074862" cy="1066800"/>
          </a:xfrm>
          <a:prstGeom prst="leftArrow">
            <a:avLst>
              <a:gd name="adj1" fmla="val 50000"/>
              <a:gd name="adj2" fmla="val 48624"/>
            </a:avLst>
          </a:prstGeom>
          <a:solidFill>
            <a:srgbClr val="FF0000"/>
          </a:solidFill>
          <a:ln w="38100" algn="ctr">
            <a:solidFill>
              <a:srgbClr val="FF0000"/>
            </a:solidFill>
            <a:miter lim="800000"/>
            <a:headEnd/>
            <a:tailEnd/>
          </a:ln>
        </p:spPr>
        <p:txBody>
          <a:bodyPr wrap="none" lIns="0" tIns="0" rIns="0" bIns="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en-US" altLang="en-US" sz="2500">
              <a:solidFill>
                <a:schemeClr val="tx2"/>
              </a:solidFill>
            </a:endParaRPr>
          </a:p>
        </p:txBody>
      </p:sp>
      <p:sp>
        <p:nvSpPr>
          <p:cNvPr id="258062" name="AutoShape 14"/>
          <p:cNvSpPr>
            <a:spLocks noChangeArrowheads="1"/>
          </p:cNvSpPr>
          <p:nvPr/>
        </p:nvSpPr>
        <p:spPr bwMode="auto">
          <a:xfrm rot="48241" flipV="1">
            <a:off x="3644900" y="3621088"/>
            <a:ext cx="2074863" cy="1066800"/>
          </a:xfrm>
          <a:prstGeom prst="leftArrow">
            <a:avLst>
              <a:gd name="adj1" fmla="val 50000"/>
              <a:gd name="adj2" fmla="val 48624"/>
            </a:avLst>
          </a:prstGeom>
          <a:solidFill>
            <a:srgbClr val="FF0000"/>
          </a:solidFill>
          <a:ln w="38100" algn="ctr">
            <a:solidFill>
              <a:srgbClr val="FF0000"/>
            </a:solidFill>
            <a:miter lim="800000"/>
            <a:headEnd/>
            <a:tailEnd/>
          </a:ln>
        </p:spPr>
        <p:txBody>
          <a:bodyPr wrap="none" lIns="0" tIns="0" rIns="0" bIns="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en-US" altLang="en-US" sz="2500">
              <a:solidFill>
                <a:schemeClr val="tx2"/>
              </a:solidFill>
            </a:endParaRPr>
          </a:p>
        </p:txBody>
      </p:sp>
      <p:sp>
        <p:nvSpPr>
          <p:cNvPr id="3" name="Text Box 12"/>
          <p:cNvSpPr txBox="1">
            <a:spLocks noChangeArrowheads="1"/>
          </p:cNvSpPr>
          <p:nvPr/>
        </p:nvSpPr>
        <p:spPr bwMode="auto">
          <a:xfrm>
            <a:off x="5346700" y="5503863"/>
            <a:ext cx="3622675" cy="1041400"/>
          </a:xfrm>
          <a:prstGeom prst="rect">
            <a:avLst/>
          </a:prstGeom>
          <a:solidFill>
            <a:srgbClr val="FFFF99"/>
          </a:solidFill>
          <a:ln w="25400" algn="ctr">
            <a:solidFill>
              <a:srgbClr val="FF0000"/>
            </a:solidFill>
            <a:miter lim="800000"/>
            <a:headEnd/>
            <a:tailEnd type="none" w="lg" len="med"/>
          </a:ln>
        </p:spPr>
        <p:txBody>
          <a:bodyPr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spcBef>
                <a:spcPct val="50000"/>
              </a:spcBef>
              <a:buFont typeface="Arial Unicode MS" pitchFamily="34" charset="-128"/>
              <a:buNone/>
            </a:pPr>
            <a:r>
              <a:rPr lang="en-US" altLang="en-US" sz="2000">
                <a:solidFill>
                  <a:srgbClr val="0000FF"/>
                </a:solidFill>
              </a:rPr>
              <a:t>EDU= Education Index scaled between 1 and 100</a:t>
            </a:r>
          </a:p>
        </p:txBody>
      </p:sp>
      <p:sp>
        <p:nvSpPr>
          <p:cNvPr id="4" name="Text Box 12"/>
          <p:cNvSpPr txBox="1">
            <a:spLocks noChangeArrowheads="1"/>
          </p:cNvSpPr>
          <p:nvPr/>
        </p:nvSpPr>
        <p:spPr bwMode="auto">
          <a:xfrm>
            <a:off x="5348288" y="3600450"/>
            <a:ext cx="3622675" cy="1041400"/>
          </a:xfrm>
          <a:prstGeom prst="rect">
            <a:avLst/>
          </a:prstGeom>
          <a:solidFill>
            <a:srgbClr val="FFFF99"/>
          </a:solidFill>
          <a:ln w="25400" algn="ctr">
            <a:solidFill>
              <a:srgbClr val="FF0000"/>
            </a:solidFill>
            <a:miter lim="800000"/>
            <a:headEnd/>
            <a:tailEnd type="none" w="lg" len="med"/>
          </a:ln>
        </p:spPr>
        <p:txBody>
          <a:bodyPr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spcBef>
                <a:spcPct val="50000"/>
              </a:spcBef>
              <a:buFont typeface="Arial Unicode MS" pitchFamily="34" charset="-128"/>
              <a:buNone/>
            </a:pPr>
            <a:r>
              <a:rPr lang="en-US" altLang="en-US" sz="2000">
                <a:solidFill>
                  <a:srgbClr val="0000FF"/>
                </a:solidFill>
              </a:rPr>
              <a:t>LE= Live Expectancy scaled between 1 and 100</a:t>
            </a:r>
          </a:p>
        </p:txBody>
      </p:sp>
      <p:sp>
        <p:nvSpPr>
          <p:cNvPr id="5" name="Text Box 12"/>
          <p:cNvSpPr txBox="1">
            <a:spLocks noChangeArrowheads="1"/>
          </p:cNvSpPr>
          <p:nvPr/>
        </p:nvSpPr>
        <p:spPr bwMode="auto">
          <a:xfrm>
            <a:off x="568325" y="5326063"/>
            <a:ext cx="2422525" cy="803275"/>
          </a:xfrm>
          <a:prstGeom prst="rect">
            <a:avLst/>
          </a:prstGeom>
          <a:solidFill>
            <a:srgbClr val="FFFF99"/>
          </a:solidFill>
          <a:ln w="25400" algn="ctr">
            <a:solidFill>
              <a:srgbClr val="FF0000"/>
            </a:solidFill>
            <a:miter lim="800000"/>
            <a:headEnd/>
            <a:tailEnd type="none" w="lg" len="med"/>
          </a:ln>
        </p:spPr>
        <p:txBody>
          <a:bodyPr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spcBef>
                <a:spcPct val="50000"/>
              </a:spcBef>
              <a:buFont typeface="Arial Unicode MS" pitchFamily="34" charset="-128"/>
              <a:buNone/>
            </a:pPr>
            <a:r>
              <a:rPr lang="en-US" altLang="en-US" sz="2000">
                <a:solidFill>
                  <a:srgbClr val="0000FF"/>
                </a:solidFill>
              </a:rPr>
              <a:t>An index number between 1 and 100</a:t>
            </a:r>
          </a:p>
        </p:txBody>
      </p:sp>
      <p:sp>
        <p:nvSpPr>
          <p:cNvPr id="6" name="Text Box 12"/>
          <p:cNvSpPr txBox="1">
            <a:spLocks noChangeArrowheads="1"/>
          </p:cNvSpPr>
          <p:nvPr/>
        </p:nvSpPr>
        <p:spPr bwMode="auto">
          <a:xfrm>
            <a:off x="5273675" y="962025"/>
            <a:ext cx="364172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type="none" w="lg" len="med"/>
              </a14:hiddenLine>
            </a:ext>
          </a:extLst>
        </p:spPr>
        <p:txBody>
          <a:bodyPr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r" eaLnBrk="1" hangingPunct="1">
              <a:spcBef>
                <a:spcPct val="50000"/>
              </a:spcBef>
              <a:buFont typeface="Arial Unicode MS" pitchFamily="34" charset="-128"/>
              <a:buNone/>
            </a:pPr>
            <a:r>
              <a:rPr lang="en-US" altLang="en-US" sz="1600" dirty="0"/>
              <a:t>= GDP+ Income of inhabitants abroad                          ./. Income of foreigners within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806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806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806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5805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806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63" grpId="0" animBg="1"/>
      <p:bldP spid="61452" grpId="0" animBg="1"/>
      <p:bldP spid="258060" grpId="0" animBg="1"/>
      <p:bldP spid="2" grpId="0" animBg="1"/>
      <p:bldP spid="258061" grpId="0" animBg="1"/>
      <p:bldP spid="258062" grpId="0" animBg="1"/>
      <p:bldP spid="3" grpId="0" animBg="1"/>
      <p:bldP spid="4" grpId="0" animBg="1"/>
      <p:bldP spid="5" grpId="0" animBg="1"/>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t>- </a:t>
            </a:r>
            <a:fld id="{A162E247-63D0-44AD-A498-834E68BD484E}" type="slidenum">
              <a:rPr lang="de-DE" altLang="en-US" sz="1600" b="1"/>
              <a:pPr algn="r" eaLnBrk="1" hangingPunct="1">
                <a:spcBef>
                  <a:spcPct val="0"/>
                </a:spcBef>
                <a:buClrTx/>
                <a:buFontTx/>
                <a:buNone/>
              </a:pPr>
              <a:t>73</a:t>
            </a:fld>
            <a:r>
              <a:rPr lang="de-DE" altLang="en-US" sz="1600" b="1"/>
              <a:t> -</a:t>
            </a:r>
          </a:p>
        </p:txBody>
      </p:sp>
      <p:graphicFrame>
        <p:nvGraphicFramePr>
          <p:cNvPr id="182275" name="Object 4"/>
          <p:cNvGraphicFramePr>
            <a:graphicFrameLocks noChangeAspect="1"/>
          </p:cNvGraphicFramePr>
          <p:nvPr>
            <p:extLst>
              <p:ext uri="{D42A27DB-BD31-4B8C-83A1-F6EECF244321}">
                <p14:modId xmlns:p14="http://schemas.microsoft.com/office/powerpoint/2010/main" val="2661062376"/>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82392" name="Diagramm" r:id="rId4" imgW="9401167" imgH="6172200" progId="Excel.Chart.8">
                  <p:link updateAutomatic="1"/>
                </p:oleObj>
              </mc:Choice>
              <mc:Fallback>
                <p:oleObj name="Diagramm" r:id="rId4" imgW="9401167" imgH="6172200" progId="Excel.Chart.8">
                  <p:link updateAutomatic="1"/>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3957" name="Rectangle 5"/>
          <p:cNvSpPr>
            <a:spLocks noChangeArrowheads="1"/>
          </p:cNvSpPr>
          <p:nvPr/>
        </p:nvSpPr>
        <p:spPr bwMode="auto">
          <a:xfrm>
            <a:off x="6686550" y="6067425"/>
            <a:ext cx="2152650" cy="314325"/>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en-US" altLang="en-US" sz="2500">
              <a:solidFill>
                <a:schemeClr val="tx2"/>
              </a:solidFill>
            </a:endParaRPr>
          </a:p>
        </p:txBody>
      </p:sp>
      <p:sp>
        <p:nvSpPr>
          <p:cNvPr id="253958" name="Rectangle 6"/>
          <p:cNvSpPr>
            <a:spLocks noChangeArrowheads="1"/>
          </p:cNvSpPr>
          <p:nvPr/>
        </p:nvSpPr>
        <p:spPr bwMode="auto">
          <a:xfrm>
            <a:off x="47625" y="352425"/>
            <a:ext cx="1266825" cy="552450"/>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en-US" altLang="en-US" sz="2500">
              <a:solidFill>
                <a:schemeClr val="tx2"/>
              </a:solidFill>
            </a:endParaRPr>
          </a:p>
        </p:txBody>
      </p:sp>
      <p:sp>
        <p:nvSpPr>
          <p:cNvPr id="253959" name="Rectangle 7"/>
          <p:cNvSpPr>
            <a:spLocks noChangeArrowheads="1"/>
          </p:cNvSpPr>
          <p:nvPr/>
        </p:nvSpPr>
        <p:spPr bwMode="auto">
          <a:xfrm>
            <a:off x="2265363" y="1303338"/>
            <a:ext cx="4116186" cy="323850"/>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en-US" altLang="en-US" sz="2500">
              <a:solidFill>
                <a:schemeClr val="tx2"/>
              </a:solidFill>
            </a:endParaRPr>
          </a:p>
        </p:txBody>
      </p:sp>
      <p:sp>
        <p:nvSpPr>
          <p:cNvPr id="61452" name="Text Box 12"/>
          <p:cNvSpPr txBox="1">
            <a:spLocks noChangeArrowheads="1"/>
          </p:cNvSpPr>
          <p:nvPr/>
        </p:nvSpPr>
        <p:spPr bwMode="auto">
          <a:xfrm>
            <a:off x="1541463" y="2270125"/>
            <a:ext cx="3613150" cy="1670050"/>
          </a:xfrm>
          <a:prstGeom prst="rect">
            <a:avLst/>
          </a:prstGeom>
          <a:solidFill>
            <a:srgbClr val="FFFF99"/>
          </a:solidFill>
          <a:ln w="25400" algn="ctr">
            <a:solidFill>
              <a:srgbClr val="FF0000"/>
            </a:solidFill>
            <a:miter lim="800000"/>
            <a:headEnd/>
            <a:tailEnd type="none" w="lg" len="med"/>
          </a:ln>
        </p:spPr>
        <p:txBody>
          <a:bodyPr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spcBef>
                <a:spcPct val="50000"/>
              </a:spcBef>
              <a:buFont typeface="Arial Unicode MS" pitchFamily="34" charset="-128"/>
              <a:buNone/>
            </a:pPr>
            <a:r>
              <a:rPr lang="en-US" altLang="en-US" sz="2000">
                <a:solidFill>
                  <a:srgbClr val="0000FF"/>
                </a:solidFill>
              </a:rPr>
              <a:t>A ranking of countries according to the HDI yields a difference of only 5% compared to a ranking based on Per-Capita GNP</a:t>
            </a:r>
          </a:p>
        </p:txBody>
      </p:sp>
      <p:sp>
        <p:nvSpPr>
          <p:cNvPr id="253961" name="AutoShape 9"/>
          <p:cNvSpPr>
            <a:spLocks noChangeArrowheads="1"/>
          </p:cNvSpPr>
          <p:nvPr/>
        </p:nvSpPr>
        <p:spPr bwMode="auto">
          <a:xfrm rot="16248241" flipV="1">
            <a:off x="3105944" y="1778794"/>
            <a:ext cx="627062" cy="387350"/>
          </a:xfrm>
          <a:prstGeom prst="leftArrow">
            <a:avLst>
              <a:gd name="adj1" fmla="val 50000"/>
              <a:gd name="adj2" fmla="val 40471"/>
            </a:avLst>
          </a:prstGeom>
          <a:solidFill>
            <a:srgbClr val="FF0000"/>
          </a:solidFill>
          <a:ln w="38100" algn="ctr">
            <a:solidFill>
              <a:srgbClr val="FF0000"/>
            </a:solidFill>
            <a:miter lim="800000"/>
            <a:headEnd/>
            <a:tailEnd/>
          </a:ln>
        </p:spPr>
        <p:txBody>
          <a:bodyPr wrap="none" lIns="0" tIns="0" rIns="0" bIns="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en-US" altLang="en-US" sz="2500">
              <a:solidFill>
                <a:schemeClr val="tx2"/>
              </a:solidFill>
            </a:endParaRPr>
          </a:p>
        </p:txBody>
      </p:sp>
      <p:sp>
        <p:nvSpPr>
          <p:cNvPr id="2" name="Textfeld 1"/>
          <p:cNvSpPr txBox="1"/>
          <p:nvPr/>
        </p:nvSpPr>
        <p:spPr>
          <a:xfrm>
            <a:off x="5881037" y="1264838"/>
            <a:ext cx="298383" cy="323850"/>
          </a:xfrm>
          <a:prstGeom prst="rect">
            <a:avLst/>
          </a:prstGeom>
          <a:noFill/>
        </p:spPr>
        <p:txBody>
          <a:bodyPr wrap="square" rtlCol="0">
            <a:noAutofit/>
          </a:bodyPr>
          <a:lstStyle/>
          <a:p>
            <a:r>
              <a:rPr lang="en-US" sz="2100" dirty="0">
                <a:solidFill>
                  <a:schemeClr val="bg2"/>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39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39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39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396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4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7" grpId="0" animBg="1"/>
      <p:bldP spid="253958" grpId="0" animBg="1"/>
      <p:bldP spid="253959" grpId="0" animBg="1"/>
      <p:bldP spid="61452" grpId="0" animBg="1"/>
      <p:bldP spid="253961"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2"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t>- </a:t>
            </a:r>
            <a:fld id="{DEC70024-7AFC-40E8-A90D-BF27AF67F923}" type="slidenum">
              <a:rPr lang="de-DE" altLang="en-US" sz="1600" b="1"/>
              <a:pPr algn="r" eaLnBrk="1" hangingPunct="1">
                <a:spcBef>
                  <a:spcPct val="0"/>
                </a:spcBef>
                <a:buClrTx/>
                <a:buFontTx/>
                <a:buNone/>
              </a:pPr>
              <a:t>74</a:t>
            </a:fld>
            <a:r>
              <a:rPr lang="de-DE" altLang="en-US" sz="1600" b="1"/>
              <a:t> -</a:t>
            </a:r>
          </a:p>
        </p:txBody>
      </p:sp>
      <p:sp>
        <p:nvSpPr>
          <p:cNvPr id="184323"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184324" name="Text Box 11"/>
          <p:cNvSpPr txBox="1">
            <a:spLocks noChangeArrowheads="1"/>
          </p:cNvSpPr>
          <p:nvPr/>
        </p:nvSpPr>
        <p:spPr bwMode="auto">
          <a:xfrm>
            <a:off x="0" y="0"/>
            <a:ext cx="9144000" cy="6858000"/>
          </a:xfrm>
          <a:prstGeom prst="rect">
            <a:avLst/>
          </a:prstGeom>
          <a:solidFill>
            <a:srgbClr val="FFFFCC"/>
          </a:solidFill>
          <a:ln w="28575" algn="ctr">
            <a:solidFill>
              <a:srgbClr val="FF0000"/>
            </a:solidFill>
            <a:miter lim="800000"/>
            <a:headEnd/>
            <a:tailEnd/>
          </a:ln>
        </p:spPr>
        <p:txBody>
          <a:bodyPr lIns="90000" tIns="46800" rIns="90000" bIns="46800"/>
          <a:lstStyle>
            <a:lvl1pPr marL="361950" indent="-361950">
              <a:spcBef>
                <a:spcPct val="20000"/>
              </a:spcBef>
              <a:buClr>
                <a:srgbClr val="FF0000"/>
              </a:buClr>
              <a:buFont typeface="Arial Unicode MS" pitchFamily="34" charset="-128"/>
              <a:buChar char="➤"/>
              <a:defRPr sz="2400">
                <a:solidFill>
                  <a:schemeClr val="tx1"/>
                </a:solidFill>
                <a:latin typeface="Arial" charset="0"/>
              </a:defRPr>
            </a:lvl1pPr>
            <a:lvl2pPr marL="541338"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r>
              <a:rPr lang="en-US" altLang="en-US" sz="2000" b="1" u="sng">
                <a:solidFill>
                  <a:srgbClr val="FF0000"/>
                </a:solidFill>
              </a:rPr>
              <a:t>Digression:</a:t>
            </a:r>
            <a:r>
              <a:rPr lang="en-US" altLang="en-US" sz="2000" b="1" u="sng">
                <a:solidFill>
                  <a:srgbClr val="0000FF"/>
                </a:solidFill>
              </a:rPr>
              <a:t> Rank Correlation Coefficient</a:t>
            </a:r>
          </a:p>
          <a:p>
            <a:pPr eaLnBrk="1" hangingPunct="1">
              <a:buFont typeface="Arial Unicode MS" pitchFamily="34" charset="-128"/>
              <a:buNone/>
            </a:pPr>
            <a:r>
              <a:rPr lang="en-US" altLang="en-US" sz="2000">
                <a:solidFill>
                  <a:srgbClr val="0000FF"/>
                </a:solidFill>
              </a:rPr>
              <a:t>Example 1: </a:t>
            </a:r>
          </a:p>
          <a:p>
            <a:pPr eaLnBrk="1" hangingPunct="1">
              <a:buFont typeface="Arial Unicode MS" pitchFamily="34" charset="-128"/>
              <a:buNone/>
            </a:pPr>
            <a:endParaRPr lang="en-US" altLang="en-US" sz="2000">
              <a:solidFill>
                <a:srgbClr val="0000FF"/>
              </a:solidFill>
            </a:endParaRPr>
          </a:p>
          <a:p>
            <a:pPr eaLnBrk="1" hangingPunct="1">
              <a:buFont typeface="Arial Unicode MS" pitchFamily="34" charset="-128"/>
              <a:buNone/>
            </a:pPr>
            <a:endParaRPr lang="en-US" altLang="en-US" sz="2000">
              <a:solidFill>
                <a:srgbClr val="0000FF"/>
              </a:solidFill>
            </a:endParaRPr>
          </a:p>
          <a:p>
            <a:pPr eaLnBrk="1" hangingPunct="1">
              <a:buFont typeface="Arial Unicode MS" pitchFamily="34" charset="-128"/>
              <a:buNone/>
            </a:pPr>
            <a:endParaRPr lang="en-US" altLang="en-US" sz="2000">
              <a:solidFill>
                <a:srgbClr val="0000FF"/>
              </a:solidFill>
            </a:endParaRPr>
          </a:p>
          <a:p>
            <a:pPr eaLnBrk="1" hangingPunct="1">
              <a:buFont typeface="Arial Unicode MS" pitchFamily="34" charset="-128"/>
              <a:buNone/>
            </a:pPr>
            <a:endParaRPr lang="en-US" altLang="en-US" sz="2000">
              <a:solidFill>
                <a:srgbClr val="0000FF"/>
              </a:solidFill>
            </a:endParaRPr>
          </a:p>
          <a:p>
            <a:pPr eaLnBrk="1" hangingPunct="1">
              <a:buFont typeface="Arial Unicode MS" pitchFamily="34" charset="-128"/>
              <a:buNone/>
            </a:pPr>
            <a:endParaRPr lang="en-US" altLang="en-US" sz="2000">
              <a:solidFill>
                <a:srgbClr val="0000FF"/>
              </a:solidFill>
            </a:endParaRPr>
          </a:p>
          <a:p>
            <a:pPr eaLnBrk="1" hangingPunct="1">
              <a:buFont typeface="Arial Unicode MS" pitchFamily="34" charset="-128"/>
              <a:buNone/>
            </a:pPr>
            <a:endParaRPr lang="en-US" altLang="en-US" sz="2000">
              <a:solidFill>
                <a:srgbClr val="0000FF"/>
              </a:solidFill>
            </a:endParaRPr>
          </a:p>
          <a:p>
            <a:pPr eaLnBrk="1" hangingPunct="1">
              <a:buFont typeface="Arial Unicode MS" pitchFamily="34" charset="-128"/>
              <a:buNone/>
            </a:pPr>
            <a:r>
              <a:rPr lang="en-US" altLang="en-US" sz="2000">
                <a:solidFill>
                  <a:srgbClr val="0000FF"/>
                </a:solidFill>
              </a:rPr>
              <a:t>Definition: Rank Correlation Coefficient:</a:t>
            </a:r>
          </a:p>
          <a:p>
            <a:pPr eaLnBrk="1" hangingPunct="1">
              <a:buFont typeface="Arial Unicode MS" pitchFamily="34" charset="-128"/>
              <a:buNone/>
            </a:pPr>
            <a:endParaRPr lang="en-US" altLang="en-US" sz="2000">
              <a:solidFill>
                <a:srgbClr val="0000FF"/>
              </a:solidFill>
            </a:endParaRPr>
          </a:p>
          <a:p>
            <a:pPr eaLnBrk="1" hangingPunct="1">
              <a:buFont typeface="Arial Unicode MS" pitchFamily="34" charset="-128"/>
              <a:buNone/>
            </a:pPr>
            <a:endParaRPr lang="en-US" altLang="en-US" sz="2000">
              <a:solidFill>
                <a:srgbClr val="0000FF"/>
              </a:solidFill>
            </a:endParaRPr>
          </a:p>
        </p:txBody>
      </p:sp>
      <p:graphicFrame>
        <p:nvGraphicFramePr>
          <p:cNvPr id="4" name="Tabelle 3"/>
          <p:cNvGraphicFramePr>
            <a:graphicFrameLocks noGrp="1"/>
          </p:cNvGraphicFramePr>
          <p:nvPr/>
        </p:nvGraphicFramePr>
        <p:xfrm>
          <a:off x="657225" y="803275"/>
          <a:ext cx="3419475" cy="1854200"/>
        </p:xfrm>
        <a:graphic>
          <a:graphicData uri="http://schemas.openxmlformats.org/drawingml/2006/table">
            <a:tbl>
              <a:tblPr firstRow="1" bandRow="1">
                <a:tableStyleId>{22838BEF-8BB2-4498-84A7-C5851F593DF1}</a:tableStyleId>
              </a:tblPr>
              <a:tblGrid>
                <a:gridCol w="1700239">
                  <a:extLst>
                    <a:ext uri="{9D8B030D-6E8A-4147-A177-3AD203B41FA5}">
                      <a16:colId xmlns:a16="http://schemas.microsoft.com/office/drawing/2014/main" val="20000"/>
                    </a:ext>
                  </a:extLst>
                </a:gridCol>
                <a:gridCol w="1719236">
                  <a:extLst>
                    <a:ext uri="{9D8B030D-6E8A-4147-A177-3AD203B41FA5}">
                      <a16:colId xmlns:a16="http://schemas.microsoft.com/office/drawing/2014/main" val="20001"/>
                    </a:ext>
                  </a:extLst>
                </a:gridCol>
              </a:tblGrid>
              <a:tr h="370840">
                <a:tc gridSpan="2">
                  <a:txBody>
                    <a:bodyPr/>
                    <a:lstStyle/>
                    <a:p>
                      <a:pPr algn="ctr"/>
                      <a:r>
                        <a:rPr lang="de-DE" sz="1800" dirty="0">
                          <a:solidFill>
                            <a:schemeClr val="bg2"/>
                          </a:solidFill>
                        </a:rPr>
                        <a:t>Country List 1</a:t>
                      </a:r>
                    </a:p>
                  </a:txBody>
                  <a:tcPr/>
                </a:tc>
                <a:tc hMerge="1">
                  <a:txBody>
                    <a:bodyPr/>
                    <a:lstStyle/>
                    <a:p>
                      <a:endParaRPr lang="de-DE" dirty="0"/>
                    </a:p>
                  </a:txBody>
                  <a:tcPr/>
                </a:tc>
                <a:extLst>
                  <a:ext uri="{0D108BD9-81ED-4DB2-BD59-A6C34878D82A}">
                    <a16:rowId xmlns:a16="http://schemas.microsoft.com/office/drawing/2014/main" val="10000"/>
                  </a:ext>
                </a:extLst>
              </a:tr>
              <a:tr h="370840">
                <a:tc>
                  <a:txBody>
                    <a:bodyPr/>
                    <a:lstStyle/>
                    <a:p>
                      <a:r>
                        <a:rPr lang="de-DE" dirty="0"/>
                        <a:t>Country</a:t>
                      </a:r>
                      <a:r>
                        <a:rPr lang="de-DE" baseline="0" dirty="0"/>
                        <a:t> Name</a:t>
                      </a:r>
                      <a:endParaRPr lang="de-DE" dirty="0"/>
                    </a:p>
                  </a:txBody>
                  <a:tcPr marL="36000" marR="36000"/>
                </a:tc>
                <a:tc>
                  <a:txBody>
                    <a:bodyPr/>
                    <a:lstStyle/>
                    <a:p>
                      <a:r>
                        <a:rPr lang="de-DE" dirty="0"/>
                        <a:t>Rank</a:t>
                      </a:r>
                    </a:p>
                  </a:txBody>
                  <a:tcPr marL="36000" marR="36000"/>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dirty="0" err="1">
                          <a:solidFill>
                            <a:schemeClr val="bg2">
                              <a:lumMod val="50000"/>
                              <a:lumOff val="50000"/>
                            </a:schemeClr>
                          </a:solidFill>
                        </a:rPr>
                        <a:t>Country</a:t>
                      </a:r>
                      <a:r>
                        <a:rPr lang="de-DE" sz="1800" baseline="-25000" dirty="0" err="1">
                          <a:solidFill>
                            <a:schemeClr val="bg2">
                              <a:lumMod val="50000"/>
                              <a:lumOff val="50000"/>
                            </a:schemeClr>
                          </a:solidFill>
                        </a:rPr>
                        <a:t>A</a:t>
                      </a:r>
                      <a:endParaRPr lang="de-DE" sz="1800" baseline="-25000" dirty="0">
                        <a:solidFill>
                          <a:schemeClr val="bg2">
                            <a:lumMod val="50000"/>
                            <a:lumOff val="50000"/>
                          </a:schemeClr>
                        </a:solidFill>
                      </a:endParaRPr>
                    </a:p>
                  </a:txBody>
                  <a:tcPr marL="36000" marR="36000"/>
                </a:tc>
                <a:tc>
                  <a:txBody>
                    <a:bodyPr/>
                    <a:lstStyle/>
                    <a:p>
                      <a:r>
                        <a:rPr lang="de-DE" dirty="0">
                          <a:solidFill>
                            <a:schemeClr val="bg2">
                              <a:lumMod val="50000"/>
                              <a:lumOff val="50000"/>
                            </a:schemeClr>
                          </a:solidFill>
                        </a:rPr>
                        <a:t>1</a:t>
                      </a:r>
                    </a:p>
                  </a:txBody>
                  <a:tcPr marL="36000" marR="36000"/>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dirty="0" err="1">
                          <a:solidFill>
                            <a:schemeClr val="bg2">
                              <a:lumMod val="50000"/>
                              <a:lumOff val="50000"/>
                            </a:schemeClr>
                          </a:solidFill>
                        </a:rPr>
                        <a:t>Country</a:t>
                      </a:r>
                      <a:r>
                        <a:rPr lang="de-DE" sz="1800" baseline="-25000" dirty="0" err="1">
                          <a:solidFill>
                            <a:schemeClr val="bg2">
                              <a:lumMod val="50000"/>
                              <a:lumOff val="50000"/>
                            </a:schemeClr>
                          </a:solidFill>
                        </a:rPr>
                        <a:t>B</a:t>
                      </a:r>
                      <a:endParaRPr lang="de-DE" sz="1800" baseline="-25000" dirty="0">
                        <a:solidFill>
                          <a:schemeClr val="bg2">
                            <a:lumMod val="50000"/>
                            <a:lumOff val="50000"/>
                          </a:schemeClr>
                        </a:solidFill>
                      </a:endParaRPr>
                    </a:p>
                  </a:txBody>
                  <a:tcPr marL="36000" marR="36000"/>
                </a:tc>
                <a:tc>
                  <a:txBody>
                    <a:bodyPr/>
                    <a:lstStyle/>
                    <a:p>
                      <a:r>
                        <a:rPr lang="de-DE" dirty="0">
                          <a:solidFill>
                            <a:schemeClr val="bg2">
                              <a:lumMod val="50000"/>
                              <a:lumOff val="50000"/>
                            </a:schemeClr>
                          </a:solidFill>
                        </a:rPr>
                        <a:t>2</a:t>
                      </a:r>
                    </a:p>
                  </a:txBody>
                  <a:tcPr marL="36000" marR="36000"/>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dirty="0" err="1">
                          <a:solidFill>
                            <a:schemeClr val="bg2">
                              <a:lumMod val="50000"/>
                              <a:lumOff val="50000"/>
                            </a:schemeClr>
                          </a:solidFill>
                        </a:rPr>
                        <a:t>Country</a:t>
                      </a:r>
                      <a:r>
                        <a:rPr lang="de-DE" sz="1800" baseline="-25000" dirty="0" err="1">
                          <a:solidFill>
                            <a:schemeClr val="bg2">
                              <a:lumMod val="50000"/>
                              <a:lumOff val="50000"/>
                            </a:schemeClr>
                          </a:solidFill>
                        </a:rPr>
                        <a:t>C</a:t>
                      </a:r>
                      <a:endParaRPr lang="de-DE" sz="1800" baseline="-25000" dirty="0">
                        <a:solidFill>
                          <a:schemeClr val="bg2">
                            <a:lumMod val="50000"/>
                            <a:lumOff val="50000"/>
                          </a:schemeClr>
                        </a:solidFill>
                      </a:endParaRPr>
                    </a:p>
                  </a:txBody>
                  <a:tcPr marL="36000" marR="36000"/>
                </a:tc>
                <a:tc>
                  <a:txBody>
                    <a:bodyPr/>
                    <a:lstStyle/>
                    <a:p>
                      <a:r>
                        <a:rPr lang="de-DE" dirty="0">
                          <a:solidFill>
                            <a:schemeClr val="bg2">
                              <a:lumMod val="50000"/>
                              <a:lumOff val="50000"/>
                            </a:schemeClr>
                          </a:solidFill>
                        </a:rPr>
                        <a:t>3</a:t>
                      </a:r>
                    </a:p>
                  </a:txBody>
                  <a:tcPr marL="36000" marR="36000"/>
                </a:tc>
                <a:extLst>
                  <a:ext uri="{0D108BD9-81ED-4DB2-BD59-A6C34878D82A}">
                    <a16:rowId xmlns:a16="http://schemas.microsoft.com/office/drawing/2014/main" val="10004"/>
                  </a:ext>
                </a:extLst>
              </a:tr>
            </a:tbl>
          </a:graphicData>
        </a:graphic>
      </p:graphicFrame>
      <p:graphicFrame>
        <p:nvGraphicFramePr>
          <p:cNvPr id="8" name="Tabelle 7"/>
          <p:cNvGraphicFramePr>
            <a:graphicFrameLocks noGrp="1"/>
          </p:cNvGraphicFramePr>
          <p:nvPr/>
        </p:nvGraphicFramePr>
        <p:xfrm>
          <a:off x="4933950" y="857250"/>
          <a:ext cx="3419475" cy="1849439"/>
        </p:xfrm>
        <a:graphic>
          <a:graphicData uri="http://schemas.openxmlformats.org/drawingml/2006/table">
            <a:tbl>
              <a:tblPr firstRow="1" bandRow="1">
                <a:tableStyleId>{22838BEF-8BB2-4498-84A7-C5851F593DF1}</a:tableStyleId>
              </a:tblPr>
              <a:tblGrid>
                <a:gridCol w="1700239">
                  <a:extLst>
                    <a:ext uri="{9D8B030D-6E8A-4147-A177-3AD203B41FA5}">
                      <a16:colId xmlns:a16="http://schemas.microsoft.com/office/drawing/2014/main" val="20000"/>
                    </a:ext>
                  </a:extLst>
                </a:gridCol>
                <a:gridCol w="1719236">
                  <a:extLst>
                    <a:ext uri="{9D8B030D-6E8A-4147-A177-3AD203B41FA5}">
                      <a16:colId xmlns:a16="http://schemas.microsoft.com/office/drawing/2014/main" val="20001"/>
                    </a:ext>
                  </a:extLst>
                </a:gridCol>
              </a:tblGrid>
              <a:tr h="365823">
                <a:tc gridSpan="2">
                  <a:txBody>
                    <a:bodyPr/>
                    <a:lstStyle/>
                    <a:p>
                      <a:pPr algn="ctr"/>
                      <a:r>
                        <a:rPr lang="de-DE" sz="1800" dirty="0">
                          <a:solidFill>
                            <a:schemeClr val="bg2"/>
                          </a:solidFill>
                        </a:rPr>
                        <a:t>Country List 2</a:t>
                      </a:r>
                    </a:p>
                  </a:txBody>
                  <a:tcPr marT="45728" marB="45728"/>
                </a:tc>
                <a:tc hMerge="1">
                  <a:txBody>
                    <a:bodyPr/>
                    <a:lstStyle/>
                    <a:p>
                      <a:endParaRPr lang="de-DE" dirty="0"/>
                    </a:p>
                  </a:txBody>
                  <a:tcPr/>
                </a:tc>
                <a:extLst>
                  <a:ext uri="{0D108BD9-81ED-4DB2-BD59-A6C34878D82A}">
                    <a16:rowId xmlns:a16="http://schemas.microsoft.com/office/drawing/2014/main" val="10000"/>
                  </a:ext>
                </a:extLst>
              </a:tr>
              <a:tr h="370904">
                <a:tc>
                  <a:txBody>
                    <a:bodyPr/>
                    <a:lstStyle/>
                    <a:p>
                      <a:r>
                        <a:rPr lang="de-DE" sz="1800" dirty="0"/>
                        <a:t>Country</a:t>
                      </a:r>
                      <a:r>
                        <a:rPr lang="de-DE" sz="1800" baseline="0" dirty="0"/>
                        <a:t> Name</a:t>
                      </a:r>
                      <a:endParaRPr lang="de-DE" sz="1800" dirty="0"/>
                    </a:p>
                  </a:txBody>
                  <a:tcPr marL="36000" marR="36000" marT="45728" marB="45728"/>
                </a:tc>
                <a:tc>
                  <a:txBody>
                    <a:bodyPr/>
                    <a:lstStyle/>
                    <a:p>
                      <a:r>
                        <a:rPr lang="de-DE" sz="1800" dirty="0"/>
                        <a:t>Rank</a:t>
                      </a:r>
                    </a:p>
                  </a:txBody>
                  <a:tcPr marL="36000" marR="36000" marT="45728" marB="45728"/>
                </a:tc>
                <a:extLst>
                  <a:ext uri="{0D108BD9-81ED-4DB2-BD59-A6C34878D82A}">
                    <a16:rowId xmlns:a16="http://schemas.microsoft.com/office/drawing/2014/main" val="10001"/>
                  </a:ext>
                </a:extLst>
              </a:tr>
              <a:tr h="3709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dirty="0" err="1">
                          <a:solidFill>
                            <a:schemeClr val="bg2">
                              <a:lumMod val="50000"/>
                              <a:lumOff val="50000"/>
                            </a:schemeClr>
                          </a:solidFill>
                        </a:rPr>
                        <a:t>Country</a:t>
                      </a:r>
                      <a:r>
                        <a:rPr lang="de-DE" sz="1800" baseline="-25000" dirty="0" err="1">
                          <a:solidFill>
                            <a:schemeClr val="bg2">
                              <a:lumMod val="50000"/>
                              <a:lumOff val="50000"/>
                            </a:schemeClr>
                          </a:solidFill>
                        </a:rPr>
                        <a:t>A</a:t>
                      </a:r>
                      <a:endParaRPr lang="de-DE" sz="1800" baseline="-25000" dirty="0">
                        <a:solidFill>
                          <a:schemeClr val="bg2">
                            <a:lumMod val="50000"/>
                            <a:lumOff val="50000"/>
                          </a:schemeClr>
                        </a:solidFill>
                      </a:endParaRPr>
                    </a:p>
                  </a:txBody>
                  <a:tcPr marL="36000" marR="36000" marT="45728" marB="45728"/>
                </a:tc>
                <a:tc>
                  <a:txBody>
                    <a:bodyPr/>
                    <a:lstStyle/>
                    <a:p>
                      <a:r>
                        <a:rPr lang="de-DE" sz="1800" dirty="0">
                          <a:solidFill>
                            <a:schemeClr val="bg2">
                              <a:lumMod val="50000"/>
                              <a:lumOff val="50000"/>
                            </a:schemeClr>
                          </a:solidFill>
                        </a:rPr>
                        <a:t>1</a:t>
                      </a:r>
                    </a:p>
                  </a:txBody>
                  <a:tcPr marL="36000" marR="36000" marT="45728" marB="45728"/>
                </a:tc>
                <a:extLst>
                  <a:ext uri="{0D108BD9-81ED-4DB2-BD59-A6C34878D82A}">
                    <a16:rowId xmlns:a16="http://schemas.microsoft.com/office/drawing/2014/main" val="10002"/>
                  </a:ext>
                </a:extLst>
              </a:tr>
              <a:tr h="3709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dirty="0" err="1">
                          <a:solidFill>
                            <a:schemeClr val="bg2">
                              <a:lumMod val="50000"/>
                              <a:lumOff val="50000"/>
                            </a:schemeClr>
                          </a:solidFill>
                        </a:rPr>
                        <a:t>Country</a:t>
                      </a:r>
                      <a:r>
                        <a:rPr lang="de-DE" sz="1800" baseline="-25000" dirty="0" err="1">
                          <a:solidFill>
                            <a:schemeClr val="bg2">
                              <a:lumMod val="50000"/>
                              <a:lumOff val="50000"/>
                            </a:schemeClr>
                          </a:solidFill>
                        </a:rPr>
                        <a:t>B</a:t>
                      </a:r>
                      <a:endParaRPr lang="de-DE" sz="1800" baseline="-25000" dirty="0">
                        <a:solidFill>
                          <a:schemeClr val="bg2">
                            <a:lumMod val="50000"/>
                            <a:lumOff val="50000"/>
                          </a:schemeClr>
                        </a:solidFill>
                      </a:endParaRPr>
                    </a:p>
                  </a:txBody>
                  <a:tcPr marL="36000" marR="36000" marT="45728" marB="45728"/>
                </a:tc>
                <a:tc>
                  <a:txBody>
                    <a:bodyPr/>
                    <a:lstStyle/>
                    <a:p>
                      <a:r>
                        <a:rPr lang="de-DE" sz="1800" dirty="0">
                          <a:solidFill>
                            <a:schemeClr val="bg2">
                              <a:lumMod val="50000"/>
                              <a:lumOff val="50000"/>
                            </a:schemeClr>
                          </a:solidFill>
                        </a:rPr>
                        <a:t>2</a:t>
                      </a:r>
                    </a:p>
                  </a:txBody>
                  <a:tcPr marL="36000" marR="36000" marT="45728" marB="45728"/>
                </a:tc>
                <a:extLst>
                  <a:ext uri="{0D108BD9-81ED-4DB2-BD59-A6C34878D82A}">
                    <a16:rowId xmlns:a16="http://schemas.microsoft.com/office/drawing/2014/main" val="10003"/>
                  </a:ext>
                </a:extLst>
              </a:tr>
              <a:tr h="3709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dirty="0" err="1">
                          <a:solidFill>
                            <a:schemeClr val="bg2">
                              <a:lumMod val="50000"/>
                              <a:lumOff val="50000"/>
                            </a:schemeClr>
                          </a:solidFill>
                        </a:rPr>
                        <a:t>Country</a:t>
                      </a:r>
                      <a:r>
                        <a:rPr lang="de-DE" sz="1800" baseline="-25000" dirty="0" err="1">
                          <a:solidFill>
                            <a:schemeClr val="bg2">
                              <a:lumMod val="50000"/>
                              <a:lumOff val="50000"/>
                            </a:schemeClr>
                          </a:solidFill>
                        </a:rPr>
                        <a:t>C</a:t>
                      </a:r>
                      <a:endParaRPr lang="de-DE" sz="1800" baseline="-25000" dirty="0">
                        <a:solidFill>
                          <a:schemeClr val="bg2">
                            <a:lumMod val="50000"/>
                            <a:lumOff val="50000"/>
                          </a:schemeClr>
                        </a:solidFill>
                      </a:endParaRPr>
                    </a:p>
                  </a:txBody>
                  <a:tcPr marL="36000" marR="36000" marT="45728" marB="45728"/>
                </a:tc>
                <a:tc>
                  <a:txBody>
                    <a:bodyPr/>
                    <a:lstStyle/>
                    <a:p>
                      <a:r>
                        <a:rPr lang="de-DE" sz="1800" dirty="0">
                          <a:solidFill>
                            <a:schemeClr val="bg2">
                              <a:lumMod val="50000"/>
                              <a:lumOff val="50000"/>
                            </a:schemeClr>
                          </a:solidFill>
                        </a:rPr>
                        <a:t>3</a:t>
                      </a:r>
                    </a:p>
                  </a:txBody>
                  <a:tcPr marL="36000" marR="36000" marT="45728" marB="45728"/>
                </a:tc>
                <a:extLst>
                  <a:ext uri="{0D108BD9-81ED-4DB2-BD59-A6C34878D82A}">
                    <a16:rowId xmlns:a16="http://schemas.microsoft.com/office/drawing/2014/main" val="10004"/>
                  </a:ext>
                </a:extLst>
              </a:tr>
            </a:tbl>
          </a:graphicData>
        </a:graphic>
      </p:graphicFrame>
      <p:graphicFrame>
        <p:nvGraphicFramePr>
          <p:cNvPr id="184363" name="Objekt 4"/>
          <p:cNvGraphicFramePr>
            <a:graphicFrameLocks noChangeAspect="1"/>
          </p:cNvGraphicFramePr>
          <p:nvPr/>
        </p:nvGraphicFramePr>
        <p:xfrm>
          <a:off x="501650" y="3465513"/>
          <a:ext cx="8104188" cy="2620962"/>
        </p:xfrm>
        <a:graphic>
          <a:graphicData uri="http://schemas.openxmlformats.org/presentationml/2006/ole">
            <mc:AlternateContent xmlns:mc="http://schemas.openxmlformats.org/markup-compatibility/2006">
              <mc:Choice xmlns:v="urn:schemas-microsoft-com:vml" Requires="v">
                <p:oleObj spid="_x0000_s184476" name="Equation" r:id="rId4" imgW="5130800" imgH="1574800" progId="Equation.3">
                  <p:embed/>
                </p:oleObj>
              </mc:Choice>
              <mc:Fallback>
                <p:oleObj name="Equation" r:id="rId4" imgW="5130800" imgH="1574800" progId="Equation.3">
                  <p:embed/>
                  <p:pic>
                    <p:nvPicPr>
                      <p:cNvPr id="0" name="Objek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650" y="3465513"/>
                        <a:ext cx="8104188"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hteck 8"/>
          <p:cNvSpPr>
            <a:spLocks noChangeArrowheads="1"/>
          </p:cNvSpPr>
          <p:nvPr/>
        </p:nvSpPr>
        <p:spPr bwMode="auto">
          <a:xfrm>
            <a:off x="7439025" y="5534025"/>
            <a:ext cx="657225" cy="323850"/>
          </a:xfrm>
          <a:prstGeom prst="rect">
            <a:avLst/>
          </a:prstGeom>
          <a:noFill/>
          <a:ln w="508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marL="355600" indent="-355600">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de-DE" altLang="de-DE" sz="250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t>- </a:t>
            </a:r>
            <a:fld id="{BA3B25BA-6F5E-42BB-B5F3-708D22B7237E}" type="slidenum">
              <a:rPr lang="de-DE" altLang="en-US" sz="1600" b="1"/>
              <a:pPr algn="r" eaLnBrk="1" hangingPunct="1">
                <a:spcBef>
                  <a:spcPct val="0"/>
                </a:spcBef>
                <a:buClrTx/>
                <a:buFontTx/>
                <a:buNone/>
              </a:pPr>
              <a:t>75</a:t>
            </a:fld>
            <a:r>
              <a:rPr lang="de-DE" altLang="en-US" sz="1600" b="1"/>
              <a:t> -</a:t>
            </a:r>
          </a:p>
        </p:txBody>
      </p:sp>
      <p:sp>
        <p:nvSpPr>
          <p:cNvPr id="186371"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186372" name="Text Box 11"/>
          <p:cNvSpPr txBox="1">
            <a:spLocks noChangeArrowheads="1"/>
          </p:cNvSpPr>
          <p:nvPr/>
        </p:nvSpPr>
        <p:spPr bwMode="auto">
          <a:xfrm>
            <a:off x="0" y="0"/>
            <a:ext cx="9144000" cy="6858000"/>
          </a:xfrm>
          <a:prstGeom prst="rect">
            <a:avLst/>
          </a:prstGeom>
          <a:solidFill>
            <a:srgbClr val="FFFFCC"/>
          </a:solidFill>
          <a:ln w="28575" algn="ctr">
            <a:solidFill>
              <a:srgbClr val="FF0000"/>
            </a:solidFill>
            <a:miter lim="800000"/>
            <a:headEnd/>
            <a:tailEnd/>
          </a:ln>
        </p:spPr>
        <p:txBody>
          <a:bodyPr lIns="90000" tIns="46800" rIns="90000" bIns="46800"/>
          <a:lstStyle>
            <a:lvl1pPr marL="361950" indent="-361950">
              <a:spcBef>
                <a:spcPct val="20000"/>
              </a:spcBef>
              <a:buClr>
                <a:srgbClr val="FF0000"/>
              </a:buClr>
              <a:buFont typeface="Arial Unicode MS" pitchFamily="34" charset="-128"/>
              <a:buChar char="➤"/>
              <a:defRPr sz="2400">
                <a:solidFill>
                  <a:schemeClr val="tx1"/>
                </a:solidFill>
                <a:latin typeface="Arial" charset="0"/>
              </a:defRPr>
            </a:lvl1pPr>
            <a:lvl2pPr marL="541338"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r>
              <a:rPr lang="en-US" altLang="en-US" sz="2000" b="1" u="sng">
                <a:solidFill>
                  <a:srgbClr val="FF0000"/>
                </a:solidFill>
              </a:rPr>
              <a:t>Digression:</a:t>
            </a:r>
            <a:r>
              <a:rPr lang="en-US" altLang="en-US" sz="2000" b="1" u="sng">
                <a:solidFill>
                  <a:srgbClr val="0000FF"/>
                </a:solidFill>
              </a:rPr>
              <a:t> Rank Correlation Coefficient</a:t>
            </a:r>
          </a:p>
          <a:p>
            <a:pPr eaLnBrk="1" hangingPunct="1">
              <a:buFont typeface="Arial Unicode MS" pitchFamily="34" charset="-128"/>
              <a:buNone/>
            </a:pPr>
            <a:r>
              <a:rPr lang="en-US" altLang="en-US" sz="2000">
                <a:solidFill>
                  <a:srgbClr val="0000FF"/>
                </a:solidFill>
              </a:rPr>
              <a:t>Example 2: </a:t>
            </a:r>
          </a:p>
          <a:p>
            <a:pPr eaLnBrk="1" hangingPunct="1">
              <a:buFont typeface="Arial Unicode MS" pitchFamily="34" charset="-128"/>
              <a:buNone/>
            </a:pPr>
            <a:endParaRPr lang="en-US" altLang="en-US" sz="2000">
              <a:solidFill>
                <a:srgbClr val="0000FF"/>
              </a:solidFill>
            </a:endParaRPr>
          </a:p>
          <a:p>
            <a:pPr eaLnBrk="1" hangingPunct="1">
              <a:buFont typeface="Arial Unicode MS" pitchFamily="34" charset="-128"/>
              <a:buNone/>
            </a:pPr>
            <a:endParaRPr lang="en-US" altLang="en-US" sz="2000">
              <a:solidFill>
                <a:srgbClr val="0000FF"/>
              </a:solidFill>
            </a:endParaRPr>
          </a:p>
          <a:p>
            <a:pPr eaLnBrk="1" hangingPunct="1">
              <a:buFont typeface="Arial Unicode MS" pitchFamily="34" charset="-128"/>
              <a:buNone/>
            </a:pPr>
            <a:endParaRPr lang="en-US" altLang="en-US" sz="2000">
              <a:solidFill>
                <a:srgbClr val="0000FF"/>
              </a:solidFill>
            </a:endParaRPr>
          </a:p>
          <a:p>
            <a:pPr eaLnBrk="1" hangingPunct="1">
              <a:buFont typeface="Arial Unicode MS" pitchFamily="34" charset="-128"/>
              <a:buNone/>
            </a:pPr>
            <a:endParaRPr lang="en-US" altLang="en-US" sz="2000">
              <a:solidFill>
                <a:srgbClr val="0000FF"/>
              </a:solidFill>
            </a:endParaRPr>
          </a:p>
          <a:p>
            <a:pPr eaLnBrk="1" hangingPunct="1">
              <a:buFont typeface="Arial Unicode MS" pitchFamily="34" charset="-128"/>
              <a:buNone/>
            </a:pPr>
            <a:endParaRPr lang="en-US" altLang="en-US" sz="2000">
              <a:solidFill>
                <a:srgbClr val="0000FF"/>
              </a:solidFill>
            </a:endParaRPr>
          </a:p>
          <a:p>
            <a:pPr eaLnBrk="1" hangingPunct="1">
              <a:buFont typeface="Arial Unicode MS" pitchFamily="34" charset="-128"/>
              <a:buNone/>
            </a:pPr>
            <a:endParaRPr lang="en-US" altLang="en-US" sz="2000">
              <a:solidFill>
                <a:srgbClr val="0000FF"/>
              </a:solidFill>
            </a:endParaRPr>
          </a:p>
          <a:p>
            <a:pPr eaLnBrk="1" hangingPunct="1">
              <a:buFont typeface="Arial Unicode MS" pitchFamily="34" charset="-128"/>
              <a:buNone/>
            </a:pPr>
            <a:r>
              <a:rPr lang="en-US" altLang="en-US" sz="2000">
                <a:solidFill>
                  <a:srgbClr val="0000FF"/>
                </a:solidFill>
              </a:rPr>
              <a:t>Definition: Rank Correlation Coefficient:</a:t>
            </a:r>
          </a:p>
          <a:p>
            <a:pPr eaLnBrk="1" hangingPunct="1">
              <a:buFont typeface="Arial Unicode MS" pitchFamily="34" charset="-128"/>
              <a:buNone/>
            </a:pPr>
            <a:endParaRPr lang="en-US" altLang="en-US" sz="2000">
              <a:solidFill>
                <a:srgbClr val="0000FF"/>
              </a:solidFill>
            </a:endParaRPr>
          </a:p>
          <a:p>
            <a:pPr eaLnBrk="1" hangingPunct="1">
              <a:buFont typeface="Arial Unicode MS" pitchFamily="34" charset="-128"/>
              <a:buNone/>
            </a:pPr>
            <a:endParaRPr lang="en-US" altLang="en-US" sz="2000">
              <a:solidFill>
                <a:srgbClr val="0000FF"/>
              </a:solidFill>
            </a:endParaRPr>
          </a:p>
        </p:txBody>
      </p:sp>
      <p:graphicFrame>
        <p:nvGraphicFramePr>
          <p:cNvPr id="4" name="Tabelle 3"/>
          <p:cNvGraphicFramePr>
            <a:graphicFrameLocks noGrp="1"/>
          </p:cNvGraphicFramePr>
          <p:nvPr/>
        </p:nvGraphicFramePr>
        <p:xfrm>
          <a:off x="657225" y="803275"/>
          <a:ext cx="3419475" cy="1854200"/>
        </p:xfrm>
        <a:graphic>
          <a:graphicData uri="http://schemas.openxmlformats.org/drawingml/2006/table">
            <a:tbl>
              <a:tblPr firstRow="1" bandRow="1">
                <a:tableStyleId>{22838BEF-8BB2-4498-84A7-C5851F593DF1}</a:tableStyleId>
              </a:tblPr>
              <a:tblGrid>
                <a:gridCol w="1700239">
                  <a:extLst>
                    <a:ext uri="{9D8B030D-6E8A-4147-A177-3AD203B41FA5}">
                      <a16:colId xmlns:a16="http://schemas.microsoft.com/office/drawing/2014/main" val="20000"/>
                    </a:ext>
                  </a:extLst>
                </a:gridCol>
                <a:gridCol w="1719236">
                  <a:extLst>
                    <a:ext uri="{9D8B030D-6E8A-4147-A177-3AD203B41FA5}">
                      <a16:colId xmlns:a16="http://schemas.microsoft.com/office/drawing/2014/main" val="20001"/>
                    </a:ext>
                  </a:extLst>
                </a:gridCol>
              </a:tblGrid>
              <a:tr h="370840">
                <a:tc gridSpan="2">
                  <a:txBody>
                    <a:bodyPr/>
                    <a:lstStyle/>
                    <a:p>
                      <a:pPr algn="ctr"/>
                      <a:r>
                        <a:rPr lang="de-DE" sz="1800" dirty="0">
                          <a:solidFill>
                            <a:schemeClr val="bg2"/>
                          </a:solidFill>
                        </a:rPr>
                        <a:t>Country List 1</a:t>
                      </a:r>
                    </a:p>
                  </a:txBody>
                  <a:tcPr/>
                </a:tc>
                <a:tc hMerge="1">
                  <a:txBody>
                    <a:bodyPr/>
                    <a:lstStyle/>
                    <a:p>
                      <a:endParaRPr lang="de-DE" dirty="0"/>
                    </a:p>
                  </a:txBody>
                  <a:tcPr/>
                </a:tc>
                <a:extLst>
                  <a:ext uri="{0D108BD9-81ED-4DB2-BD59-A6C34878D82A}">
                    <a16:rowId xmlns:a16="http://schemas.microsoft.com/office/drawing/2014/main" val="10000"/>
                  </a:ext>
                </a:extLst>
              </a:tr>
              <a:tr h="370840">
                <a:tc>
                  <a:txBody>
                    <a:bodyPr/>
                    <a:lstStyle/>
                    <a:p>
                      <a:r>
                        <a:rPr lang="de-DE" dirty="0"/>
                        <a:t>Country</a:t>
                      </a:r>
                      <a:r>
                        <a:rPr lang="de-DE" baseline="0" dirty="0"/>
                        <a:t> Name</a:t>
                      </a:r>
                      <a:endParaRPr lang="de-DE" dirty="0"/>
                    </a:p>
                  </a:txBody>
                  <a:tcPr marL="36000" marR="36000"/>
                </a:tc>
                <a:tc>
                  <a:txBody>
                    <a:bodyPr/>
                    <a:lstStyle/>
                    <a:p>
                      <a:r>
                        <a:rPr lang="de-DE" dirty="0"/>
                        <a:t>Rank</a:t>
                      </a:r>
                    </a:p>
                  </a:txBody>
                  <a:tcPr marL="36000" marR="36000"/>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dirty="0" err="1">
                          <a:solidFill>
                            <a:schemeClr val="bg2">
                              <a:lumMod val="50000"/>
                              <a:lumOff val="50000"/>
                            </a:schemeClr>
                          </a:solidFill>
                        </a:rPr>
                        <a:t>Country</a:t>
                      </a:r>
                      <a:r>
                        <a:rPr lang="de-DE" sz="1800" baseline="-25000" dirty="0" err="1">
                          <a:solidFill>
                            <a:schemeClr val="bg2">
                              <a:lumMod val="50000"/>
                              <a:lumOff val="50000"/>
                            </a:schemeClr>
                          </a:solidFill>
                        </a:rPr>
                        <a:t>A</a:t>
                      </a:r>
                      <a:endParaRPr lang="de-DE" sz="1800" baseline="-25000" dirty="0">
                        <a:solidFill>
                          <a:schemeClr val="bg2">
                            <a:lumMod val="50000"/>
                            <a:lumOff val="50000"/>
                          </a:schemeClr>
                        </a:solidFill>
                      </a:endParaRPr>
                    </a:p>
                  </a:txBody>
                  <a:tcPr marL="36000" marR="36000"/>
                </a:tc>
                <a:tc>
                  <a:txBody>
                    <a:bodyPr/>
                    <a:lstStyle/>
                    <a:p>
                      <a:r>
                        <a:rPr lang="de-DE" dirty="0">
                          <a:solidFill>
                            <a:schemeClr val="bg2">
                              <a:lumMod val="50000"/>
                              <a:lumOff val="50000"/>
                            </a:schemeClr>
                          </a:solidFill>
                        </a:rPr>
                        <a:t>1</a:t>
                      </a:r>
                    </a:p>
                  </a:txBody>
                  <a:tcPr marL="36000" marR="36000"/>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dirty="0" err="1">
                          <a:solidFill>
                            <a:schemeClr val="bg2">
                              <a:lumMod val="50000"/>
                              <a:lumOff val="50000"/>
                            </a:schemeClr>
                          </a:solidFill>
                        </a:rPr>
                        <a:t>Country</a:t>
                      </a:r>
                      <a:r>
                        <a:rPr lang="de-DE" sz="1800" baseline="-25000" dirty="0" err="1">
                          <a:solidFill>
                            <a:schemeClr val="bg2">
                              <a:lumMod val="50000"/>
                              <a:lumOff val="50000"/>
                            </a:schemeClr>
                          </a:solidFill>
                        </a:rPr>
                        <a:t>B</a:t>
                      </a:r>
                      <a:endParaRPr lang="de-DE" sz="1800" baseline="-25000" dirty="0">
                        <a:solidFill>
                          <a:schemeClr val="bg2">
                            <a:lumMod val="50000"/>
                            <a:lumOff val="50000"/>
                          </a:schemeClr>
                        </a:solidFill>
                      </a:endParaRPr>
                    </a:p>
                  </a:txBody>
                  <a:tcPr marL="36000" marR="36000"/>
                </a:tc>
                <a:tc>
                  <a:txBody>
                    <a:bodyPr/>
                    <a:lstStyle/>
                    <a:p>
                      <a:r>
                        <a:rPr lang="de-DE" dirty="0">
                          <a:solidFill>
                            <a:schemeClr val="bg2">
                              <a:lumMod val="50000"/>
                              <a:lumOff val="50000"/>
                            </a:schemeClr>
                          </a:solidFill>
                        </a:rPr>
                        <a:t>2</a:t>
                      </a:r>
                    </a:p>
                  </a:txBody>
                  <a:tcPr marL="36000" marR="36000"/>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dirty="0" err="1">
                          <a:solidFill>
                            <a:schemeClr val="bg2">
                              <a:lumMod val="50000"/>
                              <a:lumOff val="50000"/>
                            </a:schemeClr>
                          </a:solidFill>
                        </a:rPr>
                        <a:t>Country</a:t>
                      </a:r>
                      <a:r>
                        <a:rPr lang="de-DE" sz="1800" baseline="-25000" dirty="0" err="1">
                          <a:solidFill>
                            <a:schemeClr val="bg2">
                              <a:lumMod val="50000"/>
                              <a:lumOff val="50000"/>
                            </a:schemeClr>
                          </a:solidFill>
                        </a:rPr>
                        <a:t>C</a:t>
                      </a:r>
                      <a:endParaRPr lang="de-DE" sz="1800" baseline="-25000" dirty="0">
                        <a:solidFill>
                          <a:schemeClr val="bg2">
                            <a:lumMod val="50000"/>
                            <a:lumOff val="50000"/>
                          </a:schemeClr>
                        </a:solidFill>
                      </a:endParaRPr>
                    </a:p>
                  </a:txBody>
                  <a:tcPr marL="36000" marR="36000"/>
                </a:tc>
                <a:tc>
                  <a:txBody>
                    <a:bodyPr/>
                    <a:lstStyle/>
                    <a:p>
                      <a:r>
                        <a:rPr lang="de-DE" dirty="0">
                          <a:solidFill>
                            <a:schemeClr val="bg2">
                              <a:lumMod val="50000"/>
                              <a:lumOff val="50000"/>
                            </a:schemeClr>
                          </a:solidFill>
                        </a:rPr>
                        <a:t>3</a:t>
                      </a:r>
                    </a:p>
                  </a:txBody>
                  <a:tcPr marL="36000" marR="36000"/>
                </a:tc>
                <a:extLst>
                  <a:ext uri="{0D108BD9-81ED-4DB2-BD59-A6C34878D82A}">
                    <a16:rowId xmlns:a16="http://schemas.microsoft.com/office/drawing/2014/main" val="10004"/>
                  </a:ext>
                </a:extLst>
              </a:tr>
            </a:tbl>
          </a:graphicData>
        </a:graphic>
      </p:graphicFrame>
      <p:graphicFrame>
        <p:nvGraphicFramePr>
          <p:cNvPr id="8" name="Tabelle 7"/>
          <p:cNvGraphicFramePr>
            <a:graphicFrameLocks noGrp="1"/>
          </p:cNvGraphicFramePr>
          <p:nvPr/>
        </p:nvGraphicFramePr>
        <p:xfrm>
          <a:off x="4933950" y="857250"/>
          <a:ext cx="3419475" cy="1849439"/>
        </p:xfrm>
        <a:graphic>
          <a:graphicData uri="http://schemas.openxmlformats.org/drawingml/2006/table">
            <a:tbl>
              <a:tblPr firstRow="1" bandRow="1">
                <a:tableStyleId>{22838BEF-8BB2-4498-84A7-C5851F593DF1}</a:tableStyleId>
              </a:tblPr>
              <a:tblGrid>
                <a:gridCol w="1700239">
                  <a:extLst>
                    <a:ext uri="{9D8B030D-6E8A-4147-A177-3AD203B41FA5}">
                      <a16:colId xmlns:a16="http://schemas.microsoft.com/office/drawing/2014/main" val="20000"/>
                    </a:ext>
                  </a:extLst>
                </a:gridCol>
                <a:gridCol w="1719236">
                  <a:extLst>
                    <a:ext uri="{9D8B030D-6E8A-4147-A177-3AD203B41FA5}">
                      <a16:colId xmlns:a16="http://schemas.microsoft.com/office/drawing/2014/main" val="20001"/>
                    </a:ext>
                  </a:extLst>
                </a:gridCol>
              </a:tblGrid>
              <a:tr h="365823">
                <a:tc gridSpan="2">
                  <a:txBody>
                    <a:bodyPr/>
                    <a:lstStyle/>
                    <a:p>
                      <a:pPr algn="ctr"/>
                      <a:r>
                        <a:rPr lang="de-DE" sz="1800" dirty="0">
                          <a:solidFill>
                            <a:schemeClr val="bg2"/>
                          </a:solidFill>
                        </a:rPr>
                        <a:t>Country List 2</a:t>
                      </a:r>
                    </a:p>
                  </a:txBody>
                  <a:tcPr marT="45728" marB="45728"/>
                </a:tc>
                <a:tc hMerge="1">
                  <a:txBody>
                    <a:bodyPr/>
                    <a:lstStyle/>
                    <a:p>
                      <a:endParaRPr lang="de-DE" dirty="0"/>
                    </a:p>
                  </a:txBody>
                  <a:tcPr/>
                </a:tc>
                <a:extLst>
                  <a:ext uri="{0D108BD9-81ED-4DB2-BD59-A6C34878D82A}">
                    <a16:rowId xmlns:a16="http://schemas.microsoft.com/office/drawing/2014/main" val="10000"/>
                  </a:ext>
                </a:extLst>
              </a:tr>
              <a:tr h="370904">
                <a:tc>
                  <a:txBody>
                    <a:bodyPr/>
                    <a:lstStyle/>
                    <a:p>
                      <a:r>
                        <a:rPr lang="de-DE" sz="1800" dirty="0"/>
                        <a:t>Country</a:t>
                      </a:r>
                      <a:r>
                        <a:rPr lang="de-DE" sz="1800" baseline="0" dirty="0"/>
                        <a:t> Name</a:t>
                      </a:r>
                      <a:endParaRPr lang="de-DE" sz="1800" dirty="0"/>
                    </a:p>
                  </a:txBody>
                  <a:tcPr marL="36000" marR="36000" marT="45728" marB="45728"/>
                </a:tc>
                <a:tc>
                  <a:txBody>
                    <a:bodyPr/>
                    <a:lstStyle/>
                    <a:p>
                      <a:r>
                        <a:rPr lang="de-DE" sz="1800" dirty="0"/>
                        <a:t>Rank</a:t>
                      </a:r>
                    </a:p>
                  </a:txBody>
                  <a:tcPr marL="36000" marR="36000" marT="45728" marB="45728"/>
                </a:tc>
                <a:extLst>
                  <a:ext uri="{0D108BD9-81ED-4DB2-BD59-A6C34878D82A}">
                    <a16:rowId xmlns:a16="http://schemas.microsoft.com/office/drawing/2014/main" val="10001"/>
                  </a:ext>
                </a:extLst>
              </a:tr>
              <a:tr h="3709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dirty="0" err="1">
                          <a:solidFill>
                            <a:schemeClr val="bg2">
                              <a:lumMod val="50000"/>
                              <a:lumOff val="50000"/>
                            </a:schemeClr>
                          </a:solidFill>
                        </a:rPr>
                        <a:t>Country</a:t>
                      </a:r>
                      <a:r>
                        <a:rPr lang="de-DE" sz="1800" baseline="-25000" dirty="0" err="1">
                          <a:solidFill>
                            <a:schemeClr val="bg2">
                              <a:lumMod val="50000"/>
                              <a:lumOff val="50000"/>
                            </a:schemeClr>
                          </a:solidFill>
                        </a:rPr>
                        <a:t>A</a:t>
                      </a:r>
                      <a:endParaRPr lang="de-DE" sz="1800" baseline="-25000" dirty="0">
                        <a:solidFill>
                          <a:schemeClr val="bg2">
                            <a:lumMod val="50000"/>
                            <a:lumOff val="50000"/>
                          </a:schemeClr>
                        </a:solidFill>
                      </a:endParaRPr>
                    </a:p>
                  </a:txBody>
                  <a:tcPr marL="36000" marR="36000" marT="45728" marB="45728"/>
                </a:tc>
                <a:tc>
                  <a:txBody>
                    <a:bodyPr/>
                    <a:lstStyle/>
                    <a:p>
                      <a:r>
                        <a:rPr lang="de-DE" sz="1800" dirty="0">
                          <a:solidFill>
                            <a:schemeClr val="bg2">
                              <a:lumMod val="50000"/>
                              <a:lumOff val="50000"/>
                            </a:schemeClr>
                          </a:solidFill>
                        </a:rPr>
                        <a:t>3</a:t>
                      </a:r>
                    </a:p>
                  </a:txBody>
                  <a:tcPr marL="36000" marR="36000" marT="45728" marB="45728"/>
                </a:tc>
                <a:extLst>
                  <a:ext uri="{0D108BD9-81ED-4DB2-BD59-A6C34878D82A}">
                    <a16:rowId xmlns:a16="http://schemas.microsoft.com/office/drawing/2014/main" val="10002"/>
                  </a:ext>
                </a:extLst>
              </a:tr>
              <a:tr h="3709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dirty="0" err="1">
                          <a:solidFill>
                            <a:schemeClr val="bg2">
                              <a:lumMod val="50000"/>
                              <a:lumOff val="50000"/>
                            </a:schemeClr>
                          </a:solidFill>
                        </a:rPr>
                        <a:t>Country</a:t>
                      </a:r>
                      <a:r>
                        <a:rPr lang="de-DE" sz="1800" baseline="-25000" dirty="0" err="1">
                          <a:solidFill>
                            <a:schemeClr val="bg2">
                              <a:lumMod val="50000"/>
                              <a:lumOff val="50000"/>
                            </a:schemeClr>
                          </a:solidFill>
                        </a:rPr>
                        <a:t>B</a:t>
                      </a:r>
                      <a:endParaRPr lang="de-DE" sz="1800" baseline="-25000" dirty="0">
                        <a:solidFill>
                          <a:schemeClr val="bg2">
                            <a:lumMod val="50000"/>
                            <a:lumOff val="50000"/>
                          </a:schemeClr>
                        </a:solidFill>
                      </a:endParaRPr>
                    </a:p>
                  </a:txBody>
                  <a:tcPr marL="36000" marR="36000" marT="45728" marB="45728"/>
                </a:tc>
                <a:tc>
                  <a:txBody>
                    <a:bodyPr/>
                    <a:lstStyle/>
                    <a:p>
                      <a:r>
                        <a:rPr lang="de-DE" sz="1800" dirty="0">
                          <a:solidFill>
                            <a:schemeClr val="bg2">
                              <a:lumMod val="50000"/>
                              <a:lumOff val="50000"/>
                            </a:schemeClr>
                          </a:solidFill>
                        </a:rPr>
                        <a:t>2</a:t>
                      </a:r>
                    </a:p>
                  </a:txBody>
                  <a:tcPr marL="36000" marR="36000" marT="45728" marB="45728"/>
                </a:tc>
                <a:extLst>
                  <a:ext uri="{0D108BD9-81ED-4DB2-BD59-A6C34878D82A}">
                    <a16:rowId xmlns:a16="http://schemas.microsoft.com/office/drawing/2014/main" val="10003"/>
                  </a:ext>
                </a:extLst>
              </a:tr>
              <a:tr h="3709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dirty="0" err="1">
                          <a:solidFill>
                            <a:schemeClr val="bg2">
                              <a:lumMod val="50000"/>
                              <a:lumOff val="50000"/>
                            </a:schemeClr>
                          </a:solidFill>
                        </a:rPr>
                        <a:t>Country</a:t>
                      </a:r>
                      <a:r>
                        <a:rPr lang="de-DE" sz="1800" baseline="-25000" dirty="0" err="1">
                          <a:solidFill>
                            <a:schemeClr val="bg2">
                              <a:lumMod val="50000"/>
                              <a:lumOff val="50000"/>
                            </a:schemeClr>
                          </a:solidFill>
                        </a:rPr>
                        <a:t>C</a:t>
                      </a:r>
                      <a:endParaRPr lang="de-DE" sz="1800" baseline="-25000" dirty="0">
                        <a:solidFill>
                          <a:schemeClr val="bg2">
                            <a:lumMod val="50000"/>
                            <a:lumOff val="50000"/>
                          </a:schemeClr>
                        </a:solidFill>
                      </a:endParaRPr>
                    </a:p>
                  </a:txBody>
                  <a:tcPr marL="36000" marR="36000" marT="45728" marB="45728"/>
                </a:tc>
                <a:tc>
                  <a:txBody>
                    <a:bodyPr/>
                    <a:lstStyle/>
                    <a:p>
                      <a:r>
                        <a:rPr lang="de-DE" sz="1800" dirty="0">
                          <a:solidFill>
                            <a:schemeClr val="bg2">
                              <a:lumMod val="50000"/>
                              <a:lumOff val="50000"/>
                            </a:schemeClr>
                          </a:solidFill>
                        </a:rPr>
                        <a:t>1</a:t>
                      </a:r>
                    </a:p>
                  </a:txBody>
                  <a:tcPr marL="36000" marR="36000" marT="45728" marB="45728"/>
                </a:tc>
                <a:extLst>
                  <a:ext uri="{0D108BD9-81ED-4DB2-BD59-A6C34878D82A}">
                    <a16:rowId xmlns:a16="http://schemas.microsoft.com/office/drawing/2014/main" val="10004"/>
                  </a:ext>
                </a:extLst>
              </a:tr>
            </a:tbl>
          </a:graphicData>
        </a:graphic>
      </p:graphicFrame>
      <p:graphicFrame>
        <p:nvGraphicFramePr>
          <p:cNvPr id="186411" name="Objekt 4"/>
          <p:cNvGraphicFramePr>
            <a:graphicFrameLocks noChangeAspect="1"/>
          </p:cNvGraphicFramePr>
          <p:nvPr/>
        </p:nvGraphicFramePr>
        <p:xfrm>
          <a:off x="501650" y="3465513"/>
          <a:ext cx="8104188" cy="2620962"/>
        </p:xfrm>
        <a:graphic>
          <a:graphicData uri="http://schemas.openxmlformats.org/presentationml/2006/ole">
            <mc:AlternateContent xmlns:mc="http://schemas.openxmlformats.org/markup-compatibility/2006">
              <mc:Choice xmlns:v="urn:schemas-microsoft-com:vml" Requires="v">
                <p:oleObj spid="_x0000_s186525" name="Equation" r:id="rId4" imgW="5130800" imgH="1574800" progId="Equation.3">
                  <p:embed/>
                </p:oleObj>
              </mc:Choice>
              <mc:Fallback>
                <p:oleObj name="Equation" r:id="rId4" imgW="5130800" imgH="1574800" progId="Equation.3">
                  <p:embed/>
                  <p:pic>
                    <p:nvPicPr>
                      <p:cNvPr id="0" name="Objek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650" y="3465513"/>
                        <a:ext cx="8104188"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6412" name="Rechteck 1"/>
          <p:cNvSpPr>
            <a:spLocks noChangeArrowheads="1"/>
          </p:cNvSpPr>
          <p:nvPr/>
        </p:nvSpPr>
        <p:spPr bwMode="auto">
          <a:xfrm>
            <a:off x="7400925" y="5410200"/>
            <a:ext cx="9334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round/>
                <a:headEnd/>
                <a:tailEnd/>
              </a14:hiddenLine>
            </a:ext>
          </a:extLst>
        </p:spPr>
        <p:txBody>
          <a:bodyPr lIns="0" tIns="0" rIns="0" bIns="0"/>
          <a:lstStyle>
            <a:lvl1pPr marL="355600" indent="-355600">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de-DE" altLang="de-DE" sz="2500">
              <a:solidFill>
                <a:schemeClr val="tx2"/>
              </a:solidFill>
            </a:endParaRPr>
          </a:p>
        </p:txBody>
      </p:sp>
      <p:sp>
        <p:nvSpPr>
          <p:cNvPr id="3" name="Rechteck 2"/>
          <p:cNvSpPr>
            <a:spLocks noChangeArrowheads="1"/>
          </p:cNvSpPr>
          <p:nvPr/>
        </p:nvSpPr>
        <p:spPr bwMode="auto">
          <a:xfrm>
            <a:off x="7439025" y="5534025"/>
            <a:ext cx="657225" cy="323850"/>
          </a:xfrm>
          <a:prstGeom prst="rect">
            <a:avLst/>
          </a:prstGeom>
          <a:noFill/>
          <a:ln w="508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marL="355600" indent="-355600">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de-DE" altLang="de-DE" sz="250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8"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t>- </a:t>
            </a:r>
            <a:fld id="{37CA01EB-CC8C-4BF1-A5E3-ADC2848597A5}" type="slidenum">
              <a:rPr lang="de-DE" altLang="en-US" sz="1600" b="1"/>
              <a:pPr algn="r" eaLnBrk="1" hangingPunct="1">
                <a:spcBef>
                  <a:spcPct val="0"/>
                </a:spcBef>
                <a:buClrTx/>
                <a:buFontTx/>
                <a:buNone/>
              </a:pPr>
              <a:t>76</a:t>
            </a:fld>
            <a:r>
              <a:rPr lang="de-DE" altLang="en-US" sz="1600" b="1"/>
              <a:t> -</a:t>
            </a:r>
          </a:p>
        </p:txBody>
      </p:sp>
      <p:sp>
        <p:nvSpPr>
          <p:cNvPr id="188419"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188420" name="Text Box 11"/>
          <p:cNvSpPr txBox="1">
            <a:spLocks noChangeArrowheads="1"/>
          </p:cNvSpPr>
          <p:nvPr/>
        </p:nvSpPr>
        <p:spPr bwMode="auto">
          <a:xfrm>
            <a:off x="0" y="0"/>
            <a:ext cx="9144000" cy="6858000"/>
          </a:xfrm>
          <a:prstGeom prst="rect">
            <a:avLst/>
          </a:prstGeom>
          <a:solidFill>
            <a:srgbClr val="FFFFCC"/>
          </a:solidFill>
          <a:ln w="28575" algn="ctr">
            <a:solidFill>
              <a:srgbClr val="FF0000"/>
            </a:solidFill>
            <a:miter lim="800000"/>
            <a:headEnd/>
            <a:tailEnd/>
          </a:ln>
        </p:spPr>
        <p:txBody>
          <a:bodyPr lIns="90000" tIns="46800" rIns="90000" bIns="46800"/>
          <a:lstStyle>
            <a:lvl1pPr marL="361950" indent="-361950">
              <a:spcBef>
                <a:spcPct val="20000"/>
              </a:spcBef>
              <a:buClr>
                <a:srgbClr val="FF0000"/>
              </a:buClr>
              <a:buFont typeface="Arial Unicode MS" pitchFamily="34" charset="-128"/>
              <a:buChar char="➤"/>
              <a:defRPr sz="2400">
                <a:solidFill>
                  <a:schemeClr val="tx1"/>
                </a:solidFill>
                <a:latin typeface="Arial" charset="0"/>
              </a:defRPr>
            </a:lvl1pPr>
            <a:lvl2pPr marL="541338"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r>
              <a:rPr lang="en-US" altLang="en-US" sz="2000" b="1" u="sng">
                <a:solidFill>
                  <a:srgbClr val="FF0000"/>
                </a:solidFill>
              </a:rPr>
              <a:t>Digression:</a:t>
            </a:r>
            <a:r>
              <a:rPr lang="en-US" altLang="en-US" sz="2000" b="1" u="sng">
                <a:solidFill>
                  <a:srgbClr val="0000FF"/>
                </a:solidFill>
              </a:rPr>
              <a:t> Rank Correlation Coefficient</a:t>
            </a:r>
          </a:p>
          <a:p>
            <a:pPr eaLnBrk="1" hangingPunct="1">
              <a:buFont typeface="Arial Unicode MS" pitchFamily="34" charset="-128"/>
              <a:buNone/>
            </a:pPr>
            <a:r>
              <a:rPr lang="en-US" altLang="en-US" sz="2000">
                <a:solidFill>
                  <a:srgbClr val="0000FF"/>
                </a:solidFill>
              </a:rPr>
              <a:t>Example 3: </a:t>
            </a:r>
          </a:p>
          <a:p>
            <a:pPr eaLnBrk="1" hangingPunct="1">
              <a:buFont typeface="Arial Unicode MS" pitchFamily="34" charset="-128"/>
              <a:buNone/>
            </a:pPr>
            <a:endParaRPr lang="en-US" altLang="en-US" sz="2000">
              <a:solidFill>
                <a:srgbClr val="0000FF"/>
              </a:solidFill>
            </a:endParaRPr>
          </a:p>
          <a:p>
            <a:pPr eaLnBrk="1" hangingPunct="1">
              <a:buFont typeface="Arial Unicode MS" pitchFamily="34" charset="-128"/>
              <a:buNone/>
            </a:pPr>
            <a:endParaRPr lang="en-US" altLang="en-US" sz="2000">
              <a:solidFill>
                <a:srgbClr val="0000FF"/>
              </a:solidFill>
            </a:endParaRPr>
          </a:p>
          <a:p>
            <a:pPr eaLnBrk="1" hangingPunct="1">
              <a:buFont typeface="Arial Unicode MS" pitchFamily="34" charset="-128"/>
              <a:buNone/>
            </a:pPr>
            <a:endParaRPr lang="en-US" altLang="en-US" sz="2000">
              <a:solidFill>
                <a:srgbClr val="0000FF"/>
              </a:solidFill>
            </a:endParaRPr>
          </a:p>
          <a:p>
            <a:pPr eaLnBrk="1" hangingPunct="1">
              <a:buFont typeface="Arial Unicode MS" pitchFamily="34" charset="-128"/>
              <a:buNone/>
            </a:pPr>
            <a:endParaRPr lang="en-US" altLang="en-US" sz="2000">
              <a:solidFill>
                <a:srgbClr val="0000FF"/>
              </a:solidFill>
            </a:endParaRPr>
          </a:p>
          <a:p>
            <a:pPr eaLnBrk="1" hangingPunct="1">
              <a:buFont typeface="Arial Unicode MS" pitchFamily="34" charset="-128"/>
              <a:buNone/>
            </a:pPr>
            <a:endParaRPr lang="en-US" altLang="en-US" sz="2000">
              <a:solidFill>
                <a:srgbClr val="0000FF"/>
              </a:solidFill>
            </a:endParaRPr>
          </a:p>
          <a:p>
            <a:pPr eaLnBrk="1" hangingPunct="1">
              <a:buFont typeface="Arial Unicode MS" pitchFamily="34" charset="-128"/>
              <a:buNone/>
            </a:pPr>
            <a:endParaRPr lang="en-US" altLang="en-US" sz="2000">
              <a:solidFill>
                <a:srgbClr val="0000FF"/>
              </a:solidFill>
            </a:endParaRPr>
          </a:p>
          <a:p>
            <a:pPr eaLnBrk="1" hangingPunct="1">
              <a:buFont typeface="Arial Unicode MS" pitchFamily="34" charset="-128"/>
              <a:buNone/>
            </a:pPr>
            <a:r>
              <a:rPr lang="en-US" altLang="en-US" sz="2000">
                <a:solidFill>
                  <a:srgbClr val="0000FF"/>
                </a:solidFill>
              </a:rPr>
              <a:t>Definition: Rank Correlation Coefficient:</a:t>
            </a:r>
          </a:p>
          <a:p>
            <a:pPr eaLnBrk="1" hangingPunct="1">
              <a:buFont typeface="Arial Unicode MS" pitchFamily="34" charset="-128"/>
              <a:buNone/>
            </a:pPr>
            <a:endParaRPr lang="en-US" altLang="en-US" sz="2000">
              <a:solidFill>
                <a:srgbClr val="0000FF"/>
              </a:solidFill>
            </a:endParaRPr>
          </a:p>
          <a:p>
            <a:pPr eaLnBrk="1" hangingPunct="1">
              <a:buFont typeface="Arial Unicode MS" pitchFamily="34" charset="-128"/>
              <a:buNone/>
            </a:pPr>
            <a:endParaRPr lang="en-US" altLang="en-US" sz="2000">
              <a:solidFill>
                <a:srgbClr val="0000FF"/>
              </a:solidFill>
            </a:endParaRPr>
          </a:p>
        </p:txBody>
      </p:sp>
      <p:graphicFrame>
        <p:nvGraphicFramePr>
          <p:cNvPr id="4" name="Tabelle 3"/>
          <p:cNvGraphicFramePr>
            <a:graphicFrameLocks noGrp="1"/>
          </p:cNvGraphicFramePr>
          <p:nvPr/>
        </p:nvGraphicFramePr>
        <p:xfrm>
          <a:off x="657225" y="803275"/>
          <a:ext cx="3419475" cy="1854200"/>
        </p:xfrm>
        <a:graphic>
          <a:graphicData uri="http://schemas.openxmlformats.org/drawingml/2006/table">
            <a:tbl>
              <a:tblPr firstRow="1" bandRow="1">
                <a:tableStyleId>{22838BEF-8BB2-4498-84A7-C5851F593DF1}</a:tableStyleId>
              </a:tblPr>
              <a:tblGrid>
                <a:gridCol w="1700239">
                  <a:extLst>
                    <a:ext uri="{9D8B030D-6E8A-4147-A177-3AD203B41FA5}">
                      <a16:colId xmlns:a16="http://schemas.microsoft.com/office/drawing/2014/main" val="20000"/>
                    </a:ext>
                  </a:extLst>
                </a:gridCol>
                <a:gridCol w="1719236">
                  <a:extLst>
                    <a:ext uri="{9D8B030D-6E8A-4147-A177-3AD203B41FA5}">
                      <a16:colId xmlns:a16="http://schemas.microsoft.com/office/drawing/2014/main" val="20001"/>
                    </a:ext>
                  </a:extLst>
                </a:gridCol>
              </a:tblGrid>
              <a:tr h="370840">
                <a:tc gridSpan="2">
                  <a:txBody>
                    <a:bodyPr/>
                    <a:lstStyle/>
                    <a:p>
                      <a:pPr algn="ctr"/>
                      <a:r>
                        <a:rPr lang="de-DE" sz="1800" dirty="0">
                          <a:solidFill>
                            <a:schemeClr val="bg2"/>
                          </a:solidFill>
                        </a:rPr>
                        <a:t>Country List 1</a:t>
                      </a:r>
                    </a:p>
                  </a:txBody>
                  <a:tcPr/>
                </a:tc>
                <a:tc hMerge="1">
                  <a:txBody>
                    <a:bodyPr/>
                    <a:lstStyle/>
                    <a:p>
                      <a:endParaRPr lang="de-DE" dirty="0"/>
                    </a:p>
                  </a:txBody>
                  <a:tcPr/>
                </a:tc>
                <a:extLst>
                  <a:ext uri="{0D108BD9-81ED-4DB2-BD59-A6C34878D82A}">
                    <a16:rowId xmlns:a16="http://schemas.microsoft.com/office/drawing/2014/main" val="10000"/>
                  </a:ext>
                </a:extLst>
              </a:tr>
              <a:tr h="370840">
                <a:tc>
                  <a:txBody>
                    <a:bodyPr/>
                    <a:lstStyle/>
                    <a:p>
                      <a:r>
                        <a:rPr lang="de-DE" dirty="0"/>
                        <a:t>Country</a:t>
                      </a:r>
                      <a:r>
                        <a:rPr lang="de-DE" baseline="0" dirty="0"/>
                        <a:t> Name</a:t>
                      </a:r>
                      <a:endParaRPr lang="de-DE" dirty="0"/>
                    </a:p>
                  </a:txBody>
                  <a:tcPr marL="36000" marR="36000"/>
                </a:tc>
                <a:tc>
                  <a:txBody>
                    <a:bodyPr/>
                    <a:lstStyle/>
                    <a:p>
                      <a:r>
                        <a:rPr lang="de-DE" dirty="0"/>
                        <a:t>Rank</a:t>
                      </a:r>
                    </a:p>
                  </a:txBody>
                  <a:tcPr marL="36000" marR="36000"/>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dirty="0" err="1">
                          <a:solidFill>
                            <a:schemeClr val="bg2">
                              <a:lumMod val="50000"/>
                              <a:lumOff val="50000"/>
                            </a:schemeClr>
                          </a:solidFill>
                        </a:rPr>
                        <a:t>Country</a:t>
                      </a:r>
                      <a:r>
                        <a:rPr lang="de-DE" sz="1800" baseline="-25000" dirty="0" err="1">
                          <a:solidFill>
                            <a:schemeClr val="bg2">
                              <a:lumMod val="50000"/>
                              <a:lumOff val="50000"/>
                            </a:schemeClr>
                          </a:solidFill>
                        </a:rPr>
                        <a:t>A</a:t>
                      </a:r>
                      <a:endParaRPr lang="de-DE" sz="1800" baseline="-25000" dirty="0">
                        <a:solidFill>
                          <a:schemeClr val="bg2">
                            <a:lumMod val="50000"/>
                            <a:lumOff val="50000"/>
                          </a:schemeClr>
                        </a:solidFill>
                      </a:endParaRPr>
                    </a:p>
                  </a:txBody>
                  <a:tcPr marL="36000" marR="36000"/>
                </a:tc>
                <a:tc>
                  <a:txBody>
                    <a:bodyPr/>
                    <a:lstStyle/>
                    <a:p>
                      <a:r>
                        <a:rPr lang="de-DE" dirty="0">
                          <a:solidFill>
                            <a:schemeClr val="bg2">
                              <a:lumMod val="50000"/>
                              <a:lumOff val="50000"/>
                            </a:schemeClr>
                          </a:solidFill>
                        </a:rPr>
                        <a:t>1</a:t>
                      </a:r>
                    </a:p>
                  </a:txBody>
                  <a:tcPr marL="36000" marR="36000"/>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dirty="0" err="1">
                          <a:solidFill>
                            <a:schemeClr val="bg2">
                              <a:lumMod val="50000"/>
                              <a:lumOff val="50000"/>
                            </a:schemeClr>
                          </a:solidFill>
                        </a:rPr>
                        <a:t>Country</a:t>
                      </a:r>
                      <a:r>
                        <a:rPr lang="de-DE" sz="1800" baseline="-25000" dirty="0" err="1">
                          <a:solidFill>
                            <a:schemeClr val="bg2">
                              <a:lumMod val="50000"/>
                              <a:lumOff val="50000"/>
                            </a:schemeClr>
                          </a:solidFill>
                        </a:rPr>
                        <a:t>B</a:t>
                      </a:r>
                      <a:endParaRPr lang="de-DE" sz="1800" baseline="-25000" dirty="0">
                        <a:solidFill>
                          <a:schemeClr val="bg2">
                            <a:lumMod val="50000"/>
                            <a:lumOff val="50000"/>
                          </a:schemeClr>
                        </a:solidFill>
                      </a:endParaRPr>
                    </a:p>
                  </a:txBody>
                  <a:tcPr marL="36000" marR="36000"/>
                </a:tc>
                <a:tc>
                  <a:txBody>
                    <a:bodyPr/>
                    <a:lstStyle/>
                    <a:p>
                      <a:r>
                        <a:rPr lang="de-DE" dirty="0">
                          <a:solidFill>
                            <a:schemeClr val="bg2">
                              <a:lumMod val="50000"/>
                              <a:lumOff val="50000"/>
                            </a:schemeClr>
                          </a:solidFill>
                        </a:rPr>
                        <a:t>2</a:t>
                      </a:r>
                    </a:p>
                  </a:txBody>
                  <a:tcPr marL="36000" marR="36000"/>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dirty="0" err="1">
                          <a:solidFill>
                            <a:schemeClr val="bg2">
                              <a:lumMod val="50000"/>
                              <a:lumOff val="50000"/>
                            </a:schemeClr>
                          </a:solidFill>
                        </a:rPr>
                        <a:t>Country</a:t>
                      </a:r>
                      <a:r>
                        <a:rPr lang="de-DE" sz="1800" baseline="-25000" dirty="0" err="1">
                          <a:solidFill>
                            <a:schemeClr val="bg2">
                              <a:lumMod val="50000"/>
                              <a:lumOff val="50000"/>
                            </a:schemeClr>
                          </a:solidFill>
                        </a:rPr>
                        <a:t>C</a:t>
                      </a:r>
                      <a:endParaRPr lang="de-DE" sz="1800" baseline="-25000" dirty="0">
                        <a:solidFill>
                          <a:schemeClr val="bg2">
                            <a:lumMod val="50000"/>
                            <a:lumOff val="50000"/>
                          </a:schemeClr>
                        </a:solidFill>
                      </a:endParaRPr>
                    </a:p>
                  </a:txBody>
                  <a:tcPr marL="36000" marR="36000"/>
                </a:tc>
                <a:tc>
                  <a:txBody>
                    <a:bodyPr/>
                    <a:lstStyle/>
                    <a:p>
                      <a:r>
                        <a:rPr lang="de-DE" dirty="0">
                          <a:solidFill>
                            <a:schemeClr val="bg2">
                              <a:lumMod val="50000"/>
                              <a:lumOff val="50000"/>
                            </a:schemeClr>
                          </a:solidFill>
                        </a:rPr>
                        <a:t>3</a:t>
                      </a:r>
                    </a:p>
                  </a:txBody>
                  <a:tcPr marL="36000" marR="36000"/>
                </a:tc>
                <a:extLst>
                  <a:ext uri="{0D108BD9-81ED-4DB2-BD59-A6C34878D82A}">
                    <a16:rowId xmlns:a16="http://schemas.microsoft.com/office/drawing/2014/main" val="10004"/>
                  </a:ext>
                </a:extLst>
              </a:tr>
            </a:tbl>
          </a:graphicData>
        </a:graphic>
      </p:graphicFrame>
      <p:graphicFrame>
        <p:nvGraphicFramePr>
          <p:cNvPr id="8" name="Tabelle 7"/>
          <p:cNvGraphicFramePr>
            <a:graphicFrameLocks noGrp="1"/>
          </p:cNvGraphicFramePr>
          <p:nvPr/>
        </p:nvGraphicFramePr>
        <p:xfrm>
          <a:off x="4933950" y="857250"/>
          <a:ext cx="3419475" cy="1849439"/>
        </p:xfrm>
        <a:graphic>
          <a:graphicData uri="http://schemas.openxmlformats.org/drawingml/2006/table">
            <a:tbl>
              <a:tblPr firstRow="1" bandRow="1">
                <a:tableStyleId>{22838BEF-8BB2-4498-84A7-C5851F593DF1}</a:tableStyleId>
              </a:tblPr>
              <a:tblGrid>
                <a:gridCol w="1700239">
                  <a:extLst>
                    <a:ext uri="{9D8B030D-6E8A-4147-A177-3AD203B41FA5}">
                      <a16:colId xmlns:a16="http://schemas.microsoft.com/office/drawing/2014/main" val="20000"/>
                    </a:ext>
                  </a:extLst>
                </a:gridCol>
                <a:gridCol w="1719236">
                  <a:extLst>
                    <a:ext uri="{9D8B030D-6E8A-4147-A177-3AD203B41FA5}">
                      <a16:colId xmlns:a16="http://schemas.microsoft.com/office/drawing/2014/main" val="20001"/>
                    </a:ext>
                  </a:extLst>
                </a:gridCol>
              </a:tblGrid>
              <a:tr h="365823">
                <a:tc gridSpan="2">
                  <a:txBody>
                    <a:bodyPr/>
                    <a:lstStyle/>
                    <a:p>
                      <a:pPr algn="ctr"/>
                      <a:r>
                        <a:rPr lang="de-DE" sz="1800" dirty="0">
                          <a:solidFill>
                            <a:schemeClr val="bg2"/>
                          </a:solidFill>
                        </a:rPr>
                        <a:t>Country List 2</a:t>
                      </a:r>
                    </a:p>
                  </a:txBody>
                  <a:tcPr marT="45728" marB="45728"/>
                </a:tc>
                <a:tc hMerge="1">
                  <a:txBody>
                    <a:bodyPr/>
                    <a:lstStyle/>
                    <a:p>
                      <a:endParaRPr lang="de-DE" dirty="0"/>
                    </a:p>
                  </a:txBody>
                  <a:tcPr/>
                </a:tc>
                <a:extLst>
                  <a:ext uri="{0D108BD9-81ED-4DB2-BD59-A6C34878D82A}">
                    <a16:rowId xmlns:a16="http://schemas.microsoft.com/office/drawing/2014/main" val="10000"/>
                  </a:ext>
                </a:extLst>
              </a:tr>
              <a:tr h="370904">
                <a:tc>
                  <a:txBody>
                    <a:bodyPr/>
                    <a:lstStyle/>
                    <a:p>
                      <a:r>
                        <a:rPr lang="de-DE" sz="1800" dirty="0"/>
                        <a:t>Country</a:t>
                      </a:r>
                      <a:r>
                        <a:rPr lang="de-DE" sz="1800" baseline="0" dirty="0"/>
                        <a:t> Name</a:t>
                      </a:r>
                      <a:endParaRPr lang="de-DE" sz="1800" dirty="0"/>
                    </a:p>
                  </a:txBody>
                  <a:tcPr marL="36000" marR="36000" marT="45728" marB="45728"/>
                </a:tc>
                <a:tc>
                  <a:txBody>
                    <a:bodyPr/>
                    <a:lstStyle/>
                    <a:p>
                      <a:r>
                        <a:rPr lang="de-DE" sz="1800" dirty="0"/>
                        <a:t>Rank</a:t>
                      </a:r>
                    </a:p>
                  </a:txBody>
                  <a:tcPr marL="36000" marR="36000" marT="45728" marB="45728"/>
                </a:tc>
                <a:extLst>
                  <a:ext uri="{0D108BD9-81ED-4DB2-BD59-A6C34878D82A}">
                    <a16:rowId xmlns:a16="http://schemas.microsoft.com/office/drawing/2014/main" val="10001"/>
                  </a:ext>
                </a:extLst>
              </a:tr>
              <a:tr h="3709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dirty="0" err="1">
                          <a:solidFill>
                            <a:schemeClr val="bg2">
                              <a:lumMod val="50000"/>
                              <a:lumOff val="50000"/>
                            </a:schemeClr>
                          </a:solidFill>
                        </a:rPr>
                        <a:t>Country</a:t>
                      </a:r>
                      <a:r>
                        <a:rPr lang="de-DE" sz="1800" baseline="-25000" dirty="0" err="1">
                          <a:solidFill>
                            <a:schemeClr val="bg2">
                              <a:lumMod val="50000"/>
                              <a:lumOff val="50000"/>
                            </a:schemeClr>
                          </a:solidFill>
                        </a:rPr>
                        <a:t>A</a:t>
                      </a:r>
                      <a:endParaRPr lang="de-DE" sz="1800" baseline="-25000" dirty="0">
                        <a:solidFill>
                          <a:schemeClr val="bg2">
                            <a:lumMod val="50000"/>
                            <a:lumOff val="50000"/>
                          </a:schemeClr>
                        </a:solidFill>
                      </a:endParaRPr>
                    </a:p>
                  </a:txBody>
                  <a:tcPr marL="36000" marR="36000" marT="45728" marB="45728"/>
                </a:tc>
                <a:tc>
                  <a:txBody>
                    <a:bodyPr/>
                    <a:lstStyle/>
                    <a:p>
                      <a:r>
                        <a:rPr lang="de-DE" sz="1800" dirty="0">
                          <a:solidFill>
                            <a:schemeClr val="bg2">
                              <a:lumMod val="50000"/>
                              <a:lumOff val="50000"/>
                            </a:schemeClr>
                          </a:solidFill>
                        </a:rPr>
                        <a:t>2</a:t>
                      </a:r>
                    </a:p>
                  </a:txBody>
                  <a:tcPr marL="36000" marR="36000" marT="45728" marB="45728"/>
                </a:tc>
                <a:extLst>
                  <a:ext uri="{0D108BD9-81ED-4DB2-BD59-A6C34878D82A}">
                    <a16:rowId xmlns:a16="http://schemas.microsoft.com/office/drawing/2014/main" val="10002"/>
                  </a:ext>
                </a:extLst>
              </a:tr>
              <a:tr h="3709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dirty="0" err="1">
                          <a:solidFill>
                            <a:schemeClr val="bg2">
                              <a:lumMod val="50000"/>
                              <a:lumOff val="50000"/>
                            </a:schemeClr>
                          </a:solidFill>
                        </a:rPr>
                        <a:t>Country</a:t>
                      </a:r>
                      <a:r>
                        <a:rPr lang="de-DE" sz="1800" baseline="-25000" dirty="0" err="1">
                          <a:solidFill>
                            <a:schemeClr val="bg2">
                              <a:lumMod val="50000"/>
                              <a:lumOff val="50000"/>
                            </a:schemeClr>
                          </a:solidFill>
                        </a:rPr>
                        <a:t>B</a:t>
                      </a:r>
                      <a:endParaRPr lang="de-DE" sz="1800" baseline="-25000" dirty="0">
                        <a:solidFill>
                          <a:schemeClr val="bg2">
                            <a:lumMod val="50000"/>
                            <a:lumOff val="50000"/>
                          </a:schemeClr>
                        </a:solidFill>
                      </a:endParaRPr>
                    </a:p>
                  </a:txBody>
                  <a:tcPr marL="36000" marR="36000" marT="45728" marB="45728"/>
                </a:tc>
                <a:tc>
                  <a:txBody>
                    <a:bodyPr/>
                    <a:lstStyle/>
                    <a:p>
                      <a:r>
                        <a:rPr lang="de-DE" sz="1800" dirty="0">
                          <a:solidFill>
                            <a:schemeClr val="bg2">
                              <a:lumMod val="50000"/>
                              <a:lumOff val="50000"/>
                            </a:schemeClr>
                          </a:solidFill>
                        </a:rPr>
                        <a:t>1</a:t>
                      </a:r>
                    </a:p>
                  </a:txBody>
                  <a:tcPr marL="36000" marR="36000" marT="45728" marB="45728"/>
                </a:tc>
                <a:extLst>
                  <a:ext uri="{0D108BD9-81ED-4DB2-BD59-A6C34878D82A}">
                    <a16:rowId xmlns:a16="http://schemas.microsoft.com/office/drawing/2014/main" val="10003"/>
                  </a:ext>
                </a:extLst>
              </a:tr>
              <a:tr h="3709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dirty="0" err="1">
                          <a:solidFill>
                            <a:schemeClr val="bg2">
                              <a:lumMod val="50000"/>
                              <a:lumOff val="50000"/>
                            </a:schemeClr>
                          </a:solidFill>
                        </a:rPr>
                        <a:t>Country</a:t>
                      </a:r>
                      <a:r>
                        <a:rPr lang="de-DE" sz="1800" baseline="-25000" dirty="0" err="1">
                          <a:solidFill>
                            <a:schemeClr val="bg2">
                              <a:lumMod val="50000"/>
                              <a:lumOff val="50000"/>
                            </a:schemeClr>
                          </a:solidFill>
                        </a:rPr>
                        <a:t>C</a:t>
                      </a:r>
                      <a:endParaRPr lang="de-DE" sz="1800" baseline="-25000" dirty="0">
                        <a:solidFill>
                          <a:schemeClr val="bg2">
                            <a:lumMod val="50000"/>
                            <a:lumOff val="50000"/>
                          </a:schemeClr>
                        </a:solidFill>
                      </a:endParaRPr>
                    </a:p>
                  </a:txBody>
                  <a:tcPr marL="36000" marR="36000" marT="45728" marB="45728"/>
                </a:tc>
                <a:tc>
                  <a:txBody>
                    <a:bodyPr/>
                    <a:lstStyle/>
                    <a:p>
                      <a:r>
                        <a:rPr lang="de-DE" sz="1800" dirty="0">
                          <a:solidFill>
                            <a:schemeClr val="bg2">
                              <a:lumMod val="50000"/>
                              <a:lumOff val="50000"/>
                            </a:schemeClr>
                          </a:solidFill>
                        </a:rPr>
                        <a:t>3</a:t>
                      </a:r>
                    </a:p>
                  </a:txBody>
                  <a:tcPr marL="36000" marR="36000" marT="45728" marB="45728"/>
                </a:tc>
                <a:extLst>
                  <a:ext uri="{0D108BD9-81ED-4DB2-BD59-A6C34878D82A}">
                    <a16:rowId xmlns:a16="http://schemas.microsoft.com/office/drawing/2014/main" val="10004"/>
                  </a:ext>
                </a:extLst>
              </a:tr>
            </a:tbl>
          </a:graphicData>
        </a:graphic>
      </p:graphicFrame>
      <p:graphicFrame>
        <p:nvGraphicFramePr>
          <p:cNvPr id="188459" name="Objekt 4"/>
          <p:cNvGraphicFramePr>
            <a:graphicFrameLocks noChangeAspect="1"/>
          </p:cNvGraphicFramePr>
          <p:nvPr/>
        </p:nvGraphicFramePr>
        <p:xfrm>
          <a:off x="501650" y="3465513"/>
          <a:ext cx="8104188" cy="2620962"/>
        </p:xfrm>
        <a:graphic>
          <a:graphicData uri="http://schemas.openxmlformats.org/presentationml/2006/ole">
            <mc:AlternateContent xmlns:mc="http://schemas.openxmlformats.org/markup-compatibility/2006">
              <mc:Choice xmlns:v="urn:schemas-microsoft-com:vml" Requires="v">
                <p:oleObj spid="_x0000_s188572" name="Equation" r:id="rId4" imgW="5130800" imgH="1574800" progId="Equation.3">
                  <p:embed/>
                </p:oleObj>
              </mc:Choice>
              <mc:Fallback>
                <p:oleObj name="Equation" r:id="rId4" imgW="5130800" imgH="1574800" progId="Equation.3">
                  <p:embed/>
                  <p:pic>
                    <p:nvPicPr>
                      <p:cNvPr id="0" name="Objek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650" y="3465513"/>
                        <a:ext cx="8104188" cy="262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hteck 8"/>
          <p:cNvSpPr>
            <a:spLocks noChangeArrowheads="1"/>
          </p:cNvSpPr>
          <p:nvPr/>
        </p:nvSpPr>
        <p:spPr bwMode="auto">
          <a:xfrm>
            <a:off x="7419975" y="5543550"/>
            <a:ext cx="657225" cy="323850"/>
          </a:xfrm>
          <a:prstGeom prst="rect">
            <a:avLst/>
          </a:prstGeom>
          <a:noFill/>
          <a:ln w="508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marL="355600" indent="-355600">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de-DE" altLang="de-DE" sz="250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2F881EAB-D9F4-42B3-92ED-D1B28192250D}" type="slidenum">
              <a:rPr lang="de-DE" altLang="en-US" sz="1600"/>
              <a:pPr>
                <a:spcBef>
                  <a:spcPct val="0"/>
                </a:spcBef>
                <a:buClrTx/>
                <a:buFontTx/>
                <a:buNone/>
              </a:pPr>
              <a:t>77</a:t>
            </a:fld>
            <a:r>
              <a:rPr lang="de-DE" altLang="en-US" sz="1600"/>
              <a:t> -</a:t>
            </a:r>
          </a:p>
        </p:txBody>
      </p:sp>
      <p:graphicFrame>
        <p:nvGraphicFramePr>
          <p:cNvPr id="190467" name="Object 7"/>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90584" name="Diagramm" r:id="rId4" imgW="9401167" imgH="6172200" progId="Excel.Chart.8">
                  <p:link updateAutomatic="1"/>
                </p:oleObj>
              </mc:Choice>
              <mc:Fallback>
                <p:oleObj name="Diagramm" r:id="rId4" imgW="9401167" imgH="6172200" progId="Excel.Chart.8">
                  <p:link updateAutomatic="1"/>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0468" name="Rectangle 8"/>
          <p:cNvSpPr>
            <a:spLocks noChangeArrowheads="1"/>
          </p:cNvSpPr>
          <p:nvPr/>
        </p:nvSpPr>
        <p:spPr bwMode="auto">
          <a:xfrm>
            <a:off x="2141538" y="1246188"/>
            <a:ext cx="4297763" cy="371475"/>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en-US" altLang="en-US" sz="2500">
              <a:solidFill>
                <a:schemeClr val="tx2"/>
              </a:solidFill>
            </a:endParaRPr>
          </a:p>
        </p:txBody>
      </p:sp>
      <p:sp>
        <p:nvSpPr>
          <p:cNvPr id="190469" name="Text Box 12"/>
          <p:cNvSpPr txBox="1">
            <a:spLocks noChangeArrowheads="1"/>
          </p:cNvSpPr>
          <p:nvPr/>
        </p:nvSpPr>
        <p:spPr bwMode="auto">
          <a:xfrm>
            <a:off x="1541463" y="2270125"/>
            <a:ext cx="3613150" cy="1670050"/>
          </a:xfrm>
          <a:prstGeom prst="rect">
            <a:avLst/>
          </a:prstGeom>
          <a:solidFill>
            <a:srgbClr val="FFFF99"/>
          </a:solidFill>
          <a:ln w="25400" algn="ctr">
            <a:solidFill>
              <a:srgbClr val="FF0000"/>
            </a:solidFill>
            <a:miter lim="800000"/>
            <a:headEnd/>
            <a:tailEnd type="none" w="lg" len="med"/>
          </a:ln>
        </p:spPr>
        <p:txBody>
          <a:bodyPr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spcBef>
                <a:spcPct val="50000"/>
              </a:spcBef>
              <a:buFont typeface="Arial Unicode MS" pitchFamily="34" charset="-128"/>
              <a:buNone/>
            </a:pPr>
            <a:r>
              <a:rPr lang="en-US" altLang="en-US" sz="2000">
                <a:solidFill>
                  <a:srgbClr val="0000FF"/>
                </a:solidFill>
              </a:rPr>
              <a:t>A ranking of countries according to life expectancy yields a difference of 15% compared to a ranking based on Per-Capita GNP</a:t>
            </a:r>
          </a:p>
        </p:txBody>
      </p:sp>
      <p:sp>
        <p:nvSpPr>
          <p:cNvPr id="190470" name="AutoShape 10"/>
          <p:cNvSpPr>
            <a:spLocks noChangeArrowheads="1"/>
          </p:cNvSpPr>
          <p:nvPr/>
        </p:nvSpPr>
        <p:spPr bwMode="auto">
          <a:xfrm rot="16248241" flipV="1">
            <a:off x="3105944" y="1778794"/>
            <a:ext cx="627062" cy="387350"/>
          </a:xfrm>
          <a:prstGeom prst="leftArrow">
            <a:avLst>
              <a:gd name="adj1" fmla="val 50000"/>
              <a:gd name="adj2" fmla="val 40471"/>
            </a:avLst>
          </a:prstGeom>
          <a:solidFill>
            <a:srgbClr val="FF0000"/>
          </a:solidFill>
          <a:ln w="38100" algn="ctr">
            <a:solidFill>
              <a:srgbClr val="FF0000"/>
            </a:solidFill>
            <a:miter lim="800000"/>
            <a:headEnd/>
            <a:tailEnd/>
          </a:ln>
        </p:spPr>
        <p:txBody>
          <a:bodyPr wrap="none" lIns="0" tIns="0" rIns="0" bIns="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en-US" altLang="en-US" sz="2500">
              <a:solidFill>
                <a:schemeClr val="tx2"/>
              </a:solidFill>
            </a:endParaRPr>
          </a:p>
        </p:txBody>
      </p:sp>
      <p:sp>
        <p:nvSpPr>
          <p:cNvPr id="190471" name="Rectangle 11"/>
          <p:cNvSpPr>
            <a:spLocks noChangeArrowheads="1"/>
          </p:cNvSpPr>
          <p:nvPr/>
        </p:nvSpPr>
        <p:spPr bwMode="auto">
          <a:xfrm>
            <a:off x="7467600" y="6115050"/>
            <a:ext cx="1400175" cy="314325"/>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en-US" altLang="en-US" sz="2500">
              <a:solidFill>
                <a:schemeClr val="tx2"/>
              </a:solidFill>
            </a:endParaRPr>
          </a:p>
        </p:txBody>
      </p:sp>
      <p:sp>
        <p:nvSpPr>
          <p:cNvPr id="190472" name="Rectangle 12"/>
          <p:cNvSpPr>
            <a:spLocks noChangeArrowheads="1"/>
          </p:cNvSpPr>
          <p:nvPr/>
        </p:nvSpPr>
        <p:spPr bwMode="auto">
          <a:xfrm>
            <a:off x="0" y="352425"/>
            <a:ext cx="1266825" cy="552450"/>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en-US" altLang="en-US" sz="2500">
              <a:solidFill>
                <a:schemeClr val="tx2"/>
              </a:solidFill>
            </a:endParaRPr>
          </a:p>
        </p:txBody>
      </p:sp>
      <p:sp>
        <p:nvSpPr>
          <p:cNvPr id="9" name="Textfeld 8"/>
          <p:cNvSpPr txBox="1"/>
          <p:nvPr/>
        </p:nvSpPr>
        <p:spPr>
          <a:xfrm>
            <a:off x="5842537" y="1235963"/>
            <a:ext cx="298383" cy="323850"/>
          </a:xfrm>
          <a:prstGeom prst="rect">
            <a:avLst/>
          </a:prstGeom>
          <a:noFill/>
        </p:spPr>
        <p:txBody>
          <a:bodyPr wrap="square" rtlCol="0">
            <a:noAutofit/>
          </a:bodyPr>
          <a:lstStyle/>
          <a:p>
            <a:r>
              <a:rPr lang="en-US" sz="2100" dirty="0">
                <a:solidFill>
                  <a:schemeClr val="bg2"/>
                </a:solidFill>
              </a:rPr>
              <a:t>%</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784E57FF-1AE9-4F14-B767-FFFEF9C6C7E7}" type="slidenum">
              <a:rPr lang="de-DE" altLang="en-US" sz="1600"/>
              <a:pPr>
                <a:spcBef>
                  <a:spcPct val="0"/>
                </a:spcBef>
                <a:buClrTx/>
                <a:buFontTx/>
                <a:buNone/>
              </a:pPr>
              <a:t>78</a:t>
            </a:fld>
            <a:r>
              <a:rPr lang="de-DE" altLang="en-US" sz="1600"/>
              <a:t> -</a:t>
            </a:r>
          </a:p>
        </p:txBody>
      </p:sp>
      <p:graphicFrame>
        <p:nvGraphicFramePr>
          <p:cNvPr id="192515" name="Object 7"/>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92632" name="Diagramm" r:id="rId4" imgW="9401167" imgH="6172200" progId="Excel.Chart.8">
                  <p:link updateAutomatic="1"/>
                </p:oleObj>
              </mc:Choice>
              <mc:Fallback>
                <p:oleObj name="Diagramm" r:id="rId4" imgW="9401167" imgH="6172200" progId="Excel.Chart.8">
                  <p:link updateAutomatic="1"/>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381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2516" name="Rectangle 8"/>
          <p:cNvSpPr>
            <a:spLocks noChangeArrowheads="1"/>
          </p:cNvSpPr>
          <p:nvPr/>
        </p:nvSpPr>
        <p:spPr bwMode="auto">
          <a:xfrm>
            <a:off x="846138" y="1312863"/>
            <a:ext cx="4226376" cy="371475"/>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en-US" altLang="en-US" sz="2500">
              <a:solidFill>
                <a:schemeClr val="tx2"/>
              </a:solidFill>
            </a:endParaRPr>
          </a:p>
        </p:txBody>
      </p:sp>
      <p:sp>
        <p:nvSpPr>
          <p:cNvPr id="192517" name="Text Box 12"/>
          <p:cNvSpPr txBox="1">
            <a:spLocks noChangeArrowheads="1"/>
          </p:cNvSpPr>
          <p:nvPr/>
        </p:nvSpPr>
        <p:spPr bwMode="auto">
          <a:xfrm>
            <a:off x="788988" y="2346325"/>
            <a:ext cx="3879850" cy="1670050"/>
          </a:xfrm>
          <a:prstGeom prst="rect">
            <a:avLst/>
          </a:prstGeom>
          <a:solidFill>
            <a:srgbClr val="FFFF99"/>
          </a:solidFill>
          <a:ln w="25400" algn="ctr">
            <a:solidFill>
              <a:srgbClr val="FF0000"/>
            </a:solidFill>
            <a:miter lim="800000"/>
            <a:headEnd/>
            <a:tailEnd type="none" w="lg" len="med"/>
          </a:ln>
        </p:spPr>
        <p:txBody>
          <a:bodyPr lIns="90000" tIns="46800" rIns="90000" bIns="4680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spcBef>
                <a:spcPct val="50000"/>
              </a:spcBef>
              <a:buFont typeface="Arial Unicode MS" pitchFamily="34" charset="-128"/>
              <a:buNone/>
            </a:pPr>
            <a:r>
              <a:rPr lang="en-US" altLang="en-US" sz="2000">
                <a:solidFill>
                  <a:srgbClr val="0000FF"/>
                </a:solidFill>
              </a:rPr>
              <a:t>A ranking of countries according to mean years of schooling yields a difference of only 24% compared to a ranking based on Per-Capita GNP</a:t>
            </a:r>
          </a:p>
        </p:txBody>
      </p:sp>
      <p:sp>
        <p:nvSpPr>
          <p:cNvPr id="192518" name="AutoShape 10"/>
          <p:cNvSpPr>
            <a:spLocks noChangeArrowheads="1"/>
          </p:cNvSpPr>
          <p:nvPr/>
        </p:nvSpPr>
        <p:spPr bwMode="auto">
          <a:xfrm rot="16248241" flipV="1">
            <a:off x="2134394" y="1797844"/>
            <a:ext cx="627062" cy="387350"/>
          </a:xfrm>
          <a:prstGeom prst="leftArrow">
            <a:avLst>
              <a:gd name="adj1" fmla="val 50000"/>
              <a:gd name="adj2" fmla="val 40471"/>
            </a:avLst>
          </a:prstGeom>
          <a:solidFill>
            <a:srgbClr val="FF0000"/>
          </a:solidFill>
          <a:ln w="38100" algn="ctr">
            <a:solidFill>
              <a:srgbClr val="FF0000"/>
            </a:solidFill>
            <a:miter lim="800000"/>
            <a:headEnd/>
            <a:tailEnd/>
          </a:ln>
        </p:spPr>
        <p:txBody>
          <a:bodyPr wrap="none" lIns="0" tIns="0" rIns="0" bIns="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en-US" altLang="en-US" sz="2500">
              <a:solidFill>
                <a:schemeClr val="tx2"/>
              </a:solidFill>
            </a:endParaRPr>
          </a:p>
        </p:txBody>
      </p:sp>
      <p:sp>
        <p:nvSpPr>
          <p:cNvPr id="192519" name="Rectangle 11"/>
          <p:cNvSpPr>
            <a:spLocks noChangeArrowheads="1"/>
          </p:cNvSpPr>
          <p:nvPr/>
        </p:nvSpPr>
        <p:spPr bwMode="auto">
          <a:xfrm>
            <a:off x="6981825" y="6115050"/>
            <a:ext cx="1885950" cy="314325"/>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en-US" altLang="en-US" sz="2500">
              <a:solidFill>
                <a:schemeClr val="tx2"/>
              </a:solidFill>
            </a:endParaRPr>
          </a:p>
        </p:txBody>
      </p:sp>
      <p:sp>
        <p:nvSpPr>
          <p:cNvPr id="192520" name="Rectangle 12"/>
          <p:cNvSpPr>
            <a:spLocks noChangeArrowheads="1"/>
          </p:cNvSpPr>
          <p:nvPr/>
        </p:nvSpPr>
        <p:spPr bwMode="auto">
          <a:xfrm>
            <a:off x="0" y="352425"/>
            <a:ext cx="1266825" cy="552450"/>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en-US" altLang="en-US" sz="2500">
              <a:solidFill>
                <a:schemeClr val="tx2"/>
              </a:solidFill>
            </a:endParaRPr>
          </a:p>
        </p:txBody>
      </p:sp>
      <p:sp>
        <p:nvSpPr>
          <p:cNvPr id="9" name="Textfeld 8"/>
          <p:cNvSpPr txBox="1"/>
          <p:nvPr/>
        </p:nvSpPr>
        <p:spPr>
          <a:xfrm>
            <a:off x="4490771" y="1278190"/>
            <a:ext cx="298383" cy="323850"/>
          </a:xfrm>
          <a:prstGeom prst="rect">
            <a:avLst/>
          </a:prstGeom>
          <a:noFill/>
        </p:spPr>
        <p:txBody>
          <a:bodyPr wrap="square" rtlCol="0">
            <a:noAutofit/>
          </a:bodyPr>
          <a:lstStyle/>
          <a:p>
            <a:r>
              <a:rPr lang="en-US" sz="2100" dirty="0">
                <a:solidFill>
                  <a:schemeClr val="bg2"/>
                </a:solidFill>
              </a:rPr>
              <a:t>%</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62"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t>- </a:t>
            </a:r>
            <a:fld id="{3D9012BA-AED5-4A1F-BBFF-80988FC508AE}" type="slidenum">
              <a:rPr lang="de-DE" altLang="en-US" sz="1600" b="1"/>
              <a:pPr algn="r" eaLnBrk="1" hangingPunct="1">
                <a:spcBef>
                  <a:spcPct val="0"/>
                </a:spcBef>
                <a:buClrTx/>
                <a:buFontTx/>
                <a:buNone/>
              </a:pPr>
              <a:t>79</a:t>
            </a:fld>
            <a:r>
              <a:rPr lang="de-DE" altLang="en-US" sz="1600" b="1"/>
              <a:t> -</a:t>
            </a:r>
          </a:p>
        </p:txBody>
      </p:sp>
      <p:sp>
        <p:nvSpPr>
          <p:cNvPr id="194563"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194564" name="Rectangle 3"/>
          <p:cNvSpPr>
            <a:spLocks noGrp="1" noChangeArrowheads="1"/>
          </p:cNvSpPr>
          <p:nvPr>
            <p:ph type="body" idx="4294967295"/>
          </p:nvPr>
        </p:nvSpPr>
        <p:spPr>
          <a:xfrm>
            <a:off x="457200" y="1162050"/>
            <a:ext cx="8458200" cy="5486400"/>
          </a:xfrm>
        </p:spPr>
        <p:txBody>
          <a:bodyPr/>
          <a:lstStyle/>
          <a:p>
            <a:pPr eaLnBrk="1" hangingPunct="1"/>
            <a:r>
              <a:rPr lang="en-US" altLang="en-US" sz="2100" dirty="0"/>
              <a:t>Should GDP be used as an indicator of welfare?</a:t>
            </a:r>
          </a:p>
          <a:p>
            <a:pPr lvl="1" eaLnBrk="1" hangingPunct="1">
              <a:lnSpc>
                <a:spcPct val="90000"/>
              </a:lnSpc>
            </a:pPr>
            <a:r>
              <a:rPr lang="en-US" altLang="en-US" sz="2100" dirty="0">
                <a:solidFill>
                  <a:srgbClr val="00FF00"/>
                </a:solidFill>
              </a:rPr>
              <a:t>Capabilities:</a:t>
            </a:r>
            <a:r>
              <a:rPr lang="en-US" altLang="en-US" sz="2100" dirty="0"/>
              <a:t> </a:t>
            </a:r>
          </a:p>
          <a:p>
            <a:pPr lvl="1" eaLnBrk="1" hangingPunct="1">
              <a:lnSpc>
                <a:spcPct val="90000"/>
              </a:lnSpc>
            </a:pPr>
            <a:endParaRPr lang="en-US" altLang="en-US" sz="2100"/>
          </a:p>
          <a:p>
            <a:pPr lvl="1" eaLnBrk="1" hangingPunct="1">
              <a:lnSpc>
                <a:spcPct val="90000"/>
              </a:lnSpc>
            </a:pPr>
            <a:endParaRPr lang="en-US" altLang="en-US" sz="2100" dirty="0"/>
          </a:p>
          <a:p>
            <a:pPr lvl="2" eaLnBrk="1" hangingPunct="1">
              <a:lnSpc>
                <a:spcPct val="90000"/>
              </a:lnSpc>
            </a:pPr>
            <a:r>
              <a:rPr lang="en-US" altLang="en-US" sz="2000" dirty="0"/>
              <a:t>As these diagrams show, GNP contains </a:t>
            </a:r>
            <a:r>
              <a:rPr lang="en-US" altLang="en-US" sz="2000" dirty="0">
                <a:solidFill>
                  <a:srgbClr val="00FF00"/>
                </a:solidFill>
              </a:rPr>
              <a:t>a lot of information</a:t>
            </a:r>
            <a:r>
              <a:rPr lang="en-US" altLang="en-US" sz="2000" dirty="0"/>
              <a:t> about </a:t>
            </a:r>
            <a:r>
              <a:rPr lang="en-US" altLang="en-US" sz="2000" dirty="0">
                <a:solidFill>
                  <a:srgbClr val="00FF00"/>
                </a:solidFill>
              </a:rPr>
              <a:t>life expectancy</a:t>
            </a:r>
            <a:r>
              <a:rPr lang="en-US" altLang="en-US" sz="2000" dirty="0"/>
              <a:t> and the </a:t>
            </a:r>
            <a:r>
              <a:rPr lang="en-US" altLang="en-US" sz="2000" dirty="0">
                <a:solidFill>
                  <a:srgbClr val="00FF00"/>
                </a:solidFill>
              </a:rPr>
              <a:t>education level</a:t>
            </a:r>
            <a:r>
              <a:rPr lang="en-US" altLang="en-US" sz="2000" dirty="0"/>
              <a:t>.</a:t>
            </a:r>
          </a:p>
          <a:p>
            <a:pPr lvl="2" eaLnBrk="1" hangingPunct="1">
              <a:lnSpc>
                <a:spcPct val="90000"/>
              </a:lnSpc>
            </a:pPr>
            <a:endParaRPr lang="en-US" altLang="en-US" sz="2000" dirty="0"/>
          </a:p>
          <a:p>
            <a:pPr lvl="2" eaLnBrk="1" hangingPunct="1">
              <a:lnSpc>
                <a:spcPct val="90000"/>
              </a:lnSpc>
            </a:pPr>
            <a:r>
              <a:rPr lang="en-US" altLang="en-US" sz="2000" dirty="0"/>
              <a:t>Consequently, if </a:t>
            </a:r>
            <a:r>
              <a:rPr lang="en-US" altLang="en-US" sz="2000" dirty="0">
                <a:solidFill>
                  <a:srgbClr val="00FF00"/>
                </a:solidFill>
              </a:rPr>
              <a:t>life expectancy</a:t>
            </a:r>
            <a:r>
              <a:rPr lang="en-US" altLang="en-US" sz="2000" dirty="0"/>
              <a:t> and the </a:t>
            </a:r>
            <a:r>
              <a:rPr lang="en-US" altLang="en-US" sz="2000" dirty="0">
                <a:solidFill>
                  <a:srgbClr val="00FF00"/>
                </a:solidFill>
              </a:rPr>
              <a:t>education level </a:t>
            </a:r>
            <a:r>
              <a:rPr lang="en-US" altLang="en-US" sz="2000" dirty="0"/>
              <a:t>contain information about human welfare, so will </a:t>
            </a:r>
            <a:r>
              <a:rPr lang="en-US" altLang="en-US" sz="2000" dirty="0">
                <a:solidFill>
                  <a:srgbClr val="00FF00"/>
                </a:solidFill>
              </a:rPr>
              <a:t>GNP or GDP</a:t>
            </a:r>
            <a:r>
              <a:rPr lang="en-US" altLang="en-US" sz="2000" dirty="0"/>
              <a:t>, even so GDP is not defined to measure human welfare.</a:t>
            </a:r>
            <a:endParaRPr lang="de-DE" altLang="en-US" sz="2000" dirty="0"/>
          </a:p>
        </p:txBody>
      </p:sp>
      <p:sp>
        <p:nvSpPr>
          <p:cNvPr id="194565" name="Rectangle 7"/>
          <p:cNvSpPr>
            <a:spLocks noGrp="1" noChangeArrowheads="1"/>
          </p:cNvSpPr>
          <p:nvPr>
            <p:ph type="title" idx="4294967295"/>
          </p:nvPr>
        </p:nvSpPr>
        <p:spPr>
          <a:noFill/>
        </p:spPr>
        <p:txBody>
          <a:bodyPr/>
          <a:lstStyle/>
          <a:p>
            <a:pPr eaLnBrk="1" hangingPunct="1"/>
            <a:r>
              <a:rPr lang="en-US" altLang="en-US"/>
              <a:t>1. Introduction to Macroeconomics </a:t>
            </a:r>
            <a:br>
              <a:rPr lang="en-US" altLang="en-US"/>
            </a:br>
            <a:r>
              <a:rPr lang="en-US" altLang="en-US"/>
              <a:t> 1.3.5. GDP and „Welfare“</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t>- </a:t>
            </a:r>
            <a:fld id="{28861E71-8290-4C36-B667-5D2F21ECEBE7}" type="slidenum">
              <a:rPr lang="de-DE" altLang="en-US" sz="1600" b="1"/>
              <a:pPr algn="r" eaLnBrk="1" hangingPunct="1">
                <a:spcBef>
                  <a:spcPct val="0"/>
                </a:spcBef>
                <a:buClrTx/>
                <a:buFontTx/>
                <a:buNone/>
              </a:pPr>
              <a:t>8</a:t>
            </a:fld>
            <a:r>
              <a:rPr lang="de-DE" altLang="en-US" sz="1600" b="1"/>
              <a:t> -</a:t>
            </a:r>
          </a:p>
        </p:txBody>
      </p:sp>
      <p:sp>
        <p:nvSpPr>
          <p:cNvPr id="40963" name="Rectangle 2"/>
          <p:cNvSpPr>
            <a:spLocks noGrp="1" noChangeArrowheads="1"/>
          </p:cNvSpPr>
          <p:nvPr>
            <p:ph type="body" idx="4294967295"/>
          </p:nvPr>
        </p:nvSpPr>
        <p:spPr>
          <a:xfrm>
            <a:off x="457200" y="1371600"/>
            <a:ext cx="8229600" cy="5199063"/>
          </a:xfrm>
        </p:spPr>
        <p:txBody>
          <a:bodyPr/>
          <a:lstStyle/>
          <a:p>
            <a:pPr eaLnBrk="1" hangingPunct="1"/>
            <a:r>
              <a:rPr lang="en-US" altLang="en-US"/>
              <a:t>The </a:t>
            </a:r>
            <a:r>
              <a:rPr lang="en-US" altLang="en-US">
                <a:solidFill>
                  <a:srgbClr val="00FF00"/>
                </a:solidFill>
              </a:rPr>
              <a:t>Circular-Flow model </a:t>
            </a:r>
            <a:r>
              <a:rPr lang="en-US" altLang="en-US"/>
              <a:t>is a basic concept that appears in all </a:t>
            </a:r>
            <a:r>
              <a:rPr lang="en-US" altLang="en-US">
                <a:solidFill>
                  <a:srgbClr val="00FF00"/>
                </a:solidFill>
              </a:rPr>
              <a:t>macroeconomic models</a:t>
            </a:r>
            <a:r>
              <a:rPr lang="en-US" altLang="en-US"/>
              <a:t>.</a:t>
            </a:r>
          </a:p>
          <a:p>
            <a:pPr eaLnBrk="1" hangingPunct="1"/>
            <a:r>
              <a:rPr lang="en-US" altLang="en-US"/>
              <a:t>It is also the backbone of </a:t>
            </a:r>
            <a:r>
              <a:rPr lang="en-US" altLang="en-US">
                <a:solidFill>
                  <a:srgbClr val="00FF00"/>
                </a:solidFill>
              </a:rPr>
              <a:t>macroeconomic statistics</a:t>
            </a:r>
            <a:r>
              <a:rPr lang="en-US" altLang="en-US"/>
              <a:t> (“National Accounting”).</a:t>
            </a:r>
          </a:p>
          <a:p>
            <a:pPr eaLnBrk="1" hangingPunct="1"/>
            <a:r>
              <a:rPr lang="en-US" altLang="en-US"/>
              <a:t>It is based on the idea that the economic </a:t>
            </a:r>
            <a:r>
              <a:rPr lang="en-US" altLang="en-US">
                <a:solidFill>
                  <a:srgbClr val="00FF00"/>
                </a:solidFill>
              </a:rPr>
              <a:t>exchange of goods and production factors</a:t>
            </a:r>
            <a:r>
              <a:rPr lang="en-US" altLang="en-US"/>
              <a:t> between households and firms can be described as a circuit.</a:t>
            </a:r>
          </a:p>
        </p:txBody>
      </p:sp>
      <p:sp>
        <p:nvSpPr>
          <p:cNvPr id="40964" name="Rectangle 12"/>
          <p:cNvSpPr>
            <a:spLocks noGrp="1" noChangeArrowheads="1"/>
          </p:cNvSpPr>
          <p:nvPr>
            <p:ph type="title" idx="4294967295"/>
          </p:nvPr>
        </p:nvSpPr>
        <p:spPr>
          <a:noFill/>
        </p:spPr>
        <p:txBody>
          <a:bodyPr/>
          <a:lstStyle/>
          <a:p>
            <a:pPr eaLnBrk="1" hangingPunct="1"/>
            <a:r>
              <a:rPr lang="en-US" altLang="en-US"/>
              <a:t>1. Introduction to Macroeconomics</a:t>
            </a:r>
            <a:br>
              <a:rPr lang="en-US" altLang="en-US"/>
            </a:br>
            <a:r>
              <a:rPr lang="en-US" altLang="en-US" sz="2400"/>
              <a:t> 1.2. The Circular-Flow Model</a:t>
            </a:r>
          </a:p>
        </p:txBody>
      </p:sp>
      <p:sp>
        <p:nvSpPr>
          <p:cNvPr id="40965" name="AutoShape 9"/>
          <p:cNvSpPr>
            <a:spLocks noChangeArrowheads="1"/>
          </p:cNvSpPr>
          <p:nvPr/>
        </p:nvSpPr>
        <p:spPr bwMode="auto">
          <a:xfrm>
            <a:off x="0" y="6610350"/>
            <a:ext cx="247650" cy="247650"/>
          </a:xfrm>
          <a:prstGeom prst="rtTriangle">
            <a:avLst/>
          </a:prstGeom>
          <a:solidFill>
            <a:srgbClr val="FFFF00"/>
          </a:solidFill>
          <a:ln w="38100" algn="ctr">
            <a:solidFill>
              <a:srgbClr val="FFFF00"/>
            </a:solidFill>
            <a:miter lim="800000"/>
            <a:headEnd/>
            <a:tailEnd/>
          </a:ln>
        </p:spPr>
        <p:txBody>
          <a:bodyPr wrap="none" lIns="0" tIns="0" rIns="0" bIns="0" anchor="ct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buFont typeface="Arial Unicode MS" pitchFamily="34" charset="-128"/>
              <a:buNone/>
            </a:pPr>
            <a:endParaRPr lang="en-US" altLang="en-US" sz="2500">
              <a:solidFill>
                <a:schemeClr val="tx2"/>
              </a:solidFill>
            </a:endParaRPr>
          </a:p>
        </p:txBody>
      </p:sp>
      <p:pic>
        <p:nvPicPr>
          <p:cNvPr id="40974" name="Picture 6" descr="François_Quesn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7988" y="3857625"/>
            <a:ext cx="2386012"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5" name="Rectangle 9"/>
          <p:cNvSpPr>
            <a:spLocks noChangeArrowheads="1"/>
          </p:cNvSpPr>
          <p:nvPr/>
        </p:nvSpPr>
        <p:spPr bwMode="auto">
          <a:xfrm>
            <a:off x="431800" y="4186238"/>
            <a:ext cx="62103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r>
              <a:rPr lang="en-US" altLang="en-US"/>
              <a:t>Its inventor was the French medic </a:t>
            </a:r>
            <a:r>
              <a:rPr lang="en-US" altLang="en-US">
                <a:solidFill>
                  <a:srgbClr val="00FF00"/>
                </a:solidFill>
              </a:rPr>
              <a:t>François</a:t>
            </a:r>
            <a:r>
              <a:rPr lang="en-US" altLang="en-US"/>
              <a:t> </a:t>
            </a:r>
            <a:r>
              <a:rPr lang="en-US" altLang="en-US">
                <a:solidFill>
                  <a:srgbClr val="00FF00"/>
                </a:solidFill>
              </a:rPr>
              <a:t>Quesnay</a:t>
            </a:r>
            <a:r>
              <a:rPr lang="en-US" altLang="en-US"/>
              <a:t> (</a:t>
            </a:r>
            <a:r>
              <a:rPr lang="de-DE" altLang="en-US"/>
              <a:t>1694 - 1774</a:t>
            </a:r>
            <a:r>
              <a:rPr lang="en-US" altLang="en-US"/>
              <a:t>), who took the idea from the discovery of the blood circuit in those times.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5" grpId="0"/>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D8A1D31E-FBC2-4988-83A7-D77FC67B578E}" type="slidenum">
              <a:rPr lang="de-DE" altLang="en-US" sz="1600"/>
              <a:pPr>
                <a:spcBef>
                  <a:spcPct val="0"/>
                </a:spcBef>
                <a:buClrTx/>
                <a:buFontTx/>
                <a:buNone/>
              </a:pPr>
              <a:t>80</a:t>
            </a:fld>
            <a:r>
              <a:rPr lang="de-DE" altLang="en-US" sz="1600"/>
              <a:t> -</a:t>
            </a:r>
          </a:p>
        </p:txBody>
      </p:sp>
      <p:sp>
        <p:nvSpPr>
          <p:cNvPr id="196611"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196612" name="Rectangle 2"/>
          <p:cNvSpPr>
            <a:spLocks noGrp="1" noChangeArrowheads="1"/>
          </p:cNvSpPr>
          <p:nvPr>
            <p:ph type="title"/>
          </p:nvPr>
        </p:nvSpPr>
        <p:spPr/>
        <p:txBody>
          <a:bodyPr/>
          <a:lstStyle/>
          <a:p>
            <a:pPr eaLnBrk="1" hangingPunct="1"/>
            <a:r>
              <a:rPr lang="en-US" altLang="en-US"/>
              <a:t>1.4. Questions for Review</a:t>
            </a:r>
          </a:p>
        </p:txBody>
      </p:sp>
      <p:sp>
        <p:nvSpPr>
          <p:cNvPr id="196613" name="Rectangle 3"/>
          <p:cNvSpPr>
            <a:spLocks noGrp="1" noChangeArrowheads="1"/>
          </p:cNvSpPr>
          <p:nvPr>
            <p:ph type="body" idx="1"/>
          </p:nvPr>
        </p:nvSpPr>
        <p:spPr>
          <a:xfrm>
            <a:off x="457200" y="1371600"/>
            <a:ext cx="8229600" cy="5135563"/>
          </a:xfrm>
        </p:spPr>
        <p:txBody>
          <a:bodyPr/>
          <a:lstStyle/>
          <a:p>
            <a:pPr marL="0" indent="0" algn="just" eaLnBrk="1" hangingPunct="1">
              <a:lnSpc>
                <a:spcPct val="90000"/>
              </a:lnSpc>
            </a:pPr>
            <a:r>
              <a:rPr lang="en-US" altLang="en-US"/>
              <a:t>You should be able to answer the following questions at the end of this chapter. All of the questions can be answered with the help of the lecture notes. If you have difficulties in answering a question, discuss this question with me at the end of the lecture, attend my colloquium or send me an E-Mail.</a:t>
            </a:r>
            <a:endParaRPr lang="de-DE" altLang="en-US"/>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B439B3E2-F37E-4CD1-91CC-85B81AABFE66}" type="slidenum">
              <a:rPr lang="de-DE" altLang="en-US" sz="1600"/>
              <a:pPr>
                <a:spcBef>
                  <a:spcPct val="0"/>
                </a:spcBef>
                <a:buClrTx/>
                <a:buFontTx/>
                <a:buNone/>
              </a:pPr>
              <a:t>81</a:t>
            </a:fld>
            <a:r>
              <a:rPr lang="de-DE" altLang="en-US" sz="1600"/>
              <a:t> -</a:t>
            </a:r>
          </a:p>
        </p:txBody>
      </p:sp>
      <p:sp>
        <p:nvSpPr>
          <p:cNvPr id="198659"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198660" name="Rectangle 3"/>
          <p:cNvSpPr>
            <a:spLocks noChangeArrowheads="1"/>
          </p:cNvSpPr>
          <p:nvPr/>
        </p:nvSpPr>
        <p:spPr bwMode="auto">
          <a:xfrm>
            <a:off x="493713" y="1049338"/>
            <a:ext cx="8326437"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571500" indent="-571500">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spcBef>
                <a:spcPct val="60000"/>
              </a:spcBef>
              <a:buFont typeface="Arial Unicode MS" pitchFamily="34" charset="-128"/>
              <a:buAutoNum type="arabicPeriod"/>
            </a:pPr>
            <a:r>
              <a:rPr lang="en-US" altLang="en-US" sz="2000"/>
              <a:t>What is the difference between micro- and macroeconomics?</a:t>
            </a:r>
          </a:p>
          <a:p>
            <a:pPr eaLnBrk="1" hangingPunct="1">
              <a:spcBef>
                <a:spcPct val="60000"/>
              </a:spcBef>
              <a:buFont typeface="Arial Unicode MS" pitchFamily="34" charset="-128"/>
              <a:buAutoNum type="arabicPeriod"/>
            </a:pPr>
            <a:r>
              <a:rPr lang="en-US" altLang="en-US" sz="2000"/>
              <a:t>What is the relation between macroeconomic theories, aims and strategies?</a:t>
            </a:r>
          </a:p>
          <a:p>
            <a:pPr eaLnBrk="1" hangingPunct="1">
              <a:spcBef>
                <a:spcPct val="60000"/>
              </a:spcBef>
              <a:buFont typeface="Arial Unicode MS" pitchFamily="34" charset="-128"/>
              <a:buAutoNum type="arabicPeriod"/>
            </a:pPr>
            <a:r>
              <a:rPr lang="en-US" altLang="en-US" sz="2000"/>
              <a:t>What kind of questions are typical for macroeconomic theory, what for the discussion of macroeconomic aims? </a:t>
            </a:r>
          </a:p>
          <a:p>
            <a:pPr eaLnBrk="1" hangingPunct="1">
              <a:spcBef>
                <a:spcPct val="60000"/>
              </a:spcBef>
              <a:buFont typeface="Arial Unicode MS" pitchFamily="34" charset="-128"/>
              <a:buAutoNum type="arabicPeriod"/>
            </a:pPr>
            <a:r>
              <a:rPr lang="en-US" altLang="en-US" sz="2000"/>
              <a:t>Explain the circular flow model of an economy. </a:t>
            </a:r>
          </a:p>
          <a:p>
            <a:pPr eaLnBrk="1" hangingPunct="1">
              <a:spcBef>
                <a:spcPct val="60000"/>
              </a:spcBef>
              <a:buFont typeface="Arial Unicode MS" pitchFamily="34" charset="-128"/>
              <a:buAutoNum type="arabicPeriod"/>
            </a:pPr>
            <a:r>
              <a:rPr lang="en-US" altLang="en-US" sz="2000"/>
              <a:t>What kind of conclusions can be dawn from this model? </a:t>
            </a:r>
          </a:p>
          <a:p>
            <a:pPr eaLnBrk="1" hangingPunct="1">
              <a:spcBef>
                <a:spcPct val="60000"/>
              </a:spcBef>
              <a:buFont typeface="Arial Unicode MS" pitchFamily="34" charset="-128"/>
              <a:buAutoNum type="arabicPeriod"/>
            </a:pPr>
            <a:r>
              <a:rPr lang="en-US" altLang="en-US" sz="2000"/>
              <a:t>Who owns the production factors of an economy?</a:t>
            </a:r>
          </a:p>
          <a:p>
            <a:pPr eaLnBrk="1" hangingPunct="1">
              <a:spcBef>
                <a:spcPct val="60000"/>
              </a:spcBef>
              <a:buFont typeface="Arial Unicode MS" pitchFamily="34" charset="-128"/>
              <a:buAutoNum type="arabicPeriod"/>
            </a:pPr>
            <a:r>
              <a:rPr lang="en-US" altLang="en-US" sz="2000"/>
              <a:t>Explain the fundamental equation of the circular-flow model.</a:t>
            </a:r>
          </a:p>
          <a:p>
            <a:pPr eaLnBrk="1" hangingPunct="1">
              <a:spcBef>
                <a:spcPct val="60000"/>
              </a:spcBef>
              <a:buFont typeface="Arial Unicode MS" pitchFamily="34" charset="-128"/>
              <a:buAutoNum type="arabicPeriod"/>
            </a:pPr>
            <a:r>
              <a:rPr lang="en-US" altLang="en-US" sz="2000"/>
              <a:t>Define GDP.</a:t>
            </a:r>
          </a:p>
        </p:txBody>
      </p:sp>
      <p:sp>
        <p:nvSpPr>
          <p:cNvPr id="198661" name="Rectangle 5"/>
          <p:cNvSpPr>
            <a:spLocks noGrp="1" noChangeArrowheads="1"/>
          </p:cNvSpPr>
          <p:nvPr>
            <p:ph type="title"/>
          </p:nvPr>
        </p:nvSpPr>
        <p:spPr>
          <a:noFill/>
        </p:spPr>
        <p:txBody>
          <a:bodyPr/>
          <a:lstStyle/>
          <a:p>
            <a:pPr eaLnBrk="1" hangingPunct="1"/>
            <a:r>
              <a:rPr lang="en-US" altLang="en-US"/>
              <a:t>1.4. Questions for Review</a:t>
            </a: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048318E6-F90E-417D-9A52-193B7AD56ACE}" type="slidenum">
              <a:rPr lang="de-DE" altLang="en-US" sz="1600"/>
              <a:pPr>
                <a:spcBef>
                  <a:spcPct val="0"/>
                </a:spcBef>
                <a:buClrTx/>
                <a:buFontTx/>
                <a:buNone/>
              </a:pPr>
              <a:t>82</a:t>
            </a:fld>
            <a:r>
              <a:rPr lang="de-DE" altLang="en-US" sz="1600"/>
              <a:t> -</a:t>
            </a:r>
          </a:p>
        </p:txBody>
      </p:sp>
      <p:sp>
        <p:nvSpPr>
          <p:cNvPr id="200707"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200708" name="Rectangle 3"/>
          <p:cNvSpPr>
            <a:spLocks noChangeArrowheads="1"/>
          </p:cNvSpPr>
          <p:nvPr/>
        </p:nvSpPr>
        <p:spPr bwMode="auto">
          <a:xfrm>
            <a:off x="493713" y="1049338"/>
            <a:ext cx="8326437" cy="559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571500" indent="-571500">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spcBef>
                <a:spcPct val="60000"/>
              </a:spcBef>
              <a:buFont typeface="Arial Unicode MS" pitchFamily="34" charset="-128"/>
              <a:buAutoNum type="arabicPeriod" startAt="11"/>
            </a:pPr>
            <a:r>
              <a:rPr lang="en-US" altLang="en-US" sz="2000"/>
              <a:t>How does the calculation of GDP take care of the “apples and oranges” problem?</a:t>
            </a:r>
          </a:p>
          <a:p>
            <a:pPr eaLnBrk="1" hangingPunct="1">
              <a:spcBef>
                <a:spcPct val="60000"/>
              </a:spcBef>
              <a:buFont typeface="Arial Unicode MS" pitchFamily="34" charset="-128"/>
              <a:buAutoNum type="arabicPeriod" startAt="11"/>
            </a:pPr>
            <a:r>
              <a:rPr lang="en-US" altLang="en-US" sz="2000"/>
              <a:t>What kind of information contains the market price of a good?</a:t>
            </a:r>
          </a:p>
          <a:p>
            <a:pPr eaLnBrk="1" hangingPunct="1">
              <a:spcBef>
                <a:spcPct val="60000"/>
              </a:spcBef>
              <a:buFont typeface="Arial Unicode MS" pitchFamily="34" charset="-128"/>
              <a:buAutoNum type="arabicPeriod" startAt="11"/>
            </a:pPr>
            <a:r>
              <a:rPr lang="en-US" altLang="en-US" sz="2000"/>
              <a:t>What are services?</a:t>
            </a:r>
          </a:p>
          <a:p>
            <a:pPr eaLnBrk="1" hangingPunct="1">
              <a:spcBef>
                <a:spcPct val="60000"/>
              </a:spcBef>
              <a:buFont typeface="Arial Unicode MS" pitchFamily="34" charset="-128"/>
              <a:buAutoNum type="arabicPeriod" startAt="11"/>
            </a:pPr>
            <a:r>
              <a:rPr lang="en-US" altLang="en-US" sz="2000"/>
              <a:t>Are services covered by the calculation of GDP?</a:t>
            </a:r>
          </a:p>
          <a:p>
            <a:pPr eaLnBrk="1" hangingPunct="1">
              <a:spcBef>
                <a:spcPct val="60000"/>
              </a:spcBef>
              <a:buFont typeface="Arial Unicode MS" pitchFamily="34" charset="-128"/>
              <a:buAutoNum type="arabicPeriod" startAt="11"/>
            </a:pPr>
            <a:r>
              <a:rPr lang="en-US" altLang="en-US" sz="2000"/>
              <a:t>You buy a CD-player. Do you buy a service or a good?</a:t>
            </a:r>
          </a:p>
          <a:p>
            <a:pPr eaLnBrk="1" hangingPunct="1">
              <a:spcBef>
                <a:spcPct val="60000"/>
              </a:spcBef>
              <a:buFont typeface="Arial Unicode MS" pitchFamily="34" charset="-128"/>
              <a:buAutoNum type="arabicPeriod" startAt="11"/>
            </a:pPr>
            <a:r>
              <a:rPr lang="en-US" altLang="en-US" sz="2000"/>
              <a:t>You visit a music concert. Do you buy a service or a good?</a:t>
            </a:r>
          </a:p>
          <a:p>
            <a:pPr eaLnBrk="1" hangingPunct="1">
              <a:spcBef>
                <a:spcPct val="60000"/>
              </a:spcBef>
              <a:buFont typeface="Arial Unicode MS" pitchFamily="34" charset="-128"/>
              <a:buAutoNum type="arabicPeriod" startAt="11"/>
            </a:pPr>
            <a:r>
              <a:rPr lang="en-US" altLang="en-US" sz="2000"/>
              <a:t>What kind of products are not correctly captured by GDP?</a:t>
            </a:r>
          </a:p>
          <a:p>
            <a:pPr eaLnBrk="1" hangingPunct="1">
              <a:spcBef>
                <a:spcPct val="60000"/>
              </a:spcBef>
              <a:buFont typeface="Arial Unicode MS" pitchFamily="34" charset="-128"/>
              <a:buAutoNum type="arabicPeriod" startAt="11"/>
            </a:pPr>
            <a:r>
              <a:rPr lang="en-US" altLang="en-US" sz="2000"/>
              <a:t>You decide to take your meals further on in restaurants only. What is the effect of your decision on GDP?</a:t>
            </a:r>
          </a:p>
        </p:txBody>
      </p:sp>
      <p:sp>
        <p:nvSpPr>
          <p:cNvPr id="200709" name="Rectangle 5"/>
          <p:cNvSpPr>
            <a:spLocks noGrp="1" noChangeArrowheads="1"/>
          </p:cNvSpPr>
          <p:nvPr>
            <p:ph type="title"/>
          </p:nvPr>
        </p:nvSpPr>
        <p:spPr>
          <a:noFill/>
        </p:spPr>
        <p:txBody>
          <a:bodyPr/>
          <a:lstStyle/>
          <a:p>
            <a:pPr eaLnBrk="1" hangingPunct="1"/>
            <a:r>
              <a:rPr lang="en-US" altLang="en-US"/>
              <a:t>1.4. Questions for Review</a:t>
            </a: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BC740F74-E6E0-463D-A593-7F55611BC617}" type="slidenum">
              <a:rPr lang="de-DE" altLang="en-US" sz="1600"/>
              <a:pPr>
                <a:spcBef>
                  <a:spcPct val="0"/>
                </a:spcBef>
                <a:buClrTx/>
                <a:buFontTx/>
                <a:buNone/>
              </a:pPr>
              <a:t>83</a:t>
            </a:fld>
            <a:r>
              <a:rPr lang="de-DE" altLang="en-US" sz="1600"/>
              <a:t> -</a:t>
            </a:r>
          </a:p>
        </p:txBody>
      </p:sp>
      <p:sp>
        <p:nvSpPr>
          <p:cNvPr id="202755"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202756" name="Rectangle 3"/>
          <p:cNvSpPr>
            <a:spLocks noChangeArrowheads="1"/>
          </p:cNvSpPr>
          <p:nvPr/>
        </p:nvSpPr>
        <p:spPr bwMode="auto">
          <a:xfrm>
            <a:off x="493713" y="1049338"/>
            <a:ext cx="8326437" cy="559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571500" indent="-571500">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spcBef>
                <a:spcPct val="60000"/>
              </a:spcBef>
              <a:buFont typeface="Arial Unicode MS" pitchFamily="34" charset="-128"/>
              <a:buAutoNum type="arabicPeriod" startAt="19"/>
            </a:pPr>
            <a:r>
              <a:rPr lang="en-US" altLang="en-US" sz="2000"/>
              <a:t>A household aid marries his former employer. What effect has this marriage on GDP?</a:t>
            </a:r>
          </a:p>
          <a:p>
            <a:pPr eaLnBrk="1" hangingPunct="1">
              <a:spcBef>
                <a:spcPct val="60000"/>
              </a:spcBef>
              <a:buFont typeface="Arial Unicode MS" pitchFamily="34" charset="-128"/>
              <a:buAutoNum type="arabicPeriod" startAt="19"/>
            </a:pPr>
            <a:r>
              <a:rPr lang="en-US" altLang="en-US" sz="2000"/>
              <a:t>What difficulty emerges in interpreting the GDP of countries with a large sector of agricultural subsistence?</a:t>
            </a:r>
          </a:p>
          <a:p>
            <a:pPr eaLnBrk="1" hangingPunct="1">
              <a:spcBef>
                <a:spcPct val="60000"/>
              </a:spcBef>
              <a:buFont typeface="Arial Unicode MS" pitchFamily="34" charset="-128"/>
              <a:buAutoNum type="arabicPeriod" startAt="19"/>
            </a:pPr>
            <a:r>
              <a:rPr lang="en-US" altLang="en-US" sz="2000"/>
              <a:t>What are “non-profit organizations”?</a:t>
            </a:r>
          </a:p>
          <a:p>
            <a:pPr eaLnBrk="1" hangingPunct="1">
              <a:spcBef>
                <a:spcPct val="60000"/>
              </a:spcBef>
              <a:buFont typeface="Arial Unicode MS" pitchFamily="34" charset="-128"/>
              <a:buAutoNum type="arabicPeriod" startAt="19"/>
            </a:pPr>
            <a:r>
              <a:rPr lang="en-US" altLang="en-US" sz="2000"/>
              <a:t>How does the production of institutions, which grant their products and services for free to their customers, enter the calculation of GDP?</a:t>
            </a:r>
          </a:p>
          <a:p>
            <a:pPr eaLnBrk="1" hangingPunct="1">
              <a:spcBef>
                <a:spcPct val="60000"/>
              </a:spcBef>
              <a:buFont typeface="Arial Unicode MS" pitchFamily="34" charset="-128"/>
              <a:buAutoNum type="arabicPeriod" startAt="19"/>
            </a:pPr>
            <a:r>
              <a:rPr lang="en-US" altLang="en-US" sz="2000"/>
              <a:t>Why does adding up the sales of firms does not lead to GDP?</a:t>
            </a:r>
          </a:p>
          <a:p>
            <a:pPr eaLnBrk="1" hangingPunct="1">
              <a:spcBef>
                <a:spcPct val="60000"/>
              </a:spcBef>
              <a:buFont typeface="Arial Unicode MS" pitchFamily="34" charset="-128"/>
              <a:buAutoNum type="arabicPeriod" startAt="19"/>
            </a:pPr>
            <a:r>
              <a:rPr lang="en-US" altLang="en-US" sz="2000"/>
              <a:t>Explain the problem of “multiple count” based on an example.</a:t>
            </a:r>
          </a:p>
          <a:p>
            <a:pPr eaLnBrk="1" hangingPunct="1">
              <a:spcBef>
                <a:spcPct val="60000"/>
              </a:spcBef>
              <a:buFont typeface="Arial Unicode MS" pitchFamily="34" charset="-128"/>
              <a:buAutoNum type="arabicPeriod" startAt="19"/>
            </a:pPr>
            <a:r>
              <a:rPr lang="en-US" altLang="en-US" sz="2000"/>
              <a:t>What role play “intermediary goods” in the calculation of GDP?</a:t>
            </a:r>
          </a:p>
        </p:txBody>
      </p:sp>
      <p:sp>
        <p:nvSpPr>
          <p:cNvPr id="202757" name="Rectangle 5"/>
          <p:cNvSpPr>
            <a:spLocks noGrp="1" noChangeArrowheads="1"/>
          </p:cNvSpPr>
          <p:nvPr>
            <p:ph type="title"/>
          </p:nvPr>
        </p:nvSpPr>
        <p:spPr>
          <a:noFill/>
        </p:spPr>
        <p:txBody>
          <a:bodyPr/>
          <a:lstStyle/>
          <a:p>
            <a:pPr eaLnBrk="1" hangingPunct="1"/>
            <a:r>
              <a:rPr lang="en-US" altLang="en-US"/>
              <a:t>1.4. Questions for Review</a:t>
            </a: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2E07E3E4-9254-4EEE-88FC-CE895FBAE3AD}" type="slidenum">
              <a:rPr lang="de-DE" altLang="en-US" sz="1600"/>
              <a:pPr>
                <a:spcBef>
                  <a:spcPct val="0"/>
                </a:spcBef>
                <a:buClrTx/>
                <a:buFontTx/>
                <a:buNone/>
              </a:pPr>
              <a:t>84</a:t>
            </a:fld>
            <a:r>
              <a:rPr lang="de-DE" altLang="en-US" sz="1600"/>
              <a:t> -</a:t>
            </a:r>
          </a:p>
        </p:txBody>
      </p:sp>
      <p:sp>
        <p:nvSpPr>
          <p:cNvPr id="204803"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204804" name="Rectangle 3"/>
          <p:cNvSpPr>
            <a:spLocks noChangeArrowheads="1"/>
          </p:cNvSpPr>
          <p:nvPr/>
        </p:nvSpPr>
        <p:spPr bwMode="auto">
          <a:xfrm>
            <a:off x="493713" y="1049338"/>
            <a:ext cx="8326437" cy="559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571500" indent="-571500">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spcBef>
                <a:spcPct val="60000"/>
              </a:spcBef>
              <a:buFont typeface="Arial Unicode MS" pitchFamily="34" charset="-128"/>
              <a:buAutoNum type="arabicPeriod" startAt="26"/>
            </a:pPr>
            <a:r>
              <a:rPr lang="en-US" altLang="en-US" sz="2000"/>
              <a:t>Does a Swiss citizen working in the town of Konstanz affect the German GDP?</a:t>
            </a:r>
          </a:p>
          <a:p>
            <a:pPr eaLnBrk="1" hangingPunct="1">
              <a:spcBef>
                <a:spcPct val="60000"/>
              </a:spcBef>
              <a:buFont typeface="Arial Unicode MS" pitchFamily="34" charset="-128"/>
              <a:buAutoNum type="arabicPeriod" startAt="26"/>
            </a:pPr>
            <a:r>
              <a:rPr lang="en-US" altLang="en-US" sz="2000"/>
              <a:t>Does a German citizen, who runs a firm in Austria, affect the German GDP?</a:t>
            </a:r>
          </a:p>
          <a:p>
            <a:pPr eaLnBrk="1" hangingPunct="1">
              <a:spcBef>
                <a:spcPct val="60000"/>
              </a:spcBef>
              <a:buFont typeface="Arial Unicode MS" pitchFamily="34" charset="-128"/>
              <a:buAutoNum type="arabicPeriod" startAt="26"/>
            </a:pPr>
            <a:r>
              <a:rPr lang="en-US" altLang="en-US" sz="2000"/>
              <a:t>Does a German citizen, who works in a bank in Luxembourg, affect the German national income?</a:t>
            </a:r>
          </a:p>
          <a:p>
            <a:pPr eaLnBrk="1" hangingPunct="1">
              <a:spcBef>
                <a:spcPct val="60000"/>
              </a:spcBef>
              <a:buFont typeface="Arial Unicode MS" pitchFamily="34" charset="-128"/>
              <a:buAutoNum type="arabicPeriod" startAt="26"/>
            </a:pPr>
            <a:r>
              <a:rPr lang="en-US" altLang="en-US" sz="2000"/>
              <a:t>You sell your two years old Maserati at eBay. How does this transaction affect the current GDP?</a:t>
            </a:r>
          </a:p>
          <a:p>
            <a:pPr eaLnBrk="1" hangingPunct="1">
              <a:spcBef>
                <a:spcPct val="60000"/>
              </a:spcBef>
              <a:buFont typeface="Arial Unicode MS" pitchFamily="34" charset="-128"/>
              <a:buAutoNum type="arabicPeriod" startAt="26"/>
            </a:pPr>
            <a:r>
              <a:rPr lang="en-US" altLang="en-US" sz="2000"/>
              <a:t>What are the three ways of calculating GDP?</a:t>
            </a:r>
          </a:p>
          <a:p>
            <a:pPr eaLnBrk="1" hangingPunct="1">
              <a:spcBef>
                <a:spcPct val="60000"/>
              </a:spcBef>
              <a:buFont typeface="Arial Unicode MS" pitchFamily="34" charset="-128"/>
              <a:buAutoNum type="arabicPeriod" startAt="26"/>
            </a:pPr>
            <a:r>
              <a:rPr lang="en-US" altLang="en-US" sz="2000"/>
              <a:t>Specify the components of GDP following the three ways of calculating GDP.</a:t>
            </a:r>
          </a:p>
        </p:txBody>
      </p:sp>
      <p:sp>
        <p:nvSpPr>
          <p:cNvPr id="204805" name="Rectangle 5"/>
          <p:cNvSpPr>
            <a:spLocks noGrp="1" noChangeArrowheads="1"/>
          </p:cNvSpPr>
          <p:nvPr>
            <p:ph type="title"/>
          </p:nvPr>
        </p:nvSpPr>
        <p:spPr>
          <a:noFill/>
        </p:spPr>
        <p:txBody>
          <a:bodyPr/>
          <a:lstStyle/>
          <a:p>
            <a:pPr eaLnBrk="1" hangingPunct="1"/>
            <a:r>
              <a:rPr lang="en-US" altLang="en-US"/>
              <a:t>1.4. Questions for Review</a:t>
            </a: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9B3EEAFF-C2FF-4AB0-938C-D996058639A5}" type="slidenum">
              <a:rPr lang="de-DE" altLang="en-US" sz="1600"/>
              <a:pPr>
                <a:spcBef>
                  <a:spcPct val="0"/>
                </a:spcBef>
                <a:buClrTx/>
                <a:buFontTx/>
                <a:buNone/>
              </a:pPr>
              <a:t>85</a:t>
            </a:fld>
            <a:r>
              <a:rPr lang="de-DE" altLang="en-US" sz="1600"/>
              <a:t> -</a:t>
            </a:r>
          </a:p>
        </p:txBody>
      </p:sp>
      <p:sp>
        <p:nvSpPr>
          <p:cNvPr id="206851"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206852" name="Rectangle 3"/>
          <p:cNvSpPr>
            <a:spLocks noChangeArrowheads="1"/>
          </p:cNvSpPr>
          <p:nvPr/>
        </p:nvSpPr>
        <p:spPr bwMode="auto">
          <a:xfrm>
            <a:off x="493713" y="1049338"/>
            <a:ext cx="8326437"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571500" indent="-571500">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spcBef>
                <a:spcPct val="60000"/>
              </a:spcBef>
              <a:buFont typeface="Arial" charset="0"/>
              <a:buAutoNum type="arabicPeriod" startAt="32"/>
            </a:pPr>
            <a:r>
              <a:rPr lang="en-US" altLang="en-US" sz="2000" dirty="0"/>
              <a:t>How is value added of firms, of the government and private Households computed?</a:t>
            </a:r>
          </a:p>
          <a:p>
            <a:pPr eaLnBrk="1" hangingPunct="1">
              <a:spcBef>
                <a:spcPct val="60000"/>
              </a:spcBef>
              <a:buFont typeface="Arial Unicode MS" pitchFamily="34" charset="-128"/>
              <a:buAutoNum type="arabicPeriod" startAt="32"/>
            </a:pPr>
            <a:r>
              <a:rPr lang="en-US" altLang="en-US" sz="2000" dirty="0"/>
              <a:t>What kind of aggregate should be the base of an analysis of market potential of a country or a region?</a:t>
            </a:r>
          </a:p>
          <a:p>
            <a:pPr eaLnBrk="1" hangingPunct="1">
              <a:spcBef>
                <a:spcPct val="60000"/>
              </a:spcBef>
              <a:buFont typeface="Arial Unicode MS" pitchFamily="34" charset="-128"/>
              <a:buAutoNum type="arabicPeriod" startAt="32"/>
            </a:pPr>
            <a:r>
              <a:rPr lang="en-US" altLang="en-US" sz="2000" dirty="0"/>
              <a:t>What is the definition of “depreciations” as contained in GDP?</a:t>
            </a:r>
          </a:p>
          <a:p>
            <a:pPr eaLnBrk="1" hangingPunct="1">
              <a:spcBef>
                <a:spcPct val="60000"/>
              </a:spcBef>
              <a:buFont typeface="Arial Unicode MS" pitchFamily="34" charset="-128"/>
              <a:buAutoNum type="arabicPeriod" startAt="32"/>
            </a:pPr>
            <a:r>
              <a:rPr lang="en-US" altLang="en-US" sz="2000" dirty="0"/>
              <a:t>How is the aggregate called that results, if you subtract depreciation form GDP?</a:t>
            </a:r>
          </a:p>
          <a:p>
            <a:pPr eaLnBrk="1" hangingPunct="1">
              <a:spcBef>
                <a:spcPct val="60000"/>
              </a:spcBef>
              <a:buFont typeface="Arial Unicode MS" pitchFamily="34" charset="-128"/>
              <a:buAutoNum type="arabicPeriod" startAt="32"/>
            </a:pPr>
            <a:r>
              <a:rPr lang="en-US" altLang="en-US" sz="2000" dirty="0"/>
              <a:t>Explain the derivation of disposable income starting with GDP. </a:t>
            </a:r>
          </a:p>
          <a:p>
            <a:pPr eaLnBrk="1" hangingPunct="1">
              <a:spcBef>
                <a:spcPct val="60000"/>
              </a:spcBef>
              <a:buFont typeface="Arial Unicode MS" pitchFamily="34" charset="-128"/>
              <a:buAutoNum type="arabicPeriod" startAt="32"/>
            </a:pPr>
            <a:r>
              <a:rPr lang="en-US" altLang="en-US" sz="2000" dirty="0"/>
              <a:t>Specify four reasons that reduce the appropriateness of GDP as a measure of wealth.</a:t>
            </a:r>
          </a:p>
        </p:txBody>
      </p:sp>
      <p:sp>
        <p:nvSpPr>
          <p:cNvPr id="206853" name="Rectangle 5"/>
          <p:cNvSpPr>
            <a:spLocks noGrp="1" noChangeArrowheads="1"/>
          </p:cNvSpPr>
          <p:nvPr>
            <p:ph type="title"/>
          </p:nvPr>
        </p:nvSpPr>
        <p:spPr>
          <a:noFill/>
        </p:spPr>
        <p:txBody>
          <a:bodyPr/>
          <a:lstStyle/>
          <a:p>
            <a:pPr eaLnBrk="1" hangingPunct="1"/>
            <a:r>
              <a:rPr lang="en-US" altLang="en-US"/>
              <a:t>1.4. Questions for Review</a:t>
            </a: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1E024DD5-9E98-4E6F-A9AE-4F07A0CF98DB}" type="slidenum">
              <a:rPr lang="de-DE" altLang="en-US" sz="1600"/>
              <a:pPr>
                <a:spcBef>
                  <a:spcPct val="0"/>
                </a:spcBef>
                <a:buClrTx/>
                <a:buFontTx/>
                <a:buNone/>
              </a:pPr>
              <a:t>86</a:t>
            </a:fld>
            <a:r>
              <a:rPr lang="de-DE" altLang="en-US" sz="1600"/>
              <a:t> -</a:t>
            </a:r>
          </a:p>
        </p:txBody>
      </p:sp>
      <p:sp>
        <p:nvSpPr>
          <p:cNvPr id="208899"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208900" name="Rectangle 3"/>
          <p:cNvSpPr>
            <a:spLocks noChangeArrowheads="1"/>
          </p:cNvSpPr>
          <p:nvPr/>
        </p:nvSpPr>
        <p:spPr bwMode="auto">
          <a:xfrm>
            <a:off x="544513" y="1116013"/>
            <a:ext cx="8275637"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571500" indent="-571500">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spcBef>
                <a:spcPct val="60000"/>
              </a:spcBef>
              <a:buFont typeface="Arial" charset="0"/>
              <a:buAutoNum type="arabicPeriod" startAt="38"/>
            </a:pPr>
            <a:r>
              <a:rPr lang="en-US" altLang="en-US" sz="1900" dirty="0"/>
              <a:t>What factor has to be considered, if the GDP of 1994 has to be compared with the GDP of 2002?</a:t>
            </a:r>
          </a:p>
          <a:p>
            <a:pPr eaLnBrk="1" hangingPunct="1">
              <a:spcBef>
                <a:spcPct val="60000"/>
              </a:spcBef>
              <a:buFont typeface="Arial Unicode MS" pitchFamily="34" charset="-128"/>
              <a:buAutoNum type="arabicPeriod" startAt="38"/>
            </a:pPr>
            <a:r>
              <a:rPr lang="en-US" altLang="en-US" sz="1900" dirty="0"/>
              <a:t>The nominal G</a:t>
            </a:r>
            <a:r>
              <a:rPr lang="en-US" altLang="en-US" sz="1900" dirty="0">
                <a:hlinkClick r:id="rId3" action="ppaction://hlinkfile"/>
              </a:rPr>
              <a:t>D</a:t>
            </a:r>
            <a:r>
              <a:rPr lang="en-US" altLang="en-US" sz="1900" dirty="0"/>
              <a:t>P of country A was 100 000 € in the year 1950 and 130 000 000 € in the year 2000. In the same span of time the BIP-Deflator has grown with an annual rate of 5% per year. The nominal GDP of country B was 250 000 € in the year 1950 and 120 000 000 € in the year 2000. In the same span of time the GDP-Deflator has grown with an annual rate of 2%. Which country has experienced the strongest growth of real GDP? </a:t>
            </a:r>
          </a:p>
          <a:p>
            <a:pPr eaLnBrk="1" hangingPunct="1">
              <a:spcBef>
                <a:spcPct val="60000"/>
              </a:spcBef>
              <a:buFont typeface="Arial Unicode MS" pitchFamily="34" charset="-128"/>
              <a:buAutoNum type="arabicPeriod" startAt="38"/>
            </a:pPr>
            <a:r>
              <a:rPr lang="en-US" altLang="en-US" sz="1900" dirty="0"/>
              <a:t>What is the difference between nominal and real GDP?</a:t>
            </a:r>
          </a:p>
          <a:p>
            <a:pPr eaLnBrk="1" hangingPunct="1">
              <a:spcBef>
                <a:spcPct val="60000"/>
              </a:spcBef>
              <a:buFont typeface="Arial Unicode MS" pitchFamily="34" charset="-128"/>
              <a:buAutoNum type="arabicPeriod" startAt="38"/>
            </a:pPr>
            <a:r>
              <a:rPr lang="en-US" altLang="en-US" sz="1900" dirty="0"/>
              <a:t>What is the definition of the GDP-Deflator?</a:t>
            </a:r>
          </a:p>
          <a:p>
            <a:pPr eaLnBrk="1" hangingPunct="1">
              <a:spcBef>
                <a:spcPct val="60000"/>
              </a:spcBef>
              <a:buFont typeface="Arial Unicode MS" pitchFamily="34" charset="-128"/>
              <a:buAutoNum type="arabicPeriod" startAt="38"/>
            </a:pPr>
            <a:r>
              <a:rPr lang="en-US" altLang="en-US" sz="1900" dirty="0"/>
              <a:t>How is the GDP-Deflator affected, if all prices stay constant compared to the base year and only the real production quantities of goods change?</a:t>
            </a:r>
          </a:p>
          <a:p>
            <a:pPr eaLnBrk="1" hangingPunct="1">
              <a:lnSpc>
                <a:spcPct val="90000"/>
              </a:lnSpc>
              <a:spcBef>
                <a:spcPct val="60000"/>
              </a:spcBef>
              <a:buFont typeface="Arial Unicode MS" pitchFamily="34" charset="-128"/>
              <a:buAutoNum type="arabicPeriod" startAt="38"/>
            </a:pPr>
            <a:r>
              <a:rPr lang="en-US" altLang="en-US" sz="1900" dirty="0"/>
              <a:t>What is the relationship between GDP-Deflator and the rate of inflation?</a:t>
            </a:r>
          </a:p>
        </p:txBody>
      </p:sp>
      <p:sp>
        <p:nvSpPr>
          <p:cNvPr id="208901" name="Rectangle 5"/>
          <p:cNvSpPr>
            <a:spLocks noGrp="1" noChangeArrowheads="1"/>
          </p:cNvSpPr>
          <p:nvPr>
            <p:ph type="title"/>
          </p:nvPr>
        </p:nvSpPr>
        <p:spPr>
          <a:noFill/>
        </p:spPr>
        <p:txBody>
          <a:bodyPr/>
          <a:lstStyle/>
          <a:p>
            <a:pPr eaLnBrk="1" hangingPunct="1"/>
            <a:r>
              <a:rPr lang="en-US" altLang="en-US"/>
              <a:t>1.4. Questions for Review</a:t>
            </a: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49C10059-FBBD-4DA4-AE5C-3E7C94F97A94}" type="slidenum">
              <a:rPr lang="de-DE" altLang="en-US" sz="1600"/>
              <a:pPr>
                <a:spcBef>
                  <a:spcPct val="0"/>
                </a:spcBef>
                <a:buClrTx/>
                <a:buFontTx/>
                <a:buNone/>
              </a:pPr>
              <a:t>87</a:t>
            </a:fld>
            <a:r>
              <a:rPr lang="de-DE" altLang="en-US" sz="1600"/>
              <a:t> -</a:t>
            </a:r>
          </a:p>
        </p:txBody>
      </p:sp>
      <p:sp>
        <p:nvSpPr>
          <p:cNvPr id="210947"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graphicFrame>
        <p:nvGraphicFramePr>
          <p:cNvPr id="105525" name="Group 53"/>
          <p:cNvGraphicFramePr>
            <a:graphicFrameLocks noGrp="1"/>
          </p:cNvGraphicFramePr>
          <p:nvPr/>
        </p:nvGraphicFramePr>
        <p:xfrm>
          <a:off x="149225" y="2116138"/>
          <a:ext cx="8796338" cy="4562476"/>
        </p:xfrm>
        <a:graphic>
          <a:graphicData uri="http://schemas.openxmlformats.org/drawingml/2006/table">
            <a:tbl>
              <a:tblPr/>
              <a:tblGrid>
                <a:gridCol w="1111250">
                  <a:extLst>
                    <a:ext uri="{9D8B030D-6E8A-4147-A177-3AD203B41FA5}">
                      <a16:colId xmlns:a16="http://schemas.microsoft.com/office/drawing/2014/main" val="20000"/>
                    </a:ext>
                  </a:extLst>
                </a:gridCol>
                <a:gridCol w="1238250">
                  <a:extLst>
                    <a:ext uri="{9D8B030D-6E8A-4147-A177-3AD203B41FA5}">
                      <a16:colId xmlns:a16="http://schemas.microsoft.com/office/drawing/2014/main" val="20001"/>
                    </a:ext>
                  </a:extLst>
                </a:gridCol>
                <a:gridCol w="1243013">
                  <a:extLst>
                    <a:ext uri="{9D8B030D-6E8A-4147-A177-3AD203B41FA5}">
                      <a16:colId xmlns:a16="http://schemas.microsoft.com/office/drawing/2014/main" val="20002"/>
                    </a:ext>
                  </a:extLst>
                </a:gridCol>
                <a:gridCol w="1235075">
                  <a:extLst>
                    <a:ext uri="{9D8B030D-6E8A-4147-A177-3AD203B41FA5}">
                      <a16:colId xmlns:a16="http://schemas.microsoft.com/office/drawing/2014/main" val="20003"/>
                    </a:ext>
                  </a:extLst>
                </a:gridCol>
                <a:gridCol w="1238250">
                  <a:extLst>
                    <a:ext uri="{9D8B030D-6E8A-4147-A177-3AD203B41FA5}">
                      <a16:colId xmlns:a16="http://schemas.microsoft.com/office/drawing/2014/main" val="20004"/>
                    </a:ext>
                  </a:extLst>
                </a:gridCol>
                <a:gridCol w="1360487">
                  <a:extLst>
                    <a:ext uri="{9D8B030D-6E8A-4147-A177-3AD203B41FA5}">
                      <a16:colId xmlns:a16="http://schemas.microsoft.com/office/drawing/2014/main" val="20005"/>
                    </a:ext>
                  </a:extLst>
                </a:gridCol>
                <a:gridCol w="1370013">
                  <a:extLst>
                    <a:ext uri="{9D8B030D-6E8A-4147-A177-3AD203B41FA5}">
                      <a16:colId xmlns:a16="http://schemas.microsoft.com/office/drawing/2014/main" val="20006"/>
                    </a:ext>
                  </a:extLst>
                </a:gridCol>
              </a:tblGrid>
              <a:tr h="398411">
                <a:tc rowSpan="2">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en-US" sz="2000" b="0" i="0" u="none" strike="noStrike" cap="none" normalizeH="0" baseline="0">
                          <a:ln>
                            <a:noFill/>
                          </a:ln>
                          <a:solidFill>
                            <a:schemeClr val="tx1"/>
                          </a:solidFill>
                          <a:effectLst/>
                          <a:latin typeface="Arial" charset="0"/>
                        </a:rPr>
                        <a:t>Year</a:t>
                      </a:r>
                    </a:p>
                  </a:txBody>
                  <a:tcPr marL="90000" marR="90000" marT="46801" marB="46801" anchor="ctr" anchorCtr="1" horzOverflow="overflow">
                    <a:lnL w="38100" cap="flat" cmpd="sng" algn="ctr">
                      <a:solidFill>
                        <a:srgbClr val="FFFF00"/>
                      </a:solidFill>
                      <a:prstDash val="solid"/>
                      <a:round/>
                      <a:headEnd type="none" w="med" len="lg"/>
                      <a:tailEnd type="none" w="sm" len="sm"/>
                    </a:lnL>
                    <a:lnR w="38100" cap="flat" cmpd="sng" algn="ctr">
                      <a:solidFill>
                        <a:srgbClr val="FFFF00"/>
                      </a:solidFill>
                      <a:prstDash val="solid"/>
                      <a:round/>
                      <a:headEnd type="none" w="med" len="lg"/>
                      <a:tailEnd type="none" w="sm" len="sm"/>
                    </a:lnR>
                    <a:lnT w="38100" cap="flat" cmpd="sng" algn="ctr">
                      <a:solidFill>
                        <a:srgbClr val="FFFF00"/>
                      </a:solidFill>
                      <a:prstDash val="solid"/>
                      <a:round/>
                      <a:headEnd type="none" w="med" len="lg"/>
                      <a:tailEnd type="none" w="sm" len="sm"/>
                    </a:lnT>
                    <a:lnB w="38100" cap="flat" cmpd="sng" algn="ctr">
                      <a:solidFill>
                        <a:srgbClr val="FFFF00"/>
                      </a:solidFill>
                      <a:prstDash val="solid"/>
                      <a:round/>
                      <a:headEnd type="none" w="med" len="lg"/>
                      <a:tailEnd type="none" w="sm" len="sm"/>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en-US" sz="2000" b="0" i="0" u="none" strike="noStrike" cap="none" normalizeH="0" baseline="0">
                          <a:ln>
                            <a:noFill/>
                          </a:ln>
                          <a:solidFill>
                            <a:schemeClr val="tx1"/>
                          </a:solidFill>
                          <a:effectLst/>
                          <a:latin typeface="Arial" charset="0"/>
                        </a:rPr>
                        <a:t>Apples</a:t>
                      </a:r>
                    </a:p>
                  </a:txBody>
                  <a:tcPr marL="90000" marR="90000" marT="46801" marB="46801" anchor="ctr" anchorCtr="1" horzOverflow="overflow">
                    <a:lnL w="38100" cap="flat" cmpd="sng" algn="ctr">
                      <a:solidFill>
                        <a:srgbClr val="FFFF00"/>
                      </a:solidFill>
                      <a:prstDash val="solid"/>
                      <a:round/>
                      <a:headEnd type="none" w="med" len="lg"/>
                      <a:tailEnd type="none" w="sm" len="sm"/>
                    </a:lnL>
                    <a:lnR w="38100" cap="flat" cmpd="sng" algn="ctr">
                      <a:solidFill>
                        <a:srgbClr val="FFFF00"/>
                      </a:solidFill>
                      <a:prstDash val="solid"/>
                      <a:round/>
                      <a:headEnd type="none" w="med" len="lg"/>
                      <a:tailEnd type="none" w="sm" len="sm"/>
                    </a:lnR>
                    <a:lnT w="38100" cap="flat" cmpd="sng" algn="ctr">
                      <a:solidFill>
                        <a:srgbClr val="FFFF00"/>
                      </a:solidFill>
                      <a:prstDash val="solid"/>
                      <a:round/>
                      <a:headEnd type="none" w="med" len="lg"/>
                      <a:tailEnd type="none" w="sm" len="sm"/>
                    </a:lnT>
                    <a:lnB w="38100" cap="flat" cmpd="sng" algn="ctr">
                      <a:solidFill>
                        <a:srgbClr val="FFFF00"/>
                      </a:solidFill>
                      <a:prstDash val="solid"/>
                      <a:round/>
                      <a:headEnd type="none" w="med" len="lg"/>
                      <a:tailEnd type="none" w="sm" len="sm"/>
                    </a:lnB>
                    <a:lnTlToBr>
                      <a:noFill/>
                    </a:lnTlToBr>
                    <a:lnBlToTr>
                      <a:noFill/>
                    </a:lnBlToTr>
                    <a:noFill/>
                  </a:tcPr>
                </a:tc>
                <a:tc hMerge="1">
                  <a:txBody>
                    <a:bodyPr/>
                    <a:lstStyle/>
                    <a:p>
                      <a:endParaRPr lang="de-DE"/>
                    </a:p>
                  </a:txBody>
                  <a:tcPr/>
                </a:tc>
                <a:tc gridSpan="2">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en-US" sz="2000" b="0" i="0" u="none" strike="noStrike" cap="none" normalizeH="0" baseline="0">
                          <a:ln>
                            <a:noFill/>
                          </a:ln>
                          <a:solidFill>
                            <a:schemeClr val="tx1"/>
                          </a:solidFill>
                          <a:effectLst/>
                          <a:latin typeface="Arial" charset="0"/>
                        </a:rPr>
                        <a:t>Oranges</a:t>
                      </a:r>
                    </a:p>
                  </a:txBody>
                  <a:tcPr marL="90000" marR="90000" marT="46801" marB="46801" anchor="ctr" anchorCtr="1" horzOverflow="overflow">
                    <a:lnL w="38100" cap="flat" cmpd="sng" algn="ctr">
                      <a:solidFill>
                        <a:srgbClr val="FFFF00"/>
                      </a:solidFill>
                      <a:prstDash val="solid"/>
                      <a:round/>
                      <a:headEnd type="none" w="med" len="lg"/>
                      <a:tailEnd type="none" w="sm" len="sm"/>
                    </a:lnL>
                    <a:lnR w="38100" cap="flat" cmpd="sng" algn="ctr">
                      <a:solidFill>
                        <a:srgbClr val="FFFF00"/>
                      </a:solidFill>
                      <a:prstDash val="solid"/>
                      <a:round/>
                      <a:headEnd type="none" w="med" len="lg"/>
                      <a:tailEnd type="none" w="sm" len="sm"/>
                    </a:lnR>
                    <a:lnT w="38100" cap="flat" cmpd="sng" algn="ctr">
                      <a:solidFill>
                        <a:srgbClr val="FFFF00"/>
                      </a:solidFill>
                      <a:prstDash val="solid"/>
                      <a:round/>
                      <a:headEnd type="none" w="med" len="lg"/>
                      <a:tailEnd type="none" w="sm" len="sm"/>
                    </a:lnT>
                    <a:lnB w="38100" cap="flat" cmpd="sng" algn="ctr">
                      <a:solidFill>
                        <a:srgbClr val="FFFF00"/>
                      </a:solidFill>
                      <a:prstDash val="solid"/>
                      <a:round/>
                      <a:headEnd type="none" w="med" len="lg"/>
                      <a:tailEnd type="none" w="sm" len="sm"/>
                    </a:lnB>
                    <a:lnTlToBr>
                      <a:noFill/>
                    </a:lnTlToBr>
                    <a:lnBlToTr>
                      <a:noFill/>
                    </a:lnBlToTr>
                    <a:noFill/>
                  </a:tcPr>
                </a:tc>
                <a:tc hMerge="1">
                  <a:txBody>
                    <a:bodyPr/>
                    <a:lstStyle/>
                    <a:p>
                      <a:endParaRPr lang="de-DE"/>
                    </a:p>
                  </a:txBody>
                  <a:tcPr/>
                </a:tc>
                <a:tc gridSpan="2">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GDP</a:t>
                      </a:r>
                    </a:p>
                  </a:txBody>
                  <a:tcPr marL="90000" marR="90000" marT="46801" marB="46801" anchor="ctr" anchorCtr="1" horzOverflow="overflow">
                    <a:lnL w="38100" cap="flat" cmpd="sng" algn="ctr">
                      <a:solidFill>
                        <a:srgbClr val="FFFF00"/>
                      </a:solidFill>
                      <a:prstDash val="solid"/>
                      <a:round/>
                      <a:headEnd type="none" w="med" len="lg"/>
                      <a:tailEnd type="none" w="sm" len="sm"/>
                    </a:lnL>
                    <a:lnR w="38100" cap="flat" cmpd="sng" algn="ctr">
                      <a:solidFill>
                        <a:srgbClr val="FFFF00"/>
                      </a:solidFill>
                      <a:prstDash val="solid"/>
                      <a:round/>
                      <a:headEnd type="none" w="med" len="lg"/>
                      <a:tailEnd type="none" w="sm" len="sm"/>
                    </a:lnR>
                    <a:lnT w="38100" cap="flat" cmpd="sng" algn="ctr">
                      <a:solidFill>
                        <a:srgbClr val="FFFF00"/>
                      </a:solidFill>
                      <a:prstDash val="solid"/>
                      <a:round/>
                      <a:headEnd type="none" w="med" len="lg"/>
                      <a:tailEnd type="none" w="sm" len="sm"/>
                    </a:lnT>
                    <a:lnB w="38100" cap="flat" cmpd="sng" algn="ctr">
                      <a:solidFill>
                        <a:srgbClr val="FFFF00"/>
                      </a:solidFill>
                      <a:prstDash val="solid"/>
                      <a:round/>
                      <a:headEnd type="none" w="med" len="lg"/>
                      <a:tailEnd type="none" w="sm" len="sm"/>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1008027">
                <a:tc vMerge="1">
                  <a:txBody>
                    <a:bodyPr/>
                    <a:lstStyle/>
                    <a:p>
                      <a:endParaRPr lang="de-DE"/>
                    </a:p>
                  </a:txBody>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en-US" sz="2000" b="0" i="0" u="none" strike="noStrike" cap="none" normalizeH="0" baseline="0">
                          <a:ln>
                            <a:noFill/>
                          </a:ln>
                          <a:solidFill>
                            <a:schemeClr val="tx1"/>
                          </a:solidFill>
                          <a:effectLst/>
                          <a:latin typeface="Arial" charset="0"/>
                        </a:rPr>
                        <a:t>Quantity</a:t>
                      </a:r>
                    </a:p>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en-US" sz="2000" b="0" i="0" u="none" strike="noStrike" cap="none" normalizeH="0" baseline="0">
                          <a:ln>
                            <a:noFill/>
                          </a:ln>
                          <a:solidFill>
                            <a:schemeClr val="tx1"/>
                          </a:solidFill>
                          <a:effectLst/>
                          <a:latin typeface="Arial" charset="0"/>
                        </a:rPr>
                        <a:t>kg</a:t>
                      </a:r>
                    </a:p>
                  </a:txBody>
                  <a:tcPr marL="90000" marR="90000" marT="46801" marB="46801" anchor="ctr" anchorCtr="1" horzOverflow="overflow">
                    <a:lnL w="38100" cap="flat" cmpd="sng" algn="ctr">
                      <a:solidFill>
                        <a:srgbClr val="FFFF00"/>
                      </a:solidFill>
                      <a:prstDash val="solid"/>
                      <a:round/>
                      <a:headEnd type="none" w="med" len="lg"/>
                      <a:tailEnd type="none" w="sm" len="sm"/>
                    </a:lnL>
                    <a:lnR w="38100" cap="flat" cmpd="sng" algn="ctr">
                      <a:solidFill>
                        <a:srgbClr val="FFFF00"/>
                      </a:solidFill>
                      <a:prstDash val="solid"/>
                      <a:round/>
                      <a:headEnd type="none" w="med" len="lg"/>
                      <a:tailEnd type="none" w="sm" len="sm"/>
                    </a:lnR>
                    <a:lnT w="38100" cap="flat" cmpd="sng" algn="ctr">
                      <a:solidFill>
                        <a:srgbClr val="FFFF00"/>
                      </a:solidFill>
                      <a:prstDash val="solid"/>
                      <a:round/>
                      <a:headEnd type="none" w="med" len="lg"/>
                      <a:tailEnd type="none" w="sm" len="sm"/>
                    </a:lnT>
                    <a:lnB w="38100" cap="flat" cmpd="sng" algn="ctr">
                      <a:solidFill>
                        <a:srgbClr val="FFFF00"/>
                      </a:solidFill>
                      <a:prstDash val="solid"/>
                      <a:round/>
                      <a:headEnd type="none" w="med" len="lg"/>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en-US" sz="2000" b="0" i="0" u="none" strike="noStrike" cap="none" normalizeH="0" baseline="0">
                          <a:ln>
                            <a:noFill/>
                          </a:ln>
                          <a:solidFill>
                            <a:schemeClr val="tx1"/>
                          </a:solidFill>
                          <a:effectLst/>
                          <a:latin typeface="Arial" charset="0"/>
                        </a:rPr>
                        <a:t>Price</a:t>
                      </a:r>
                    </a:p>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en-US" sz="2000" b="0" i="0" u="none" strike="noStrike" cap="none" normalizeH="0" baseline="0">
                          <a:ln>
                            <a:noFill/>
                          </a:ln>
                          <a:solidFill>
                            <a:schemeClr val="tx1"/>
                          </a:solidFill>
                          <a:effectLst/>
                          <a:latin typeface="Arial" charset="0"/>
                        </a:rPr>
                        <a:t>€</a:t>
                      </a:r>
                    </a:p>
                  </a:txBody>
                  <a:tcPr marL="90000" marR="90000" marT="46801" marB="46801" anchor="ctr" anchorCtr="1" horzOverflow="overflow">
                    <a:lnL w="38100" cap="flat" cmpd="sng" algn="ctr">
                      <a:solidFill>
                        <a:srgbClr val="FFFF00"/>
                      </a:solidFill>
                      <a:prstDash val="solid"/>
                      <a:round/>
                      <a:headEnd type="none" w="med" len="lg"/>
                      <a:tailEnd type="none" w="sm" len="sm"/>
                    </a:lnL>
                    <a:lnR w="38100" cap="flat" cmpd="sng" algn="ctr">
                      <a:solidFill>
                        <a:srgbClr val="FFFF00"/>
                      </a:solidFill>
                      <a:prstDash val="solid"/>
                      <a:round/>
                      <a:headEnd type="none" w="med" len="lg"/>
                      <a:tailEnd type="none" w="sm" len="sm"/>
                    </a:lnR>
                    <a:lnT w="38100" cap="flat" cmpd="sng" algn="ctr">
                      <a:solidFill>
                        <a:srgbClr val="FFFF00"/>
                      </a:solidFill>
                      <a:prstDash val="solid"/>
                      <a:round/>
                      <a:headEnd type="none" w="med" len="lg"/>
                      <a:tailEnd type="none" w="sm" len="sm"/>
                    </a:lnT>
                    <a:lnB w="38100" cap="flat" cmpd="sng" algn="ctr">
                      <a:solidFill>
                        <a:srgbClr val="FFFF00"/>
                      </a:solidFill>
                      <a:prstDash val="solid"/>
                      <a:round/>
                      <a:headEnd type="none" w="med" len="lg"/>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en-US" sz="2000" b="0" i="0" u="none" strike="noStrike" cap="none" normalizeH="0" baseline="0">
                          <a:ln>
                            <a:noFill/>
                          </a:ln>
                          <a:solidFill>
                            <a:schemeClr val="tx1"/>
                          </a:solidFill>
                          <a:effectLst/>
                          <a:latin typeface="Arial" charset="0"/>
                        </a:rPr>
                        <a:t>Quantity</a:t>
                      </a:r>
                    </a:p>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en-US" sz="2000" b="0" i="0" u="none" strike="noStrike" cap="none" normalizeH="0" baseline="0">
                          <a:ln>
                            <a:noFill/>
                          </a:ln>
                          <a:solidFill>
                            <a:schemeClr val="tx1"/>
                          </a:solidFill>
                          <a:effectLst/>
                          <a:latin typeface="Arial" charset="0"/>
                        </a:rPr>
                        <a:t>kg</a:t>
                      </a:r>
                    </a:p>
                  </a:txBody>
                  <a:tcPr marL="90000" marR="90000" marT="46801" marB="46801" anchor="ctr" anchorCtr="1" horzOverflow="overflow">
                    <a:lnL w="38100" cap="flat" cmpd="sng" algn="ctr">
                      <a:solidFill>
                        <a:srgbClr val="FFFF00"/>
                      </a:solidFill>
                      <a:prstDash val="solid"/>
                      <a:round/>
                      <a:headEnd type="none" w="med" len="lg"/>
                      <a:tailEnd type="none" w="sm" len="sm"/>
                    </a:lnL>
                    <a:lnR w="38100" cap="flat" cmpd="sng" algn="ctr">
                      <a:solidFill>
                        <a:srgbClr val="FFFF00"/>
                      </a:solidFill>
                      <a:prstDash val="solid"/>
                      <a:round/>
                      <a:headEnd type="none" w="med" len="lg"/>
                      <a:tailEnd type="none" w="sm" len="sm"/>
                    </a:lnR>
                    <a:lnT w="38100" cap="flat" cmpd="sng" algn="ctr">
                      <a:solidFill>
                        <a:srgbClr val="FFFF00"/>
                      </a:solidFill>
                      <a:prstDash val="solid"/>
                      <a:round/>
                      <a:headEnd type="none" w="med" len="lg"/>
                      <a:tailEnd type="none" w="sm" len="sm"/>
                    </a:lnT>
                    <a:lnB w="38100" cap="flat" cmpd="sng" algn="ctr">
                      <a:solidFill>
                        <a:srgbClr val="FFFF00"/>
                      </a:solidFill>
                      <a:prstDash val="solid"/>
                      <a:round/>
                      <a:headEnd type="none" w="med" len="lg"/>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Price</a:t>
                      </a:r>
                    </a:p>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a:t>
                      </a:r>
                    </a:p>
                  </a:txBody>
                  <a:tcPr marL="90000" marR="90000" marT="46801" marB="46801" anchor="ctr" anchorCtr="1" horzOverflow="overflow">
                    <a:lnL w="38100" cap="flat" cmpd="sng" algn="ctr">
                      <a:solidFill>
                        <a:srgbClr val="FFFF00"/>
                      </a:solidFill>
                      <a:prstDash val="solid"/>
                      <a:round/>
                      <a:headEnd type="none" w="med" len="lg"/>
                      <a:tailEnd type="none" w="sm" len="sm"/>
                    </a:lnL>
                    <a:lnR w="38100" cap="flat" cmpd="sng" algn="ctr">
                      <a:solidFill>
                        <a:srgbClr val="FFFF00"/>
                      </a:solidFill>
                      <a:prstDash val="solid"/>
                      <a:round/>
                      <a:headEnd type="none" w="med" len="lg"/>
                      <a:tailEnd type="none" w="sm" len="sm"/>
                    </a:lnR>
                    <a:lnT w="38100" cap="flat" cmpd="sng" algn="ctr">
                      <a:solidFill>
                        <a:srgbClr val="FFFF00"/>
                      </a:solidFill>
                      <a:prstDash val="solid"/>
                      <a:round/>
                      <a:headEnd type="none" w="med" len="lg"/>
                      <a:tailEnd type="none" w="sm" len="sm"/>
                    </a:lnT>
                    <a:lnB w="38100" cap="flat" cmpd="sng" algn="ctr">
                      <a:solidFill>
                        <a:srgbClr val="FFFF00"/>
                      </a:solidFill>
                      <a:prstDash val="solid"/>
                      <a:round/>
                      <a:headEnd type="none" w="med" len="lg"/>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real (Prices = 2000)</a:t>
                      </a:r>
                    </a:p>
                  </a:txBody>
                  <a:tcPr marL="90000" marR="90000" marT="46801" marB="46801" anchor="ctr" anchorCtr="1" horzOverflow="overflow">
                    <a:lnL w="38100" cap="flat" cmpd="sng" algn="ctr">
                      <a:solidFill>
                        <a:srgbClr val="FFFF00"/>
                      </a:solidFill>
                      <a:prstDash val="solid"/>
                      <a:round/>
                      <a:headEnd type="none" w="med" len="lg"/>
                      <a:tailEnd type="none" w="sm" len="sm"/>
                    </a:lnL>
                    <a:lnR w="38100" cap="flat" cmpd="sng" algn="ctr">
                      <a:solidFill>
                        <a:srgbClr val="FFFF00"/>
                      </a:solidFill>
                      <a:prstDash val="solid"/>
                      <a:round/>
                      <a:headEnd type="none" w="med" len="med"/>
                      <a:tailEnd type="none" w="lg" len="lg"/>
                    </a:lnR>
                    <a:lnT w="38100" cap="flat" cmpd="sng" algn="ctr">
                      <a:solidFill>
                        <a:srgbClr val="FFFF00"/>
                      </a:solidFill>
                      <a:prstDash val="solid"/>
                      <a:round/>
                      <a:headEnd type="none" w="med" len="lg"/>
                      <a:tailEnd type="none" w="sm" len="sm"/>
                    </a:lnT>
                    <a:lnB w="38100" cap="flat" cmpd="sng" algn="ctr">
                      <a:solidFill>
                        <a:srgbClr val="FFFF00"/>
                      </a:solidFill>
                      <a:prstDash val="solid"/>
                      <a:round/>
                      <a:headEnd type="none" w="med" len="lg"/>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real (Prices = 2002)</a:t>
                      </a:r>
                    </a:p>
                  </a:txBody>
                  <a:tcPr marL="90000" marR="90000" marT="46801" marB="46801" anchor="ctr" anchorCtr="1" horzOverflow="overflow">
                    <a:lnL w="38100" cap="flat" cmpd="sng" algn="ctr">
                      <a:solidFill>
                        <a:srgbClr val="FFFF00"/>
                      </a:solidFill>
                      <a:prstDash val="solid"/>
                      <a:round/>
                      <a:headEnd type="none" w="med" len="med"/>
                      <a:tailEnd type="none" w="lg" len="lg"/>
                    </a:lnL>
                    <a:lnR w="38100" cap="flat" cmpd="sng" algn="ctr">
                      <a:solidFill>
                        <a:srgbClr val="FFFF00"/>
                      </a:solidFill>
                      <a:prstDash val="solid"/>
                      <a:round/>
                      <a:headEnd type="none" w="med" len="lg"/>
                      <a:tailEnd type="none" w="sm" len="sm"/>
                    </a:lnR>
                    <a:lnT w="38100" cap="flat" cmpd="sng" algn="ctr">
                      <a:solidFill>
                        <a:srgbClr val="FFFF00"/>
                      </a:solidFill>
                      <a:prstDash val="solid"/>
                      <a:round/>
                      <a:headEnd type="none" w="med" len="lg"/>
                      <a:tailEnd type="none" w="sm" len="sm"/>
                    </a:lnT>
                    <a:lnB w="38100" cap="flat" cmpd="sng" algn="ctr">
                      <a:solidFill>
                        <a:srgbClr val="FFFF00"/>
                      </a:solidFill>
                      <a:prstDash val="solid"/>
                      <a:round/>
                      <a:headEnd type="none" w="med" len="lg"/>
                      <a:tailEnd type="none" w="sm" len="sm"/>
                    </a:lnB>
                    <a:lnTlToBr>
                      <a:noFill/>
                    </a:lnTlToBr>
                    <a:lnBlToTr>
                      <a:noFill/>
                    </a:lnBlToTr>
                    <a:noFill/>
                  </a:tcPr>
                </a:tc>
                <a:extLst>
                  <a:ext uri="{0D108BD9-81ED-4DB2-BD59-A6C34878D82A}">
                    <a16:rowId xmlns:a16="http://schemas.microsoft.com/office/drawing/2014/main" val="10001"/>
                  </a:ext>
                </a:extLst>
              </a:tr>
              <a:tr h="1050954">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2000</a:t>
                      </a:r>
                    </a:p>
                  </a:txBody>
                  <a:tcPr marL="90000" marR="90000" marT="46801" marB="46801" anchor="ctr" anchorCtr="1" horzOverflow="overflow">
                    <a:lnL w="38100" cap="flat" cmpd="sng" algn="ctr">
                      <a:solidFill>
                        <a:srgbClr val="FFFF00"/>
                      </a:solidFill>
                      <a:prstDash val="solid"/>
                      <a:round/>
                      <a:headEnd type="none" w="med" len="lg"/>
                      <a:tailEnd type="none" w="sm" len="sm"/>
                    </a:lnL>
                    <a:lnR w="38100" cap="flat" cmpd="sng" algn="ctr">
                      <a:solidFill>
                        <a:srgbClr val="FFFF00"/>
                      </a:solidFill>
                      <a:prstDash val="solid"/>
                      <a:round/>
                      <a:headEnd type="none" w="med" len="lg"/>
                      <a:tailEnd type="none" w="sm" len="sm"/>
                    </a:lnR>
                    <a:lnT w="38100" cap="flat" cmpd="sng" algn="ctr">
                      <a:solidFill>
                        <a:srgbClr val="FFFF00"/>
                      </a:solidFill>
                      <a:prstDash val="solid"/>
                      <a:round/>
                      <a:headEnd type="none" w="med" len="lg"/>
                      <a:tailEnd type="none" w="sm" len="sm"/>
                    </a:lnT>
                    <a:lnB w="38100" cap="flat" cmpd="sng" algn="ctr">
                      <a:solidFill>
                        <a:srgbClr val="FFFF00"/>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100</a:t>
                      </a:r>
                    </a:p>
                  </a:txBody>
                  <a:tcPr marL="90000" marR="90000" marT="46801" marB="46801" anchor="ctr" anchorCtr="1" horzOverflow="overflow">
                    <a:lnL w="38100" cap="flat" cmpd="sng" algn="ctr">
                      <a:solidFill>
                        <a:srgbClr val="FFFF00"/>
                      </a:solidFill>
                      <a:prstDash val="solid"/>
                      <a:round/>
                      <a:headEnd type="none" w="med" len="lg"/>
                      <a:tailEnd type="none" w="sm" len="sm"/>
                    </a:lnL>
                    <a:lnR w="38100" cap="flat" cmpd="sng" algn="ctr">
                      <a:solidFill>
                        <a:srgbClr val="FFFF00"/>
                      </a:solidFill>
                      <a:prstDash val="solid"/>
                      <a:round/>
                      <a:headEnd type="none" w="med" len="lg"/>
                      <a:tailEnd type="none" w="sm" len="sm"/>
                    </a:lnR>
                    <a:lnT w="38100" cap="flat" cmpd="sng" algn="ctr">
                      <a:solidFill>
                        <a:srgbClr val="FFFF00"/>
                      </a:solidFill>
                      <a:prstDash val="solid"/>
                      <a:round/>
                      <a:headEnd type="none" w="med" len="lg"/>
                      <a:tailEnd type="none" w="sm" len="sm"/>
                    </a:lnT>
                    <a:lnB w="38100" cap="flat" cmpd="sng" algn="ctr">
                      <a:solidFill>
                        <a:srgbClr val="FFFF00"/>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10</a:t>
                      </a:r>
                    </a:p>
                  </a:txBody>
                  <a:tcPr marL="90000" marR="90000" marT="46801" marB="46801" anchor="ctr" anchorCtr="1" horzOverflow="overflow">
                    <a:lnL w="38100" cap="flat" cmpd="sng" algn="ctr">
                      <a:solidFill>
                        <a:srgbClr val="FFFF00"/>
                      </a:solidFill>
                      <a:prstDash val="solid"/>
                      <a:round/>
                      <a:headEnd type="none" w="med" len="lg"/>
                      <a:tailEnd type="none" w="sm" len="sm"/>
                    </a:lnL>
                    <a:lnR w="38100" cap="flat" cmpd="sng" algn="ctr">
                      <a:solidFill>
                        <a:srgbClr val="FFFF00"/>
                      </a:solidFill>
                      <a:prstDash val="solid"/>
                      <a:round/>
                      <a:headEnd type="none" w="med" len="lg"/>
                      <a:tailEnd type="none" w="sm" len="sm"/>
                    </a:lnR>
                    <a:lnT w="38100" cap="flat" cmpd="sng" algn="ctr">
                      <a:solidFill>
                        <a:srgbClr val="FFFF00"/>
                      </a:solidFill>
                      <a:prstDash val="solid"/>
                      <a:round/>
                      <a:headEnd type="none" w="med" len="lg"/>
                      <a:tailEnd type="none" w="sm" len="sm"/>
                    </a:lnT>
                    <a:lnB w="38100" cap="flat" cmpd="sng" algn="ctr">
                      <a:solidFill>
                        <a:srgbClr val="FFFF00"/>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50</a:t>
                      </a:r>
                    </a:p>
                  </a:txBody>
                  <a:tcPr marL="90000" marR="90000" marT="46801" marB="46801" anchor="ctr" anchorCtr="1" horzOverflow="overflow">
                    <a:lnL w="38100" cap="flat" cmpd="sng" algn="ctr">
                      <a:solidFill>
                        <a:srgbClr val="FFFF00"/>
                      </a:solidFill>
                      <a:prstDash val="solid"/>
                      <a:round/>
                      <a:headEnd type="none" w="med" len="lg"/>
                      <a:tailEnd type="none" w="sm" len="sm"/>
                    </a:lnL>
                    <a:lnR w="38100" cap="flat" cmpd="sng" algn="ctr">
                      <a:solidFill>
                        <a:srgbClr val="FFFF00"/>
                      </a:solidFill>
                      <a:prstDash val="solid"/>
                      <a:round/>
                      <a:headEnd type="none" w="med" len="lg"/>
                      <a:tailEnd type="none" w="sm" len="sm"/>
                    </a:lnR>
                    <a:lnT w="38100" cap="flat" cmpd="sng" algn="ctr">
                      <a:solidFill>
                        <a:srgbClr val="FFFF00"/>
                      </a:solidFill>
                      <a:prstDash val="solid"/>
                      <a:round/>
                      <a:headEnd type="none" w="med" len="lg"/>
                      <a:tailEnd type="none" w="sm" len="sm"/>
                    </a:lnT>
                    <a:lnB w="38100" cap="flat" cmpd="sng" algn="ctr">
                      <a:solidFill>
                        <a:srgbClr val="FFFF00"/>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30</a:t>
                      </a:r>
                    </a:p>
                  </a:txBody>
                  <a:tcPr marL="90000" marR="90000" marT="46801" marB="46801" anchor="ctr" anchorCtr="1" horzOverflow="overflow">
                    <a:lnL w="38100" cap="flat" cmpd="sng" algn="ctr">
                      <a:solidFill>
                        <a:srgbClr val="FFFF00"/>
                      </a:solidFill>
                      <a:prstDash val="solid"/>
                      <a:round/>
                      <a:headEnd type="none" w="med" len="lg"/>
                      <a:tailEnd type="none" w="sm" len="sm"/>
                    </a:lnL>
                    <a:lnR w="38100" cap="flat" cmpd="sng" algn="ctr">
                      <a:solidFill>
                        <a:srgbClr val="FFFF00"/>
                      </a:solidFill>
                      <a:prstDash val="solid"/>
                      <a:round/>
                      <a:headEnd type="none" w="med" len="lg"/>
                      <a:tailEnd type="none" w="sm" len="sm"/>
                    </a:lnR>
                    <a:lnT w="38100" cap="flat" cmpd="sng" algn="ctr">
                      <a:solidFill>
                        <a:srgbClr val="FFFF00"/>
                      </a:solidFill>
                      <a:prstDash val="solid"/>
                      <a:round/>
                      <a:headEnd type="none" w="med" len="lg"/>
                      <a:tailEnd type="none" w="sm" len="sm"/>
                    </a:lnT>
                    <a:lnB w="38100" cap="flat" cmpd="sng" algn="ctr">
                      <a:solidFill>
                        <a:srgbClr val="FFFF00"/>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endParaRPr kumimoji="0" lang="en-US" sz="2000" b="0" i="0" u="none" strike="noStrike" cap="none" normalizeH="0" baseline="0">
                        <a:ln>
                          <a:noFill/>
                        </a:ln>
                        <a:solidFill>
                          <a:schemeClr val="tx1"/>
                        </a:solidFill>
                        <a:effectLst/>
                        <a:latin typeface="Arial" charset="0"/>
                      </a:endParaRPr>
                    </a:p>
                  </a:txBody>
                  <a:tcPr marL="90000" marR="90000" marT="46801" marB="46801" anchor="ctr" anchorCtr="1" horzOverflow="overflow">
                    <a:lnL w="38100" cap="flat" cmpd="sng" algn="ctr">
                      <a:solidFill>
                        <a:srgbClr val="FFFF00"/>
                      </a:solidFill>
                      <a:prstDash val="solid"/>
                      <a:round/>
                      <a:headEnd type="none" w="med" len="lg"/>
                      <a:tailEnd type="none" w="sm" len="sm"/>
                    </a:lnL>
                    <a:lnR w="38100" cap="flat" cmpd="sng" algn="ctr">
                      <a:solidFill>
                        <a:srgbClr val="FFFF00"/>
                      </a:solidFill>
                      <a:prstDash val="solid"/>
                      <a:round/>
                      <a:headEnd type="none" w="med" len="med"/>
                      <a:tailEnd type="none" w="lg" len="lg"/>
                    </a:lnR>
                    <a:lnT w="38100" cap="flat" cmpd="sng" algn="ctr">
                      <a:solidFill>
                        <a:srgbClr val="FFFF00"/>
                      </a:solidFill>
                      <a:prstDash val="solid"/>
                      <a:round/>
                      <a:headEnd type="none" w="med" len="lg"/>
                      <a:tailEnd type="none" w="sm" len="sm"/>
                    </a:lnT>
                    <a:lnB w="38100" cap="flat" cmpd="sng" algn="ctr">
                      <a:solidFill>
                        <a:srgbClr val="FFFF00"/>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endParaRPr kumimoji="0" lang="en-US" sz="2000" b="0" i="0" u="none" strike="noStrike" cap="none" normalizeH="0" baseline="0">
                        <a:ln>
                          <a:noFill/>
                        </a:ln>
                        <a:solidFill>
                          <a:schemeClr val="tx1"/>
                        </a:solidFill>
                        <a:effectLst/>
                        <a:latin typeface="Arial" charset="0"/>
                      </a:endParaRPr>
                    </a:p>
                  </a:txBody>
                  <a:tcPr marL="90000" marR="90000" marT="46801" marB="46801" anchor="ctr" anchorCtr="1" horzOverflow="overflow">
                    <a:lnL w="38100" cap="flat" cmpd="sng" algn="ctr">
                      <a:solidFill>
                        <a:srgbClr val="FFFF00"/>
                      </a:solidFill>
                      <a:prstDash val="solid"/>
                      <a:round/>
                      <a:headEnd type="none" w="med" len="med"/>
                      <a:tailEnd type="none" w="lg" len="lg"/>
                    </a:lnL>
                    <a:lnR w="38100" cap="flat" cmpd="sng" algn="ctr">
                      <a:solidFill>
                        <a:srgbClr val="FFFF00"/>
                      </a:solidFill>
                      <a:prstDash val="solid"/>
                      <a:round/>
                      <a:headEnd type="none" w="med" len="lg"/>
                      <a:tailEnd type="none" w="sm" len="sm"/>
                    </a:lnR>
                    <a:lnT w="38100" cap="flat" cmpd="sng" algn="ctr">
                      <a:solidFill>
                        <a:srgbClr val="FFFF00"/>
                      </a:solidFill>
                      <a:prstDash val="solid"/>
                      <a:round/>
                      <a:headEnd type="none" w="med" len="lg"/>
                      <a:tailEnd type="none" w="sm" len="sm"/>
                    </a:lnT>
                    <a:lnB w="38100" cap="flat" cmpd="sng" algn="ctr">
                      <a:solidFill>
                        <a:srgbClr val="FFFF00"/>
                      </a:solidFill>
                      <a:prstDash val="solid"/>
                      <a:round/>
                      <a:headEnd type="none" w="med" len="lg"/>
                      <a:tailEnd type="none" w="sm" len="sm"/>
                    </a:lnB>
                    <a:lnTlToBr>
                      <a:noFill/>
                    </a:lnTlToBr>
                    <a:lnBlToTr>
                      <a:noFill/>
                    </a:lnBlToTr>
                    <a:noFill/>
                  </a:tcPr>
                </a:tc>
                <a:extLst>
                  <a:ext uri="{0D108BD9-81ED-4DB2-BD59-A6C34878D82A}">
                    <a16:rowId xmlns:a16="http://schemas.microsoft.com/office/drawing/2014/main" val="10002"/>
                  </a:ext>
                </a:extLst>
              </a:tr>
              <a:tr h="1052542">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2001</a:t>
                      </a:r>
                    </a:p>
                  </a:txBody>
                  <a:tcPr marL="90000" marR="90000" marT="46801" marB="46801" anchor="ctr" anchorCtr="1" horzOverflow="overflow">
                    <a:lnL w="38100" cap="flat" cmpd="sng" algn="ctr">
                      <a:solidFill>
                        <a:srgbClr val="FFFF00"/>
                      </a:solidFill>
                      <a:prstDash val="solid"/>
                      <a:round/>
                      <a:headEnd type="none" w="med" len="lg"/>
                      <a:tailEnd type="none" w="sm" len="sm"/>
                    </a:lnL>
                    <a:lnR w="38100" cap="flat" cmpd="sng" algn="ctr">
                      <a:solidFill>
                        <a:srgbClr val="FFFF00"/>
                      </a:solidFill>
                      <a:prstDash val="solid"/>
                      <a:round/>
                      <a:headEnd type="none" w="med" len="lg"/>
                      <a:tailEnd type="none" w="sm" len="sm"/>
                    </a:lnR>
                    <a:lnT w="38100" cap="flat" cmpd="sng" algn="ctr">
                      <a:solidFill>
                        <a:srgbClr val="FFFF00"/>
                      </a:solidFill>
                      <a:prstDash val="solid"/>
                      <a:round/>
                      <a:headEnd type="none" w="med" len="lg"/>
                      <a:tailEnd type="none" w="sm" len="sm"/>
                    </a:lnT>
                    <a:lnB w="38100" cap="flat" cmpd="sng" algn="ctr">
                      <a:solidFill>
                        <a:srgbClr val="FFFF00"/>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150</a:t>
                      </a:r>
                    </a:p>
                  </a:txBody>
                  <a:tcPr marL="90000" marR="90000" marT="46801" marB="46801" anchor="ctr" anchorCtr="1" horzOverflow="overflow">
                    <a:lnL w="38100" cap="flat" cmpd="sng" algn="ctr">
                      <a:solidFill>
                        <a:srgbClr val="FFFF00"/>
                      </a:solidFill>
                      <a:prstDash val="solid"/>
                      <a:round/>
                      <a:headEnd type="none" w="med" len="lg"/>
                      <a:tailEnd type="none" w="sm" len="sm"/>
                    </a:lnL>
                    <a:lnR w="38100" cap="flat" cmpd="sng" algn="ctr">
                      <a:solidFill>
                        <a:srgbClr val="FFFF00"/>
                      </a:solidFill>
                      <a:prstDash val="solid"/>
                      <a:round/>
                      <a:headEnd type="none" w="med" len="lg"/>
                      <a:tailEnd type="none" w="sm" len="sm"/>
                    </a:lnR>
                    <a:lnT w="38100" cap="flat" cmpd="sng" algn="ctr">
                      <a:solidFill>
                        <a:srgbClr val="FFFF00"/>
                      </a:solidFill>
                      <a:prstDash val="solid"/>
                      <a:round/>
                      <a:headEnd type="none" w="med" len="lg"/>
                      <a:tailEnd type="none" w="sm" len="sm"/>
                    </a:lnT>
                    <a:lnB w="38100" cap="flat" cmpd="sng" algn="ctr">
                      <a:solidFill>
                        <a:srgbClr val="FFFF00"/>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20</a:t>
                      </a:r>
                    </a:p>
                  </a:txBody>
                  <a:tcPr marL="90000" marR="90000" marT="46801" marB="46801" anchor="ctr" anchorCtr="1" horzOverflow="overflow">
                    <a:lnL w="38100" cap="flat" cmpd="sng" algn="ctr">
                      <a:solidFill>
                        <a:srgbClr val="FFFF00"/>
                      </a:solidFill>
                      <a:prstDash val="solid"/>
                      <a:round/>
                      <a:headEnd type="none" w="med" len="lg"/>
                      <a:tailEnd type="none" w="sm" len="sm"/>
                    </a:lnL>
                    <a:lnR w="38100" cap="flat" cmpd="sng" algn="ctr">
                      <a:solidFill>
                        <a:srgbClr val="FFFF00"/>
                      </a:solidFill>
                      <a:prstDash val="solid"/>
                      <a:round/>
                      <a:headEnd type="none" w="med" len="lg"/>
                      <a:tailEnd type="none" w="sm" len="sm"/>
                    </a:lnR>
                    <a:lnT w="38100" cap="flat" cmpd="sng" algn="ctr">
                      <a:solidFill>
                        <a:srgbClr val="FFFF00"/>
                      </a:solidFill>
                      <a:prstDash val="solid"/>
                      <a:round/>
                      <a:headEnd type="none" w="med" len="lg"/>
                      <a:tailEnd type="none" w="sm" len="sm"/>
                    </a:lnT>
                    <a:lnB w="38100" cap="flat" cmpd="sng" algn="ctr">
                      <a:solidFill>
                        <a:srgbClr val="FFFF00"/>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100</a:t>
                      </a:r>
                    </a:p>
                  </a:txBody>
                  <a:tcPr marL="90000" marR="90000" marT="46801" marB="46801" anchor="ctr" anchorCtr="1" horzOverflow="overflow">
                    <a:lnL w="38100" cap="flat" cmpd="sng" algn="ctr">
                      <a:solidFill>
                        <a:srgbClr val="FFFF00"/>
                      </a:solidFill>
                      <a:prstDash val="solid"/>
                      <a:round/>
                      <a:headEnd type="none" w="med" len="lg"/>
                      <a:tailEnd type="none" w="sm" len="sm"/>
                    </a:lnL>
                    <a:lnR w="38100" cap="flat" cmpd="sng" algn="ctr">
                      <a:solidFill>
                        <a:srgbClr val="FFFF00"/>
                      </a:solidFill>
                      <a:prstDash val="solid"/>
                      <a:round/>
                      <a:headEnd type="none" w="med" len="lg"/>
                      <a:tailEnd type="none" w="sm" len="sm"/>
                    </a:lnR>
                    <a:lnT w="38100" cap="flat" cmpd="sng" algn="ctr">
                      <a:solidFill>
                        <a:srgbClr val="FFFF00"/>
                      </a:solidFill>
                      <a:prstDash val="solid"/>
                      <a:round/>
                      <a:headEnd type="none" w="med" len="lg"/>
                      <a:tailEnd type="none" w="sm" len="sm"/>
                    </a:lnT>
                    <a:lnB w="38100" cap="flat" cmpd="sng" algn="ctr">
                      <a:solidFill>
                        <a:srgbClr val="FFFF00"/>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40</a:t>
                      </a:r>
                    </a:p>
                  </a:txBody>
                  <a:tcPr marL="90000" marR="90000" marT="46801" marB="46801" anchor="ctr" anchorCtr="1" horzOverflow="overflow">
                    <a:lnL w="38100" cap="flat" cmpd="sng" algn="ctr">
                      <a:solidFill>
                        <a:srgbClr val="FFFF00"/>
                      </a:solidFill>
                      <a:prstDash val="solid"/>
                      <a:round/>
                      <a:headEnd type="none" w="med" len="lg"/>
                      <a:tailEnd type="none" w="sm" len="sm"/>
                    </a:lnL>
                    <a:lnR w="38100" cap="flat" cmpd="sng" algn="ctr">
                      <a:solidFill>
                        <a:srgbClr val="FFFF00"/>
                      </a:solidFill>
                      <a:prstDash val="solid"/>
                      <a:round/>
                      <a:headEnd type="none" w="med" len="lg"/>
                      <a:tailEnd type="none" w="sm" len="sm"/>
                    </a:lnR>
                    <a:lnT w="38100" cap="flat" cmpd="sng" algn="ctr">
                      <a:solidFill>
                        <a:srgbClr val="FFFF00"/>
                      </a:solidFill>
                      <a:prstDash val="solid"/>
                      <a:round/>
                      <a:headEnd type="none" w="med" len="lg"/>
                      <a:tailEnd type="none" w="sm" len="sm"/>
                    </a:lnT>
                    <a:lnB w="38100" cap="flat" cmpd="sng" algn="ctr">
                      <a:solidFill>
                        <a:srgbClr val="FFFF00"/>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endParaRPr kumimoji="0" lang="en-US" sz="2000" b="0" i="0" u="none" strike="noStrike" cap="none" normalizeH="0" baseline="0">
                        <a:ln>
                          <a:noFill/>
                        </a:ln>
                        <a:solidFill>
                          <a:schemeClr val="tx1"/>
                        </a:solidFill>
                        <a:effectLst/>
                        <a:latin typeface="Arial" charset="0"/>
                      </a:endParaRPr>
                    </a:p>
                  </a:txBody>
                  <a:tcPr marL="90000" marR="90000" marT="46801" marB="46801" anchor="ctr" anchorCtr="1" horzOverflow="overflow">
                    <a:lnL w="38100" cap="flat" cmpd="sng" algn="ctr">
                      <a:solidFill>
                        <a:srgbClr val="FFFF00"/>
                      </a:solidFill>
                      <a:prstDash val="solid"/>
                      <a:round/>
                      <a:headEnd type="none" w="med" len="lg"/>
                      <a:tailEnd type="none" w="sm" len="sm"/>
                    </a:lnL>
                    <a:lnR w="38100" cap="flat" cmpd="sng" algn="ctr">
                      <a:solidFill>
                        <a:srgbClr val="FFFF00"/>
                      </a:solidFill>
                      <a:prstDash val="solid"/>
                      <a:round/>
                      <a:headEnd type="none" w="med" len="med"/>
                      <a:tailEnd type="none" w="lg" len="lg"/>
                    </a:lnR>
                    <a:lnT w="38100" cap="flat" cmpd="sng" algn="ctr">
                      <a:solidFill>
                        <a:srgbClr val="FFFF00"/>
                      </a:solidFill>
                      <a:prstDash val="solid"/>
                      <a:round/>
                      <a:headEnd type="none" w="med" len="lg"/>
                      <a:tailEnd type="none" w="sm" len="sm"/>
                    </a:lnT>
                    <a:lnB w="38100" cap="flat" cmpd="sng" algn="ctr">
                      <a:solidFill>
                        <a:srgbClr val="FFFF00"/>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endParaRPr kumimoji="0" lang="en-US" sz="2000" b="0" i="0" u="none" strike="noStrike" cap="none" normalizeH="0" baseline="0">
                        <a:ln>
                          <a:noFill/>
                        </a:ln>
                        <a:solidFill>
                          <a:schemeClr val="tx1"/>
                        </a:solidFill>
                        <a:effectLst/>
                        <a:latin typeface="Arial" charset="0"/>
                      </a:endParaRPr>
                    </a:p>
                  </a:txBody>
                  <a:tcPr marL="90000" marR="90000" marT="46801" marB="46801" anchor="ctr" anchorCtr="1" horzOverflow="overflow">
                    <a:lnL w="38100" cap="flat" cmpd="sng" algn="ctr">
                      <a:solidFill>
                        <a:srgbClr val="FFFF00"/>
                      </a:solidFill>
                      <a:prstDash val="solid"/>
                      <a:round/>
                      <a:headEnd type="none" w="med" len="med"/>
                      <a:tailEnd type="none" w="lg" len="lg"/>
                    </a:lnL>
                    <a:lnR w="38100" cap="flat" cmpd="sng" algn="ctr">
                      <a:solidFill>
                        <a:srgbClr val="FFFF00"/>
                      </a:solidFill>
                      <a:prstDash val="solid"/>
                      <a:round/>
                      <a:headEnd type="none" w="med" len="lg"/>
                      <a:tailEnd type="none" w="sm" len="sm"/>
                    </a:lnR>
                    <a:lnT w="38100" cap="flat" cmpd="sng" algn="ctr">
                      <a:solidFill>
                        <a:srgbClr val="FFFF00"/>
                      </a:solidFill>
                      <a:prstDash val="solid"/>
                      <a:round/>
                      <a:headEnd type="none" w="med" len="lg"/>
                      <a:tailEnd type="none" w="sm" len="sm"/>
                    </a:lnT>
                    <a:lnB w="38100" cap="flat" cmpd="sng" algn="ctr">
                      <a:solidFill>
                        <a:srgbClr val="FFFF00"/>
                      </a:solidFill>
                      <a:prstDash val="solid"/>
                      <a:round/>
                      <a:headEnd type="none" w="med" len="lg"/>
                      <a:tailEnd type="none" w="sm" len="sm"/>
                    </a:lnB>
                    <a:lnTlToBr>
                      <a:noFill/>
                    </a:lnTlToBr>
                    <a:lnBlToTr>
                      <a:noFill/>
                    </a:lnBlToTr>
                    <a:noFill/>
                  </a:tcPr>
                </a:tc>
                <a:extLst>
                  <a:ext uri="{0D108BD9-81ED-4DB2-BD59-A6C34878D82A}">
                    <a16:rowId xmlns:a16="http://schemas.microsoft.com/office/drawing/2014/main" val="10003"/>
                  </a:ext>
                </a:extLst>
              </a:tr>
              <a:tr h="1052542">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2002</a:t>
                      </a:r>
                    </a:p>
                  </a:txBody>
                  <a:tcPr marL="90000" marR="90000" marT="46801" marB="46801" anchor="ctr" anchorCtr="1" horzOverflow="overflow">
                    <a:lnL w="38100" cap="flat" cmpd="sng" algn="ctr">
                      <a:solidFill>
                        <a:srgbClr val="FFFF00"/>
                      </a:solidFill>
                      <a:prstDash val="solid"/>
                      <a:round/>
                      <a:headEnd type="none" w="med" len="lg"/>
                      <a:tailEnd type="none" w="sm" len="sm"/>
                    </a:lnL>
                    <a:lnR w="38100" cap="flat" cmpd="sng" algn="ctr">
                      <a:solidFill>
                        <a:srgbClr val="FFFF00"/>
                      </a:solidFill>
                      <a:prstDash val="solid"/>
                      <a:round/>
                      <a:headEnd type="none" w="med" len="lg"/>
                      <a:tailEnd type="none" w="sm" len="sm"/>
                    </a:lnR>
                    <a:lnT w="38100" cap="flat" cmpd="sng" algn="ctr">
                      <a:solidFill>
                        <a:srgbClr val="FFFF00"/>
                      </a:solidFill>
                      <a:prstDash val="solid"/>
                      <a:round/>
                      <a:headEnd type="none" w="med" len="lg"/>
                      <a:tailEnd type="none" w="sm" len="sm"/>
                    </a:lnT>
                    <a:lnB w="38100" cap="flat" cmpd="sng" algn="ctr">
                      <a:solidFill>
                        <a:srgbClr val="FFFF00"/>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300</a:t>
                      </a:r>
                    </a:p>
                  </a:txBody>
                  <a:tcPr marL="90000" marR="90000" marT="46801" marB="46801" anchor="ctr" anchorCtr="1" horzOverflow="overflow">
                    <a:lnL w="38100" cap="flat" cmpd="sng" algn="ctr">
                      <a:solidFill>
                        <a:srgbClr val="FFFF00"/>
                      </a:solidFill>
                      <a:prstDash val="solid"/>
                      <a:round/>
                      <a:headEnd type="none" w="med" len="lg"/>
                      <a:tailEnd type="none" w="sm" len="sm"/>
                    </a:lnL>
                    <a:lnR w="38100" cap="flat" cmpd="sng" algn="ctr">
                      <a:solidFill>
                        <a:srgbClr val="FFFF00"/>
                      </a:solidFill>
                      <a:prstDash val="solid"/>
                      <a:round/>
                      <a:headEnd type="none" w="med" len="lg"/>
                      <a:tailEnd type="none" w="sm" len="sm"/>
                    </a:lnR>
                    <a:lnT w="38100" cap="flat" cmpd="sng" algn="ctr">
                      <a:solidFill>
                        <a:srgbClr val="FFFF00"/>
                      </a:solidFill>
                      <a:prstDash val="solid"/>
                      <a:round/>
                      <a:headEnd type="none" w="med" len="lg"/>
                      <a:tailEnd type="none" w="sm" len="sm"/>
                    </a:lnT>
                    <a:lnB w="38100" cap="flat" cmpd="sng" algn="ctr">
                      <a:solidFill>
                        <a:srgbClr val="FFFF00"/>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30</a:t>
                      </a:r>
                    </a:p>
                  </a:txBody>
                  <a:tcPr marL="90000" marR="90000" marT="46801" marB="46801" anchor="ctr" anchorCtr="1" horzOverflow="overflow">
                    <a:lnL w="38100" cap="flat" cmpd="sng" algn="ctr">
                      <a:solidFill>
                        <a:srgbClr val="FFFF00"/>
                      </a:solidFill>
                      <a:prstDash val="solid"/>
                      <a:round/>
                      <a:headEnd type="none" w="med" len="lg"/>
                      <a:tailEnd type="none" w="sm" len="sm"/>
                    </a:lnL>
                    <a:lnR w="38100" cap="flat" cmpd="sng" algn="ctr">
                      <a:solidFill>
                        <a:srgbClr val="FFFF00"/>
                      </a:solidFill>
                      <a:prstDash val="solid"/>
                      <a:round/>
                      <a:headEnd type="none" w="med" len="lg"/>
                      <a:tailEnd type="none" w="sm" len="sm"/>
                    </a:lnR>
                    <a:lnT w="38100" cap="flat" cmpd="sng" algn="ctr">
                      <a:solidFill>
                        <a:srgbClr val="FFFF00"/>
                      </a:solidFill>
                      <a:prstDash val="solid"/>
                      <a:round/>
                      <a:headEnd type="none" w="med" len="lg"/>
                      <a:tailEnd type="none" w="sm" len="sm"/>
                    </a:lnT>
                    <a:lnB w="38100" cap="flat" cmpd="sng" algn="ctr">
                      <a:solidFill>
                        <a:srgbClr val="FFFF00"/>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150</a:t>
                      </a:r>
                    </a:p>
                  </a:txBody>
                  <a:tcPr marL="90000" marR="90000" marT="46801" marB="46801" anchor="ctr" anchorCtr="1" horzOverflow="overflow">
                    <a:lnL w="38100" cap="flat" cmpd="sng" algn="ctr">
                      <a:solidFill>
                        <a:srgbClr val="FFFF00"/>
                      </a:solidFill>
                      <a:prstDash val="solid"/>
                      <a:round/>
                      <a:headEnd type="none" w="med" len="lg"/>
                      <a:tailEnd type="none" w="sm" len="sm"/>
                    </a:lnL>
                    <a:lnR w="38100" cap="flat" cmpd="sng" algn="ctr">
                      <a:solidFill>
                        <a:srgbClr val="FFFF00"/>
                      </a:solidFill>
                      <a:prstDash val="solid"/>
                      <a:round/>
                      <a:headEnd type="none" w="med" len="lg"/>
                      <a:tailEnd type="none" w="sm" len="sm"/>
                    </a:lnR>
                    <a:lnT w="38100" cap="flat" cmpd="sng" algn="ctr">
                      <a:solidFill>
                        <a:srgbClr val="FFFF00"/>
                      </a:solidFill>
                      <a:prstDash val="solid"/>
                      <a:round/>
                      <a:headEnd type="none" w="med" len="lg"/>
                      <a:tailEnd type="none" w="sm" len="sm"/>
                    </a:lnT>
                    <a:lnB w="38100" cap="flat" cmpd="sng" algn="ctr">
                      <a:solidFill>
                        <a:srgbClr val="FFFF00"/>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000" b="0" i="0" u="none" strike="noStrike" cap="none" normalizeH="0" baseline="0">
                          <a:ln>
                            <a:noFill/>
                          </a:ln>
                          <a:solidFill>
                            <a:schemeClr val="tx1"/>
                          </a:solidFill>
                          <a:effectLst/>
                          <a:latin typeface="Arial" charset="0"/>
                        </a:rPr>
                        <a:t>50</a:t>
                      </a:r>
                    </a:p>
                  </a:txBody>
                  <a:tcPr marL="90000" marR="90000" marT="46801" marB="46801" anchor="ctr" anchorCtr="1" horzOverflow="overflow">
                    <a:lnL w="38100" cap="flat" cmpd="sng" algn="ctr">
                      <a:solidFill>
                        <a:srgbClr val="FFFF00"/>
                      </a:solidFill>
                      <a:prstDash val="solid"/>
                      <a:round/>
                      <a:headEnd type="none" w="med" len="lg"/>
                      <a:tailEnd type="none" w="sm" len="sm"/>
                    </a:lnL>
                    <a:lnR w="38100" cap="flat" cmpd="sng" algn="ctr">
                      <a:solidFill>
                        <a:srgbClr val="FFFF00"/>
                      </a:solidFill>
                      <a:prstDash val="solid"/>
                      <a:round/>
                      <a:headEnd type="none" w="med" len="lg"/>
                      <a:tailEnd type="none" w="sm" len="sm"/>
                    </a:lnR>
                    <a:lnT w="38100" cap="flat" cmpd="sng" algn="ctr">
                      <a:solidFill>
                        <a:srgbClr val="FFFF00"/>
                      </a:solidFill>
                      <a:prstDash val="solid"/>
                      <a:round/>
                      <a:headEnd type="none" w="med" len="lg"/>
                      <a:tailEnd type="none" w="sm" len="sm"/>
                    </a:lnT>
                    <a:lnB w="38100" cap="flat" cmpd="sng" algn="ctr">
                      <a:solidFill>
                        <a:srgbClr val="FFFF00"/>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endParaRPr kumimoji="0" lang="en-US" sz="2000" b="0" i="0" u="none" strike="noStrike" cap="none" normalizeH="0" baseline="0">
                        <a:ln>
                          <a:noFill/>
                        </a:ln>
                        <a:solidFill>
                          <a:schemeClr val="tx1"/>
                        </a:solidFill>
                        <a:effectLst/>
                        <a:latin typeface="Arial" charset="0"/>
                      </a:endParaRPr>
                    </a:p>
                  </a:txBody>
                  <a:tcPr marL="90000" marR="90000" marT="46801" marB="46801" anchor="ctr" anchorCtr="1" horzOverflow="overflow">
                    <a:lnL w="38100" cap="flat" cmpd="sng" algn="ctr">
                      <a:solidFill>
                        <a:srgbClr val="FFFF00"/>
                      </a:solidFill>
                      <a:prstDash val="solid"/>
                      <a:round/>
                      <a:headEnd type="none" w="med" len="lg"/>
                      <a:tailEnd type="none" w="sm" len="sm"/>
                    </a:lnL>
                    <a:lnR w="38100" cap="flat" cmpd="sng" algn="ctr">
                      <a:solidFill>
                        <a:srgbClr val="FFFF00"/>
                      </a:solidFill>
                      <a:prstDash val="solid"/>
                      <a:round/>
                      <a:headEnd type="none" w="med" len="med"/>
                      <a:tailEnd type="none" w="lg" len="lg"/>
                    </a:lnR>
                    <a:lnT w="38100" cap="flat" cmpd="sng" algn="ctr">
                      <a:solidFill>
                        <a:srgbClr val="FFFF00"/>
                      </a:solidFill>
                      <a:prstDash val="solid"/>
                      <a:round/>
                      <a:headEnd type="none" w="med" len="lg"/>
                      <a:tailEnd type="none" w="sm" len="sm"/>
                    </a:lnT>
                    <a:lnB w="38100" cap="flat" cmpd="sng" algn="ctr">
                      <a:solidFill>
                        <a:srgbClr val="FFFF00"/>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endParaRPr kumimoji="0" lang="en-US" sz="2000" b="0" i="0" u="none" strike="noStrike" cap="none" normalizeH="0" baseline="0" dirty="0">
                        <a:ln>
                          <a:noFill/>
                        </a:ln>
                        <a:solidFill>
                          <a:schemeClr val="tx1"/>
                        </a:solidFill>
                        <a:effectLst/>
                        <a:latin typeface="Arial" charset="0"/>
                      </a:endParaRPr>
                    </a:p>
                  </a:txBody>
                  <a:tcPr marL="90000" marR="90000" marT="46801" marB="46801" anchor="ctr" anchorCtr="1" horzOverflow="overflow">
                    <a:lnL w="38100" cap="flat" cmpd="sng" algn="ctr">
                      <a:solidFill>
                        <a:srgbClr val="FFFF00"/>
                      </a:solidFill>
                      <a:prstDash val="solid"/>
                      <a:round/>
                      <a:headEnd type="none" w="med" len="med"/>
                      <a:tailEnd type="none" w="lg" len="lg"/>
                    </a:lnL>
                    <a:lnR w="38100" cap="flat" cmpd="sng" algn="ctr">
                      <a:solidFill>
                        <a:srgbClr val="FFFF00"/>
                      </a:solidFill>
                      <a:prstDash val="solid"/>
                      <a:round/>
                      <a:headEnd type="none" w="med" len="lg"/>
                      <a:tailEnd type="none" w="sm" len="sm"/>
                    </a:lnR>
                    <a:lnT w="38100" cap="flat" cmpd="sng" algn="ctr">
                      <a:solidFill>
                        <a:srgbClr val="FFFF00"/>
                      </a:solidFill>
                      <a:prstDash val="solid"/>
                      <a:round/>
                      <a:headEnd type="none" w="med" len="lg"/>
                      <a:tailEnd type="none" w="sm" len="sm"/>
                    </a:lnT>
                    <a:lnB w="38100" cap="flat" cmpd="sng" algn="ctr">
                      <a:solidFill>
                        <a:srgbClr val="FFFF00"/>
                      </a:solidFill>
                      <a:prstDash val="solid"/>
                      <a:round/>
                      <a:headEnd type="none" w="med" len="lg"/>
                      <a:tailEnd type="none" w="sm" len="sm"/>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10994" name="Rectangle 49"/>
          <p:cNvSpPr>
            <a:spLocks noChangeArrowheads="1"/>
          </p:cNvSpPr>
          <p:nvPr/>
        </p:nvSpPr>
        <p:spPr bwMode="auto">
          <a:xfrm>
            <a:off x="493713" y="1308100"/>
            <a:ext cx="8326437" cy="67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571500" indent="-571500">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spcBef>
                <a:spcPct val="60000"/>
              </a:spcBef>
              <a:buFont typeface="Arial Unicode MS" pitchFamily="34" charset="-128"/>
              <a:buAutoNum type="arabicPeriod" startAt="46"/>
            </a:pPr>
            <a:r>
              <a:rPr lang="en-US" altLang="en-US" sz="1900" dirty="0"/>
              <a:t>Use the numbers in the following table to determine real GDP at prices of the year 2000 and at prices of the year 2002.</a:t>
            </a:r>
            <a:endParaRPr lang="en-US" altLang="en-US" sz="1700" dirty="0">
              <a:solidFill>
                <a:srgbClr val="00FF00"/>
              </a:solidFill>
            </a:endParaRPr>
          </a:p>
        </p:txBody>
      </p:sp>
      <p:sp>
        <p:nvSpPr>
          <p:cNvPr id="210995" name="Rectangle 113"/>
          <p:cNvSpPr>
            <a:spLocks noGrp="1" noChangeArrowheads="1"/>
          </p:cNvSpPr>
          <p:nvPr>
            <p:ph type="title"/>
          </p:nvPr>
        </p:nvSpPr>
        <p:spPr>
          <a:noFill/>
        </p:spPr>
        <p:txBody>
          <a:bodyPr/>
          <a:lstStyle/>
          <a:p>
            <a:pPr eaLnBrk="1" hangingPunct="1"/>
            <a:r>
              <a:rPr lang="en-US" altLang="en-US"/>
              <a:t>1.4. Questions for Review</a:t>
            </a: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2994"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B08EE624-DD8E-4178-B5E2-1B8D626D7B50}" type="slidenum">
              <a:rPr lang="de-DE" altLang="en-US" sz="1600"/>
              <a:pPr>
                <a:spcBef>
                  <a:spcPct val="0"/>
                </a:spcBef>
                <a:buClrTx/>
                <a:buFontTx/>
                <a:buNone/>
              </a:pPr>
              <a:t>88</a:t>
            </a:fld>
            <a:r>
              <a:rPr lang="de-DE" altLang="en-US" sz="1600"/>
              <a:t> -</a:t>
            </a:r>
          </a:p>
        </p:txBody>
      </p:sp>
      <p:sp>
        <p:nvSpPr>
          <p:cNvPr id="212995"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graphicFrame>
        <p:nvGraphicFramePr>
          <p:cNvPr id="5416141" name="Group 205"/>
          <p:cNvGraphicFramePr>
            <a:graphicFrameLocks noGrp="1"/>
          </p:cNvGraphicFramePr>
          <p:nvPr/>
        </p:nvGraphicFramePr>
        <p:xfrm>
          <a:off x="241300" y="1716088"/>
          <a:ext cx="8639175" cy="3924302"/>
        </p:xfrm>
        <a:graphic>
          <a:graphicData uri="http://schemas.openxmlformats.org/drawingml/2006/table">
            <a:tbl>
              <a:tblPr/>
              <a:tblGrid>
                <a:gridCol w="2833688">
                  <a:extLst>
                    <a:ext uri="{9D8B030D-6E8A-4147-A177-3AD203B41FA5}">
                      <a16:colId xmlns:a16="http://schemas.microsoft.com/office/drawing/2014/main" val="20000"/>
                    </a:ext>
                  </a:extLst>
                </a:gridCol>
                <a:gridCol w="962025">
                  <a:extLst>
                    <a:ext uri="{9D8B030D-6E8A-4147-A177-3AD203B41FA5}">
                      <a16:colId xmlns:a16="http://schemas.microsoft.com/office/drawing/2014/main" val="20001"/>
                    </a:ext>
                  </a:extLst>
                </a:gridCol>
                <a:gridCol w="831850">
                  <a:extLst>
                    <a:ext uri="{9D8B030D-6E8A-4147-A177-3AD203B41FA5}">
                      <a16:colId xmlns:a16="http://schemas.microsoft.com/office/drawing/2014/main" val="20002"/>
                    </a:ext>
                  </a:extLst>
                </a:gridCol>
                <a:gridCol w="855662">
                  <a:extLst>
                    <a:ext uri="{9D8B030D-6E8A-4147-A177-3AD203B41FA5}">
                      <a16:colId xmlns:a16="http://schemas.microsoft.com/office/drawing/2014/main" val="20003"/>
                    </a:ext>
                  </a:extLst>
                </a:gridCol>
                <a:gridCol w="795338">
                  <a:extLst>
                    <a:ext uri="{9D8B030D-6E8A-4147-A177-3AD203B41FA5}">
                      <a16:colId xmlns:a16="http://schemas.microsoft.com/office/drawing/2014/main" val="20004"/>
                    </a:ext>
                  </a:extLst>
                </a:gridCol>
                <a:gridCol w="771525">
                  <a:extLst>
                    <a:ext uri="{9D8B030D-6E8A-4147-A177-3AD203B41FA5}">
                      <a16:colId xmlns:a16="http://schemas.microsoft.com/office/drawing/2014/main" val="20005"/>
                    </a:ext>
                  </a:extLst>
                </a:gridCol>
                <a:gridCol w="784225">
                  <a:extLst>
                    <a:ext uri="{9D8B030D-6E8A-4147-A177-3AD203B41FA5}">
                      <a16:colId xmlns:a16="http://schemas.microsoft.com/office/drawing/2014/main" val="20006"/>
                    </a:ext>
                  </a:extLst>
                </a:gridCol>
                <a:gridCol w="804862">
                  <a:extLst>
                    <a:ext uri="{9D8B030D-6E8A-4147-A177-3AD203B41FA5}">
                      <a16:colId xmlns:a16="http://schemas.microsoft.com/office/drawing/2014/main" val="20007"/>
                    </a:ext>
                  </a:extLst>
                </a:gridCol>
              </a:tblGrid>
              <a:tr h="500063">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GB" sz="1900" b="0" i="0" u="none" strike="noStrike" cap="none" normalizeH="0" baseline="0">
                          <a:ln>
                            <a:noFill/>
                          </a:ln>
                          <a:solidFill>
                            <a:schemeClr val="tx1"/>
                          </a:solidFill>
                          <a:effectLst/>
                          <a:latin typeface="Arial" charset="0"/>
                        </a:rPr>
                        <a:t>Year</a:t>
                      </a:r>
                    </a:p>
                  </a:txBody>
                  <a:tcPr marL="90000" marR="90000" marT="46800" marB="46800" anchor="ctr"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2000</a:t>
                      </a:r>
                      <a:endParaRPr kumimoji="0" lang="en-GB" sz="2000" b="0" i="0" u="none" strike="noStrike" cap="none" normalizeH="0" baseline="0">
                        <a:ln>
                          <a:noFill/>
                        </a:ln>
                        <a:solidFill>
                          <a:schemeClr val="tx1"/>
                        </a:solidFill>
                        <a:effectLst/>
                        <a:latin typeface="Arial" charset="0"/>
                      </a:endParaRPr>
                    </a:p>
                  </a:txBody>
                  <a:tcPr marL="90000" marR="90000" marT="46800" marB="46800" anchor="ctr"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2001</a:t>
                      </a:r>
                      <a:endParaRPr kumimoji="0" lang="en-GB" sz="2000" b="0" i="0" u="none" strike="noStrike" cap="none" normalizeH="0" baseline="0">
                        <a:ln>
                          <a:noFill/>
                        </a:ln>
                        <a:solidFill>
                          <a:schemeClr val="tx1"/>
                        </a:solidFill>
                        <a:effectLst/>
                        <a:latin typeface="Arial" charset="0"/>
                      </a:endParaRPr>
                    </a:p>
                  </a:txBody>
                  <a:tcPr marL="90000" marR="90000" marT="46800" marB="46800" anchor="ctr"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2002</a:t>
                      </a:r>
                      <a:endParaRPr kumimoji="0" lang="en-GB" sz="2000" b="0" i="0" u="none" strike="noStrike" cap="none" normalizeH="0" baseline="0">
                        <a:ln>
                          <a:noFill/>
                        </a:ln>
                        <a:solidFill>
                          <a:schemeClr val="tx1"/>
                        </a:solidFill>
                        <a:effectLst/>
                        <a:latin typeface="Arial" charset="0"/>
                      </a:endParaRPr>
                    </a:p>
                  </a:txBody>
                  <a:tcPr marL="90000" marR="90000" marT="46800" marB="46800" anchor="ctr"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2003</a:t>
                      </a:r>
                      <a:endParaRPr kumimoji="0" lang="en-GB" sz="2000" b="0" i="0" u="none" strike="noStrike" cap="none" normalizeH="0" baseline="0">
                        <a:ln>
                          <a:noFill/>
                        </a:ln>
                        <a:solidFill>
                          <a:schemeClr val="tx1"/>
                        </a:solidFill>
                        <a:effectLst/>
                        <a:latin typeface="Arial" charset="0"/>
                      </a:endParaRPr>
                    </a:p>
                  </a:txBody>
                  <a:tcPr marL="90000" marR="90000" marT="46800" marB="46800" anchor="ctr"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2004</a:t>
                      </a:r>
                      <a:endParaRPr kumimoji="0" lang="en-GB" sz="2000" b="0" i="0" u="none" strike="noStrike" cap="none" normalizeH="0" baseline="0">
                        <a:ln>
                          <a:noFill/>
                        </a:ln>
                        <a:solidFill>
                          <a:schemeClr val="tx1"/>
                        </a:solidFill>
                        <a:effectLst/>
                        <a:latin typeface="Arial" charset="0"/>
                      </a:endParaRPr>
                    </a:p>
                  </a:txBody>
                  <a:tcPr marL="90000" marR="90000" marT="46800" marB="46800" anchor="ctr"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2005</a:t>
                      </a:r>
                      <a:endParaRPr kumimoji="0" lang="en-GB" sz="2000" b="0" i="0" u="none" strike="noStrike" cap="none" normalizeH="0" baseline="0">
                        <a:ln>
                          <a:noFill/>
                        </a:ln>
                        <a:solidFill>
                          <a:schemeClr val="tx1"/>
                        </a:solidFill>
                        <a:effectLst/>
                        <a:latin typeface="Arial" charset="0"/>
                      </a:endParaRPr>
                    </a:p>
                  </a:txBody>
                  <a:tcPr marL="90000" marR="90000" marT="46800" marB="46800" anchor="ctr"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2006</a:t>
                      </a:r>
                      <a:endParaRPr kumimoji="0" lang="en-GB" sz="2000" b="0" i="0" u="none" strike="noStrike" cap="none" normalizeH="0" baseline="0">
                        <a:ln>
                          <a:noFill/>
                        </a:ln>
                        <a:solidFill>
                          <a:schemeClr val="tx1"/>
                        </a:solidFill>
                        <a:effectLst/>
                        <a:latin typeface="Arial" charset="0"/>
                      </a:endParaRPr>
                    </a:p>
                  </a:txBody>
                  <a:tcPr marL="90000" marR="90000" marT="46800" marB="46800" anchor="ctr"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extLst>
                  <a:ext uri="{0D108BD9-81ED-4DB2-BD59-A6C34878D82A}">
                    <a16:rowId xmlns:a16="http://schemas.microsoft.com/office/drawing/2014/main" val="10000"/>
                  </a:ext>
                </a:extLst>
              </a:tr>
              <a:tr h="500063">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GB" sz="1900" b="0" i="0" u="none" strike="noStrike" cap="none" normalizeH="0" baseline="0">
                          <a:ln>
                            <a:noFill/>
                          </a:ln>
                          <a:solidFill>
                            <a:schemeClr val="tx1"/>
                          </a:solidFill>
                          <a:effectLst/>
                          <a:latin typeface="Arial" charset="0"/>
                        </a:rPr>
                        <a:t>Unity</a:t>
                      </a:r>
                    </a:p>
                  </a:txBody>
                  <a:tcPr marL="90000" marR="90000" marT="46800" marB="46800" anchor="ctr"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gridSpan="7">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GB" sz="1900" b="0" i="0" u="none" strike="noStrike" cap="none" normalizeH="0" baseline="0">
                          <a:ln>
                            <a:noFill/>
                          </a:ln>
                          <a:solidFill>
                            <a:schemeClr val="tx1"/>
                          </a:solidFill>
                          <a:effectLst/>
                          <a:latin typeface="Arial" charset="0"/>
                        </a:rPr>
                        <a:t>Bn. Euro</a:t>
                      </a:r>
                    </a:p>
                  </a:txBody>
                  <a:tcPr marL="90000" marR="90000" marT="46800" marB="46800" anchor="ctr"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1"/>
                  </a:ext>
                </a:extLst>
              </a:tr>
              <a:tr h="501650">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Nominal GDP</a:t>
                      </a:r>
                      <a:endParaRPr kumimoji="0" lang="en-GB" sz="2000" b="0" i="0" u="none" strike="noStrike" cap="none" normalizeH="0" baseline="0">
                        <a:ln>
                          <a:noFill/>
                        </a:ln>
                        <a:solidFill>
                          <a:schemeClr val="tx1"/>
                        </a:solidFill>
                        <a:effectLst/>
                        <a:latin typeface="Arial" charset="0"/>
                      </a:endParaRPr>
                    </a:p>
                  </a:txBody>
                  <a:tcPr marL="90000" marR="90000" marT="46800" marB="46800" anchor="ctr"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2063</a:t>
                      </a:r>
                      <a:endParaRPr kumimoji="0" lang="en-GB" sz="2000" b="0" i="0" u="none" strike="noStrike" cap="none" normalizeH="0" baseline="0">
                        <a:ln>
                          <a:noFill/>
                        </a:ln>
                        <a:solidFill>
                          <a:schemeClr val="tx1"/>
                        </a:solidFill>
                        <a:effectLst/>
                        <a:latin typeface="Arial" charset="0"/>
                      </a:endParaRPr>
                    </a:p>
                  </a:txBody>
                  <a:tcPr marL="90000" marR="90000" marT="46800" marB="46800" anchor="ctr"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2113</a:t>
                      </a:r>
                      <a:endParaRPr kumimoji="0" lang="en-GB" sz="2000" b="0" i="0" u="none" strike="noStrike" cap="none" normalizeH="0" baseline="0">
                        <a:ln>
                          <a:noFill/>
                        </a:ln>
                        <a:solidFill>
                          <a:schemeClr val="tx1"/>
                        </a:solidFill>
                        <a:effectLst/>
                        <a:latin typeface="Arial" charset="0"/>
                      </a:endParaRPr>
                    </a:p>
                  </a:txBody>
                  <a:tcPr marL="90000" marR="90000" marT="46800" marB="46800" anchor="ctr"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2143</a:t>
                      </a:r>
                      <a:endParaRPr kumimoji="0" lang="en-GB" sz="2000" b="0" i="0" u="none" strike="noStrike" cap="none" normalizeH="0" baseline="0">
                        <a:ln>
                          <a:noFill/>
                        </a:ln>
                        <a:solidFill>
                          <a:schemeClr val="tx1"/>
                        </a:solidFill>
                        <a:effectLst/>
                        <a:latin typeface="Arial" charset="0"/>
                      </a:endParaRPr>
                    </a:p>
                  </a:txBody>
                  <a:tcPr marL="90000" marR="90000" marT="46800" marB="46800" anchor="ctr"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2162</a:t>
                      </a:r>
                      <a:endParaRPr kumimoji="0" lang="en-GB" sz="2000" b="0" i="0" u="none" strike="noStrike" cap="none" normalizeH="0" baseline="0">
                        <a:ln>
                          <a:noFill/>
                        </a:ln>
                        <a:solidFill>
                          <a:schemeClr val="tx1"/>
                        </a:solidFill>
                        <a:effectLst/>
                        <a:latin typeface="Arial" charset="0"/>
                      </a:endParaRPr>
                    </a:p>
                  </a:txBody>
                  <a:tcPr marL="90000" marR="90000" marT="46800" marB="46800" anchor="ctr"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2207</a:t>
                      </a:r>
                      <a:endParaRPr kumimoji="0" lang="en-GB" sz="2000" b="0" i="0" u="none" strike="noStrike" cap="none" normalizeH="0" baseline="0">
                        <a:ln>
                          <a:noFill/>
                        </a:ln>
                        <a:solidFill>
                          <a:schemeClr val="tx1"/>
                        </a:solidFill>
                        <a:effectLst/>
                        <a:latin typeface="Arial" charset="0"/>
                      </a:endParaRPr>
                    </a:p>
                  </a:txBody>
                  <a:tcPr marL="90000" marR="90000" marT="46800" marB="46800" anchor="ctr"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2241</a:t>
                      </a:r>
                      <a:endParaRPr kumimoji="0" lang="en-GB" sz="2000" b="0" i="0" u="none" strike="noStrike" cap="none" normalizeH="0" baseline="0">
                        <a:ln>
                          <a:noFill/>
                        </a:ln>
                        <a:solidFill>
                          <a:schemeClr val="tx1"/>
                        </a:solidFill>
                        <a:effectLst/>
                        <a:latin typeface="Arial" charset="0"/>
                      </a:endParaRPr>
                    </a:p>
                  </a:txBody>
                  <a:tcPr marL="90000" marR="90000" marT="46800" marB="46800" anchor="ctr"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2307</a:t>
                      </a:r>
                      <a:endParaRPr kumimoji="0" lang="en-GB" sz="2000" b="0" i="0" u="none" strike="noStrike" cap="none" normalizeH="0" baseline="0">
                        <a:ln>
                          <a:noFill/>
                        </a:ln>
                        <a:solidFill>
                          <a:schemeClr val="tx1"/>
                        </a:solidFill>
                        <a:effectLst/>
                        <a:latin typeface="Arial" charset="0"/>
                      </a:endParaRPr>
                    </a:p>
                  </a:txBody>
                  <a:tcPr marL="90000" marR="90000" marT="46800" marB="46800" anchor="ctr"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extLst>
                  <a:ext uri="{0D108BD9-81ED-4DB2-BD59-A6C34878D82A}">
                    <a16:rowId xmlns:a16="http://schemas.microsoft.com/office/drawing/2014/main" val="10002"/>
                  </a:ext>
                </a:extLst>
              </a:tr>
              <a:tr h="457200">
                <a:tc>
                  <a:txBody>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Real GDP (Base 2000)</a:t>
                      </a:r>
                      <a:endParaRPr kumimoji="0" lang="en-GB" sz="2000" b="0" i="0" u="none" strike="noStrike" cap="none" normalizeH="0" baseline="0">
                        <a:ln>
                          <a:noFill/>
                        </a:ln>
                        <a:solidFill>
                          <a:schemeClr val="tx1"/>
                        </a:solidFill>
                        <a:effectLst/>
                        <a:latin typeface="Arial" charset="0"/>
                      </a:endParaRPr>
                    </a:p>
                  </a:txBody>
                  <a:tcPr marL="90000" marR="90000" marT="46800" marB="46800" anchor="ctr"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2063</a:t>
                      </a:r>
                      <a:endParaRPr kumimoji="0" lang="en-GB" sz="2000" b="0" i="0" u="none" strike="noStrike" cap="none" normalizeH="0" baseline="0">
                        <a:ln>
                          <a:noFill/>
                        </a:ln>
                        <a:solidFill>
                          <a:schemeClr val="tx1"/>
                        </a:solidFill>
                        <a:effectLst/>
                        <a:latin typeface="Arial" charset="0"/>
                      </a:endParaRPr>
                    </a:p>
                  </a:txBody>
                  <a:tcPr marL="90000" marR="90000" marT="46800" marB="46800" anchor="ctr"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2088</a:t>
                      </a:r>
                      <a:endParaRPr kumimoji="0" lang="en-GB" sz="2000" b="0" i="0" u="none" strike="noStrike" cap="none" normalizeH="0" baseline="0">
                        <a:ln>
                          <a:noFill/>
                        </a:ln>
                        <a:solidFill>
                          <a:schemeClr val="tx1"/>
                        </a:solidFill>
                        <a:effectLst/>
                        <a:latin typeface="Arial" charset="0"/>
                      </a:endParaRPr>
                    </a:p>
                  </a:txBody>
                  <a:tcPr marL="90000" marR="90000" marT="46800" marB="46800" anchor="ctr"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2088</a:t>
                      </a:r>
                      <a:endParaRPr kumimoji="0" lang="en-GB" sz="2000" b="0" i="0" u="none" strike="noStrike" cap="none" normalizeH="0" baseline="0">
                        <a:ln>
                          <a:noFill/>
                        </a:ln>
                        <a:solidFill>
                          <a:schemeClr val="tx1"/>
                        </a:solidFill>
                        <a:effectLst/>
                        <a:latin typeface="Arial" charset="0"/>
                      </a:endParaRPr>
                    </a:p>
                  </a:txBody>
                  <a:tcPr marL="90000" marR="90000" marT="46800" marB="46800" anchor="ctr"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2084</a:t>
                      </a:r>
                      <a:endParaRPr kumimoji="0" lang="en-GB" sz="2000" b="0" i="0" u="none" strike="noStrike" cap="none" normalizeH="0" baseline="0">
                        <a:ln>
                          <a:noFill/>
                        </a:ln>
                        <a:solidFill>
                          <a:schemeClr val="tx1"/>
                        </a:solidFill>
                        <a:effectLst/>
                        <a:latin typeface="Arial" charset="0"/>
                      </a:endParaRPr>
                    </a:p>
                  </a:txBody>
                  <a:tcPr marL="90000" marR="90000" marT="46800" marB="46800" anchor="ctr"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2110</a:t>
                      </a:r>
                      <a:endParaRPr kumimoji="0" lang="en-GB" sz="2000" b="0" i="0" u="none" strike="noStrike" cap="none" normalizeH="0" baseline="0">
                        <a:ln>
                          <a:noFill/>
                        </a:ln>
                        <a:solidFill>
                          <a:schemeClr val="tx1"/>
                        </a:solidFill>
                        <a:effectLst/>
                        <a:latin typeface="Arial" charset="0"/>
                      </a:endParaRPr>
                    </a:p>
                  </a:txBody>
                  <a:tcPr marL="90000" marR="90000" marT="46800" marB="46800" anchor="ctr"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2129</a:t>
                      </a:r>
                      <a:endParaRPr kumimoji="0" lang="en-GB" sz="2000" b="0" i="0" u="none" strike="noStrike" cap="none" normalizeH="0" baseline="0">
                        <a:ln>
                          <a:noFill/>
                        </a:ln>
                        <a:solidFill>
                          <a:schemeClr val="tx1"/>
                        </a:solidFill>
                        <a:effectLst/>
                        <a:latin typeface="Arial" charset="0"/>
                      </a:endParaRPr>
                    </a:p>
                  </a:txBody>
                  <a:tcPr marL="90000" marR="90000" marT="46800" marB="46800" anchor="ctr"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r" defTabSz="914400" rtl="0" eaLnBrk="0" fontAlgn="ctr"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2186</a:t>
                      </a:r>
                      <a:endParaRPr kumimoji="0" lang="en-GB" sz="2000" b="0" i="0" u="none" strike="noStrike" cap="none" normalizeH="0" baseline="0">
                        <a:ln>
                          <a:noFill/>
                        </a:ln>
                        <a:solidFill>
                          <a:schemeClr val="tx1"/>
                        </a:solidFill>
                        <a:effectLst/>
                        <a:latin typeface="Arial" charset="0"/>
                      </a:endParaRPr>
                    </a:p>
                  </a:txBody>
                  <a:tcPr marL="90000" marR="90000" marT="46800" marB="46800" anchor="ctr"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extLst>
                  <a:ext uri="{0D108BD9-81ED-4DB2-BD59-A6C34878D82A}">
                    <a16:rowId xmlns:a16="http://schemas.microsoft.com/office/drawing/2014/main" val="10003"/>
                  </a:ext>
                </a:extLst>
              </a:tr>
              <a:tr h="4905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Nominal GDP Growth</a:t>
                      </a:r>
                      <a:endParaRPr kumimoji="0" lang="en-GB" sz="2000" b="0" i="0" u="none" strike="noStrike" cap="none" normalizeH="0" baseline="0">
                        <a:ln>
                          <a:noFill/>
                        </a:ln>
                        <a:solidFill>
                          <a:schemeClr val="tx1"/>
                        </a:solidFill>
                        <a:effectLst/>
                        <a:latin typeface="Arial" charset="0"/>
                      </a:endParaRPr>
                    </a:p>
                  </a:txBody>
                  <a:tcPr marL="90000" marR="90000" marT="46800" marB="46800" anchor="b"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chemeClr val="tx1"/>
                        </a:solidFill>
                        <a:effectLst/>
                        <a:latin typeface="Arial" charset="0"/>
                      </a:endParaRPr>
                    </a:p>
                  </a:txBody>
                  <a:tcPr marL="90000" marR="90000" marT="46800" marB="46800" anchor="b"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chemeClr val="tx1"/>
                        </a:solidFill>
                        <a:effectLst/>
                        <a:latin typeface="Arial" charset="0"/>
                      </a:endParaRPr>
                    </a:p>
                  </a:txBody>
                  <a:tcPr marL="90000" marR="90000" marT="46800" marB="46800" anchor="b"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chemeClr val="tx1"/>
                        </a:solidFill>
                        <a:effectLst/>
                        <a:latin typeface="Arial" charset="0"/>
                      </a:endParaRPr>
                    </a:p>
                  </a:txBody>
                  <a:tcPr marL="90000" marR="90000" marT="46800" marB="46800" anchor="b"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chemeClr val="tx1"/>
                        </a:solidFill>
                        <a:effectLst/>
                        <a:latin typeface="Arial" charset="0"/>
                      </a:endParaRPr>
                    </a:p>
                  </a:txBody>
                  <a:tcPr marL="90000" marR="90000" marT="46800" marB="46800" anchor="b"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chemeClr val="tx1"/>
                        </a:solidFill>
                        <a:effectLst/>
                        <a:latin typeface="Arial" charset="0"/>
                      </a:endParaRPr>
                    </a:p>
                  </a:txBody>
                  <a:tcPr marL="90000" marR="90000" marT="46800" marB="46800" anchor="b"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chemeClr val="tx1"/>
                        </a:solidFill>
                        <a:effectLst/>
                        <a:latin typeface="Arial" charset="0"/>
                      </a:endParaRPr>
                    </a:p>
                  </a:txBody>
                  <a:tcPr marL="90000" marR="90000" marT="46800" marB="46800" anchor="b"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chemeClr val="tx1"/>
                        </a:solidFill>
                        <a:effectLst/>
                        <a:latin typeface="Arial" charset="0"/>
                      </a:endParaRPr>
                    </a:p>
                  </a:txBody>
                  <a:tcPr marL="90000" marR="90000" marT="46800" marB="46800" anchor="b"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extLst>
                  <a:ext uri="{0D108BD9-81ED-4DB2-BD59-A6C34878D82A}">
                    <a16:rowId xmlns:a16="http://schemas.microsoft.com/office/drawing/2014/main" val="10004"/>
                  </a:ext>
                </a:extLst>
              </a:tr>
              <a:tr h="4921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Real GDP Growth</a:t>
                      </a:r>
                      <a:endParaRPr kumimoji="0" lang="en-GB" sz="2000" b="0" i="0" u="none" strike="noStrike" cap="none" normalizeH="0" baseline="0">
                        <a:ln>
                          <a:noFill/>
                        </a:ln>
                        <a:solidFill>
                          <a:schemeClr val="tx1"/>
                        </a:solidFill>
                        <a:effectLst/>
                        <a:latin typeface="Arial" charset="0"/>
                      </a:endParaRPr>
                    </a:p>
                  </a:txBody>
                  <a:tcPr marL="90000" marR="90000" marT="46800" marB="46800" anchor="b"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chemeClr val="tx1"/>
                        </a:solidFill>
                        <a:effectLst/>
                        <a:latin typeface="Arial" charset="0"/>
                      </a:endParaRPr>
                    </a:p>
                  </a:txBody>
                  <a:tcPr marL="90000" marR="90000" marT="46800" marB="46800" anchor="b"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chemeClr val="tx1"/>
                        </a:solidFill>
                        <a:effectLst/>
                        <a:latin typeface="Arial" charset="0"/>
                      </a:endParaRPr>
                    </a:p>
                  </a:txBody>
                  <a:tcPr marL="90000" marR="90000" marT="46800" marB="46800" anchor="b"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chemeClr val="tx1"/>
                        </a:solidFill>
                        <a:effectLst/>
                        <a:latin typeface="Arial" charset="0"/>
                      </a:endParaRPr>
                    </a:p>
                  </a:txBody>
                  <a:tcPr marL="90000" marR="90000" marT="46800" marB="46800" anchor="b"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chemeClr val="tx1"/>
                        </a:solidFill>
                        <a:effectLst/>
                        <a:latin typeface="Arial" charset="0"/>
                      </a:endParaRPr>
                    </a:p>
                  </a:txBody>
                  <a:tcPr marL="90000" marR="90000" marT="46800" marB="46800" anchor="b"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chemeClr val="tx1"/>
                        </a:solidFill>
                        <a:effectLst/>
                        <a:latin typeface="Arial" charset="0"/>
                      </a:endParaRPr>
                    </a:p>
                  </a:txBody>
                  <a:tcPr marL="90000" marR="90000" marT="46800" marB="46800" anchor="b"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chemeClr val="tx1"/>
                        </a:solidFill>
                        <a:effectLst/>
                        <a:latin typeface="Arial" charset="0"/>
                      </a:endParaRPr>
                    </a:p>
                  </a:txBody>
                  <a:tcPr marL="90000" marR="90000" marT="46800" marB="46800" anchor="b"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chemeClr val="tx1"/>
                        </a:solidFill>
                        <a:effectLst/>
                        <a:latin typeface="Arial" charset="0"/>
                      </a:endParaRPr>
                    </a:p>
                  </a:txBody>
                  <a:tcPr marL="90000" marR="90000" marT="46800" marB="46800" anchor="b"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extLst>
                  <a:ext uri="{0D108BD9-81ED-4DB2-BD59-A6C34878D82A}">
                    <a16:rowId xmlns:a16="http://schemas.microsoft.com/office/drawing/2014/main" val="10005"/>
                  </a:ext>
                </a:extLst>
              </a:tr>
              <a:tr h="490538">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GDP-Deflator</a:t>
                      </a:r>
                      <a:endParaRPr kumimoji="0" lang="en-GB" sz="2000" b="0" i="0" u="none" strike="noStrike" cap="none" normalizeH="0" baseline="0">
                        <a:ln>
                          <a:noFill/>
                        </a:ln>
                        <a:solidFill>
                          <a:schemeClr val="tx1"/>
                        </a:solidFill>
                        <a:effectLst/>
                        <a:latin typeface="Arial" charset="0"/>
                      </a:endParaRPr>
                    </a:p>
                  </a:txBody>
                  <a:tcPr marL="90000" marR="90000" marT="46800" marB="46800" anchor="b"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chemeClr val="tx1"/>
                        </a:solidFill>
                        <a:effectLst/>
                        <a:latin typeface="Arial" charset="0"/>
                      </a:endParaRPr>
                    </a:p>
                  </a:txBody>
                  <a:tcPr marL="90000" marR="90000" marT="46800" marB="46800" anchor="b"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chemeClr val="tx1"/>
                        </a:solidFill>
                        <a:effectLst/>
                        <a:latin typeface="Arial" charset="0"/>
                      </a:endParaRPr>
                    </a:p>
                  </a:txBody>
                  <a:tcPr marL="90000" marR="90000" marT="46800" marB="46800" anchor="b"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chemeClr val="tx1"/>
                        </a:solidFill>
                        <a:effectLst/>
                        <a:latin typeface="Arial" charset="0"/>
                      </a:endParaRPr>
                    </a:p>
                  </a:txBody>
                  <a:tcPr marL="90000" marR="90000" marT="46800" marB="46800" anchor="b"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chemeClr val="tx1"/>
                        </a:solidFill>
                        <a:effectLst/>
                        <a:latin typeface="Arial" charset="0"/>
                      </a:endParaRPr>
                    </a:p>
                  </a:txBody>
                  <a:tcPr marL="90000" marR="90000" marT="46800" marB="46800" anchor="b"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chemeClr val="tx1"/>
                        </a:solidFill>
                        <a:effectLst/>
                        <a:latin typeface="Arial" charset="0"/>
                      </a:endParaRPr>
                    </a:p>
                  </a:txBody>
                  <a:tcPr marL="90000" marR="90000" marT="46800" marB="46800" anchor="b"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chemeClr val="tx1"/>
                        </a:solidFill>
                        <a:effectLst/>
                        <a:latin typeface="Arial" charset="0"/>
                      </a:endParaRPr>
                    </a:p>
                  </a:txBody>
                  <a:tcPr marL="90000" marR="90000" marT="46800" marB="46800" anchor="b"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chemeClr val="tx1"/>
                        </a:solidFill>
                        <a:effectLst/>
                        <a:latin typeface="Arial" charset="0"/>
                      </a:endParaRPr>
                    </a:p>
                  </a:txBody>
                  <a:tcPr marL="90000" marR="90000" marT="46800" marB="46800" anchor="b"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extLst>
                  <a:ext uri="{0D108BD9-81ED-4DB2-BD59-A6C34878D82A}">
                    <a16:rowId xmlns:a16="http://schemas.microsoft.com/office/drawing/2014/main" val="10006"/>
                  </a:ext>
                </a:extLst>
              </a:tr>
              <a:tr h="492125">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Arial" charset="0"/>
                          <a:cs typeface="Arial" charset="0"/>
                        </a:rPr>
                        <a:t>Rate of Inflation</a:t>
                      </a:r>
                      <a:endParaRPr kumimoji="0" lang="en-GB" sz="2000" b="0" i="0" u="none" strike="noStrike" cap="none" normalizeH="0" baseline="0" dirty="0">
                        <a:ln>
                          <a:noFill/>
                        </a:ln>
                        <a:solidFill>
                          <a:schemeClr val="tx1"/>
                        </a:solidFill>
                        <a:effectLst/>
                        <a:latin typeface="Arial" charset="0"/>
                      </a:endParaRPr>
                    </a:p>
                  </a:txBody>
                  <a:tcPr marL="90000" marR="90000" marT="46800" marB="46800" anchor="b"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chemeClr val="tx1"/>
                        </a:solidFill>
                        <a:effectLst/>
                        <a:latin typeface="Arial" charset="0"/>
                      </a:endParaRPr>
                    </a:p>
                  </a:txBody>
                  <a:tcPr marL="90000" marR="90000" marT="46800" marB="46800" anchor="b"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chemeClr val="tx1"/>
                        </a:solidFill>
                        <a:effectLst/>
                        <a:latin typeface="Arial" charset="0"/>
                      </a:endParaRPr>
                    </a:p>
                  </a:txBody>
                  <a:tcPr marL="90000" marR="90000" marT="46800" marB="46800" anchor="b"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chemeClr val="tx1"/>
                        </a:solidFill>
                        <a:effectLst/>
                        <a:latin typeface="Arial" charset="0"/>
                      </a:endParaRPr>
                    </a:p>
                  </a:txBody>
                  <a:tcPr marL="90000" marR="90000" marT="46800" marB="46800" anchor="b"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chemeClr val="tx1"/>
                        </a:solidFill>
                        <a:effectLst/>
                        <a:latin typeface="Arial" charset="0"/>
                      </a:endParaRPr>
                    </a:p>
                  </a:txBody>
                  <a:tcPr marL="90000" marR="90000" marT="46800" marB="46800" anchor="b"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chemeClr val="tx1"/>
                        </a:solidFill>
                        <a:effectLst/>
                        <a:latin typeface="Arial" charset="0"/>
                      </a:endParaRPr>
                    </a:p>
                  </a:txBody>
                  <a:tcPr marL="90000" marR="90000" marT="46800" marB="46800" anchor="b"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chemeClr val="tx1"/>
                        </a:solidFill>
                        <a:effectLst/>
                        <a:latin typeface="Arial" charset="0"/>
                      </a:endParaRPr>
                    </a:p>
                  </a:txBody>
                  <a:tcPr marL="90000" marR="90000" marT="46800" marB="46800" anchor="b"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GB" sz="2000" b="0" i="0" u="none" strike="noStrike" cap="none" normalizeH="0" baseline="0" dirty="0">
                          <a:ln>
                            <a:noFill/>
                          </a:ln>
                          <a:solidFill>
                            <a:schemeClr val="tx1"/>
                          </a:solidFill>
                          <a:effectLst/>
                          <a:latin typeface="Arial" charset="0"/>
                          <a:cs typeface="Arial" charset="0"/>
                        </a:rPr>
                        <a:t> </a:t>
                      </a:r>
                      <a:endParaRPr kumimoji="0" lang="en-GB" sz="2000" b="0" i="0" u="none" strike="noStrike" cap="none" normalizeH="0" baseline="0" dirty="0">
                        <a:ln>
                          <a:noFill/>
                        </a:ln>
                        <a:solidFill>
                          <a:schemeClr val="tx1"/>
                        </a:solidFill>
                        <a:effectLst/>
                        <a:latin typeface="Arial" charset="0"/>
                      </a:endParaRPr>
                    </a:p>
                  </a:txBody>
                  <a:tcPr marL="90000" marR="90000" marT="46800" marB="46800" anchor="b" horzOverflow="overflow">
                    <a:lnL w="38100" cap="flat" cmpd="sng" algn="ctr">
                      <a:solidFill>
                        <a:srgbClr val="FFFF00"/>
                      </a:solidFill>
                      <a:prstDash val="solid"/>
                      <a:round/>
                      <a:headEnd type="none" w="med" len="lg"/>
                      <a:tailEnd type="none" w="lg" len="lg"/>
                    </a:lnL>
                    <a:lnR w="38100" cap="flat" cmpd="sng" algn="ctr">
                      <a:solidFill>
                        <a:srgbClr val="FFFF00"/>
                      </a:solidFill>
                      <a:prstDash val="solid"/>
                      <a:round/>
                      <a:headEnd type="none" w="med" len="lg"/>
                      <a:tailEnd type="none" w="lg" len="lg"/>
                    </a:lnR>
                    <a:lnT w="38100" cap="flat" cmpd="sng" algn="ctr">
                      <a:solidFill>
                        <a:srgbClr val="FFFF00"/>
                      </a:solidFill>
                      <a:prstDash val="solid"/>
                      <a:round/>
                      <a:headEnd type="none" w="med" len="lg"/>
                      <a:tailEnd type="none" w="lg" len="lg"/>
                    </a:lnT>
                    <a:lnB w="38100" cap="flat" cmpd="sng" algn="ctr">
                      <a:solidFill>
                        <a:srgbClr val="FFFF00"/>
                      </a:solidFill>
                      <a:prstDash val="solid"/>
                      <a:round/>
                      <a:headEnd type="none" w="med" len="lg"/>
                      <a:tailEnd type="none" w="lg" len="lg"/>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13079" name="Rectangle 86"/>
          <p:cNvSpPr>
            <a:spLocks noChangeArrowheads="1"/>
          </p:cNvSpPr>
          <p:nvPr/>
        </p:nvSpPr>
        <p:spPr bwMode="auto">
          <a:xfrm>
            <a:off x="417513" y="1165225"/>
            <a:ext cx="82296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571500">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spcBef>
                <a:spcPct val="60000"/>
              </a:spcBef>
              <a:buFont typeface="Arial" charset="0"/>
              <a:buAutoNum type="arabicPeriod" startAt="48"/>
            </a:pPr>
            <a:r>
              <a:rPr lang="en-US" altLang="en-US" sz="2000" dirty="0"/>
              <a:t>Calculate the missing numbers.</a:t>
            </a:r>
          </a:p>
        </p:txBody>
      </p:sp>
      <p:sp>
        <p:nvSpPr>
          <p:cNvPr id="213080" name="Rectangle 204"/>
          <p:cNvSpPr>
            <a:spLocks noGrp="1" noChangeArrowheads="1"/>
          </p:cNvSpPr>
          <p:nvPr>
            <p:ph type="title"/>
          </p:nvPr>
        </p:nvSpPr>
        <p:spPr>
          <a:noFill/>
        </p:spPr>
        <p:txBody>
          <a:bodyPr/>
          <a:lstStyle/>
          <a:p>
            <a:pPr eaLnBrk="1" hangingPunct="1"/>
            <a:r>
              <a:rPr lang="en-US" altLang="en-US"/>
              <a:t>1.4. Questions for Review</a:t>
            </a: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t>- </a:t>
            </a:r>
            <a:fld id="{CEDD88FE-D718-46B2-9BB1-AD265BA8F1E0}" type="slidenum">
              <a:rPr lang="de-DE" altLang="en-US" sz="1600" b="1"/>
              <a:pPr algn="r" eaLnBrk="1" hangingPunct="1">
                <a:spcBef>
                  <a:spcPct val="0"/>
                </a:spcBef>
                <a:buClrTx/>
                <a:buFontTx/>
                <a:buNone/>
              </a:pPr>
              <a:t>89</a:t>
            </a:fld>
            <a:r>
              <a:rPr lang="de-DE" altLang="en-US" sz="1600" b="1"/>
              <a:t> -</a:t>
            </a:r>
          </a:p>
        </p:txBody>
      </p:sp>
      <p:sp>
        <p:nvSpPr>
          <p:cNvPr id="215043"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sp>
        <p:nvSpPr>
          <p:cNvPr id="215044" name="Rectangle 3"/>
          <p:cNvSpPr>
            <a:spLocks noChangeArrowheads="1"/>
          </p:cNvSpPr>
          <p:nvPr/>
        </p:nvSpPr>
        <p:spPr bwMode="auto">
          <a:xfrm>
            <a:off x="544513" y="1116013"/>
            <a:ext cx="8275637"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571500" indent="-571500">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spcBef>
                <a:spcPct val="60000"/>
              </a:spcBef>
              <a:buFont typeface="Arial" charset="0"/>
              <a:buAutoNum type="arabicPeriod" startAt="49"/>
            </a:pPr>
            <a:r>
              <a:rPr lang="en-US" altLang="en-US" sz="1900" dirty="0"/>
              <a:t>Find the value of “Net Income from Wealth within the Country  by Nationals &amp; Foreigners” from the following numbers of the National Accounts: </a:t>
            </a:r>
          </a:p>
          <a:p>
            <a:pPr eaLnBrk="1" hangingPunct="1">
              <a:spcBef>
                <a:spcPct val="60000"/>
              </a:spcBef>
              <a:buFont typeface="Arial Unicode MS" pitchFamily="34" charset="-128"/>
              <a:buNone/>
            </a:pPr>
            <a:r>
              <a:rPr lang="en-US" altLang="en-US" sz="1900" dirty="0"/>
              <a:t>         Net Taxes (T) = Direct Taxes ./. Social Transfers + Indirect Taxes ./. Subsidies = 250 €,                                                                               Consumption of Households = 500 €,                                                             Net Investment of Firms = 100 €,                                                                     Exports = 300 €,                                                                              Gross Investment = 150 €,                                                                New Indebtedness of Government (D</a:t>
            </a:r>
            <a:r>
              <a:rPr lang="en-US" altLang="en-US" sz="1900" baseline="-25000" dirty="0"/>
              <a:t>G</a:t>
            </a:r>
            <a:r>
              <a:rPr lang="en-US" altLang="en-US" sz="1900" dirty="0"/>
              <a:t>) = 100 €,                           Imports = 200 €, </a:t>
            </a:r>
          </a:p>
          <a:p>
            <a:pPr eaLnBrk="1" hangingPunct="1">
              <a:spcBef>
                <a:spcPct val="60000"/>
              </a:spcBef>
              <a:buFont typeface="Arial Unicode MS" pitchFamily="34" charset="-128"/>
              <a:buNone/>
            </a:pPr>
            <a:r>
              <a:rPr lang="en-US" altLang="en-US" sz="1900" dirty="0"/>
              <a:t>        Net Compensation of Domestic and Foreign Employees and Self-Employed Working within the Country = 600 €.</a:t>
            </a:r>
          </a:p>
        </p:txBody>
      </p:sp>
      <p:sp>
        <p:nvSpPr>
          <p:cNvPr id="215045" name="Rectangle 5"/>
          <p:cNvSpPr>
            <a:spLocks noGrp="1" noChangeArrowheads="1"/>
          </p:cNvSpPr>
          <p:nvPr>
            <p:ph type="title" idx="4294967295"/>
          </p:nvPr>
        </p:nvSpPr>
        <p:spPr>
          <a:noFill/>
        </p:spPr>
        <p:txBody>
          <a:bodyPr/>
          <a:lstStyle/>
          <a:p>
            <a:pPr eaLnBrk="1" hangingPunct="1"/>
            <a:r>
              <a:rPr lang="en-US" altLang="en-US"/>
              <a:t>1.4. Questions for Review</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1600"/>
              <a:t>- </a:t>
            </a:r>
            <a:fld id="{4B66AD67-9A58-433F-8EC6-F9A83020A1D8}" type="slidenum">
              <a:rPr lang="de-DE" altLang="en-US" sz="1600"/>
              <a:pPr>
                <a:spcBef>
                  <a:spcPct val="0"/>
                </a:spcBef>
                <a:buClrTx/>
                <a:buFontTx/>
                <a:buNone/>
              </a:pPr>
              <a:t>9</a:t>
            </a:fld>
            <a:r>
              <a:rPr lang="de-DE" altLang="en-US" sz="1600"/>
              <a:t> -</a:t>
            </a:r>
          </a:p>
        </p:txBody>
      </p:sp>
      <p:sp>
        <p:nvSpPr>
          <p:cNvPr id="43011" name="Fußzeilenplatzhalt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spcBef>
                <a:spcPct val="0"/>
              </a:spcBef>
              <a:buClrTx/>
              <a:buFontTx/>
              <a:buNone/>
            </a:pPr>
            <a:r>
              <a:rPr lang="de-DE" altLang="en-US" sz="600"/>
              <a:t>Prof. Dr. Rainer Maurer</a:t>
            </a:r>
          </a:p>
        </p:txBody>
      </p:sp>
      <p:sp>
        <p:nvSpPr>
          <p:cNvPr id="43012" name="Rectangle 2"/>
          <p:cNvSpPr>
            <a:spLocks noGrp="1" noChangeArrowheads="1"/>
          </p:cNvSpPr>
          <p:nvPr>
            <p:ph type="title"/>
          </p:nvPr>
        </p:nvSpPr>
        <p:spPr>
          <a:xfrm>
            <a:off x="457200" y="52388"/>
            <a:ext cx="8229600" cy="779462"/>
          </a:xfrm>
        </p:spPr>
        <p:txBody>
          <a:bodyPr/>
          <a:lstStyle/>
          <a:p>
            <a:pPr eaLnBrk="1" hangingPunct="1"/>
            <a:r>
              <a:rPr lang="de-DE" altLang="en-US"/>
              <a:t>The Circular Flow Model</a:t>
            </a:r>
            <a:br>
              <a:rPr lang="de-DE" altLang="en-US"/>
            </a:br>
            <a:endParaRPr lang="de-DE" altLang="en-US"/>
          </a:p>
        </p:txBody>
      </p:sp>
      <p:sp>
        <p:nvSpPr>
          <p:cNvPr id="4724741" name="Rectangle 5"/>
          <p:cNvSpPr>
            <a:spLocks noChangeArrowheads="1"/>
          </p:cNvSpPr>
          <p:nvPr/>
        </p:nvSpPr>
        <p:spPr bwMode="auto">
          <a:xfrm>
            <a:off x="3965575" y="2070100"/>
            <a:ext cx="94456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3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a:spcBef>
                <a:spcPct val="0"/>
              </a:spcBef>
              <a:buClrTx/>
              <a:buFontTx/>
              <a:buNone/>
            </a:pPr>
            <a:r>
              <a:rPr lang="de-DE" altLang="en-US" sz="2200" b="1"/>
              <a:t>Firms</a:t>
            </a:r>
          </a:p>
        </p:txBody>
      </p:sp>
      <p:sp>
        <p:nvSpPr>
          <p:cNvPr id="4724742" name="Rectangle 6"/>
          <p:cNvSpPr>
            <a:spLocks noChangeArrowheads="1"/>
          </p:cNvSpPr>
          <p:nvPr/>
        </p:nvSpPr>
        <p:spPr bwMode="auto">
          <a:xfrm>
            <a:off x="3584575" y="4930775"/>
            <a:ext cx="19177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3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a:spcBef>
                <a:spcPct val="0"/>
              </a:spcBef>
              <a:buClrTx/>
              <a:buFontTx/>
              <a:buNone/>
            </a:pPr>
            <a:r>
              <a:rPr lang="de-DE" altLang="en-US" sz="2200" b="1"/>
              <a:t>Households</a:t>
            </a:r>
          </a:p>
        </p:txBody>
      </p:sp>
      <p:graphicFrame>
        <p:nvGraphicFramePr>
          <p:cNvPr id="4724745" name="Object 9"/>
          <p:cNvGraphicFramePr>
            <a:graphicFrameLocks noChangeAspect="1"/>
          </p:cNvGraphicFramePr>
          <p:nvPr/>
        </p:nvGraphicFramePr>
        <p:xfrm>
          <a:off x="3451225" y="774700"/>
          <a:ext cx="1844675" cy="1190625"/>
        </p:xfrm>
        <a:graphic>
          <a:graphicData uri="http://schemas.openxmlformats.org/presentationml/2006/ole">
            <mc:AlternateContent xmlns:mc="http://schemas.openxmlformats.org/markup-compatibility/2006">
              <mc:Choice xmlns:v="urn:schemas-microsoft-com:vml" Requires="v">
                <p:oleObj spid="_x0000_s43282" name="Clip" r:id="rId4" imgW="5905500" imgH="3697288" progId="MS_ClipArt_Gallery.2">
                  <p:embed/>
                </p:oleObj>
              </mc:Choice>
              <mc:Fallback>
                <p:oleObj name="Clip" r:id="rId4" imgW="5905500" imgH="3697288" progId="MS_ClipArt_Gallery.2">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1225" y="774700"/>
                        <a:ext cx="1844675"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24746" name="Object 10"/>
          <p:cNvGraphicFramePr>
            <a:graphicFrameLocks noChangeAspect="1"/>
          </p:cNvGraphicFramePr>
          <p:nvPr/>
        </p:nvGraphicFramePr>
        <p:xfrm>
          <a:off x="3854450" y="5576888"/>
          <a:ext cx="1362075" cy="939800"/>
        </p:xfrm>
        <a:graphic>
          <a:graphicData uri="http://schemas.openxmlformats.org/presentationml/2006/ole">
            <mc:AlternateContent xmlns:mc="http://schemas.openxmlformats.org/markup-compatibility/2006">
              <mc:Choice xmlns:v="urn:schemas-microsoft-com:vml" Requires="v">
                <p:oleObj spid="_x0000_s43283" name="Clip" r:id="rId6" imgW="2278063" imgH="3421063" progId="MS_ClipArt_Gallery.2">
                  <p:embed/>
                </p:oleObj>
              </mc:Choice>
              <mc:Fallback>
                <p:oleObj name="Clip" r:id="rId6" imgW="2278063" imgH="3421063" progId="MS_ClipArt_Gallery.2">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4450" y="5576888"/>
                        <a:ext cx="1362075"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24751" name="Rectangle 15"/>
          <p:cNvSpPr>
            <a:spLocks noChangeArrowheads="1"/>
          </p:cNvSpPr>
          <p:nvPr/>
        </p:nvSpPr>
        <p:spPr bwMode="auto">
          <a:xfrm>
            <a:off x="5476875" y="2387600"/>
            <a:ext cx="3463925" cy="774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defTabSz="76200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3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a:spcBef>
                <a:spcPct val="0"/>
              </a:spcBef>
              <a:buClrTx/>
              <a:buFontTx/>
              <a:buNone/>
            </a:pPr>
            <a:r>
              <a:rPr lang="de-DE" altLang="en-US" sz="2200"/>
              <a:t>… are Suppliers of Goods on Goods Markets</a:t>
            </a:r>
          </a:p>
        </p:txBody>
      </p:sp>
      <p:sp>
        <p:nvSpPr>
          <p:cNvPr id="4724752" name="Rectangle 16"/>
          <p:cNvSpPr>
            <a:spLocks noChangeArrowheads="1"/>
          </p:cNvSpPr>
          <p:nvPr/>
        </p:nvSpPr>
        <p:spPr bwMode="auto">
          <a:xfrm>
            <a:off x="184150" y="2374900"/>
            <a:ext cx="2884488" cy="774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defTabSz="76200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3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a:spcBef>
                <a:spcPct val="0"/>
              </a:spcBef>
              <a:buClrTx/>
              <a:buFontTx/>
              <a:buNone/>
            </a:pPr>
            <a:r>
              <a:rPr lang="de-DE" altLang="en-US" sz="2200"/>
              <a:t>…are Buyer of Production Factors</a:t>
            </a:r>
          </a:p>
        </p:txBody>
      </p:sp>
      <p:sp>
        <p:nvSpPr>
          <p:cNvPr id="4724753" name="Rectangle 17"/>
          <p:cNvSpPr>
            <a:spLocks noChangeArrowheads="1"/>
          </p:cNvSpPr>
          <p:nvPr/>
        </p:nvSpPr>
        <p:spPr bwMode="auto">
          <a:xfrm>
            <a:off x="260350" y="4318000"/>
            <a:ext cx="3036888" cy="774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lvl1pPr defTabSz="76200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3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a:spcBef>
                <a:spcPct val="0"/>
              </a:spcBef>
              <a:buClrTx/>
              <a:buFontTx/>
              <a:buNone/>
            </a:pPr>
            <a:r>
              <a:rPr lang="de-DE" altLang="en-US" sz="2200"/>
              <a:t>…are Supplier of Production Factors</a:t>
            </a:r>
          </a:p>
        </p:txBody>
      </p:sp>
      <p:sp>
        <p:nvSpPr>
          <p:cNvPr id="4724754" name="Rectangle 18"/>
          <p:cNvSpPr>
            <a:spLocks noChangeArrowheads="1"/>
          </p:cNvSpPr>
          <p:nvPr/>
        </p:nvSpPr>
        <p:spPr bwMode="auto">
          <a:xfrm>
            <a:off x="5362575" y="4343400"/>
            <a:ext cx="3616325" cy="7159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defTabSz="762000">
              <a:spcBef>
                <a:spcPct val="20000"/>
              </a:spcBef>
              <a:buClr>
                <a:srgbClr val="FF0000"/>
              </a:buClr>
              <a:buFont typeface="Arial Unicode MS" pitchFamily="34" charset="-128"/>
              <a:buChar char="➤"/>
              <a:defRPr sz="2400">
                <a:solidFill>
                  <a:schemeClr val="tx1"/>
                </a:solidFill>
                <a:latin typeface="Arial" charset="0"/>
              </a:defRPr>
            </a:lvl1pPr>
            <a:lvl2pPr marL="742950" indent="-285750" defTabSz="762000">
              <a:spcBef>
                <a:spcPct val="20000"/>
              </a:spcBef>
              <a:buClr>
                <a:srgbClr val="FF0000"/>
              </a:buClr>
              <a:buFont typeface="Arial Unicode MS" pitchFamily="34" charset="-128"/>
              <a:buChar char="■"/>
              <a:defRPr sz="2300">
                <a:solidFill>
                  <a:schemeClr val="tx1"/>
                </a:solidFill>
                <a:latin typeface="Arial" charset="0"/>
              </a:defRPr>
            </a:lvl2pPr>
            <a:lvl3pPr marL="1143000" indent="-228600" defTabSz="7620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defTabSz="7620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defTabSz="7620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defTabSz="7620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a:spcBef>
                <a:spcPct val="0"/>
              </a:spcBef>
              <a:buClrTx/>
              <a:buFontTx/>
              <a:buNone/>
            </a:pPr>
            <a:r>
              <a:rPr lang="de-DE" altLang="en-US" sz="2200"/>
              <a:t>… are Buyer of Goods on Goods Markets</a:t>
            </a:r>
          </a:p>
        </p:txBody>
      </p:sp>
      <p:sp>
        <p:nvSpPr>
          <p:cNvPr id="4724761" name="Text Box 25"/>
          <p:cNvSpPr txBox="1">
            <a:spLocks noChangeArrowheads="1"/>
          </p:cNvSpPr>
          <p:nvPr/>
        </p:nvSpPr>
        <p:spPr bwMode="auto">
          <a:xfrm>
            <a:off x="166688" y="3579813"/>
            <a:ext cx="3022600" cy="303212"/>
          </a:xfrm>
          <a:prstGeom prst="rect">
            <a:avLst/>
          </a:prstGeom>
          <a:solidFill>
            <a:srgbClr val="FFFF99"/>
          </a:solidFill>
          <a:ln w="9525" algn="ctr">
            <a:solidFill>
              <a:srgbClr val="FF0000"/>
            </a:solidFill>
            <a:miter lim="800000"/>
            <a:headEnd/>
            <a:tailEnd/>
          </a:ln>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lnSpc>
                <a:spcPct val="90000"/>
              </a:lnSpc>
              <a:spcBef>
                <a:spcPct val="50000"/>
              </a:spcBef>
              <a:buFont typeface="Arial Unicode MS" pitchFamily="34" charset="-128"/>
              <a:buNone/>
            </a:pPr>
            <a:r>
              <a:rPr lang="en-US" altLang="en-US" sz="2000">
                <a:solidFill>
                  <a:srgbClr val="FF0000"/>
                </a:solidFill>
              </a:rPr>
              <a:t>Market Equilibrium </a:t>
            </a:r>
            <a:r>
              <a:rPr lang="en-US" altLang="en-US" sz="2000">
                <a:solidFill>
                  <a:srgbClr val="0000FF"/>
                </a:solidFill>
              </a:rPr>
              <a:t>Prices</a:t>
            </a:r>
          </a:p>
        </p:txBody>
      </p:sp>
      <p:sp>
        <p:nvSpPr>
          <p:cNvPr id="4724763" name="Text Box 27"/>
          <p:cNvSpPr txBox="1">
            <a:spLocks noChangeArrowheads="1"/>
          </p:cNvSpPr>
          <p:nvPr/>
        </p:nvSpPr>
        <p:spPr bwMode="auto">
          <a:xfrm>
            <a:off x="5741988" y="3579813"/>
            <a:ext cx="3086100" cy="303212"/>
          </a:xfrm>
          <a:prstGeom prst="rect">
            <a:avLst/>
          </a:prstGeom>
          <a:solidFill>
            <a:srgbClr val="FFFF99"/>
          </a:solidFill>
          <a:ln w="9525" algn="ctr">
            <a:solidFill>
              <a:srgbClr val="FF0000"/>
            </a:solidFill>
            <a:miter lim="800000"/>
            <a:headEnd/>
            <a:tailEnd/>
          </a:ln>
        </p:spPr>
        <p:txBody>
          <a:bodyPr wrap="none" lIns="0" tIns="0" rIns="0" bIns="0"/>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lnSpc>
                <a:spcPct val="90000"/>
              </a:lnSpc>
              <a:spcBef>
                <a:spcPct val="50000"/>
              </a:spcBef>
              <a:buFont typeface="Arial Unicode MS" pitchFamily="34" charset="-128"/>
              <a:buNone/>
            </a:pPr>
            <a:r>
              <a:rPr lang="en-US" altLang="en-US" sz="2000">
                <a:solidFill>
                  <a:srgbClr val="FF0000"/>
                </a:solidFill>
              </a:rPr>
              <a:t>Market Equilibrium </a:t>
            </a:r>
            <a:r>
              <a:rPr lang="en-US" altLang="en-US" sz="2000">
                <a:solidFill>
                  <a:srgbClr val="0000FF"/>
                </a:solidFill>
              </a:rPr>
              <a:t>Prices</a:t>
            </a:r>
          </a:p>
        </p:txBody>
      </p:sp>
      <p:sp>
        <p:nvSpPr>
          <p:cNvPr id="4724764" name="Line 28"/>
          <p:cNvSpPr>
            <a:spLocks noChangeShapeType="1"/>
          </p:cNvSpPr>
          <p:nvPr/>
        </p:nvSpPr>
        <p:spPr bwMode="auto">
          <a:xfrm>
            <a:off x="1447800" y="3238500"/>
            <a:ext cx="0" cy="292100"/>
          </a:xfrm>
          <a:prstGeom prst="line">
            <a:avLst/>
          </a:prstGeom>
          <a:noFill/>
          <a:ln w="57150">
            <a:solidFill>
              <a:srgbClr val="00FF00"/>
            </a:solidFill>
            <a:round/>
            <a:headEnd type="triangle" w="med" len="med"/>
            <a:tailEnd type="none" w="lg"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724766" name="Line 30"/>
          <p:cNvSpPr>
            <a:spLocks noChangeShapeType="1"/>
          </p:cNvSpPr>
          <p:nvPr/>
        </p:nvSpPr>
        <p:spPr bwMode="auto">
          <a:xfrm flipV="1">
            <a:off x="1447800" y="3962400"/>
            <a:ext cx="0" cy="292100"/>
          </a:xfrm>
          <a:prstGeom prst="line">
            <a:avLst/>
          </a:prstGeom>
          <a:noFill/>
          <a:ln w="57150">
            <a:solidFill>
              <a:srgbClr val="00FF00"/>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nvGrpSpPr>
          <p:cNvPr id="2" name="Group 42"/>
          <p:cNvGrpSpPr>
            <a:grpSpLocks/>
          </p:cNvGrpSpPr>
          <p:nvPr/>
        </p:nvGrpSpPr>
        <p:grpSpPr bwMode="auto">
          <a:xfrm>
            <a:off x="7302500" y="3238500"/>
            <a:ext cx="0" cy="1016000"/>
            <a:chOff x="4600" y="2040"/>
            <a:chExt cx="0" cy="640"/>
          </a:xfrm>
        </p:grpSpPr>
        <p:sp>
          <p:nvSpPr>
            <p:cNvPr id="43060" name="Line 29"/>
            <p:cNvSpPr>
              <a:spLocks noChangeShapeType="1"/>
            </p:cNvSpPr>
            <p:nvPr/>
          </p:nvSpPr>
          <p:spPr bwMode="auto">
            <a:xfrm>
              <a:off x="4600" y="2040"/>
              <a:ext cx="0" cy="184"/>
            </a:xfrm>
            <a:prstGeom prst="line">
              <a:avLst/>
            </a:prstGeom>
            <a:noFill/>
            <a:ln w="57150">
              <a:solidFill>
                <a:srgbClr val="00FF00"/>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3061" name="Line 31"/>
            <p:cNvSpPr>
              <a:spLocks noChangeShapeType="1"/>
            </p:cNvSpPr>
            <p:nvPr/>
          </p:nvSpPr>
          <p:spPr bwMode="auto">
            <a:xfrm flipV="1">
              <a:off x="4600" y="2496"/>
              <a:ext cx="0" cy="184"/>
            </a:xfrm>
            <a:prstGeom prst="line">
              <a:avLst/>
            </a:prstGeom>
            <a:noFill/>
            <a:ln w="57150">
              <a:solidFill>
                <a:srgbClr val="00FF00"/>
              </a:solidFill>
              <a:round/>
              <a:headEnd type="triangle" w="med" len="me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grpSp>
        <p:nvGrpSpPr>
          <p:cNvPr id="3" name="Group 44"/>
          <p:cNvGrpSpPr>
            <a:grpSpLocks/>
          </p:cNvGrpSpPr>
          <p:nvPr/>
        </p:nvGrpSpPr>
        <p:grpSpPr bwMode="auto">
          <a:xfrm>
            <a:off x="5699125" y="5210175"/>
            <a:ext cx="1968500" cy="1301750"/>
            <a:chOff x="3590" y="3282"/>
            <a:chExt cx="1240" cy="820"/>
          </a:xfrm>
        </p:grpSpPr>
        <p:sp>
          <p:nvSpPr>
            <p:cNvPr id="43058" name="Arc 33"/>
            <p:cNvSpPr>
              <a:spLocks/>
            </p:cNvSpPr>
            <p:nvPr/>
          </p:nvSpPr>
          <p:spPr bwMode="auto">
            <a:xfrm rot="251224" flipH="1" flipV="1">
              <a:off x="3590" y="3282"/>
              <a:ext cx="1240" cy="820"/>
            </a:xfrm>
            <a:custGeom>
              <a:avLst/>
              <a:gdLst>
                <a:gd name="T0" fmla="*/ 0 w 21600"/>
                <a:gd name="T1" fmla="*/ 0 h 24069"/>
                <a:gd name="T2" fmla="*/ 0 w 21600"/>
                <a:gd name="T3" fmla="*/ 0 h 24069"/>
                <a:gd name="T4" fmla="*/ 0 w 21600"/>
                <a:gd name="T5" fmla="*/ 0 h 24069"/>
                <a:gd name="T6" fmla="*/ 0 60000 65536"/>
                <a:gd name="T7" fmla="*/ 0 60000 65536"/>
                <a:gd name="T8" fmla="*/ 0 60000 65536"/>
                <a:gd name="T9" fmla="*/ 0 w 21600"/>
                <a:gd name="T10" fmla="*/ 0 h 24069"/>
                <a:gd name="T11" fmla="*/ 21600 w 21600"/>
                <a:gd name="T12" fmla="*/ 24069 h 24069"/>
              </a:gdLst>
              <a:ahLst/>
              <a:cxnLst>
                <a:cxn ang="T6">
                  <a:pos x="T0" y="T1"/>
                </a:cxn>
                <a:cxn ang="T7">
                  <a:pos x="T2" y="T3"/>
                </a:cxn>
                <a:cxn ang="T8">
                  <a:pos x="T4" y="T5"/>
                </a:cxn>
              </a:cxnLst>
              <a:rect l="T9" t="T10" r="T11" b="T12"/>
              <a:pathLst>
                <a:path w="21600" h="24069" fill="none" extrusionOk="0">
                  <a:moveTo>
                    <a:pt x="145" y="24068"/>
                  </a:moveTo>
                  <a:cubicBezTo>
                    <a:pt x="48" y="23239"/>
                    <a:pt x="0" y="22405"/>
                    <a:pt x="0" y="21570"/>
                  </a:cubicBezTo>
                  <a:cubicBezTo>
                    <a:pt x="-1" y="10084"/>
                    <a:pt x="8989" y="606"/>
                    <a:pt x="20459" y="0"/>
                  </a:cubicBezTo>
                </a:path>
                <a:path w="21600" h="24069" stroke="0" extrusionOk="0">
                  <a:moveTo>
                    <a:pt x="145" y="24068"/>
                  </a:moveTo>
                  <a:cubicBezTo>
                    <a:pt x="48" y="23239"/>
                    <a:pt x="0" y="22405"/>
                    <a:pt x="0" y="21570"/>
                  </a:cubicBezTo>
                  <a:cubicBezTo>
                    <a:pt x="-1" y="10084"/>
                    <a:pt x="8989" y="606"/>
                    <a:pt x="20459" y="0"/>
                  </a:cubicBezTo>
                  <a:lnTo>
                    <a:pt x="21600" y="21570"/>
                  </a:lnTo>
                  <a:lnTo>
                    <a:pt x="145" y="24068"/>
                  </a:lnTo>
                  <a:close/>
                </a:path>
              </a:pathLst>
            </a:custGeom>
            <a:noFill/>
            <a:ln w="57150" cap="rnd">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59" name="Text Box 34"/>
            <p:cNvSpPr txBox="1">
              <a:spLocks noChangeArrowheads="1"/>
            </p:cNvSpPr>
            <p:nvPr/>
          </p:nvSpPr>
          <p:spPr bwMode="auto">
            <a:xfrm>
              <a:off x="4632" y="3880"/>
              <a:ext cx="168"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lIns="0" tIns="0" rIns="0" bIns="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lnSpc>
                  <a:spcPct val="90000"/>
                </a:lnSpc>
                <a:spcBef>
                  <a:spcPct val="50000"/>
                </a:spcBef>
                <a:buFont typeface="Arial Unicode MS" pitchFamily="34" charset="-128"/>
                <a:buNone/>
              </a:pPr>
              <a:r>
                <a:rPr lang="de-DE" altLang="en-US" b="1">
                  <a:solidFill>
                    <a:srgbClr val="FF0000"/>
                  </a:solidFill>
                  <a:latin typeface="Times New Roman" pitchFamily="18" charset="0"/>
                </a:rPr>
                <a:t>€</a:t>
              </a:r>
            </a:p>
          </p:txBody>
        </p:sp>
      </p:grpSp>
      <p:grpSp>
        <p:nvGrpSpPr>
          <p:cNvPr id="4" name="Group 43"/>
          <p:cNvGrpSpPr>
            <a:grpSpLocks/>
          </p:cNvGrpSpPr>
          <p:nvPr/>
        </p:nvGrpSpPr>
        <p:grpSpPr bwMode="auto">
          <a:xfrm>
            <a:off x="5494338" y="5240338"/>
            <a:ext cx="1765300" cy="881062"/>
            <a:chOff x="3461" y="3301"/>
            <a:chExt cx="1112" cy="555"/>
          </a:xfrm>
        </p:grpSpPr>
        <p:sp>
          <p:nvSpPr>
            <p:cNvPr id="43056" name="Arc 23"/>
            <p:cNvSpPr>
              <a:spLocks/>
            </p:cNvSpPr>
            <p:nvPr/>
          </p:nvSpPr>
          <p:spPr bwMode="auto">
            <a:xfrm rot="251224" flipH="1" flipV="1">
              <a:off x="3461" y="3301"/>
              <a:ext cx="1112" cy="555"/>
            </a:xfrm>
            <a:custGeom>
              <a:avLst/>
              <a:gdLst>
                <a:gd name="T0" fmla="*/ 0 w 21600"/>
                <a:gd name="T1" fmla="*/ 0 h 24009"/>
                <a:gd name="T2" fmla="*/ 0 w 21600"/>
                <a:gd name="T3" fmla="*/ 0 h 24009"/>
                <a:gd name="T4" fmla="*/ 0 w 21600"/>
                <a:gd name="T5" fmla="*/ 0 h 24009"/>
                <a:gd name="T6" fmla="*/ 0 60000 65536"/>
                <a:gd name="T7" fmla="*/ 0 60000 65536"/>
                <a:gd name="T8" fmla="*/ 0 60000 65536"/>
                <a:gd name="T9" fmla="*/ 0 w 21600"/>
                <a:gd name="T10" fmla="*/ 0 h 24009"/>
                <a:gd name="T11" fmla="*/ 21600 w 21600"/>
                <a:gd name="T12" fmla="*/ 24009 h 24009"/>
              </a:gdLst>
              <a:ahLst/>
              <a:cxnLst>
                <a:cxn ang="T6">
                  <a:pos x="T0" y="T1"/>
                </a:cxn>
                <a:cxn ang="T7">
                  <a:pos x="T2" y="T3"/>
                </a:cxn>
                <a:cxn ang="T8">
                  <a:pos x="T4" y="T5"/>
                </a:cxn>
              </a:cxnLst>
              <a:rect l="T9" t="T10" r="T11" b="T12"/>
              <a:pathLst>
                <a:path w="21600" h="24009" fill="none" extrusionOk="0">
                  <a:moveTo>
                    <a:pt x="145" y="24008"/>
                  </a:moveTo>
                  <a:cubicBezTo>
                    <a:pt x="48" y="23179"/>
                    <a:pt x="0" y="22345"/>
                    <a:pt x="0" y="21510"/>
                  </a:cubicBezTo>
                  <a:cubicBezTo>
                    <a:pt x="-1" y="10342"/>
                    <a:pt x="8512" y="1016"/>
                    <a:pt x="19632" y="-1"/>
                  </a:cubicBezTo>
                </a:path>
                <a:path w="21600" h="24009" stroke="0" extrusionOk="0">
                  <a:moveTo>
                    <a:pt x="145" y="24008"/>
                  </a:moveTo>
                  <a:cubicBezTo>
                    <a:pt x="48" y="23179"/>
                    <a:pt x="0" y="22345"/>
                    <a:pt x="0" y="21510"/>
                  </a:cubicBezTo>
                  <a:cubicBezTo>
                    <a:pt x="-1" y="10342"/>
                    <a:pt x="8512" y="1016"/>
                    <a:pt x="19632" y="-1"/>
                  </a:cubicBezTo>
                  <a:lnTo>
                    <a:pt x="21600" y="21510"/>
                  </a:lnTo>
                  <a:lnTo>
                    <a:pt x="145" y="24008"/>
                  </a:lnTo>
                  <a:close/>
                </a:path>
              </a:pathLst>
            </a:custGeom>
            <a:noFill/>
            <a:ln w="57150" cap="rnd">
              <a:solidFill>
                <a:srgbClr val="00FF00"/>
              </a:solidFill>
              <a:round/>
              <a:headEnd type="none" w="med" len="lg"/>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57" name="Text Box 35"/>
            <p:cNvSpPr txBox="1">
              <a:spLocks noChangeArrowheads="1"/>
            </p:cNvSpPr>
            <p:nvPr/>
          </p:nvSpPr>
          <p:spPr bwMode="auto">
            <a:xfrm>
              <a:off x="3800" y="3488"/>
              <a:ext cx="552"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lIns="0" tIns="0" rIns="0" bIns="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lnSpc>
                  <a:spcPct val="90000"/>
                </a:lnSpc>
                <a:spcBef>
                  <a:spcPct val="50000"/>
                </a:spcBef>
                <a:buFont typeface="Arial Unicode MS" pitchFamily="34" charset="-128"/>
                <a:buNone/>
              </a:pPr>
              <a:r>
                <a:rPr lang="de-DE" altLang="en-US" sz="2200">
                  <a:solidFill>
                    <a:srgbClr val="00FF00"/>
                  </a:solidFill>
                </a:rPr>
                <a:t>Goods</a:t>
              </a:r>
            </a:p>
          </p:txBody>
        </p:sp>
      </p:grpSp>
      <p:grpSp>
        <p:nvGrpSpPr>
          <p:cNvPr id="5" name="Group 41"/>
          <p:cNvGrpSpPr>
            <a:grpSpLocks/>
          </p:cNvGrpSpPr>
          <p:nvPr/>
        </p:nvGrpSpPr>
        <p:grpSpPr bwMode="auto">
          <a:xfrm>
            <a:off x="5492750" y="1430338"/>
            <a:ext cx="1765300" cy="831850"/>
            <a:chOff x="3460" y="901"/>
            <a:chExt cx="1112" cy="524"/>
          </a:xfrm>
        </p:grpSpPr>
        <p:sp>
          <p:nvSpPr>
            <p:cNvPr id="43054" name="Arc 19"/>
            <p:cNvSpPr>
              <a:spLocks/>
            </p:cNvSpPr>
            <p:nvPr/>
          </p:nvSpPr>
          <p:spPr bwMode="auto">
            <a:xfrm rot="21348776" flipH="1">
              <a:off x="3460" y="901"/>
              <a:ext cx="1112" cy="524"/>
            </a:xfrm>
            <a:custGeom>
              <a:avLst/>
              <a:gdLst>
                <a:gd name="T0" fmla="*/ 0 w 21600"/>
                <a:gd name="T1" fmla="*/ 0 h 24009"/>
                <a:gd name="T2" fmla="*/ 0 w 21600"/>
                <a:gd name="T3" fmla="*/ 0 h 24009"/>
                <a:gd name="T4" fmla="*/ 0 w 21600"/>
                <a:gd name="T5" fmla="*/ 0 h 24009"/>
                <a:gd name="T6" fmla="*/ 0 60000 65536"/>
                <a:gd name="T7" fmla="*/ 0 60000 65536"/>
                <a:gd name="T8" fmla="*/ 0 60000 65536"/>
                <a:gd name="T9" fmla="*/ 0 w 21600"/>
                <a:gd name="T10" fmla="*/ 0 h 24009"/>
                <a:gd name="T11" fmla="*/ 21600 w 21600"/>
                <a:gd name="T12" fmla="*/ 24009 h 24009"/>
              </a:gdLst>
              <a:ahLst/>
              <a:cxnLst>
                <a:cxn ang="T6">
                  <a:pos x="T0" y="T1"/>
                </a:cxn>
                <a:cxn ang="T7">
                  <a:pos x="T2" y="T3"/>
                </a:cxn>
                <a:cxn ang="T8">
                  <a:pos x="T4" y="T5"/>
                </a:cxn>
              </a:cxnLst>
              <a:rect l="T9" t="T10" r="T11" b="T12"/>
              <a:pathLst>
                <a:path w="21600" h="24009" fill="none" extrusionOk="0">
                  <a:moveTo>
                    <a:pt x="145" y="24008"/>
                  </a:moveTo>
                  <a:cubicBezTo>
                    <a:pt x="48" y="23179"/>
                    <a:pt x="0" y="22345"/>
                    <a:pt x="0" y="21510"/>
                  </a:cubicBezTo>
                  <a:cubicBezTo>
                    <a:pt x="-1" y="10342"/>
                    <a:pt x="8512" y="1016"/>
                    <a:pt x="19632" y="-1"/>
                  </a:cubicBezTo>
                </a:path>
                <a:path w="21600" h="24009" stroke="0" extrusionOk="0">
                  <a:moveTo>
                    <a:pt x="145" y="24008"/>
                  </a:moveTo>
                  <a:cubicBezTo>
                    <a:pt x="48" y="23179"/>
                    <a:pt x="0" y="22345"/>
                    <a:pt x="0" y="21510"/>
                  </a:cubicBezTo>
                  <a:cubicBezTo>
                    <a:pt x="-1" y="10342"/>
                    <a:pt x="8512" y="1016"/>
                    <a:pt x="19632" y="-1"/>
                  </a:cubicBezTo>
                  <a:lnTo>
                    <a:pt x="21600" y="21510"/>
                  </a:lnTo>
                  <a:lnTo>
                    <a:pt x="145" y="24008"/>
                  </a:lnTo>
                  <a:close/>
                </a:path>
              </a:pathLst>
            </a:custGeom>
            <a:noFill/>
            <a:ln w="57150" cap="rnd">
              <a:solidFill>
                <a:srgbClr val="00FF00"/>
              </a:solidFill>
              <a:round/>
              <a:headEnd type="triangle" w="med" len="med"/>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55" name="Text Box 37"/>
            <p:cNvSpPr txBox="1">
              <a:spLocks noChangeArrowheads="1"/>
            </p:cNvSpPr>
            <p:nvPr/>
          </p:nvSpPr>
          <p:spPr bwMode="auto">
            <a:xfrm>
              <a:off x="3688" y="1064"/>
              <a:ext cx="552"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lIns="0" tIns="0" rIns="0" bIns="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lnSpc>
                  <a:spcPct val="90000"/>
                </a:lnSpc>
                <a:spcBef>
                  <a:spcPct val="50000"/>
                </a:spcBef>
                <a:buFont typeface="Arial Unicode MS" pitchFamily="34" charset="-128"/>
                <a:buNone/>
              </a:pPr>
              <a:r>
                <a:rPr lang="de-DE" altLang="en-US" sz="2200">
                  <a:solidFill>
                    <a:srgbClr val="00FF00"/>
                  </a:solidFill>
                </a:rPr>
                <a:t>Goods</a:t>
              </a:r>
            </a:p>
          </p:txBody>
        </p:sp>
      </p:grpSp>
      <p:grpSp>
        <p:nvGrpSpPr>
          <p:cNvPr id="6" name="Group 45"/>
          <p:cNvGrpSpPr>
            <a:grpSpLocks/>
          </p:cNvGrpSpPr>
          <p:nvPr/>
        </p:nvGrpSpPr>
        <p:grpSpPr bwMode="auto">
          <a:xfrm>
            <a:off x="5399088" y="914400"/>
            <a:ext cx="2347912" cy="1322388"/>
            <a:chOff x="3401" y="576"/>
            <a:chExt cx="1479" cy="833"/>
          </a:xfrm>
        </p:grpSpPr>
        <p:sp>
          <p:nvSpPr>
            <p:cNvPr id="43052" name="Text Box 36"/>
            <p:cNvSpPr txBox="1">
              <a:spLocks noChangeArrowheads="1"/>
            </p:cNvSpPr>
            <p:nvPr/>
          </p:nvSpPr>
          <p:spPr bwMode="auto">
            <a:xfrm>
              <a:off x="4368" y="576"/>
              <a:ext cx="168"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lIns="0" tIns="0" rIns="0" bIns="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lnSpc>
                  <a:spcPct val="90000"/>
                </a:lnSpc>
                <a:spcBef>
                  <a:spcPct val="50000"/>
                </a:spcBef>
                <a:buFont typeface="Arial Unicode MS" pitchFamily="34" charset="-128"/>
                <a:buNone/>
              </a:pPr>
              <a:r>
                <a:rPr lang="de-DE" altLang="en-US" b="1">
                  <a:solidFill>
                    <a:srgbClr val="FF0000"/>
                  </a:solidFill>
                  <a:latin typeface="Times New Roman" pitchFamily="18" charset="0"/>
                </a:rPr>
                <a:t>€</a:t>
              </a:r>
            </a:p>
          </p:txBody>
        </p:sp>
        <p:sp>
          <p:nvSpPr>
            <p:cNvPr id="43053" name="Arc 38"/>
            <p:cNvSpPr>
              <a:spLocks/>
            </p:cNvSpPr>
            <p:nvPr/>
          </p:nvSpPr>
          <p:spPr bwMode="auto">
            <a:xfrm rot="21348776" flipH="1">
              <a:off x="3401" y="620"/>
              <a:ext cx="1479" cy="789"/>
            </a:xfrm>
            <a:custGeom>
              <a:avLst/>
              <a:gdLst>
                <a:gd name="T0" fmla="*/ 0 w 21600"/>
                <a:gd name="T1" fmla="*/ 0 h 22901"/>
                <a:gd name="T2" fmla="*/ 0 w 21600"/>
                <a:gd name="T3" fmla="*/ 0 h 22901"/>
                <a:gd name="T4" fmla="*/ 0 w 21600"/>
                <a:gd name="T5" fmla="*/ 0 h 22901"/>
                <a:gd name="T6" fmla="*/ 0 60000 65536"/>
                <a:gd name="T7" fmla="*/ 0 60000 65536"/>
                <a:gd name="T8" fmla="*/ 0 60000 65536"/>
                <a:gd name="T9" fmla="*/ 0 w 21600"/>
                <a:gd name="T10" fmla="*/ 0 h 22901"/>
                <a:gd name="T11" fmla="*/ 21600 w 21600"/>
                <a:gd name="T12" fmla="*/ 22901 h 22901"/>
              </a:gdLst>
              <a:ahLst/>
              <a:cxnLst>
                <a:cxn ang="T6">
                  <a:pos x="T0" y="T1"/>
                </a:cxn>
                <a:cxn ang="T7">
                  <a:pos x="T2" y="T3"/>
                </a:cxn>
                <a:cxn ang="T8">
                  <a:pos x="T4" y="T5"/>
                </a:cxn>
              </a:cxnLst>
              <a:rect l="T9" t="T10" r="T11" b="T12"/>
              <a:pathLst>
                <a:path w="21600" h="22901" fill="none" extrusionOk="0">
                  <a:moveTo>
                    <a:pt x="44" y="22901"/>
                  </a:moveTo>
                  <a:cubicBezTo>
                    <a:pt x="14" y="22437"/>
                    <a:pt x="0" y="21974"/>
                    <a:pt x="0" y="21510"/>
                  </a:cubicBezTo>
                  <a:cubicBezTo>
                    <a:pt x="-1" y="10342"/>
                    <a:pt x="8512" y="1016"/>
                    <a:pt x="19632" y="-1"/>
                  </a:cubicBezTo>
                </a:path>
                <a:path w="21600" h="22901" stroke="0" extrusionOk="0">
                  <a:moveTo>
                    <a:pt x="44" y="22901"/>
                  </a:moveTo>
                  <a:cubicBezTo>
                    <a:pt x="14" y="22437"/>
                    <a:pt x="0" y="21974"/>
                    <a:pt x="0" y="21510"/>
                  </a:cubicBezTo>
                  <a:cubicBezTo>
                    <a:pt x="-1" y="10342"/>
                    <a:pt x="8512" y="1016"/>
                    <a:pt x="19632" y="-1"/>
                  </a:cubicBezTo>
                  <a:lnTo>
                    <a:pt x="21600" y="21510"/>
                  </a:lnTo>
                  <a:lnTo>
                    <a:pt x="44" y="22901"/>
                  </a:lnTo>
                  <a:close/>
                </a:path>
              </a:pathLst>
            </a:custGeom>
            <a:noFill/>
            <a:ln w="57150" cap="rnd">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4724775" name="Line 39"/>
          <p:cNvSpPr>
            <a:spLocks noChangeShapeType="1"/>
          </p:cNvSpPr>
          <p:nvPr/>
        </p:nvSpPr>
        <p:spPr bwMode="auto">
          <a:xfrm flipV="1">
            <a:off x="7835900" y="3924300"/>
            <a:ext cx="0" cy="2921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724776" name="Line 40"/>
          <p:cNvSpPr>
            <a:spLocks noChangeShapeType="1"/>
          </p:cNvSpPr>
          <p:nvPr/>
        </p:nvSpPr>
        <p:spPr bwMode="auto">
          <a:xfrm flipV="1">
            <a:off x="7848600" y="3225800"/>
            <a:ext cx="0" cy="2921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nvGrpSpPr>
          <p:cNvPr id="7" name="Group 53"/>
          <p:cNvGrpSpPr>
            <a:grpSpLocks/>
          </p:cNvGrpSpPr>
          <p:nvPr/>
        </p:nvGrpSpPr>
        <p:grpSpPr bwMode="auto">
          <a:xfrm>
            <a:off x="1465263" y="5246688"/>
            <a:ext cx="1887537" cy="887412"/>
            <a:chOff x="923" y="3305"/>
            <a:chExt cx="1189" cy="559"/>
          </a:xfrm>
        </p:grpSpPr>
        <p:sp>
          <p:nvSpPr>
            <p:cNvPr id="43050" name="Arc 24"/>
            <p:cNvSpPr>
              <a:spLocks/>
            </p:cNvSpPr>
            <p:nvPr/>
          </p:nvSpPr>
          <p:spPr bwMode="auto">
            <a:xfrm rot="21348776" flipV="1">
              <a:off x="923" y="3305"/>
              <a:ext cx="1112" cy="559"/>
            </a:xfrm>
            <a:custGeom>
              <a:avLst/>
              <a:gdLst>
                <a:gd name="T0" fmla="*/ 0 w 21600"/>
                <a:gd name="T1" fmla="*/ 0 h 24009"/>
                <a:gd name="T2" fmla="*/ 0 w 21600"/>
                <a:gd name="T3" fmla="*/ 0 h 24009"/>
                <a:gd name="T4" fmla="*/ 0 w 21600"/>
                <a:gd name="T5" fmla="*/ 0 h 24009"/>
                <a:gd name="T6" fmla="*/ 0 60000 65536"/>
                <a:gd name="T7" fmla="*/ 0 60000 65536"/>
                <a:gd name="T8" fmla="*/ 0 60000 65536"/>
                <a:gd name="T9" fmla="*/ 0 w 21600"/>
                <a:gd name="T10" fmla="*/ 0 h 24009"/>
                <a:gd name="T11" fmla="*/ 21600 w 21600"/>
                <a:gd name="T12" fmla="*/ 24009 h 24009"/>
              </a:gdLst>
              <a:ahLst/>
              <a:cxnLst>
                <a:cxn ang="T6">
                  <a:pos x="T0" y="T1"/>
                </a:cxn>
                <a:cxn ang="T7">
                  <a:pos x="T2" y="T3"/>
                </a:cxn>
                <a:cxn ang="T8">
                  <a:pos x="T4" y="T5"/>
                </a:cxn>
              </a:cxnLst>
              <a:rect l="T9" t="T10" r="T11" b="T12"/>
              <a:pathLst>
                <a:path w="21600" h="24009" fill="none" extrusionOk="0">
                  <a:moveTo>
                    <a:pt x="145" y="24008"/>
                  </a:moveTo>
                  <a:cubicBezTo>
                    <a:pt x="48" y="23179"/>
                    <a:pt x="0" y="22345"/>
                    <a:pt x="0" y="21510"/>
                  </a:cubicBezTo>
                  <a:cubicBezTo>
                    <a:pt x="-1" y="10342"/>
                    <a:pt x="8512" y="1016"/>
                    <a:pt x="19632" y="-1"/>
                  </a:cubicBezTo>
                </a:path>
                <a:path w="21600" h="24009" stroke="0" extrusionOk="0">
                  <a:moveTo>
                    <a:pt x="145" y="24008"/>
                  </a:moveTo>
                  <a:cubicBezTo>
                    <a:pt x="48" y="23179"/>
                    <a:pt x="0" y="22345"/>
                    <a:pt x="0" y="21510"/>
                  </a:cubicBezTo>
                  <a:cubicBezTo>
                    <a:pt x="-1" y="10342"/>
                    <a:pt x="8512" y="1016"/>
                    <a:pt x="19632" y="-1"/>
                  </a:cubicBezTo>
                  <a:lnTo>
                    <a:pt x="21600" y="21510"/>
                  </a:lnTo>
                  <a:lnTo>
                    <a:pt x="145" y="24008"/>
                  </a:lnTo>
                  <a:close/>
                </a:path>
              </a:pathLst>
            </a:custGeom>
            <a:noFill/>
            <a:ln w="57150" cap="rnd">
              <a:solidFill>
                <a:srgbClr val="00FF00"/>
              </a:solidFill>
              <a:round/>
              <a:headEnd type="triangle" w="med" len="med"/>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51" name="Text Box 48"/>
            <p:cNvSpPr txBox="1">
              <a:spLocks noChangeArrowheads="1"/>
            </p:cNvSpPr>
            <p:nvPr/>
          </p:nvSpPr>
          <p:spPr bwMode="auto">
            <a:xfrm>
              <a:off x="1016" y="3344"/>
              <a:ext cx="1096"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lIns="0" tIns="0" rIns="0" bIns="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r" eaLnBrk="1" hangingPunct="1">
                <a:lnSpc>
                  <a:spcPct val="90000"/>
                </a:lnSpc>
                <a:spcBef>
                  <a:spcPct val="50000"/>
                </a:spcBef>
                <a:buFont typeface="Arial Unicode MS" pitchFamily="34" charset="-128"/>
                <a:buNone/>
              </a:pPr>
              <a:r>
                <a:rPr lang="de-DE" altLang="en-US" sz="2500">
                  <a:solidFill>
                    <a:srgbClr val="00FF00"/>
                  </a:solidFill>
                </a:rPr>
                <a:t>Production Factors</a:t>
              </a:r>
            </a:p>
          </p:txBody>
        </p:sp>
      </p:grpSp>
      <p:grpSp>
        <p:nvGrpSpPr>
          <p:cNvPr id="8" name="Group 52"/>
          <p:cNvGrpSpPr>
            <a:grpSpLocks/>
          </p:cNvGrpSpPr>
          <p:nvPr/>
        </p:nvGrpSpPr>
        <p:grpSpPr bwMode="auto">
          <a:xfrm>
            <a:off x="1465263" y="1441450"/>
            <a:ext cx="1862137" cy="831850"/>
            <a:chOff x="923" y="908"/>
            <a:chExt cx="1173" cy="524"/>
          </a:xfrm>
        </p:grpSpPr>
        <p:sp>
          <p:nvSpPr>
            <p:cNvPr id="43048" name="Arc 22"/>
            <p:cNvSpPr>
              <a:spLocks/>
            </p:cNvSpPr>
            <p:nvPr/>
          </p:nvSpPr>
          <p:spPr bwMode="auto">
            <a:xfrm rot="251224">
              <a:off x="923" y="908"/>
              <a:ext cx="1113" cy="524"/>
            </a:xfrm>
            <a:custGeom>
              <a:avLst/>
              <a:gdLst>
                <a:gd name="T0" fmla="*/ 0 w 21600"/>
                <a:gd name="T1" fmla="*/ 0 h 24009"/>
                <a:gd name="T2" fmla="*/ 0 w 21600"/>
                <a:gd name="T3" fmla="*/ 0 h 24009"/>
                <a:gd name="T4" fmla="*/ 0 w 21600"/>
                <a:gd name="T5" fmla="*/ 0 h 24009"/>
                <a:gd name="T6" fmla="*/ 0 60000 65536"/>
                <a:gd name="T7" fmla="*/ 0 60000 65536"/>
                <a:gd name="T8" fmla="*/ 0 60000 65536"/>
                <a:gd name="T9" fmla="*/ 0 w 21600"/>
                <a:gd name="T10" fmla="*/ 0 h 24009"/>
                <a:gd name="T11" fmla="*/ 21600 w 21600"/>
                <a:gd name="T12" fmla="*/ 24009 h 24009"/>
              </a:gdLst>
              <a:ahLst/>
              <a:cxnLst>
                <a:cxn ang="T6">
                  <a:pos x="T0" y="T1"/>
                </a:cxn>
                <a:cxn ang="T7">
                  <a:pos x="T2" y="T3"/>
                </a:cxn>
                <a:cxn ang="T8">
                  <a:pos x="T4" y="T5"/>
                </a:cxn>
              </a:cxnLst>
              <a:rect l="T9" t="T10" r="T11" b="T12"/>
              <a:pathLst>
                <a:path w="21600" h="24009" fill="none" extrusionOk="0">
                  <a:moveTo>
                    <a:pt x="145" y="24008"/>
                  </a:moveTo>
                  <a:cubicBezTo>
                    <a:pt x="48" y="23179"/>
                    <a:pt x="0" y="22345"/>
                    <a:pt x="0" y="21510"/>
                  </a:cubicBezTo>
                  <a:cubicBezTo>
                    <a:pt x="-1" y="10342"/>
                    <a:pt x="8512" y="1016"/>
                    <a:pt x="19632" y="-1"/>
                  </a:cubicBezTo>
                </a:path>
                <a:path w="21600" h="24009" stroke="0" extrusionOk="0">
                  <a:moveTo>
                    <a:pt x="145" y="24008"/>
                  </a:moveTo>
                  <a:cubicBezTo>
                    <a:pt x="48" y="23179"/>
                    <a:pt x="0" y="22345"/>
                    <a:pt x="0" y="21510"/>
                  </a:cubicBezTo>
                  <a:cubicBezTo>
                    <a:pt x="-1" y="10342"/>
                    <a:pt x="8512" y="1016"/>
                    <a:pt x="19632" y="-1"/>
                  </a:cubicBezTo>
                  <a:lnTo>
                    <a:pt x="21600" y="21510"/>
                  </a:lnTo>
                  <a:lnTo>
                    <a:pt x="145" y="24008"/>
                  </a:lnTo>
                  <a:close/>
                </a:path>
              </a:pathLst>
            </a:custGeom>
            <a:noFill/>
            <a:ln w="57150" cap="rnd">
              <a:solidFill>
                <a:srgbClr val="00FF00"/>
              </a:solidFill>
              <a:round/>
              <a:headEnd type="none" w="med" len="lg"/>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49" name="Text Box 49"/>
            <p:cNvSpPr txBox="1">
              <a:spLocks noChangeArrowheads="1"/>
            </p:cNvSpPr>
            <p:nvPr/>
          </p:nvSpPr>
          <p:spPr bwMode="auto">
            <a:xfrm>
              <a:off x="936" y="1000"/>
              <a:ext cx="1160"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lIns="0" tIns="0" rIns="0" bIns="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r" eaLnBrk="1" hangingPunct="1">
                <a:lnSpc>
                  <a:spcPct val="90000"/>
                </a:lnSpc>
                <a:spcBef>
                  <a:spcPct val="50000"/>
                </a:spcBef>
                <a:buFont typeface="Arial Unicode MS" pitchFamily="34" charset="-128"/>
                <a:buNone/>
              </a:pPr>
              <a:r>
                <a:rPr lang="de-DE" altLang="en-US" sz="2200">
                  <a:solidFill>
                    <a:srgbClr val="00FF00"/>
                  </a:solidFill>
                </a:rPr>
                <a:t>Production Factors</a:t>
              </a:r>
            </a:p>
          </p:txBody>
        </p:sp>
      </p:grpSp>
      <p:grpSp>
        <p:nvGrpSpPr>
          <p:cNvPr id="9" name="Group 58"/>
          <p:cNvGrpSpPr>
            <a:grpSpLocks/>
          </p:cNvGrpSpPr>
          <p:nvPr/>
        </p:nvGrpSpPr>
        <p:grpSpPr bwMode="auto">
          <a:xfrm>
            <a:off x="858838" y="933450"/>
            <a:ext cx="2278062" cy="1362075"/>
            <a:chOff x="541" y="588"/>
            <a:chExt cx="1435" cy="858"/>
          </a:xfrm>
        </p:grpSpPr>
        <p:sp>
          <p:nvSpPr>
            <p:cNvPr id="43046" name="Arc 55"/>
            <p:cNvSpPr>
              <a:spLocks/>
            </p:cNvSpPr>
            <p:nvPr/>
          </p:nvSpPr>
          <p:spPr bwMode="auto">
            <a:xfrm rot="251224">
              <a:off x="541" y="588"/>
              <a:ext cx="1435" cy="858"/>
            </a:xfrm>
            <a:custGeom>
              <a:avLst/>
              <a:gdLst>
                <a:gd name="T0" fmla="*/ 0 w 21600"/>
                <a:gd name="T1" fmla="*/ 0 h 22050"/>
                <a:gd name="T2" fmla="*/ 0 w 21600"/>
                <a:gd name="T3" fmla="*/ 0 h 22050"/>
                <a:gd name="T4" fmla="*/ 0 w 21600"/>
                <a:gd name="T5" fmla="*/ 0 h 22050"/>
                <a:gd name="T6" fmla="*/ 0 60000 65536"/>
                <a:gd name="T7" fmla="*/ 0 60000 65536"/>
                <a:gd name="T8" fmla="*/ 0 60000 65536"/>
                <a:gd name="T9" fmla="*/ 0 w 21600"/>
                <a:gd name="T10" fmla="*/ 0 h 22050"/>
                <a:gd name="T11" fmla="*/ 21600 w 21600"/>
                <a:gd name="T12" fmla="*/ 22050 h 22050"/>
              </a:gdLst>
              <a:ahLst/>
              <a:cxnLst>
                <a:cxn ang="T6">
                  <a:pos x="T0" y="T1"/>
                </a:cxn>
                <a:cxn ang="T7">
                  <a:pos x="T2" y="T3"/>
                </a:cxn>
                <a:cxn ang="T8">
                  <a:pos x="T4" y="T5"/>
                </a:cxn>
              </a:cxnLst>
              <a:rect l="T9" t="T10" r="T11" b="T12"/>
              <a:pathLst>
                <a:path w="21600" h="22050" fill="none" extrusionOk="0">
                  <a:moveTo>
                    <a:pt x="6" y="22050"/>
                  </a:moveTo>
                  <a:cubicBezTo>
                    <a:pt x="2" y="21870"/>
                    <a:pt x="0" y="21690"/>
                    <a:pt x="0" y="21510"/>
                  </a:cubicBezTo>
                  <a:cubicBezTo>
                    <a:pt x="-1" y="10342"/>
                    <a:pt x="8512" y="1016"/>
                    <a:pt x="19632" y="-1"/>
                  </a:cubicBezTo>
                </a:path>
                <a:path w="21600" h="22050" stroke="0" extrusionOk="0">
                  <a:moveTo>
                    <a:pt x="6" y="22050"/>
                  </a:moveTo>
                  <a:cubicBezTo>
                    <a:pt x="2" y="21870"/>
                    <a:pt x="0" y="21690"/>
                    <a:pt x="0" y="21510"/>
                  </a:cubicBezTo>
                  <a:cubicBezTo>
                    <a:pt x="-1" y="10342"/>
                    <a:pt x="8512" y="1016"/>
                    <a:pt x="19632" y="-1"/>
                  </a:cubicBezTo>
                  <a:lnTo>
                    <a:pt x="21600" y="21510"/>
                  </a:lnTo>
                  <a:lnTo>
                    <a:pt x="6" y="22050"/>
                  </a:lnTo>
                  <a:close/>
                </a:path>
              </a:pathLst>
            </a:custGeom>
            <a:noFill/>
            <a:ln w="57150" cap="rnd">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47" name="Text Box 57"/>
            <p:cNvSpPr txBox="1">
              <a:spLocks noChangeArrowheads="1"/>
            </p:cNvSpPr>
            <p:nvPr/>
          </p:nvSpPr>
          <p:spPr bwMode="auto">
            <a:xfrm>
              <a:off x="872" y="600"/>
              <a:ext cx="264"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lIns="0" tIns="0" rIns="0" bIns="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lnSpc>
                  <a:spcPct val="90000"/>
                </a:lnSpc>
                <a:spcBef>
                  <a:spcPct val="50000"/>
                </a:spcBef>
                <a:buFont typeface="Arial Unicode MS" pitchFamily="34" charset="-128"/>
                <a:buNone/>
              </a:pPr>
              <a:r>
                <a:rPr lang="de-DE" altLang="en-US">
                  <a:solidFill>
                    <a:srgbClr val="FF0000"/>
                  </a:solidFill>
                  <a:latin typeface="Times New Roman" pitchFamily="18" charset="0"/>
                </a:rPr>
                <a:t>€</a:t>
              </a:r>
            </a:p>
          </p:txBody>
        </p:sp>
      </p:grpSp>
      <p:grpSp>
        <p:nvGrpSpPr>
          <p:cNvPr id="10" name="Group 67"/>
          <p:cNvGrpSpPr>
            <a:grpSpLocks/>
          </p:cNvGrpSpPr>
          <p:nvPr/>
        </p:nvGrpSpPr>
        <p:grpSpPr bwMode="auto">
          <a:xfrm>
            <a:off x="850900" y="5224463"/>
            <a:ext cx="2471738" cy="1368425"/>
            <a:chOff x="488" y="3291"/>
            <a:chExt cx="1605" cy="862"/>
          </a:xfrm>
        </p:grpSpPr>
        <p:sp>
          <p:nvSpPr>
            <p:cNvPr id="43044" name="Arc 60"/>
            <p:cNvSpPr>
              <a:spLocks/>
            </p:cNvSpPr>
            <p:nvPr/>
          </p:nvSpPr>
          <p:spPr bwMode="auto">
            <a:xfrm rot="21348776" flipV="1">
              <a:off x="488" y="3291"/>
              <a:ext cx="1605" cy="862"/>
            </a:xfrm>
            <a:custGeom>
              <a:avLst/>
              <a:gdLst>
                <a:gd name="T0" fmla="*/ 0 w 21600"/>
                <a:gd name="T1" fmla="*/ 0 h 22751"/>
                <a:gd name="T2" fmla="*/ 0 w 21600"/>
                <a:gd name="T3" fmla="*/ 0 h 22751"/>
                <a:gd name="T4" fmla="*/ 0 w 21600"/>
                <a:gd name="T5" fmla="*/ 0 h 22751"/>
                <a:gd name="T6" fmla="*/ 0 60000 65536"/>
                <a:gd name="T7" fmla="*/ 0 60000 65536"/>
                <a:gd name="T8" fmla="*/ 0 60000 65536"/>
                <a:gd name="T9" fmla="*/ 0 w 21600"/>
                <a:gd name="T10" fmla="*/ 0 h 22751"/>
                <a:gd name="T11" fmla="*/ 21600 w 21600"/>
                <a:gd name="T12" fmla="*/ 22751 h 22751"/>
              </a:gdLst>
              <a:ahLst/>
              <a:cxnLst>
                <a:cxn ang="T6">
                  <a:pos x="T0" y="T1"/>
                </a:cxn>
                <a:cxn ang="T7">
                  <a:pos x="T2" y="T3"/>
                </a:cxn>
                <a:cxn ang="T8">
                  <a:pos x="T4" y="T5"/>
                </a:cxn>
              </a:cxnLst>
              <a:rect l="T9" t="T10" r="T11" b="T12"/>
              <a:pathLst>
                <a:path w="21600" h="22751" fill="none" extrusionOk="0">
                  <a:moveTo>
                    <a:pt x="35" y="22751"/>
                  </a:moveTo>
                  <a:cubicBezTo>
                    <a:pt x="11" y="22337"/>
                    <a:pt x="0" y="21923"/>
                    <a:pt x="0" y="21510"/>
                  </a:cubicBezTo>
                  <a:cubicBezTo>
                    <a:pt x="-1" y="10342"/>
                    <a:pt x="8512" y="1016"/>
                    <a:pt x="19632" y="-1"/>
                  </a:cubicBezTo>
                </a:path>
                <a:path w="21600" h="22751" stroke="0" extrusionOk="0">
                  <a:moveTo>
                    <a:pt x="35" y="22751"/>
                  </a:moveTo>
                  <a:cubicBezTo>
                    <a:pt x="11" y="22337"/>
                    <a:pt x="0" y="21923"/>
                    <a:pt x="0" y="21510"/>
                  </a:cubicBezTo>
                  <a:cubicBezTo>
                    <a:pt x="-1" y="10342"/>
                    <a:pt x="8512" y="1016"/>
                    <a:pt x="19632" y="-1"/>
                  </a:cubicBezTo>
                  <a:lnTo>
                    <a:pt x="21600" y="21510"/>
                  </a:lnTo>
                  <a:lnTo>
                    <a:pt x="35" y="22751"/>
                  </a:lnTo>
                  <a:close/>
                </a:path>
              </a:pathLst>
            </a:custGeom>
            <a:noFill/>
            <a:ln w="57150" cap="rnd">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45" name="Text Box 62"/>
            <p:cNvSpPr txBox="1">
              <a:spLocks noChangeArrowheads="1"/>
            </p:cNvSpPr>
            <p:nvPr/>
          </p:nvSpPr>
          <p:spPr bwMode="auto">
            <a:xfrm>
              <a:off x="735" y="3915"/>
              <a:ext cx="363"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lIns="0" tIns="0" rIns="0" bIns="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lnSpc>
                  <a:spcPct val="90000"/>
                </a:lnSpc>
                <a:spcBef>
                  <a:spcPct val="50000"/>
                </a:spcBef>
                <a:buFont typeface="Arial Unicode MS" pitchFamily="34" charset="-128"/>
                <a:buNone/>
              </a:pPr>
              <a:r>
                <a:rPr lang="de-DE" altLang="en-US">
                  <a:solidFill>
                    <a:srgbClr val="FF0000"/>
                  </a:solidFill>
                  <a:latin typeface="Times New Roman" pitchFamily="18" charset="0"/>
                </a:rPr>
                <a:t>€</a:t>
              </a:r>
            </a:p>
          </p:txBody>
        </p:sp>
      </p:grpSp>
      <p:grpSp>
        <p:nvGrpSpPr>
          <p:cNvPr id="11" name="Group 64"/>
          <p:cNvGrpSpPr>
            <a:grpSpLocks/>
          </p:cNvGrpSpPr>
          <p:nvPr/>
        </p:nvGrpSpPr>
        <p:grpSpPr bwMode="auto">
          <a:xfrm>
            <a:off x="787400" y="3225800"/>
            <a:ext cx="0" cy="1016000"/>
            <a:chOff x="4600" y="2040"/>
            <a:chExt cx="0" cy="640"/>
          </a:xfrm>
        </p:grpSpPr>
        <p:sp>
          <p:nvSpPr>
            <p:cNvPr id="43042" name="Line 65"/>
            <p:cNvSpPr>
              <a:spLocks noChangeShapeType="1"/>
            </p:cNvSpPr>
            <p:nvPr/>
          </p:nvSpPr>
          <p:spPr bwMode="auto">
            <a:xfrm>
              <a:off x="4600" y="2040"/>
              <a:ext cx="0" cy="184"/>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43043" name="Line 66"/>
            <p:cNvSpPr>
              <a:spLocks noChangeShapeType="1"/>
            </p:cNvSpPr>
            <p:nvPr/>
          </p:nvSpPr>
          <p:spPr bwMode="auto">
            <a:xfrm flipV="1">
              <a:off x="4600" y="2496"/>
              <a:ext cx="0" cy="184"/>
            </a:xfrm>
            <a:prstGeom prst="line">
              <a:avLst/>
            </a:prstGeom>
            <a:noFill/>
            <a:ln w="57150">
              <a:solidFill>
                <a:srgbClr val="FF0000"/>
              </a:solidFill>
              <a:round/>
              <a:headEnd type="triangle" w="med" len="med"/>
              <a:tailEnd/>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grpSp>
      <p:sp>
        <p:nvSpPr>
          <p:cNvPr id="4724804" name="Text Box 68"/>
          <p:cNvSpPr txBox="1">
            <a:spLocks noChangeArrowheads="1"/>
          </p:cNvSpPr>
          <p:nvPr/>
        </p:nvSpPr>
        <p:spPr bwMode="auto">
          <a:xfrm>
            <a:off x="1790700" y="431800"/>
            <a:ext cx="580390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lgn="ctr">
                <a:solidFill>
                  <a:srgbClr val="000000"/>
                </a:solidFill>
                <a:miter lim="800000"/>
                <a:headEnd/>
                <a:tailEnd/>
              </a14:hiddenLine>
            </a:ext>
          </a:extLst>
        </p:spPr>
        <p:txBody>
          <a:bodyPr lIns="0" tIns="0" rIns="0" bIns="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lnSpc>
                <a:spcPct val="90000"/>
              </a:lnSpc>
              <a:spcBef>
                <a:spcPct val="50000"/>
              </a:spcBef>
              <a:buFont typeface="Arial Unicode MS" pitchFamily="34" charset="-128"/>
              <a:buNone/>
            </a:pPr>
            <a:r>
              <a:rPr lang="de-DE" altLang="en-US">
                <a:solidFill>
                  <a:srgbClr val="FFFF00"/>
                </a:solidFill>
              </a:rPr>
              <a:t>- Neoclassical Version -</a:t>
            </a:r>
          </a:p>
        </p:txBody>
      </p:sp>
      <p:grpSp>
        <p:nvGrpSpPr>
          <p:cNvPr id="12" name="Group 75"/>
          <p:cNvGrpSpPr>
            <a:grpSpLocks/>
          </p:cNvGrpSpPr>
          <p:nvPr/>
        </p:nvGrpSpPr>
        <p:grpSpPr bwMode="auto">
          <a:xfrm>
            <a:off x="3200400" y="2921000"/>
            <a:ext cx="2476500" cy="1665288"/>
            <a:chOff x="2016" y="1840"/>
            <a:chExt cx="1560" cy="1049"/>
          </a:xfrm>
        </p:grpSpPr>
        <p:sp>
          <p:nvSpPr>
            <p:cNvPr id="43039" name="Text Box 72"/>
            <p:cNvSpPr txBox="1">
              <a:spLocks noChangeArrowheads="1"/>
            </p:cNvSpPr>
            <p:nvPr/>
          </p:nvSpPr>
          <p:spPr bwMode="auto">
            <a:xfrm>
              <a:off x="2247" y="1840"/>
              <a:ext cx="1051" cy="1049"/>
            </a:xfrm>
            <a:prstGeom prst="rect">
              <a:avLst/>
            </a:prstGeom>
            <a:solidFill>
              <a:srgbClr val="CCFFFF"/>
            </a:solidFill>
            <a:ln w="3175" algn="ctr">
              <a:solidFill>
                <a:srgbClr val="0000FF"/>
              </a:solidFill>
              <a:miter lim="800000"/>
              <a:headEnd/>
              <a:tailEnd/>
            </a:ln>
          </p:spPr>
          <p:txBody>
            <a:bodyPr lIns="0" tIns="0" rIns="0" bIns="0"/>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lnSpc>
                  <a:spcPct val="90000"/>
                </a:lnSpc>
                <a:spcBef>
                  <a:spcPct val="50000"/>
                </a:spcBef>
                <a:buFont typeface="Arial Unicode MS" pitchFamily="34" charset="-128"/>
                <a:buNone/>
              </a:pPr>
              <a:r>
                <a:rPr lang="de-DE" altLang="en-US" sz="2000">
                  <a:solidFill>
                    <a:srgbClr val="FF0000"/>
                  </a:solidFill>
                </a:rPr>
                <a:t>Prices are flexibel </a:t>
              </a:r>
              <a:r>
                <a:rPr lang="de-DE" altLang="en-US" sz="2000">
                  <a:solidFill>
                    <a:srgbClr val="0000FF"/>
                  </a:solidFill>
                </a:rPr>
                <a:t>and adjust until supply equals demand!</a:t>
              </a:r>
            </a:p>
          </p:txBody>
        </p:sp>
        <p:sp>
          <p:nvSpPr>
            <p:cNvPr id="43040" name="Line 73"/>
            <p:cNvSpPr>
              <a:spLocks noChangeShapeType="1"/>
            </p:cNvSpPr>
            <p:nvPr/>
          </p:nvSpPr>
          <p:spPr bwMode="auto">
            <a:xfrm>
              <a:off x="3282" y="2369"/>
              <a:ext cx="294" cy="0"/>
            </a:xfrm>
            <a:prstGeom prst="line">
              <a:avLst/>
            </a:prstGeom>
            <a:noFill/>
            <a:ln w="28575">
              <a:solidFill>
                <a:srgbClr val="00FF00"/>
              </a:solidFill>
              <a:round/>
              <a:headEnd/>
              <a:tailEnd type="triangle" w="lg" len="med"/>
            </a:ln>
            <a:extLst>
              <a:ext uri="{909E8E84-426E-40DD-AFC4-6F175D3DCCD1}">
                <a14:hiddenFill xmlns:a14="http://schemas.microsoft.com/office/drawing/2010/main">
                  <a:noFill/>
                </a14:hiddenFill>
              </a:ext>
            </a:extLst>
          </p:spPr>
          <p:txBody>
            <a:bodyPr lIns="0" tIns="0" rIns="0" bIns="0"/>
            <a:lstStyle/>
            <a:p>
              <a:endParaRPr lang="en-US"/>
            </a:p>
          </p:txBody>
        </p:sp>
        <p:sp>
          <p:nvSpPr>
            <p:cNvPr id="43041" name="Line 74"/>
            <p:cNvSpPr>
              <a:spLocks noChangeShapeType="1"/>
            </p:cNvSpPr>
            <p:nvPr/>
          </p:nvSpPr>
          <p:spPr bwMode="auto">
            <a:xfrm flipH="1">
              <a:off x="2016" y="2369"/>
              <a:ext cx="231" cy="0"/>
            </a:xfrm>
            <a:prstGeom prst="line">
              <a:avLst/>
            </a:prstGeom>
            <a:noFill/>
            <a:ln w="28575">
              <a:solidFill>
                <a:srgbClr val="00FF00"/>
              </a:solidFill>
              <a:round/>
              <a:headEnd/>
              <a:tailEnd type="triangle" w="lg" len="med"/>
            </a:ln>
            <a:extLst>
              <a:ext uri="{909E8E84-426E-40DD-AFC4-6F175D3DCCD1}">
                <a14:hiddenFill xmlns:a14="http://schemas.microsoft.com/office/drawing/2010/main">
                  <a:noFill/>
                </a14:hiddenFill>
              </a:ext>
            </a:extLst>
          </p:spPr>
          <p:txBody>
            <a:bodyPr lIns="0" tIns="0" rIns="0" bIns="0"/>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7247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2474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247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2474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2475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72475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2477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24776"/>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72475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2476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724764"/>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72475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11"/>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10"/>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72476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724763"/>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724804"/>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nodeType="clickEffect">
                                  <p:stCondLst>
                                    <p:cond delay="0"/>
                                  </p:stCondLst>
                                  <p:childTnLst>
                                    <p:set>
                                      <p:cBhvr>
                                        <p:cTn id="8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4741" grpId="0"/>
      <p:bldP spid="4724742" grpId="0"/>
      <p:bldP spid="4724751" grpId="0" animBg="1"/>
      <p:bldP spid="4724752" grpId="0" animBg="1"/>
      <p:bldP spid="4724753" grpId="0" animBg="1"/>
      <p:bldP spid="4724754" grpId="0" animBg="1"/>
      <p:bldP spid="4724761" grpId="0" animBg="1"/>
      <p:bldP spid="4724763" grpId="0" animBg="1"/>
      <p:bldP spid="4724764" grpId="0" animBg="1"/>
      <p:bldP spid="4724766" grpId="0" animBg="1"/>
      <p:bldP spid="4724775" grpId="0" animBg="1"/>
      <p:bldP spid="4724776" grpId="0" animBg="1"/>
      <p:bldP spid="4724804" grpId="0"/>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Foliennummernplatzhalter 3"/>
          <p:cNvSpPr txBox="1">
            <a:spLocks noGrp="1"/>
          </p:cNvSpPr>
          <p:nvPr/>
        </p:nvSpPr>
        <p:spPr bwMode="auto">
          <a:xfrm>
            <a:off x="7038975" y="6376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r" eaLnBrk="1" hangingPunct="1">
              <a:spcBef>
                <a:spcPct val="0"/>
              </a:spcBef>
              <a:buClrTx/>
              <a:buFontTx/>
              <a:buNone/>
            </a:pPr>
            <a:r>
              <a:rPr lang="de-DE" altLang="en-US" sz="1600" b="1"/>
              <a:t>- </a:t>
            </a:r>
            <a:fld id="{D3A57FD1-01A4-46ED-B5A4-F718D083B687}" type="slidenum">
              <a:rPr lang="de-DE" altLang="en-US" sz="1600" b="1"/>
              <a:pPr algn="r" eaLnBrk="1" hangingPunct="1">
                <a:spcBef>
                  <a:spcPct val="0"/>
                </a:spcBef>
                <a:buClrTx/>
                <a:buFontTx/>
                <a:buNone/>
              </a:pPr>
              <a:t>90</a:t>
            </a:fld>
            <a:r>
              <a:rPr lang="de-DE" altLang="en-US" sz="1600" b="1"/>
              <a:t> -</a:t>
            </a:r>
          </a:p>
        </p:txBody>
      </p:sp>
      <p:sp>
        <p:nvSpPr>
          <p:cNvPr id="217091" name="Fußzeilenplatzhalter 4"/>
          <p:cNvSpPr txBox="1">
            <a:spLocks noGrp="1"/>
          </p:cNvSpPr>
          <p:nvPr/>
        </p:nvSpPr>
        <p:spPr bwMode="auto">
          <a:xfrm>
            <a:off x="-19050" y="6376988"/>
            <a:ext cx="56530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spcBef>
                <a:spcPct val="0"/>
              </a:spcBef>
              <a:buClrTx/>
              <a:buFontTx/>
              <a:buNone/>
            </a:pPr>
            <a:r>
              <a:rPr lang="de-DE" altLang="en-US" sz="600"/>
              <a:t>Prof. Dr. Rainer Maurer</a:t>
            </a:r>
          </a:p>
        </p:txBody>
      </p:sp>
      <p:graphicFrame>
        <p:nvGraphicFramePr>
          <p:cNvPr id="5520386" name="Group 2"/>
          <p:cNvGraphicFramePr>
            <a:graphicFrameLocks noGrp="1"/>
          </p:cNvGraphicFramePr>
          <p:nvPr/>
        </p:nvGraphicFramePr>
        <p:xfrm>
          <a:off x="168275" y="61913"/>
          <a:ext cx="8848725" cy="6132512"/>
        </p:xfrm>
        <a:graphic>
          <a:graphicData uri="http://schemas.openxmlformats.org/drawingml/2006/table">
            <a:tbl>
              <a:tblPr/>
              <a:tblGrid>
                <a:gridCol w="2876550">
                  <a:extLst>
                    <a:ext uri="{9D8B030D-6E8A-4147-A177-3AD203B41FA5}">
                      <a16:colId xmlns:a16="http://schemas.microsoft.com/office/drawing/2014/main" val="20000"/>
                    </a:ext>
                  </a:extLst>
                </a:gridCol>
                <a:gridCol w="2873375">
                  <a:extLst>
                    <a:ext uri="{9D8B030D-6E8A-4147-A177-3AD203B41FA5}">
                      <a16:colId xmlns:a16="http://schemas.microsoft.com/office/drawing/2014/main" val="20001"/>
                    </a:ext>
                  </a:extLst>
                </a:gridCol>
                <a:gridCol w="3098800">
                  <a:extLst>
                    <a:ext uri="{9D8B030D-6E8A-4147-A177-3AD203B41FA5}">
                      <a16:colId xmlns:a16="http://schemas.microsoft.com/office/drawing/2014/main" val="20002"/>
                    </a:ext>
                  </a:extLst>
                </a:gridCol>
              </a:tblGrid>
              <a:tr h="576263">
                <a:tc gridSpan="3">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300" b="0" i="0" u="none" strike="noStrike" cap="none" normalizeH="0" baseline="0" dirty="0">
                          <a:ln>
                            <a:noFill/>
                          </a:ln>
                          <a:solidFill>
                            <a:srgbClr val="FFFF00"/>
                          </a:solidFill>
                          <a:effectLst/>
                          <a:latin typeface="Arial" charset="0"/>
                        </a:rPr>
                        <a:t>GDP </a:t>
                      </a:r>
                      <a:r>
                        <a:rPr kumimoji="0" lang="de-DE" sz="2300" b="0" i="0" u="none" strike="noStrike" cap="none" normalizeH="0" baseline="0" dirty="0" err="1">
                          <a:ln>
                            <a:noFill/>
                          </a:ln>
                          <a:solidFill>
                            <a:srgbClr val="FFFF00"/>
                          </a:solidFill>
                          <a:effectLst/>
                          <a:latin typeface="Arial" charset="0"/>
                        </a:rPr>
                        <a:t>at</a:t>
                      </a:r>
                      <a:r>
                        <a:rPr kumimoji="0" lang="de-DE" sz="2300" b="0" i="0" u="none" strike="noStrike" cap="none" normalizeH="0" baseline="0" dirty="0">
                          <a:ln>
                            <a:noFill/>
                          </a:ln>
                          <a:solidFill>
                            <a:srgbClr val="FFFF00"/>
                          </a:solidFill>
                          <a:effectLst/>
                          <a:latin typeface="Arial" charset="0"/>
                        </a:rPr>
                        <a:t> Market Value </a:t>
                      </a:r>
                      <a:r>
                        <a:rPr kumimoji="0" lang="de-DE" sz="2300" b="0" i="0" u="none" strike="noStrike" cap="none" normalizeH="0" baseline="0" dirty="0" err="1">
                          <a:ln>
                            <a:noFill/>
                          </a:ln>
                          <a:solidFill>
                            <a:srgbClr val="FFFF00"/>
                          </a:solidFill>
                          <a:effectLst/>
                          <a:latin typeface="Arial" charset="0"/>
                        </a:rPr>
                        <a:t>by</a:t>
                      </a:r>
                      <a:r>
                        <a:rPr kumimoji="0" lang="de-DE" sz="2300" b="0" i="0" u="none" strike="noStrike" cap="none" normalizeH="0" baseline="0" dirty="0">
                          <a:ln>
                            <a:noFill/>
                          </a:ln>
                          <a:solidFill>
                            <a:srgbClr val="FFFF00"/>
                          </a:solidFill>
                          <a:effectLst/>
                          <a:latin typeface="Arial" charset="0"/>
                        </a:rPr>
                        <a:t>…</a:t>
                      </a:r>
                    </a:p>
                  </a:txBody>
                  <a:tcPr marL="90000" marR="90000" marT="46800" marB="46800"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60388">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300" b="0" i="0" u="none" strike="noStrike" cap="none" normalizeH="0" baseline="0">
                          <a:ln>
                            <a:noFill/>
                          </a:ln>
                          <a:solidFill>
                            <a:srgbClr val="FFFF00"/>
                          </a:solidFill>
                          <a:effectLst/>
                          <a:latin typeface="Arial" charset="0"/>
                        </a:rPr>
                        <a:t>Production</a:t>
                      </a:r>
                    </a:p>
                  </a:txBody>
                  <a:tcPr marL="90000" marR="90000" marT="46800" marB="46800"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300" b="0" i="0" u="none" strike="noStrike" cap="none" normalizeH="0" baseline="0">
                          <a:ln>
                            <a:noFill/>
                          </a:ln>
                          <a:solidFill>
                            <a:srgbClr val="FFFF00"/>
                          </a:solidFill>
                          <a:effectLst/>
                          <a:latin typeface="Arial" charset="0"/>
                        </a:rPr>
                        <a:t>Distribution</a:t>
                      </a:r>
                    </a:p>
                  </a:txBody>
                  <a:tcPr marL="90000" marR="90000" marT="46800" marB="46800"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r>
                        <a:rPr kumimoji="0" lang="de-DE" sz="2300" b="0" i="0" u="none" strike="noStrike" cap="none" normalizeH="0" baseline="0">
                          <a:ln>
                            <a:noFill/>
                          </a:ln>
                          <a:solidFill>
                            <a:srgbClr val="FFFF00"/>
                          </a:solidFill>
                          <a:effectLst/>
                          <a:latin typeface="Arial" charset="0"/>
                        </a:rPr>
                        <a:t>Expenditure</a:t>
                      </a:r>
                    </a:p>
                  </a:txBody>
                  <a:tcPr marL="90000" marR="90000" marT="46800" marB="46800"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extLst>
                  <a:ext uri="{0D108BD9-81ED-4DB2-BD59-A6C34878D82A}">
                    <a16:rowId xmlns:a16="http://schemas.microsoft.com/office/drawing/2014/main" val="10001"/>
                  </a:ext>
                </a:extLst>
              </a:tr>
              <a:tr h="4995861">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5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90000"/>
                        </a:lnSpc>
                        <a:spcBef>
                          <a:spcPct val="20000"/>
                        </a:spcBef>
                        <a:spcAft>
                          <a:spcPct val="0"/>
                        </a:spcAft>
                        <a:buClr>
                          <a:srgbClr val="FF0000"/>
                        </a:buClr>
                        <a:buSzTx/>
                        <a:buFont typeface="Arial Unicode MS" pitchFamily="34" charset="-128"/>
                        <a:buNone/>
                        <a:tabLst/>
                      </a:pPr>
                      <a:r>
                        <a:rPr kumimoji="0" lang="de-DE" sz="1300" b="0" i="0" u="none" strike="noStrike" cap="none" normalizeH="0" baseline="0">
                          <a:ln>
                            <a:noFill/>
                          </a:ln>
                          <a:solidFill>
                            <a:schemeClr val="tx1"/>
                          </a:solidFill>
                          <a:effectLst/>
                          <a:latin typeface="Arial" charset="0"/>
                        </a:rPr>
                        <a:t>        </a:t>
                      </a:r>
                    </a:p>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4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4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4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4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4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4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4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40000"/>
                        </a:lnSpc>
                        <a:spcBef>
                          <a:spcPct val="20000"/>
                        </a:spcBef>
                        <a:spcAft>
                          <a:spcPct val="0"/>
                        </a:spcAft>
                        <a:buClr>
                          <a:srgbClr val="FF0000"/>
                        </a:buClr>
                        <a:buSzTx/>
                        <a:buFont typeface="Arial Unicode MS" pitchFamily="34" charset="-128"/>
                        <a:buNone/>
                        <a:tabLst/>
                      </a:pPr>
                      <a:r>
                        <a:rPr kumimoji="0" lang="de-DE" sz="1300" b="0" i="0" u="none" strike="noStrike" cap="none" normalizeH="0" baseline="0">
                          <a:ln>
                            <a:noFill/>
                          </a:ln>
                          <a:solidFill>
                            <a:schemeClr val="tx1"/>
                          </a:solidFill>
                          <a:effectLst/>
                          <a:latin typeface="Arial" charset="0"/>
                        </a:rPr>
                        <a:t>        </a:t>
                      </a:r>
                    </a:p>
                    <a:p>
                      <a:pPr marL="0" marR="0" lvl="0" indent="0" algn="l" defTabSz="914400" rtl="0" eaLnBrk="1" fontAlgn="base" latinLnBrk="0" hangingPunct="1">
                        <a:lnSpc>
                          <a:spcPct val="4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txBody>
                  <a:tcPr marL="90000" marR="90000" marT="46800" marB="46800"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9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9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9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9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9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9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9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4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5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a:ln>
                          <a:noFill/>
                        </a:ln>
                        <a:solidFill>
                          <a:schemeClr val="tx1"/>
                        </a:solidFill>
                        <a:effectLst/>
                        <a:latin typeface="Arial" charset="0"/>
                      </a:endParaRPr>
                    </a:p>
                  </a:txBody>
                  <a:tcPr marL="90000" marR="90000" marT="46800" marB="46800"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tc>
                  <a:txBody>
                    <a:bodyPr/>
                    <a:lstStyle/>
                    <a:p>
                      <a:pPr marL="0" marR="0" lvl="0" indent="0" algn="l" defTabSz="914400" rtl="0" eaLnBrk="1" fontAlgn="base" latinLnBrk="0" hangingPunct="1">
                        <a:lnSpc>
                          <a:spcPct val="2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7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7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7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2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2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2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2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2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2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2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2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2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2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5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2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2000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0"/>
                        </a:lnSpc>
                        <a:spcBef>
                          <a:spcPct val="20000"/>
                        </a:spcBef>
                        <a:spcAft>
                          <a:spcPct val="0"/>
                        </a:spcAft>
                        <a:buClr>
                          <a:srgbClr val="FF0000"/>
                        </a:buClr>
                        <a:buSzTx/>
                        <a:buFont typeface="Arial Unicode MS" pitchFamily="34" charset="-128"/>
                        <a:buNone/>
                        <a:tabLst/>
                      </a:pPr>
                      <a:endParaRPr kumimoji="0" lang="de-DE" sz="1300" b="0" i="0" u="none" strike="noStrike" cap="none" normalizeH="0" baseline="0" dirty="0">
                        <a:ln>
                          <a:noFill/>
                        </a:ln>
                        <a:solidFill>
                          <a:schemeClr val="tx1"/>
                        </a:solidFill>
                        <a:effectLst/>
                        <a:latin typeface="Arial" charset="0"/>
                      </a:endParaRPr>
                    </a:p>
                  </a:txBody>
                  <a:tcPr marL="90000" marR="90000" marT="46800" marB="46800" horzOverflow="overflow">
                    <a:lnL w="38100" cap="flat" cmpd="sng" algn="ctr">
                      <a:solidFill>
                        <a:schemeClr val="tx1"/>
                      </a:solidFill>
                      <a:prstDash val="solid"/>
                      <a:round/>
                      <a:headEnd type="none" w="med" len="lg"/>
                      <a:tailEnd type="none" w="sm" len="sm"/>
                    </a:lnL>
                    <a:lnR w="38100" cap="flat" cmpd="sng" algn="ctr">
                      <a:solidFill>
                        <a:schemeClr val="tx1"/>
                      </a:solidFill>
                      <a:prstDash val="solid"/>
                      <a:round/>
                      <a:headEnd type="none" w="med" len="lg"/>
                      <a:tailEnd type="none" w="sm" len="sm"/>
                    </a:lnR>
                    <a:lnT w="38100" cap="flat" cmpd="sng" algn="ctr">
                      <a:solidFill>
                        <a:schemeClr val="tx1"/>
                      </a:solidFill>
                      <a:prstDash val="solid"/>
                      <a:round/>
                      <a:headEnd type="none" w="med" len="lg"/>
                      <a:tailEnd type="none" w="sm" len="sm"/>
                    </a:lnT>
                    <a:lnB w="38100" cap="flat" cmpd="sng" algn="ctr">
                      <a:solidFill>
                        <a:schemeClr val="tx1"/>
                      </a:solidFill>
                      <a:prstDash val="solid"/>
                      <a:round/>
                      <a:headEnd type="none" w="med" len="lg"/>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17108" name="Line 18"/>
          <p:cNvSpPr>
            <a:spLocks noChangeShapeType="1"/>
          </p:cNvSpPr>
          <p:nvPr/>
        </p:nvSpPr>
        <p:spPr bwMode="auto">
          <a:xfrm>
            <a:off x="8266113" y="4078288"/>
            <a:ext cx="754062" cy="0"/>
          </a:xfrm>
          <a:prstGeom prst="line">
            <a:avLst/>
          </a:prstGeom>
          <a:noFill/>
          <a:ln w="38100">
            <a:solidFill>
              <a:schemeClr val="tx1"/>
            </a:solidFill>
            <a:round/>
            <a:headEnd type="none" w="med" len="lg"/>
            <a:tailEnd type="none" w="sm" len="sm"/>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17109" name="Line 19"/>
          <p:cNvSpPr>
            <a:spLocks noChangeShapeType="1"/>
          </p:cNvSpPr>
          <p:nvPr/>
        </p:nvSpPr>
        <p:spPr bwMode="auto">
          <a:xfrm>
            <a:off x="3048000" y="3595688"/>
            <a:ext cx="2870200" cy="0"/>
          </a:xfrm>
          <a:prstGeom prst="line">
            <a:avLst/>
          </a:prstGeom>
          <a:noFill/>
          <a:ln w="38100">
            <a:solidFill>
              <a:schemeClr val="tx1"/>
            </a:solidFill>
            <a:round/>
            <a:headEnd type="none" w="med" len="lg"/>
            <a:tailEnd type="none" w="sm" len="sm"/>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17110" name="Line 21"/>
          <p:cNvSpPr>
            <a:spLocks noChangeShapeType="1"/>
          </p:cNvSpPr>
          <p:nvPr/>
        </p:nvSpPr>
        <p:spPr bwMode="auto">
          <a:xfrm>
            <a:off x="3060700" y="5627688"/>
            <a:ext cx="2870200" cy="0"/>
          </a:xfrm>
          <a:prstGeom prst="line">
            <a:avLst/>
          </a:prstGeom>
          <a:noFill/>
          <a:ln w="38100">
            <a:solidFill>
              <a:schemeClr val="tx1"/>
            </a:solidFill>
            <a:round/>
            <a:headEnd type="none" w="med" len="lg"/>
            <a:tailEnd type="none" w="sm" len="sm"/>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17111" name="Line 22"/>
          <p:cNvSpPr>
            <a:spLocks noChangeShapeType="1"/>
          </p:cNvSpPr>
          <p:nvPr/>
        </p:nvSpPr>
        <p:spPr bwMode="auto">
          <a:xfrm flipV="1">
            <a:off x="5918200" y="5627688"/>
            <a:ext cx="2365375" cy="0"/>
          </a:xfrm>
          <a:prstGeom prst="line">
            <a:avLst/>
          </a:prstGeom>
          <a:noFill/>
          <a:ln w="38100">
            <a:solidFill>
              <a:schemeClr val="tx1"/>
            </a:solidFill>
            <a:round/>
            <a:headEnd type="none" w="med" len="lg"/>
            <a:tailEnd type="none" w="sm" len="sm"/>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17112" name="Line 23"/>
          <p:cNvSpPr>
            <a:spLocks noChangeShapeType="1"/>
          </p:cNvSpPr>
          <p:nvPr/>
        </p:nvSpPr>
        <p:spPr bwMode="auto">
          <a:xfrm rot="16200000" flipV="1">
            <a:off x="6744494" y="4701381"/>
            <a:ext cx="3060700" cy="14288"/>
          </a:xfrm>
          <a:prstGeom prst="line">
            <a:avLst/>
          </a:prstGeom>
          <a:noFill/>
          <a:ln w="38100">
            <a:solidFill>
              <a:schemeClr val="tx1"/>
            </a:solidFill>
            <a:round/>
            <a:headEnd type="none" w="med" len="lg"/>
            <a:tailEnd type="none" w="sm" len="sm"/>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17113" name="Text Box 24"/>
          <p:cNvSpPr txBox="1">
            <a:spLocks noChangeArrowheads="1"/>
          </p:cNvSpPr>
          <p:nvPr/>
        </p:nvSpPr>
        <p:spPr bwMode="auto">
          <a:xfrm rot="16200000" flipH="1">
            <a:off x="7809707" y="5076031"/>
            <a:ext cx="16462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type="none" w="med" len="lg"/>
                <a:tailEnd type="none" w="sm" len="sm"/>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lnSpc>
                <a:spcPct val="80000"/>
              </a:lnSpc>
              <a:spcBef>
                <a:spcPct val="50000"/>
              </a:spcBef>
              <a:buClrTx/>
              <a:buFontTx/>
              <a:buNone/>
            </a:pPr>
            <a:r>
              <a:rPr lang="en-US" altLang="en-US">
                <a:solidFill>
                  <a:schemeClr val="tx2"/>
                </a:solidFill>
              </a:rPr>
              <a:t>Gross Investment</a:t>
            </a:r>
          </a:p>
        </p:txBody>
      </p:sp>
      <p:sp>
        <p:nvSpPr>
          <p:cNvPr id="217114" name="Line 25"/>
          <p:cNvSpPr>
            <a:spLocks noChangeShapeType="1"/>
          </p:cNvSpPr>
          <p:nvPr/>
        </p:nvSpPr>
        <p:spPr bwMode="auto">
          <a:xfrm rot="5400000" flipH="1">
            <a:off x="-1803400" y="3697288"/>
            <a:ext cx="5016500" cy="12700"/>
          </a:xfrm>
          <a:prstGeom prst="line">
            <a:avLst/>
          </a:prstGeom>
          <a:noFill/>
          <a:ln w="38100">
            <a:solidFill>
              <a:schemeClr val="tx2"/>
            </a:solidFill>
            <a:round/>
            <a:headEnd type="none" w="med" len="lg"/>
            <a:tailEnd type="none" w="sm" len="sm"/>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17115" name="Text Box 26"/>
          <p:cNvSpPr txBox="1">
            <a:spLocks noChangeArrowheads="1"/>
          </p:cNvSpPr>
          <p:nvPr/>
        </p:nvSpPr>
        <p:spPr bwMode="auto">
          <a:xfrm rot="16200000" flipH="1">
            <a:off x="-2085974" y="3530600"/>
            <a:ext cx="4978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type="none" w="med" len="lg"/>
                <a:tailEnd type="none" w="sm" len="sm"/>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lnSpc>
                <a:spcPct val="80000"/>
              </a:lnSpc>
              <a:spcBef>
                <a:spcPct val="50000"/>
              </a:spcBef>
              <a:buClrTx/>
              <a:buFontTx/>
              <a:buNone/>
            </a:pPr>
            <a:r>
              <a:rPr lang="en-US" altLang="en-US">
                <a:solidFill>
                  <a:schemeClr val="tx2"/>
                </a:solidFill>
              </a:rPr>
              <a:t>Gross Value Added</a:t>
            </a:r>
          </a:p>
        </p:txBody>
      </p:sp>
      <p:sp>
        <p:nvSpPr>
          <p:cNvPr id="217116" name="Line 27"/>
          <p:cNvSpPr>
            <a:spLocks noChangeShapeType="1"/>
          </p:cNvSpPr>
          <p:nvPr/>
        </p:nvSpPr>
        <p:spPr bwMode="auto">
          <a:xfrm>
            <a:off x="5938838" y="3179763"/>
            <a:ext cx="3060700" cy="0"/>
          </a:xfrm>
          <a:prstGeom prst="line">
            <a:avLst/>
          </a:prstGeom>
          <a:noFill/>
          <a:ln w="38100">
            <a:solidFill>
              <a:schemeClr val="tx1"/>
            </a:solidFill>
            <a:round/>
            <a:headEnd type="none" w="med" len="lg"/>
            <a:tailEnd type="none" w="sm" len="sm"/>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17117" name="Line 28"/>
          <p:cNvSpPr>
            <a:spLocks noChangeShapeType="1"/>
          </p:cNvSpPr>
          <p:nvPr/>
        </p:nvSpPr>
        <p:spPr bwMode="auto">
          <a:xfrm>
            <a:off x="5938838" y="4537075"/>
            <a:ext cx="3060700" cy="0"/>
          </a:xfrm>
          <a:prstGeom prst="line">
            <a:avLst/>
          </a:prstGeom>
          <a:noFill/>
          <a:ln w="38100">
            <a:solidFill>
              <a:schemeClr val="tx1"/>
            </a:solidFill>
            <a:round/>
            <a:headEnd type="none" w="med" len="lg"/>
            <a:tailEnd type="none" w="sm" len="sm"/>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17118" name="Text Box 29"/>
          <p:cNvSpPr txBox="1">
            <a:spLocks noChangeArrowheads="1"/>
          </p:cNvSpPr>
          <p:nvPr/>
        </p:nvSpPr>
        <p:spPr bwMode="auto">
          <a:xfrm>
            <a:off x="8331200" y="3475038"/>
            <a:ext cx="6096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type="none" w="med" len="lg"/>
                <a:tailEnd type="none" w="sm" len="sm"/>
              </a14:hiddenLine>
            </a:ext>
          </a:extLst>
        </p:spPr>
        <p:txBody>
          <a:bodyPr lIns="90000" tIns="46800" rIns="90000" bIns="46800"/>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a:solidFill>
                  <a:schemeClr val="tx2"/>
                </a:solidFill>
              </a:rPr>
              <a:t>T</a:t>
            </a:r>
          </a:p>
        </p:txBody>
      </p:sp>
      <p:sp>
        <p:nvSpPr>
          <p:cNvPr id="217119" name="Text Box 30"/>
          <p:cNvSpPr txBox="1">
            <a:spLocks noChangeArrowheads="1"/>
          </p:cNvSpPr>
          <p:nvPr/>
        </p:nvSpPr>
        <p:spPr bwMode="auto">
          <a:xfrm>
            <a:off x="6015038" y="3419475"/>
            <a:ext cx="21177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type="none" w="med" len="lg"/>
                <a:tailEnd type="none" w="sm" len="sm"/>
              </a14:hiddenLine>
            </a:ext>
          </a:extLst>
        </p:spPr>
        <p:txBody>
          <a:bodyPr lIns="90000" tIns="46800" rIns="90000" bIns="46800"/>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200">
                <a:solidFill>
                  <a:schemeClr val="tx2"/>
                </a:solidFill>
              </a:rPr>
              <a:t>Government Consumption</a:t>
            </a:r>
            <a:r>
              <a:rPr lang="en-US" altLang="en-US" sz="2000" baseline="30000">
                <a:solidFill>
                  <a:schemeClr val="tx2"/>
                </a:solidFill>
              </a:rPr>
              <a:t>2)</a:t>
            </a:r>
          </a:p>
        </p:txBody>
      </p:sp>
      <p:sp>
        <p:nvSpPr>
          <p:cNvPr id="217120" name="Text Box 31"/>
          <p:cNvSpPr txBox="1">
            <a:spLocks noChangeArrowheads="1"/>
          </p:cNvSpPr>
          <p:nvPr/>
        </p:nvSpPr>
        <p:spPr bwMode="auto">
          <a:xfrm>
            <a:off x="3201988" y="5691188"/>
            <a:ext cx="2527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type="none" w="med" len="lg"/>
                <a:tailEnd type="none" w="sm" len="sm"/>
              </a14:hiddenLine>
            </a:ext>
          </a:extLst>
        </p:spPr>
        <p:txBody>
          <a:bodyPr lIns="90000" tIns="46800" rIns="90000" bIns="46800"/>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200">
                <a:solidFill>
                  <a:schemeClr val="tx2"/>
                </a:solidFill>
              </a:rPr>
              <a:t>Depreciation</a:t>
            </a:r>
          </a:p>
        </p:txBody>
      </p:sp>
      <p:sp>
        <p:nvSpPr>
          <p:cNvPr id="217121" name="Text Box 33"/>
          <p:cNvSpPr txBox="1">
            <a:spLocks noChangeArrowheads="1"/>
          </p:cNvSpPr>
          <p:nvPr/>
        </p:nvSpPr>
        <p:spPr bwMode="auto">
          <a:xfrm>
            <a:off x="3048000" y="3632200"/>
            <a:ext cx="2857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type="none" w="med" len="lg"/>
                <a:tailEnd type="none" w="sm" len="sm"/>
              </a14:hiddenLine>
            </a:ext>
          </a:extLst>
        </p:spPr>
        <p:txBody>
          <a:bodyPr lIns="0" tIns="0" rIns="0" bIns="0" anchor="ctr" anchorCtr="1"/>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000">
                <a:solidFill>
                  <a:schemeClr val="tx2"/>
                </a:solidFill>
              </a:rPr>
              <a:t>Net Income from Wealth </a:t>
            </a:r>
            <a:r>
              <a:rPr lang="en-US" altLang="en-US" sz="2000" i="1">
                <a:solidFill>
                  <a:schemeClr val="tx2"/>
                </a:solidFill>
              </a:rPr>
              <a:t>within</a:t>
            </a:r>
            <a:r>
              <a:rPr lang="en-US" altLang="en-US" sz="2000">
                <a:solidFill>
                  <a:schemeClr val="tx2"/>
                </a:solidFill>
              </a:rPr>
              <a:t> the Country  by Nationals &amp; Foreigners</a:t>
            </a:r>
          </a:p>
        </p:txBody>
      </p:sp>
      <p:sp>
        <p:nvSpPr>
          <p:cNvPr id="217122" name="Text Box 34"/>
          <p:cNvSpPr txBox="1">
            <a:spLocks noChangeArrowheads="1"/>
          </p:cNvSpPr>
          <p:nvPr/>
        </p:nvSpPr>
        <p:spPr bwMode="auto">
          <a:xfrm>
            <a:off x="3049588" y="1322388"/>
            <a:ext cx="28575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type="none" w="med" len="lg"/>
                <a:tailEnd type="none" w="sm" len="sm"/>
              </a14:hiddenLine>
            </a:ext>
          </a:extLst>
        </p:spPr>
        <p:txBody>
          <a:bodyPr lIns="90000" tIns="46800" rIns="90000" bIns="46800"/>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200">
                <a:solidFill>
                  <a:schemeClr val="tx2"/>
                </a:solidFill>
              </a:rPr>
              <a:t>Net Compensation of Domestic and Foreign Employees and Self-Employed Working </a:t>
            </a:r>
            <a:r>
              <a:rPr lang="en-US" altLang="en-US" sz="2200" i="1">
                <a:solidFill>
                  <a:schemeClr val="tx2"/>
                </a:solidFill>
              </a:rPr>
              <a:t>within</a:t>
            </a:r>
            <a:r>
              <a:rPr lang="en-US" altLang="en-US" sz="2200">
                <a:solidFill>
                  <a:schemeClr val="tx2"/>
                </a:solidFill>
              </a:rPr>
              <a:t> the Country</a:t>
            </a:r>
          </a:p>
        </p:txBody>
      </p:sp>
      <p:sp>
        <p:nvSpPr>
          <p:cNvPr id="217123" name="Text Box 35"/>
          <p:cNvSpPr txBox="1">
            <a:spLocks noChangeArrowheads="1"/>
          </p:cNvSpPr>
          <p:nvPr/>
        </p:nvSpPr>
        <p:spPr bwMode="auto">
          <a:xfrm>
            <a:off x="5908675" y="1552575"/>
            <a:ext cx="30702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type="none" w="med" len="lg"/>
                <a:tailEnd type="none" w="sm" len="sm"/>
              </a14:hiddenLine>
            </a:ext>
          </a:extLst>
        </p:spPr>
        <p:txBody>
          <a:bodyPr lIns="90000" tIns="46800" rIns="90000" bIns="46800"/>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200">
                <a:solidFill>
                  <a:schemeClr val="tx2"/>
                </a:solidFill>
              </a:rPr>
              <a:t>Consumption of Households</a:t>
            </a:r>
          </a:p>
        </p:txBody>
      </p:sp>
      <p:sp>
        <p:nvSpPr>
          <p:cNvPr id="217124" name="Line 36"/>
          <p:cNvSpPr>
            <a:spLocks noChangeShapeType="1"/>
          </p:cNvSpPr>
          <p:nvPr/>
        </p:nvSpPr>
        <p:spPr bwMode="auto">
          <a:xfrm>
            <a:off x="3036888" y="4664075"/>
            <a:ext cx="2870200" cy="0"/>
          </a:xfrm>
          <a:prstGeom prst="line">
            <a:avLst/>
          </a:prstGeom>
          <a:noFill/>
          <a:ln w="38100">
            <a:solidFill>
              <a:schemeClr val="tx1"/>
            </a:solidFill>
            <a:round/>
            <a:headEnd type="none" w="med" len="lg"/>
            <a:tailEnd type="none" w="sm" len="sm"/>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17125" name="Text Box 37"/>
          <p:cNvSpPr txBox="1">
            <a:spLocks noChangeArrowheads="1"/>
          </p:cNvSpPr>
          <p:nvPr/>
        </p:nvSpPr>
        <p:spPr bwMode="auto">
          <a:xfrm>
            <a:off x="3049588" y="4725988"/>
            <a:ext cx="28194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type="none" w="med" len="lg"/>
                <a:tailEnd type="none" w="sm" len="sm"/>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1800">
                <a:solidFill>
                  <a:schemeClr val="tx2"/>
                </a:solidFill>
              </a:rPr>
              <a:t>T </a:t>
            </a:r>
            <a:r>
              <a:rPr lang="en-US" altLang="en-US" sz="1800">
                <a:solidFill>
                  <a:schemeClr val="tx2"/>
                </a:solidFill>
                <a:cs typeface="Arial" charset="0"/>
              </a:rPr>
              <a:t>≈</a:t>
            </a:r>
            <a:r>
              <a:rPr lang="en-US" altLang="en-US" sz="1800">
                <a:solidFill>
                  <a:schemeClr val="tx2"/>
                </a:solidFill>
              </a:rPr>
              <a:t> Direct Taxes ./. Social Transfers + Indirect Taxes ./. Subsidies</a:t>
            </a:r>
          </a:p>
        </p:txBody>
      </p:sp>
      <p:sp>
        <p:nvSpPr>
          <p:cNvPr id="217126" name="Line 38"/>
          <p:cNvSpPr>
            <a:spLocks noChangeShapeType="1"/>
          </p:cNvSpPr>
          <p:nvPr/>
        </p:nvSpPr>
        <p:spPr bwMode="auto">
          <a:xfrm>
            <a:off x="728663" y="5524500"/>
            <a:ext cx="2336800" cy="0"/>
          </a:xfrm>
          <a:prstGeom prst="line">
            <a:avLst/>
          </a:prstGeom>
          <a:noFill/>
          <a:ln w="38100">
            <a:solidFill>
              <a:schemeClr val="tx1"/>
            </a:solidFill>
            <a:round/>
            <a:headEnd type="none" w="med" len="lg"/>
            <a:tailEnd type="none" w="sm" len="sm"/>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17127" name="Text Box 39"/>
          <p:cNvSpPr txBox="1">
            <a:spLocks noChangeArrowheads="1"/>
          </p:cNvSpPr>
          <p:nvPr/>
        </p:nvSpPr>
        <p:spPr bwMode="auto">
          <a:xfrm>
            <a:off x="703263" y="5554663"/>
            <a:ext cx="24003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type="none" w="med" len="lg"/>
                <a:tailEnd type="none" w="sm" len="sm"/>
              </a14:hiddenLine>
            </a:ext>
          </a:extLst>
        </p:spPr>
        <p:txBody>
          <a:bodyPr lIns="90000" tIns="46800" rIns="90000" bIns="46800"/>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lnSpc>
                <a:spcPct val="90000"/>
              </a:lnSpc>
              <a:spcBef>
                <a:spcPct val="50000"/>
              </a:spcBef>
              <a:buClrTx/>
              <a:buFontTx/>
              <a:buNone/>
            </a:pPr>
            <a:r>
              <a:rPr lang="en-US" altLang="en-US" sz="2000">
                <a:solidFill>
                  <a:schemeClr val="tx2"/>
                </a:solidFill>
              </a:rPr>
              <a:t>Value Added Tax  ./. Subsidies</a:t>
            </a:r>
            <a:endParaRPr lang="en-US" altLang="en-US" sz="2000" baseline="30000">
              <a:solidFill>
                <a:schemeClr val="tx2"/>
              </a:solidFill>
            </a:endParaRPr>
          </a:p>
        </p:txBody>
      </p:sp>
      <p:sp>
        <p:nvSpPr>
          <p:cNvPr id="217128" name="Line 40"/>
          <p:cNvSpPr>
            <a:spLocks noChangeShapeType="1"/>
          </p:cNvSpPr>
          <p:nvPr/>
        </p:nvSpPr>
        <p:spPr bwMode="auto">
          <a:xfrm>
            <a:off x="5940425" y="2520950"/>
            <a:ext cx="3060700" cy="0"/>
          </a:xfrm>
          <a:prstGeom prst="line">
            <a:avLst/>
          </a:prstGeom>
          <a:noFill/>
          <a:ln w="38100">
            <a:solidFill>
              <a:schemeClr val="tx1"/>
            </a:solidFill>
            <a:round/>
            <a:headEnd type="none" w="med" len="lg"/>
            <a:tailEnd type="none" w="sm" len="sm"/>
          </a:ln>
          <a:extLst>
            <a:ext uri="{909E8E84-426E-40DD-AFC4-6F175D3DCCD1}">
              <a14:hiddenFill xmlns:a14="http://schemas.microsoft.com/office/drawing/2010/main">
                <a:noFill/>
              </a14:hiddenFill>
            </a:ext>
          </a:extLst>
        </p:spPr>
        <p:txBody>
          <a:bodyPr lIns="90000" tIns="46800" rIns="90000" bIns="46800">
            <a:spAutoFit/>
          </a:bodyPr>
          <a:lstStyle/>
          <a:p>
            <a:endParaRPr lang="en-US"/>
          </a:p>
        </p:txBody>
      </p:sp>
      <p:sp>
        <p:nvSpPr>
          <p:cNvPr id="217129" name="Text Box 41"/>
          <p:cNvSpPr txBox="1">
            <a:spLocks noChangeArrowheads="1"/>
          </p:cNvSpPr>
          <p:nvPr/>
        </p:nvSpPr>
        <p:spPr bwMode="auto">
          <a:xfrm>
            <a:off x="5897563" y="2620963"/>
            <a:ext cx="30702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type="none" w="med" len="lg"/>
                <a:tailEnd type="none" w="sm" len="sm"/>
              </a14:hiddenLine>
            </a:ext>
          </a:extLst>
        </p:spPr>
        <p:txBody>
          <a:bodyPr lIns="90000" tIns="46800" rIns="90000" bIns="46800"/>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200">
                <a:solidFill>
                  <a:schemeClr val="tx2"/>
                </a:solidFill>
              </a:rPr>
              <a:t>Exports ./. Imports</a:t>
            </a:r>
            <a:endParaRPr lang="en-US" altLang="en-US" sz="2200">
              <a:solidFill>
                <a:schemeClr val="tx2"/>
              </a:solidFill>
            </a:endParaRPr>
          </a:p>
        </p:txBody>
      </p:sp>
      <p:sp>
        <p:nvSpPr>
          <p:cNvPr id="217130" name="Text Box 42"/>
          <p:cNvSpPr txBox="1">
            <a:spLocks noChangeArrowheads="1"/>
          </p:cNvSpPr>
          <p:nvPr/>
        </p:nvSpPr>
        <p:spPr bwMode="auto">
          <a:xfrm>
            <a:off x="5930900" y="4762500"/>
            <a:ext cx="23241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type="none" w="med" len="lg"/>
                <a:tailEnd type="none" w="sm" len="sm"/>
              </a14:hiddenLine>
            </a:ext>
          </a:extLst>
        </p:spPr>
        <p:txBody>
          <a:bodyPr lIns="0" tIns="0" rIns="0" bIns="0"/>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de-DE" altLang="en-US" sz="2200">
                <a:solidFill>
                  <a:schemeClr val="tx2"/>
                </a:solidFill>
              </a:rPr>
              <a:t>Net Investment   of Firms</a:t>
            </a:r>
            <a:endParaRPr lang="en-US" altLang="en-US" sz="2200">
              <a:solidFill>
                <a:schemeClr val="tx2"/>
              </a:solidFill>
            </a:endParaRPr>
          </a:p>
        </p:txBody>
      </p:sp>
      <p:sp>
        <p:nvSpPr>
          <p:cNvPr id="217131" name="Text Box 43"/>
          <p:cNvSpPr txBox="1">
            <a:spLocks noChangeArrowheads="1"/>
          </p:cNvSpPr>
          <p:nvPr/>
        </p:nvSpPr>
        <p:spPr bwMode="auto">
          <a:xfrm>
            <a:off x="5972175" y="5692775"/>
            <a:ext cx="2247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type="none" w="med" len="lg"/>
                <a:tailEnd type="none" w="sm" len="sm"/>
              </a14:hiddenLine>
            </a:ext>
          </a:extLst>
        </p:spPr>
        <p:txBody>
          <a:bodyPr lIns="90000" tIns="46800" rIns="90000" bIns="46800"/>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sz="2200">
                <a:solidFill>
                  <a:schemeClr val="tx2"/>
                </a:solidFill>
              </a:rPr>
              <a:t>Depreciation</a:t>
            </a:r>
          </a:p>
        </p:txBody>
      </p:sp>
      <p:sp>
        <p:nvSpPr>
          <p:cNvPr id="217132" name="Text Box 44"/>
          <p:cNvSpPr txBox="1">
            <a:spLocks noChangeArrowheads="1"/>
          </p:cNvSpPr>
          <p:nvPr/>
        </p:nvSpPr>
        <p:spPr bwMode="auto">
          <a:xfrm>
            <a:off x="8315325" y="4071938"/>
            <a:ext cx="6096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type="none" w="med" len="lg"/>
                <a:tailEnd type="none" w="sm" len="sm"/>
              </a14:hiddenLine>
            </a:ext>
          </a:extLst>
        </p:spPr>
        <p:txBody>
          <a:bodyPr lIns="90000" tIns="46800" rIns="90000" bIns="46800"/>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spcBef>
                <a:spcPct val="50000"/>
              </a:spcBef>
              <a:buClrTx/>
              <a:buFontTx/>
              <a:buNone/>
            </a:pPr>
            <a:r>
              <a:rPr lang="en-US" altLang="en-US">
                <a:solidFill>
                  <a:schemeClr val="tx2"/>
                </a:solidFill>
              </a:rPr>
              <a:t>D</a:t>
            </a:r>
            <a:r>
              <a:rPr lang="en-US" altLang="en-US" baseline="-25000">
                <a:solidFill>
                  <a:schemeClr val="tx2"/>
                </a:solidFill>
              </a:rPr>
              <a:t>G</a:t>
            </a:r>
          </a:p>
        </p:txBody>
      </p:sp>
      <p:sp>
        <p:nvSpPr>
          <p:cNvPr id="217133" name="Text Box 45"/>
          <p:cNvSpPr txBox="1">
            <a:spLocks noChangeArrowheads="1"/>
          </p:cNvSpPr>
          <p:nvPr/>
        </p:nvSpPr>
        <p:spPr bwMode="auto">
          <a:xfrm>
            <a:off x="646113" y="1920875"/>
            <a:ext cx="24003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type="none" w="med" len="lg"/>
                <a:tailEnd type="none" w="sm" len="sm"/>
              </a14:hiddenLine>
            </a:ext>
          </a:extLst>
        </p:spPr>
        <p:txBody>
          <a:bodyPr lIns="90000" tIns="46800" rIns="90000" bIns="46800"/>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algn="ctr" eaLnBrk="1" hangingPunct="1">
              <a:lnSpc>
                <a:spcPct val="90000"/>
              </a:lnSpc>
              <a:spcBef>
                <a:spcPct val="50000"/>
              </a:spcBef>
              <a:buClrTx/>
              <a:buFontTx/>
              <a:buNone/>
            </a:pPr>
            <a:r>
              <a:rPr lang="en-US" altLang="en-US" sz="2200">
                <a:solidFill>
                  <a:schemeClr val="tx2"/>
                </a:solidFill>
              </a:rPr>
              <a:t>Gross Value       Added of Firms, Government</a:t>
            </a:r>
            <a:r>
              <a:rPr lang="en-US" altLang="en-US" sz="2000" baseline="30000">
                <a:solidFill>
                  <a:schemeClr val="tx2"/>
                </a:solidFill>
              </a:rPr>
              <a:t>1)</a:t>
            </a:r>
            <a:r>
              <a:rPr lang="en-US" altLang="en-US" sz="2200">
                <a:solidFill>
                  <a:schemeClr val="tx2"/>
                </a:solidFill>
              </a:rPr>
              <a:t> Non-profit Organizations and Private Households</a:t>
            </a:r>
          </a:p>
        </p:txBody>
      </p:sp>
      <p:sp>
        <p:nvSpPr>
          <p:cNvPr id="217134" name="Text Box 46"/>
          <p:cNvSpPr txBox="1">
            <a:spLocks noChangeArrowheads="1"/>
          </p:cNvSpPr>
          <p:nvPr/>
        </p:nvSpPr>
        <p:spPr bwMode="auto">
          <a:xfrm>
            <a:off x="103188" y="6205538"/>
            <a:ext cx="89265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sm" len="sm"/>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US" altLang="en-US" sz="1100" baseline="30000"/>
              <a:t>1) </a:t>
            </a:r>
            <a:r>
              <a:rPr lang="en-US" altLang="en-US" sz="1100"/>
              <a:t> Estimated: Value Added of Government = Government Consumption ./. Purchase of Intermediate Goods by the Government.</a:t>
            </a:r>
          </a:p>
        </p:txBody>
      </p:sp>
      <p:sp>
        <p:nvSpPr>
          <p:cNvPr id="217135" name="Text Box 47"/>
          <p:cNvSpPr txBox="1">
            <a:spLocks noChangeArrowheads="1"/>
          </p:cNvSpPr>
          <p:nvPr/>
        </p:nvSpPr>
        <p:spPr bwMode="auto">
          <a:xfrm>
            <a:off x="104775" y="6359525"/>
            <a:ext cx="78470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type="none" w="med" len="lg"/>
                <a:tailEnd type="none" w="sm" len="sm"/>
              </a14:hiddenLine>
            </a:ext>
          </a:extLst>
        </p:spPr>
        <p:txBody>
          <a:bodyPr lIns="90000" tIns="46800" rIns="90000" bIns="46800">
            <a:spAutoFit/>
          </a:bodyPr>
          <a:lstStyle>
            <a:lvl1pPr>
              <a:spcBef>
                <a:spcPct val="20000"/>
              </a:spcBef>
              <a:buClr>
                <a:srgbClr val="FF0000"/>
              </a:buClr>
              <a:buFont typeface="Arial Unicode MS" pitchFamily="34" charset="-128"/>
              <a:buChar char="➤"/>
              <a:defRPr sz="2400">
                <a:solidFill>
                  <a:schemeClr val="tx1"/>
                </a:solidFill>
                <a:latin typeface="Arial" charset="0"/>
              </a:defRPr>
            </a:lvl1pPr>
            <a:lvl2pPr marL="742950" indent="-285750">
              <a:spcBef>
                <a:spcPct val="20000"/>
              </a:spcBef>
              <a:buClr>
                <a:srgbClr val="FF0000"/>
              </a:buClr>
              <a:buFont typeface="Arial Unicode MS" pitchFamily="34" charset="-128"/>
              <a:buChar char="■"/>
              <a:defRPr sz="2300">
                <a:solidFill>
                  <a:schemeClr val="tx1"/>
                </a:solidFill>
                <a:latin typeface="Arial" charset="0"/>
              </a:defRPr>
            </a:lvl2pPr>
            <a:lvl3pPr marL="1143000" indent="-228600">
              <a:spcBef>
                <a:spcPct val="20000"/>
              </a:spcBef>
              <a:buClr>
                <a:srgbClr val="FF0000"/>
              </a:buClr>
              <a:buSzPct val="120000"/>
              <a:buFont typeface="Arial Unicode MS" pitchFamily="34" charset="-128"/>
              <a:buChar char="◆"/>
              <a:defRPr sz="2200">
                <a:solidFill>
                  <a:schemeClr val="tx1"/>
                </a:solidFill>
                <a:latin typeface="Arial" charset="0"/>
              </a:defRPr>
            </a:lvl3pPr>
            <a:lvl4pPr marL="1600200" indent="-228600">
              <a:spcBef>
                <a:spcPct val="20000"/>
              </a:spcBef>
              <a:buClr>
                <a:srgbClr val="FF0000"/>
              </a:buClr>
              <a:buSzPct val="80000"/>
              <a:buFont typeface="Wingdings" pitchFamily="2" charset="2"/>
              <a:buChar char="Ø"/>
              <a:defRPr sz="2000">
                <a:solidFill>
                  <a:schemeClr val="tx1"/>
                </a:solidFill>
                <a:latin typeface="Arial" charset="0"/>
              </a:defRPr>
            </a:lvl4pPr>
            <a:lvl5pPr marL="2057400" indent="-228600">
              <a:spcBef>
                <a:spcPct val="20000"/>
              </a:spcBef>
              <a:buClr>
                <a:srgbClr val="FF0000"/>
              </a:buClr>
              <a:buSzPct val="60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rgbClr val="FF0000"/>
              </a:buClr>
              <a:buSzPct val="60000"/>
              <a:buFont typeface="Wingdings" pitchFamily="2" charset="2"/>
              <a:buChar char="l"/>
              <a:defRPr sz="2000">
                <a:solidFill>
                  <a:schemeClr val="tx1"/>
                </a:solidFill>
                <a:latin typeface="Arial" charset="0"/>
              </a:defRPr>
            </a:lvl9pPr>
          </a:lstStyle>
          <a:p>
            <a:pPr eaLnBrk="1" hangingPunct="1">
              <a:spcBef>
                <a:spcPct val="50000"/>
              </a:spcBef>
              <a:buClrTx/>
              <a:buFontTx/>
              <a:buNone/>
            </a:pPr>
            <a:r>
              <a:rPr lang="en-US" altLang="en-US" sz="1100" baseline="30000">
                <a:solidFill>
                  <a:schemeClr val="tx2"/>
                </a:solidFill>
              </a:rPr>
              <a:t>2)</a:t>
            </a:r>
            <a:r>
              <a:rPr lang="en-US" altLang="en-US" sz="1100">
                <a:solidFill>
                  <a:schemeClr val="bg2"/>
                </a:solidFill>
              </a:rPr>
              <a:t> </a:t>
            </a:r>
            <a:r>
              <a:rPr lang="en-US" altLang="en-US" sz="1100">
                <a:solidFill>
                  <a:schemeClr val="tx2"/>
                </a:solidFill>
              </a:rPr>
              <a:t>Estimated: Government Consumption = Employment Compensation &amp; Government Purchases of Goods and Services</a:t>
            </a:r>
          </a:p>
        </p:txBody>
      </p:sp>
    </p:spTree>
  </p:cSld>
  <p:clrMapOvr>
    <a:masterClrMapping/>
  </p:clrMapOvr>
  <p:transition/>
</p:sld>
</file>

<file path=ppt/theme/theme1.xml><?xml version="1.0" encoding="utf-8"?>
<a:theme xmlns:a="http://schemas.openxmlformats.org/drawingml/2006/main" name="2_Vorlesung Standard">
  <a:themeElements>
    <a:clrScheme name="2_Vorlesung Standard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2_Vorlesung Standard">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0800"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355600" marR="0" indent="-35560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defRPr kumimoji="0" lang="en-GB" sz="25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50800"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355600" marR="0" indent="-35560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defRPr kumimoji="0" lang="en-GB" sz="2500" b="0" i="0" u="none" strike="noStrike" cap="none" normalizeH="0" baseline="0" smtClean="0">
            <a:ln>
              <a:noFill/>
            </a:ln>
            <a:solidFill>
              <a:schemeClr val="tx2"/>
            </a:solidFill>
            <a:effectLst/>
            <a:latin typeface="Arial" charset="0"/>
          </a:defRPr>
        </a:defPPr>
      </a:lstStyle>
    </a:lnDef>
  </a:objectDefaults>
  <a:extraClrSchemeLst>
    <a:extraClrScheme>
      <a:clrScheme name="2_Vorlesung Standard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2_Vorlesung Standard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2_Vorlesung Standard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2_Vorlesung Standard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2_Vorlesung Standard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2_Vorlesung Standard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2_Vorlesung Standard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2_Vorlesung Standard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2_Vorlesung Standard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Vorlesung Standard">
  <a:themeElements>
    <a:clrScheme name="1_Vorlesung Standard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1_Vorlesung Standard">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0800"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355600" marR="0" indent="-35560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defRPr kumimoji="0" lang="en-GB" sz="25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50800"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355600" marR="0" indent="-35560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defRPr kumimoji="0" lang="en-GB" sz="2500" b="0" i="0" u="none" strike="noStrike" cap="none" normalizeH="0" baseline="0" smtClean="0">
            <a:ln>
              <a:noFill/>
            </a:ln>
            <a:solidFill>
              <a:schemeClr val="tx2"/>
            </a:solidFill>
            <a:effectLst/>
            <a:latin typeface="Arial" charset="0"/>
          </a:defRPr>
        </a:defPPr>
      </a:lstStyle>
    </a:lnDef>
  </a:objectDefaults>
  <a:extraClrSchemeLst>
    <a:extraClrScheme>
      <a:clrScheme name="1_Vorlesung Standard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Vorlesung Standard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1_Vorlesung Standard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1_Vorlesung Standard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1_Vorlesung Standard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Vorlesung Standard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1_Vorlesung Standard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1_Vorlesung Standard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1_Vorlesung Standard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Vorlesung Standard">
  <a:themeElements>
    <a:clrScheme name="3_Vorlesung Standard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3_Vorlesung Standard">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0800"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355600" marR="0" indent="-35560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defRPr kumimoji="0" lang="en-GB" sz="25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50800"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355600" marR="0" indent="-35560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defRPr kumimoji="0" lang="en-GB" sz="2500" b="0" i="0" u="none" strike="noStrike" cap="none" normalizeH="0" baseline="0" smtClean="0">
            <a:ln>
              <a:noFill/>
            </a:ln>
            <a:solidFill>
              <a:schemeClr val="tx2"/>
            </a:solidFill>
            <a:effectLst/>
            <a:latin typeface="Arial" charset="0"/>
          </a:defRPr>
        </a:defPPr>
      </a:lstStyle>
    </a:lnDef>
  </a:objectDefaults>
  <a:extraClrSchemeLst>
    <a:extraClrScheme>
      <a:clrScheme name="3_Vorlesung Standard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3_Vorlesung Standard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3_Vorlesung Standard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3_Vorlesung Standard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3_Vorlesung Standard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3_Vorlesung Standard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3_Vorlesung Standard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3_Vorlesung Standard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3_Vorlesung Standard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enutzerdefiniertes Design">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0800"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355600" marR="0" indent="-35560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defRPr kumimoji="0" lang="en-GB" sz="25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50800"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355600" marR="0" indent="-35560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defRPr kumimoji="0" lang="en-GB" sz="2500" b="0" i="0" u="none" strike="noStrike" cap="none" normalizeH="0" baseline="0" smtClean="0">
            <a:ln>
              <a:noFill/>
            </a:ln>
            <a:solidFill>
              <a:schemeClr val="tx2"/>
            </a:solidFill>
            <a:effectLst/>
            <a:latin typeface="Arial" charset="0"/>
          </a:defRPr>
        </a:defPPr>
      </a:lstStyle>
    </a:lnDef>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Vorlesung Standard">
  <a:themeElements>
    <a:clrScheme name="Vorlesung Standard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Vorlesung Standar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50800" cap="flat" cmpd="sng" algn="ctr">
          <a:noFill/>
          <a:prstDash val="solid"/>
          <a:round/>
          <a:headEnd type="none" w="med" len="med"/>
          <a:tailEnd type="none" w="med" len="med"/>
        </a:ln>
        <a:effectLst/>
      </a:spPr>
      <a:bodyPr vert="horz" wrap="square" lIns="0" tIns="0" rIns="0" bIns="0" numCol="1" rtlCol="0" anchor="t" anchorCtr="0" compatLnSpc="1">
        <a:prstTxWarp prst="textNoShape">
          <a:avLst/>
        </a:prstTxWarp>
      </a:bodyPr>
      <a:lstStyle>
        <a:defPPr marL="355600" marR="0" indent="-355600" algn="l" defTabSz="914400" rtl="0" eaLnBrk="1" fontAlgn="base" latinLnBrk="0" hangingPunct="1">
          <a:lnSpc>
            <a:spcPct val="100000"/>
          </a:lnSpc>
          <a:spcBef>
            <a:spcPct val="20000"/>
          </a:spcBef>
          <a:spcAft>
            <a:spcPct val="0"/>
          </a:spcAft>
          <a:buClr>
            <a:srgbClr val="FF0000"/>
          </a:buClr>
          <a:buSzTx/>
          <a:buFont typeface="Arial Unicode MS" pitchFamily="34" charset="-128"/>
          <a:buNone/>
          <a:tabLst/>
          <a:defRPr kumimoji="0" sz="2500" b="0" i="0" u="none" strike="noStrike" cap="none" normalizeH="0" baseline="0" smtClean="0">
            <a:ln>
              <a:noFill/>
            </a:ln>
            <a:solidFill>
              <a:schemeClr val="tx2"/>
            </a:solidFill>
            <a:effectLst/>
            <a:latin typeface="Arial" charset="0"/>
          </a:defRPr>
        </a:defPPr>
      </a:lstStyle>
    </a:spDef>
    <a:lnDef>
      <a:spPr bwMode="auto">
        <a:noFill/>
        <a:ln w="38100" cap="flat" cmpd="sng" algn="ctr">
          <a:solidFill>
            <a:srgbClr val="FF0000"/>
          </a:solidFill>
          <a:prstDash val="solid"/>
          <a:round/>
          <a:headEnd type="none" w="med" len="med"/>
          <a:tailEnd type="none"/>
        </a:ln>
        <a:effectLst/>
      </a:spPr>
      <a:bodyPr/>
      <a:lstStyle/>
    </a:lnDef>
    <a:txDef>
      <a:spPr>
        <a:noFill/>
      </a:spPr>
      <a:bodyPr wrap="square" rtlCol="0">
        <a:noAutofit/>
      </a:bodyPr>
      <a:lstStyle>
        <a:defPPr>
          <a:defRPr sz="2100" dirty="0" smtClean="0">
            <a:solidFill>
              <a:schemeClr val="tx1"/>
            </a:solidFill>
          </a:defRPr>
        </a:defPPr>
      </a:lstStyle>
    </a:txDef>
  </a:objectDefaults>
  <a:extraClrSchemeLst>
    <a:extraClrScheme>
      <a:clrScheme name="Vorlesung Standard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Vorlesung Standard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Vorlesung Standard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Vorlesung Standard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Vorlesung Standard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Vorlesung Standard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Vorlesung Standard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Vorlesung Standard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Vorlesung Standard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Larissa-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arissa-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Pages>7789364</Pages>
  <Words>11149</Words>
  <Application>Microsoft Office PowerPoint</Application>
  <PresentationFormat>On-screen Show (4:3)</PresentationFormat>
  <Paragraphs>1453</Paragraphs>
  <Slides>90</Slides>
  <Notes>90</Notes>
  <HiddenSlides>12</HiddenSlides>
  <MMClips>0</MMClips>
  <ScaleCrop>false</ScaleCrop>
  <HeadingPairs>
    <vt:vector size="10" baseType="variant">
      <vt:variant>
        <vt:lpstr>Fonts Used</vt:lpstr>
      </vt:variant>
      <vt:variant>
        <vt:i4>6</vt:i4>
      </vt:variant>
      <vt:variant>
        <vt:lpstr>Theme</vt:lpstr>
      </vt:variant>
      <vt:variant>
        <vt:i4>5</vt:i4>
      </vt:variant>
      <vt:variant>
        <vt:lpstr>Links</vt:lpstr>
      </vt:variant>
      <vt:variant>
        <vt:i4>9</vt:i4>
      </vt:variant>
      <vt:variant>
        <vt:lpstr>Embedded OLE Servers</vt:lpstr>
      </vt:variant>
      <vt:variant>
        <vt:i4>4</vt:i4>
      </vt:variant>
      <vt:variant>
        <vt:lpstr>Slide Titles</vt:lpstr>
      </vt:variant>
      <vt:variant>
        <vt:i4>90</vt:i4>
      </vt:variant>
    </vt:vector>
  </HeadingPairs>
  <TitlesOfParts>
    <vt:vector size="114" baseType="lpstr">
      <vt:lpstr>Arial Unicode MS</vt:lpstr>
      <vt:lpstr>Arial</vt:lpstr>
      <vt:lpstr>Courier New</vt:lpstr>
      <vt:lpstr>Euclid Symbol</vt:lpstr>
      <vt:lpstr>Times New Roman</vt:lpstr>
      <vt:lpstr>Wingdings</vt:lpstr>
      <vt:lpstr>2_Vorlesung Standard</vt:lpstr>
      <vt:lpstr>1_Vorlesung Standard</vt:lpstr>
      <vt:lpstr>3_Vorlesung Standard</vt:lpstr>
      <vt:lpstr>Benutzerdefiniertes Design</vt:lpstr>
      <vt:lpstr>Vorlesung Standard</vt:lpstr>
      <vt:lpstr>file:///D:\Arbeit\Archiv\Google%20Drive\0Vorlesungen\2.%20Makroökonomik\Grafik-Daten\BIP-Struktur%20nach%20Wirtschaftszweigen.xls!Entstehungsrechnung%20(2)</vt:lpstr>
      <vt:lpstr>file:///D:\Arbeit\Archiv\Google%20Drive\0Vorlesungen\2.%20Makroökonomik\Grafik-Daten\BIP-Struktur%20Verteilungsrechnung.xls!Verwendungsrechnung%20(2)</vt:lpstr>
      <vt:lpstr>file:///D:\Arbeit\Archiv\Google%20Drive\0Vorlesungen\2.%20Makroökonomik\Grafik-Daten\BIP_Verwendungsrechnung_Destatis.xlsx!Diagramm%20farbig%20engl</vt:lpstr>
      <vt:lpstr>file:///D:\Arbeit\Archiv\Google%20Drive\0Vorlesungen\2.%20Makroökonomik\Grafik-Daten\BIP%20real%20vs%20nominal.xls!Diagramm1%20(2)</vt:lpstr>
      <vt:lpstr>file:///D:\Arbeit\Archiv\Google%20Drive\0Vorlesungen\2.%20Makroökonomik\Grafik-Daten\BIP%20Deflator.xls!Diagramm1%20(2)</vt:lpstr>
      <vt:lpstr>file:///D:\Arbeit\Archiv\Google%20Drive\0Vorlesungen\2.%20Makroökonomik\Grafik-Daten\BIP%20Deflator%20Inflationsrate.xls!Diagramm1%20(2)</vt:lpstr>
      <vt:lpstr>file:///D:\Arbeit\Hochschule\2.%20Makroökonomik\Grafik-Daten\HDR_2010_EN_Tables_rev.xls!BNP-HDI%20(2)</vt:lpstr>
      <vt:lpstr>file:///D:\Arbeit\Archiv\Google%20Drive\0Vorlesungen\2.%20Makroökonomik\Grafik-Daten\HDR_2010_EN_Tables_rev.xls!BNP-LE%20(2)</vt:lpstr>
      <vt:lpstr>file:///D:\Arbeit\Archiv\Google%20Drive\0Vorlesungen\2.%20Makroökonomik\Grafik-Daten\HDR_2010_EN_Tables_rev.xls!BNP-SC%20(2)</vt:lpstr>
      <vt:lpstr>Unknown</vt:lpstr>
      <vt:lpstr>Clip</vt:lpstr>
      <vt:lpstr>Formel</vt:lpstr>
      <vt:lpstr>Equation</vt:lpstr>
      <vt:lpstr>Macroeconomics  1. Introduction to Macroeconomics</vt:lpstr>
      <vt:lpstr>1. Introduction to Macroeconomics </vt:lpstr>
      <vt:lpstr>1. Introduction to Macroeconomics 1.1. What is Macroeconomics?</vt:lpstr>
      <vt:lpstr>1. Introduction to Macroeconomics  1.1. What is Macroeconomics?</vt:lpstr>
      <vt:lpstr>1. Introduction to Macroeconomics  1.1. What is Macroeconomics?</vt:lpstr>
      <vt:lpstr>1. Introduction to Macroeconomics 1.1. What is Macroeconomics?</vt:lpstr>
      <vt:lpstr>1. Introduction to Macroeconomics   1.2. The Basic Model: The Circular-Flow Model</vt:lpstr>
      <vt:lpstr>1. Introduction to Macroeconomics  1.2. The Circular-Flow Model</vt:lpstr>
      <vt:lpstr>The Circular Flow Model </vt:lpstr>
      <vt:lpstr>The Circular Flow Model </vt:lpstr>
      <vt:lpstr>PowerPoint Presentation</vt:lpstr>
      <vt:lpstr>PowerPoint Presentation</vt:lpstr>
      <vt:lpstr>PowerPoint Presentation</vt:lpstr>
      <vt:lpstr>1. Introduction to Macroeconomics  1.2. The Circular-Flow Model</vt:lpstr>
      <vt:lpstr>1. Introduction to Macroeconomics 1.3.1. What Is GDP?</vt:lpstr>
      <vt:lpstr>1. Introduction to Macroeconomics 1.3.1. What Is GDP?</vt:lpstr>
      <vt:lpstr>1. Introduction to Macroeconomics 1.3.1. What Is GDP?</vt:lpstr>
      <vt:lpstr>1. Introduction to Macroeconomics 1.3.1. What Is GDP?</vt:lpstr>
      <vt:lpstr>1. Introduction to Macroeconomics 1.3.1. What Is GDP?</vt:lpstr>
      <vt:lpstr>1. Introduction to Macroeconomics 1.3.1. What Is GDP?</vt:lpstr>
      <vt:lpstr>PowerPoint Presentation</vt:lpstr>
      <vt:lpstr>1. Introduction to Macroeconomics 1.3.1. What Is GDP?</vt:lpstr>
      <vt:lpstr>1. Introduction to Macroeconomics 1.3.1. What Is GDP?</vt:lpstr>
      <vt:lpstr>PowerPoint Presentation</vt:lpstr>
      <vt:lpstr>1. Introduction to Macroeconomics 1.3.1. What Is GDP?</vt:lpstr>
      <vt:lpstr>PowerPoint Presentation</vt:lpstr>
      <vt:lpstr>PowerPoint Presentation</vt:lpstr>
      <vt:lpstr>1. Introduction to Macroeconomics 1.3.1. What Is GDP?</vt:lpstr>
      <vt:lpstr>PowerPoint Presentation</vt:lpstr>
      <vt:lpstr>1. Introduction to Macroeconomics 1.3.1. What Is GDP?</vt:lpstr>
      <vt:lpstr>1. Introduction to Macroeconomics 1.3.1. What Is GDP?</vt:lpstr>
      <vt:lpstr>1. Introduction to Macroeconomics 1.3.1. What Is GDP?</vt:lpstr>
      <vt:lpstr>1. Introduction to Macroeconomics  1.3.2. Three Ways of Computing GDP</vt:lpstr>
      <vt:lpstr>1. Introduction to Macroeconomics  1.3.2. Three Ways of Computing GDP</vt:lpstr>
      <vt:lpstr>1. Introduction to Macroeconomics  1.3.2. Three Ways of Computing GDP</vt:lpstr>
      <vt:lpstr>1. Introduction to Macroeconomics  1.3.2. Three Ways of Computing GDP</vt:lpstr>
      <vt:lpstr>PowerPoint Presentation</vt:lpstr>
      <vt:lpstr>1. Introduction to Macroeconomics  1.3.2. Three Ways of Computing GDP</vt:lpstr>
      <vt:lpstr>1. Introduction to Macroeconomics  1.3.2. Three Ways of Computing GDP</vt:lpstr>
      <vt:lpstr>PowerPoint Presentation</vt:lpstr>
      <vt:lpstr>1. Introduction to Macroeconomics  1.3.2. Three Ways of Computing GDP</vt:lpstr>
      <vt:lpstr>1. Introduction to Macroeconomics  1.3.2. Three Ways of Computing GDP</vt:lpstr>
      <vt:lpstr>PowerPoint Presentation</vt:lpstr>
      <vt:lpstr>PowerPoint Presentation</vt:lpstr>
      <vt:lpstr>1. Introduction to Macroeconomics   1.3.3. Nominal vs. real GDP and the GDP-Deflator</vt:lpstr>
      <vt:lpstr>1. Introduction to Macroeconomics   1.3.3. Nominal vs. real GDP and the GDP-Deflator</vt:lpstr>
      <vt:lpstr>1. Introduction to Macroeconomics   1.3.3. Nominal vs. real GDP and the GDP-Deflator</vt:lpstr>
      <vt:lpstr>1. Introduction to Macroeconomics   1.3.3. Nominal vs. real GDP and the GDP-Deflator</vt:lpstr>
      <vt:lpstr>1. Introduction to Macroeconomics   1.3.3. Nominal vs. real GDP and the GDP-Deflator</vt:lpstr>
      <vt:lpstr>PowerPoint Presentation</vt:lpstr>
      <vt:lpstr>1. Introduction to Macroeconomics   1.3.3. Nominal vs. real GDP and the GDP-Deflator</vt:lpstr>
      <vt:lpstr>1. Introduction to Macroeconomics   1.3.3. Nominal vs. real GDP and the GDP-Deflator</vt:lpstr>
      <vt:lpstr>1. Introduction to Macroeconomics   1.3.3. Nominal vs. real GDP and the GDP-Deflator</vt:lpstr>
      <vt:lpstr>1. Introduction to Macroeconomics   1.3.3. Nominal vs. real GDP and the GDP-Deflator</vt:lpstr>
      <vt:lpstr>1. Introduction to Macroeconomics   1.3.3. Nominal vs. real GDP and the GDP-Deflator</vt:lpstr>
      <vt:lpstr>Digression: From GDP-Deflator to GDP-Chain Price Index</vt:lpstr>
      <vt:lpstr>Digression: From GDP-Deflator to GDP-Chain Price Index</vt:lpstr>
      <vt:lpstr>PowerPoint Presentation</vt:lpstr>
      <vt:lpstr>PowerPoint Presentation</vt:lpstr>
      <vt:lpstr>1. Introduction to Macroeconomics                                          1.3.4. From GDP to „Disposable Income of Households“</vt:lpstr>
      <vt:lpstr>1. Introduction to Macroeconomics                                          1.3.4. From GDP to „Disposable Income of Households“</vt:lpstr>
      <vt:lpstr>1. Introduction to Macroeconomics                                          1.3.4. From GDP to „Disposable Income of Households“</vt:lpstr>
      <vt:lpstr>1. Introduction to Macroeconomics                                          1.3.4. From GDP to „Disposable Income of Households“</vt:lpstr>
      <vt:lpstr>PowerPoint Presentation</vt:lpstr>
      <vt:lpstr>1. Introduction to Macroeconomics   1.3.5. GDP and „Welfare“</vt:lpstr>
      <vt:lpstr>1. Introduction to Macroeconomics   1.3.5. GDP and „Welfare“</vt:lpstr>
      <vt:lpstr>1. Introduction to Macroeconomics   1.3.5. GDP and „Welfare“</vt:lpstr>
      <vt:lpstr>1. Introduction to Macroeconomics   1.3.5. GDP and „Welfare“</vt:lpstr>
      <vt:lpstr>1. Introduction to Macroeconomics   1.3.5. GDP and „Welfare“</vt:lpstr>
      <vt:lpstr>1. Introduction to Macroeconomics   1.3.5. GDP and „Welfare“</vt:lpstr>
      <vt:lpstr>1. Introduction to Macroeconomics   1.3.5. GDP and „Welfare“</vt:lpstr>
      <vt:lpstr>1. Introduction to Macroeconomics   1.3.5. GDP and „Welfare“</vt:lpstr>
      <vt:lpstr>PowerPoint Presentation</vt:lpstr>
      <vt:lpstr>PowerPoint Presentation</vt:lpstr>
      <vt:lpstr>PowerPoint Presentation</vt:lpstr>
      <vt:lpstr>PowerPoint Presentation</vt:lpstr>
      <vt:lpstr>PowerPoint Presentation</vt:lpstr>
      <vt:lpstr>PowerPoint Presentation</vt:lpstr>
      <vt:lpstr>1. Introduction to Macroeconomics   1.3.5. GDP and „Welfare“</vt:lpstr>
      <vt:lpstr>1.4. Questions for Review</vt:lpstr>
      <vt:lpstr>1.4. Questions for Review</vt:lpstr>
      <vt:lpstr>1.4. Questions for Review</vt:lpstr>
      <vt:lpstr>1.4. Questions for Review</vt:lpstr>
      <vt:lpstr>1.4. Questions for Review</vt:lpstr>
      <vt:lpstr>1.4. Questions for Review</vt:lpstr>
      <vt:lpstr>1.4. Questions for Review</vt:lpstr>
      <vt:lpstr>1.4. Questions for Review</vt:lpstr>
      <vt:lpstr>1.4. Questions for Review</vt:lpstr>
      <vt:lpstr>1.4. Questions for Review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Grundzüge Mikroökonomik Arbeitsunterlage 4: Grundlagen der Angebotstheorie</dc:title>
  <dc:creator>Rainer Maurer</dc:creator>
  <cp:lastModifiedBy>Rainer Maurer</cp:lastModifiedBy>
  <cp:revision>7692489</cp:revision>
  <cp:lastPrinted>2014-04-05T12:30:18Z</cp:lastPrinted>
  <dcterms:created xsi:type="dcterms:W3CDTF">1997-10-10T18:07:54Z</dcterms:created>
  <dcterms:modified xsi:type="dcterms:W3CDTF">2020-10-10T10:35:16Z</dcterms:modified>
</cp:coreProperties>
</file>