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54" r:id="rId1"/>
    <p:sldMasterId id="2147483667" r:id="rId2"/>
  </p:sldMasterIdLst>
  <p:notesMasterIdLst>
    <p:notesMasterId r:id="rId229"/>
  </p:notesMasterIdLst>
  <p:handoutMasterIdLst>
    <p:handoutMasterId r:id="rId230"/>
  </p:handoutMasterIdLst>
  <p:sldIdLst>
    <p:sldId id="2483" r:id="rId3"/>
    <p:sldId id="2484" r:id="rId4"/>
    <p:sldId id="2485" r:id="rId5"/>
    <p:sldId id="2486" r:id="rId6"/>
    <p:sldId id="2487" r:id="rId7"/>
    <p:sldId id="2488" r:id="rId8"/>
    <p:sldId id="2489" r:id="rId9"/>
    <p:sldId id="2490" r:id="rId10"/>
    <p:sldId id="2757" r:id="rId11"/>
    <p:sldId id="2491" r:id="rId12"/>
    <p:sldId id="2492" r:id="rId13"/>
    <p:sldId id="2493" r:id="rId14"/>
    <p:sldId id="2494" r:id="rId15"/>
    <p:sldId id="2495" r:id="rId16"/>
    <p:sldId id="2496" r:id="rId17"/>
    <p:sldId id="2497" r:id="rId18"/>
    <p:sldId id="2498" r:id="rId19"/>
    <p:sldId id="2769" r:id="rId20"/>
    <p:sldId id="2499" r:id="rId21"/>
    <p:sldId id="2500" r:id="rId22"/>
    <p:sldId id="2501" r:id="rId23"/>
    <p:sldId id="2502" r:id="rId24"/>
    <p:sldId id="2627" r:id="rId25"/>
    <p:sldId id="2740" r:id="rId26"/>
    <p:sldId id="2630" r:id="rId27"/>
    <p:sldId id="2629" r:id="rId28"/>
    <p:sldId id="2626" r:id="rId29"/>
    <p:sldId id="2625" r:id="rId30"/>
    <p:sldId id="2767" r:id="rId31"/>
    <p:sldId id="2768" r:id="rId32"/>
    <p:sldId id="2758" r:id="rId33"/>
    <p:sldId id="2759" r:id="rId34"/>
    <p:sldId id="2504" r:id="rId35"/>
    <p:sldId id="2506" r:id="rId36"/>
    <p:sldId id="2507" r:id="rId37"/>
    <p:sldId id="2508" r:id="rId38"/>
    <p:sldId id="2509" r:id="rId39"/>
    <p:sldId id="2510" r:id="rId40"/>
    <p:sldId id="2772" r:id="rId41"/>
    <p:sldId id="2511" r:id="rId42"/>
    <p:sldId id="2512" r:id="rId43"/>
    <p:sldId id="2513" r:id="rId44"/>
    <p:sldId id="2514" r:id="rId45"/>
    <p:sldId id="2515" r:id="rId46"/>
    <p:sldId id="2516" r:id="rId47"/>
    <p:sldId id="2517" r:id="rId48"/>
    <p:sldId id="2518" r:id="rId49"/>
    <p:sldId id="2519" r:id="rId50"/>
    <p:sldId id="2773" r:id="rId51"/>
    <p:sldId id="2520" r:id="rId52"/>
    <p:sldId id="2521" r:id="rId53"/>
    <p:sldId id="2763" r:id="rId54"/>
    <p:sldId id="2789" r:id="rId55"/>
    <p:sldId id="2775" r:id="rId56"/>
    <p:sldId id="2776" r:id="rId57"/>
    <p:sldId id="2777" r:id="rId58"/>
    <p:sldId id="2778" r:id="rId59"/>
    <p:sldId id="2779" r:id="rId60"/>
    <p:sldId id="2780" r:id="rId61"/>
    <p:sldId id="2781" r:id="rId62"/>
    <p:sldId id="2782" r:id="rId63"/>
    <p:sldId id="2783" r:id="rId64"/>
    <p:sldId id="2774" r:id="rId65"/>
    <p:sldId id="2733" r:id="rId66"/>
    <p:sldId id="2734" r:id="rId67"/>
    <p:sldId id="2735" r:id="rId68"/>
    <p:sldId id="2736" r:id="rId69"/>
    <p:sldId id="2737" r:id="rId70"/>
    <p:sldId id="2738" r:id="rId71"/>
    <p:sldId id="2714" r:id="rId72"/>
    <p:sldId id="2524" r:id="rId73"/>
    <p:sldId id="2525" r:id="rId74"/>
    <p:sldId id="2527" r:id="rId75"/>
    <p:sldId id="2526" r:id="rId76"/>
    <p:sldId id="2528" r:id="rId77"/>
    <p:sldId id="2529" r:id="rId78"/>
    <p:sldId id="2530" r:id="rId79"/>
    <p:sldId id="2531" r:id="rId80"/>
    <p:sldId id="2532" r:id="rId81"/>
    <p:sldId id="2533" r:id="rId82"/>
    <p:sldId id="2534" r:id="rId83"/>
    <p:sldId id="2701" r:id="rId84"/>
    <p:sldId id="2535" r:id="rId85"/>
    <p:sldId id="2536" r:id="rId86"/>
    <p:sldId id="2537" r:id="rId87"/>
    <p:sldId id="2538" r:id="rId88"/>
    <p:sldId id="2031" r:id="rId89"/>
    <p:sldId id="2034" r:id="rId90"/>
    <p:sldId id="2632" r:id="rId91"/>
    <p:sldId id="2035" r:id="rId92"/>
    <p:sldId id="2771" r:id="rId93"/>
    <p:sldId id="2785" r:id="rId94"/>
    <p:sldId id="2633" r:id="rId95"/>
    <p:sldId id="2634" r:id="rId96"/>
    <p:sldId id="2052" r:id="rId97"/>
    <p:sldId id="2150" r:id="rId98"/>
    <p:sldId id="2664" r:id="rId99"/>
    <p:sldId id="1894" r:id="rId100"/>
    <p:sldId id="1895" r:id="rId101"/>
    <p:sldId id="1897" r:id="rId102"/>
    <p:sldId id="1896" r:id="rId103"/>
    <p:sldId id="1898" r:id="rId104"/>
    <p:sldId id="2786" r:id="rId105"/>
    <p:sldId id="1899" r:id="rId106"/>
    <p:sldId id="1900" r:id="rId107"/>
    <p:sldId id="2149" r:id="rId108"/>
    <p:sldId id="2151" r:id="rId109"/>
    <p:sldId id="2142" r:id="rId110"/>
    <p:sldId id="2143" r:id="rId111"/>
    <p:sldId id="2144" r:id="rId112"/>
    <p:sldId id="2145" r:id="rId113"/>
    <p:sldId id="2787" r:id="rId114"/>
    <p:sldId id="2147" r:id="rId115"/>
    <p:sldId id="2387" r:id="rId116"/>
    <p:sldId id="2739" r:id="rId117"/>
    <p:sldId id="2362" r:id="rId118"/>
    <p:sldId id="2637" r:id="rId119"/>
    <p:sldId id="2640" r:id="rId120"/>
    <p:sldId id="2641" r:id="rId121"/>
    <p:sldId id="2638" r:id="rId122"/>
    <p:sldId id="2623" r:id="rId123"/>
    <p:sldId id="2788" r:id="rId124"/>
    <p:sldId id="2760" r:id="rId125"/>
    <p:sldId id="2761" r:id="rId126"/>
    <p:sldId id="2379" r:id="rId127"/>
    <p:sldId id="1670" r:id="rId128"/>
    <p:sldId id="1902" r:id="rId129"/>
    <p:sldId id="2603" r:id="rId130"/>
    <p:sldId id="2604" r:id="rId131"/>
    <p:sldId id="2605" r:id="rId132"/>
    <p:sldId id="2606" r:id="rId133"/>
    <p:sldId id="2619" r:id="rId134"/>
    <p:sldId id="2608" r:id="rId135"/>
    <p:sldId id="2620" r:id="rId136"/>
    <p:sldId id="2682" r:id="rId137"/>
    <p:sldId id="1919" r:id="rId138"/>
    <p:sldId id="1921" r:id="rId139"/>
    <p:sldId id="1922" r:id="rId140"/>
    <p:sldId id="1927" r:id="rId141"/>
    <p:sldId id="1914" r:id="rId142"/>
    <p:sldId id="1931" r:id="rId143"/>
    <p:sldId id="2166" r:id="rId144"/>
    <p:sldId id="2353" r:id="rId145"/>
    <p:sldId id="2354" r:id="rId146"/>
    <p:sldId id="2061" r:id="rId147"/>
    <p:sldId id="2062" r:id="rId148"/>
    <p:sldId id="2065" r:id="rId149"/>
    <p:sldId id="2067" r:id="rId150"/>
    <p:sldId id="2068" r:id="rId151"/>
    <p:sldId id="2469" r:id="rId152"/>
    <p:sldId id="2470" r:id="rId153"/>
    <p:sldId id="2471" r:id="rId154"/>
    <p:sldId id="2472" r:id="rId155"/>
    <p:sldId id="2473" r:id="rId156"/>
    <p:sldId id="2474" r:id="rId157"/>
    <p:sldId id="2475" r:id="rId158"/>
    <p:sldId id="2476" r:id="rId159"/>
    <p:sldId id="2076" r:id="rId160"/>
    <p:sldId id="2091" r:id="rId161"/>
    <p:sldId id="2092" r:id="rId162"/>
    <p:sldId id="2093" r:id="rId163"/>
    <p:sldId id="2094" r:id="rId164"/>
    <p:sldId id="2095" r:id="rId165"/>
    <p:sldId id="2766" r:id="rId166"/>
    <p:sldId id="2389" r:id="rId167"/>
    <p:sldId id="2702" r:id="rId168"/>
    <p:sldId id="2642" r:id="rId169"/>
    <p:sldId id="2455" r:id="rId170"/>
    <p:sldId id="2457" r:id="rId171"/>
    <p:sldId id="2458" r:id="rId172"/>
    <p:sldId id="2459" r:id="rId173"/>
    <p:sldId id="2460" r:id="rId174"/>
    <p:sldId id="2395" r:id="rId175"/>
    <p:sldId id="2396" r:id="rId176"/>
    <p:sldId id="2397" r:id="rId177"/>
    <p:sldId id="2398" r:id="rId178"/>
    <p:sldId id="2399" r:id="rId179"/>
    <p:sldId id="1929" r:id="rId180"/>
    <p:sldId id="2539" r:id="rId181"/>
    <p:sldId id="2541" r:id="rId182"/>
    <p:sldId id="2542" r:id="rId183"/>
    <p:sldId id="2610" r:id="rId184"/>
    <p:sldId id="2609" r:id="rId185"/>
    <p:sldId id="2614" r:id="rId186"/>
    <p:sldId id="2544" r:id="rId187"/>
    <p:sldId id="2545" r:id="rId188"/>
    <p:sldId id="2547" r:id="rId189"/>
    <p:sldId id="2550" r:id="rId190"/>
    <p:sldId id="2591" r:id="rId191"/>
    <p:sldId id="2552" r:id="rId192"/>
    <p:sldId id="2553" r:id="rId193"/>
    <p:sldId id="2554" r:id="rId194"/>
    <p:sldId id="2555" r:id="rId195"/>
    <p:sldId id="2556" r:id="rId196"/>
    <p:sldId id="2557" r:id="rId197"/>
    <p:sldId id="2560" r:id="rId198"/>
    <p:sldId id="2765" r:id="rId199"/>
    <p:sldId id="2593" r:id="rId200"/>
    <p:sldId id="2562" r:id="rId201"/>
    <p:sldId id="2563" r:id="rId202"/>
    <p:sldId id="2594" r:id="rId203"/>
    <p:sldId id="2565" r:id="rId204"/>
    <p:sldId id="2566" r:id="rId205"/>
    <p:sldId id="2567" r:id="rId206"/>
    <p:sldId id="2570" r:id="rId207"/>
    <p:sldId id="2571" r:id="rId208"/>
    <p:sldId id="2677" r:id="rId209"/>
    <p:sldId id="2572" r:id="rId210"/>
    <p:sldId id="2662" r:id="rId211"/>
    <p:sldId id="2697" r:id="rId212"/>
    <p:sldId id="2578" r:id="rId213"/>
    <p:sldId id="2579" r:id="rId214"/>
    <p:sldId id="2580" r:id="rId215"/>
    <p:sldId id="2581" r:id="rId216"/>
    <p:sldId id="2582" r:id="rId217"/>
    <p:sldId id="2583" r:id="rId218"/>
    <p:sldId id="2635" r:id="rId219"/>
    <p:sldId id="2584" r:id="rId220"/>
    <p:sldId id="2636" r:id="rId221"/>
    <p:sldId id="2585" r:id="rId222"/>
    <p:sldId id="2586" r:id="rId223"/>
    <p:sldId id="2589" r:id="rId224"/>
    <p:sldId id="2590" r:id="rId225"/>
    <p:sldId id="2595" r:id="rId226"/>
    <p:sldId id="2643" r:id="rId227"/>
    <p:sldId id="2704" r:id="rId228"/>
  </p:sldIdLst>
  <p:sldSz cx="9144000" cy="6858000" type="screen4x3"/>
  <p:notesSz cx="6797675" cy="9928225"/>
  <p:defaultTextStyle>
    <a:defPPr>
      <a:defRPr lang="en-GB"/>
    </a:defPPr>
    <a:lvl1pPr algn="l" rtl="0" eaLnBrk="0" fontAlgn="base" hangingPunct="0">
      <a:spcBef>
        <a:spcPct val="0"/>
      </a:spcBef>
      <a:spcAft>
        <a:spcPct val="0"/>
      </a:spcAft>
      <a:defRPr sz="2000" kern="1200">
        <a:solidFill>
          <a:schemeClr val="bg2"/>
        </a:solidFill>
        <a:latin typeface="Arial" pitchFamily="34" charset="0"/>
        <a:ea typeface="+mn-ea"/>
        <a:cs typeface="+mn-cs"/>
      </a:defRPr>
    </a:lvl1pPr>
    <a:lvl2pPr marL="457200" algn="l" rtl="0" eaLnBrk="0" fontAlgn="base" hangingPunct="0">
      <a:spcBef>
        <a:spcPct val="0"/>
      </a:spcBef>
      <a:spcAft>
        <a:spcPct val="0"/>
      </a:spcAft>
      <a:defRPr sz="2000" kern="1200">
        <a:solidFill>
          <a:schemeClr val="bg2"/>
        </a:solidFill>
        <a:latin typeface="Arial" pitchFamily="34" charset="0"/>
        <a:ea typeface="+mn-ea"/>
        <a:cs typeface="+mn-cs"/>
      </a:defRPr>
    </a:lvl2pPr>
    <a:lvl3pPr marL="914400" algn="l" rtl="0" eaLnBrk="0" fontAlgn="base" hangingPunct="0">
      <a:spcBef>
        <a:spcPct val="0"/>
      </a:spcBef>
      <a:spcAft>
        <a:spcPct val="0"/>
      </a:spcAft>
      <a:defRPr sz="2000" kern="1200">
        <a:solidFill>
          <a:schemeClr val="bg2"/>
        </a:solidFill>
        <a:latin typeface="Arial" pitchFamily="34" charset="0"/>
        <a:ea typeface="+mn-ea"/>
        <a:cs typeface="+mn-cs"/>
      </a:defRPr>
    </a:lvl3pPr>
    <a:lvl4pPr marL="1371600" algn="l" rtl="0" eaLnBrk="0" fontAlgn="base" hangingPunct="0">
      <a:spcBef>
        <a:spcPct val="0"/>
      </a:spcBef>
      <a:spcAft>
        <a:spcPct val="0"/>
      </a:spcAft>
      <a:defRPr sz="2000" kern="1200">
        <a:solidFill>
          <a:schemeClr val="bg2"/>
        </a:solidFill>
        <a:latin typeface="Arial" pitchFamily="34" charset="0"/>
        <a:ea typeface="+mn-ea"/>
        <a:cs typeface="+mn-cs"/>
      </a:defRPr>
    </a:lvl4pPr>
    <a:lvl5pPr marL="1828800" algn="l" rtl="0" eaLnBrk="0" fontAlgn="base" hangingPunct="0">
      <a:spcBef>
        <a:spcPct val="0"/>
      </a:spcBef>
      <a:spcAft>
        <a:spcPct val="0"/>
      </a:spcAft>
      <a:defRPr sz="2000" kern="1200">
        <a:solidFill>
          <a:schemeClr val="bg2"/>
        </a:solidFill>
        <a:latin typeface="Arial" pitchFamily="34" charset="0"/>
        <a:ea typeface="+mn-ea"/>
        <a:cs typeface="+mn-cs"/>
      </a:defRPr>
    </a:lvl5pPr>
    <a:lvl6pPr marL="2286000" algn="l" defTabSz="914400" rtl="0" eaLnBrk="1" latinLnBrk="0" hangingPunct="1">
      <a:defRPr sz="2000" kern="1200">
        <a:solidFill>
          <a:schemeClr val="bg2"/>
        </a:solidFill>
        <a:latin typeface="Arial" pitchFamily="34" charset="0"/>
        <a:ea typeface="+mn-ea"/>
        <a:cs typeface="+mn-cs"/>
      </a:defRPr>
    </a:lvl6pPr>
    <a:lvl7pPr marL="2743200" algn="l" defTabSz="914400" rtl="0" eaLnBrk="1" latinLnBrk="0" hangingPunct="1">
      <a:defRPr sz="2000" kern="1200">
        <a:solidFill>
          <a:schemeClr val="bg2"/>
        </a:solidFill>
        <a:latin typeface="Arial" pitchFamily="34" charset="0"/>
        <a:ea typeface="+mn-ea"/>
        <a:cs typeface="+mn-cs"/>
      </a:defRPr>
    </a:lvl7pPr>
    <a:lvl8pPr marL="3200400" algn="l" defTabSz="914400" rtl="0" eaLnBrk="1" latinLnBrk="0" hangingPunct="1">
      <a:defRPr sz="2000" kern="1200">
        <a:solidFill>
          <a:schemeClr val="bg2"/>
        </a:solidFill>
        <a:latin typeface="Arial" pitchFamily="34" charset="0"/>
        <a:ea typeface="+mn-ea"/>
        <a:cs typeface="+mn-cs"/>
      </a:defRPr>
    </a:lvl8pPr>
    <a:lvl9pPr marL="3657600" algn="l" defTabSz="914400" rtl="0" eaLnBrk="1" latinLnBrk="0" hangingPunct="1">
      <a:defRPr sz="2000" kern="1200">
        <a:solidFill>
          <a:schemeClr val="bg2"/>
        </a:solidFill>
        <a:latin typeface="Arial"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127" userDrawn="1">
          <p15:clr>
            <a:srgbClr val="A4A3A4"/>
          </p15:clr>
        </p15:guide>
        <p15:guide id="2" pos="2142"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CC"/>
    <a:srgbClr val="00FF00"/>
    <a:srgbClr val="FFFF66"/>
    <a:srgbClr val="0000CC"/>
    <a:srgbClr val="33CC33"/>
    <a:srgbClr val="FF0000"/>
    <a:srgbClr val="3333FF"/>
    <a:srgbClr val="FF33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0155" autoAdjust="0"/>
    <p:restoredTop sz="73481" autoAdjust="0"/>
  </p:normalViewPr>
  <p:slideViewPr>
    <p:cSldViewPr snapToGrid="0">
      <p:cViewPr varScale="1">
        <p:scale>
          <a:sx n="68" d="100"/>
          <a:sy n="68" d="100"/>
        </p:scale>
        <p:origin x="1278" y="54"/>
      </p:cViewPr>
      <p:guideLst>
        <p:guide orient="horz" pos="2160"/>
        <p:guide pos="2880"/>
      </p:guideLst>
    </p:cSldViewPr>
  </p:slideViewPr>
  <p:outlineViewPr>
    <p:cViewPr>
      <p:scale>
        <a:sx n="33" d="100"/>
        <a:sy n="33" d="100"/>
      </p:scale>
      <p:origin x="0" y="0"/>
    </p:cViewPr>
    <p:sldLst>
      <p:sld r:id="rId1" collapse="1"/>
      <p:sld r:id="rId2" collapse="1"/>
      <p:sld r:id="rId3" collapse="1"/>
    </p:sldLst>
  </p:outlineViewPr>
  <p:notesTextViewPr>
    <p:cViewPr>
      <p:scale>
        <a:sx n="100" d="100"/>
        <a:sy n="100" d="100"/>
      </p:scale>
      <p:origin x="0" y="0"/>
    </p:cViewPr>
  </p:notesTextViewPr>
  <p:sorterViewPr>
    <p:cViewPr>
      <p:scale>
        <a:sx n="72" d="100"/>
        <a:sy n="72" d="100"/>
      </p:scale>
      <p:origin x="0" y="20280"/>
    </p:cViewPr>
  </p:sorterViewPr>
  <p:notesViewPr>
    <p:cSldViewPr snapToGrid="0">
      <p:cViewPr>
        <p:scale>
          <a:sx n="100" d="100"/>
          <a:sy n="100" d="100"/>
        </p:scale>
        <p:origin x="2256" y="-954"/>
      </p:cViewPr>
      <p:guideLst>
        <p:guide orient="horz" pos="3127"/>
        <p:guide pos="2142"/>
      </p:guideLst>
    </p:cSldViewPr>
  </p:notesViewPr>
  <p:gridSpacing cx="36004" cy="36004"/>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slide" Target="slides/slide203.xml"/><Relationship Id="rId226" Type="http://schemas.openxmlformats.org/officeDocument/2006/relationships/slide" Target="slides/slide22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16" Type="http://schemas.openxmlformats.org/officeDocument/2006/relationships/slide" Target="slides/slide214.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92" Type="http://schemas.openxmlformats.org/officeDocument/2006/relationships/slide" Target="slides/slide190.xml"/><Relationship Id="rId206" Type="http://schemas.openxmlformats.org/officeDocument/2006/relationships/slide" Target="slides/slide204.xml"/><Relationship Id="rId227" Type="http://schemas.openxmlformats.org/officeDocument/2006/relationships/slide" Target="slides/slide225.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217" Type="http://schemas.openxmlformats.org/officeDocument/2006/relationships/slide" Target="slides/slide215.xml"/><Relationship Id="rId6" Type="http://schemas.openxmlformats.org/officeDocument/2006/relationships/slide" Target="slides/slide4.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slide" Target="slides/slide170.xml"/><Relationship Id="rId193" Type="http://schemas.openxmlformats.org/officeDocument/2006/relationships/slide" Target="slides/slide191.xml"/><Relationship Id="rId207" Type="http://schemas.openxmlformats.org/officeDocument/2006/relationships/slide" Target="slides/slide205.xml"/><Relationship Id="rId228" Type="http://schemas.openxmlformats.org/officeDocument/2006/relationships/slide" Target="slides/slide226.xml"/><Relationship Id="rId13" Type="http://schemas.openxmlformats.org/officeDocument/2006/relationships/slide" Target="slides/slide11.xml"/><Relationship Id="rId109" Type="http://schemas.openxmlformats.org/officeDocument/2006/relationships/slide" Target="slides/slide107.xml"/><Relationship Id="rId34" Type="http://schemas.openxmlformats.org/officeDocument/2006/relationships/slide" Target="slides/slide32.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20" Type="http://schemas.openxmlformats.org/officeDocument/2006/relationships/slide" Target="slides/slide118.xml"/><Relationship Id="rId141" Type="http://schemas.openxmlformats.org/officeDocument/2006/relationships/slide" Target="slides/slide139.xml"/><Relationship Id="rId7" Type="http://schemas.openxmlformats.org/officeDocument/2006/relationships/slide" Target="slides/slide5.xml"/><Relationship Id="rId162" Type="http://schemas.openxmlformats.org/officeDocument/2006/relationships/slide" Target="slides/slide160.xml"/><Relationship Id="rId183" Type="http://schemas.openxmlformats.org/officeDocument/2006/relationships/slide" Target="slides/slide181.xml"/><Relationship Id="rId218" Type="http://schemas.openxmlformats.org/officeDocument/2006/relationships/slide" Target="slides/slide216.xml"/><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slide" Target="slides/slide206.xml"/><Relationship Id="rId229" Type="http://schemas.openxmlformats.org/officeDocument/2006/relationships/notesMaster" Target="notesMasters/notesMaster1.xml"/><Relationship Id="rId14" Type="http://schemas.openxmlformats.org/officeDocument/2006/relationships/slide" Target="slides/slide12.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8" Type="http://schemas.openxmlformats.org/officeDocument/2006/relationships/slide" Target="slides/slide6.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219" Type="http://schemas.openxmlformats.org/officeDocument/2006/relationships/slide" Target="slides/slide217.xml"/><Relationship Id="rId230" Type="http://schemas.openxmlformats.org/officeDocument/2006/relationships/handoutMaster" Target="handoutMasters/handoutMaster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slide" Target="slides/slide193.xml"/><Relationship Id="rId209" Type="http://schemas.openxmlformats.org/officeDocument/2006/relationships/slide" Target="slides/slide207.xml"/><Relationship Id="rId190" Type="http://schemas.openxmlformats.org/officeDocument/2006/relationships/slide" Target="slides/slide188.xml"/><Relationship Id="rId204" Type="http://schemas.openxmlformats.org/officeDocument/2006/relationships/slide" Target="slides/slide202.xml"/><Relationship Id="rId220" Type="http://schemas.openxmlformats.org/officeDocument/2006/relationships/slide" Target="slides/slide218.xml"/><Relationship Id="rId225" Type="http://schemas.openxmlformats.org/officeDocument/2006/relationships/slide" Target="slides/slide223.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10" Type="http://schemas.openxmlformats.org/officeDocument/2006/relationships/slide" Target="slides/slide208.xml"/><Relationship Id="rId215" Type="http://schemas.openxmlformats.org/officeDocument/2006/relationships/slide" Target="slides/slide213.xml"/><Relationship Id="rId26" Type="http://schemas.openxmlformats.org/officeDocument/2006/relationships/slide" Target="slides/slide24.xml"/><Relationship Id="rId231" Type="http://schemas.openxmlformats.org/officeDocument/2006/relationships/presProps" Target="presProps.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slide" Target="slides/slide209.xml"/><Relationship Id="rId232" Type="http://schemas.openxmlformats.org/officeDocument/2006/relationships/viewProps" Target="viewProps.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slide" Target="slides/slide199.xml"/><Relationship Id="rId222" Type="http://schemas.openxmlformats.org/officeDocument/2006/relationships/slide" Target="slides/slide220.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theme" Target="theme/theme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202" Type="http://schemas.openxmlformats.org/officeDocument/2006/relationships/slide" Target="slides/slide200.xml"/><Relationship Id="rId223" Type="http://schemas.openxmlformats.org/officeDocument/2006/relationships/slide" Target="slides/slide221.xml"/><Relationship Id="rId18" Type="http://schemas.openxmlformats.org/officeDocument/2006/relationships/slide" Target="slides/slide16.xml"/><Relationship Id="rId39" Type="http://schemas.openxmlformats.org/officeDocument/2006/relationships/slide" Target="slides/slide37.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7.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 Id="rId224" Type="http://schemas.openxmlformats.org/officeDocument/2006/relationships/slide" Target="slides/slide222.xml"/><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 Type="http://schemas.openxmlformats.org/officeDocument/2006/relationships/slide" Target="slides/slide1.xml"/><Relationship Id="rId214" Type="http://schemas.openxmlformats.org/officeDocument/2006/relationships/slide" Target="slides/slide212.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s>
</file>

<file path=ppt/_rels/viewProps.xml.rels><?xml version="1.0" encoding="UTF-8" standalone="yes"?>
<Relationships xmlns="http://schemas.openxmlformats.org/package/2006/relationships"><Relationship Id="rId3" Type="http://schemas.openxmlformats.org/officeDocument/2006/relationships/slide" Target="slides/slide9.xml"/><Relationship Id="rId2" Type="http://schemas.openxmlformats.org/officeDocument/2006/relationships/slide" Target="slides/slide8.xml"/><Relationship Id="rId1" Type="http://schemas.openxmlformats.org/officeDocument/2006/relationships/slide" Target="slides/slide1.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image" Target="../media/image1.wmf"/></Relationships>
</file>

<file path=ppt/drawings/_rels/vmlDrawing10.vml.rels><?xml version="1.0" encoding="UTF-8" standalone="yes"?>
<Relationships xmlns="http://schemas.openxmlformats.org/package/2006/relationships"><Relationship Id="rId2" Type="http://schemas.openxmlformats.org/officeDocument/2006/relationships/image" Target="../media/image14.wmf"/><Relationship Id="rId1" Type="http://schemas.openxmlformats.org/officeDocument/2006/relationships/image" Target="../media/image13.wmf"/></Relationships>
</file>

<file path=ppt/drawings/_rels/vmlDrawing100.vml.rels><?xml version="1.0" encoding="UTF-8" standalone="yes"?>
<Relationships xmlns="http://schemas.openxmlformats.org/package/2006/relationships"><Relationship Id="rId2" Type="http://schemas.openxmlformats.org/officeDocument/2006/relationships/image" Target="../media/image96.emf"/><Relationship Id="rId1" Type="http://schemas.openxmlformats.org/officeDocument/2006/relationships/image" Target="../media/image47.emf"/></Relationships>
</file>

<file path=ppt/drawings/_rels/vmlDrawing101.vml.rels><?xml version="1.0" encoding="UTF-8" standalone="yes"?>
<Relationships xmlns="http://schemas.openxmlformats.org/package/2006/relationships"><Relationship Id="rId2" Type="http://schemas.openxmlformats.org/officeDocument/2006/relationships/image" Target="../media/image96.emf"/><Relationship Id="rId1" Type="http://schemas.openxmlformats.org/officeDocument/2006/relationships/image" Target="../media/image47.emf"/></Relationships>
</file>

<file path=ppt/drawings/_rels/vmlDrawing102.vml.rels><?xml version="1.0" encoding="UTF-8" standalone="yes"?>
<Relationships xmlns="http://schemas.openxmlformats.org/package/2006/relationships"><Relationship Id="rId2" Type="http://schemas.openxmlformats.org/officeDocument/2006/relationships/image" Target="../media/image97.emf"/><Relationship Id="rId1" Type="http://schemas.openxmlformats.org/officeDocument/2006/relationships/image" Target="../media/image47.emf"/></Relationships>
</file>

<file path=ppt/drawings/_rels/vmlDrawing103.v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image" Target="../media/image98.png"/></Relationships>
</file>

<file path=ppt/drawings/_rels/vmlDrawing104.vml.rels><?xml version="1.0" encoding="UTF-8" standalone="yes"?>
<Relationships xmlns="http://schemas.openxmlformats.org/package/2006/relationships"><Relationship Id="rId2" Type="http://schemas.openxmlformats.org/officeDocument/2006/relationships/image" Target="../media/image100.emf"/><Relationship Id="rId1" Type="http://schemas.openxmlformats.org/officeDocument/2006/relationships/image" Target="../media/image47.emf"/></Relationships>
</file>

<file path=ppt/drawings/_rels/vmlDrawing105.vml.rels><?xml version="1.0" encoding="UTF-8" standalone="yes"?>
<Relationships xmlns="http://schemas.openxmlformats.org/package/2006/relationships"><Relationship Id="rId2" Type="http://schemas.openxmlformats.org/officeDocument/2006/relationships/image" Target="../media/image101.emf"/><Relationship Id="rId1" Type="http://schemas.openxmlformats.org/officeDocument/2006/relationships/image" Target="../media/image47.emf"/></Relationships>
</file>

<file path=ppt/drawings/_rels/vmlDrawing106.vml.rels><?xml version="1.0" encoding="UTF-8" standalone="yes"?>
<Relationships xmlns="http://schemas.openxmlformats.org/package/2006/relationships"><Relationship Id="rId2" Type="http://schemas.openxmlformats.org/officeDocument/2006/relationships/image" Target="../media/image102.emf"/><Relationship Id="rId1" Type="http://schemas.openxmlformats.org/officeDocument/2006/relationships/image" Target="../media/image47.emf"/></Relationships>
</file>

<file path=ppt/drawings/_rels/vmlDrawing107.vml.rels><?xml version="1.0" encoding="UTF-8" standalone="yes"?>
<Relationships xmlns="http://schemas.openxmlformats.org/package/2006/relationships"><Relationship Id="rId2" Type="http://schemas.openxmlformats.org/officeDocument/2006/relationships/image" Target="../media/image100.emf"/><Relationship Id="rId1" Type="http://schemas.openxmlformats.org/officeDocument/2006/relationships/image" Target="../media/image47.emf"/></Relationships>
</file>

<file path=ppt/drawings/_rels/vmlDrawing108.v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image" Target="../media/image47.emf"/></Relationships>
</file>

<file path=ppt/drawings/_rels/vmlDrawing109.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96.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8.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9.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20.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21.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22.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23.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26.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28.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30.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31.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33.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34.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35.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36.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37.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6.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38.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39.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40.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41.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42.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43.emf"/></Relationships>
</file>

<file path=ppt/drawings/_rels/vmlDrawing46.v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image" Target="../media/image44.w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50.v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image" Target="../media/image47.emf"/></Relationships>
</file>

<file path=ppt/drawings/_rels/vmlDrawing51.v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image" Target="../media/image47.emf"/></Relationships>
</file>

<file path=ppt/drawings/_rels/vmlDrawing52.v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image" Target="../media/image47.emf"/></Relationships>
</file>

<file path=ppt/drawings/_rels/vmlDrawing53.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50.emf"/></Relationships>
</file>

<file path=ppt/drawings/_rels/vmlDrawing54.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50.emf"/></Relationships>
</file>

<file path=ppt/drawings/_rels/vmlDrawing55.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50.emf"/></Relationships>
</file>

<file path=ppt/drawings/_rels/vmlDrawing56.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50.emf"/></Relationships>
</file>

<file path=ppt/drawings/_rels/vmlDrawing57.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50.emf"/></Relationships>
</file>

<file path=ppt/drawings/_rels/vmlDrawing58.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50.emf"/></Relationships>
</file>

<file path=ppt/drawings/_rels/vmlDrawing59.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50.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60.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50.emf"/></Relationships>
</file>

<file path=ppt/drawings/_rels/vmlDrawing61.vml.rels><?xml version="1.0" encoding="UTF-8" standalone="yes"?>
<Relationships xmlns="http://schemas.openxmlformats.org/package/2006/relationships"><Relationship Id="rId2" Type="http://schemas.openxmlformats.org/officeDocument/2006/relationships/image" Target="../media/image47.emf"/><Relationship Id="rId1" Type="http://schemas.openxmlformats.org/officeDocument/2006/relationships/image" Target="../media/image50.emf"/></Relationships>
</file>

<file path=ppt/drawings/_rels/vmlDrawing62.v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image" Target="../media/image51.emf"/></Relationships>
</file>

<file path=ppt/drawings/_rels/vmlDrawing63.v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image" Target="../media/image51.emf"/></Relationships>
</file>

<file path=ppt/drawings/_rels/vmlDrawing64.v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image" Target="../media/image51.emf"/></Relationships>
</file>

<file path=ppt/drawings/_rels/vmlDrawing65.vml.rels><?xml version="1.0" encoding="UTF-8" standalone="yes"?>
<Relationships xmlns="http://schemas.openxmlformats.org/package/2006/relationships"><Relationship Id="rId2" Type="http://schemas.openxmlformats.org/officeDocument/2006/relationships/image" Target="../media/image54.emf"/><Relationship Id="rId1" Type="http://schemas.openxmlformats.org/officeDocument/2006/relationships/image" Target="../media/image53.emf"/></Relationships>
</file>

<file path=ppt/drawings/_rels/vmlDrawing66.vml.rels><?xml version="1.0" encoding="UTF-8" standalone="yes"?>
<Relationships xmlns="http://schemas.openxmlformats.org/package/2006/relationships"><Relationship Id="rId2" Type="http://schemas.openxmlformats.org/officeDocument/2006/relationships/image" Target="../media/image56.emf"/><Relationship Id="rId1" Type="http://schemas.openxmlformats.org/officeDocument/2006/relationships/image" Target="../media/image55.emf"/></Relationships>
</file>

<file path=ppt/drawings/_rels/vmlDrawing67.vml.rels><?xml version="1.0" encoding="UTF-8" standalone="yes"?>
<Relationships xmlns="http://schemas.openxmlformats.org/package/2006/relationships"><Relationship Id="rId1" Type="http://schemas.openxmlformats.org/officeDocument/2006/relationships/image" Target="../media/image57.emf"/></Relationships>
</file>

<file path=ppt/drawings/_rels/vmlDrawing68.vml.rels><?xml version="1.0" encoding="UTF-8" standalone="yes"?>
<Relationships xmlns="http://schemas.openxmlformats.org/package/2006/relationships"><Relationship Id="rId1" Type="http://schemas.openxmlformats.org/officeDocument/2006/relationships/image" Target="../media/image58.emf"/></Relationships>
</file>

<file path=ppt/drawings/_rels/vmlDrawing69.vml.rels><?xml version="1.0" encoding="UTF-8" standalone="yes"?>
<Relationships xmlns="http://schemas.openxmlformats.org/package/2006/relationships"><Relationship Id="rId1" Type="http://schemas.openxmlformats.org/officeDocument/2006/relationships/image" Target="../media/image59.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9.emf"/></Relationships>
</file>

<file path=ppt/drawings/_rels/vmlDrawing70.vml.rels><?xml version="1.0" encoding="UTF-8" standalone="yes"?>
<Relationships xmlns="http://schemas.openxmlformats.org/package/2006/relationships"><Relationship Id="rId2" Type="http://schemas.openxmlformats.org/officeDocument/2006/relationships/image" Target="../media/image60.emf"/><Relationship Id="rId1" Type="http://schemas.openxmlformats.org/officeDocument/2006/relationships/image" Target="../media/image47.emf"/></Relationships>
</file>

<file path=ppt/drawings/_rels/vmlDrawing71.vml.rels><?xml version="1.0" encoding="UTF-8" standalone="yes"?>
<Relationships xmlns="http://schemas.openxmlformats.org/package/2006/relationships"><Relationship Id="rId2" Type="http://schemas.openxmlformats.org/officeDocument/2006/relationships/image" Target="../media/image61.emf"/><Relationship Id="rId1" Type="http://schemas.openxmlformats.org/officeDocument/2006/relationships/image" Target="../media/image47.emf"/></Relationships>
</file>

<file path=ppt/drawings/_rels/vmlDrawing72.v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image" Target="../media/image47.emf"/></Relationships>
</file>

<file path=ppt/drawings/_rels/vmlDrawing73.vml.rels><?xml version="1.0" encoding="UTF-8" standalone="yes"?>
<Relationships xmlns="http://schemas.openxmlformats.org/package/2006/relationships"><Relationship Id="rId2" Type="http://schemas.openxmlformats.org/officeDocument/2006/relationships/image" Target="../media/image63.emf"/><Relationship Id="rId1" Type="http://schemas.openxmlformats.org/officeDocument/2006/relationships/image" Target="../media/image47.emf"/></Relationships>
</file>

<file path=ppt/drawings/_rels/vmlDrawing74.vml.rels><?xml version="1.0" encoding="UTF-8" standalone="yes"?>
<Relationships xmlns="http://schemas.openxmlformats.org/package/2006/relationships"><Relationship Id="rId2" Type="http://schemas.openxmlformats.org/officeDocument/2006/relationships/image" Target="../media/image64.emf"/><Relationship Id="rId1" Type="http://schemas.openxmlformats.org/officeDocument/2006/relationships/image" Target="../media/image47.emf"/></Relationships>
</file>

<file path=ppt/drawings/_rels/vmlDrawing75.vml.rels><?xml version="1.0" encoding="UTF-8" standalone="yes"?>
<Relationships xmlns="http://schemas.openxmlformats.org/package/2006/relationships"><Relationship Id="rId2" Type="http://schemas.openxmlformats.org/officeDocument/2006/relationships/image" Target="../media/image66.emf"/><Relationship Id="rId1" Type="http://schemas.openxmlformats.org/officeDocument/2006/relationships/image" Target="../media/image65.emf"/></Relationships>
</file>

<file path=ppt/drawings/_rels/vmlDrawing76.vml.rels><?xml version="1.0" encoding="UTF-8" standalone="yes"?>
<Relationships xmlns="http://schemas.openxmlformats.org/package/2006/relationships"><Relationship Id="rId2" Type="http://schemas.openxmlformats.org/officeDocument/2006/relationships/image" Target="../media/image66.emf"/><Relationship Id="rId1" Type="http://schemas.openxmlformats.org/officeDocument/2006/relationships/image" Target="../media/image65.emf"/></Relationships>
</file>

<file path=ppt/drawings/_rels/vmlDrawing77.vml.rels><?xml version="1.0" encoding="UTF-8" standalone="yes"?>
<Relationships xmlns="http://schemas.openxmlformats.org/package/2006/relationships"><Relationship Id="rId1" Type="http://schemas.openxmlformats.org/officeDocument/2006/relationships/image" Target="../media/image50.emf"/></Relationships>
</file>

<file path=ppt/drawings/_rels/vmlDrawing78.vml.rels><?xml version="1.0" encoding="UTF-8" standalone="yes"?>
<Relationships xmlns="http://schemas.openxmlformats.org/package/2006/relationships"><Relationship Id="rId1" Type="http://schemas.openxmlformats.org/officeDocument/2006/relationships/image" Target="../media/image50.emf"/></Relationships>
</file>

<file path=ppt/drawings/_rels/vmlDrawing79.vml.rels><?xml version="1.0" encoding="UTF-8" standalone="yes"?>
<Relationships xmlns="http://schemas.openxmlformats.org/package/2006/relationships"><Relationship Id="rId1" Type="http://schemas.openxmlformats.org/officeDocument/2006/relationships/image" Target="../media/image50.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80.vml.rels><?xml version="1.0" encoding="UTF-8" standalone="yes"?>
<Relationships xmlns="http://schemas.openxmlformats.org/package/2006/relationships"><Relationship Id="rId1" Type="http://schemas.openxmlformats.org/officeDocument/2006/relationships/image" Target="../media/image50.emf"/></Relationships>
</file>

<file path=ppt/drawings/_rels/vmlDrawing81.vml.rels><?xml version="1.0" encoding="UTF-8" standalone="yes"?>
<Relationships xmlns="http://schemas.openxmlformats.org/package/2006/relationships"><Relationship Id="rId2" Type="http://schemas.openxmlformats.org/officeDocument/2006/relationships/image" Target="../media/image67.emf"/><Relationship Id="rId1" Type="http://schemas.openxmlformats.org/officeDocument/2006/relationships/image" Target="../media/image47.emf"/></Relationships>
</file>

<file path=ppt/drawings/_rels/vmlDrawing82.vml.rels><?xml version="1.0" encoding="UTF-8" standalone="yes"?>
<Relationships xmlns="http://schemas.openxmlformats.org/package/2006/relationships"><Relationship Id="rId2" Type="http://schemas.openxmlformats.org/officeDocument/2006/relationships/image" Target="../media/image68.emf"/><Relationship Id="rId1" Type="http://schemas.openxmlformats.org/officeDocument/2006/relationships/image" Target="../media/image47.emf"/></Relationships>
</file>

<file path=ppt/drawings/_rels/vmlDrawing83.vml.rels><?xml version="1.0" encoding="UTF-8" standalone="yes"?>
<Relationships xmlns="http://schemas.openxmlformats.org/package/2006/relationships"><Relationship Id="rId2" Type="http://schemas.openxmlformats.org/officeDocument/2006/relationships/image" Target="../media/image69.emf"/><Relationship Id="rId1" Type="http://schemas.openxmlformats.org/officeDocument/2006/relationships/image" Target="../media/image47.emf"/></Relationships>
</file>

<file path=ppt/drawings/_rels/vmlDrawing84.vml.rels><?xml version="1.0" encoding="UTF-8" standalone="yes"?>
<Relationships xmlns="http://schemas.openxmlformats.org/package/2006/relationships"><Relationship Id="rId2" Type="http://schemas.openxmlformats.org/officeDocument/2006/relationships/image" Target="../media/image70.emf"/><Relationship Id="rId1" Type="http://schemas.openxmlformats.org/officeDocument/2006/relationships/image" Target="../media/image47.emf"/></Relationships>
</file>

<file path=ppt/drawings/_rels/vmlDrawing85.vml.rels><?xml version="1.0" encoding="UTF-8" standalone="yes"?>
<Relationships xmlns="http://schemas.openxmlformats.org/package/2006/relationships"><Relationship Id="rId2" Type="http://schemas.openxmlformats.org/officeDocument/2006/relationships/image" Target="../media/image71.emf"/><Relationship Id="rId1" Type="http://schemas.openxmlformats.org/officeDocument/2006/relationships/image" Target="../media/image47.emf"/></Relationships>
</file>

<file path=ppt/drawings/_rels/vmlDrawing86.vml.rels><?xml version="1.0" encoding="UTF-8" standalone="yes"?>
<Relationships xmlns="http://schemas.openxmlformats.org/package/2006/relationships"><Relationship Id="rId2" Type="http://schemas.openxmlformats.org/officeDocument/2006/relationships/image" Target="../media/image72.emf"/><Relationship Id="rId1" Type="http://schemas.openxmlformats.org/officeDocument/2006/relationships/image" Target="../media/image47.emf"/></Relationships>
</file>

<file path=ppt/drawings/_rels/vmlDrawing87.vml.rels><?xml version="1.0" encoding="UTF-8" standalone="yes"?>
<Relationships xmlns="http://schemas.openxmlformats.org/package/2006/relationships"><Relationship Id="rId2" Type="http://schemas.openxmlformats.org/officeDocument/2006/relationships/image" Target="../media/image73.emf"/><Relationship Id="rId1" Type="http://schemas.openxmlformats.org/officeDocument/2006/relationships/image" Target="../media/image47.emf"/></Relationships>
</file>

<file path=ppt/drawings/_rels/vmlDrawing88.vml.rels><?xml version="1.0" encoding="UTF-8" standalone="yes"?>
<Relationships xmlns="http://schemas.openxmlformats.org/package/2006/relationships"><Relationship Id="rId2" Type="http://schemas.openxmlformats.org/officeDocument/2006/relationships/image" Target="../media/image74.emf"/><Relationship Id="rId1" Type="http://schemas.openxmlformats.org/officeDocument/2006/relationships/image" Target="../media/image47.emf"/></Relationships>
</file>

<file path=ppt/drawings/_rels/vmlDrawing89.vml.rels><?xml version="1.0" encoding="UTF-8" standalone="yes"?>
<Relationships xmlns="http://schemas.openxmlformats.org/package/2006/relationships"><Relationship Id="rId2" Type="http://schemas.openxmlformats.org/officeDocument/2006/relationships/image" Target="../media/image76.emf"/><Relationship Id="rId1" Type="http://schemas.openxmlformats.org/officeDocument/2006/relationships/image" Target="../media/image47.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90.vml.rels><?xml version="1.0" encoding="UTF-8" standalone="yes"?>
<Relationships xmlns="http://schemas.openxmlformats.org/package/2006/relationships"><Relationship Id="rId2" Type="http://schemas.openxmlformats.org/officeDocument/2006/relationships/image" Target="../media/image77.emf"/><Relationship Id="rId1" Type="http://schemas.openxmlformats.org/officeDocument/2006/relationships/image" Target="../media/image47.emf"/></Relationships>
</file>

<file path=ppt/drawings/_rels/vmlDrawing91.vml.rels><?xml version="1.0" encoding="UTF-8" standalone="yes"?>
<Relationships xmlns="http://schemas.openxmlformats.org/package/2006/relationships"><Relationship Id="rId2" Type="http://schemas.openxmlformats.org/officeDocument/2006/relationships/image" Target="../media/image78.emf"/><Relationship Id="rId1" Type="http://schemas.openxmlformats.org/officeDocument/2006/relationships/image" Target="../media/image47.emf"/></Relationships>
</file>

<file path=ppt/drawings/_rels/vmlDrawing92.vml.rels><?xml version="1.0" encoding="UTF-8" standalone="yes"?>
<Relationships xmlns="http://schemas.openxmlformats.org/package/2006/relationships"><Relationship Id="rId2" Type="http://schemas.openxmlformats.org/officeDocument/2006/relationships/image" Target="../media/image79.emf"/><Relationship Id="rId1" Type="http://schemas.openxmlformats.org/officeDocument/2006/relationships/image" Target="../media/image47.emf"/></Relationships>
</file>

<file path=ppt/drawings/_rels/vmlDrawing93.vml.rels><?xml version="1.0" encoding="UTF-8" standalone="yes"?>
<Relationships xmlns="http://schemas.openxmlformats.org/package/2006/relationships"><Relationship Id="rId2" Type="http://schemas.openxmlformats.org/officeDocument/2006/relationships/image" Target="../media/image80.emf"/><Relationship Id="rId1" Type="http://schemas.openxmlformats.org/officeDocument/2006/relationships/image" Target="../media/image47.emf"/></Relationships>
</file>

<file path=ppt/drawings/_rels/vmlDrawing94.vml.rels><?xml version="1.0" encoding="UTF-8" standalone="yes"?>
<Relationships xmlns="http://schemas.openxmlformats.org/package/2006/relationships"><Relationship Id="rId1" Type="http://schemas.openxmlformats.org/officeDocument/2006/relationships/image" Target="../media/image83.png"/></Relationships>
</file>

<file path=ppt/drawings/_rels/vmlDrawing95.vml.rels><?xml version="1.0" encoding="UTF-8" standalone="yes"?>
<Relationships xmlns="http://schemas.openxmlformats.org/package/2006/relationships"><Relationship Id="rId1" Type="http://schemas.openxmlformats.org/officeDocument/2006/relationships/image" Target="../media/image84.emf"/></Relationships>
</file>

<file path=ppt/drawings/_rels/vmlDrawing96.vml.rels><?xml version="1.0" encoding="UTF-8" standalone="yes"?>
<Relationships xmlns="http://schemas.openxmlformats.org/package/2006/relationships"><Relationship Id="rId1" Type="http://schemas.openxmlformats.org/officeDocument/2006/relationships/image" Target="../media/image91.emf"/></Relationships>
</file>

<file path=ppt/drawings/_rels/vmlDrawing97.vml.rels><?xml version="1.0" encoding="UTF-8" standalone="yes"?>
<Relationships xmlns="http://schemas.openxmlformats.org/package/2006/relationships"><Relationship Id="rId1" Type="http://schemas.openxmlformats.org/officeDocument/2006/relationships/image" Target="../media/image92.emf"/></Relationships>
</file>

<file path=ppt/drawings/_rels/vmlDrawing98.vml.rels><?xml version="1.0" encoding="UTF-8" standalone="yes"?>
<Relationships xmlns="http://schemas.openxmlformats.org/package/2006/relationships"><Relationship Id="rId1" Type="http://schemas.openxmlformats.org/officeDocument/2006/relationships/image" Target="../media/image94.emf"/></Relationships>
</file>

<file path=ppt/drawings/_rels/vmlDrawing99.vml.rels><?xml version="1.0" encoding="UTF-8" standalone="yes"?>
<Relationships xmlns="http://schemas.openxmlformats.org/package/2006/relationships"><Relationship Id="rId1" Type="http://schemas.openxmlformats.org/officeDocument/2006/relationships/image" Target="../media/image95.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2" y="0"/>
            <a:ext cx="2946400" cy="496412"/>
          </a:xfrm>
          <a:prstGeom prst="rect">
            <a:avLst/>
          </a:prstGeom>
          <a:noFill/>
          <a:ln w="9525">
            <a:noFill/>
            <a:miter lim="800000"/>
            <a:headEnd/>
            <a:tailEnd/>
          </a:ln>
        </p:spPr>
        <p:txBody>
          <a:bodyPr vert="horz" wrap="square" lIns="19750" tIns="0" rIns="19750" bIns="0" numCol="1" anchor="t" anchorCtr="0" compatLnSpc="1">
            <a:prstTxWarp prst="textNoShape">
              <a:avLst/>
            </a:prstTxWarp>
          </a:bodyPr>
          <a:lstStyle>
            <a:lvl1pPr algn="l" defTabSz="788857" eaLnBrk="0" hangingPunct="0">
              <a:spcBef>
                <a:spcPct val="0"/>
              </a:spcBef>
              <a:defRPr sz="1100" i="1">
                <a:solidFill>
                  <a:schemeClr val="tx1"/>
                </a:solidFill>
                <a:latin typeface="Times New Roman" pitchFamily="18" charset="0"/>
              </a:defRPr>
            </a:lvl1pPr>
          </a:lstStyle>
          <a:p>
            <a:pPr>
              <a:defRPr/>
            </a:pPr>
            <a:endParaRPr lang="en-US"/>
          </a:p>
        </p:txBody>
      </p:sp>
      <p:sp>
        <p:nvSpPr>
          <p:cNvPr id="3075" name="Rectangle 3"/>
          <p:cNvSpPr>
            <a:spLocks noGrp="1" noChangeArrowheads="1"/>
          </p:cNvSpPr>
          <p:nvPr>
            <p:ph type="dt" sz="quarter" idx="1"/>
          </p:nvPr>
        </p:nvSpPr>
        <p:spPr bwMode="auto">
          <a:xfrm>
            <a:off x="3851275" y="0"/>
            <a:ext cx="2946400" cy="496412"/>
          </a:xfrm>
          <a:prstGeom prst="rect">
            <a:avLst/>
          </a:prstGeom>
          <a:noFill/>
          <a:ln w="9525">
            <a:noFill/>
            <a:miter lim="800000"/>
            <a:headEnd/>
            <a:tailEnd/>
          </a:ln>
        </p:spPr>
        <p:txBody>
          <a:bodyPr vert="horz" wrap="square" lIns="19750" tIns="0" rIns="19750" bIns="0" numCol="1" anchor="t" anchorCtr="0" compatLnSpc="1">
            <a:prstTxWarp prst="textNoShape">
              <a:avLst/>
            </a:prstTxWarp>
          </a:bodyPr>
          <a:lstStyle>
            <a:lvl1pPr algn="r" defTabSz="788857" eaLnBrk="0" hangingPunct="0">
              <a:spcBef>
                <a:spcPct val="0"/>
              </a:spcBef>
              <a:defRPr sz="1100" i="1">
                <a:solidFill>
                  <a:schemeClr val="tx1"/>
                </a:solidFill>
                <a:latin typeface="Times New Roman" pitchFamily="18" charset="0"/>
              </a:defRPr>
            </a:lvl1pPr>
          </a:lstStyle>
          <a:p>
            <a:pPr>
              <a:defRPr/>
            </a:pPr>
            <a:fld id="{B282885D-E0F8-4BFA-B8F6-FCC6F9DEA56B}" type="datetimeFigureOut">
              <a:rPr lang="en-US"/>
              <a:pPr>
                <a:defRPr/>
              </a:pPr>
              <a:t>6/14/2021</a:t>
            </a:fld>
            <a:endParaRPr lang="en-US"/>
          </a:p>
        </p:txBody>
      </p:sp>
    </p:spTree>
    <p:extLst>
      <p:ext uri="{BB962C8B-B14F-4D97-AF65-F5344CB8AC3E}">
        <p14:creationId xmlns:p14="http://schemas.microsoft.com/office/powerpoint/2010/main" val="419752967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hdr" sz="quarter"/>
          </p:nvPr>
        </p:nvSpPr>
        <p:spPr bwMode="auto">
          <a:xfrm>
            <a:off x="2" y="0"/>
            <a:ext cx="2946400" cy="496412"/>
          </a:xfrm>
          <a:prstGeom prst="rect">
            <a:avLst/>
          </a:prstGeom>
          <a:noFill/>
          <a:ln w="9525">
            <a:noFill/>
            <a:miter lim="800000"/>
            <a:headEnd/>
            <a:tailEnd/>
          </a:ln>
        </p:spPr>
        <p:txBody>
          <a:bodyPr vert="horz" wrap="square" lIns="19750" tIns="0" rIns="19750" bIns="0" numCol="1" anchor="t" anchorCtr="0" compatLnSpc="1">
            <a:prstTxWarp prst="textNoShape">
              <a:avLst/>
            </a:prstTxWarp>
          </a:bodyPr>
          <a:lstStyle>
            <a:lvl1pPr algn="l" defTabSz="788857" eaLnBrk="0" hangingPunct="0">
              <a:spcBef>
                <a:spcPct val="0"/>
              </a:spcBef>
              <a:defRPr sz="1100" i="1">
                <a:solidFill>
                  <a:schemeClr val="tx1"/>
                </a:solidFill>
                <a:latin typeface="Times New Roman" pitchFamily="18" charset="0"/>
              </a:defRPr>
            </a:lvl1pPr>
          </a:lstStyle>
          <a:p>
            <a:pPr>
              <a:defRPr/>
            </a:pPr>
            <a:endParaRPr lang="en-US"/>
          </a:p>
        </p:txBody>
      </p:sp>
      <p:sp>
        <p:nvSpPr>
          <p:cNvPr id="2051" name="Rectangle 3"/>
          <p:cNvSpPr>
            <a:spLocks noGrp="1" noChangeArrowheads="1"/>
          </p:cNvSpPr>
          <p:nvPr>
            <p:ph type="dt" idx="1"/>
          </p:nvPr>
        </p:nvSpPr>
        <p:spPr bwMode="auto">
          <a:xfrm>
            <a:off x="3851275" y="0"/>
            <a:ext cx="2946400" cy="496412"/>
          </a:xfrm>
          <a:prstGeom prst="rect">
            <a:avLst/>
          </a:prstGeom>
          <a:noFill/>
          <a:ln w="9525">
            <a:noFill/>
            <a:miter lim="800000"/>
            <a:headEnd/>
            <a:tailEnd/>
          </a:ln>
        </p:spPr>
        <p:txBody>
          <a:bodyPr vert="horz" wrap="square" lIns="19750" tIns="0" rIns="19750" bIns="0" numCol="1" anchor="t" anchorCtr="0" compatLnSpc="1">
            <a:prstTxWarp prst="textNoShape">
              <a:avLst/>
            </a:prstTxWarp>
          </a:bodyPr>
          <a:lstStyle>
            <a:lvl1pPr algn="r" defTabSz="788857" eaLnBrk="0" hangingPunct="0">
              <a:spcBef>
                <a:spcPct val="0"/>
              </a:spcBef>
              <a:defRPr sz="1100" i="1">
                <a:solidFill>
                  <a:schemeClr val="tx1"/>
                </a:solidFill>
                <a:latin typeface="Times New Roman" pitchFamily="18" charset="0"/>
              </a:defRPr>
            </a:lvl1pPr>
          </a:lstStyle>
          <a:p>
            <a:pPr>
              <a:defRPr/>
            </a:pPr>
            <a:fld id="{874ECAFA-2649-4500-85B5-FA99F4C73F5E}" type="datetimeFigureOut">
              <a:rPr lang="en-US"/>
              <a:pPr>
                <a:defRPr/>
              </a:pPr>
              <a:t>6/14/2021</a:t>
            </a:fld>
            <a:endParaRPr lang="en-US"/>
          </a:p>
        </p:txBody>
      </p:sp>
      <p:sp>
        <p:nvSpPr>
          <p:cNvPr id="2052" name="Rectangle 4"/>
          <p:cNvSpPr>
            <a:spLocks noGrp="1" noChangeArrowheads="1"/>
          </p:cNvSpPr>
          <p:nvPr>
            <p:ph type="ftr" sz="quarter" idx="4"/>
          </p:nvPr>
        </p:nvSpPr>
        <p:spPr bwMode="auto">
          <a:xfrm>
            <a:off x="2" y="9431814"/>
            <a:ext cx="2946400" cy="496411"/>
          </a:xfrm>
          <a:prstGeom prst="rect">
            <a:avLst/>
          </a:prstGeom>
          <a:noFill/>
          <a:ln w="9525">
            <a:noFill/>
            <a:miter lim="800000"/>
            <a:headEnd/>
            <a:tailEnd/>
          </a:ln>
        </p:spPr>
        <p:txBody>
          <a:bodyPr vert="horz" wrap="square" lIns="19750" tIns="0" rIns="19750" bIns="0" numCol="1" anchor="b" anchorCtr="0" compatLnSpc="1">
            <a:prstTxWarp prst="textNoShape">
              <a:avLst/>
            </a:prstTxWarp>
          </a:bodyPr>
          <a:lstStyle>
            <a:lvl1pPr algn="l" defTabSz="788857" eaLnBrk="0" hangingPunct="0">
              <a:spcBef>
                <a:spcPct val="0"/>
              </a:spcBef>
              <a:defRPr sz="1100" i="1">
                <a:solidFill>
                  <a:schemeClr val="tx1"/>
                </a:solidFill>
                <a:latin typeface="Times New Roman" pitchFamily="18" charset="0"/>
              </a:defRPr>
            </a:lvl1pPr>
          </a:lstStyle>
          <a:p>
            <a:pPr>
              <a:defRPr/>
            </a:pPr>
            <a:r>
              <a:rPr lang="en-GB"/>
              <a:t>Prof. Dr. Rainer Maurer</a:t>
            </a:r>
          </a:p>
        </p:txBody>
      </p:sp>
      <p:sp>
        <p:nvSpPr>
          <p:cNvPr id="2053" name="Rectangle 5"/>
          <p:cNvSpPr>
            <a:spLocks noGrp="1" noChangeArrowheads="1"/>
          </p:cNvSpPr>
          <p:nvPr>
            <p:ph type="sldNum" sz="quarter" idx="5"/>
          </p:nvPr>
        </p:nvSpPr>
        <p:spPr bwMode="auto">
          <a:xfrm>
            <a:off x="3851275" y="9431814"/>
            <a:ext cx="2946400" cy="496411"/>
          </a:xfrm>
          <a:prstGeom prst="rect">
            <a:avLst/>
          </a:prstGeom>
          <a:noFill/>
          <a:ln w="9525">
            <a:noFill/>
            <a:miter lim="800000"/>
            <a:headEnd/>
            <a:tailEnd/>
          </a:ln>
        </p:spPr>
        <p:txBody>
          <a:bodyPr vert="horz" wrap="square" lIns="19750" tIns="0" rIns="19750" bIns="0" numCol="1" anchor="b" anchorCtr="0" compatLnSpc="1">
            <a:prstTxWarp prst="textNoShape">
              <a:avLst/>
            </a:prstTxWarp>
          </a:bodyPr>
          <a:lstStyle>
            <a:lvl1pPr algn="r" defTabSz="788988">
              <a:defRPr sz="1100" i="1">
                <a:solidFill>
                  <a:schemeClr val="tx1"/>
                </a:solidFill>
                <a:latin typeface="Times New Roman" pitchFamily="18" charset="0"/>
              </a:defRPr>
            </a:lvl1pPr>
          </a:lstStyle>
          <a:p>
            <a:pPr>
              <a:defRPr/>
            </a:pPr>
            <a:fld id="{F6511E61-6E49-4E29-95CD-B174195ADEBC}" type="slidenum">
              <a:rPr lang="en-GB" altLang="de-DE"/>
              <a:pPr>
                <a:defRPr/>
              </a:pPr>
              <a:t>‹#›</a:t>
            </a:fld>
            <a:endParaRPr lang="en-GB" altLang="de-DE"/>
          </a:p>
        </p:txBody>
      </p:sp>
      <p:sp>
        <p:nvSpPr>
          <p:cNvPr id="2054" name="Rectangle 6"/>
          <p:cNvSpPr>
            <a:spLocks noGrp="1" noChangeArrowheads="1"/>
          </p:cNvSpPr>
          <p:nvPr>
            <p:ph type="body" sz="quarter" idx="3"/>
          </p:nvPr>
        </p:nvSpPr>
        <p:spPr bwMode="auto">
          <a:xfrm>
            <a:off x="231777" y="4715111"/>
            <a:ext cx="6335713" cy="4466105"/>
          </a:xfrm>
          <a:prstGeom prst="rect">
            <a:avLst/>
          </a:prstGeom>
          <a:noFill/>
          <a:ln w="9525">
            <a:noFill/>
            <a:miter lim="800000"/>
            <a:headEnd/>
            <a:tailEnd/>
          </a:ln>
        </p:spPr>
        <p:txBody>
          <a:bodyPr vert="horz" wrap="square" lIns="95466" tIns="47733" rIns="95466" bIns="47733" numCol="1" anchor="t" anchorCtr="0" compatLnSpc="1">
            <a:prstTxWarp prst="textNoShape">
              <a:avLst/>
            </a:prstTxWarp>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279559" name="Rectangle 7"/>
          <p:cNvSpPr>
            <a:spLocks noGrp="1" noRot="1" noChangeAspect="1" noChangeArrowheads="1" noTextEdit="1"/>
          </p:cNvSpPr>
          <p:nvPr>
            <p:ph type="sldImg" idx="2"/>
          </p:nvPr>
        </p:nvSpPr>
        <p:spPr bwMode="auto">
          <a:xfrm>
            <a:off x="928688" y="750888"/>
            <a:ext cx="4945062" cy="370998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sp>
    </p:spTree>
    <p:extLst>
      <p:ext uri="{BB962C8B-B14F-4D97-AF65-F5344CB8AC3E}">
        <p14:creationId xmlns:p14="http://schemas.microsoft.com/office/powerpoint/2010/main" val="2574948394"/>
      </p:ext>
    </p:extLst>
  </p:cSld>
  <p:clrMap bg1="lt1" tx1="dk1" bg2="lt2" tx2="dk2" accent1="accent1" accent2="accent2" accent3="accent3" accent4="accent4" accent5="accent5" accent6="accent6" hlink="hlink" folHlink="folHlink"/>
  <p:hf hdr="0" dt="0"/>
  <p:notesStyle>
    <a:lvl1pPr marL="228600" indent="-228600" algn="l" defTabSz="762000" rtl="0" eaLnBrk="0" fontAlgn="base" hangingPunct="0">
      <a:spcBef>
        <a:spcPct val="30000"/>
      </a:spcBef>
      <a:spcAft>
        <a:spcPct val="0"/>
      </a:spcAft>
      <a:buAutoNum type="arabicPeriod"/>
      <a:defRPr sz="1200" kern="1200">
        <a:solidFill>
          <a:schemeClr val="tx1"/>
        </a:solidFill>
        <a:latin typeface="Arial" charset="0"/>
        <a:ea typeface="+mn-ea"/>
        <a:cs typeface="+mn-cs"/>
      </a:defRPr>
    </a:lvl1pPr>
    <a:lvl2pPr marL="685800" indent="-228600" algn="l" defTabSz="762000" rtl="0" eaLnBrk="0" fontAlgn="base" hangingPunct="0">
      <a:spcBef>
        <a:spcPct val="30000"/>
      </a:spcBef>
      <a:spcAft>
        <a:spcPct val="0"/>
      </a:spcAft>
      <a:buAutoNum type="arabicPeriod"/>
      <a:defRPr sz="1200" kern="1200">
        <a:solidFill>
          <a:schemeClr val="tx1"/>
        </a:solidFill>
        <a:latin typeface="Arial" charset="0"/>
        <a:ea typeface="+mn-ea"/>
        <a:cs typeface="+mn-cs"/>
      </a:defRPr>
    </a:lvl2pPr>
    <a:lvl3pPr marL="1143000" indent="-228600" algn="l" defTabSz="762000" rtl="0" eaLnBrk="0" fontAlgn="base" hangingPunct="0">
      <a:spcBef>
        <a:spcPct val="30000"/>
      </a:spcBef>
      <a:spcAft>
        <a:spcPct val="0"/>
      </a:spcAft>
      <a:buAutoNum type="arabicPeriod"/>
      <a:defRPr sz="1200" kern="1200">
        <a:solidFill>
          <a:schemeClr val="tx1"/>
        </a:solidFill>
        <a:latin typeface="Arial" charset="0"/>
        <a:ea typeface="+mn-ea"/>
        <a:cs typeface="+mn-cs"/>
      </a:defRPr>
    </a:lvl3pPr>
    <a:lvl4pPr marL="1600200" indent="-228600" algn="l" defTabSz="762000" rtl="0" eaLnBrk="0" fontAlgn="base" hangingPunct="0">
      <a:spcBef>
        <a:spcPct val="30000"/>
      </a:spcBef>
      <a:spcAft>
        <a:spcPct val="0"/>
      </a:spcAft>
      <a:buAutoNum type="arabicPeriod"/>
      <a:defRPr sz="1200" kern="1200">
        <a:solidFill>
          <a:schemeClr val="tx1"/>
        </a:solidFill>
        <a:latin typeface="Arial" charset="0"/>
        <a:ea typeface="+mn-ea"/>
        <a:cs typeface="+mn-cs"/>
      </a:defRPr>
    </a:lvl4pPr>
    <a:lvl5pPr marL="2057400" indent="-228600" algn="l" defTabSz="762000" rtl="0" eaLnBrk="0" fontAlgn="base" hangingPunct="0">
      <a:spcBef>
        <a:spcPct val="30000"/>
      </a:spcBef>
      <a:spcAft>
        <a:spcPct val="0"/>
      </a:spcAft>
      <a:buAutoNum type="arabicPeriod"/>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8" Type="http://schemas.openxmlformats.org/officeDocument/2006/relationships/hyperlink" Target="http://de.wikipedia.org/wiki/Arbeitsgemeinschaft" TargetMode="External"/><Relationship Id="rId13" Type="http://schemas.openxmlformats.org/officeDocument/2006/relationships/hyperlink" Target="http://de.wikipedia.org/wiki/Arbeitsgelegenheiten" TargetMode="External"/><Relationship Id="rId3" Type="http://schemas.openxmlformats.org/officeDocument/2006/relationships/hyperlink" Target="http://de.wikipedia.org/wiki/Arbeitskr%C3%A4ftepotenzial" TargetMode="External"/><Relationship Id="rId7" Type="http://schemas.openxmlformats.org/officeDocument/2006/relationships/hyperlink" Target="http://de.wikipedia.org/wiki/SGB_III" TargetMode="External"/><Relationship Id="rId12" Type="http://schemas.openxmlformats.org/officeDocument/2006/relationships/hyperlink" Target="http://de.wikipedia.org/wiki/Rentenalter" TargetMode="External"/><Relationship Id="rId2" Type="http://schemas.openxmlformats.org/officeDocument/2006/relationships/slide" Target="../slides/slide125.xml"/><Relationship Id="rId1" Type="http://schemas.openxmlformats.org/officeDocument/2006/relationships/notesMaster" Target="../notesMasters/notesMaster1.xml"/><Relationship Id="rId6" Type="http://schemas.openxmlformats.org/officeDocument/2006/relationships/hyperlink" Target="http://de.wikipedia.org/wiki/Bundesagentur_f%C3%BCr_Arbeit" TargetMode="External"/><Relationship Id="rId11" Type="http://schemas.openxmlformats.org/officeDocument/2006/relationships/hyperlink" Target="http://de.wikipedia.org/wiki/Sozialgesetzbuch" TargetMode="External"/><Relationship Id="rId5" Type="http://schemas.openxmlformats.org/officeDocument/2006/relationships/hyperlink" Target="http://de.wikipedia.org/wiki/Bundesministerium_f%C3%BCr_Arbeit_und_Soziales" TargetMode="External"/><Relationship Id="rId10" Type="http://schemas.openxmlformats.org/officeDocument/2006/relationships/hyperlink" Target="http://de.wikipedia.org/wiki/SGB_II" TargetMode="External"/><Relationship Id="rId4" Type="http://schemas.openxmlformats.org/officeDocument/2006/relationships/hyperlink" Target="http://de.wikipedia.org/wiki/Volkswirtschaft" TargetMode="External"/><Relationship Id="rId9" Type="http://schemas.openxmlformats.org/officeDocument/2006/relationships/hyperlink" Target="http://de.wikipedia.org/wiki/Optionskommune" TargetMode="External"/><Relationship Id="rId14" Type="http://schemas.openxmlformats.org/officeDocument/2006/relationships/hyperlink" Target="http://de.wikipedia.org/wiki/Arbeitsunf%C3%A4higkeit" TargetMode="Externa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slide" Target="../slides/slide21.xml"/><Relationship Id="rId2" Type="http://schemas.openxmlformats.org/officeDocument/2006/relationships/notesMaster" Target="../notesMasters/notesMaster1.xml"/><Relationship Id="rId1" Type="http://schemas.openxmlformats.org/officeDocument/2006/relationships/vmlDrawing" Target="../drawings/vmlDrawing8.vml"/><Relationship Id="rId5" Type="http://schemas.openxmlformats.org/officeDocument/2006/relationships/image" Target="../media/image11.emf"/><Relationship Id="rId4" Type="http://schemas.openxmlformats.org/officeDocument/2006/relationships/oleObject" Target="../embeddings/oleObject8.bin"/></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3" Type="http://schemas.openxmlformats.org/officeDocument/2006/relationships/slide" Target="../slides/slide22.xml"/><Relationship Id="rId2" Type="http://schemas.openxmlformats.org/officeDocument/2006/relationships/notesMaster" Target="../notesMasters/notesMaster1.xml"/><Relationship Id="rId1" Type="http://schemas.openxmlformats.org/officeDocument/2006/relationships/vmlDrawing" Target="../drawings/vmlDrawing9.vml"/><Relationship Id="rId5" Type="http://schemas.openxmlformats.org/officeDocument/2006/relationships/image" Target="../media/image12.emf"/><Relationship Id="rId4" Type="http://schemas.openxmlformats.org/officeDocument/2006/relationships/oleObject" Target="../embeddings/oleObject9.bin"/></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6E5B0E0-95A9-434D-BA18-CCC1A5A6B199}" type="slidenum">
              <a:rPr lang="en-GB" altLang="en-US" sz="1100" smtClean="0">
                <a:latin typeface="Times New Roman" pitchFamily="18" charset="0"/>
              </a:rPr>
              <a:pPr>
                <a:spcBef>
                  <a:spcPct val="0"/>
                </a:spcBef>
                <a:buFontTx/>
                <a:buNone/>
              </a:pPr>
              <a:t>1</a:t>
            </a:fld>
            <a:endParaRPr lang="en-GB" altLang="en-US" sz="1100">
              <a:latin typeface="Times New Roman" pitchFamily="18" charset="0"/>
            </a:endParaRPr>
          </a:p>
        </p:txBody>
      </p:sp>
      <p:sp>
        <p:nvSpPr>
          <p:cNvPr id="28057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8058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57B061C-084E-41F1-9765-E342A1585B29}" type="slidenum">
              <a:rPr lang="en-GB" altLang="en-US" sz="1100" i="1">
                <a:latin typeface="Times New Roman" pitchFamily="18" charset="0"/>
              </a:rPr>
              <a:pPr algn="r">
                <a:spcBef>
                  <a:spcPct val="0"/>
                </a:spcBef>
                <a:buFontTx/>
                <a:buNone/>
              </a:pPr>
              <a:t>1</a:t>
            </a:fld>
            <a:endParaRPr lang="en-GB" altLang="en-US" sz="1100" i="1">
              <a:latin typeface="Times New Roman" pitchFamily="18" charset="0"/>
            </a:endParaRPr>
          </a:p>
        </p:txBody>
      </p:sp>
      <p:sp>
        <p:nvSpPr>
          <p:cNvPr id="280581" name="Rectangle 2"/>
          <p:cNvSpPr>
            <a:spLocks noGrp="1" noRot="1" noChangeAspect="1" noChangeArrowheads="1" noTextEdit="1"/>
          </p:cNvSpPr>
          <p:nvPr>
            <p:ph type="sldImg"/>
          </p:nvPr>
        </p:nvSpPr>
        <p:spPr>
          <a:ln/>
        </p:spPr>
      </p:sp>
      <p:sp>
        <p:nvSpPr>
          <p:cNvPr id="28058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Hello everybody! This is lesson 16 of the lecture Macroeconomics. I will discuss the slides 1 to 34 of chapter 4 “</a:t>
            </a:r>
            <a:r>
              <a:rPr lang="de-DE" altLang="en-US" sz="1200" dirty="0"/>
              <a:t>The </a:t>
            </a:r>
            <a:r>
              <a:rPr lang="de-DE" altLang="en-US" sz="1200" dirty="0" err="1"/>
              <a:t>Keynesian</a:t>
            </a:r>
            <a:r>
              <a:rPr lang="de-DE" altLang="en-US" sz="1200" dirty="0"/>
              <a:t> Model</a:t>
            </a:r>
            <a:r>
              <a:rPr lang="en-US" altLang="en-US" dirty="0"/>
              <a:t>”.</a:t>
            </a:r>
          </a:p>
          <a:p>
            <a:pPr eaLnBrk="1" hangingPunct="1">
              <a:buFontTx/>
              <a:buNone/>
            </a:pPr>
            <a:endParaRPr lang="de-DE" altLang="en-US" dirty="0">
              <a:latin typeface="Arial"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C7E61E7-A721-4D7E-B7DC-56AAC04C1712}" type="slidenum">
              <a:rPr lang="en-GB" altLang="en-US" sz="1100" smtClean="0">
                <a:latin typeface="Times New Roman" pitchFamily="18" charset="0"/>
              </a:rPr>
              <a:pPr>
                <a:spcBef>
                  <a:spcPct val="0"/>
                </a:spcBef>
                <a:buFontTx/>
                <a:buNone/>
              </a:pPr>
              <a:t>10</a:t>
            </a:fld>
            <a:endParaRPr lang="en-GB" altLang="en-US" sz="1100">
              <a:latin typeface="Times New Roman" pitchFamily="18" charset="0"/>
            </a:endParaRPr>
          </a:p>
        </p:txBody>
      </p:sp>
      <p:sp>
        <p:nvSpPr>
          <p:cNvPr id="28979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8979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D6DA518-3EC7-4A56-B037-8D98235770D7}" type="slidenum">
              <a:rPr lang="en-GB" altLang="en-US" sz="1100" i="1">
                <a:latin typeface="Times New Roman" pitchFamily="18" charset="0"/>
              </a:rPr>
              <a:pPr algn="r">
                <a:spcBef>
                  <a:spcPct val="0"/>
                </a:spcBef>
                <a:buFontTx/>
                <a:buNone/>
              </a:pPr>
              <a:t>10</a:t>
            </a:fld>
            <a:endParaRPr lang="en-GB" altLang="en-US" sz="1100" i="1">
              <a:latin typeface="Times New Roman" pitchFamily="18" charset="0"/>
            </a:endParaRPr>
          </a:p>
        </p:txBody>
      </p:sp>
      <p:sp>
        <p:nvSpPr>
          <p:cNvPr id="289797" name="Rectangle 2"/>
          <p:cNvSpPr>
            <a:spLocks noGrp="1" noRot="1" noChangeAspect="1" noChangeArrowheads="1" noTextEdit="1"/>
          </p:cNvSpPr>
          <p:nvPr>
            <p:ph type="sldImg"/>
          </p:nvPr>
        </p:nvSpPr>
        <p:spPr>
          <a:ln/>
        </p:spPr>
      </p:sp>
      <p:sp>
        <p:nvSpPr>
          <p:cNvPr id="28979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Other countries like Germany made quite similar experiences. CLICK</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53DDE1E-8DFF-427F-A1D6-6653EE5E7BD8}" type="slidenum">
              <a:rPr lang="en-GB" altLang="en-US" sz="1100" smtClean="0">
                <a:latin typeface="Times New Roman" pitchFamily="18" charset="0"/>
              </a:rPr>
              <a:pPr>
                <a:spcBef>
                  <a:spcPct val="0"/>
                </a:spcBef>
                <a:buFontTx/>
                <a:buNone/>
              </a:pPr>
              <a:t>100</a:t>
            </a:fld>
            <a:endParaRPr lang="en-GB" altLang="en-US" sz="1100">
              <a:latin typeface="Times New Roman" pitchFamily="18" charset="0"/>
            </a:endParaRPr>
          </a:p>
        </p:txBody>
      </p:sp>
      <p:sp>
        <p:nvSpPr>
          <p:cNvPr id="38093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8093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3CEE04B1-2E99-4207-8B4A-E7773AE57559}" type="slidenum">
              <a:rPr lang="en-GB" altLang="en-US" sz="1100" i="1">
                <a:latin typeface="Times New Roman" pitchFamily="18" charset="0"/>
              </a:rPr>
              <a:pPr algn="r">
                <a:spcBef>
                  <a:spcPct val="0"/>
                </a:spcBef>
                <a:buFontTx/>
                <a:buNone/>
              </a:pPr>
              <a:t>100</a:t>
            </a:fld>
            <a:endParaRPr lang="en-GB" altLang="en-US" sz="1100" i="1">
              <a:latin typeface="Times New Roman" pitchFamily="18" charset="0"/>
            </a:endParaRPr>
          </a:p>
        </p:txBody>
      </p:sp>
      <p:sp>
        <p:nvSpPr>
          <p:cNvPr id="380933" name="Rectangle 2"/>
          <p:cNvSpPr>
            <a:spLocks noGrp="1" noRot="1" noChangeAspect="1" noChangeArrowheads="1" noTextEdit="1"/>
          </p:cNvSpPr>
          <p:nvPr>
            <p:ph type="sldImg"/>
          </p:nvPr>
        </p:nvSpPr>
        <p:spPr>
          <a:ln/>
        </p:spPr>
      </p:sp>
      <p:sp>
        <p:nvSpPr>
          <p:cNvPr id="38093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This changes the slope of the consumption function. The slope of the consumption function gets flatter. CLICK</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From a GDP of 30 units, instead of 15 units, now only 7,5 units are consumed. CLICK </a:t>
            </a:r>
            <a:r>
              <a:rPr lang="en-US" altLang="en-US" noProof="0" dirty="0" err="1">
                <a:latin typeface="Arial" pitchFamily="34" charset="0"/>
              </a:rPr>
              <a:t>CLICK</a:t>
            </a:r>
            <a:endParaRPr lang="en-US" altLang="en-US" noProof="0" dirty="0">
              <a:latin typeface="Arial" pitchFamily="34" charset="0"/>
            </a:endParaRPr>
          </a:p>
          <a:p>
            <a:pPr marL="0" indent="0" eaLnBrk="1" hangingPunct="1">
              <a:buNone/>
            </a:pPr>
            <a:endParaRPr lang="en-US" altLang="en-US" noProof="0"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As a result, we also have to change the slope of the total demand curve too. CLICK </a:t>
            </a:r>
            <a:r>
              <a:rPr lang="en-US" altLang="en-US" noProof="0" dirty="0" err="1">
                <a:latin typeface="Arial" pitchFamily="34" charset="0"/>
              </a:rPr>
              <a:t>CLICK</a:t>
            </a:r>
            <a:r>
              <a:rPr lang="en-US" altLang="en-US" noProof="0" dirty="0">
                <a:latin typeface="Arial" pitchFamily="34" charset="0"/>
              </a:rPr>
              <a:t> …</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noProof="0"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since the total demand curve equals savings investment demand plus consumption demand</a:t>
            </a: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EDC3B90-81D0-413F-B45A-68A4EE16D72A}" type="slidenum">
              <a:rPr lang="en-GB" altLang="en-US" sz="1100" smtClean="0">
                <a:latin typeface="Times New Roman" pitchFamily="18" charset="0"/>
              </a:rPr>
              <a:pPr>
                <a:spcBef>
                  <a:spcPct val="0"/>
                </a:spcBef>
                <a:buFontTx/>
                <a:buNone/>
              </a:pPr>
              <a:t>101</a:t>
            </a:fld>
            <a:endParaRPr lang="en-GB" altLang="en-US" sz="1100">
              <a:latin typeface="Times New Roman" pitchFamily="18" charset="0"/>
            </a:endParaRPr>
          </a:p>
        </p:txBody>
      </p:sp>
      <p:sp>
        <p:nvSpPr>
          <p:cNvPr id="38195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8195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6214647-5DCD-4B6C-A14F-BFEDB3834210}" type="slidenum">
              <a:rPr lang="en-GB" altLang="en-US" sz="1100" i="1">
                <a:latin typeface="Times New Roman" pitchFamily="18" charset="0"/>
              </a:rPr>
              <a:pPr algn="r">
                <a:spcBef>
                  <a:spcPct val="0"/>
                </a:spcBef>
                <a:buFontTx/>
                <a:buNone/>
              </a:pPr>
              <a:t>101</a:t>
            </a:fld>
            <a:endParaRPr lang="en-GB" altLang="en-US" sz="1100" i="1">
              <a:latin typeface="Times New Roman" pitchFamily="18" charset="0"/>
            </a:endParaRPr>
          </a:p>
        </p:txBody>
      </p:sp>
      <p:sp>
        <p:nvSpPr>
          <p:cNvPr id="381957" name="Rectangle 2"/>
          <p:cNvSpPr>
            <a:spLocks noGrp="1" noRot="1" noChangeAspect="1" noChangeArrowheads="1" noTextEdit="1"/>
          </p:cNvSpPr>
          <p:nvPr>
            <p:ph type="sldImg"/>
          </p:nvPr>
        </p:nvSpPr>
        <p:spPr>
          <a:ln/>
        </p:spPr>
      </p:sp>
      <p:sp>
        <p:nvSpPr>
          <p:cNvPr id="38195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As a result, the intersection point with the 45-degree-line shifts to a lower GDP- level. CLICK </a:t>
            </a:r>
            <a:r>
              <a:rPr lang="en-US" altLang="en-US" noProof="0" dirty="0" err="1">
                <a:latin typeface="Arial" pitchFamily="34" charset="0"/>
              </a:rPr>
              <a:t>CLICK</a:t>
            </a:r>
            <a:endParaRPr lang="en-US" altLang="en-US" noProof="0" dirty="0">
              <a:latin typeface="Arial"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3E1FFCC-0B48-46B0-B4A7-85FE4898B0A4}" type="slidenum">
              <a:rPr lang="en-GB" altLang="en-US" sz="1100" smtClean="0">
                <a:latin typeface="Times New Roman" pitchFamily="18" charset="0"/>
              </a:rPr>
              <a:pPr>
                <a:spcBef>
                  <a:spcPct val="0"/>
                </a:spcBef>
                <a:buFontTx/>
                <a:buNone/>
              </a:pPr>
              <a:t>102</a:t>
            </a:fld>
            <a:endParaRPr lang="en-GB" altLang="en-US" sz="1100">
              <a:latin typeface="Times New Roman" pitchFamily="18" charset="0"/>
            </a:endParaRPr>
          </a:p>
        </p:txBody>
      </p:sp>
      <p:sp>
        <p:nvSpPr>
          <p:cNvPr id="382979"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8298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FA01F8EF-EF2E-4E18-B9B8-7E5209D39B75}" type="slidenum">
              <a:rPr lang="en-GB" altLang="en-US" sz="1100" i="1">
                <a:latin typeface="Times New Roman" pitchFamily="18" charset="0"/>
              </a:rPr>
              <a:pPr algn="r">
                <a:spcBef>
                  <a:spcPct val="0"/>
                </a:spcBef>
                <a:buFontTx/>
                <a:buNone/>
              </a:pPr>
              <a:t>102</a:t>
            </a:fld>
            <a:endParaRPr lang="en-GB" altLang="en-US" sz="1100" i="1">
              <a:latin typeface="Times New Roman" pitchFamily="18" charset="0"/>
            </a:endParaRPr>
          </a:p>
        </p:txBody>
      </p:sp>
      <p:sp>
        <p:nvSpPr>
          <p:cNvPr id="382981" name="Rectangle 2"/>
          <p:cNvSpPr>
            <a:spLocks noGrp="1" noRot="1" noChangeAspect="1" noChangeArrowheads="1" noTextEdit="1"/>
          </p:cNvSpPr>
          <p:nvPr>
            <p:ph type="sldImg"/>
          </p:nvPr>
        </p:nvSpPr>
        <p:spPr>
          <a:ln/>
        </p:spPr>
      </p:sp>
      <p:sp>
        <p:nvSpPr>
          <p:cNvPr id="38298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The new equilibrium level of GDP is equal to 20 units.</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But what happens to the capital market? Will the higher savings ratio of 75% cause an increase in savings such that the investment demand for goods grows and compensates for the reduction in consumption demand, as we have observed under neoclassical assumptions? CLICK</a:t>
            </a:r>
          </a:p>
          <a:p>
            <a:pPr marL="0" indent="0" eaLnBrk="1" hangingPunct="1">
              <a:buNone/>
            </a:pPr>
            <a:endParaRPr lang="en-US" altLang="en-US" noProof="0" dirty="0">
              <a:latin typeface="Arial" pitchFamily="34" charset="0"/>
            </a:endParaRPr>
          </a:p>
          <a:p>
            <a:pPr marL="0" indent="0" eaLnBrk="1" hangingPunct="1">
              <a:buNone/>
            </a:pPr>
            <a:r>
              <a:rPr lang="en-US" altLang="en-US" dirty="0">
                <a:latin typeface="Arial" pitchFamily="34" charset="0"/>
              </a:rPr>
              <a:t>Actually, this does not happen!</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Instead, the reduction of GDP from 30 to 20 units, cause savings to stay constant despite the higher savings ratio! CLICK</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Numerically, 50% times 30 CLICK equals 15 and 75% times 20 equals 15 too CLICK !</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This means that savings to not grow despite of the higher savings ratio, such that investment can also not grow to compensate for the lower consumption demand!</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So the whole adjustment process ends in a stable equilibrium with a significantly lower level of GDP.</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3E38C64-2046-434D-A275-81516753DB4D}" type="slidenum">
              <a:rPr lang="en-GB" altLang="en-US" sz="1100" smtClean="0">
                <a:latin typeface="Times New Roman" pitchFamily="18" charset="0"/>
              </a:rPr>
              <a:pPr>
                <a:spcBef>
                  <a:spcPct val="0"/>
                </a:spcBef>
                <a:buFontTx/>
                <a:buNone/>
              </a:pPr>
              <a:t>103</a:t>
            </a:fld>
            <a:endParaRPr lang="en-GB" altLang="en-US" sz="1100">
              <a:latin typeface="Times New Roman" pitchFamily="18" charset="0"/>
            </a:endParaRPr>
          </a:p>
        </p:txBody>
      </p:sp>
      <p:sp>
        <p:nvSpPr>
          <p:cNvPr id="37683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7683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0D3A3BD1-29E0-4DF3-B14D-1878B1DE0BFB}" type="slidenum">
              <a:rPr lang="en-GB" altLang="en-US" sz="1100" i="1">
                <a:latin typeface="Times New Roman" pitchFamily="18" charset="0"/>
              </a:rPr>
              <a:pPr algn="r">
                <a:spcBef>
                  <a:spcPct val="0"/>
                </a:spcBef>
                <a:buFontTx/>
                <a:buNone/>
              </a:pPr>
              <a:t>103</a:t>
            </a:fld>
            <a:endParaRPr lang="en-GB" altLang="en-US" sz="1100" i="1">
              <a:latin typeface="Times New Roman" pitchFamily="18" charset="0"/>
            </a:endParaRPr>
          </a:p>
        </p:txBody>
      </p:sp>
      <p:sp>
        <p:nvSpPr>
          <p:cNvPr id="376837" name="Rectangle 2"/>
          <p:cNvSpPr>
            <a:spLocks noGrp="1" noRot="1" noChangeAspect="1" noChangeArrowheads="1" noTextEdit="1"/>
          </p:cNvSpPr>
          <p:nvPr>
            <p:ph type="sldImg"/>
          </p:nvPr>
        </p:nvSpPr>
        <p:spPr>
          <a:ln/>
        </p:spPr>
      </p:sp>
      <p:sp>
        <p:nvSpPr>
          <p:cNvPr id="37683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Tx/>
              <a:buNone/>
            </a:pPr>
            <a:r>
              <a:rPr lang="en-US" altLang="en-US" noProof="0" dirty="0">
                <a:latin typeface="Arial" pitchFamily="34" charset="0"/>
              </a:rPr>
              <a:t>FTXT </a:t>
            </a:r>
            <a:endParaRPr lang="de-DE" altLang="en-US" dirty="0">
              <a:latin typeface="Arial" pitchFamily="34" charset="0"/>
            </a:endParaRPr>
          </a:p>
        </p:txBody>
      </p:sp>
    </p:spTree>
    <p:extLst>
      <p:ext uri="{BB962C8B-B14F-4D97-AF65-F5344CB8AC3E}">
        <p14:creationId xmlns:p14="http://schemas.microsoft.com/office/powerpoint/2010/main" val="201704665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6D3BD49-BBFB-4AB4-97E6-01E9D38BB427}" type="slidenum">
              <a:rPr lang="en-GB" altLang="en-US" sz="1100" smtClean="0">
                <a:latin typeface="Times New Roman" pitchFamily="18" charset="0"/>
              </a:rPr>
              <a:pPr>
                <a:spcBef>
                  <a:spcPct val="0"/>
                </a:spcBef>
                <a:buFontTx/>
                <a:buNone/>
              </a:pPr>
              <a:t>104</a:t>
            </a:fld>
            <a:endParaRPr lang="en-GB" altLang="en-US" sz="1100">
              <a:latin typeface="Times New Roman" pitchFamily="18" charset="0"/>
            </a:endParaRPr>
          </a:p>
        </p:txBody>
      </p:sp>
      <p:sp>
        <p:nvSpPr>
          <p:cNvPr id="384003"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8400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5F36FFB-4C38-4BA6-BB7A-05F02CE08C7F}" type="slidenum">
              <a:rPr lang="en-GB" altLang="en-US" sz="1100" i="1">
                <a:latin typeface="Times New Roman" pitchFamily="18" charset="0"/>
              </a:rPr>
              <a:pPr algn="r">
                <a:spcBef>
                  <a:spcPct val="0"/>
                </a:spcBef>
                <a:buFontTx/>
                <a:buNone/>
              </a:pPr>
              <a:t>104</a:t>
            </a:fld>
            <a:endParaRPr lang="en-GB" altLang="en-US" sz="1100" i="1">
              <a:latin typeface="Times New Roman" pitchFamily="18" charset="0"/>
            </a:endParaRPr>
          </a:p>
        </p:txBody>
      </p:sp>
      <p:sp>
        <p:nvSpPr>
          <p:cNvPr id="384005" name="Rectangle 2"/>
          <p:cNvSpPr>
            <a:spLocks noGrp="1" noRot="1" noChangeAspect="1" noChangeArrowheads="1" noTextEdit="1"/>
          </p:cNvSpPr>
          <p:nvPr>
            <p:ph type="sldImg"/>
          </p:nvPr>
        </p:nvSpPr>
        <p:spPr>
          <a:ln/>
        </p:spPr>
      </p:sp>
      <p:sp>
        <p:nvSpPr>
          <p:cNvPr id="38400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FTXT</a:t>
            </a:r>
            <a:endParaRPr lang="de-DE" altLang="en-US" dirty="0">
              <a:latin typeface="Arial"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D823F74-7DB0-4DD2-BB7F-EB4F88562CDD}" type="slidenum">
              <a:rPr lang="en-GB" altLang="en-US" sz="1100" smtClean="0">
                <a:latin typeface="Times New Roman" pitchFamily="18" charset="0"/>
              </a:rPr>
              <a:pPr>
                <a:spcBef>
                  <a:spcPct val="0"/>
                </a:spcBef>
                <a:buFontTx/>
                <a:buNone/>
              </a:pPr>
              <a:t>105</a:t>
            </a:fld>
            <a:endParaRPr lang="en-GB" altLang="en-US" sz="1100">
              <a:latin typeface="Times New Roman" pitchFamily="18" charset="0"/>
            </a:endParaRPr>
          </a:p>
        </p:txBody>
      </p:sp>
      <p:sp>
        <p:nvSpPr>
          <p:cNvPr id="385027"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8502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0CEF9ED-F84A-418B-9550-B2F568788328}" type="slidenum">
              <a:rPr lang="en-GB" altLang="en-US" sz="1100" i="1">
                <a:latin typeface="Times New Roman" pitchFamily="18" charset="0"/>
              </a:rPr>
              <a:pPr algn="r">
                <a:spcBef>
                  <a:spcPct val="0"/>
                </a:spcBef>
                <a:buFontTx/>
                <a:buNone/>
              </a:pPr>
              <a:t>105</a:t>
            </a:fld>
            <a:endParaRPr lang="en-GB" altLang="en-US" sz="1100" i="1">
              <a:latin typeface="Times New Roman" pitchFamily="18" charset="0"/>
            </a:endParaRPr>
          </a:p>
        </p:txBody>
      </p:sp>
      <p:sp>
        <p:nvSpPr>
          <p:cNvPr id="385029" name="Rectangle 2"/>
          <p:cNvSpPr>
            <a:spLocks noGrp="1" noRot="1" noChangeAspect="1" noChangeArrowheads="1" noTextEdit="1"/>
          </p:cNvSpPr>
          <p:nvPr>
            <p:ph type="sldImg"/>
          </p:nvPr>
        </p:nvSpPr>
        <p:spPr>
          <a:ln/>
        </p:spPr>
      </p:sp>
      <p:sp>
        <p:nvSpPr>
          <p:cNvPr id="38503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FTXT</a:t>
            </a:r>
            <a:endParaRPr lang="de-DE" altLang="en-US" dirty="0">
              <a:latin typeface="Arial"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2FA76C9-E66A-4982-A2D5-66CB2CC6B94B}" type="slidenum">
              <a:rPr lang="en-GB" altLang="en-US" sz="1100" smtClean="0">
                <a:latin typeface="Times New Roman" pitchFamily="18" charset="0"/>
              </a:rPr>
              <a:pPr>
                <a:spcBef>
                  <a:spcPct val="0"/>
                </a:spcBef>
                <a:buFontTx/>
                <a:buNone/>
              </a:pPr>
              <a:t>106</a:t>
            </a:fld>
            <a:endParaRPr lang="en-GB" altLang="en-US" sz="1100">
              <a:latin typeface="Times New Roman" pitchFamily="18" charset="0"/>
            </a:endParaRPr>
          </a:p>
        </p:txBody>
      </p:sp>
      <p:sp>
        <p:nvSpPr>
          <p:cNvPr id="38605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8605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3BAC793-9EAA-48FB-9403-E956D4518A90}" type="slidenum">
              <a:rPr lang="en-GB" altLang="en-US" sz="1100" i="1">
                <a:latin typeface="Times New Roman" pitchFamily="18" charset="0"/>
              </a:rPr>
              <a:pPr algn="r">
                <a:spcBef>
                  <a:spcPct val="0"/>
                </a:spcBef>
                <a:buFontTx/>
                <a:buNone/>
              </a:pPr>
              <a:t>106</a:t>
            </a:fld>
            <a:endParaRPr lang="en-GB" altLang="en-US" sz="1100" i="1">
              <a:latin typeface="Times New Roman" pitchFamily="18" charset="0"/>
            </a:endParaRPr>
          </a:p>
        </p:txBody>
      </p:sp>
      <p:sp>
        <p:nvSpPr>
          <p:cNvPr id="386053" name="Rectangle 2"/>
          <p:cNvSpPr>
            <a:spLocks noGrp="1" noRot="1" noChangeAspect="1" noChangeArrowheads="1" noTextEdit="1"/>
          </p:cNvSpPr>
          <p:nvPr>
            <p:ph type="sldImg"/>
          </p:nvPr>
        </p:nvSpPr>
        <p:spPr>
          <a:ln/>
        </p:spPr>
      </p:sp>
      <p:sp>
        <p:nvSpPr>
          <p:cNvPr id="38605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Let‘s now analyze what would happen if the demand-side shock is caused by a sudden reduction in investment demand.</a:t>
            </a: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B5EDDC0F-271B-4744-B1A8-E2EA3E9453C9}" type="slidenum">
              <a:rPr lang="en-GB" altLang="en-US" sz="1100" smtClean="0">
                <a:latin typeface="Times New Roman" pitchFamily="18" charset="0"/>
              </a:rPr>
              <a:pPr>
                <a:spcBef>
                  <a:spcPct val="0"/>
                </a:spcBef>
                <a:buFontTx/>
                <a:buNone/>
              </a:pPr>
              <a:t>107</a:t>
            </a:fld>
            <a:endParaRPr lang="en-GB" altLang="en-US" sz="1100">
              <a:latin typeface="Times New Roman" pitchFamily="18" charset="0"/>
            </a:endParaRPr>
          </a:p>
        </p:txBody>
      </p:sp>
      <p:sp>
        <p:nvSpPr>
          <p:cNvPr id="38707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8707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4B0A037-5D3A-4DF4-B89E-784110FA405C}" type="slidenum">
              <a:rPr lang="en-GB" altLang="en-US" sz="1100" i="1">
                <a:latin typeface="Times New Roman" pitchFamily="18" charset="0"/>
              </a:rPr>
              <a:pPr algn="r">
                <a:spcBef>
                  <a:spcPct val="0"/>
                </a:spcBef>
                <a:buFontTx/>
                <a:buNone/>
              </a:pPr>
              <a:t>107</a:t>
            </a:fld>
            <a:endParaRPr lang="en-GB" altLang="en-US" sz="1100" i="1">
              <a:latin typeface="Times New Roman" pitchFamily="18" charset="0"/>
            </a:endParaRPr>
          </a:p>
        </p:txBody>
      </p:sp>
      <p:sp>
        <p:nvSpPr>
          <p:cNvPr id="387077" name="Rectangle 2"/>
          <p:cNvSpPr>
            <a:spLocks noGrp="1" noRot="1" noChangeAspect="1" noChangeArrowheads="1" noTextEdit="1"/>
          </p:cNvSpPr>
          <p:nvPr>
            <p:ph type="sldImg"/>
          </p:nvPr>
        </p:nvSpPr>
        <p:spPr>
          <a:ln/>
        </p:spPr>
      </p:sp>
      <p:sp>
        <p:nvSpPr>
          <p:cNvPr id="38707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dirty="0">
              <a:latin typeface="Arial"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D795CAD-508F-44C3-8A6C-6B8661B1A327}" type="slidenum">
              <a:rPr lang="en-GB" altLang="en-US" sz="1100" smtClean="0">
                <a:latin typeface="Times New Roman" pitchFamily="18" charset="0"/>
              </a:rPr>
              <a:pPr>
                <a:spcBef>
                  <a:spcPct val="0"/>
                </a:spcBef>
                <a:buFontTx/>
                <a:buNone/>
              </a:pPr>
              <a:t>108</a:t>
            </a:fld>
            <a:endParaRPr lang="en-GB" altLang="en-US" sz="1100">
              <a:latin typeface="Times New Roman" pitchFamily="18" charset="0"/>
            </a:endParaRPr>
          </a:p>
        </p:txBody>
      </p:sp>
      <p:sp>
        <p:nvSpPr>
          <p:cNvPr id="388099"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8810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A2C9FC2-8707-42BD-9DDF-1BB772062FB7}" type="slidenum">
              <a:rPr lang="en-GB" altLang="en-US" sz="1100" i="1">
                <a:latin typeface="Times New Roman" pitchFamily="18" charset="0"/>
              </a:rPr>
              <a:pPr algn="r">
                <a:spcBef>
                  <a:spcPct val="0"/>
                </a:spcBef>
                <a:buFontTx/>
                <a:buNone/>
              </a:pPr>
              <a:t>108</a:t>
            </a:fld>
            <a:endParaRPr lang="en-GB" altLang="en-US" sz="1100" i="1">
              <a:latin typeface="Times New Roman" pitchFamily="18" charset="0"/>
            </a:endParaRPr>
          </a:p>
        </p:txBody>
      </p:sp>
      <p:sp>
        <p:nvSpPr>
          <p:cNvPr id="388101" name="Rectangle 2"/>
          <p:cNvSpPr>
            <a:spLocks noGrp="1" noRot="1" noChangeAspect="1" noChangeArrowheads="1" noTextEdit="1"/>
          </p:cNvSpPr>
          <p:nvPr>
            <p:ph type="sldImg"/>
          </p:nvPr>
        </p:nvSpPr>
        <p:spPr>
          <a:ln/>
        </p:spPr>
      </p:sp>
      <p:sp>
        <p:nvSpPr>
          <p:cNvPr id="38810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marR="0" lvl="0" indent="-228600" algn="l" defTabSz="762000" rtl="0" eaLnBrk="1" fontAlgn="base" latinLnBrk="0" hangingPunct="1">
              <a:lnSpc>
                <a:spcPct val="100000"/>
              </a:lnSpc>
              <a:spcBef>
                <a:spcPct val="0"/>
              </a:spcBef>
              <a:spcAft>
                <a:spcPct val="0"/>
              </a:spcAft>
              <a:buClrTx/>
              <a:buSzTx/>
              <a:buFontTx/>
              <a:buNone/>
              <a:tabLst/>
              <a:defRPr/>
            </a:pPr>
            <a:r>
              <a:rPr lang="en-US" altLang="en-US" sz="1200" dirty="0">
                <a:solidFill>
                  <a:schemeClr val="bg1"/>
                </a:solidFill>
              </a:rPr>
              <a:t>Let’s assume that firms </a:t>
            </a:r>
            <a:r>
              <a:rPr lang="en-US" altLang="en-US" sz="1200" dirty="0">
                <a:solidFill>
                  <a:srgbClr val="FF0000"/>
                </a:solidFill>
              </a:rPr>
              <a:t>lower their investment from 15 to 5</a:t>
            </a:r>
            <a:r>
              <a:rPr lang="en-US" altLang="en-US" sz="1200" dirty="0">
                <a:solidFill>
                  <a:schemeClr val="bg2">
                    <a:lumMod val="50000"/>
                    <a:lumOff val="50000"/>
                  </a:schemeClr>
                </a:solidFill>
              </a:rPr>
              <a:t> </a:t>
            </a:r>
            <a:r>
              <a:rPr lang="en-US" altLang="en-US" sz="1200" dirty="0">
                <a:solidFill>
                  <a:schemeClr val="bg2">
                    <a:lumMod val="75000"/>
                    <a:lumOff val="25000"/>
                  </a:schemeClr>
                </a:solidFill>
              </a:rPr>
              <a:t>units?</a:t>
            </a:r>
          </a:p>
          <a:p>
            <a:pPr algn="l" eaLnBrk="1" hangingPunct="1">
              <a:spcBef>
                <a:spcPct val="0"/>
              </a:spcBef>
              <a:buClrTx/>
              <a:buFontTx/>
              <a:buNone/>
            </a:pPr>
            <a:endParaRPr lang="en-US" altLang="en-US" sz="1200" dirty="0">
              <a:solidFill>
                <a:schemeClr val="bg1"/>
              </a:solidFill>
            </a:endParaRPr>
          </a:p>
          <a:p>
            <a:pPr algn="l" eaLnBrk="1" hangingPunct="1">
              <a:spcBef>
                <a:spcPct val="0"/>
              </a:spcBef>
              <a:buClrTx/>
              <a:buFontTx/>
              <a:buNone/>
            </a:pPr>
            <a:r>
              <a:rPr lang="en-US" altLang="en-US" sz="1200" dirty="0">
                <a:solidFill>
                  <a:schemeClr val="bg1"/>
                </a:solidFill>
              </a:rPr>
              <a:t>We start this analysis again with a general market equilibrium, where GDP equals a level of 30 units, as we did to analyze a consumption shock. CLICK</a:t>
            </a: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C2D202A-CA5D-43D2-9677-EE604D6071F7}" type="slidenum">
              <a:rPr lang="en-GB" altLang="en-US" sz="1100" smtClean="0">
                <a:latin typeface="Times New Roman" pitchFamily="18" charset="0"/>
              </a:rPr>
              <a:pPr>
                <a:spcBef>
                  <a:spcPct val="0"/>
                </a:spcBef>
                <a:buFontTx/>
                <a:buNone/>
              </a:pPr>
              <a:t>109</a:t>
            </a:fld>
            <a:endParaRPr lang="en-GB" altLang="en-US" sz="1100">
              <a:latin typeface="Times New Roman" pitchFamily="18" charset="0"/>
            </a:endParaRPr>
          </a:p>
        </p:txBody>
      </p:sp>
      <p:sp>
        <p:nvSpPr>
          <p:cNvPr id="389123"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8912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13CD244-099B-4110-B677-D14CD4A28F73}" type="slidenum">
              <a:rPr lang="en-GB" altLang="en-US" sz="1100" i="1">
                <a:latin typeface="Times New Roman" pitchFamily="18" charset="0"/>
              </a:rPr>
              <a:pPr algn="r">
                <a:spcBef>
                  <a:spcPct val="0"/>
                </a:spcBef>
                <a:buFontTx/>
                <a:buNone/>
              </a:pPr>
              <a:t>109</a:t>
            </a:fld>
            <a:endParaRPr lang="en-GB" altLang="en-US" sz="1100" i="1">
              <a:latin typeface="Times New Roman" pitchFamily="18" charset="0"/>
            </a:endParaRPr>
          </a:p>
        </p:txBody>
      </p:sp>
      <p:sp>
        <p:nvSpPr>
          <p:cNvPr id="389125" name="Rectangle 2"/>
          <p:cNvSpPr>
            <a:spLocks noGrp="1" noRot="1" noChangeAspect="1" noChangeArrowheads="1" noTextEdit="1"/>
          </p:cNvSpPr>
          <p:nvPr>
            <p:ph type="sldImg"/>
          </p:nvPr>
        </p:nvSpPr>
        <p:spPr>
          <a:ln/>
        </p:spPr>
      </p:sp>
      <p:sp>
        <p:nvSpPr>
          <p:cNvPr id="38912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So, we have to reduce the demand for goods and the demand for investment credits by 10 units, which corresponds to the length of 2 little quadrants. CLICK </a:t>
            </a:r>
            <a:r>
              <a:rPr lang="en-US" altLang="en-US" noProof="0" dirty="0" err="1">
                <a:latin typeface="Arial" pitchFamily="34" charset="0"/>
              </a:rPr>
              <a:t>CLICK</a:t>
            </a:r>
            <a:endParaRPr lang="en-US" altLang="en-US" noProof="0" dirty="0">
              <a:latin typeface="Arial" pitchFamily="34" charset="0"/>
            </a:endParaRP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Both demand curves shift at the same time, so we must shift these curves simultaneously.</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As we can observe, the resulting level of investment demand equals now 5 units CLICK, or the length of one little quad.</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6EB9DEC-73EC-44B3-B70F-9E7913DEAD34}" type="slidenum">
              <a:rPr lang="en-GB" altLang="en-US" sz="1100" smtClean="0">
                <a:latin typeface="Times New Roman" pitchFamily="18" charset="0"/>
              </a:rPr>
              <a:pPr>
                <a:spcBef>
                  <a:spcPct val="0"/>
                </a:spcBef>
                <a:buFontTx/>
                <a:buNone/>
              </a:pPr>
              <a:t>11</a:t>
            </a:fld>
            <a:endParaRPr lang="en-GB" altLang="en-US" sz="1100">
              <a:latin typeface="Times New Roman" pitchFamily="18" charset="0"/>
            </a:endParaRPr>
          </a:p>
        </p:txBody>
      </p:sp>
      <p:sp>
        <p:nvSpPr>
          <p:cNvPr id="29081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9082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0CF8A037-5A40-4E4B-958D-73FDEF795BB9}" type="slidenum">
              <a:rPr lang="en-GB" altLang="en-US" sz="1100" i="1">
                <a:latin typeface="Times New Roman" pitchFamily="18" charset="0"/>
              </a:rPr>
              <a:pPr algn="r">
                <a:spcBef>
                  <a:spcPct val="0"/>
                </a:spcBef>
                <a:buFontTx/>
                <a:buNone/>
              </a:pPr>
              <a:t>11</a:t>
            </a:fld>
            <a:endParaRPr lang="en-GB" altLang="en-US" sz="1100" i="1">
              <a:latin typeface="Times New Roman" pitchFamily="18" charset="0"/>
            </a:endParaRPr>
          </a:p>
        </p:txBody>
      </p:sp>
      <p:sp>
        <p:nvSpPr>
          <p:cNvPr id="290821" name="Rectangle 2"/>
          <p:cNvSpPr>
            <a:spLocks noGrp="1" noRot="1" noChangeAspect="1" noChangeArrowheads="1" noTextEdit="1"/>
          </p:cNvSpPr>
          <p:nvPr>
            <p:ph type="sldImg"/>
          </p:nvPr>
        </p:nvSpPr>
        <p:spPr>
          <a:ln/>
        </p:spPr>
      </p:sp>
      <p:sp>
        <p:nvSpPr>
          <p:cNvPr id="29082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50F8D5C-859B-4719-A3F1-9D0AF50C62DB}" type="slidenum">
              <a:rPr lang="en-GB" altLang="en-US" sz="1100" smtClean="0">
                <a:latin typeface="Times New Roman" pitchFamily="18" charset="0"/>
              </a:rPr>
              <a:pPr>
                <a:spcBef>
                  <a:spcPct val="0"/>
                </a:spcBef>
                <a:buFontTx/>
                <a:buNone/>
              </a:pPr>
              <a:t>110</a:t>
            </a:fld>
            <a:endParaRPr lang="en-GB" altLang="en-US" sz="1100">
              <a:latin typeface="Times New Roman" pitchFamily="18" charset="0"/>
            </a:endParaRPr>
          </a:p>
        </p:txBody>
      </p:sp>
      <p:sp>
        <p:nvSpPr>
          <p:cNvPr id="390147"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9014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DD7E06B-ED3E-4013-AB72-8B13AA2C1994}" type="slidenum">
              <a:rPr lang="en-GB" altLang="en-US" sz="1100" i="1">
                <a:latin typeface="Times New Roman" pitchFamily="18" charset="0"/>
              </a:rPr>
              <a:pPr algn="r">
                <a:spcBef>
                  <a:spcPct val="0"/>
                </a:spcBef>
                <a:buFontTx/>
                <a:buNone/>
              </a:pPr>
              <a:t>110</a:t>
            </a:fld>
            <a:endParaRPr lang="en-GB" altLang="en-US" sz="1100" i="1">
              <a:latin typeface="Times New Roman" pitchFamily="18" charset="0"/>
            </a:endParaRPr>
          </a:p>
        </p:txBody>
      </p:sp>
      <p:sp>
        <p:nvSpPr>
          <p:cNvPr id="390149" name="Rectangle 2"/>
          <p:cNvSpPr>
            <a:spLocks noGrp="1" noRot="1" noChangeAspect="1" noChangeArrowheads="1" noTextEdit="1"/>
          </p:cNvSpPr>
          <p:nvPr>
            <p:ph type="sldImg"/>
          </p:nvPr>
        </p:nvSpPr>
        <p:spPr>
          <a:ln/>
        </p:spPr>
      </p:sp>
      <p:sp>
        <p:nvSpPr>
          <p:cNvPr id="39015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The intersection point shifts downward to an equilibrium GDP level of 10 units CLICK</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What happens on the capital market?</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The reduction of the investment credit demand would cause falling interest rates, if the savings level would stay constant.</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However, given the lower equilibrium GDP of 10 unites, savings will fall to a level of 10 GDP units times the savings ratio. The savings ratio equals 50%. Consequently, the resulting savings level CLICK falls to a level of 50% times 10 = 5 units.  CLICK</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As a result, the interest rate stays unchanged, at level of 2,5% MOUSE, such that investment credit demand equals 5 units too.</a:t>
            </a:r>
          </a:p>
          <a:p>
            <a:pPr marL="0" indent="0" eaLnBrk="1" hangingPunct="1">
              <a:buNone/>
            </a:pPr>
            <a:endParaRPr lang="en-US" altLang="en-US" noProof="0" dirty="0">
              <a:latin typeface="Arial" pitchFamily="34"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B23706BE-5539-408F-AA0C-4AAC070261DD}" type="slidenum">
              <a:rPr lang="en-GB" altLang="en-US" sz="1100" smtClean="0">
                <a:latin typeface="Times New Roman" pitchFamily="18" charset="0"/>
              </a:rPr>
              <a:pPr>
                <a:spcBef>
                  <a:spcPct val="0"/>
                </a:spcBef>
                <a:buFontTx/>
                <a:buNone/>
              </a:pPr>
              <a:t>111</a:t>
            </a:fld>
            <a:endParaRPr lang="en-GB" altLang="en-US" sz="1100">
              <a:latin typeface="Times New Roman" pitchFamily="18" charset="0"/>
            </a:endParaRPr>
          </a:p>
        </p:txBody>
      </p:sp>
      <p:sp>
        <p:nvSpPr>
          <p:cNvPr id="39117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9117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1685BB1-862F-4D4B-B232-34CCE4B5CD9E}" type="slidenum">
              <a:rPr lang="en-GB" altLang="en-US" sz="1100" i="1">
                <a:latin typeface="Times New Roman" pitchFamily="18" charset="0"/>
              </a:rPr>
              <a:pPr algn="r">
                <a:spcBef>
                  <a:spcPct val="0"/>
                </a:spcBef>
                <a:buFontTx/>
                <a:buNone/>
              </a:pPr>
              <a:t>111</a:t>
            </a:fld>
            <a:endParaRPr lang="en-GB" altLang="en-US" sz="1100" i="1">
              <a:latin typeface="Times New Roman" pitchFamily="18" charset="0"/>
            </a:endParaRPr>
          </a:p>
        </p:txBody>
      </p:sp>
      <p:sp>
        <p:nvSpPr>
          <p:cNvPr id="391173" name="Rectangle 2"/>
          <p:cNvSpPr>
            <a:spLocks noGrp="1" noRot="1" noChangeAspect="1" noChangeArrowheads="1" noTextEdit="1"/>
          </p:cNvSpPr>
          <p:nvPr>
            <p:ph type="sldImg"/>
          </p:nvPr>
        </p:nvSpPr>
        <p:spPr>
          <a:ln/>
        </p:spPr>
      </p:sp>
      <p:sp>
        <p:nvSpPr>
          <p:cNvPr id="39117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So the whole adjustment process ends in a stable equilibrium with a significantly lower level of GDP.</a:t>
            </a:r>
          </a:p>
          <a:p>
            <a:pPr marL="0" indent="0" eaLnBrk="1" hangingPunct="1">
              <a:buNone/>
            </a:pPr>
            <a:endParaRPr lang="de-DE" altLang="en-US" dirty="0">
              <a:latin typeface="Arial" pitchFamily="34"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B5EDDC0F-271B-4744-B1A8-E2EA3E9453C9}" type="slidenum">
              <a:rPr lang="en-GB" altLang="en-US" sz="1100" smtClean="0">
                <a:latin typeface="Times New Roman" pitchFamily="18" charset="0"/>
              </a:rPr>
              <a:pPr>
                <a:spcBef>
                  <a:spcPct val="0"/>
                </a:spcBef>
                <a:buFontTx/>
                <a:buNone/>
              </a:pPr>
              <a:t>112</a:t>
            </a:fld>
            <a:endParaRPr lang="en-GB" altLang="en-US" sz="1100">
              <a:latin typeface="Times New Roman" pitchFamily="18" charset="0"/>
            </a:endParaRPr>
          </a:p>
        </p:txBody>
      </p:sp>
      <p:sp>
        <p:nvSpPr>
          <p:cNvPr id="38707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8707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4B0A037-5D3A-4DF4-B89E-784110FA405C}" type="slidenum">
              <a:rPr lang="en-GB" altLang="en-US" sz="1100" i="1">
                <a:latin typeface="Times New Roman" pitchFamily="18" charset="0"/>
              </a:rPr>
              <a:pPr algn="r">
                <a:spcBef>
                  <a:spcPct val="0"/>
                </a:spcBef>
                <a:buFontTx/>
                <a:buNone/>
              </a:pPr>
              <a:t>112</a:t>
            </a:fld>
            <a:endParaRPr lang="en-GB" altLang="en-US" sz="1100" i="1">
              <a:latin typeface="Times New Roman" pitchFamily="18" charset="0"/>
            </a:endParaRPr>
          </a:p>
        </p:txBody>
      </p:sp>
      <p:sp>
        <p:nvSpPr>
          <p:cNvPr id="387077" name="Rectangle 2"/>
          <p:cNvSpPr>
            <a:spLocks noGrp="1" noRot="1" noChangeAspect="1" noChangeArrowheads="1" noTextEdit="1"/>
          </p:cNvSpPr>
          <p:nvPr>
            <p:ph type="sldImg"/>
          </p:nvPr>
        </p:nvSpPr>
        <p:spPr>
          <a:ln/>
        </p:spPr>
      </p:sp>
      <p:sp>
        <p:nvSpPr>
          <p:cNvPr id="38707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dirty="0">
                <a:latin typeface="Arial" pitchFamily="34" charset="0"/>
              </a:rPr>
              <a:t>FTXT</a:t>
            </a:r>
            <a:endParaRPr lang="de-DE" altLang="en-US" dirty="0">
              <a:latin typeface="Arial" pitchFamily="34" charset="0"/>
            </a:endParaRPr>
          </a:p>
        </p:txBody>
      </p:sp>
    </p:spTree>
    <p:extLst>
      <p:ext uri="{BB962C8B-B14F-4D97-AF65-F5344CB8AC3E}">
        <p14:creationId xmlns:p14="http://schemas.microsoft.com/office/powerpoint/2010/main" val="237884229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916365E-F3EF-47C4-A0ED-E1906F042E41}" type="slidenum">
              <a:rPr lang="en-GB" altLang="en-US" sz="1100" smtClean="0">
                <a:latin typeface="Times New Roman" pitchFamily="18" charset="0"/>
              </a:rPr>
              <a:pPr>
                <a:spcBef>
                  <a:spcPct val="0"/>
                </a:spcBef>
                <a:buFontTx/>
                <a:buNone/>
              </a:pPr>
              <a:t>113</a:t>
            </a:fld>
            <a:endParaRPr lang="en-GB" altLang="en-US" sz="1100">
              <a:latin typeface="Times New Roman" pitchFamily="18" charset="0"/>
            </a:endParaRPr>
          </a:p>
        </p:txBody>
      </p:sp>
      <p:sp>
        <p:nvSpPr>
          <p:cNvPr id="39219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9219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3B0E2426-1777-4B25-8B5A-DD161703852F}" type="slidenum">
              <a:rPr lang="en-GB" altLang="en-US" sz="1100" i="1">
                <a:latin typeface="Times New Roman" pitchFamily="18" charset="0"/>
              </a:rPr>
              <a:pPr algn="r">
                <a:spcBef>
                  <a:spcPct val="0"/>
                </a:spcBef>
                <a:buFontTx/>
                <a:buNone/>
              </a:pPr>
              <a:t>113</a:t>
            </a:fld>
            <a:endParaRPr lang="en-GB" altLang="en-US" sz="1100" i="1">
              <a:latin typeface="Times New Roman" pitchFamily="18" charset="0"/>
            </a:endParaRPr>
          </a:p>
        </p:txBody>
      </p:sp>
      <p:sp>
        <p:nvSpPr>
          <p:cNvPr id="392197" name="Rectangle 2"/>
          <p:cNvSpPr>
            <a:spLocks noGrp="1" noRot="1" noChangeAspect="1" noChangeArrowheads="1" noTextEdit="1"/>
          </p:cNvSpPr>
          <p:nvPr>
            <p:ph type="sldImg"/>
          </p:nvPr>
        </p:nvSpPr>
        <p:spPr>
          <a:ln/>
        </p:spPr>
      </p:sp>
      <p:sp>
        <p:nvSpPr>
          <p:cNvPr id="39219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C305662-845C-4677-9549-B63ECD26BEBE}" type="slidenum">
              <a:rPr lang="en-GB" altLang="en-US" sz="1100" smtClean="0">
                <a:latin typeface="Times New Roman" pitchFamily="18" charset="0"/>
              </a:rPr>
              <a:pPr>
                <a:spcBef>
                  <a:spcPct val="0"/>
                </a:spcBef>
                <a:buFontTx/>
                <a:buNone/>
              </a:pPr>
              <a:t>114</a:t>
            </a:fld>
            <a:endParaRPr lang="en-GB" altLang="en-US" sz="1100">
              <a:latin typeface="Times New Roman" pitchFamily="18" charset="0"/>
            </a:endParaRPr>
          </a:p>
        </p:txBody>
      </p:sp>
      <p:sp>
        <p:nvSpPr>
          <p:cNvPr id="393219"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9322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057721D-30D2-4F62-9B7F-951FE488BD98}" type="slidenum">
              <a:rPr lang="en-GB" altLang="en-US" sz="1100" i="1">
                <a:latin typeface="Times New Roman" pitchFamily="18" charset="0"/>
              </a:rPr>
              <a:pPr algn="r">
                <a:spcBef>
                  <a:spcPct val="0"/>
                </a:spcBef>
                <a:buFontTx/>
                <a:buNone/>
              </a:pPr>
              <a:t>114</a:t>
            </a:fld>
            <a:endParaRPr lang="en-GB" altLang="en-US" sz="1100" i="1">
              <a:latin typeface="Times New Roman" pitchFamily="18" charset="0"/>
            </a:endParaRPr>
          </a:p>
        </p:txBody>
      </p:sp>
      <p:sp>
        <p:nvSpPr>
          <p:cNvPr id="393221" name="Rectangle 2"/>
          <p:cNvSpPr>
            <a:spLocks noGrp="1" noRot="1" noChangeAspect="1" noChangeArrowheads="1" noTextEdit="1"/>
          </p:cNvSpPr>
          <p:nvPr>
            <p:ph type="sldImg"/>
          </p:nvPr>
        </p:nvSpPr>
        <p:spPr>
          <a:ln/>
        </p:spPr>
      </p:sp>
      <p:sp>
        <p:nvSpPr>
          <p:cNvPr id="39322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endParaRPr lang="de-DE" altLang="en-US"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endParaRPr lang="de-DE" altLang="en-US" dirty="0">
              <a:latin typeface="Arial"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EE92FEF-F015-4EB4-AFEB-E0F625CDC478}" type="slidenum">
              <a:rPr lang="en-GB" altLang="en-US" sz="1100" smtClean="0">
                <a:latin typeface="Times New Roman" pitchFamily="18" charset="0"/>
              </a:rPr>
              <a:pPr>
                <a:spcBef>
                  <a:spcPct val="0"/>
                </a:spcBef>
                <a:buFontTx/>
                <a:buNone/>
              </a:pPr>
              <a:t>115</a:t>
            </a:fld>
            <a:endParaRPr lang="en-GB" altLang="en-US" sz="1100">
              <a:latin typeface="Times New Roman" pitchFamily="18" charset="0"/>
            </a:endParaRPr>
          </a:p>
        </p:txBody>
      </p:sp>
      <p:sp>
        <p:nvSpPr>
          <p:cNvPr id="39629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9629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439363C-F0E3-4541-98E2-92BCB6F8DCCF}" type="slidenum">
              <a:rPr lang="en-GB" altLang="en-US" sz="1100" i="1">
                <a:latin typeface="Times New Roman" pitchFamily="18" charset="0"/>
              </a:rPr>
              <a:pPr algn="r">
                <a:spcBef>
                  <a:spcPct val="0"/>
                </a:spcBef>
                <a:buFontTx/>
                <a:buNone/>
              </a:pPr>
              <a:t>115</a:t>
            </a:fld>
            <a:endParaRPr lang="en-GB" altLang="en-US" sz="1100" i="1">
              <a:latin typeface="Times New Roman" pitchFamily="18" charset="0"/>
            </a:endParaRPr>
          </a:p>
        </p:txBody>
      </p:sp>
      <p:sp>
        <p:nvSpPr>
          <p:cNvPr id="396293" name="Rectangle 2"/>
          <p:cNvSpPr>
            <a:spLocks noGrp="1" noRot="1" noChangeAspect="1" noChangeArrowheads="1" noTextEdit="1"/>
          </p:cNvSpPr>
          <p:nvPr>
            <p:ph type="sldImg"/>
          </p:nvPr>
        </p:nvSpPr>
        <p:spPr>
          <a:ln/>
        </p:spPr>
      </p:sp>
      <p:sp>
        <p:nvSpPr>
          <p:cNvPr id="39629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What consequences, does these type of demand-side shocks have for the Keynesian labor market?</a:t>
            </a: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EE169ED-86DE-431C-BDD9-FBD239839B88}" type="slidenum">
              <a:rPr lang="en-GB" altLang="en-US" sz="1100" smtClean="0">
                <a:latin typeface="Times New Roman" pitchFamily="18" charset="0"/>
              </a:rPr>
              <a:pPr>
                <a:spcBef>
                  <a:spcPct val="0"/>
                </a:spcBef>
                <a:buFontTx/>
                <a:buNone/>
              </a:pPr>
              <a:t>116</a:t>
            </a:fld>
            <a:endParaRPr lang="en-GB" altLang="en-US" sz="1100">
              <a:latin typeface="Times New Roman" pitchFamily="18" charset="0"/>
            </a:endParaRPr>
          </a:p>
        </p:txBody>
      </p:sp>
      <p:sp>
        <p:nvSpPr>
          <p:cNvPr id="39731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9731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BB9AC68-BD90-4763-9FFA-FBE456E905D0}" type="slidenum">
              <a:rPr lang="en-GB" altLang="en-US" sz="1100" i="1">
                <a:latin typeface="Times New Roman" pitchFamily="18" charset="0"/>
              </a:rPr>
              <a:pPr algn="r">
                <a:spcBef>
                  <a:spcPct val="0"/>
                </a:spcBef>
                <a:buFontTx/>
                <a:buNone/>
              </a:pPr>
              <a:t>116</a:t>
            </a:fld>
            <a:endParaRPr lang="en-GB" altLang="en-US" sz="1100" i="1">
              <a:latin typeface="Times New Roman" pitchFamily="18" charset="0"/>
            </a:endParaRPr>
          </a:p>
        </p:txBody>
      </p:sp>
      <p:sp>
        <p:nvSpPr>
          <p:cNvPr id="397317" name="Rectangle 2"/>
          <p:cNvSpPr>
            <a:spLocks noGrp="1" noRot="1" noChangeAspect="1" noChangeArrowheads="1" noTextEdit="1"/>
          </p:cNvSpPr>
          <p:nvPr>
            <p:ph type="sldImg"/>
          </p:nvPr>
        </p:nvSpPr>
        <p:spPr>
          <a:ln/>
        </p:spPr>
      </p:sp>
      <p:sp>
        <p:nvSpPr>
          <p:cNvPr id="39731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a:latin typeface="Arial" pitchFamily="34" charset="0"/>
              </a:rPr>
              <a:t>FTXT</a:t>
            </a: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F88C8CE-9B01-4DC9-A781-4D30B8360D05}" type="slidenum">
              <a:rPr lang="en-GB" altLang="en-US" sz="1100" smtClean="0">
                <a:latin typeface="Times New Roman" pitchFamily="18" charset="0"/>
              </a:rPr>
              <a:pPr>
                <a:spcBef>
                  <a:spcPct val="0"/>
                </a:spcBef>
                <a:buFontTx/>
                <a:buNone/>
              </a:pPr>
              <a:t>117</a:t>
            </a:fld>
            <a:endParaRPr lang="en-GB" altLang="en-US" sz="1100">
              <a:latin typeface="Times New Roman" pitchFamily="18" charset="0"/>
            </a:endParaRPr>
          </a:p>
        </p:txBody>
      </p:sp>
      <p:sp>
        <p:nvSpPr>
          <p:cNvPr id="398339"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A6B8FFA-B626-44BF-B204-1CDBB5D057E7}" type="slidenum">
              <a:rPr lang="en-GB" altLang="en-US" sz="1100" i="1">
                <a:latin typeface="Times New Roman" pitchFamily="18" charset="0"/>
              </a:rPr>
              <a:pPr algn="r">
                <a:spcBef>
                  <a:spcPct val="0"/>
                </a:spcBef>
                <a:buFontTx/>
                <a:buNone/>
              </a:pPr>
              <a:t>117</a:t>
            </a:fld>
            <a:endParaRPr lang="en-GB" altLang="en-US" sz="1100" i="1">
              <a:latin typeface="Times New Roman" pitchFamily="18" charset="0"/>
            </a:endParaRPr>
          </a:p>
        </p:txBody>
      </p:sp>
      <p:sp>
        <p:nvSpPr>
          <p:cNvPr id="398340" name="Rectangle 2"/>
          <p:cNvSpPr>
            <a:spLocks noGrp="1" noRot="1" noChangeAspect="1" noChangeArrowheads="1" noTextEdit="1"/>
          </p:cNvSpPr>
          <p:nvPr>
            <p:ph type="sldImg"/>
          </p:nvPr>
        </p:nvSpPr>
        <p:spPr>
          <a:ln/>
        </p:spPr>
      </p:sp>
      <p:sp>
        <p:nvSpPr>
          <p:cNvPr id="39834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eaLnBrk="1" hangingPunct="1">
              <a:spcBef>
                <a:spcPct val="0"/>
              </a:spcBef>
              <a:buClrTx/>
              <a:buFontTx/>
              <a:buNone/>
            </a:pPr>
            <a:r>
              <a:rPr lang="en-US" altLang="en-US" sz="1200" dirty="0">
                <a:solidFill>
                  <a:srgbClr val="3333FF"/>
                </a:solidFill>
              </a:rPr>
              <a:t>Let’s analyze this adjustment process based on the production module of the Keynesian model.</a:t>
            </a:r>
          </a:p>
          <a:p>
            <a:pPr eaLnBrk="1" hangingPunct="1">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Under the assumptions of the neoclassical model (s. chapter 2.1.) the supply of goods depends on the </a:t>
            </a:r>
            <a:r>
              <a:rPr lang="en-US" altLang="en-US" sz="1200" dirty="0">
                <a:solidFill>
                  <a:srgbClr val="FF0000"/>
                </a:solidFill>
              </a:rPr>
              <a:t>equilibrium labor input L</a:t>
            </a:r>
            <a:r>
              <a:rPr lang="en-US" altLang="en-US" sz="1200" baseline="-25000" dirty="0">
                <a:solidFill>
                  <a:srgbClr val="FF0000"/>
                </a:solidFill>
              </a:rPr>
              <a:t>D</a:t>
            </a:r>
            <a:r>
              <a:rPr lang="en-US" altLang="en-US" sz="1200" dirty="0">
                <a:solidFill>
                  <a:srgbClr val="FF0000"/>
                </a:solidFill>
              </a:rPr>
              <a:t>(</a:t>
            </a:r>
            <a:r>
              <a:rPr lang="en-US" altLang="en-US" sz="1200" dirty="0" err="1">
                <a:solidFill>
                  <a:srgbClr val="FF0000"/>
                </a:solidFill>
              </a:rPr>
              <a:t>w</a:t>
            </a:r>
            <a:r>
              <a:rPr lang="en-US" altLang="en-US" sz="1200" baseline="-25000" dirty="0" err="1">
                <a:solidFill>
                  <a:srgbClr val="FF0000"/>
                </a:solidFill>
              </a:rPr>
              <a:t>1</a:t>
            </a:r>
            <a:r>
              <a:rPr lang="en-US" altLang="en-US" sz="1200" dirty="0">
                <a:solidFill>
                  <a:srgbClr val="FF0000"/>
                </a:solidFill>
              </a:rPr>
              <a:t>/P</a:t>
            </a:r>
            <a:r>
              <a:rPr lang="en-US" altLang="en-US" sz="1200" baseline="-25000" dirty="0">
                <a:solidFill>
                  <a:srgbClr val="FF0000"/>
                </a:solidFill>
              </a:rPr>
              <a:t>1</a:t>
            </a:r>
            <a:r>
              <a:rPr lang="en-US" altLang="en-US" sz="1200" dirty="0">
                <a:solidFill>
                  <a:srgbClr val="FF0000"/>
                </a:solidFill>
              </a:rPr>
              <a:t>,K</a:t>
            </a:r>
            <a:r>
              <a:rPr lang="en-US" altLang="en-US" sz="1200" baseline="-25000" dirty="0">
                <a:solidFill>
                  <a:srgbClr val="FF0000"/>
                </a:solidFill>
              </a:rPr>
              <a:t>1</a:t>
            </a:r>
            <a:r>
              <a:rPr lang="en-US" altLang="en-US" sz="1200" dirty="0">
                <a:solidFill>
                  <a:srgbClr val="FF0000"/>
                </a:solidFill>
              </a:rPr>
              <a:t>) CLICK</a:t>
            </a:r>
            <a:r>
              <a:rPr lang="en-US" altLang="en-US" sz="1200" dirty="0">
                <a:solidFill>
                  <a:srgbClr val="3333FF"/>
                </a:solidFill>
              </a:rPr>
              <a:t>, determined on the labor market MOUSE, and the given capital stock </a:t>
            </a:r>
            <a:r>
              <a:rPr lang="en-US" altLang="en-US" sz="1200" dirty="0" err="1">
                <a:solidFill>
                  <a:srgbClr val="3333FF"/>
                </a:solidFill>
              </a:rPr>
              <a:t>K</a:t>
            </a:r>
            <a:r>
              <a:rPr lang="en-US" altLang="en-US" sz="1200" baseline="-25000" dirty="0" err="1">
                <a:solidFill>
                  <a:srgbClr val="3333FF"/>
                </a:solidFill>
              </a:rPr>
              <a:t>1</a:t>
            </a:r>
            <a:r>
              <a:rPr lang="en-US" altLang="en-US" sz="1200" dirty="0">
                <a:solidFill>
                  <a:srgbClr val="3333FF"/>
                </a:solidFill>
              </a:rPr>
              <a:t>. MOUSE</a:t>
            </a:r>
          </a:p>
          <a:p>
            <a:pPr eaLnBrk="1" hangingPunct="1">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The resulting level of GDP </a:t>
            </a:r>
            <a:r>
              <a:rPr lang="en-US" altLang="en-US" sz="1200" dirty="0">
                <a:solidFill>
                  <a:srgbClr val="FF0000"/>
                </a:solidFill>
              </a:rPr>
              <a:t>CLICK</a:t>
            </a:r>
            <a:r>
              <a:rPr lang="en-US" altLang="en-US" sz="1200" dirty="0">
                <a:solidFill>
                  <a:srgbClr val="3333FF"/>
                </a:solidFill>
              </a:rPr>
              <a:t> is called "</a:t>
            </a:r>
            <a:r>
              <a:rPr lang="en-US" altLang="en-US" sz="1200" dirty="0">
                <a:solidFill>
                  <a:srgbClr val="FF0000"/>
                </a:solidFill>
              </a:rPr>
              <a:t>Normal Capacity GDP</a:t>
            </a:r>
            <a:r>
              <a:rPr lang="en-US" altLang="en-US" sz="1200" dirty="0">
                <a:solidFill>
                  <a:srgbClr val="3333FF"/>
                </a:solidFill>
              </a:rPr>
              <a:t>” or (since there is no unemployment) "</a:t>
            </a:r>
            <a:r>
              <a:rPr lang="en-US" altLang="en-US" sz="1200" dirty="0">
                <a:solidFill>
                  <a:srgbClr val="FF0000"/>
                </a:solidFill>
              </a:rPr>
              <a:t>Full Employment GDP</a:t>
            </a:r>
            <a:r>
              <a:rPr lang="en-US" altLang="en-US" sz="1200" dirty="0">
                <a:solidFill>
                  <a:srgbClr val="3333FF"/>
                </a:solidFill>
              </a:rPr>
              <a:t>“. </a:t>
            </a:r>
          </a:p>
          <a:p>
            <a:pPr eaLnBrk="1" hangingPunct="1">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This means, under neoclassical assumptions, the causality comes from the labor market: The labor market decides how much labor input is used to produce GDP.</a:t>
            </a:r>
          </a:p>
          <a:p>
            <a:pPr eaLnBrk="1" hangingPunct="1">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So the supply of GDP depends on the labor market equilibrium and not vice versa!</a:t>
            </a:r>
          </a:p>
          <a:p>
            <a:pPr marL="0" indent="0" eaLnBrk="1" hangingPunct="1">
              <a:buNone/>
            </a:pPr>
            <a:endParaRPr lang="de-DE" altLang="en-US" dirty="0">
              <a:latin typeface="Arial" pitchFamily="34"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136352B-42D2-45E5-B2D6-8B5B5CB86090}" type="slidenum">
              <a:rPr lang="en-GB" altLang="en-US" sz="1100" smtClean="0">
                <a:latin typeface="Times New Roman" pitchFamily="18" charset="0"/>
              </a:rPr>
              <a:pPr>
                <a:spcBef>
                  <a:spcPct val="0"/>
                </a:spcBef>
                <a:buFontTx/>
                <a:buNone/>
              </a:pPr>
              <a:t>118</a:t>
            </a:fld>
            <a:endParaRPr lang="en-GB" altLang="en-US" sz="1100">
              <a:latin typeface="Times New Roman" pitchFamily="18" charset="0"/>
            </a:endParaRPr>
          </a:p>
        </p:txBody>
      </p:sp>
      <p:sp>
        <p:nvSpPr>
          <p:cNvPr id="399363"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B965E3C-D789-42F3-B8EE-A74A50FDBFB2}" type="slidenum">
              <a:rPr lang="en-GB" altLang="en-US" sz="1100" i="1">
                <a:latin typeface="Times New Roman" pitchFamily="18" charset="0"/>
              </a:rPr>
              <a:pPr algn="r">
                <a:spcBef>
                  <a:spcPct val="0"/>
                </a:spcBef>
                <a:buFontTx/>
                <a:buNone/>
              </a:pPr>
              <a:t>118</a:t>
            </a:fld>
            <a:endParaRPr lang="en-GB" altLang="en-US" sz="1100" i="1">
              <a:latin typeface="Times New Roman" pitchFamily="18" charset="0"/>
            </a:endParaRPr>
          </a:p>
        </p:txBody>
      </p:sp>
      <p:sp>
        <p:nvSpPr>
          <p:cNvPr id="399364" name="Rectangle 2"/>
          <p:cNvSpPr>
            <a:spLocks noGrp="1" noRot="1" noChangeAspect="1" noChangeArrowheads="1" noTextEdit="1"/>
          </p:cNvSpPr>
          <p:nvPr>
            <p:ph type="sldImg"/>
          </p:nvPr>
        </p:nvSpPr>
        <p:spPr>
          <a:ln/>
        </p:spPr>
      </p:sp>
      <p:sp>
        <p:nvSpPr>
          <p:cNvPr id="39936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eaLnBrk="1" hangingPunct="1">
              <a:spcBef>
                <a:spcPct val="0"/>
              </a:spcBef>
              <a:buClrTx/>
              <a:buFontTx/>
              <a:buNone/>
            </a:pPr>
            <a:r>
              <a:rPr lang="en-US" altLang="en-US" sz="1200" dirty="0">
                <a:solidFill>
                  <a:srgbClr val="3333FF"/>
                </a:solidFill>
              </a:rPr>
              <a:t>Under the assumptions of the Keynesian model, </a:t>
            </a:r>
            <a:r>
              <a:rPr lang="en-US" altLang="en-US" sz="1200" dirty="0">
                <a:solidFill>
                  <a:srgbClr val="FF0000"/>
                </a:solidFill>
              </a:rPr>
              <a:t>firms adjust</a:t>
            </a:r>
            <a:r>
              <a:rPr lang="en-US" altLang="en-US" sz="1200" dirty="0">
                <a:solidFill>
                  <a:srgbClr val="3333FF"/>
                </a:solidFill>
              </a:rPr>
              <a:t> in the short run their production of goods to the demand for goods. Therefore they will also adjust their </a:t>
            </a:r>
            <a:r>
              <a:rPr lang="en-US" altLang="en-US" sz="1200" dirty="0">
                <a:solidFill>
                  <a:srgbClr val="FF0000"/>
                </a:solidFill>
              </a:rPr>
              <a:t>labor demand</a:t>
            </a:r>
            <a:r>
              <a:rPr lang="en-US" altLang="en-US" sz="1200" dirty="0">
                <a:solidFill>
                  <a:srgbClr val="3333FF"/>
                </a:solidFill>
              </a:rPr>
              <a:t> </a:t>
            </a:r>
            <a:r>
              <a:rPr lang="en-US" altLang="en-US" sz="1200" dirty="0">
                <a:solidFill>
                  <a:srgbClr val="FF0000"/>
                </a:solidFill>
              </a:rPr>
              <a:t>to the demand for goods </a:t>
            </a:r>
            <a:r>
              <a:rPr lang="en-US" altLang="en-US" sz="1200" dirty="0">
                <a:solidFill>
                  <a:srgbClr val="3333FF"/>
                </a:solidFill>
              </a:rPr>
              <a:t>in the short run!</a:t>
            </a:r>
          </a:p>
          <a:p>
            <a:pPr eaLnBrk="1" hangingPunct="1">
              <a:lnSpc>
                <a:spcPct val="40000"/>
              </a:lnSpc>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Consequently, </a:t>
            </a:r>
            <a:r>
              <a:rPr lang="en-US" altLang="en-US" sz="1200" dirty="0">
                <a:solidFill>
                  <a:srgbClr val="FF0000"/>
                </a:solidFill>
              </a:rPr>
              <a:t>in the short run</a:t>
            </a:r>
            <a:r>
              <a:rPr lang="en-US" altLang="en-US" sz="1200" dirty="0">
                <a:solidFill>
                  <a:srgbClr val="3333FF"/>
                </a:solidFill>
              </a:rPr>
              <a:t>, the </a:t>
            </a:r>
            <a:r>
              <a:rPr lang="en-US" altLang="en-US" sz="1200" dirty="0">
                <a:solidFill>
                  <a:srgbClr val="FF0000"/>
                </a:solidFill>
              </a:rPr>
              <a:t>labor demand</a:t>
            </a:r>
            <a:r>
              <a:rPr lang="en-US" altLang="en-US" sz="1200" dirty="0">
                <a:solidFill>
                  <a:srgbClr val="3333FF"/>
                </a:solidFill>
              </a:rPr>
              <a:t> of firms is, under Keynesian assumptions, not </a:t>
            </a:r>
            <a:r>
              <a:rPr lang="en-US" altLang="en-US" sz="1200" dirty="0">
                <a:solidFill>
                  <a:srgbClr val="FF0000"/>
                </a:solidFill>
              </a:rPr>
              <a:t>determined</a:t>
            </a:r>
            <a:r>
              <a:rPr lang="en-US" altLang="en-US" sz="1200" dirty="0">
                <a:solidFill>
                  <a:srgbClr val="3333FF"/>
                </a:solidFill>
              </a:rPr>
              <a:t> by the labor market equilibrium wage…</a:t>
            </a:r>
            <a:endParaRPr lang="de-DE" altLang="en-US" dirty="0">
              <a:latin typeface="Arial" pitchFamily="34"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147AD6A-6D1E-4C8D-8DBA-8787E328D709}" type="slidenum">
              <a:rPr lang="en-GB" altLang="en-US" sz="1100" smtClean="0">
                <a:latin typeface="Times New Roman" pitchFamily="18" charset="0"/>
              </a:rPr>
              <a:pPr>
                <a:spcBef>
                  <a:spcPct val="0"/>
                </a:spcBef>
                <a:buFontTx/>
                <a:buNone/>
              </a:pPr>
              <a:t>119</a:t>
            </a:fld>
            <a:endParaRPr lang="en-GB" altLang="en-US" sz="1100">
              <a:latin typeface="Times New Roman" pitchFamily="18" charset="0"/>
            </a:endParaRPr>
          </a:p>
        </p:txBody>
      </p:sp>
      <p:sp>
        <p:nvSpPr>
          <p:cNvPr id="400387"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3386DE2-663B-4EE2-AF15-A4D72A5C85CE}" type="slidenum">
              <a:rPr lang="en-GB" altLang="en-US" sz="1100" i="1">
                <a:latin typeface="Times New Roman" pitchFamily="18" charset="0"/>
              </a:rPr>
              <a:pPr algn="r">
                <a:spcBef>
                  <a:spcPct val="0"/>
                </a:spcBef>
                <a:buFontTx/>
                <a:buNone/>
              </a:pPr>
              <a:t>119</a:t>
            </a:fld>
            <a:endParaRPr lang="en-GB" altLang="en-US" sz="1100" i="1">
              <a:latin typeface="Times New Roman" pitchFamily="18" charset="0"/>
            </a:endParaRPr>
          </a:p>
        </p:txBody>
      </p:sp>
      <p:sp>
        <p:nvSpPr>
          <p:cNvPr id="400388" name="Rectangle 2"/>
          <p:cNvSpPr>
            <a:spLocks noGrp="1" noRot="1" noChangeAspect="1" noChangeArrowheads="1" noTextEdit="1"/>
          </p:cNvSpPr>
          <p:nvPr>
            <p:ph type="sldImg"/>
          </p:nvPr>
        </p:nvSpPr>
        <p:spPr>
          <a:ln/>
        </p:spPr>
      </p:sp>
      <p:sp>
        <p:nvSpPr>
          <p:cNvPr id="40038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eaLnBrk="1" hangingPunct="1">
              <a:spcBef>
                <a:spcPct val="0"/>
              </a:spcBef>
              <a:buClrTx/>
              <a:buFontTx/>
              <a:buNone/>
            </a:pPr>
            <a:r>
              <a:rPr lang="de-DE" altLang="en-US" dirty="0">
                <a:latin typeface="Arial" pitchFamily="34" charset="0"/>
              </a:rPr>
              <a:t>…</a:t>
            </a:r>
            <a:r>
              <a:rPr lang="en-US" altLang="en-US" sz="1200" dirty="0">
                <a:solidFill>
                  <a:srgbClr val="3333FF"/>
                </a:solidFill>
              </a:rPr>
              <a:t> but </a:t>
            </a:r>
            <a:r>
              <a:rPr lang="en-US" altLang="en-US" sz="1200" dirty="0">
                <a:solidFill>
                  <a:srgbClr val="FF0000"/>
                </a:solidFill>
              </a:rPr>
              <a:t>by</a:t>
            </a:r>
            <a:r>
              <a:rPr lang="en-US" altLang="en-US" sz="1200" dirty="0">
                <a:solidFill>
                  <a:srgbClr val="3333FF"/>
                </a:solidFill>
              </a:rPr>
              <a:t> the </a:t>
            </a:r>
            <a:r>
              <a:rPr lang="en-US" altLang="en-US" sz="1200" dirty="0">
                <a:solidFill>
                  <a:srgbClr val="FF0000"/>
                </a:solidFill>
              </a:rPr>
              <a:t>demand for goods</a:t>
            </a:r>
            <a:r>
              <a:rPr lang="en-US" altLang="en-US" sz="1200" dirty="0">
                <a:solidFill>
                  <a:srgbClr val="3333FF"/>
                </a:solidFill>
              </a:rPr>
              <a:t> Y</a:t>
            </a:r>
            <a:r>
              <a:rPr lang="en-US" altLang="en-US" sz="1200" baseline="-25000" dirty="0">
                <a:solidFill>
                  <a:srgbClr val="3333FF"/>
                </a:solidFill>
              </a:rPr>
              <a:t>D</a:t>
            </a:r>
            <a:r>
              <a:rPr lang="en-US" altLang="en-US" sz="1200" dirty="0">
                <a:solidFill>
                  <a:srgbClr val="3333FF"/>
                </a:solidFill>
              </a:rPr>
              <a:t>. CLICK.  Starting with this demand, we use the production function to calculate the necessary labor input CLICK, which then corresponds to the Keynesian labor demand  CLICK </a:t>
            </a:r>
            <a:r>
              <a:rPr lang="en-US" altLang="en-US" sz="1200" dirty="0" err="1">
                <a:solidFill>
                  <a:srgbClr val="3333FF"/>
                </a:solidFill>
              </a:rPr>
              <a:t>CLICK</a:t>
            </a:r>
            <a:endParaRPr lang="en-US" altLang="en-US" sz="1200" dirty="0">
              <a:solidFill>
                <a:srgbClr val="3333FF"/>
              </a:solidFill>
            </a:endParaRPr>
          </a:p>
          <a:p>
            <a:pPr eaLnBrk="1" hangingPunct="1">
              <a:lnSpc>
                <a:spcPct val="40000"/>
              </a:lnSpc>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Consequently, the Keynesian labor demand curve depends not on the equilibrium wage rate, but on the level of the demand for goods: </a:t>
            </a:r>
            <a:r>
              <a:rPr lang="en-US" altLang="en-US" sz="1200" dirty="0">
                <a:solidFill>
                  <a:srgbClr val="FF0000"/>
                </a:solidFill>
              </a:rPr>
              <a:t>L</a:t>
            </a:r>
            <a:r>
              <a:rPr lang="en-US" altLang="en-US" sz="1200" baseline="-25000" dirty="0">
                <a:solidFill>
                  <a:srgbClr val="FF0000"/>
                </a:solidFill>
              </a:rPr>
              <a:t>D</a:t>
            </a:r>
            <a:r>
              <a:rPr lang="en-US" altLang="en-US" sz="1200" dirty="0">
                <a:solidFill>
                  <a:srgbClr val="FF0000"/>
                </a:solidFill>
              </a:rPr>
              <a:t>(Y</a:t>
            </a:r>
            <a:r>
              <a:rPr lang="en-US" altLang="en-US" sz="1200" baseline="-25000" dirty="0">
                <a:solidFill>
                  <a:srgbClr val="FF0000"/>
                </a:solidFill>
              </a:rPr>
              <a:t>D</a:t>
            </a:r>
            <a:r>
              <a:rPr lang="en-US" altLang="en-US" sz="1200" dirty="0">
                <a:solidFill>
                  <a:srgbClr val="FF0000"/>
                </a:solidFill>
              </a:rPr>
              <a:t>) MOUSE</a:t>
            </a:r>
          </a:p>
          <a:p>
            <a:pPr eaLnBrk="1" hangingPunct="1">
              <a:spcBef>
                <a:spcPct val="0"/>
              </a:spcBef>
              <a:buClrTx/>
              <a:buFontTx/>
              <a:buNone/>
            </a:pPr>
            <a:endParaRPr lang="en-US" altLang="en-US" sz="1200" dirty="0">
              <a:solidFill>
                <a:srgbClr val="FF0000"/>
              </a:solidFill>
            </a:endParaRPr>
          </a:p>
          <a:p>
            <a:pPr marL="228600" marR="0" lvl="0" indent="-228600" algn="l" defTabSz="762000" rtl="0" eaLnBrk="1" fontAlgn="base" latinLnBrk="0" hangingPunct="1">
              <a:lnSpc>
                <a:spcPct val="100000"/>
              </a:lnSpc>
              <a:spcBef>
                <a:spcPct val="0"/>
              </a:spcBef>
              <a:spcAft>
                <a:spcPct val="0"/>
              </a:spcAft>
              <a:buClrTx/>
              <a:buSzTx/>
              <a:buFontTx/>
              <a:buNone/>
              <a:tabLst/>
              <a:defRPr/>
            </a:pPr>
            <a:r>
              <a:rPr lang="en-US" altLang="en-US" sz="1200" dirty="0">
                <a:solidFill>
                  <a:srgbClr val="3333FF"/>
                </a:solidFill>
              </a:rPr>
              <a:t>Only, if the demand for goods equals the full employment GDP, i.e. </a:t>
            </a:r>
            <a:r>
              <a:rPr lang="en-US" altLang="en-US" sz="1200" dirty="0">
                <a:solidFill>
                  <a:srgbClr val="FF0000"/>
                </a:solidFill>
              </a:rPr>
              <a:t>Y</a:t>
            </a:r>
            <a:r>
              <a:rPr lang="en-US" altLang="en-US" sz="1200" baseline="-25000" dirty="0">
                <a:solidFill>
                  <a:srgbClr val="FF0000"/>
                </a:solidFill>
              </a:rPr>
              <a:t>D</a:t>
            </a:r>
            <a:r>
              <a:rPr lang="en-US" altLang="en-US" sz="1200" dirty="0">
                <a:solidFill>
                  <a:srgbClr val="FF0000"/>
                </a:solidFill>
              </a:rPr>
              <a:t>= Y(L</a:t>
            </a:r>
            <a:r>
              <a:rPr lang="en-US" altLang="en-US" sz="1200" baseline="-25000" dirty="0">
                <a:solidFill>
                  <a:srgbClr val="FF0000"/>
                </a:solidFill>
              </a:rPr>
              <a:t>D1</a:t>
            </a:r>
            <a:r>
              <a:rPr lang="en-US" altLang="en-US" sz="1200" dirty="0">
                <a:solidFill>
                  <a:srgbClr val="FF0000"/>
                </a:solidFill>
              </a:rPr>
              <a:t>,K</a:t>
            </a:r>
            <a:r>
              <a:rPr lang="en-US" altLang="en-US" sz="1200" baseline="-25000" dirty="0">
                <a:solidFill>
                  <a:srgbClr val="FF0000"/>
                </a:solidFill>
              </a:rPr>
              <a:t>1</a:t>
            </a:r>
            <a:r>
              <a:rPr lang="en-US" altLang="en-US" sz="1200" dirty="0">
                <a:solidFill>
                  <a:srgbClr val="FF0000"/>
                </a:solidFill>
              </a:rPr>
              <a:t>)</a:t>
            </a:r>
            <a:r>
              <a:rPr lang="en-US" altLang="en-US" sz="1200" dirty="0">
                <a:solidFill>
                  <a:srgbClr val="3333FF"/>
                </a:solidFill>
              </a:rPr>
              <a:t>, Keynesian labor demand will equal the equilibrium labor input of the neoclassical model: </a:t>
            </a:r>
            <a:r>
              <a:rPr lang="en-US" altLang="en-US" sz="1200" dirty="0">
                <a:solidFill>
                  <a:srgbClr val="FF0000"/>
                </a:solidFill>
              </a:rPr>
              <a:t>L</a:t>
            </a:r>
            <a:r>
              <a:rPr lang="en-US" altLang="en-US" sz="1200" baseline="-25000" dirty="0">
                <a:solidFill>
                  <a:srgbClr val="FF0000"/>
                </a:solidFill>
              </a:rPr>
              <a:t>D</a:t>
            </a:r>
            <a:r>
              <a:rPr lang="en-US" altLang="en-US" sz="1200" dirty="0">
                <a:solidFill>
                  <a:srgbClr val="FF0000"/>
                </a:solidFill>
              </a:rPr>
              <a:t>(Y</a:t>
            </a:r>
            <a:r>
              <a:rPr lang="en-US" altLang="en-US" sz="1200" baseline="-25000" dirty="0">
                <a:solidFill>
                  <a:srgbClr val="FF0000"/>
                </a:solidFill>
              </a:rPr>
              <a:t>D</a:t>
            </a:r>
            <a:r>
              <a:rPr lang="en-US" altLang="en-US" sz="1200" dirty="0">
                <a:solidFill>
                  <a:srgbClr val="FF0000"/>
                </a:solidFill>
              </a:rPr>
              <a:t>) = L</a:t>
            </a:r>
            <a:r>
              <a:rPr lang="en-US" altLang="en-US" sz="1200" baseline="-25000" dirty="0">
                <a:solidFill>
                  <a:srgbClr val="FF0000"/>
                </a:solidFill>
              </a:rPr>
              <a:t>D</a:t>
            </a:r>
            <a:r>
              <a:rPr lang="en-US" altLang="en-US" sz="1200" dirty="0">
                <a:solidFill>
                  <a:srgbClr val="FF0000"/>
                </a:solidFill>
              </a:rPr>
              <a:t>(</a:t>
            </a:r>
            <a:r>
              <a:rPr lang="en-US" altLang="en-US" sz="1200" dirty="0" err="1">
                <a:solidFill>
                  <a:srgbClr val="FF0000"/>
                </a:solidFill>
              </a:rPr>
              <a:t>w</a:t>
            </a:r>
            <a:r>
              <a:rPr lang="en-US" altLang="en-US" sz="1200" baseline="-25000" dirty="0" err="1">
                <a:solidFill>
                  <a:srgbClr val="FF0000"/>
                </a:solidFill>
              </a:rPr>
              <a:t>1</a:t>
            </a:r>
            <a:r>
              <a:rPr lang="en-US" altLang="en-US" sz="1200" dirty="0">
                <a:solidFill>
                  <a:srgbClr val="FF0000"/>
                </a:solidFill>
              </a:rPr>
              <a:t>/P</a:t>
            </a:r>
            <a:r>
              <a:rPr lang="en-US" altLang="en-US" sz="1200" baseline="-25000" dirty="0">
                <a:solidFill>
                  <a:srgbClr val="FF0000"/>
                </a:solidFill>
              </a:rPr>
              <a:t>1</a:t>
            </a:r>
            <a:r>
              <a:rPr lang="en-US" altLang="en-US" sz="1200" dirty="0">
                <a:solidFill>
                  <a:srgbClr val="FF0000"/>
                </a:solidFill>
              </a:rPr>
              <a:t>,K</a:t>
            </a:r>
            <a:r>
              <a:rPr lang="en-US" altLang="en-US" sz="1200" baseline="-25000" dirty="0">
                <a:solidFill>
                  <a:srgbClr val="FF0000"/>
                </a:solidFill>
              </a:rPr>
              <a:t>1</a:t>
            </a:r>
            <a:r>
              <a:rPr lang="en-US" altLang="en-US" sz="1200" dirty="0">
                <a:solidFill>
                  <a:srgbClr val="FF0000"/>
                </a:solidFill>
              </a:rPr>
              <a:t>)</a:t>
            </a:r>
            <a:r>
              <a:rPr lang="en-US" altLang="en-US" sz="1200" dirty="0">
                <a:solidFill>
                  <a:srgbClr val="3333FF"/>
                </a:solidFill>
              </a:rPr>
              <a:t>. </a:t>
            </a:r>
            <a:endParaRPr lang="en-US" altLang="en-US" sz="1200" dirty="0">
              <a:solidFill>
                <a:srgbClr val="FF0000"/>
              </a:solidFill>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FA8962F-C2A9-451E-A46C-C70CFD04FF7F}" type="slidenum">
              <a:rPr lang="en-GB" altLang="en-US" sz="1100" smtClean="0">
                <a:latin typeface="Times New Roman" pitchFamily="18" charset="0"/>
              </a:rPr>
              <a:pPr>
                <a:spcBef>
                  <a:spcPct val="0"/>
                </a:spcBef>
                <a:buFontTx/>
                <a:buNone/>
              </a:pPr>
              <a:t>12</a:t>
            </a:fld>
            <a:endParaRPr lang="en-GB" altLang="en-US" sz="1100">
              <a:latin typeface="Times New Roman" pitchFamily="18" charset="0"/>
            </a:endParaRPr>
          </a:p>
        </p:txBody>
      </p:sp>
      <p:sp>
        <p:nvSpPr>
          <p:cNvPr id="29184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9184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BF95117-9FD1-4F04-9D06-2CF208D0922D}" type="slidenum">
              <a:rPr lang="en-GB" altLang="en-US" sz="1100" i="1">
                <a:latin typeface="Times New Roman" pitchFamily="18" charset="0"/>
              </a:rPr>
              <a:pPr algn="r">
                <a:spcBef>
                  <a:spcPct val="0"/>
                </a:spcBef>
                <a:buFontTx/>
                <a:buNone/>
              </a:pPr>
              <a:t>12</a:t>
            </a:fld>
            <a:endParaRPr lang="en-GB" altLang="en-US" sz="1100" i="1">
              <a:latin typeface="Times New Roman" pitchFamily="18" charset="0"/>
            </a:endParaRPr>
          </a:p>
        </p:txBody>
      </p:sp>
      <p:sp>
        <p:nvSpPr>
          <p:cNvPr id="291845" name="Rectangle 2"/>
          <p:cNvSpPr>
            <a:spLocks noGrp="1" noRot="1" noChangeAspect="1" noChangeArrowheads="1" noTextEdit="1"/>
          </p:cNvSpPr>
          <p:nvPr>
            <p:ph type="sldImg"/>
          </p:nvPr>
        </p:nvSpPr>
        <p:spPr>
          <a:ln/>
        </p:spPr>
      </p:sp>
      <p:sp>
        <p:nvSpPr>
          <p:cNvPr id="29184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FTXT</a:t>
            </a:r>
            <a:endParaRPr lang="de-DE" altLang="en-US" dirty="0">
              <a:latin typeface="Arial" pitchFamily="34"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BD7B44A5-0C03-45B0-B430-8997E309798D}" type="slidenum">
              <a:rPr lang="en-GB" altLang="en-US" sz="1100" smtClean="0">
                <a:latin typeface="Times New Roman" pitchFamily="18" charset="0"/>
              </a:rPr>
              <a:pPr>
                <a:spcBef>
                  <a:spcPct val="0"/>
                </a:spcBef>
                <a:buFontTx/>
                <a:buNone/>
              </a:pPr>
              <a:t>120</a:t>
            </a:fld>
            <a:endParaRPr lang="en-GB" altLang="en-US" sz="1100">
              <a:latin typeface="Times New Roman" pitchFamily="18" charset="0"/>
            </a:endParaRPr>
          </a:p>
        </p:txBody>
      </p:sp>
      <p:sp>
        <p:nvSpPr>
          <p:cNvPr id="401411"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6DA1737-DAB4-451B-9354-BB91FD69933F}" type="slidenum">
              <a:rPr lang="en-GB" altLang="en-US" sz="1100" i="1">
                <a:latin typeface="Times New Roman" pitchFamily="18" charset="0"/>
              </a:rPr>
              <a:pPr algn="r">
                <a:spcBef>
                  <a:spcPct val="0"/>
                </a:spcBef>
                <a:buFontTx/>
                <a:buNone/>
              </a:pPr>
              <a:t>120</a:t>
            </a:fld>
            <a:endParaRPr lang="en-GB" altLang="en-US" sz="1100" i="1">
              <a:latin typeface="Times New Roman" pitchFamily="18" charset="0"/>
            </a:endParaRPr>
          </a:p>
        </p:txBody>
      </p:sp>
      <p:sp>
        <p:nvSpPr>
          <p:cNvPr id="401412" name="Rectangle 2"/>
          <p:cNvSpPr>
            <a:spLocks noGrp="1" noRot="1" noChangeAspect="1" noChangeArrowheads="1" noTextEdit="1"/>
          </p:cNvSpPr>
          <p:nvPr>
            <p:ph type="sldImg"/>
          </p:nvPr>
        </p:nvSpPr>
        <p:spPr>
          <a:ln/>
        </p:spPr>
      </p:sp>
      <p:sp>
        <p:nvSpPr>
          <p:cNvPr id="40141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eaLnBrk="1" hangingPunct="1">
              <a:spcBef>
                <a:spcPct val="0"/>
              </a:spcBef>
              <a:buClrTx/>
              <a:buFontTx/>
              <a:buNone/>
            </a:pPr>
            <a:r>
              <a:rPr lang="en-US" altLang="en-US" sz="1200" dirty="0">
                <a:solidFill>
                  <a:srgbClr val="3333FF"/>
                </a:solidFill>
              </a:rPr>
              <a:t>If the demand for goods falls CLICK below the full employment level of GDP, CLICK </a:t>
            </a:r>
          </a:p>
          <a:p>
            <a:pPr eaLnBrk="1" hangingPunct="1">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Keynesian labor demand  CLICK will be lower than the equilibrium labor input of the neoclassical model  CLICK  </a:t>
            </a:r>
            <a:r>
              <a:rPr lang="en-US" altLang="en-US" sz="1200" dirty="0" err="1">
                <a:solidFill>
                  <a:srgbClr val="3333FF"/>
                </a:solidFill>
              </a:rPr>
              <a:t>CLICK</a:t>
            </a:r>
            <a:r>
              <a:rPr lang="en-US" altLang="en-US" sz="1200" dirty="0">
                <a:solidFill>
                  <a:srgbClr val="3333FF"/>
                </a:solidFill>
              </a:rPr>
              <a:t> </a:t>
            </a:r>
          </a:p>
          <a:p>
            <a:pPr eaLnBrk="1" hangingPunct="1">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If the real wage is downward fixed by a collective bargaining contract to the long-run market equilibrium level of </a:t>
            </a:r>
            <a:r>
              <a:rPr lang="en-US" altLang="en-US" sz="1200" dirty="0" err="1">
                <a:solidFill>
                  <a:srgbClr val="3333FF"/>
                </a:solidFill>
              </a:rPr>
              <a:t>w</a:t>
            </a:r>
            <a:r>
              <a:rPr lang="en-US" altLang="en-US" sz="1200" baseline="-25000" dirty="0" err="1">
                <a:solidFill>
                  <a:srgbClr val="3333FF"/>
                </a:solidFill>
              </a:rPr>
              <a:t>1</a:t>
            </a:r>
            <a:r>
              <a:rPr lang="en-US" altLang="en-US" sz="1200" dirty="0">
                <a:solidFill>
                  <a:srgbClr val="3333FF"/>
                </a:solidFill>
              </a:rPr>
              <a:t>/</a:t>
            </a:r>
            <a:r>
              <a:rPr lang="en-US" altLang="en-US" sz="1200" dirty="0" err="1">
                <a:solidFill>
                  <a:srgbClr val="3333FF"/>
                </a:solidFill>
              </a:rPr>
              <a:t>P</a:t>
            </a:r>
            <a:r>
              <a:rPr lang="en-US" altLang="en-US" sz="1200" baseline="-25000" dirty="0" err="1">
                <a:solidFill>
                  <a:srgbClr val="3333FF"/>
                </a:solidFill>
              </a:rPr>
              <a:t>1</a:t>
            </a:r>
            <a:r>
              <a:rPr lang="en-US" altLang="en-US" sz="1200" dirty="0">
                <a:solidFill>
                  <a:srgbClr val="3333FF"/>
                </a:solidFill>
              </a:rPr>
              <a:t>, the resulting  CLICK unemployment is called </a:t>
            </a:r>
            <a:r>
              <a:rPr lang="en-US" altLang="en-US" sz="1200" dirty="0">
                <a:solidFill>
                  <a:srgbClr val="FF0000"/>
                </a:solidFill>
              </a:rPr>
              <a:t>“Keynesian unemployment”.</a:t>
            </a:r>
            <a:endParaRPr lang="de-DE" altLang="en-US" dirty="0">
              <a:latin typeface="Arial" pitchFamily="34"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EED6B90-5F50-4E90-92E6-13703DF43DBE}" type="slidenum">
              <a:rPr lang="en-GB" altLang="en-US" sz="1100" smtClean="0">
                <a:latin typeface="Times New Roman" pitchFamily="18" charset="0"/>
              </a:rPr>
              <a:pPr>
                <a:spcBef>
                  <a:spcPct val="0"/>
                </a:spcBef>
                <a:buFontTx/>
                <a:buNone/>
              </a:pPr>
              <a:t>121</a:t>
            </a:fld>
            <a:endParaRPr lang="en-GB" altLang="en-US" sz="1100">
              <a:latin typeface="Times New Roman" pitchFamily="18" charset="0"/>
            </a:endParaRPr>
          </a:p>
        </p:txBody>
      </p:sp>
      <p:sp>
        <p:nvSpPr>
          <p:cNvPr id="402435"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F1B13673-4A68-4819-B7F4-01ED53F6BBD3}" type="slidenum">
              <a:rPr lang="en-GB" altLang="en-US" sz="1100" i="1">
                <a:latin typeface="Times New Roman" pitchFamily="18" charset="0"/>
              </a:rPr>
              <a:pPr algn="r">
                <a:spcBef>
                  <a:spcPct val="0"/>
                </a:spcBef>
                <a:buFontTx/>
                <a:buNone/>
              </a:pPr>
              <a:t>121</a:t>
            </a:fld>
            <a:endParaRPr lang="en-GB" altLang="en-US" sz="1100" i="1">
              <a:latin typeface="Times New Roman" pitchFamily="18" charset="0"/>
            </a:endParaRPr>
          </a:p>
        </p:txBody>
      </p:sp>
      <p:sp>
        <p:nvSpPr>
          <p:cNvPr id="402436" name="Rectangle 2"/>
          <p:cNvSpPr>
            <a:spLocks noGrp="1" noRot="1" noChangeAspect="1" noChangeArrowheads="1" noTextEdit="1"/>
          </p:cNvSpPr>
          <p:nvPr>
            <p:ph type="sldImg"/>
          </p:nvPr>
        </p:nvSpPr>
        <p:spPr>
          <a:ln/>
        </p:spPr>
      </p:sp>
      <p:sp>
        <p:nvSpPr>
          <p:cNvPr id="40243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eaLnBrk="1" hangingPunct="1">
              <a:spcBef>
                <a:spcPct val="0"/>
              </a:spcBef>
              <a:buClrTx/>
              <a:buFontTx/>
              <a:buNone/>
            </a:pPr>
            <a:r>
              <a:rPr lang="en-US" altLang="en-US" sz="1200" dirty="0">
                <a:solidFill>
                  <a:srgbClr val="3333FF"/>
                </a:solidFill>
              </a:rPr>
              <a:t>We know from section 4.2. that also the opposite can happen: The demand for goods can grow CLICK above full employment GDP CLICK</a:t>
            </a:r>
          </a:p>
          <a:p>
            <a:pPr eaLnBrk="1" hangingPunct="1">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In this case, Keynesian labor demand  CLICK will be higher than the equilibrium labor input of the neoclassical model  CLICK </a:t>
            </a:r>
            <a:r>
              <a:rPr lang="en-US" altLang="en-US" sz="1200" dirty="0" err="1">
                <a:solidFill>
                  <a:srgbClr val="3333FF"/>
                </a:solidFill>
              </a:rPr>
              <a:t>CLICK</a:t>
            </a:r>
            <a:r>
              <a:rPr lang="en-US" altLang="en-US" sz="1200" dirty="0">
                <a:solidFill>
                  <a:srgbClr val="3333FF"/>
                </a:solidFill>
              </a:rPr>
              <a:t> </a:t>
            </a:r>
          </a:p>
          <a:p>
            <a:pPr eaLnBrk="1" hangingPunct="1">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To receive this additional amount of labor, firms must pay higher wages the collective bargaining wage rate. In economic booms workers receive typically overtime premiums.</a:t>
            </a:r>
          </a:p>
          <a:p>
            <a:pPr eaLnBrk="1" hangingPunct="1">
              <a:lnSpc>
                <a:spcPct val="60000"/>
              </a:lnSpc>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Since </a:t>
            </a:r>
            <a:r>
              <a:rPr lang="en-US" altLang="en-US" sz="1200" dirty="0">
                <a:solidFill>
                  <a:srgbClr val="FF0000"/>
                </a:solidFill>
              </a:rPr>
              <a:t>collective bargaining contracts</a:t>
            </a:r>
            <a:r>
              <a:rPr lang="en-US" altLang="en-US" sz="1200" dirty="0">
                <a:solidFill>
                  <a:srgbClr val="3333FF"/>
                </a:solidFill>
              </a:rPr>
              <a:t> allow an increase of wages, wages will grow in an economic boom  CLICK. The resulting situation CLICK is called </a:t>
            </a:r>
            <a:r>
              <a:rPr lang="en-US" altLang="en-US" sz="1200" dirty="0">
                <a:solidFill>
                  <a:srgbClr val="FF0000"/>
                </a:solidFill>
              </a:rPr>
              <a:t>“Keynesian overemployment”</a:t>
            </a:r>
            <a:endParaRPr lang="en-US" altLang="en-US" sz="1200" dirty="0">
              <a:solidFill>
                <a:srgbClr val="3333FF"/>
              </a:solidFill>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F755228-E963-41FB-9DDC-7E57A872C1F8}" type="slidenum">
              <a:rPr lang="en-GB" altLang="en-US" sz="1100" smtClean="0">
                <a:latin typeface="Times New Roman" pitchFamily="18" charset="0"/>
              </a:rPr>
              <a:pPr>
                <a:spcBef>
                  <a:spcPct val="0"/>
                </a:spcBef>
                <a:buFontTx/>
                <a:buNone/>
              </a:pPr>
              <a:t>122</a:t>
            </a:fld>
            <a:endParaRPr lang="en-GB" altLang="en-US" sz="1100">
              <a:latin typeface="Times New Roman" pitchFamily="18" charset="0"/>
            </a:endParaRPr>
          </a:p>
        </p:txBody>
      </p:sp>
      <p:sp>
        <p:nvSpPr>
          <p:cNvPr id="40653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0653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682571A-90EB-4519-978B-743A766ECB6F}" type="slidenum">
              <a:rPr lang="en-GB" altLang="en-US" sz="1100" i="1">
                <a:latin typeface="Times New Roman" pitchFamily="18" charset="0"/>
              </a:rPr>
              <a:pPr algn="r">
                <a:spcBef>
                  <a:spcPct val="0"/>
                </a:spcBef>
                <a:buFontTx/>
                <a:buNone/>
              </a:pPr>
              <a:t>122</a:t>
            </a:fld>
            <a:endParaRPr lang="en-GB" altLang="en-US" sz="1100" i="1">
              <a:latin typeface="Times New Roman" pitchFamily="18" charset="0"/>
            </a:endParaRPr>
          </a:p>
        </p:txBody>
      </p:sp>
      <p:sp>
        <p:nvSpPr>
          <p:cNvPr id="406533" name="Rectangle 2"/>
          <p:cNvSpPr>
            <a:spLocks noGrp="1" noRot="1" noChangeAspect="1" noChangeArrowheads="1" noTextEdit="1"/>
          </p:cNvSpPr>
          <p:nvPr>
            <p:ph type="sldImg"/>
          </p:nvPr>
        </p:nvSpPr>
        <p:spPr>
          <a:ln/>
        </p:spPr>
      </p:sp>
      <p:sp>
        <p:nvSpPr>
          <p:cNvPr id="40653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dirty="0">
              <a:latin typeface="Arial" pitchFamily="34" charset="0"/>
            </a:endParaRPr>
          </a:p>
        </p:txBody>
      </p:sp>
    </p:spTree>
    <p:extLst>
      <p:ext uri="{BB962C8B-B14F-4D97-AF65-F5344CB8AC3E}">
        <p14:creationId xmlns:p14="http://schemas.microsoft.com/office/powerpoint/2010/main" val="380172216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5A55C2A-85B0-4BE9-B10E-C01977488702}" type="slidenum">
              <a:rPr lang="en-GB" altLang="en-US" sz="1100" smtClean="0">
                <a:latin typeface="Times New Roman" pitchFamily="18" charset="0"/>
              </a:rPr>
              <a:pPr>
                <a:spcBef>
                  <a:spcPct val="0"/>
                </a:spcBef>
                <a:buFontTx/>
                <a:buNone/>
              </a:pPr>
              <a:t>123</a:t>
            </a:fld>
            <a:endParaRPr lang="en-GB" altLang="en-US" sz="1100">
              <a:latin typeface="Times New Roman" pitchFamily="18" charset="0"/>
            </a:endParaRPr>
          </a:p>
        </p:txBody>
      </p:sp>
      <p:sp>
        <p:nvSpPr>
          <p:cNvPr id="403459"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0346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214D8D8-EA7E-48BD-B6FE-F3FC9E03D2C9}" type="slidenum">
              <a:rPr lang="en-GB" altLang="en-US" sz="1100" i="1">
                <a:latin typeface="Times New Roman" pitchFamily="18" charset="0"/>
              </a:rPr>
              <a:pPr algn="r">
                <a:spcBef>
                  <a:spcPct val="0"/>
                </a:spcBef>
                <a:buFontTx/>
                <a:buNone/>
              </a:pPr>
              <a:t>123</a:t>
            </a:fld>
            <a:endParaRPr lang="en-GB" altLang="en-US" sz="1100" i="1">
              <a:latin typeface="Times New Roman" pitchFamily="18" charset="0"/>
            </a:endParaRPr>
          </a:p>
        </p:txBody>
      </p:sp>
      <p:sp>
        <p:nvSpPr>
          <p:cNvPr id="403461" name="Rectangle 2"/>
          <p:cNvSpPr>
            <a:spLocks noGrp="1" noRot="1" noChangeAspect="1" noChangeArrowheads="1" noTextEdit="1"/>
          </p:cNvSpPr>
          <p:nvPr>
            <p:ph type="sldImg"/>
          </p:nvPr>
        </p:nvSpPr>
        <p:spPr>
          <a:ln/>
        </p:spPr>
      </p:sp>
      <p:sp>
        <p:nvSpPr>
          <p:cNvPr id="40346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None/>
            </a:pPr>
            <a:r>
              <a:rPr lang="en-US" altLang="en-US" noProof="0" dirty="0">
                <a:latin typeface="Arial" pitchFamily="34" charset="0"/>
              </a:rPr>
              <a:t>The empirical classification of business cycles follows a quite simple idea:</a:t>
            </a:r>
          </a:p>
          <a:p>
            <a:pPr eaLnBrk="1" hangingPunct="1">
              <a:buFontTx/>
              <a:buNone/>
            </a:pPr>
            <a:endParaRPr lang="en-US" altLang="en-US" noProof="0" dirty="0">
              <a:latin typeface="Arial" pitchFamily="34" charset="0"/>
            </a:endParaRPr>
          </a:p>
          <a:p>
            <a:pPr eaLnBrk="1" hangingPunct="1">
              <a:buFontTx/>
              <a:buNone/>
            </a:pPr>
            <a:r>
              <a:rPr lang="en-US" altLang="en-US" noProof="0" dirty="0">
                <a:latin typeface="Arial" pitchFamily="34" charset="0"/>
              </a:rPr>
              <a:t>The growth rate of the actual GDP (the green line in this diagram) is compared with the growth rate of a Moving Average of the GDP (the black line in this diagram). The moving average is calculated as the average value of GDP over a time span of 7 years.</a:t>
            </a:r>
          </a:p>
          <a:p>
            <a:pPr eaLnBrk="1" hangingPunct="1">
              <a:buFontTx/>
              <a:buNone/>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If the </a:t>
            </a:r>
            <a:r>
              <a:rPr lang="en-US" altLang="en-US" sz="1200" dirty="0">
                <a:solidFill>
                  <a:srgbClr val="3333FF"/>
                </a:solidFill>
              </a:rPr>
              <a:t>Actual GDP Growth is larger than the Growth Trend of the Moving Average GDP we are in a Upswing period.</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sz="1200" dirty="0">
              <a:solidFill>
                <a:srgbClr val="3333FF"/>
              </a:solidFill>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If the </a:t>
            </a:r>
            <a:r>
              <a:rPr lang="en-US" altLang="en-US" sz="1200" dirty="0">
                <a:solidFill>
                  <a:srgbClr val="3333FF"/>
                </a:solidFill>
              </a:rPr>
              <a:t>Actual GDP Growth is smaller than the Growth Trend of the Moving Average GDP we are in a Downswing period.</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sz="1200" dirty="0">
              <a:solidFill>
                <a:srgbClr val="3333FF"/>
              </a:solidFill>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sz="1200" dirty="0">
                <a:solidFill>
                  <a:srgbClr val="3333FF"/>
                </a:solidFill>
              </a:rPr>
              <a:t>If we subtract from every growth rate of actual GDP the growth rate of the Moving average GDP, we receive positive growth rates if we are in an Upswing period, and negative growth rates, if we are in a Downswing period.</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sz="1200" dirty="0">
              <a:solidFill>
                <a:srgbClr val="3333FF"/>
              </a:solidFill>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sz="1200" dirty="0">
                <a:solidFill>
                  <a:srgbClr val="3333FF"/>
                </a:solidFill>
              </a:rPr>
              <a:t>In this diagram the red columns mark upswing periods and the blue columns mark downswing periods.</a:t>
            </a:r>
            <a:endParaRPr lang="en-US" altLang="en-US" noProof="0" dirty="0">
              <a:latin typeface="Arial" pitchFamily="34"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1487AFA-35C7-45D2-9B74-159D60E853FB}" type="slidenum">
              <a:rPr lang="en-GB" altLang="en-US" sz="1100" smtClean="0">
                <a:latin typeface="Times New Roman" pitchFamily="18" charset="0"/>
              </a:rPr>
              <a:pPr>
                <a:spcBef>
                  <a:spcPct val="0"/>
                </a:spcBef>
                <a:buFontTx/>
                <a:buNone/>
              </a:pPr>
              <a:t>124</a:t>
            </a:fld>
            <a:endParaRPr lang="en-GB" altLang="en-US" sz="1100">
              <a:latin typeface="Times New Roman" pitchFamily="18" charset="0"/>
            </a:endParaRPr>
          </a:p>
        </p:txBody>
      </p:sp>
      <p:sp>
        <p:nvSpPr>
          <p:cNvPr id="404483"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0448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CE39CCC-3EB1-4C91-8098-F6DE7265A90F}" type="slidenum">
              <a:rPr lang="en-GB" altLang="en-US" sz="1100" i="1">
                <a:latin typeface="Times New Roman" pitchFamily="18" charset="0"/>
              </a:rPr>
              <a:pPr algn="r">
                <a:spcBef>
                  <a:spcPct val="0"/>
                </a:spcBef>
                <a:buFontTx/>
                <a:buNone/>
              </a:pPr>
              <a:t>124</a:t>
            </a:fld>
            <a:endParaRPr lang="en-GB" altLang="en-US" sz="1100" i="1">
              <a:latin typeface="Times New Roman" pitchFamily="18" charset="0"/>
            </a:endParaRPr>
          </a:p>
        </p:txBody>
      </p:sp>
      <p:sp>
        <p:nvSpPr>
          <p:cNvPr id="404485" name="Rectangle 2"/>
          <p:cNvSpPr>
            <a:spLocks noGrp="1" noRot="1" noChangeAspect="1" noChangeArrowheads="1" noTextEdit="1"/>
          </p:cNvSpPr>
          <p:nvPr>
            <p:ph type="sldImg"/>
          </p:nvPr>
        </p:nvSpPr>
        <p:spPr>
          <a:ln/>
        </p:spPr>
      </p:sp>
      <p:sp>
        <p:nvSpPr>
          <p:cNvPr id="40448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None/>
            </a:pPr>
            <a:r>
              <a:rPr lang="en-US" altLang="en-US" noProof="0" dirty="0">
                <a:latin typeface="Arial" pitchFamily="34" charset="0"/>
              </a:rPr>
              <a:t>In this diagram the Upswing years are marked with red colored areas and the Downswing years are market with blue areas.</a:t>
            </a:r>
          </a:p>
          <a:p>
            <a:pPr eaLnBrk="1" hangingPunct="1">
              <a:buFontTx/>
              <a:buNone/>
            </a:pPr>
            <a:endParaRPr lang="en-US" altLang="en-US" noProof="0" dirty="0">
              <a:latin typeface="Arial" pitchFamily="34" charset="0"/>
            </a:endParaRPr>
          </a:p>
          <a:p>
            <a:pPr eaLnBrk="1" hangingPunct="1">
              <a:buFontTx/>
              <a:buNone/>
            </a:pPr>
            <a:r>
              <a:rPr lang="en-US" altLang="en-US" noProof="0" dirty="0">
                <a:latin typeface="Arial" pitchFamily="34" charset="0"/>
              </a:rPr>
              <a:t>As we can observe, Upswing and Downswing periods alternate. Their duration varies between 2 and 4 years.</a:t>
            </a: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F3A6C8D-8090-42B2-BB87-BFAF0AD8D270}" type="slidenum">
              <a:rPr lang="en-GB" altLang="en-US" sz="1100" smtClean="0">
                <a:latin typeface="Times New Roman" pitchFamily="18" charset="0"/>
              </a:rPr>
              <a:pPr>
                <a:spcBef>
                  <a:spcPct val="0"/>
                </a:spcBef>
                <a:buFontTx/>
                <a:buNone/>
              </a:pPr>
              <a:t>125</a:t>
            </a:fld>
            <a:endParaRPr lang="en-GB" altLang="en-US" sz="1100">
              <a:latin typeface="Times New Roman" pitchFamily="18" charset="0"/>
            </a:endParaRPr>
          </a:p>
        </p:txBody>
      </p:sp>
      <p:sp>
        <p:nvSpPr>
          <p:cNvPr id="405507"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0550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CA19083-B7AB-4EC8-BEBE-57C63436A662}" type="slidenum">
              <a:rPr lang="en-GB" altLang="en-US" sz="1100" i="1">
                <a:latin typeface="Times New Roman" pitchFamily="18" charset="0"/>
              </a:rPr>
              <a:pPr algn="r">
                <a:spcBef>
                  <a:spcPct val="0"/>
                </a:spcBef>
                <a:buFontTx/>
                <a:buNone/>
              </a:pPr>
              <a:t>125</a:t>
            </a:fld>
            <a:endParaRPr lang="en-GB" altLang="en-US" sz="1100" i="1">
              <a:latin typeface="Times New Roman" pitchFamily="18" charset="0"/>
            </a:endParaRPr>
          </a:p>
        </p:txBody>
      </p:sp>
      <p:sp>
        <p:nvSpPr>
          <p:cNvPr id="405509" name="Rectangle 2"/>
          <p:cNvSpPr>
            <a:spLocks noGrp="1" noRot="1" noChangeAspect="1" noChangeArrowheads="1" noTextEdit="1"/>
          </p:cNvSpPr>
          <p:nvPr>
            <p:ph type="sldImg"/>
          </p:nvPr>
        </p:nvSpPr>
        <p:spPr>
          <a:ln/>
        </p:spPr>
      </p:sp>
      <p:sp>
        <p:nvSpPr>
          <p:cNvPr id="398342" name="Rectangle 3"/>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Tx/>
              <a:buNone/>
              <a:defRPr/>
            </a:pPr>
            <a:r>
              <a:rPr lang="en-US" altLang="en-US" noProof="0" dirty="0"/>
              <a:t>In this diagram, the upswing and downswing periods for the German GDP are marked from the year 1960 to the year 2012 with the same red and blue areas.</a:t>
            </a:r>
          </a:p>
          <a:p>
            <a:pPr marL="0" indent="0" eaLnBrk="1" hangingPunct="1">
              <a:buFontTx/>
              <a:buNone/>
              <a:defRPr/>
            </a:pPr>
            <a:endParaRPr lang="en-US" altLang="en-US" noProof="0" dirty="0"/>
          </a:p>
          <a:p>
            <a:pPr marL="0" indent="0" eaLnBrk="1" hangingPunct="1">
              <a:buFontTx/>
              <a:buNone/>
              <a:defRPr/>
            </a:pPr>
            <a:r>
              <a:rPr lang="en-US" altLang="en-US" noProof="0" dirty="0"/>
              <a:t>Additionally, the level of the unemployment rate is presented by the black line for West Germany and the blue line for West and East Germany.</a:t>
            </a:r>
          </a:p>
          <a:p>
            <a:pPr marL="0" indent="0" eaLnBrk="1" hangingPunct="1">
              <a:buFontTx/>
              <a:buNone/>
              <a:defRPr/>
            </a:pPr>
            <a:endParaRPr lang="en-US" altLang="en-US" noProof="0" dirty="0"/>
          </a:p>
          <a:p>
            <a:pPr marL="0" indent="0" eaLnBrk="1" hangingPunct="1">
              <a:buFontTx/>
              <a:buNone/>
              <a:defRPr/>
            </a:pPr>
            <a:r>
              <a:rPr lang="en-US" altLang="en-US" noProof="0" dirty="0"/>
              <a:t>The unemployment rate is defined as the percentage ratio of the number of registered unemployed persons over the total civilian labor force of a country.</a:t>
            </a:r>
          </a:p>
          <a:p>
            <a:pPr marL="0" indent="0" eaLnBrk="1" hangingPunct="1">
              <a:buFontTx/>
              <a:buNone/>
              <a:defRPr/>
            </a:pPr>
            <a:endParaRPr lang="en-US" altLang="en-US" noProof="0" dirty="0"/>
          </a:p>
          <a:p>
            <a:pPr marL="0" indent="0" eaLnBrk="1" hangingPunct="1">
              <a:buFontTx/>
              <a:buNone/>
              <a:defRPr/>
            </a:pPr>
            <a:r>
              <a:rPr lang="en-US" altLang="en-US" noProof="0" dirty="0"/>
              <a:t>It is observable that the unemployment rate typically increases, if the economy enters a Downswing period. Like here and here and here.</a:t>
            </a:r>
          </a:p>
          <a:p>
            <a:pPr marL="0" indent="0" eaLnBrk="1" hangingPunct="1">
              <a:buFontTx/>
              <a:buNone/>
              <a:defRPr/>
            </a:pPr>
            <a:endParaRPr lang="en-US" altLang="en-US" noProof="0"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t>It is also observable that the unemployment rate typically decreases, if the economy enters a Upswing period. Like her and here and here.</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noProof="0"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t>In so far most of the time the economy behaves in the same way as predicted by the Keynesian model.</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noProof="0"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t>However, we can also observe, that despite all these ups and downs of the unemployment rate, there is an obvious CLICK upward trend  in the unemployment rate, from the year 1966 to the year 2006. CLICK</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noProof="0"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t>This upward trend is not explained by the simple Keynesian unemployment theory, we have discussed so far. </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noProof="0"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t>As chapter 5 will show this development of unemployment theory is predicted in a quite plausible way the so called Hysteresis Theory of Unemployment.</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noProof="0"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t>The Hysteresis Theory of Unemployment is an interesting mixture of Keynesian and Neoclassical unemployment theory, as we will see.</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noProof="0" dirty="0"/>
          </a:p>
          <a:p>
            <a:pPr marL="0" indent="0" eaLnBrk="1" hangingPunct="1">
              <a:buFontTx/>
              <a:buNone/>
              <a:defRPr/>
            </a:pPr>
            <a:r>
              <a:rPr lang="de-DE" altLang="en-US" dirty="0"/>
              <a:t>_________________________</a:t>
            </a:r>
          </a:p>
          <a:p>
            <a:pPr marL="0" indent="0" eaLnBrk="1" hangingPunct="1">
              <a:buFontTx/>
              <a:buNone/>
              <a:defRPr/>
            </a:pPr>
            <a:endParaRPr lang="de-DE" altLang="en-US" dirty="0"/>
          </a:p>
          <a:p>
            <a:pPr marL="0" indent="0" eaLnBrk="1" hangingPunct="1">
              <a:buFontTx/>
              <a:buNone/>
              <a:defRPr/>
            </a:pPr>
            <a:r>
              <a:rPr lang="de-DE" altLang="en-US" dirty="0"/>
              <a:t>Rezession = Tatsächliches Wachstum kleiner als Trendwachstum.</a:t>
            </a:r>
          </a:p>
          <a:p>
            <a:pPr marL="0" indent="0" eaLnBrk="1" hangingPunct="1">
              <a:buFontTx/>
              <a:buNone/>
              <a:defRPr/>
            </a:pPr>
            <a:r>
              <a:rPr lang="de-DE" altLang="en-US" dirty="0"/>
              <a:t>Aufschwung = Tatsächliches Wachstum größer als Trendwachstum.</a:t>
            </a:r>
          </a:p>
          <a:p>
            <a:pPr marL="0" indent="0">
              <a:buFontTx/>
              <a:buNone/>
              <a:defRPr/>
            </a:pPr>
            <a:r>
              <a:rPr lang="de-DE" dirty="0"/>
              <a:t>Die Arbeitslosenquote wird als Quotient aus der Anzahl der Arbeitslosen und des </a:t>
            </a:r>
            <a:r>
              <a:rPr lang="de-DE" dirty="0">
                <a:hlinkClick r:id="rId3" tooltip="Arbeitskräftepotenzial"/>
              </a:rPr>
              <a:t>Arbeitskräftepotenzials</a:t>
            </a:r>
            <a:r>
              <a:rPr lang="de-DE" dirty="0"/>
              <a:t> einer </a:t>
            </a:r>
            <a:r>
              <a:rPr lang="de-DE" dirty="0">
                <a:hlinkClick r:id="rId4" tooltip="Volkswirtschaft"/>
              </a:rPr>
              <a:t>Volkswirtschaft</a:t>
            </a:r>
            <a:r>
              <a:rPr lang="de-DE" dirty="0"/>
              <a:t> wie folgt berechnet:</a:t>
            </a:r>
          </a:p>
          <a:p>
            <a:pPr marL="0" indent="0">
              <a:buFontTx/>
              <a:buNone/>
              <a:defRPr/>
            </a:pPr>
            <a:endParaRPr lang="de-DE" dirty="0"/>
          </a:p>
          <a:p>
            <a:pPr marL="0" indent="0">
              <a:buFontTx/>
              <a:buNone/>
              <a:defRPr/>
            </a:pPr>
            <a:r>
              <a:rPr lang="de-DE" b="1" dirty="0"/>
              <a:t>(Zahl der registrierten Arbeitslosen) / (Zahl der zivilen Erwerbstätigen + Zahl der registrierten Arbeitslosen)</a:t>
            </a:r>
          </a:p>
          <a:p>
            <a:pPr marL="0" indent="0">
              <a:buFontTx/>
              <a:buNone/>
              <a:defRPr/>
            </a:pPr>
            <a:endParaRPr lang="de-DE" dirty="0"/>
          </a:p>
          <a:p>
            <a:pPr marL="0" indent="0">
              <a:buFontTx/>
              <a:buNone/>
              <a:defRPr/>
            </a:pPr>
            <a:r>
              <a:rPr lang="de-DE" dirty="0"/>
              <a:t>Arbeitslosenbestand: Offiziell registrierte Arbeitslosigkeit/Gemeldete Arbeitslosigkeit: Die Berechnung der registrierten Arbeitslosigkeit wird von der Bundesagentur für Arbeit durchgeführt. Die Definition der Zählkriterien (wer gilt als arbeitslos) bestimmt das </a:t>
            </a:r>
            <a:r>
              <a:rPr lang="de-DE" dirty="0">
                <a:hlinkClick r:id="rId5" tooltip="Bundesministerium für Arbeit und Soziales"/>
              </a:rPr>
              <a:t>Bundesministerium für Arbeit und Soziales</a:t>
            </a:r>
            <a:r>
              <a:rPr lang="de-DE" dirty="0"/>
              <a:t>. Unter </a:t>
            </a:r>
            <a:r>
              <a:rPr lang="de-DE" i="1" dirty="0"/>
              <a:t>registrierter Arbeitslosigkeit</a:t>
            </a:r>
            <a:r>
              <a:rPr lang="de-DE" dirty="0"/>
              <a:t> wird in Deutschland allgemein die Zahl der Arbeitslosen verstanden, die bei der </a:t>
            </a:r>
            <a:r>
              <a:rPr lang="de-DE" dirty="0">
                <a:hlinkClick r:id="rId6" tooltip="Bundesagentur für Arbeit"/>
              </a:rPr>
              <a:t>Bundesagentur für Arbeit</a:t>
            </a:r>
            <a:r>
              <a:rPr lang="de-DE" dirty="0"/>
              <a:t> nach dem </a:t>
            </a:r>
            <a:r>
              <a:rPr lang="de-DE" dirty="0">
                <a:hlinkClick r:id="rId7" tooltip="SGB III"/>
              </a:rPr>
              <a:t>SGB III</a:t>
            </a:r>
            <a:r>
              <a:rPr lang="de-DE" dirty="0"/>
              <a:t> bzw. einer </a:t>
            </a:r>
            <a:r>
              <a:rPr lang="de-DE" dirty="0">
                <a:hlinkClick r:id="rId8" tooltip="Arbeitsgemeinschaft"/>
              </a:rPr>
              <a:t>Arbeitsgemeinschaft</a:t>
            </a:r>
            <a:r>
              <a:rPr lang="de-DE" dirty="0"/>
              <a:t> oder </a:t>
            </a:r>
            <a:r>
              <a:rPr lang="de-DE" dirty="0">
                <a:hlinkClick r:id="rId9" tooltip="Optionskommune"/>
              </a:rPr>
              <a:t>Optionskommune</a:t>
            </a:r>
            <a:r>
              <a:rPr lang="de-DE" dirty="0"/>
              <a:t> nach dem </a:t>
            </a:r>
            <a:r>
              <a:rPr lang="de-DE" dirty="0">
                <a:hlinkClick r:id="rId10" tooltip="SGB II"/>
              </a:rPr>
              <a:t>SGB II</a:t>
            </a:r>
            <a:r>
              <a:rPr lang="de-DE" dirty="0"/>
              <a:t> (</a:t>
            </a:r>
            <a:r>
              <a:rPr lang="de-DE" dirty="0">
                <a:hlinkClick r:id="rId11" tooltip="Sozialgesetzbuch"/>
              </a:rPr>
              <a:t>Sozialgesetzbuch</a:t>
            </a:r>
            <a:r>
              <a:rPr lang="de-DE" dirty="0"/>
              <a:t>) arbeitslos gemeldet sind. Arbeitslos ist, wer </a:t>
            </a:r>
            <a:r>
              <a:rPr lang="de-DE" i="1" dirty="0"/>
              <a:t>weniger als 15 Stunden in der Woche</a:t>
            </a:r>
            <a:r>
              <a:rPr lang="de-DE" dirty="0"/>
              <a:t> arbeitet, aber mehr als 15 Stunden arbeiten will und jünger als das jeweilige </a:t>
            </a:r>
            <a:r>
              <a:rPr lang="de-DE" dirty="0">
                <a:hlinkClick r:id="rId12" tooltip="Rentenalter"/>
              </a:rPr>
              <a:t>Rentenalter</a:t>
            </a:r>
            <a:r>
              <a:rPr lang="de-DE" dirty="0"/>
              <a:t> ist. Darüber hinaus muss die Person dem Arbeitsmarkt zur Verfügung stehen und bereit sein, jede zumutbare Arbeit anzunehmen. Mit Verweis auf die Verfügbarkeit zählt nach § 16 Absatz 2 SGB III nicht als arbeitslos, wer an Maßnahmen der </a:t>
            </a:r>
            <a:r>
              <a:rPr lang="de-DE" dirty="0">
                <a:hlinkClick r:id="rId6" tooltip="Bundesagentur für Arbeit"/>
              </a:rPr>
              <a:t>Bundesagentur für Arbeit</a:t>
            </a:r>
            <a:r>
              <a:rPr lang="de-DE" dirty="0"/>
              <a:t> teilnimmt (z.B. Trainingsmaßnahmen, </a:t>
            </a:r>
            <a:r>
              <a:rPr lang="de-DE" dirty="0">
                <a:hlinkClick r:id="rId13" tooltip="Arbeitsgelegenheiten"/>
              </a:rPr>
              <a:t>Arbeitsgelegenheiten</a:t>
            </a:r>
            <a:r>
              <a:rPr lang="de-DE" dirty="0"/>
              <a:t>). Ebenfalls nicht berücksichtigt werden Personen, die </a:t>
            </a:r>
            <a:r>
              <a:rPr lang="de-DE" dirty="0">
                <a:hlinkClick r:id="rId14" tooltip="Arbeitsunfähigkeit"/>
              </a:rPr>
              <a:t>arbeitsunfähig</a:t>
            </a:r>
            <a:r>
              <a:rPr lang="de-DE" dirty="0"/>
              <a:t> erkrankt sind.</a:t>
            </a:r>
          </a:p>
          <a:p>
            <a:pPr eaLnBrk="1" hangingPunct="1">
              <a:buFontTx/>
              <a:buNone/>
              <a:defRPr/>
            </a:pPr>
            <a:endParaRPr lang="de-DE" altLang="en-US" dirty="0">
              <a:latin typeface="Arial" pitchFamily="34"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F755228-E963-41FB-9DDC-7E57A872C1F8}" type="slidenum">
              <a:rPr lang="en-GB" altLang="en-US" sz="1100" smtClean="0">
                <a:latin typeface="Times New Roman" pitchFamily="18" charset="0"/>
              </a:rPr>
              <a:pPr>
                <a:spcBef>
                  <a:spcPct val="0"/>
                </a:spcBef>
                <a:buFontTx/>
                <a:buNone/>
              </a:pPr>
              <a:t>126</a:t>
            </a:fld>
            <a:endParaRPr lang="en-GB" altLang="en-US" sz="1100">
              <a:latin typeface="Times New Roman" pitchFamily="18" charset="0"/>
            </a:endParaRPr>
          </a:p>
        </p:txBody>
      </p:sp>
      <p:sp>
        <p:nvSpPr>
          <p:cNvPr id="40653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0653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682571A-90EB-4519-978B-743A766ECB6F}" type="slidenum">
              <a:rPr lang="en-GB" altLang="en-US" sz="1100" i="1">
                <a:latin typeface="Times New Roman" pitchFamily="18" charset="0"/>
              </a:rPr>
              <a:pPr algn="r">
                <a:spcBef>
                  <a:spcPct val="0"/>
                </a:spcBef>
                <a:buFontTx/>
                <a:buNone/>
              </a:pPr>
              <a:t>126</a:t>
            </a:fld>
            <a:endParaRPr lang="en-GB" altLang="en-US" sz="1100" i="1">
              <a:latin typeface="Times New Roman" pitchFamily="18" charset="0"/>
            </a:endParaRPr>
          </a:p>
        </p:txBody>
      </p:sp>
      <p:sp>
        <p:nvSpPr>
          <p:cNvPr id="406533" name="Rectangle 2"/>
          <p:cNvSpPr>
            <a:spLocks noGrp="1" noRot="1" noChangeAspect="1" noChangeArrowheads="1" noTextEdit="1"/>
          </p:cNvSpPr>
          <p:nvPr>
            <p:ph type="sldImg"/>
          </p:nvPr>
        </p:nvSpPr>
        <p:spPr>
          <a:ln/>
        </p:spPr>
      </p:sp>
      <p:sp>
        <p:nvSpPr>
          <p:cNvPr id="40653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So much for this lesson!</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In the next lesson, we will discuss the consequences of fiscal policy under the assumptions of the Keynesian model. </a:t>
            </a: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F267D46-921D-4F8C-A4EF-A0676CEFD1C8}" type="slidenum">
              <a:rPr lang="en-GB" altLang="en-US" sz="1100" smtClean="0">
                <a:latin typeface="Times New Roman" pitchFamily="18" charset="0"/>
              </a:rPr>
              <a:pPr>
                <a:spcBef>
                  <a:spcPct val="0"/>
                </a:spcBef>
                <a:buFontTx/>
                <a:buNone/>
              </a:pPr>
              <a:t>127</a:t>
            </a:fld>
            <a:endParaRPr lang="en-GB" altLang="en-US" sz="1100">
              <a:latin typeface="Times New Roman" pitchFamily="18" charset="0"/>
            </a:endParaRPr>
          </a:p>
        </p:txBody>
      </p:sp>
      <p:sp>
        <p:nvSpPr>
          <p:cNvPr id="40755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0755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35056BE-5E08-4BC0-98D6-2A9458C66518}" type="slidenum">
              <a:rPr lang="en-GB" altLang="en-US" sz="1100" i="1">
                <a:latin typeface="Times New Roman" pitchFamily="18" charset="0"/>
              </a:rPr>
              <a:pPr algn="r">
                <a:spcBef>
                  <a:spcPct val="0"/>
                </a:spcBef>
                <a:buFontTx/>
                <a:buNone/>
              </a:pPr>
              <a:t>127</a:t>
            </a:fld>
            <a:endParaRPr lang="en-GB" altLang="en-US" sz="1100" i="1">
              <a:latin typeface="Times New Roman" pitchFamily="18" charset="0"/>
            </a:endParaRPr>
          </a:p>
        </p:txBody>
      </p:sp>
      <p:sp>
        <p:nvSpPr>
          <p:cNvPr id="407557" name="Rectangle 2"/>
          <p:cNvSpPr>
            <a:spLocks noGrp="1" noRot="1" noChangeAspect="1" noChangeArrowheads="1" noTextEdit="1"/>
          </p:cNvSpPr>
          <p:nvPr>
            <p:ph type="sldImg"/>
          </p:nvPr>
        </p:nvSpPr>
        <p:spPr>
          <a:ln/>
        </p:spPr>
      </p:sp>
      <p:sp>
        <p:nvSpPr>
          <p:cNvPr id="40755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Hello everybody! This is lesson 21 of the lecture Macroeconomics. I will discuss the slides 128 to 141 of chapter 4 “</a:t>
            </a:r>
            <a:r>
              <a:rPr lang="de-DE" altLang="en-US" sz="1200" dirty="0"/>
              <a:t>The </a:t>
            </a:r>
            <a:r>
              <a:rPr lang="de-DE" altLang="en-US" sz="1200" dirty="0" err="1"/>
              <a:t>Keynesian</a:t>
            </a:r>
            <a:r>
              <a:rPr lang="de-DE" altLang="en-US" sz="1200" dirty="0"/>
              <a:t> Model</a:t>
            </a:r>
            <a:r>
              <a:rPr lang="en-US" altLang="en-US" dirty="0"/>
              <a:t>”.</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In this lesson, we will analyze the consequences of fiscal policy under the assumptions of the Keynesian Model. </a:t>
            </a:r>
          </a:p>
          <a:p>
            <a:pPr marL="0" indent="0" eaLnBrk="1" hangingPunct="1">
              <a:buNone/>
            </a:pPr>
            <a:endParaRPr lang="de-DE" altLang="en-US" dirty="0">
              <a:latin typeface="Arial" pitchFamily="34"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50D068B-AF7B-40AA-887C-661B522303FE}" type="slidenum">
              <a:rPr lang="en-GB" altLang="en-US" sz="1100" smtClean="0">
                <a:latin typeface="Times New Roman" pitchFamily="18" charset="0"/>
              </a:rPr>
              <a:pPr>
                <a:spcBef>
                  <a:spcPct val="0"/>
                </a:spcBef>
                <a:buFontTx/>
                <a:buNone/>
              </a:pPr>
              <a:t>128</a:t>
            </a:fld>
            <a:endParaRPr lang="en-GB" altLang="en-US" sz="1100">
              <a:latin typeface="Times New Roman" pitchFamily="18" charset="0"/>
            </a:endParaRPr>
          </a:p>
        </p:txBody>
      </p:sp>
      <p:sp>
        <p:nvSpPr>
          <p:cNvPr id="408579"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7" tIns="0" rIns="19747"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AB9E8F8-614E-4BB7-85C3-A4601F74AB51}" type="slidenum">
              <a:rPr lang="en-GB" altLang="en-US" sz="1100" i="1">
                <a:latin typeface="Times New Roman" pitchFamily="18" charset="0"/>
              </a:rPr>
              <a:pPr algn="r">
                <a:spcBef>
                  <a:spcPct val="0"/>
                </a:spcBef>
                <a:buFontTx/>
                <a:buNone/>
              </a:pPr>
              <a:t>128</a:t>
            </a:fld>
            <a:endParaRPr lang="en-GB" altLang="en-US" sz="1100" i="1">
              <a:latin typeface="Times New Roman" pitchFamily="18" charset="0"/>
            </a:endParaRPr>
          </a:p>
        </p:txBody>
      </p:sp>
      <p:sp>
        <p:nvSpPr>
          <p:cNvPr id="408580" name="Rectangle 2"/>
          <p:cNvSpPr>
            <a:spLocks noGrp="1" noRot="1" noChangeAspect="1" noChangeArrowheads="1" noTextEdit="1"/>
          </p:cNvSpPr>
          <p:nvPr>
            <p:ph type="sldImg"/>
          </p:nvPr>
        </p:nvSpPr>
        <p:spPr>
          <a:ln/>
        </p:spPr>
      </p:sp>
      <p:sp>
        <p:nvSpPr>
          <p:cNvPr id="40858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0" tIns="47725" rIns="95450" bIns="47725"/>
          <a:lstStyle/>
          <a:p>
            <a:pPr marL="0" indent="0" eaLnBrk="1" hangingPunct="1">
              <a:buNone/>
            </a:pPr>
            <a:r>
              <a:rPr lang="en-US" altLang="en-US" noProof="0" dirty="0">
                <a:latin typeface="Arial" pitchFamily="34" charset="0"/>
              </a:rPr>
              <a:t>FTXT</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The effect is called “</a:t>
            </a:r>
            <a:r>
              <a:rPr lang="en-US" altLang="en-US" noProof="0" dirty="0" err="1">
                <a:latin typeface="Arial" pitchFamily="34" charset="0"/>
              </a:rPr>
              <a:t>Haavelmo</a:t>
            </a:r>
            <a:r>
              <a:rPr lang="en-US" altLang="en-US" noProof="0" dirty="0">
                <a:latin typeface="Arial" pitchFamily="34" charset="0"/>
              </a:rPr>
              <a:t>-Theorem” according to the name of its discoverer, the Norwegian economist </a:t>
            </a:r>
            <a:r>
              <a:rPr lang="en-US" altLang="en-US" noProof="0" dirty="0" err="1">
                <a:latin typeface="Arial" pitchFamily="34" charset="0"/>
              </a:rPr>
              <a:t>Trygvt</a:t>
            </a:r>
            <a:r>
              <a:rPr lang="en-US" altLang="en-US" noProof="0" dirty="0">
                <a:latin typeface="Arial" pitchFamily="34" charset="0"/>
              </a:rPr>
              <a:t> </a:t>
            </a:r>
            <a:r>
              <a:rPr lang="en-US" altLang="en-US" noProof="0" dirty="0" err="1">
                <a:latin typeface="Arial" pitchFamily="34" charset="0"/>
              </a:rPr>
              <a:t>Haavelmo</a:t>
            </a:r>
            <a:r>
              <a:rPr lang="en-US" altLang="en-US" noProof="0" dirty="0">
                <a:latin typeface="Arial" pitchFamily="34" charset="0"/>
              </a:rPr>
              <a:t>.</a:t>
            </a:r>
          </a:p>
          <a:p>
            <a:pPr marL="0" indent="0" eaLnBrk="1" hangingPunct="1">
              <a:buNone/>
            </a:pPr>
            <a:endParaRPr lang="de-DE" altLang="en-US" noProof="0" dirty="0">
              <a:latin typeface="Arial" pitchFamily="34" charset="0"/>
            </a:endParaRPr>
          </a:p>
          <a:p>
            <a:pPr marL="0" indent="0" eaLnBrk="1" hangingPunct="1">
              <a:buNone/>
            </a:pPr>
            <a:r>
              <a:rPr lang="de-DE" altLang="en-US" noProof="0" dirty="0">
                <a:latin typeface="Arial" pitchFamily="34" charset="0"/>
              </a:rPr>
              <a:t>T</a:t>
            </a:r>
            <a:r>
              <a:rPr lang="en-US" altLang="en-US" noProof="0" dirty="0">
                <a:latin typeface="Arial" pitchFamily="34" charset="0"/>
              </a:rPr>
              <a:t>he </a:t>
            </a:r>
            <a:r>
              <a:rPr lang="en-US" altLang="en-US" noProof="0" dirty="0" err="1">
                <a:latin typeface="Arial" pitchFamily="34" charset="0"/>
              </a:rPr>
              <a:t>Haavelmo</a:t>
            </a:r>
            <a:r>
              <a:rPr lang="en-US" altLang="en-US" noProof="0" dirty="0">
                <a:latin typeface="Arial" pitchFamily="34" charset="0"/>
              </a:rPr>
              <a:t>-Theorem is the reason, why Keynesian economists typically recommend no tax financed fiscal policy but only debt-financed fiscal policy. We will therefore focus in the following on debt-financed fiscal policy only.</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9FCF0D7-4C0F-49A8-A310-07971E512345}" type="slidenum">
              <a:rPr lang="en-GB" altLang="en-US" sz="1100" smtClean="0">
                <a:latin typeface="Times New Roman" pitchFamily="18" charset="0"/>
              </a:rPr>
              <a:pPr>
                <a:spcBef>
                  <a:spcPct val="0"/>
                </a:spcBef>
                <a:buFontTx/>
                <a:buNone/>
              </a:pPr>
              <a:t>129</a:t>
            </a:fld>
            <a:endParaRPr lang="en-GB" altLang="en-US" sz="1100">
              <a:latin typeface="Times New Roman" pitchFamily="18" charset="0"/>
            </a:endParaRPr>
          </a:p>
        </p:txBody>
      </p:sp>
      <p:sp>
        <p:nvSpPr>
          <p:cNvPr id="40960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0960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4DA805D-195A-4D7D-A2B3-04CF09A1F587}" type="slidenum">
              <a:rPr lang="en-GB" altLang="en-US" sz="1100" i="1">
                <a:latin typeface="Times New Roman" pitchFamily="18" charset="0"/>
              </a:rPr>
              <a:pPr algn="r">
                <a:spcBef>
                  <a:spcPct val="0"/>
                </a:spcBef>
                <a:buFontTx/>
                <a:buNone/>
              </a:pPr>
              <a:t>129</a:t>
            </a:fld>
            <a:endParaRPr lang="en-GB" altLang="en-US" sz="1100" i="1">
              <a:latin typeface="Times New Roman" pitchFamily="18" charset="0"/>
            </a:endParaRPr>
          </a:p>
        </p:txBody>
      </p:sp>
      <p:sp>
        <p:nvSpPr>
          <p:cNvPr id="409605" name="Rectangle 2"/>
          <p:cNvSpPr>
            <a:spLocks noGrp="1" noRot="1" noChangeAspect="1" noChangeArrowheads="1" noTextEdit="1"/>
          </p:cNvSpPr>
          <p:nvPr>
            <p:ph type="sldImg"/>
          </p:nvPr>
        </p:nvSpPr>
        <p:spPr>
          <a:ln/>
        </p:spPr>
      </p:sp>
      <p:sp>
        <p:nvSpPr>
          <p:cNvPr id="40960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buClrTx/>
              <a:buFontTx/>
              <a:buNone/>
            </a:pPr>
            <a:r>
              <a:rPr lang="en-US" altLang="en-US" sz="1200" dirty="0">
                <a:solidFill>
                  <a:srgbClr val="FF0000"/>
                </a:solidFill>
              </a:rPr>
              <a:t>Starting point</a:t>
            </a:r>
            <a:r>
              <a:rPr lang="en-US" altLang="en-US" sz="1200" dirty="0">
                <a:solidFill>
                  <a:srgbClr val="3333FF"/>
                </a:solidFill>
              </a:rPr>
              <a:t> of the analysis is a situation, where a </a:t>
            </a:r>
            <a:r>
              <a:rPr lang="en-US" altLang="en-US" sz="1200" dirty="0">
                <a:solidFill>
                  <a:srgbClr val="FF0000"/>
                </a:solidFill>
              </a:rPr>
              <a:t>demand-side recession</a:t>
            </a:r>
            <a:r>
              <a:rPr lang="en-US" altLang="en-US" sz="1200" dirty="0">
                <a:solidFill>
                  <a:srgbClr val="3333FF"/>
                </a:solidFill>
              </a:rPr>
              <a:t> has caused GDP to fall to a level of </a:t>
            </a:r>
            <a:r>
              <a:rPr lang="en-US" altLang="en-US" sz="1200" dirty="0" err="1">
                <a:solidFill>
                  <a:srgbClr val="3333FF"/>
                </a:solidFill>
              </a:rPr>
              <a:t>Y</a:t>
            </a:r>
            <a:r>
              <a:rPr lang="en-US" altLang="en-US" sz="1200" baseline="-25000" dirty="0" err="1">
                <a:solidFill>
                  <a:srgbClr val="3333FF"/>
                </a:solidFill>
              </a:rPr>
              <a:t>2</a:t>
            </a:r>
            <a:r>
              <a:rPr lang="en-US" altLang="en-US" sz="1200" dirty="0">
                <a:solidFill>
                  <a:srgbClr val="3333FF"/>
                </a:solidFill>
              </a:rPr>
              <a:t> below its full employment level </a:t>
            </a:r>
            <a:r>
              <a:rPr lang="en-US" altLang="en-US" sz="1200" dirty="0" err="1">
                <a:solidFill>
                  <a:srgbClr val="3333FF"/>
                </a:solidFill>
              </a:rPr>
              <a:t>Y</a:t>
            </a:r>
            <a:r>
              <a:rPr lang="en-US" altLang="en-US" sz="1200" baseline="-25000" dirty="0" err="1">
                <a:solidFill>
                  <a:srgbClr val="3333FF"/>
                </a:solidFill>
              </a:rPr>
              <a:t>1</a:t>
            </a:r>
            <a:r>
              <a:rPr lang="en-US" altLang="en-US" sz="1200" baseline="-25000" dirty="0">
                <a:solidFill>
                  <a:srgbClr val="3333FF"/>
                </a:solidFill>
              </a:rPr>
              <a:t> </a:t>
            </a:r>
            <a:r>
              <a:rPr lang="en-US" altLang="en-US" sz="1200" dirty="0">
                <a:solidFill>
                  <a:srgbClr val="3333FF"/>
                </a:solidFill>
              </a:rPr>
              <a:t>CLICK so that </a:t>
            </a:r>
            <a:r>
              <a:rPr lang="en-US" altLang="en-US" sz="1200" dirty="0">
                <a:solidFill>
                  <a:srgbClr val="FF0000"/>
                </a:solidFill>
              </a:rPr>
              <a:t>Keynesian unemployment</a:t>
            </a:r>
            <a:r>
              <a:rPr lang="en-US" altLang="en-US" sz="1200" dirty="0">
                <a:solidFill>
                  <a:srgbClr val="3333FF"/>
                </a:solidFill>
              </a:rPr>
              <a:t> has emerged. </a:t>
            </a:r>
          </a:p>
          <a:p>
            <a:pPr eaLnBrk="1" hangingPunct="1">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This means that in order to overcome this recession and restore full employment a GDP level of </a:t>
            </a:r>
            <a:r>
              <a:rPr lang="en-US" altLang="en-US" sz="1200" dirty="0" err="1">
                <a:solidFill>
                  <a:srgbClr val="3333FF"/>
                </a:solidFill>
              </a:rPr>
              <a:t>Y1</a:t>
            </a:r>
            <a:r>
              <a:rPr lang="en-US" altLang="en-US" sz="1200" dirty="0">
                <a:solidFill>
                  <a:srgbClr val="3333FF"/>
                </a:solidFill>
              </a:rPr>
              <a:t> is necessary.</a:t>
            </a:r>
          </a:p>
          <a:p>
            <a:pPr eaLnBrk="1" hangingPunct="1">
              <a:spcBef>
                <a:spcPct val="0"/>
              </a:spcBef>
              <a:buClrTx/>
              <a:buFontTx/>
              <a:buNone/>
            </a:pPr>
            <a:endParaRPr lang="en-US" altLang="en-US" sz="1200" noProof="0" dirty="0">
              <a:solidFill>
                <a:srgbClr val="3333FF"/>
              </a:solidFill>
            </a:endParaRPr>
          </a:p>
          <a:p>
            <a:pPr eaLnBrk="1" hangingPunct="1">
              <a:spcBef>
                <a:spcPct val="0"/>
              </a:spcBef>
              <a:buClrTx/>
              <a:buFontTx/>
              <a:buNone/>
            </a:pPr>
            <a:r>
              <a:rPr lang="en-US" altLang="en-US" sz="1200" noProof="0" dirty="0">
                <a:solidFill>
                  <a:srgbClr val="3333FF"/>
                </a:solidFill>
              </a:rPr>
              <a:t>We assume that in the initial situation government consumption is zero, such that </a:t>
            </a:r>
            <a:r>
              <a:rPr lang="en-US" altLang="en-US" sz="1200" dirty="0">
                <a:solidFill>
                  <a:srgbClr val="3333FF"/>
                </a:solidFill>
              </a:rPr>
              <a:t>Government consumption demand does not appear as </a:t>
            </a:r>
            <a:r>
              <a:rPr lang="en-US" altLang="en-US" sz="1200" dirty="0" err="1">
                <a:solidFill>
                  <a:srgbClr val="3333FF"/>
                </a:solidFill>
              </a:rPr>
              <a:t>acomponent</a:t>
            </a:r>
            <a:r>
              <a:rPr lang="en-US" altLang="en-US" sz="1200" dirty="0">
                <a:solidFill>
                  <a:srgbClr val="3333FF"/>
                </a:solidFill>
              </a:rPr>
              <a:t> of total demand. CLICK</a:t>
            </a:r>
            <a:endParaRPr lang="en-US" altLang="en-US" sz="1200" noProof="0" dirty="0">
              <a:solidFill>
                <a:srgbClr val="3333FF"/>
              </a:solidFill>
            </a:endParaRPr>
          </a:p>
          <a:p>
            <a:pPr eaLnBrk="1" hangingPunct="1">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What happens in this situation, if the government rises its consumption from G=0 to G=5 and finances this expenditure with new debt of D</a:t>
            </a:r>
            <a:r>
              <a:rPr lang="en-US" altLang="en-US" sz="1200" baseline="-25000" dirty="0">
                <a:solidFill>
                  <a:srgbClr val="3333FF"/>
                </a:solidFill>
              </a:rPr>
              <a:t>G</a:t>
            </a:r>
            <a:r>
              <a:rPr lang="en-US" altLang="en-US" sz="1200" dirty="0">
                <a:solidFill>
                  <a:srgbClr val="3333FF"/>
                </a:solidFill>
              </a:rPr>
              <a:t>=G=5 borrowed on the credit market?</a:t>
            </a:r>
            <a:endParaRPr lang="de-DE" altLang="en-US" dirty="0">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68C54C1-67E9-4F37-B8E5-ED00F158F74F}" type="slidenum">
              <a:rPr lang="en-GB" altLang="en-US" sz="1100" smtClean="0">
                <a:latin typeface="Times New Roman" pitchFamily="18" charset="0"/>
              </a:rPr>
              <a:pPr>
                <a:spcBef>
                  <a:spcPct val="0"/>
                </a:spcBef>
                <a:buFontTx/>
                <a:buNone/>
              </a:pPr>
              <a:t>13</a:t>
            </a:fld>
            <a:endParaRPr lang="en-GB" altLang="en-US" sz="1100">
              <a:latin typeface="Times New Roman" pitchFamily="18" charset="0"/>
            </a:endParaRPr>
          </a:p>
        </p:txBody>
      </p:sp>
      <p:sp>
        <p:nvSpPr>
          <p:cNvPr id="29286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9286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A907243-8569-43D6-98B9-10B6C6F87692}" type="slidenum">
              <a:rPr lang="en-GB" altLang="en-US" sz="1100" i="1">
                <a:latin typeface="Times New Roman" pitchFamily="18" charset="0"/>
              </a:rPr>
              <a:pPr algn="r">
                <a:spcBef>
                  <a:spcPct val="0"/>
                </a:spcBef>
                <a:buFontTx/>
                <a:buNone/>
              </a:pPr>
              <a:t>13</a:t>
            </a:fld>
            <a:endParaRPr lang="en-GB" altLang="en-US" sz="1100" i="1">
              <a:latin typeface="Times New Roman" pitchFamily="18" charset="0"/>
            </a:endParaRPr>
          </a:p>
        </p:txBody>
      </p:sp>
      <p:sp>
        <p:nvSpPr>
          <p:cNvPr id="292869" name="Rectangle 2"/>
          <p:cNvSpPr>
            <a:spLocks noGrp="1" noRot="1" noChangeAspect="1" noChangeArrowheads="1" noTextEdit="1"/>
          </p:cNvSpPr>
          <p:nvPr>
            <p:ph type="sldImg"/>
          </p:nvPr>
        </p:nvSpPr>
        <p:spPr>
          <a:ln/>
        </p:spPr>
      </p:sp>
      <p:sp>
        <p:nvSpPr>
          <p:cNvPr id="29287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FTXT</a:t>
            </a:r>
            <a:endParaRPr lang="de-DE" altLang="en-US" dirty="0">
              <a:latin typeface="Arial" pitchFamily="34"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00B4E76-E85F-4008-A457-6327B76EBDD1}" type="slidenum">
              <a:rPr lang="en-GB" altLang="en-US" sz="1100" smtClean="0">
                <a:latin typeface="Times New Roman" pitchFamily="18" charset="0"/>
              </a:rPr>
              <a:pPr>
                <a:spcBef>
                  <a:spcPct val="0"/>
                </a:spcBef>
                <a:buFontTx/>
                <a:buNone/>
              </a:pPr>
              <a:t>130</a:t>
            </a:fld>
            <a:endParaRPr lang="en-GB" altLang="en-US" sz="1100">
              <a:latin typeface="Times New Roman" pitchFamily="18" charset="0"/>
            </a:endParaRPr>
          </a:p>
        </p:txBody>
      </p:sp>
      <p:sp>
        <p:nvSpPr>
          <p:cNvPr id="41062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1062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6908E84-57C4-4CEE-835B-5D8F86E2C6A8}" type="slidenum">
              <a:rPr lang="en-GB" altLang="en-US" sz="1100" i="1">
                <a:latin typeface="Times New Roman" pitchFamily="18" charset="0"/>
              </a:rPr>
              <a:pPr algn="r">
                <a:spcBef>
                  <a:spcPct val="0"/>
                </a:spcBef>
                <a:buFontTx/>
                <a:buNone/>
              </a:pPr>
              <a:t>130</a:t>
            </a:fld>
            <a:endParaRPr lang="en-GB" altLang="en-US" sz="1100" i="1">
              <a:latin typeface="Times New Roman" pitchFamily="18" charset="0"/>
            </a:endParaRPr>
          </a:p>
        </p:txBody>
      </p:sp>
      <p:sp>
        <p:nvSpPr>
          <p:cNvPr id="410629" name="Rectangle 2"/>
          <p:cNvSpPr>
            <a:spLocks noGrp="1" noRot="1" noChangeAspect="1" noChangeArrowheads="1" noTextEdit="1"/>
          </p:cNvSpPr>
          <p:nvPr>
            <p:ph type="sldImg"/>
          </p:nvPr>
        </p:nvSpPr>
        <p:spPr>
          <a:ln/>
        </p:spPr>
      </p:sp>
      <p:sp>
        <p:nvSpPr>
          <p:cNvPr id="41063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dirty="0">
                <a:latin typeface="Arial" pitchFamily="34" charset="0"/>
              </a:rPr>
              <a:t>The rise of government consumption from G=0 to G=5 CLICK raises total demand for goods by 5  CLICK </a:t>
            </a:r>
            <a:endParaRPr lang="de-DE" altLang="en-US" dirty="0">
              <a:latin typeface="Arial" pitchFamily="34"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9F73D0E3-A394-404F-A7C9-5EA6931ADC50}" type="slidenum">
              <a:rPr lang="en-GB" altLang="en-US" sz="1100" smtClean="0">
                <a:latin typeface="Times New Roman" pitchFamily="18" charset="0"/>
              </a:rPr>
              <a:pPr>
                <a:spcBef>
                  <a:spcPct val="0"/>
                </a:spcBef>
                <a:buFontTx/>
                <a:buNone/>
              </a:pPr>
              <a:t>131</a:t>
            </a:fld>
            <a:endParaRPr lang="en-GB" altLang="en-US" sz="1100">
              <a:latin typeface="Times New Roman" pitchFamily="18" charset="0"/>
            </a:endParaRPr>
          </a:p>
        </p:txBody>
      </p:sp>
      <p:sp>
        <p:nvSpPr>
          <p:cNvPr id="41165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1165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627C8DB-292C-40E1-B55E-2BEC6FCBB04B}" type="slidenum">
              <a:rPr lang="en-GB" altLang="en-US" sz="1100" i="1">
                <a:latin typeface="Times New Roman" pitchFamily="18" charset="0"/>
              </a:rPr>
              <a:pPr algn="r">
                <a:spcBef>
                  <a:spcPct val="0"/>
                </a:spcBef>
                <a:buFontTx/>
                <a:buNone/>
              </a:pPr>
              <a:t>131</a:t>
            </a:fld>
            <a:endParaRPr lang="en-GB" altLang="en-US" sz="1100" i="1">
              <a:latin typeface="Times New Roman" pitchFamily="18" charset="0"/>
            </a:endParaRPr>
          </a:p>
        </p:txBody>
      </p:sp>
      <p:sp>
        <p:nvSpPr>
          <p:cNvPr id="411653" name="Rectangle 2"/>
          <p:cNvSpPr>
            <a:spLocks noGrp="1" noRot="1" noChangeAspect="1" noChangeArrowheads="1" noTextEdit="1"/>
          </p:cNvSpPr>
          <p:nvPr>
            <p:ph type="sldImg"/>
          </p:nvPr>
        </p:nvSpPr>
        <p:spPr>
          <a:ln/>
        </p:spPr>
      </p:sp>
      <p:sp>
        <p:nvSpPr>
          <p:cNvPr id="41165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buClrTx/>
              <a:buFontTx/>
              <a:buNone/>
            </a:pPr>
            <a:r>
              <a:rPr lang="en-US" altLang="en-US" sz="1200" dirty="0">
                <a:solidFill>
                  <a:srgbClr val="3333FF"/>
                </a:solidFill>
              </a:rPr>
              <a:t>The multiplier effect then causes consumption demand to grow by additional 5 units</a:t>
            </a:r>
            <a:r>
              <a:rPr lang="de-DE" altLang="en-US" sz="1200" baseline="0" dirty="0">
                <a:solidFill>
                  <a:srgbClr val="3333FF"/>
                </a:solidFill>
              </a:rPr>
              <a:t> CLICK</a:t>
            </a:r>
            <a:r>
              <a:rPr lang="en-US" altLang="en-US" sz="1200" dirty="0">
                <a:solidFill>
                  <a:srgbClr val="3333FF"/>
                </a:solidFill>
              </a:rPr>
              <a:t>, such that total demand grows by 10 units</a:t>
            </a:r>
            <a:r>
              <a:rPr lang="de-DE" altLang="en-US" sz="1200" baseline="0" dirty="0">
                <a:solidFill>
                  <a:srgbClr val="3333FF"/>
                </a:solidFill>
              </a:rPr>
              <a:t> CLICK </a:t>
            </a:r>
            <a:r>
              <a:rPr lang="de-DE" altLang="en-US" sz="1200" baseline="0" dirty="0" err="1">
                <a:solidFill>
                  <a:srgbClr val="3333FF"/>
                </a:solidFill>
              </a:rPr>
              <a:t>CLICK</a:t>
            </a:r>
            <a:r>
              <a:rPr lang="en-US" altLang="en-US" sz="1200" dirty="0">
                <a:solidFill>
                  <a:srgbClr val="3333FF"/>
                </a:solidFill>
              </a:rPr>
              <a:t>.</a:t>
            </a:r>
          </a:p>
          <a:p>
            <a:pPr eaLnBrk="1" hangingPunct="1">
              <a:spcBef>
                <a:spcPct val="0"/>
              </a:spcBef>
              <a:buClrTx/>
              <a:buFontTx/>
              <a:buNone/>
            </a:pPr>
            <a:endParaRPr lang="en-US" altLang="en-US" sz="1200" dirty="0">
              <a:solidFill>
                <a:srgbClr val="3333FF"/>
              </a:solidFill>
            </a:endParaRPr>
          </a:p>
          <a:p>
            <a:pPr eaLnBrk="1" hangingPunct="1">
              <a:spcBef>
                <a:spcPct val="0"/>
              </a:spcBef>
              <a:buClrTx/>
              <a:buFontTx/>
              <a:buNone/>
            </a:pPr>
            <a:r>
              <a:rPr lang="en-US" altLang="en-US" sz="1200" dirty="0">
                <a:solidFill>
                  <a:srgbClr val="3333FF"/>
                </a:solidFill>
              </a:rPr>
              <a:t>To finance this additional government consumption, the credit demand grows </a:t>
            </a:r>
            <a:r>
              <a:rPr lang="de-DE" altLang="en-US" sz="1200" baseline="0" dirty="0">
                <a:solidFill>
                  <a:srgbClr val="3333FF"/>
                </a:solidFill>
              </a:rPr>
              <a:t> CLICK </a:t>
            </a:r>
            <a:r>
              <a:rPr lang="en-US" altLang="en-US" sz="1200" dirty="0">
                <a:solidFill>
                  <a:srgbClr val="3333FF"/>
                </a:solidFill>
              </a:rPr>
              <a:t>by the government demand for credits equal to G=D</a:t>
            </a:r>
            <a:r>
              <a:rPr lang="en-US" altLang="en-US" sz="1200" baseline="-25000" dirty="0">
                <a:solidFill>
                  <a:srgbClr val="3333FF"/>
                </a:solidFill>
              </a:rPr>
              <a:t>G</a:t>
            </a:r>
            <a:r>
              <a:rPr lang="en-US" altLang="en-US" sz="1200" dirty="0">
                <a:solidFill>
                  <a:srgbClr val="3333FF"/>
                </a:solidFill>
              </a:rPr>
              <a:t>=5 units </a:t>
            </a:r>
            <a:r>
              <a:rPr lang="de-DE" altLang="en-US" sz="1200" baseline="0" dirty="0">
                <a:solidFill>
                  <a:srgbClr val="3333FF"/>
                </a:solidFill>
              </a:rPr>
              <a:t>CLICK</a:t>
            </a:r>
            <a:r>
              <a:rPr lang="en-US" altLang="en-US" sz="1200" dirty="0">
                <a:solidFill>
                  <a:srgbClr val="3333FF"/>
                </a:solidFill>
              </a:rPr>
              <a:t>.</a:t>
            </a:r>
          </a:p>
          <a:p>
            <a:pPr eaLnBrk="1" hangingPunct="1">
              <a:spcBef>
                <a:spcPct val="0"/>
              </a:spcBef>
              <a:buClrTx/>
              <a:buFontTx/>
              <a:buNone/>
            </a:pPr>
            <a:endParaRPr lang="de-DE" altLang="en-US" sz="1200" dirty="0">
              <a:solidFill>
                <a:srgbClr val="3333FF"/>
              </a:solidFill>
            </a:endParaRPr>
          </a:p>
          <a:p>
            <a:pPr eaLnBrk="1" hangingPunct="1">
              <a:spcBef>
                <a:spcPct val="0"/>
              </a:spcBef>
              <a:buClrTx/>
              <a:buFontTx/>
              <a:buNone/>
            </a:pPr>
            <a:r>
              <a:rPr lang="en-US" altLang="en-US" sz="1200" noProof="0" dirty="0">
                <a:solidFill>
                  <a:srgbClr val="3333FF"/>
                </a:solidFill>
              </a:rPr>
              <a:t>Taken for itself this increase of the credit demand would cause an increase of the interest rate, which would reduce the investment demand and hence cause a similar Crowding-Out effect as under the assumptions of the neoclassical model. However…CLICK</a:t>
            </a:r>
          </a:p>
          <a:p>
            <a:pPr marL="0" indent="0" eaLnBrk="1" hangingPunct="1">
              <a:buNone/>
            </a:pPr>
            <a:endParaRPr lang="de-DE" altLang="en-US" dirty="0">
              <a:latin typeface="Arial" pitchFamily="34"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D9024C4-ED1D-4AD4-8169-62FE37DEB748}" type="slidenum">
              <a:rPr lang="en-GB" altLang="en-US" sz="1100" smtClean="0">
                <a:latin typeface="Times New Roman" pitchFamily="18" charset="0"/>
              </a:rPr>
              <a:pPr>
                <a:spcBef>
                  <a:spcPct val="0"/>
                </a:spcBef>
                <a:buFontTx/>
                <a:buNone/>
              </a:pPr>
              <a:t>132</a:t>
            </a:fld>
            <a:endParaRPr lang="en-GB" altLang="en-US" sz="1100">
              <a:latin typeface="Times New Roman" pitchFamily="18" charset="0"/>
            </a:endParaRPr>
          </a:p>
        </p:txBody>
      </p:sp>
      <p:sp>
        <p:nvSpPr>
          <p:cNvPr id="41267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1267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9532AAD-328F-4F7E-BF2B-188E72A39854}" type="slidenum">
              <a:rPr lang="en-GB" altLang="en-US" sz="1100" i="1">
                <a:latin typeface="Times New Roman" pitchFamily="18" charset="0"/>
              </a:rPr>
              <a:pPr algn="r">
                <a:spcBef>
                  <a:spcPct val="0"/>
                </a:spcBef>
                <a:buFontTx/>
                <a:buNone/>
              </a:pPr>
              <a:t>132</a:t>
            </a:fld>
            <a:endParaRPr lang="en-GB" altLang="en-US" sz="1100" i="1">
              <a:latin typeface="Times New Roman" pitchFamily="18" charset="0"/>
            </a:endParaRPr>
          </a:p>
        </p:txBody>
      </p:sp>
      <p:sp>
        <p:nvSpPr>
          <p:cNvPr id="412677" name="Rectangle 2"/>
          <p:cNvSpPr>
            <a:spLocks noGrp="1" noRot="1" noChangeAspect="1" noChangeArrowheads="1" noTextEdit="1"/>
          </p:cNvSpPr>
          <p:nvPr>
            <p:ph type="sldImg"/>
          </p:nvPr>
        </p:nvSpPr>
        <p:spPr>
          <a:ln/>
        </p:spPr>
      </p:sp>
      <p:sp>
        <p:nvSpPr>
          <p:cNvPr id="41267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dirty="0">
                <a:solidFill>
                  <a:srgbClr val="3333FF"/>
                </a:solidFill>
              </a:rPr>
              <a:t>Since the increase in income by 10, increases, for a given savings ratio of 50%, the credit supply of households by 5 units CLICK CLICK, the credit supply of households grows by the same amount as government consumption.</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sz="1200" noProof="0" dirty="0">
              <a:solidFill>
                <a:srgbClr val="3333FF"/>
              </a:solidFill>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noProof="0" dirty="0">
                <a:solidFill>
                  <a:srgbClr val="3333FF"/>
                </a:solidFill>
              </a:rPr>
              <a:t>As a result, the interest rate stays constant, such that investment demand does not fall, but stays on its initial level for 10 units. Consequently, a Crowding-Out does not take place!</a:t>
            </a: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B9E7B1F-135D-4330-BCC4-C48E753FF293}" type="slidenum">
              <a:rPr lang="en-GB" altLang="en-US" sz="1100" smtClean="0">
                <a:latin typeface="Times New Roman" pitchFamily="18" charset="0"/>
              </a:rPr>
              <a:pPr>
                <a:spcBef>
                  <a:spcPct val="0"/>
                </a:spcBef>
                <a:buFontTx/>
                <a:buNone/>
              </a:pPr>
              <a:t>133</a:t>
            </a:fld>
            <a:endParaRPr lang="en-GB" altLang="en-US" sz="1100">
              <a:latin typeface="Times New Roman" pitchFamily="18" charset="0"/>
            </a:endParaRPr>
          </a:p>
        </p:txBody>
      </p:sp>
      <p:sp>
        <p:nvSpPr>
          <p:cNvPr id="41369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1370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15191D9-4561-43D9-8EE3-A92C414E8D1F}" type="slidenum">
              <a:rPr lang="en-GB" altLang="en-US" sz="1100" i="1">
                <a:latin typeface="Times New Roman" pitchFamily="18" charset="0"/>
              </a:rPr>
              <a:pPr algn="r">
                <a:spcBef>
                  <a:spcPct val="0"/>
                </a:spcBef>
                <a:buFontTx/>
                <a:buNone/>
              </a:pPr>
              <a:t>133</a:t>
            </a:fld>
            <a:endParaRPr lang="en-GB" altLang="en-US" sz="1100" i="1">
              <a:latin typeface="Times New Roman" pitchFamily="18" charset="0"/>
            </a:endParaRPr>
          </a:p>
        </p:txBody>
      </p:sp>
      <p:sp>
        <p:nvSpPr>
          <p:cNvPr id="413701" name="Rectangle 2"/>
          <p:cNvSpPr>
            <a:spLocks noGrp="1" noRot="1" noChangeAspect="1" noChangeArrowheads="1" noTextEdit="1"/>
          </p:cNvSpPr>
          <p:nvPr>
            <p:ph type="sldImg"/>
          </p:nvPr>
        </p:nvSpPr>
        <p:spPr>
          <a:ln/>
        </p:spPr>
      </p:sp>
      <p:sp>
        <p:nvSpPr>
          <p:cNvPr id="41370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7DA57E4-3D57-4A47-BA15-2879BDA5C641}" type="slidenum">
              <a:rPr lang="en-GB" altLang="en-US" sz="1100" smtClean="0">
                <a:latin typeface="Times New Roman" pitchFamily="18" charset="0"/>
              </a:rPr>
              <a:pPr>
                <a:spcBef>
                  <a:spcPct val="0"/>
                </a:spcBef>
                <a:buFontTx/>
                <a:buNone/>
              </a:pPr>
              <a:t>134</a:t>
            </a:fld>
            <a:endParaRPr lang="en-GB" altLang="en-US" sz="1100">
              <a:latin typeface="Times New Roman" pitchFamily="18" charset="0"/>
            </a:endParaRPr>
          </a:p>
        </p:txBody>
      </p:sp>
      <p:sp>
        <p:nvSpPr>
          <p:cNvPr id="414723"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3768C4B-E115-42B2-9EE4-C9FA1195F1E3}" type="slidenum">
              <a:rPr lang="en-GB" altLang="en-US" sz="1100" i="1">
                <a:latin typeface="Times New Roman" pitchFamily="18" charset="0"/>
              </a:rPr>
              <a:pPr algn="r">
                <a:spcBef>
                  <a:spcPct val="0"/>
                </a:spcBef>
                <a:buFontTx/>
                <a:buNone/>
              </a:pPr>
              <a:t>134</a:t>
            </a:fld>
            <a:endParaRPr lang="en-GB" altLang="en-US" sz="1100" i="1">
              <a:latin typeface="Times New Roman" pitchFamily="18" charset="0"/>
            </a:endParaRPr>
          </a:p>
        </p:txBody>
      </p:sp>
      <p:sp>
        <p:nvSpPr>
          <p:cNvPr id="414724" name="Rectangle 2"/>
          <p:cNvSpPr>
            <a:spLocks noGrp="1" noRot="1" noChangeAspect="1" noChangeArrowheads="1" noTextEdit="1"/>
          </p:cNvSpPr>
          <p:nvPr>
            <p:ph type="sldImg"/>
          </p:nvPr>
        </p:nvSpPr>
        <p:spPr>
          <a:ln/>
        </p:spPr>
      </p:sp>
      <p:sp>
        <p:nvSpPr>
          <p:cNvPr id="41472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dirty="0">
                <a:solidFill>
                  <a:srgbClr val="3333FF"/>
                </a:solidFill>
              </a:rPr>
              <a:t>The increase of GDP from </a:t>
            </a:r>
            <a:r>
              <a:rPr lang="en-US" altLang="en-US" sz="1200" dirty="0" err="1">
                <a:solidFill>
                  <a:srgbClr val="3333FF"/>
                </a:solidFill>
              </a:rPr>
              <a:t>Y2</a:t>
            </a:r>
            <a:r>
              <a:rPr lang="en-US" altLang="en-US" sz="1200" dirty="0">
                <a:solidFill>
                  <a:srgbClr val="3333FF"/>
                </a:solidFill>
              </a:rPr>
              <a:t> to </a:t>
            </a:r>
            <a:r>
              <a:rPr lang="en-US" altLang="en-US" sz="1200" dirty="0" err="1">
                <a:solidFill>
                  <a:srgbClr val="3333FF"/>
                </a:solidFill>
              </a:rPr>
              <a:t>Y1</a:t>
            </a:r>
            <a:r>
              <a:rPr lang="en-US" altLang="en-US" sz="1200" dirty="0">
                <a:solidFill>
                  <a:srgbClr val="3333FF"/>
                </a:solidFill>
              </a:rPr>
              <a:t> </a:t>
            </a:r>
            <a:r>
              <a:rPr lang="de-DE" altLang="en-US" sz="1200" baseline="0" dirty="0">
                <a:solidFill>
                  <a:srgbClr val="3333FF"/>
                </a:solidFill>
              </a:rPr>
              <a:t> CLICK  </a:t>
            </a:r>
            <a:r>
              <a:rPr lang="de-DE" altLang="en-US" sz="1200" baseline="0" dirty="0" err="1">
                <a:solidFill>
                  <a:srgbClr val="3333FF"/>
                </a:solidFill>
              </a:rPr>
              <a:t>CLICK</a:t>
            </a:r>
            <a:r>
              <a:rPr lang="de-DE" altLang="en-US" sz="1200" baseline="0" dirty="0">
                <a:solidFill>
                  <a:srgbClr val="3333FF"/>
                </a:solidFill>
              </a:rPr>
              <a:t> </a:t>
            </a:r>
            <a:r>
              <a:rPr lang="en-US" altLang="en-US" sz="1200" dirty="0">
                <a:solidFill>
                  <a:srgbClr val="3333FF"/>
                </a:solidFill>
              </a:rPr>
              <a:t>caused by the increase of government consumption </a:t>
            </a:r>
            <a:r>
              <a:rPr lang="en-US" altLang="en-US" sz="1200" dirty="0">
                <a:solidFill>
                  <a:srgbClr val="FF0000"/>
                </a:solidFill>
              </a:rPr>
              <a:t>causes an increase of the short-run demand for labor from</a:t>
            </a:r>
            <a:r>
              <a:rPr lang="en-US" altLang="en-US" sz="1200" dirty="0">
                <a:solidFill>
                  <a:srgbClr val="3333FF"/>
                </a:solidFill>
              </a:rPr>
              <a:t> L</a:t>
            </a:r>
            <a:r>
              <a:rPr lang="en-US" altLang="en-US" sz="1200" baseline="-25000" dirty="0">
                <a:solidFill>
                  <a:srgbClr val="3333FF"/>
                </a:solidFill>
              </a:rPr>
              <a:t>D</a:t>
            </a:r>
            <a:r>
              <a:rPr lang="en-US" altLang="en-US" sz="1200" dirty="0">
                <a:solidFill>
                  <a:srgbClr val="3333FF"/>
                </a:solidFill>
              </a:rPr>
              <a:t>(</a:t>
            </a:r>
            <a:r>
              <a:rPr lang="en-US" altLang="en-US" sz="1200" dirty="0" err="1">
                <a:solidFill>
                  <a:srgbClr val="3333FF"/>
                </a:solidFill>
              </a:rPr>
              <a:t>Y</a:t>
            </a:r>
            <a:r>
              <a:rPr lang="en-US" altLang="en-US" sz="1200" baseline="-25000" dirty="0" err="1">
                <a:solidFill>
                  <a:srgbClr val="3333FF"/>
                </a:solidFill>
              </a:rPr>
              <a:t>2</a:t>
            </a:r>
            <a:r>
              <a:rPr lang="en-US" altLang="en-US" sz="1200" dirty="0">
                <a:solidFill>
                  <a:srgbClr val="3333FF"/>
                </a:solidFill>
              </a:rPr>
              <a:t>) to L</a:t>
            </a:r>
            <a:r>
              <a:rPr lang="en-US" altLang="en-US" sz="1200" baseline="-25000" dirty="0">
                <a:solidFill>
                  <a:srgbClr val="3333FF"/>
                </a:solidFill>
              </a:rPr>
              <a:t>D</a:t>
            </a:r>
            <a:r>
              <a:rPr lang="en-US" altLang="en-US" sz="1200" dirty="0">
                <a:solidFill>
                  <a:srgbClr val="3333FF"/>
                </a:solidFill>
              </a:rPr>
              <a:t>(</a:t>
            </a:r>
            <a:r>
              <a:rPr lang="en-US" altLang="en-US" sz="1200" dirty="0" err="1">
                <a:solidFill>
                  <a:srgbClr val="3333FF"/>
                </a:solidFill>
              </a:rPr>
              <a:t>Y</a:t>
            </a:r>
            <a:r>
              <a:rPr lang="en-US" altLang="en-US" sz="1200" baseline="-25000" dirty="0" err="1">
                <a:solidFill>
                  <a:srgbClr val="3333FF"/>
                </a:solidFill>
              </a:rPr>
              <a:t>1</a:t>
            </a:r>
            <a:r>
              <a:rPr lang="en-US" altLang="en-US" sz="1200" dirty="0">
                <a:solidFill>
                  <a:srgbClr val="3333FF"/>
                </a:solidFill>
              </a:rPr>
              <a:t>). </a:t>
            </a:r>
            <a:r>
              <a:rPr lang="de-DE" altLang="en-US" sz="1200" baseline="0" dirty="0">
                <a:solidFill>
                  <a:srgbClr val="3333FF"/>
                </a:solidFill>
              </a:rPr>
              <a:t>CLICK</a:t>
            </a:r>
            <a:endParaRPr lang="en-US" altLang="en-US" sz="1200" dirty="0">
              <a:solidFill>
                <a:srgbClr val="3333FF"/>
              </a:solidFill>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3A00A12-866B-4BB8-A74E-37296D8E7F9E}" type="slidenum">
              <a:rPr lang="en-GB" altLang="en-US" sz="1100" smtClean="0">
                <a:latin typeface="Times New Roman" pitchFamily="18" charset="0"/>
              </a:rPr>
              <a:pPr>
                <a:spcBef>
                  <a:spcPct val="0"/>
                </a:spcBef>
                <a:buFontTx/>
                <a:buNone/>
              </a:pPr>
              <a:t>135</a:t>
            </a:fld>
            <a:endParaRPr lang="en-GB" altLang="en-US" sz="1100">
              <a:latin typeface="Times New Roman" pitchFamily="18" charset="0"/>
            </a:endParaRPr>
          </a:p>
        </p:txBody>
      </p:sp>
      <p:sp>
        <p:nvSpPr>
          <p:cNvPr id="415747"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E87474BF-F348-4A1A-9755-8F272A279D3E}" type="slidenum">
              <a:rPr lang="en-GB" altLang="en-US" sz="1100" i="1">
                <a:latin typeface="Times New Roman" pitchFamily="18" charset="0"/>
              </a:rPr>
              <a:pPr algn="r">
                <a:spcBef>
                  <a:spcPct val="0"/>
                </a:spcBef>
                <a:buFontTx/>
                <a:buNone/>
              </a:pPr>
              <a:t>135</a:t>
            </a:fld>
            <a:endParaRPr lang="en-GB" altLang="en-US" sz="1100" i="1">
              <a:latin typeface="Times New Roman" pitchFamily="18" charset="0"/>
            </a:endParaRPr>
          </a:p>
        </p:txBody>
      </p:sp>
      <p:sp>
        <p:nvSpPr>
          <p:cNvPr id="415748" name="Rectangle 2"/>
          <p:cNvSpPr>
            <a:spLocks noGrp="1" noRot="1" noChangeAspect="1" noChangeArrowheads="1" noTextEdit="1"/>
          </p:cNvSpPr>
          <p:nvPr>
            <p:ph type="sldImg"/>
          </p:nvPr>
        </p:nvSpPr>
        <p:spPr>
          <a:ln/>
        </p:spPr>
      </p:sp>
      <p:sp>
        <p:nvSpPr>
          <p:cNvPr id="41574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marL="0" indent="0" eaLnBrk="1" hangingPunct="1">
              <a:buNone/>
            </a:pPr>
            <a:r>
              <a:rPr lang="en-US" altLang="en-US" sz="1200" dirty="0">
                <a:solidFill>
                  <a:srgbClr val="3333FF"/>
                </a:solidFill>
              </a:rPr>
              <a:t>Consequently, the </a:t>
            </a:r>
            <a:r>
              <a:rPr lang="en-US" altLang="en-US" sz="1200" dirty="0">
                <a:solidFill>
                  <a:srgbClr val="FF0000"/>
                </a:solidFill>
              </a:rPr>
              <a:t>Keynesian Unemployment</a:t>
            </a:r>
            <a:r>
              <a:rPr lang="en-US" altLang="en-US" sz="1200" dirty="0">
                <a:solidFill>
                  <a:srgbClr val="3333FF"/>
                </a:solidFill>
              </a:rPr>
              <a:t> caused by the recession completely </a:t>
            </a:r>
            <a:r>
              <a:rPr lang="en-US" altLang="en-US" sz="1200" dirty="0">
                <a:solidFill>
                  <a:srgbClr val="FF0000"/>
                </a:solidFill>
              </a:rPr>
              <a:t>disappears</a:t>
            </a:r>
            <a:r>
              <a:rPr lang="en-US" altLang="en-US" sz="1200" dirty="0">
                <a:solidFill>
                  <a:srgbClr val="3333FF"/>
                </a:solidFill>
              </a:rPr>
              <a:t>. </a:t>
            </a:r>
          </a:p>
          <a:p>
            <a:pPr marL="0" indent="0" eaLnBrk="1" hangingPunct="1">
              <a:buNone/>
            </a:pPr>
            <a:endParaRPr lang="de-DE" altLang="en-US" sz="1200" dirty="0">
              <a:solidFill>
                <a:srgbClr val="3333FF"/>
              </a:solidFill>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dirty="0">
                <a:solidFill>
                  <a:srgbClr val="3333FF"/>
                </a:solidFill>
              </a:rPr>
              <a:t>If the increase of government consumption were lower that G=5, Keynesian unemployment would not completely disappear. If the increase of government consumption were stronger than G=5, GDP would grow stronger than </a:t>
            </a:r>
            <a:r>
              <a:rPr lang="en-US" altLang="en-US" sz="1200" dirty="0" err="1">
                <a:solidFill>
                  <a:srgbClr val="3333FF"/>
                </a:solidFill>
              </a:rPr>
              <a:t>Y</a:t>
            </a:r>
            <a:r>
              <a:rPr lang="en-US" altLang="en-US" sz="1200" baseline="-25000" dirty="0" err="1">
                <a:solidFill>
                  <a:srgbClr val="3333FF"/>
                </a:solidFill>
              </a:rPr>
              <a:t>1</a:t>
            </a:r>
            <a:r>
              <a:rPr lang="en-US" altLang="en-US" sz="1200" dirty="0">
                <a:solidFill>
                  <a:srgbClr val="3333FF"/>
                </a:solidFill>
              </a:rPr>
              <a:t>. This would cause an "overheating" of the economy.</a:t>
            </a:r>
          </a:p>
          <a:p>
            <a:pPr marL="0" indent="0" eaLnBrk="1" hangingPunct="1">
              <a:buNone/>
            </a:pPr>
            <a:endParaRPr lang="de-DE" altLang="en-US" dirty="0">
              <a:latin typeface="Arial" pitchFamily="34"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D509287-C748-410C-BBA2-40786E815A98}" type="slidenum">
              <a:rPr lang="en-GB" altLang="en-US" sz="1100" smtClean="0">
                <a:latin typeface="Times New Roman" pitchFamily="18" charset="0"/>
              </a:rPr>
              <a:pPr>
                <a:spcBef>
                  <a:spcPct val="0"/>
                </a:spcBef>
                <a:buFontTx/>
                <a:buNone/>
              </a:pPr>
              <a:t>136</a:t>
            </a:fld>
            <a:endParaRPr lang="en-GB" altLang="en-US" sz="1100">
              <a:latin typeface="Times New Roman" pitchFamily="18" charset="0"/>
            </a:endParaRPr>
          </a:p>
        </p:txBody>
      </p:sp>
      <p:sp>
        <p:nvSpPr>
          <p:cNvPr id="41677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1677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F62A4C32-7657-414A-A24C-7469F5F5EDE9}" type="slidenum">
              <a:rPr lang="en-GB" altLang="en-US" sz="1100" i="1">
                <a:latin typeface="Times New Roman" pitchFamily="18" charset="0"/>
              </a:rPr>
              <a:pPr algn="r">
                <a:spcBef>
                  <a:spcPct val="0"/>
                </a:spcBef>
                <a:buFontTx/>
                <a:buNone/>
              </a:pPr>
              <a:t>136</a:t>
            </a:fld>
            <a:endParaRPr lang="en-GB" altLang="en-US" sz="1100" i="1">
              <a:latin typeface="Times New Roman" pitchFamily="18" charset="0"/>
            </a:endParaRPr>
          </a:p>
        </p:txBody>
      </p:sp>
      <p:sp>
        <p:nvSpPr>
          <p:cNvPr id="416773" name="Rectangle 2"/>
          <p:cNvSpPr>
            <a:spLocks noGrp="1" noRot="1" noChangeAspect="1" noChangeArrowheads="1" noTextEdit="1"/>
          </p:cNvSpPr>
          <p:nvPr>
            <p:ph type="sldImg"/>
          </p:nvPr>
        </p:nvSpPr>
        <p:spPr>
          <a:ln/>
        </p:spPr>
      </p:sp>
      <p:sp>
        <p:nvSpPr>
          <p:cNvPr id="41677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dirty="0">
              <a:latin typeface="Arial" pitchFamily="34"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4D61962-762B-4A02-AABD-43E7165EFADA}" type="slidenum">
              <a:rPr lang="en-GB" altLang="en-US" sz="1100" smtClean="0">
                <a:latin typeface="Times New Roman" pitchFamily="18" charset="0"/>
              </a:rPr>
              <a:pPr>
                <a:spcBef>
                  <a:spcPct val="0"/>
                </a:spcBef>
                <a:buFontTx/>
                <a:buNone/>
              </a:pPr>
              <a:t>137</a:t>
            </a:fld>
            <a:endParaRPr lang="en-GB" altLang="en-US" sz="1100">
              <a:latin typeface="Times New Roman" pitchFamily="18" charset="0"/>
            </a:endParaRPr>
          </a:p>
        </p:txBody>
      </p:sp>
      <p:sp>
        <p:nvSpPr>
          <p:cNvPr id="41779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1779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76035A7-50BB-4A19-A1DA-28049FD20BCB}" type="slidenum">
              <a:rPr lang="en-GB" altLang="en-US" sz="1100" i="1">
                <a:latin typeface="Times New Roman" pitchFamily="18" charset="0"/>
              </a:rPr>
              <a:pPr algn="r">
                <a:spcBef>
                  <a:spcPct val="0"/>
                </a:spcBef>
                <a:buFontTx/>
                <a:buNone/>
              </a:pPr>
              <a:t>137</a:t>
            </a:fld>
            <a:endParaRPr lang="en-GB" altLang="en-US" sz="1100" i="1">
              <a:latin typeface="Times New Roman" pitchFamily="18" charset="0"/>
            </a:endParaRPr>
          </a:p>
        </p:txBody>
      </p:sp>
      <p:sp>
        <p:nvSpPr>
          <p:cNvPr id="417797" name="Rectangle 2"/>
          <p:cNvSpPr>
            <a:spLocks noGrp="1" noRot="1" noChangeAspect="1" noChangeArrowheads="1" noTextEdit="1"/>
          </p:cNvSpPr>
          <p:nvPr>
            <p:ph type="sldImg"/>
          </p:nvPr>
        </p:nvSpPr>
        <p:spPr>
          <a:ln/>
        </p:spPr>
      </p:sp>
      <p:sp>
        <p:nvSpPr>
          <p:cNvPr id="41779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dirty="0">
              <a:latin typeface="Arial" pitchFamily="34"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072B9A6-9B64-4C0F-B52B-34980F3134DE}" type="slidenum">
              <a:rPr lang="en-GB" altLang="en-US" sz="1100" smtClean="0">
                <a:latin typeface="Times New Roman" pitchFamily="18" charset="0"/>
              </a:rPr>
              <a:pPr>
                <a:spcBef>
                  <a:spcPct val="0"/>
                </a:spcBef>
                <a:buFontTx/>
                <a:buNone/>
              </a:pPr>
              <a:t>138</a:t>
            </a:fld>
            <a:endParaRPr lang="en-GB" altLang="en-US" sz="1100">
              <a:latin typeface="Times New Roman" pitchFamily="18" charset="0"/>
            </a:endParaRPr>
          </a:p>
        </p:txBody>
      </p:sp>
      <p:sp>
        <p:nvSpPr>
          <p:cNvPr id="418819"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1882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19A5494D-7A76-490D-B7BC-6ABEAC2E7024}" type="slidenum">
              <a:rPr lang="en-GB" altLang="en-US" sz="1100" i="1">
                <a:latin typeface="Times New Roman" pitchFamily="18" charset="0"/>
              </a:rPr>
              <a:pPr algn="r">
                <a:spcBef>
                  <a:spcPct val="0"/>
                </a:spcBef>
                <a:buFontTx/>
                <a:buNone/>
              </a:pPr>
              <a:t>138</a:t>
            </a:fld>
            <a:endParaRPr lang="en-GB" altLang="en-US" sz="1100" i="1">
              <a:latin typeface="Times New Roman" pitchFamily="18" charset="0"/>
            </a:endParaRPr>
          </a:p>
        </p:txBody>
      </p:sp>
      <p:sp>
        <p:nvSpPr>
          <p:cNvPr id="418821" name="Rectangle 2"/>
          <p:cNvSpPr>
            <a:spLocks noGrp="1" noRot="1" noChangeAspect="1" noChangeArrowheads="1" noTextEdit="1"/>
          </p:cNvSpPr>
          <p:nvPr>
            <p:ph type="sldImg"/>
          </p:nvPr>
        </p:nvSpPr>
        <p:spPr>
          <a:ln/>
        </p:spPr>
      </p:sp>
      <p:sp>
        <p:nvSpPr>
          <p:cNvPr id="41882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F356B48-19A0-4EA0-A64C-117135679DBD}" type="slidenum">
              <a:rPr lang="en-GB" altLang="en-US" sz="1100" smtClean="0">
                <a:latin typeface="Times New Roman" pitchFamily="18" charset="0"/>
              </a:rPr>
              <a:pPr>
                <a:spcBef>
                  <a:spcPct val="0"/>
                </a:spcBef>
                <a:buFontTx/>
                <a:buNone/>
              </a:pPr>
              <a:t>139</a:t>
            </a:fld>
            <a:endParaRPr lang="en-GB" altLang="en-US" sz="1100">
              <a:latin typeface="Times New Roman" pitchFamily="18" charset="0"/>
            </a:endParaRPr>
          </a:p>
        </p:txBody>
      </p:sp>
      <p:sp>
        <p:nvSpPr>
          <p:cNvPr id="419843"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1984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51585AA-36A6-46AF-A305-2622713C7446}" type="slidenum">
              <a:rPr lang="en-GB" altLang="en-US" sz="1100" i="1">
                <a:latin typeface="Times New Roman" pitchFamily="18" charset="0"/>
              </a:rPr>
              <a:pPr algn="r">
                <a:spcBef>
                  <a:spcPct val="0"/>
                </a:spcBef>
                <a:buFontTx/>
                <a:buNone/>
              </a:pPr>
              <a:t>139</a:t>
            </a:fld>
            <a:endParaRPr lang="en-GB" altLang="en-US" sz="1100" i="1">
              <a:latin typeface="Times New Roman" pitchFamily="18" charset="0"/>
            </a:endParaRPr>
          </a:p>
        </p:txBody>
      </p:sp>
      <p:sp>
        <p:nvSpPr>
          <p:cNvPr id="419845" name="Rectangle 2"/>
          <p:cNvSpPr>
            <a:spLocks noGrp="1" noRot="1" noChangeAspect="1" noChangeArrowheads="1" noTextEdit="1"/>
          </p:cNvSpPr>
          <p:nvPr>
            <p:ph type="sldImg"/>
          </p:nvPr>
        </p:nvSpPr>
        <p:spPr>
          <a:ln/>
        </p:spPr>
      </p:sp>
      <p:sp>
        <p:nvSpPr>
          <p:cNvPr id="41984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EA031E2-2AA2-446A-95D8-7E869278D77A}" type="slidenum">
              <a:rPr lang="en-GB" altLang="en-US" sz="1100" smtClean="0">
                <a:latin typeface="Times New Roman" pitchFamily="18" charset="0"/>
              </a:rPr>
              <a:pPr>
                <a:spcBef>
                  <a:spcPct val="0"/>
                </a:spcBef>
                <a:buFontTx/>
                <a:buNone/>
              </a:pPr>
              <a:t>14</a:t>
            </a:fld>
            <a:endParaRPr lang="en-GB" altLang="en-US" sz="1100">
              <a:latin typeface="Times New Roman" pitchFamily="18" charset="0"/>
            </a:endParaRPr>
          </a:p>
        </p:txBody>
      </p:sp>
      <p:sp>
        <p:nvSpPr>
          <p:cNvPr id="29389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9389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89D54D9-0E8D-431A-B1FB-1A57239DC259}" type="slidenum">
              <a:rPr lang="en-GB" altLang="en-US" sz="1100" i="1">
                <a:latin typeface="Times New Roman" pitchFamily="18" charset="0"/>
              </a:rPr>
              <a:pPr algn="r">
                <a:spcBef>
                  <a:spcPct val="0"/>
                </a:spcBef>
                <a:buFontTx/>
                <a:buNone/>
              </a:pPr>
              <a:t>14</a:t>
            </a:fld>
            <a:endParaRPr lang="en-GB" altLang="en-US" sz="1100" i="1">
              <a:latin typeface="Times New Roman" pitchFamily="18" charset="0"/>
            </a:endParaRPr>
          </a:p>
        </p:txBody>
      </p:sp>
      <p:sp>
        <p:nvSpPr>
          <p:cNvPr id="293893" name="Rectangle 2"/>
          <p:cNvSpPr>
            <a:spLocks noGrp="1" noRot="1" noChangeAspect="1" noChangeArrowheads="1" noTextEdit="1"/>
          </p:cNvSpPr>
          <p:nvPr>
            <p:ph type="sldImg"/>
          </p:nvPr>
        </p:nvSpPr>
        <p:spPr>
          <a:ln/>
        </p:spPr>
      </p:sp>
      <p:sp>
        <p:nvSpPr>
          <p:cNvPr id="29389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FTXT</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295D482-23A2-40E8-B38D-35E8DD93F797}" type="slidenum">
              <a:rPr lang="en-GB" altLang="en-US" sz="1100" smtClean="0">
                <a:latin typeface="Times New Roman" pitchFamily="18" charset="0"/>
              </a:rPr>
              <a:pPr>
                <a:spcBef>
                  <a:spcPct val="0"/>
                </a:spcBef>
                <a:buFontTx/>
                <a:buNone/>
              </a:pPr>
              <a:t>140</a:t>
            </a:fld>
            <a:endParaRPr lang="en-GB" altLang="en-US" sz="1100">
              <a:latin typeface="Times New Roman" pitchFamily="18" charset="0"/>
            </a:endParaRPr>
          </a:p>
        </p:txBody>
      </p:sp>
      <p:sp>
        <p:nvSpPr>
          <p:cNvPr id="420867"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2086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7127BB5-F040-436E-A5E9-06C5F1FA0E1E}" type="slidenum">
              <a:rPr lang="en-GB" altLang="en-US" sz="1100" i="1">
                <a:latin typeface="Times New Roman" pitchFamily="18" charset="0"/>
              </a:rPr>
              <a:pPr algn="r">
                <a:spcBef>
                  <a:spcPct val="0"/>
                </a:spcBef>
                <a:buFontTx/>
                <a:buNone/>
              </a:pPr>
              <a:t>140</a:t>
            </a:fld>
            <a:endParaRPr lang="en-GB" altLang="en-US" sz="1100" i="1">
              <a:latin typeface="Times New Roman" pitchFamily="18" charset="0"/>
            </a:endParaRPr>
          </a:p>
        </p:txBody>
      </p:sp>
      <p:sp>
        <p:nvSpPr>
          <p:cNvPr id="420869" name="Rectangle 2"/>
          <p:cNvSpPr>
            <a:spLocks noGrp="1" noRot="1" noChangeAspect="1" noChangeArrowheads="1" noTextEdit="1"/>
          </p:cNvSpPr>
          <p:nvPr>
            <p:ph type="sldImg"/>
          </p:nvPr>
        </p:nvSpPr>
        <p:spPr>
          <a:ln/>
        </p:spPr>
      </p:sp>
      <p:sp>
        <p:nvSpPr>
          <p:cNvPr id="42087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So much for this lesson!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In the next lesson we will discuss the consequences of monetary policy under the assumption of the Keynesian Model!</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__________________</a:t>
            </a:r>
          </a:p>
          <a:p>
            <a:pPr marL="0" indent="0" eaLnBrk="1" hangingPunct="1">
              <a:buNone/>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Hello everybody! This is lesson 22 of the lecture Macroeconomics. I will discuss the slides 141 to 164 of chapter 4 “</a:t>
            </a:r>
            <a:r>
              <a:rPr lang="de-DE" altLang="en-US" sz="1200" dirty="0"/>
              <a:t>The </a:t>
            </a:r>
            <a:r>
              <a:rPr lang="de-DE" altLang="en-US" sz="1200" dirty="0" err="1"/>
              <a:t>Keynesian</a:t>
            </a:r>
            <a:r>
              <a:rPr lang="de-DE" altLang="en-US" sz="1200" dirty="0"/>
              <a:t> Model</a:t>
            </a:r>
            <a:r>
              <a:rPr lang="en-US" altLang="en-US" dirty="0"/>
              <a:t>”.</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In this lesson, we will analyze the consequences of monetary policy under the assumptions of the Keynesian Model. </a:t>
            </a:r>
          </a:p>
          <a:p>
            <a:pPr marL="0" indent="0" eaLnBrk="1" hangingPunct="1">
              <a:buNone/>
            </a:pPr>
            <a:endParaRPr lang="en-US" altLang="en-US" noProof="0" dirty="0">
              <a:latin typeface="Arial" pitchFamily="34" charset="0"/>
            </a:endParaRPr>
          </a:p>
          <a:p>
            <a:pPr marL="0" indent="0" eaLnBrk="1" hangingPunct="1">
              <a:buNone/>
            </a:pPr>
            <a:endParaRPr lang="en-US" altLang="en-US" noProof="0" dirty="0">
              <a:latin typeface="Arial" pitchFamily="34"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9180A9D-34A2-4359-81F1-C15D382049CB}" type="slidenum">
              <a:rPr lang="en-GB" altLang="en-US" sz="1100" smtClean="0">
                <a:latin typeface="Times New Roman" pitchFamily="18" charset="0"/>
              </a:rPr>
              <a:pPr>
                <a:spcBef>
                  <a:spcPct val="0"/>
                </a:spcBef>
                <a:buFontTx/>
                <a:buNone/>
              </a:pPr>
              <a:t>141</a:t>
            </a:fld>
            <a:endParaRPr lang="en-GB" altLang="en-US" sz="1100">
              <a:latin typeface="Times New Roman" pitchFamily="18" charset="0"/>
            </a:endParaRPr>
          </a:p>
        </p:txBody>
      </p:sp>
      <p:sp>
        <p:nvSpPr>
          <p:cNvPr id="42189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2189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1E4613C0-FC7E-4781-B763-9E88B6D08E57}" type="slidenum">
              <a:rPr lang="en-GB" altLang="en-US" sz="1100" i="1">
                <a:latin typeface="Times New Roman" pitchFamily="18" charset="0"/>
              </a:rPr>
              <a:pPr algn="r">
                <a:spcBef>
                  <a:spcPct val="0"/>
                </a:spcBef>
                <a:buFontTx/>
                <a:buNone/>
              </a:pPr>
              <a:t>141</a:t>
            </a:fld>
            <a:endParaRPr lang="en-GB" altLang="en-US" sz="1100" i="1">
              <a:latin typeface="Times New Roman" pitchFamily="18" charset="0"/>
            </a:endParaRPr>
          </a:p>
        </p:txBody>
      </p:sp>
      <p:sp>
        <p:nvSpPr>
          <p:cNvPr id="421893" name="Rectangle 2"/>
          <p:cNvSpPr>
            <a:spLocks noGrp="1" noRot="1" noChangeAspect="1" noChangeArrowheads="1" noTextEdit="1"/>
          </p:cNvSpPr>
          <p:nvPr>
            <p:ph type="sldImg"/>
          </p:nvPr>
        </p:nvSpPr>
        <p:spPr>
          <a:ln/>
        </p:spPr>
      </p:sp>
      <p:sp>
        <p:nvSpPr>
          <p:cNvPr id="42189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a:latin typeface="Arial" pitchFamily="34" charset="0"/>
              </a:rPr>
              <a:t>FTXT</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DCFEAC0-B6EE-41F9-9096-701B33EDDA00}" type="slidenum">
              <a:rPr lang="en-GB" altLang="en-US" sz="1100" smtClean="0">
                <a:latin typeface="Times New Roman" pitchFamily="18" charset="0"/>
              </a:rPr>
              <a:pPr>
                <a:spcBef>
                  <a:spcPct val="0"/>
                </a:spcBef>
                <a:buFontTx/>
                <a:buNone/>
              </a:pPr>
              <a:t>142</a:t>
            </a:fld>
            <a:endParaRPr lang="en-GB" altLang="en-US" sz="1100">
              <a:latin typeface="Times New Roman" pitchFamily="18" charset="0"/>
            </a:endParaRPr>
          </a:p>
        </p:txBody>
      </p:sp>
      <p:sp>
        <p:nvSpPr>
          <p:cNvPr id="42291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2291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F63F6048-59F0-41EC-8F0F-5A84A833412F}" type="slidenum">
              <a:rPr lang="en-GB" altLang="en-US" sz="1100" i="1">
                <a:latin typeface="Times New Roman" pitchFamily="18" charset="0"/>
              </a:rPr>
              <a:pPr algn="r">
                <a:spcBef>
                  <a:spcPct val="0"/>
                </a:spcBef>
                <a:buFontTx/>
                <a:buNone/>
              </a:pPr>
              <a:t>142</a:t>
            </a:fld>
            <a:endParaRPr lang="en-GB" altLang="en-US" sz="1100" i="1">
              <a:latin typeface="Times New Roman" pitchFamily="18" charset="0"/>
            </a:endParaRPr>
          </a:p>
        </p:txBody>
      </p:sp>
      <p:sp>
        <p:nvSpPr>
          <p:cNvPr id="422917" name="Rectangle 2"/>
          <p:cNvSpPr>
            <a:spLocks noGrp="1" noRot="1" noChangeAspect="1" noChangeArrowheads="1" noTextEdit="1"/>
          </p:cNvSpPr>
          <p:nvPr>
            <p:ph type="sldImg"/>
          </p:nvPr>
        </p:nvSpPr>
        <p:spPr>
          <a:ln/>
        </p:spPr>
      </p:sp>
      <p:sp>
        <p:nvSpPr>
          <p:cNvPr id="42291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err="1">
                <a:latin typeface="Arial" pitchFamily="34" charset="0"/>
              </a:rPr>
              <a:t>What</a:t>
            </a:r>
            <a:r>
              <a:rPr lang="de-DE" altLang="en-US" dirty="0">
                <a:latin typeface="Arial" pitchFamily="34" charset="0"/>
              </a:rPr>
              <a:t> </a:t>
            </a:r>
            <a:r>
              <a:rPr lang="de-DE" altLang="en-US" dirty="0" err="1">
                <a:latin typeface="Arial" pitchFamily="34" charset="0"/>
              </a:rPr>
              <a:t>factors</a:t>
            </a:r>
            <a:r>
              <a:rPr lang="de-DE" altLang="en-US" dirty="0">
                <a:latin typeface="Arial" pitchFamily="34" charset="0"/>
              </a:rPr>
              <a:t> </a:t>
            </a:r>
            <a:r>
              <a:rPr lang="de-DE" altLang="en-US" dirty="0" err="1">
                <a:latin typeface="Arial" pitchFamily="34" charset="0"/>
              </a:rPr>
              <a:t>determine</a:t>
            </a:r>
            <a:r>
              <a:rPr lang="de-DE" altLang="en-US" dirty="0">
                <a:latin typeface="Arial" pitchFamily="34" charset="0"/>
              </a:rPr>
              <a:t> </a:t>
            </a:r>
            <a:r>
              <a:rPr lang="de-DE" altLang="en-US" dirty="0" err="1">
                <a:latin typeface="Arial" pitchFamily="34" charset="0"/>
              </a:rPr>
              <a:t>money</a:t>
            </a:r>
            <a:r>
              <a:rPr lang="de-DE" altLang="en-US" dirty="0">
                <a:latin typeface="Arial" pitchFamily="34" charset="0"/>
              </a:rPr>
              <a:t> </a:t>
            </a:r>
            <a:r>
              <a:rPr lang="de-DE" altLang="en-US" dirty="0" err="1">
                <a:latin typeface="Arial" pitchFamily="34" charset="0"/>
              </a:rPr>
              <a:t>supply</a:t>
            </a:r>
            <a:r>
              <a:rPr lang="de-DE" altLang="en-US" dirty="0">
                <a:latin typeface="Arial" pitchFamily="34" charset="0"/>
              </a:rPr>
              <a:t>? CLICK</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0DBDAB8-133C-4005-AD82-194307B825E4}" type="slidenum">
              <a:rPr lang="en-GB" altLang="en-US" sz="1100" smtClean="0">
                <a:latin typeface="Times New Roman" pitchFamily="18" charset="0"/>
              </a:rPr>
              <a:pPr>
                <a:spcBef>
                  <a:spcPct val="0"/>
                </a:spcBef>
                <a:buFontTx/>
                <a:buNone/>
              </a:pPr>
              <a:t>143</a:t>
            </a:fld>
            <a:endParaRPr lang="en-GB" altLang="en-US" sz="1100">
              <a:latin typeface="Times New Roman" pitchFamily="18" charset="0"/>
            </a:endParaRPr>
          </a:p>
        </p:txBody>
      </p:sp>
      <p:sp>
        <p:nvSpPr>
          <p:cNvPr id="423939"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2394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15373076-0F63-4DBE-907E-3C38556C48C0}" type="slidenum">
              <a:rPr lang="en-GB" altLang="en-US" sz="1100" i="1">
                <a:latin typeface="Times New Roman" pitchFamily="18" charset="0"/>
              </a:rPr>
              <a:pPr algn="r">
                <a:spcBef>
                  <a:spcPct val="0"/>
                </a:spcBef>
                <a:buFontTx/>
                <a:buNone/>
              </a:pPr>
              <a:t>143</a:t>
            </a:fld>
            <a:endParaRPr lang="en-GB" altLang="en-US" sz="1100" i="1">
              <a:latin typeface="Times New Roman" pitchFamily="18" charset="0"/>
            </a:endParaRPr>
          </a:p>
        </p:txBody>
      </p:sp>
      <p:sp>
        <p:nvSpPr>
          <p:cNvPr id="423941" name="Rectangle 2"/>
          <p:cNvSpPr>
            <a:spLocks noGrp="1" noRot="1" noChangeAspect="1" noChangeArrowheads="1" noTextEdit="1"/>
          </p:cNvSpPr>
          <p:nvPr>
            <p:ph type="sldImg"/>
          </p:nvPr>
        </p:nvSpPr>
        <p:spPr>
          <a:ln/>
        </p:spPr>
      </p:sp>
      <p:sp>
        <p:nvSpPr>
          <p:cNvPr id="42394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This is the </a:t>
            </a:r>
            <a:r>
              <a:rPr lang="en-US" altLang="en-US" noProof="0" dirty="0" err="1">
                <a:latin typeface="Arial" pitchFamily="34" charset="0"/>
              </a:rPr>
              <a:t>Keynsian</a:t>
            </a:r>
            <a:r>
              <a:rPr lang="en-US" altLang="en-US" noProof="0" dirty="0">
                <a:latin typeface="Arial" pitchFamily="34" charset="0"/>
              </a:rPr>
              <a:t> credit market without money supply and money demand.</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Money supply is determined CLICK by household savings.</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Money demand is determined CLICK  by investment credit demand of companies.</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972FED38-0293-474E-BAE6-CBA2D3809B4A}" type="slidenum">
              <a:rPr lang="en-GB" altLang="en-US" sz="1100" smtClean="0">
                <a:latin typeface="Times New Roman" pitchFamily="18" charset="0"/>
              </a:rPr>
              <a:pPr>
                <a:spcBef>
                  <a:spcPct val="0"/>
                </a:spcBef>
                <a:buFontTx/>
                <a:buNone/>
              </a:pPr>
              <a:t>144</a:t>
            </a:fld>
            <a:endParaRPr lang="en-GB" altLang="en-US" sz="1100">
              <a:latin typeface="Times New Roman" pitchFamily="18" charset="0"/>
            </a:endParaRPr>
          </a:p>
        </p:txBody>
      </p:sp>
      <p:sp>
        <p:nvSpPr>
          <p:cNvPr id="424963"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2496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3A1BB0A7-1E19-463F-A515-8890AEED20AD}" type="slidenum">
              <a:rPr lang="en-GB" altLang="en-US" sz="1100" i="1">
                <a:latin typeface="Times New Roman" pitchFamily="18" charset="0"/>
              </a:rPr>
              <a:pPr algn="r">
                <a:spcBef>
                  <a:spcPct val="0"/>
                </a:spcBef>
                <a:buFontTx/>
                <a:buNone/>
              </a:pPr>
              <a:t>144</a:t>
            </a:fld>
            <a:endParaRPr lang="en-GB" altLang="en-US" sz="1100" i="1">
              <a:latin typeface="Times New Roman" pitchFamily="18" charset="0"/>
            </a:endParaRPr>
          </a:p>
        </p:txBody>
      </p:sp>
      <p:sp>
        <p:nvSpPr>
          <p:cNvPr id="424965" name="Rectangle 2"/>
          <p:cNvSpPr>
            <a:spLocks noGrp="1" noRot="1" noChangeAspect="1" noChangeArrowheads="1" noTextEdit="1"/>
          </p:cNvSpPr>
          <p:nvPr>
            <p:ph type="sldImg"/>
          </p:nvPr>
        </p:nvSpPr>
        <p:spPr>
          <a:ln/>
        </p:spPr>
      </p:sp>
      <p:sp>
        <p:nvSpPr>
          <p:cNvPr id="42496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dirty="0"/>
              <a:t>If the central bank offers money as a credit in addition to the households savings, this amount has to be converted into GDP units, which can be bought with this amount of money. This is necessary, since the savings of households are expressed in GDP units also. We applied the same procedure, as you remember, when we derived the neoclassical model.</a:t>
            </a:r>
          </a:p>
          <a:p>
            <a:pPr marL="0" indent="0" eaLnBrk="1" hangingPunct="1">
              <a:buNone/>
            </a:pPr>
            <a:endParaRPr lang="en-US" dirty="0"/>
          </a:p>
          <a:p>
            <a:pPr marL="0" indent="0" eaLnBrk="1" hangingPunct="1">
              <a:buNone/>
            </a:pPr>
            <a:r>
              <a:rPr lang="en-US" dirty="0"/>
              <a:t>Here we assume that the resulting real value of the amount of money corresponds to the length of one little quad. </a:t>
            </a:r>
          </a:p>
          <a:p>
            <a:pPr marL="0" indent="0" eaLnBrk="1" hangingPunct="1">
              <a:buNone/>
            </a:pPr>
            <a:endParaRPr lang="en-US" dirty="0"/>
          </a:p>
          <a:p>
            <a:pPr marL="0" indent="0" eaLnBrk="1" hangingPunct="1">
              <a:buNone/>
            </a:pPr>
            <a:r>
              <a:rPr lang="en-US" dirty="0"/>
              <a:t>Since we are assuming that the central bank will offer this amount regardless of the interest rate, the entire credit supply curve will then grow by this amount CLICK. </a:t>
            </a:r>
          </a:p>
          <a:p>
            <a:pPr marL="0" indent="0" eaLnBrk="1" hangingPunct="1">
              <a:buNone/>
            </a:pPr>
            <a:endParaRPr lang="en-US" dirty="0"/>
          </a:p>
          <a:p>
            <a:pPr marL="0" indent="0" eaLnBrk="1" hangingPunct="1">
              <a:buNone/>
            </a:pPr>
            <a:r>
              <a:rPr lang="en-US" dirty="0"/>
              <a:t>The credit supply curve thus shifts to the right equal to the real value of the money supply from the central bank. The total credit supply now consists of two components CLICK: the real savings of households and the quantity of real money that is offered as a credit by the central bank. </a:t>
            </a:r>
            <a:endParaRPr lang="de-DE" altLang="en-US" dirty="0">
              <a:latin typeface="Arial" pitchFamily="34"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915D7A9-846C-437B-B688-56B8F915919D}" type="slidenum">
              <a:rPr lang="en-GB" altLang="en-US" sz="1100" smtClean="0">
                <a:latin typeface="Times New Roman" pitchFamily="18" charset="0"/>
              </a:rPr>
              <a:pPr>
                <a:spcBef>
                  <a:spcPct val="0"/>
                </a:spcBef>
                <a:buFontTx/>
                <a:buNone/>
              </a:pPr>
              <a:t>145</a:t>
            </a:fld>
            <a:endParaRPr lang="en-GB" altLang="en-US" sz="1100">
              <a:latin typeface="Times New Roman" pitchFamily="18" charset="0"/>
            </a:endParaRPr>
          </a:p>
        </p:txBody>
      </p:sp>
      <p:sp>
        <p:nvSpPr>
          <p:cNvPr id="425987"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2598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F386C97F-D815-4F55-91C6-4A23A64D57F0}" type="slidenum">
              <a:rPr lang="en-GB" altLang="en-US" sz="1100" i="1">
                <a:latin typeface="Times New Roman" pitchFamily="18" charset="0"/>
              </a:rPr>
              <a:pPr algn="r">
                <a:spcBef>
                  <a:spcPct val="0"/>
                </a:spcBef>
                <a:buFontTx/>
                <a:buNone/>
              </a:pPr>
              <a:t>145</a:t>
            </a:fld>
            <a:endParaRPr lang="en-GB" altLang="en-US" sz="1100" i="1">
              <a:latin typeface="Times New Roman" pitchFamily="18" charset="0"/>
            </a:endParaRPr>
          </a:p>
        </p:txBody>
      </p:sp>
      <p:sp>
        <p:nvSpPr>
          <p:cNvPr id="425989" name="Rectangle 2"/>
          <p:cNvSpPr>
            <a:spLocks noGrp="1" noRot="1" noChangeAspect="1" noChangeArrowheads="1" noTextEdit="1"/>
          </p:cNvSpPr>
          <p:nvPr>
            <p:ph type="sldImg"/>
          </p:nvPr>
        </p:nvSpPr>
        <p:spPr>
          <a:ln/>
        </p:spPr>
      </p:sp>
      <p:sp>
        <p:nvSpPr>
          <p:cNvPr id="42599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err="1">
                <a:latin typeface="Arial" pitchFamily="34" charset="0"/>
              </a:rPr>
              <a:t>What</a:t>
            </a:r>
            <a:r>
              <a:rPr lang="de-DE" altLang="en-US" dirty="0">
                <a:latin typeface="Arial" pitchFamily="34" charset="0"/>
              </a:rPr>
              <a:t> </a:t>
            </a:r>
            <a:r>
              <a:rPr lang="de-DE" altLang="en-US" dirty="0" err="1">
                <a:latin typeface="Arial" pitchFamily="34" charset="0"/>
              </a:rPr>
              <a:t>factors</a:t>
            </a:r>
            <a:r>
              <a:rPr lang="de-DE" altLang="en-US" dirty="0">
                <a:latin typeface="Arial" pitchFamily="34" charset="0"/>
              </a:rPr>
              <a:t> </a:t>
            </a:r>
            <a:r>
              <a:rPr lang="de-DE" altLang="en-US" dirty="0" err="1">
                <a:latin typeface="Arial" pitchFamily="34" charset="0"/>
              </a:rPr>
              <a:t>determine</a:t>
            </a:r>
            <a:r>
              <a:rPr lang="de-DE" altLang="en-US" dirty="0">
                <a:latin typeface="Arial" pitchFamily="34" charset="0"/>
              </a:rPr>
              <a:t> </a:t>
            </a:r>
            <a:r>
              <a:rPr lang="de-DE" altLang="en-US" dirty="0" err="1">
                <a:latin typeface="Arial" pitchFamily="34" charset="0"/>
              </a:rPr>
              <a:t>money</a:t>
            </a:r>
            <a:r>
              <a:rPr lang="de-DE" altLang="en-US" dirty="0">
                <a:latin typeface="Arial" pitchFamily="34" charset="0"/>
              </a:rPr>
              <a:t> </a:t>
            </a:r>
            <a:r>
              <a:rPr lang="de-DE" altLang="en-US" dirty="0" err="1">
                <a:latin typeface="Arial" pitchFamily="34" charset="0"/>
              </a:rPr>
              <a:t>demand</a:t>
            </a:r>
            <a:r>
              <a:rPr lang="de-DE" altLang="en-US" dirty="0">
                <a:latin typeface="Arial" pitchFamily="34" charset="0"/>
              </a:rPr>
              <a:t>? CLICK</a:t>
            </a:r>
          </a:p>
          <a:p>
            <a:pPr marL="0" indent="0" eaLnBrk="1" hangingPunct="1">
              <a:buNone/>
            </a:pPr>
            <a:r>
              <a:rPr lang="de-DE" altLang="en-US" dirty="0">
                <a:latin typeface="Arial" pitchFamily="34" charset="0"/>
              </a:rPr>
              <a:t>FTXT</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A57CDFF-CDDD-4E12-95E1-8A6077F4C22E}" type="slidenum">
              <a:rPr lang="en-GB" altLang="en-US" sz="1100" smtClean="0">
                <a:latin typeface="Times New Roman" pitchFamily="18" charset="0"/>
              </a:rPr>
              <a:pPr>
                <a:spcBef>
                  <a:spcPct val="0"/>
                </a:spcBef>
                <a:buFontTx/>
                <a:buNone/>
              </a:pPr>
              <a:t>146</a:t>
            </a:fld>
            <a:endParaRPr lang="en-GB" altLang="en-US" sz="1100">
              <a:latin typeface="Times New Roman" pitchFamily="18" charset="0"/>
            </a:endParaRPr>
          </a:p>
        </p:txBody>
      </p:sp>
      <p:sp>
        <p:nvSpPr>
          <p:cNvPr id="42701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2701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4397B40-C304-4845-B664-7F972B5626EB}" type="slidenum">
              <a:rPr lang="en-GB" altLang="en-US" sz="1100" i="1">
                <a:latin typeface="Times New Roman" pitchFamily="18" charset="0"/>
              </a:rPr>
              <a:pPr algn="r">
                <a:spcBef>
                  <a:spcPct val="0"/>
                </a:spcBef>
                <a:buFontTx/>
                <a:buNone/>
              </a:pPr>
              <a:t>146</a:t>
            </a:fld>
            <a:endParaRPr lang="en-GB" altLang="en-US" sz="1100" i="1">
              <a:latin typeface="Times New Roman" pitchFamily="18" charset="0"/>
            </a:endParaRPr>
          </a:p>
        </p:txBody>
      </p:sp>
      <p:sp>
        <p:nvSpPr>
          <p:cNvPr id="427013" name="Rectangle 2"/>
          <p:cNvSpPr>
            <a:spLocks noGrp="1" noRot="1" noChangeAspect="1" noChangeArrowheads="1" noTextEdit="1"/>
          </p:cNvSpPr>
          <p:nvPr>
            <p:ph type="sldImg"/>
          </p:nvPr>
        </p:nvSpPr>
        <p:spPr>
          <a:ln/>
        </p:spPr>
      </p:sp>
      <p:sp>
        <p:nvSpPr>
          <p:cNvPr id="42701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7C99257-E164-4C84-A778-27AD87A7EC01}" type="slidenum">
              <a:rPr lang="en-GB" altLang="en-US" sz="1100" smtClean="0">
                <a:latin typeface="Times New Roman" pitchFamily="18" charset="0"/>
              </a:rPr>
              <a:pPr>
                <a:spcBef>
                  <a:spcPct val="0"/>
                </a:spcBef>
                <a:buFontTx/>
                <a:buNone/>
              </a:pPr>
              <a:t>147</a:t>
            </a:fld>
            <a:endParaRPr lang="en-GB" altLang="en-US" sz="1100">
              <a:latin typeface="Times New Roman" pitchFamily="18" charset="0"/>
            </a:endParaRPr>
          </a:p>
        </p:txBody>
      </p:sp>
      <p:sp>
        <p:nvSpPr>
          <p:cNvPr id="430083"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3008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367B9525-4621-400B-B2D8-B073E554ADBB}" type="slidenum">
              <a:rPr lang="en-GB" altLang="en-US" sz="1100" i="1">
                <a:latin typeface="Times New Roman" pitchFamily="18" charset="0"/>
              </a:rPr>
              <a:pPr algn="r">
                <a:spcBef>
                  <a:spcPct val="0"/>
                </a:spcBef>
                <a:buFontTx/>
                <a:buNone/>
              </a:pPr>
              <a:t>147</a:t>
            </a:fld>
            <a:endParaRPr lang="en-GB" altLang="en-US" sz="1100" i="1">
              <a:latin typeface="Times New Roman" pitchFamily="18" charset="0"/>
            </a:endParaRPr>
          </a:p>
        </p:txBody>
      </p:sp>
      <p:sp>
        <p:nvSpPr>
          <p:cNvPr id="430085" name="Rectangle 2"/>
          <p:cNvSpPr>
            <a:spLocks noGrp="1" noRot="1" noChangeAspect="1" noChangeArrowheads="1" noTextEdit="1"/>
          </p:cNvSpPr>
          <p:nvPr>
            <p:ph type="sldImg"/>
          </p:nvPr>
        </p:nvSpPr>
        <p:spPr>
          <a:ln/>
        </p:spPr>
      </p:sp>
      <p:sp>
        <p:nvSpPr>
          <p:cNvPr id="43008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dirty="0"/>
              <a:t>Let’s assume that the real demand for money equals also the length of one little quad.</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dirty="0"/>
              <a:t>By adding the money demand to the investment credit demand, we receive the total loan demand CLICK </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BFCDB78-65E6-419E-82BA-15A8CC0953ED}" type="slidenum">
              <a:rPr lang="en-GB" altLang="en-US" sz="1100" smtClean="0">
                <a:latin typeface="Times New Roman" pitchFamily="18" charset="0"/>
              </a:rPr>
              <a:pPr>
                <a:spcBef>
                  <a:spcPct val="0"/>
                </a:spcBef>
                <a:buFontTx/>
                <a:buNone/>
              </a:pPr>
              <a:t>148</a:t>
            </a:fld>
            <a:endParaRPr lang="en-GB" altLang="en-US" sz="1100">
              <a:latin typeface="Times New Roman" pitchFamily="18" charset="0"/>
            </a:endParaRPr>
          </a:p>
        </p:txBody>
      </p:sp>
      <p:sp>
        <p:nvSpPr>
          <p:cNvPr id="431107"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3110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6D04464-2FFE-4104-8CE0-C0FF041F1350}" type="slidenum">
              <a:rPr lang="en-GB" altLang="en-US" sz="1100" i="1">
                <a:latin typeface="Times New Roman" pitchFamily="18" charset="0"/>
              </a:rPr>
              <a:pPr algn="r">
                <a:spcBef>
                  <a:spcPct val="0"/>
                </a:spcBef>
                <a:buFontTx/>
                <a:buNone/>
              </a:pPr>
              <a:t>148</a:t>
            </a:fld>
            <a:endParaRPr lang="en-GB" altLang="en-US" sz="1100" i="1">
              <a:latin typeface="Times New Roman" pitchFamily="18" charset="0"/>
            </a:endParaRPr>
          </a:p>
        </p:txBody>
      </p:sp>
      <p:sp>
        <p:nvSpPr>
          <p:cNvPr id="431109" name="Rectangle 2"/>
          <p:cNvSpPr>
            <a:spLocks noGrp="1" noRot="1" noChangeAspect="1" noChangeArrowheads="1" noTextEdit="1"/>
          </p:cNvSpPr>
          <p:nvPr>
            <p:ph type="sldImg"/>
          </p:nvPr>
        </p:nvSpPr>
        <p:spPr>
          <a:ln/>
        </p:spPr>
      </p:sp>
      <p:sp>
        <p:nvSpPr>
          <p:cNvPr id="43111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buFontTx/>
              <a:buNone/>
            </a:pPr>
            <a:r>
              <a:rPr lang="de-DE" altLang="en-US" dirty="0">
                <a:latin typeface="Arial" pitchFamily="34" charset="0"/>
              </a:rPr>
              <a:t>As </a:t>
            </a:r>
            <a:r>
              <a:rPr lang="de-DE" altLang="en-US" dirty="0" err="1">
                <a:latin typeface="Arial" pitchFamily="34" charset="0"/>
              </a:rPr>
              <a:t>becomes</a:t>
            </a:r>
            <a:r>
              <a:rPr lang="de-DE" altLang="en-US" dirty="0">
                <a:latin typeface="Arial" pitchFamily="34" charset="0"/>
              </a:rPr>
              <a:t> </a:t>
            </a:r>
            <a:r>
              <a:rPr lang="de-DE" altLang="en-US" dirty="0" err="1">
                <a:latin typeface="Arial" pitchFamily="34" charset="0"/>
              </a:rPr>
              <a:t>now</a:t>
            </a:r>
            <a:r>
              <a:rPr lang="de-DE" altLang="en-US" dirty="0">
                <a:latin typeface="Arial" pitchFamily="34" charset="0"/>
              </a:rPr>
              <a:t> </a:t>
            </a:r>
            <a:r>
              <a:rPr lang="de-DE" altLang="en-US" dirty="0" err="1">
                <a:latin typeface="Arial" pitchFamily="34" charset="0"/>
              </a:rPr>
              <a:t>obious</a:t>
            </a:r>
            <a:r>
              <a:rPr lang="de-DE" altLang="en-US" dirty="0">
                <a:latin typeface="Arial" pitchFamily="34" charset="0"/>
              </a:rPr>
              <a:t>:</a:t>
            </a:r>
          </a:p>
          <a:p>
            <a:pPr eaLnBrk="1" hangingPunct="1">
              <a:buFontTx/>
              <a:buNone/>
            </a:pPr>
            <a:endParaRPr lang="de-DE" altLang="en-US" dirty="0">
              <a:latin typeface="Arial" pitchFamily="34" charset="0"/>
            </a:endParaRPr>
          </a:p>
          <a:p>
            <a:pPr eaLnBrk="1" hangingPunct="1">
              <a:buFontTx/>
              <a:buNone/>
            </a:pPr>
            <a:r>
              <a:rPr lang="en-US" dirty="0"/>
              <a:t>If the real money supply is equal CLICK to the real money demand, then the resulting interest rate equals the interest rate, which would also result without money. In the neoclassical model we called this interest rate the “natural interest rate”. </a:t>
            </a:r>
            <a:endParaRPr lang="de-DE" altLang="en-US" dirty="0">
              <a:latin typeface="Arial"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31FD450-D47E-45AF-B96F-A1BC78988A67}" type="slidenum">
              <a:rPr lang="en-GB" altLang="en-US" sz="1100" smtClean="0">
                <a:latin typeface="Times New Roman" pitchFamily="18" charset="0"/>
              </a:rPr>
              <a:pPr>
                <a:spcBef>
                  <a:spcPct val="0"/>
                </a:spcBef>
                <a:buFontTx/>
                <a:buNone/>
              </a:pPr>
              <a:t>149</a:t>
            </a:fld>
            <a:endParaRPr lang="en-GB" altLang="en-US" sz="1100">
              <a:latin typeface="Times New Roman" pitchFamily="18" charset="0"/>
            </a:endParaRPr>
          </a:p>
        </p:txBody>
      </p:sp>
      <p:sp>
        <p:nvSpPr>
          <p:cNvPr id="43213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3213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D69B228-21E7-4799-88B9-973408A778D2}" type="slidenum">
              <a:rPr lang="en-GB" altLang="en-US" sz="1100" i="1">
                <a:latin typeface="Times New Roman" pitchFamily="18" charset="0"/>
              </a:rPr>
              <a:pPr algn="r">
                <a:spcBef>
                  <a:spcPct val="0"/>
                </a:spcBef>
                <a:buFontTx/>
                <a:buNone/>
              </a:pPr>
              <a:t>149</a:t>
            </a:fld>
            <a:endParaRPr lang="en-GB" altLang="en-US" sz="1100" i="1">
              <a:latin typeface="Times New Roman" pitchFamily="18" charset="0"/>
            </a:endParaRPr>
          </a:p>
        </p:txBody>
      </p:sp>
      <p:sp>
        <p:nvSpPr>
          <p:cNvPr id="432133" name="Rectangle 2"/>
          <p:cNvSpPr>
            <a:spLocks noGrp="1" noRot="1" noChangeAspect="1" noChangeArrowheads="1" noTextEdit="1"/>
          </p:cNvSpPr>
          <p:nvPr>
            <p:ph type="sldImg"/>
          </p:nvPr>
        </p:nvSpPr>
        <p:spPr>
          <a:ln/>
        </p:spPr>
      </p:sp>
      <p:sp>
        <p:nvSpPr>
          <p:cNvPr id="43213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de-DE" altLang="en-US" dirty="0">
              <a:latin typeface="Arial"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69CB752-9F88-411C-9233-8565F82EBE76}" type="slidenum">
              <a:rPr lang="en-GB" altLang="en-US" sz="1100" smtClean="0">
                <a:latin typeface="Times New Roman" pitchFamily="18" charset="0"/>
              </a:rPr>
              <a:pPr>
                <a:spcBef>
                  <a:spcPct val="0"/>
                </a:spcBef>
                <a:buFontTx/>
                <a:buNone/>
              </a:pPr>
              <a:t>15</a:t>
            </a:fld>
            <a:endParaRPr lang="en-GB" altLang="en-US" sz="1100">
              <a:latin typeface="Times New Roman" pitchFamily="18" charset="0"/>
            </a:endParaRPr>
          </a:p>
        </p:txBody>
      </p:sp>
      <p:sp>
        <p:nvSpPr>
          <p:cNvPr id="29491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9491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FAC8342F-B821-4383-9202-D8E2A17E68D5}" type="slidenum">
              <a:rPr lang="en-GB" altLang="en-US" sz="1100" i="1">
                <a:latin typeface="Times New Roman" pitchFamily="18" charset="0"/>
              </a:rPr>
              <a:pPr algn="r">
                <a:spcBef>
                  <a:spcPct val="0"/>
                </a:spcBef>
                <a:buFontTx/>
                <a:buNone/>
              </a:pPr>
              <a:t>15</a:t>
            </a:fld>
            <a:endParaRPr lang="en-GB" altLang="en-US" sz="1100" i="1">
              <a:latin typeface="Times New Roman" pitchFamily="18" charset="0"/>
            </a:endParaRPr>
          </a:p>
        </p:txBody>
      </p:sp>
      <p:sp>
        <p:nvSpPr>
          <p:cNvPr id="294917" name="Rectangle 2"/>
          <p:cNvSpPr>
            <a:spLocks noGrp="1" noRot="1" noChangeAspect="1" noChangeArrowheads="1" noTextEdit="1"/>
          </p:cNvSpPr>
          <p:nvPr>
            <p:ph type="sldImg"/>
          </p:nvPr>
        </p:nvSpPr>
        <p:spPr>
          <a:ln/>
        </p:spPr>
      </p:sp>
      <p:sp>
        <p:nvSpPr>
          <p:cNvPr id="29491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As this diagram shows, there is a strong positive correlation between disposable income of households, measured on the x-axis, consumption of households measured on the y-axis.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Running a regression CLICK on this relationship yield the result that CLICK 89% of disposable income is typically consumed.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This means that household income has </a:t>
            </a:r>
            <a:r>
              <a:rPr lang="en-US" altLang="en-US" noProof="0" dirty="0" err="1">
                <a:latin typeface="Arial" pitchFamily="34" charset="0"/>
              </a:rPr>
              <a:t>indead</a:t>
            </a:r>
            <a:r>
              <a:rPr lang="en-US" altLang="en-US" noProof="0" dirty="0">
                <a:latin typeface="Arial" pitchFamily="34" charset="0"/>
              </a:rPr>
              <a:t> a very strong impact on household consumption, CLICK as postulated by the </a:t>
            </a:r>
            <a:r>
              <a:rPr lang="en-US" altLang="en-US" noProof="0" dirty="0" err="1">
                <a:latin typeface="Arial" pitchFamily="34" charset="0"/>
              </a:rPr>
              <a:t>Keynesain</a:t>
            </a:r>
            <a:r>
              <a:rPr lang="en-US" altLang="en-US" noProof="0" dirty="0">
                <a:latin typeface="Arial" pitchFamily="34" charset="0"/>
              </a:rPr>
              <a:t> consumption function.</a:t>
            </a:r>
            <a:endParaRPr lang="de-DE" altLang="en-US" dirty="0">
              <a:latin typeface="Arial" pitchFamily="34"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F924EAE-714C-4ED7-8410-F9B7A5A8D8FA}" type="slidenum">
              <a:rPr lang="en-GB" altLang="en-US" sz="1100" smtClean="0">
                <a:latin typeface="Times New Roman" pitchFamily="18" charset="0"/>
              </a:rPr>
              <a:pPr>
                <a:spcBef>
                  <a:spcPct val="0"/>
                </a:spcBef>
                <a:buFontTx/>
                <a:buNone/>
              </a:pPr>
              <a:t>150</a:t>
            </a:fld>
            <a:endParaRPr lang="en-GB" altLang="en-US" sz="1100">
              <a:latin typeface="Times New Roman" pitchFamily="18" charset="0"/>
            </a:endParaRPr>
          </a:p>
        </p:txBody>
      </p:sp>
      <p:sp>
        <p:nvSpPr>
          <p:cNvPr id="43315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3315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4C93125-E8A1-48B7-9879-BFBEFD7B8BEF}" type="slidenum">
              <a:rPr lang="en-GB" altLang="en-US" sz="1100" i="1">
                <a:latin typeface="Times New Roman" pitchFamily="18" charset="0"/>
              </a:rPr>
              <a:pPr algn="r">
                <a:spcBef>
                  <a:spcPct val="0"/>
                </a:spcBef>
                <a:buFontTx/>
                <a:buNone/>
              </a:pPr>
              <a:t>150</a:t>
            </a:fld>
            <a:endParaRPr lang="en-GB" altLang="en-US" sz="1100" i="1">
              <a:latin typeface="Times New Roman" pitchFamily="18" charset="0"/>
            </a:endParaRPr>
          </a:p>
        </p:txBody>
      </p:sp>
      <p:sp>
        <p:nvSpPr>
          <p:cNvPr id="433157" name="Rectangle 2"/>
          <p:cNvSpPr>
            <a:spLocks noGrp="1" noRot="1" noChangeAspect="1" noChangeArrowheads="1" noTextEdit="1"/>
          </p:cNvSpPr>
          <p:nvPr>
            <p:ph type="sldImg"/>
          </p:nvPr>
        </p:nvSpPr>
        <p:spPr>
          <a:ln/>
        </p:spPr>
      </p:sp>
      <p:sp>
        <p:nvSpPr>
          <p:cNvPr id="43315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marL="0" indent="0" eaLnBrk="1" hangingPunct="1">
              <a:buNone/>
            </a:pPr>
            <a:r>
              <a:rPr lang="en-US" dirty="0"/>
              <a:t>With this version of the Keynesian model we are now able to analyze of how monetary policy works under the assumptions of the Keynesian theory. </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FTXT</a:t>
            </a:r>
            <a:endParaRPr lang="de-DE" altLang="en-US" dirty="0">
              <a:latin typeface="Arial" pitchFamily="34"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CE030C5-DEF4-41D2-8587-E8B8F1D917C3}" type="slidenum">
              <a:rPr lang="en-GB" altLang="en-US" sz="1100" smtClean="0">
                <a:latin typeface="Times New Roman" pitchFamily="18" charset="0"/>
              </a:rPr>
              <a:pPr>
                <a:spcBef>
                  <a:spcPct val="0"/>
                </a:spcBef>
                <a:buFontTx/>
                <a:buNone/>
              </a:pPr>
              <a:t>151</a:t>
            </a:fld>
            <a:endParaRPr lang="en-GB" altLang="en-US" sz="1100">
              <a:latin typeface="Times New Roman" pitchFamily="18" charset="0"/>
            </a:endParaRPr>
          </a:p>
        </p:txBody>
      </p:sp>
      <p:sp>
        <p:nvSpPr>
          <p:cNvPr id="43417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3418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62CFD3E-CC1C-47EA-BA60-2C97F7FC67E9}" type="slidenum">
              <a:rPr lang="en-GB" altLang="en-US" sz="1100" i="1">
                <a:latin typeface="Times New Roman" pitchFamily="18" charset="0"/>
              </a:rPr>
              <a:pPr algn="r">
                <a:spcBef>
                  <a:spcPct val="0"/>
                </a:spcBef>
                <a:buFontTx/>
                <a:buNone/>
              </a:pPr>
              <a:t>151</a:t>
            </a:fld>
            <a:endParaRPr lang="en-GB" altLang="en-US" sz="1100" i="1">
              <a:latin typeface="Times New Roman" pitchFamily="18" charset="0"/>
            </a:endParaRPr>
          </a:p>
        </p:txBody>
      </p:sp>
      <p:sp>
        <p:nvSpPr>
          <p:cNvPr id="434181" name="Rectangle 2"/>
          <p:cNvSpPr>
            <a:spLocks noGrp="1" noRot="1" noChangeAspect="1" noChangeArrowheads="1" noTextEdit="1"/>
          </p:cNvSpPr>
          <p:nvPr>
            <p:ph type="sldImg"/>
          </p:nvPr>
        </p:nvSpPr>
        <p:spPr>
          <a:ln/>
        </p:spPr>
      </p:sp>
      <p:sp>
        <p:nvSpPr>
          <p:cNvPr id="43418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1EDE62A-8DFA-4E9C-881C-3F8B7350585D}" type="slidenum">
              <a:rPr lang="en-GB" altLang="en-US" sz="1100" smtClean="0">
                <a:latin typeface="Times New Roman" pitchFamily="18" charset="0"/>
              </a:rPr>
              <a:pPr>
                <a:spcBef>
                  <a:spcPct val="0"/>
                </a:spcBef>
                <a:buFontTx/>
                <a:buNone/>
              </a:pPr>
              <a:t>152</a:t>
            </a:fld>
            <a:endParaRPr lang="en-GB" altLang="en-US" sz="1100">
              <a:latin typeface="Times New Roman" pitchFamily="18" charset="0"/>
            </a:endParaRPr>
          </a:p>
        </p:txBody>
      </p:sp>
      <p:sp>
        <p:nvSpPr>
          <p:cNvPr id="43520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3520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A7C4624-34FC-4BA5-998C-029C69C860B0}" type="slidenum">
              <a:rPr lang="en-GB" altLang="en-US" sz="1100" i="1">
                <a:latin typeface="Times New Roman" pitchFamily="18" charset="0"/>
              </a:rPr>
              <a:pPr algn="r">
                <a:spcBef>
                  <a:spcPct val="0"/>
                </a:spcBef>
                <a:buFontTx/>
                <a:buNone/>
              </a:pPr>
              <a:t>152</a:t>
            </a:fld>
            <a:endParaRPr lang="en-GB" altLang="en-US" sz="1100" i="1">
              <a:latin typeface="Times New Roman" pitchFamily="18" charset="0"/>
            </a:endParaRPr>
          </a:p>
        </p:txBody>
      </p:sp>
      <p:sp>
        <p:nvSpPr>
          <p:cNvPr id="435205" name="Rectangle 2"/>
          <p:cNvSpPr>
            <a:spLocks noGrp="1" noRot="1" noChangeAspect="1" noChangeArrowheads="1" noTextEdit="1"/>
          </p:cNvSpPr>
          <p:nvPr>
            <p:ph type="sldImg"/>
          </p:nvPr>
        </p:nvSpPr>
        <p:spPr>
          <a:ln/>
        </p:spPr>
      </p:sp>
      <p:sp>
        <p:nvSpPr>
          <p:cNvPr id="43520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0238816B-E2A6-4D9B-8E14-4B49760537D0}" type="slidenum">
              <a:rPr lang="en-GB" altLang="en-US" sz="1100" smtClean="0">
                <a:latin typeface="Times New Roman" pitchFamily="18" charset="0"/>
              </a:rPr>
              <a:pPr>
                <a:spcBef>
                  <a:spcPct val="0"/>
                </a:spcBef>
                <a:buFontTx/>
                <a:buNone/>
              </a:pPr>
              <a:t>153</a:t>
            </a:fld>
            <a:endParaRPr lang="en-GB" altLang="en-US" sz="1100">
              <a:latin typeface="Times New Roman" pitchFamily="18" charset="0"/>
            </a:endParaRPr>
          </a:p>
        </p:txBody>
      </p:sp>
      <p:sp>
        <p:nvSpPr>
          <p:cNvPr id="43622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3622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BACC09F-C4CD-48F1-93A6-AB2CC22BD952}" type="slidenum">
              <a:rPr lang="en-GB" altLang="en-US" sz="1100" i="1">
                <a:latin typeface="Times New Roman" pitchFamily="18" charset="0"/>
              </a:rPr>
              <a:pPr algn="r">
                <a:spcBef>
                  <a:spcPct val="0"/>
                </a:spcBef>
                <a:buFontTx/>
                <a:buNone/>
              </a:pPr>
              <a:t>153</a:t>
            </a:fld>
            <a:endParaRPr lang="en-GB" altLang="en-US" sz="1100" i="1">
              <a:latin typeface="Times New Roman" pitchFamily="18" charset="0"/>
            </a:endParaRPr>
          </a:p>
        </p:txBody>
      </p:sp>
      <p:sp>
        <p:nvSpPr>
          <p:cNvPr id="436229" name="Rectangle 2"/>
          <p:cNvSpPr>
            <a:spLocks noGrp="1" noRot="1" noChangeAspect="1" noChangeArrowheads="1" noTextEdit="1"/>
          </p:cNvSpPr>
          <p:nvPr>
            <p:ph type="sldImg"/>
          </p:nvPr>
        </p:nvSpPr>
        <p:spPr>
          <a:ln/>
        </p:spPr>
      </p:sp>
      <p:sp>
        <p:nvSpPr>
          <p:cNvPr id="43623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02CF0254-D938-426A-AE9D-29F1ED573AE9}" type="slidenum">
              <a:rPr lang="en-GB" altLang="en-US" sz="1100" smtClean="0">
                <a:latin typeface="Times New Roman" pitchFamily="18" charset="0"/>
              </a:rPr>
              <a:pPr>
                <a:spcBef>
                  <a:spcPct val="0"/>
                </a:spcBef>
                <a:buFontTx/>
                <a:buNone/>
              </a:pPr>
              <a:t>154</a:t>
            </a:fld>
            <a:endParaRPr lang="en-GB" altLang="en-US" sz="1100">
              <a:latin typeface="Times New Roman" pitchFamily="18" charset="0"/>
            </a:endParaRPr>
          </a:p>
        </p:txBody>
      </p:sp>
      <p:sp>
        <p:nvSpPr>
          <p:cNvPr id="43725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3725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E15C6D7-633D-4CDA-9AF9-0F24C3AB7EBD}" type="slidenum">
              <a:rPr lang="en-GB" altLang="en-US" sz="1100" i="1">
                <a:latin typeface="Times New Roman" pitchFamily="18" charset="0"/>
              </a:rPr>
              <a:pPr algn="r">
                <a:spcBef>
                  <a:spcPct val="0"/>
                </a:spcBef>
                <a:buFontTx/>
                <a:buNone/>
              </a:pPr>
              <a:t>154</a:t>
            </a:fld>
            <a:endParaRPr lang="en-GB" altLang="en-US" sz="1100" i="1">
              <a:latin typeface="Times New Roman" pitchFamily="18" charset="0"/>
            </a:endParaRPr>
          </a:p>
        </p:txBody>
      </p:sp>
      <p:sp>
        <p:nvSpPr>
          <p:cNvPr id="437253" name="Rectangle 2"/>
          <p:cNvSpPr>
            <a:spLocks noGrp="1" noRot="1" noChangeAspect="1" noChangeArrowheads="1" noTextEdit="1"/>
          </p:cNvSpPr>
          <p:nvPr>
            <p:ph type="sldImg"/>
          </p:nvPr>
        </p:nvSpPr>
        <p:spPr>
          <a:ln/>
        </p:spPr>
      </p:sp>
      <p:sp>
        <p:nvSpPr>
          <p:cNvPr id="43725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76F97DC-DFC5-44D2-9816-27EB17FED67C}" type="slidenum">
              <a:rPr lang="en-GB" altLang="en-US" sz="1100" smtClean="0">
                <a:latin typeface="Times New Roman" pitchFamily="18" charset="0"/>
              </a:rPr>
              <a:pPr>
                <a:spcBef>
                  <a:spcPct val="0"/>
                </a:spcBef>
                <a:buFontTx/>
                <a:buNone/>
              </a:pPr>
              <a:t>155</a:t>
            </a:fld>
            <a:endParaRPr lang="en-GB" altLang="en-US" sz="1100">
              <a:latin typeface="Times New Roman" pitchFamily="18" charset="0"/>
            </a:endParaRPr>
          </a:p>
        </p:txBody>
      </p:sp>
      <p:sp>
        <p:nvSpPr>
          <p:cNvPr id="43827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3827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1D0428B-116D-4AA4-8C74-E349EEBEF40A}" type="slidenum">
              <a:rPr lang="en-GB" altLang="en-US" sz="1100" i="1">
                <a:latin typeface="Times New Roman" pitchFamily="18" charset="0"/>
              </a:rPr>
              <a:pPr algn="r">
                <a:spcBef>
                  <a:spcPct val="0"/>
                </a:spcBef>
                <a:buFontTx/>
                <a:buNone/>
              </a:pPr>
              <a:t>155</a:t>
            </a:fld>
            <a:endParaRPr lang="en-GB" altLang="en-US" sz="1100" i="1">
              <a:latin typeface="Times New Roman" pitchFamily="18" charset="0"/>
            </a:endParaRPr>
          </a:p>
        </p:txBody>
      </p:sp>
      <p:sp>
        <p:nvSpPr>
          <p:cNvPr id="438277" name="Rectangle 2"/>
          <p:cNvSpPr>
            <a:spLocks noGrp="1" noRot="1" noChangeAspect="1" noChangeArrowheads="1" noTextEdit="1"/>
          </p:cNvSpPr>
          <p:nvPr>
            <p:ph type="sldImg"/>
          </p:nvPr>
        </p:nvSpPr>
        <p:spPr>
          <a:ln/>
        </p:spPr>
      </p:sp>
      <p:sp>
        <p:nvSpPr>
          <p:cNvPr id="43827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3BDC55F-89E8-4C24-913B-BAA422ACE496}" type="slidenum">
              <a:rPr lang="en-GB" altLang="en-US" sz="1100" smtClean="0">
                <a:latin typeface="Times New Roman" pitchFamily="18" charset="0"/>
              </a:rPr>
              <a:pPr>
                <a:spcBef>
                  <a:spcPct val="0"/>
                </a:spcBef>
                <a:buFontTx/>
                <a:buNone/>
              </a:pPr>
              <a:t>156</a:t>
            </a:fld>
            <a:endParaRPr lang="en-GB" altLang="en-US" sz="1100">
              <a:latin typeface="Times New Roman" pitchFamily="18" charset="0"/>
            </a:endParaRPr>
          </a:p>
        </p:txBody>
      </p:sp>
      <p:sp>
        <p:nvSpPr>
          <p:cNvPr id="43929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3930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E5F7683-20B1-465D-B2F8-374243CB1EA0}" type="slidenum">
              <a:rPr lang="en-GB" altLang="en-US" sz="1100" i="1">
                <a:latin typeface="Times New Roman" pitchFamily="18" charset="0"/>
              </a:rPr>
              <a:pPr algn="r">
                <a:spcBef>
                  <a:spcPct val="0"/>
                </a:spcBef>
                <a:buFontTx/>
                <a:buNone/>
              </a:pPr>
              <a:t>156</a:t>
            </a:fld>
            <a:endParaRPr lang="en-GB" altLang="en-US" sz="1100" i="1">
              <a:latin typeface="Times New Roman" pitchFamily="18" charset="0"/>
            </a:endParaRPr>
          </a:p>
        </p:txBody>
      </p:sp>
      <p:sp>
        <p:nvSpPr>
          <p:cNvPr id="439301" name="Rectangle 2"/>
          <p:cNvSpPr>
            <a:spLocks noGrp="1" noRot="1" noChangeAspect="1" noChangeArrowheads="1" noTextEdit="1"/>
          </p:cNvSpPr>
          <p:nvPr>
            <p:ph type="sldImg"/>
          </p:nvPr>
        </p:nvSpPr>
        <p:spPr>
          <a:ln/>
        </p:spPr>
      </p:sp>
      <p:sp>
        <p:nvSpPr>
          <p:cNvPr id="43930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AE14766E-438A-4520-BFD9-22D6CDAD67B0}" type="slidenum">
              <a:rPr lang="en-GB" altLang="en-US" sz="1100" smtClean="0">
                <a:latin typeface="Times New Roman" pitchFamily="18" charset="0"/>
              </a:rPr>
              <a:pPr>
                <a:spcBef>
                  <a:spcPct val="0"/>
                </a:spcBef>
                <a:buFontTx/>
                <a:buNone/>
              </a:pPr>
              <a:t>157</a:t>
            </a:fld>
            <a:endParaRPr lang="en-GB" altLang="en-US" sz="1100">
              <a:latin typeface="Times New Roman" pitchFamily="18" charset="0"/>
            </a:endParaRPr>
          </a:p>
        </p:txBody>
      </p:sp>
      <p:sp>
        <p:nvSpPr>
          <p:cNvPr id="44032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4032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8" tIns="0" rIns="19748"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1F32539-164A-4BBC-BEEB-E6B50B6C17FB}" type="slidenum">
              <a:rPr lang="en-GB" altLang="en-US" sz="1100" i="1">
                <a:latin typeface="Times New Roman" pitchFamily="18" charset="0"/>
              </a:rPr>
              <a:pPr algn="r">
                <a:spcBef>
                  <a:spcPct val="0"/>
                </a:spcBef>
                <a:buFontTx/>
                <a:buNone/>
              </a:pPr>
              <a:t>157</a:t>
            </a:fld>
            <a:endParaRPr lang="en-GB" altLang="en-US" sz="1100" i="1">
              <a:latin typeface="Times New Roman" pitchFamily="18" charset="0"/>
            </a:endParaRPr>
          </a:p>
        </p:txBody>
      </p:sp>
      <p:sp>
        <p:nvSpPr>
          <p:cNvPr id="440325" name="Rectangle 2"/>
          <p:cNvSpPr>
            <a:spLocks noGrp="1" noRot="1" noChangeAspect="1" noChangeArrowheads="1" noTextEdit="1"/>
          </p:cNvSpPr>
          <p:nvPr>
            <p:ph type="sldImg"/>
          </p:nvPr>
        </p:nvSpPr>
        <p:spPr>
          <a:ln/>
        </p:spPr>
      </p:sp>
      <p:sp>
        <p:nvSpPr>
          <p:cNvPr id="44032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07D20D84-974B-432D-B4BA-60E4AF0FE309}" type="slidenum">
              <a:rPr lang="en-GB" altLang="en-US" sz="1100" smtClean="0">
                <a:latin typeface="Times New Roman" pitchFamily="18" charset="0"/>
              </a:rPr>
              <a:pPr>
                <a:spcBef>
                  <a:spcPct val="0"/>
                </a:spcBef>
                <a:buFontTx/>
                <a:buNone/>
              </a:pPr>
              <a:t>158</a:t>
            </a:fld>
            <a:endParaRPr lang="en-GB" altLang="en-US" sz="1100">
              <a:latin typeface="Times New Roman" pitchFamily="18" charset="0"/>
            </a:endParaRPr>
          </a:p>
        </p:txBody>
      </p:sp>
      <p:sp>
        <p:nvSpPr>
          <p:cNvPr id="441347"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4134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39860228-2915-43DD-8A5D-05BF8773C66C}" type="slidenum">
              <a:rPr lang="en-GB" altLang="en-US" sz="1100" i="1">
                <a:latin typeface="Times New Roman" pitchFamily="18" charset="0"/>
              </a:rPr>
              <a:pPr algn="r">
                <a:spcBef>
                  <a:spcPct val="0"/>
                </a:spcBef>
                <a:buFontTx/>
                <a:buNone/>
              </a:pPr>
              <a:t>158</a:t>
            </a:fld>
            <a:endParaRPr lang="en-GB" altLang="en-US" sz="1100" i="1">
              <a:latin typeface="Times New Roman" pitchFamily="18" charset="0"/>
            </a:endParaRPr>
          </a:p>
        </p:txBody>
      </p:sp>
      <p:sp>
        <p:nvSpPr>
          <p:cNvPr id="441349" name="Rectangle 2"/>
          <p:cNvSpPr>
            <a:spLocks noGrp="1" noRot="1" noChangeAspect="1" noChangeArrowheads="1" noTextEdit="1"/>
          </p:cNvSpPr>
          <p:nvPr>
            <p:ph type="sldImg"/>
          </p:nvPr>
        </p:nvSpPr>
        <p:spPr>
          <a:ln/>
        </p:spPr>
      </p:sp>
      <p:sp>
        <p:nvSpPr>
          <p:cNvPr id="44135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dirty="0"/>
              <a:t>Let us summarize verbally how monetary policy works under the assumptions of the Keynesian model. </a:t>
            </a:r>
            <a:endParaRPr lang="de-DE" altLang="en-US" dirty="0">
              <a:latin typeface="Arial" pitchFamily="34"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0D7FB77E-4E25-47AE-B683-5F7ABA784403}" type="slidenum">
              <a:rPr lang="en-GB" altLang="en-US" sz="1100" smtClean="0">
                <a:latin typeface="Times New Roman" pitchFamily="18" charset="0"/>
              </a:rPr>
              <a:pPr>
                <a:spcBef>
                  <a:spcPct val="0"/>
                </a:spcBef>
                <a:buFontTx/>
                <a:buNone/>
              </a:pPr>
              <a:t>159</a:t>
            </a:fld>
            <a:endParaRPr lang="en-GB" altLang="en-US" sz="1100">
              <a:latin typeface="Times New Roman" pitchFamily="18" charset="0"/>
            </a:endParaRPr>
          </a:p>
        </p:txBody>
      </p:sp>
      <p:sp>
        <p:nvSpPr>
          <p:cNvPr id="44237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4237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E425AA1-6860-4709-BF59-2F07226518A9}" type="slidenum">
              <a:rPr lang="en-GB" altLang="en-US" sz="1100" i="1">
                <a:latin typeface="Times New Roman" pitchFamily="18" charset="0"/>
              </a:rPr>
              <a:pPr algn="r">
                <a:spcBef>
                  <a:spcPct val="0"/>
                </a:spcBef>
                <a:buFontTx/>
                <a:buNone/>
              </a:pPr>
              <a:t>159</a:t>
            </a:fld>
            <a:endParaRPr lang="en-GB" altLang="en-US" sz="1100" i="1">
              <a:latin typeface="Times New Roman" pitchFamily="18" charset="0"/>
            </a:endParaRPr>
          </a:p>
        </p:txBody>
      </p:sp>
      <p:sp>
        <p:nvSpPr>
          <p:cNvPr id="442373" name="Rectangle 2"/>
          <p:cNvSpPr>
            <a:spLocks noGrp="1" noRot="1" noChangeAspect="1" noChangeArrowheads="1" noTextEdit="1"/>
          </p:cNvSpPr>
          <p:nvPr>
            <p:ph type="sldImg"/>
          </p:nvPr>
        </p:nvSpPr>
        <p:spPr>
          <a:ln/>
        </p:spPr>
      </p:sp>
      <p:sp>
        <p:nvSpPr>
          <p:cNvPr id="44237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EF99301-D2D8-489F-8218-8A5FD887CE73}" type="slidenum">
              <a:rPr lang="en-GB" altLang="en-US" sz="1100" smtClean="0">
                <a:latin typeface="Times New Roman" pitchFamily="18" charset="0"/>
              </a:rPr>
              <a:pPr>
                <a:spcBef>
                  <a:spcPct val="0"/>
                </a:spcBef>
                <a:buFontTx/>
                <a:buNone/>
              </a:pPr>
              <a:t>16</a:t>
            </a:fld>
            <a:endParaRPr lang="en-GB" altLang="en-US" sz="1100">
              <a:latin typeface="Times New Roman" pitchFamily="18" charset="0"/>
            </a:endParaRPr>
          </a:p>
        </p:txBody>
      </p:sp>
      <p:sp>
        <p:nvSpPr>
          <p:cNvPr id="29593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9594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D98FF4C-CE4E-41C7-A9F3-4C809973D0CE}" type="slidenum">
              <a:rPr lang="en-GB" altLang="en-US" sz="1100" i="1">
                <a:latin typeface="Times New Roman" pitchFamily="18" charset="0"/>
              </a:rPr>
              <a:pPr algn="r">
                <a:spcBef>
                  <a:spcPct val="0"/>
                </a:spcBef>
                <a:buFontTx/>
                <a:buNone/>
              </a:pPr>
              <a:t>16</a:t>
            </a:fld>
            <a:endParaRPr lang="en-GB" altLang="en-US" sz="1100" i="1">
              <a:latin typeface="Times New Roman" pitchFamily="18" charset="0"/>
            </a:endParaRPr>
          </a:p>
        </p:txBody>
      </p:sp>
      <p:sp>
        <p:nvSpPr>
          <p:cNvPr id="295941" name="Rectangle 2"/>
          <p:cNvSpPr>
            <a:spLocks noGrp="1" noRot="1" noChangeAspect="1" noChangeArrowheads="1" noTextEdit="1"/>
          </p:cNvSpPr>
          <p:nvPr>
            <p:ph type="sldImg"/>
          </p:nvPr>
        </p:nvSpPr>
        <p:spPr>
          <a:ln/>
        </p:spPr>
      </p:sp>
      <p:sp>
        <p:nvSpPr>
          <p:cNvPr id="29594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Tx/>
              <a:buNone/>
            </a:pPr>
            <a:r>
              <a:rPr lang="en-US" altLang="en-US" noProof="0" dirty="0">
                <a:latin typeface="Arial" pitchFamily="34" charset="0"/>
              </a:rPr>
              <a:t>As this diagram shows, the correlation between the interest rate, measured on the x-axis and households consumption, measured on the y-axis, is much weaker. </a:t>
            </a:r>
          </a:p>
          <a:p>
            <a:pPr marL="0" indent="0" eaLnBrk="1" hangingPunct="1">
              <a:buFontTx/>
              <a:buNone/>
            </a:pPr>
            <a:endParaRPr lang="en-US" altLang="en-US" noProof="0" dirty="0">
              <a:latin typeface="Arial" pitchFamily="34" charset="0"/>
            </a:endParaRPr>
          </a:p>
          <a:p>
            <a:pPr marL="0" indent="0" eaLnBrk="1" hangingPunct="1">
              <a:buFontTx/>
              <a:buNone/>
            </a:pPr>
            <a:r>
              <a:rPr lang="en-US" altLang="en-US" noProof="0" dirty="0">
                <a:latin typeface="Arial" pitchFamily="34" charset="0"/>
              </a:rPr>
              <a:t>A linear regression shows CLICK that there is a negative correlation between the interest rate and household consumption  CLICK , however the deviation of the observation points from the green regression curve is much larger as on the previous diagram.</a:t>
            </a:r>
          </a:p>
          <a:p>
            <a:pPr marL="0" indent="0" eaLnBrk="1" hangingPunct="1">
              <a:buFontTx/>
              <a:buNone/>
            </a:pPr>
            <a:endParaRPr lang="en-US" altLang="en-US" noProof="0" dirty="0">
              <a:latin typeface="Arial" pitchFamily="34" charset="0"/>
            </a:endParaRPr>
          </a:p>
          <a:p>
            <a:pPr marL="0" indent="0" eaLnBrk="1" hangingPunct="1">
              <a:buFontTx/>
              <a:buNone/>
            </a:pPr>
            <a:r>
              <a:rPr lang="en-US" altLang="en-US" noProof="0" dirty="0">
                <a:latin typeface="Arial" pitchFamily="34" charset="0"/>
              </a:rPr>
              <a:t>So we can indeed find a negative influence of the interest rate on savings, as postulated  CLICK  by the Neoclassical consumption function, but the influence is weaker as the positive influence of the disposable income on household consumption.</a:t>
            </a:r>
            <a:endParaRPr lang="de-DE" altLang="en-US" dirty="0">
              <a:latin typeface="Arial"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E09A32B-A5EE-4784-B071-78AAC20EEF92}" type="slidenum">
              <a:rPr lang="en-GB" altLang="en-US" sz="1100" smtClean="0">
                <a:latin typeface="Times New Roman" pitchFamily="18" charset="0"/>
              </a:rPr>
              <a:pPr>
                <a:spcBef>
                  <a:spcPct val="0"/>
                </a:spcBef>
                <a:buFontTx/>
                <a:buNone/>
              </a:pPr>
              <a:t>160</a:t>
            </a:fld>
            <a:endParaRPr lang="en-GB" altLang="en-US" sz="1100">
              <a:latin typeface="Times New Roman" pitchFamily="18" charset="0"/>
            </a:endParaRPr>
          </a:p>
        </p:txBody>
      </p:sp>
      <p:sp>
        <p:nvSpPr>
          <p:cNvPr id="44339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4339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95E58A1-0AB1-4046-8FB6-0D57F6550D44}" type="slidenum">
              <a:rPr lang="en-GB" altLang="en-US" sz="1100" i="1">
                <a:latin typeface="Times New Roman" pitchFamily="18" charset="0"/>
              </a:rPr>
              <a:pPr algn="r">
                <a:spcBef>
                  <a:spcPct val="0"/>
                </a:spcBef>
                <a:buFontTx/>
                <a:buNone/>
              </a:pPr>
              <a:t>160</a:t>
            </a:fld>
            <a:endParaRPr lang="en-GB" altLang="en-US" sz="1100" i="1">
              <a:latin typeface="Times New Roman" pitchFamily="18" charset="0"/>
            </a:endParaRPr>
          </a:p>
        </p:txBody>
      </p:sp>
      <p:sp>
        <p:nvSpPr>
          <p:cNvPr id="443397" name="Rectangle 2"/>
          <p:cNvSpPr>
            <a:spLocks noGrp="1" noRot="1" noChangeAspect="1" noChangeArrowheads="1" noTextEdit="1"/>
          </p:cNvSpPr>
          <p:nvPr>
            <p:ph type="sldImg"/>
          </p:nvPr>
        </p:nvSpPr>
        <p:spPr>
          <a:ln/>
        </p:spPr>
      </p:sp>
      <p:sp>
        <p:nvSpPr>
          <p:cNvPr id="44339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52DEC5B-FE18-4584-A41C-BBD502A5BAF1}" type="slidenum">
              <a:rPr lang="en-GB" altLang="en-US" sz="1100" smtClean="0">
                <a:latin typeface="Times New Roman" pitchFamily="18" charset="0"/>
              </a:rPr>
              <a:pPr>
                <a:spcBef>
                  <a:spcPct val="0"/>
                </a:spcBef>
                <a:buFontTx/>
                <a:buNone/>
              </a:pPr>
              <a:t>161</a:t>
            </a:fld>
            <a:endParaRPr lang="en-GB" altLang="en-US" sz="1100">
              <a:latin typeface="Times New Roman" pitchFamily="18" charset="0"/>
            </a:endParaRPr>
          </a:p>
        </p:txBody>
      </p:sp>
      <p:sp>
        <p:nvSpPr>
          <p:cNvPr id="444419"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4442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0CD984E0-6911-490E-A612-6A478B6338BF}" type="slidenum">
              <a:rPr lang="en-GB" altLang="en-US" sz="1100" i="1">
                <a:latin typeface="Times New Roman" pitchFamily="18" charset="0"/>
              </a:rPr>
              <a:pPr algn="r">
                <a:spcBef>
                  <a:spcPct val="0"/>
                </a:spcBef>
                <a:buFontTx/>
                <a:buNone/>
              </a:pPr>
              <a:t>161</a:t>
            </a:fld>
            <a:endParaRPr lang="en-GB" altLang="en-US" sz="1100" i="1">
              <a:latin typeface="Times New Roman" pitchFamily="18" charset="0"/>
            </a:endParaRPr>
          </a:p>
        </p:txBody>
      </p:sp>
      <p:sp>
        <p:nvSpPr>
          <p:cNvPr id="444421" name="Rectangle 2"/>
          <p:cNvSpPr>
            <a:spLocks noGrp="1" noRot="1" noChangeAspect="1" noChangeArrowheads="1" noTextEdit="1"/>
          </p:cNvSpPr>
          <p:nvPr>
            <p:ph type="sldImg"/>
          </p:nvPr>
        </p:nvSpPr>
        <p:spPr>
          <a:ln/>
        </p:spPr>
      </p:sp>
      <p:sp>
        <p:nvSpPr>
          <p:cNvPr id="44442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ED2840A-E43E-4582-B31D-BE080E5B815D}" type="slidenum">
              <a:rPr lang="en-GB" altLang="en-US" sz="1100" smtClean="0">
                <a:latin typeface="Times New Roman" pitchFamily="18" charset="0"/>
              </a:rPr>
              <a:pPr>
                <a:spcBef>
                  <a:spcPct val="0"/>
                </a:spcBef>
                <a:buFontTx/>
                <a:buNone/>
              </a:pPr>
              <a:t>162</a:t>
            </a:fld>
            <a:endParaRPr lang="en-GB" altLang="en-US" sz="1100">
              <a:latin typeface="Times New Roman" pitchFamily="18" charset="0"/>
            </a:endParaRPr>
          </a:p>
        </p:txBody>
      </p:sp>
      <p:sp>
        <p:nvSpPr>
          <p:cNvPr id="445443"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4544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15E8B26-A095-4DA6-8EB0-14812508492A}" type="slidenum">
              <a:rPr lang="en-GB" altLang="en-US" sz="1100" i="1">
                <a:latin typeface="Times New Roman" pitchFamily="18" charset="0"/>
              </a:rPr>
              <a:pPr algn="r">
                <a:spcBef>
                  <a:spcPct val="0"/>
                </a:spcBef>
                <a:buFontTx/>
                <a:buNone/>
              </a:pPr>
              <a:t>162</a:t>
            </a:fld>
            <a:endParaRPr lang="en-GB" altLang="en-US" sz="1100" i="1">
              <a:latin typeface="Times New Roman" pitchFamily="18" charset="0"/>
            </a:endParaRPr>
          </a:p>
        </p:txBody>
      </p:sp>
      <p:sp>
        <p:nvSpPr>
          <p:cNvPr id="445445" name="Rectangle 2"/>
          <p:cNvSpPr>
            <a:spLocks noGrp="1" noRot="1" noChangeAspect="1" noChangeArrowheads="1" noTextEdit="1"/>
          </p:cNvSpPr>
          <p:nvPr>
            <p:ph type="sldImg"/>
          </p:nvPr>
        </p:nvSpPr>
        <p:spPr>
          <a:ln/>
        </p:spPr>
      </p:sp>
      <p:sp>
        <p:nvSpPr>
          <p:cNvPr id="44544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7DC21B0-39A4-48B4-B42E-CDE83E81D4D5}" type="slidenum">
              <a:rPr lang="en-GB" altLang="en-US" sz="1100" smtClean="0">
                <a:latin typeface="Times New Roman" pitchFamily="18" charset="0"/>
              </a:rPr>
              <a:pPr>
                <a:spcBef>
                  <a:spcPct val="0"/>
                </a:spcBef>
                <a:buFontTx/>
                <a:buNone/>
              </a:pPr>
              <a:t>163</a:t>
            </a:fld>
            <a:endParaRPr lang="en-GB" altLang="en-US" sz="1100">
              <a:latin typeface="Times New Roman" pitchFamily="18" charset="0"/>
            </a:endParaRPr>
          </a:p>
        </p:txBody>
      </p:sp>
      <p:sp>
        <p:nvSpPr>
          <p:cNvPr id="446467"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4646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E7D6229E-65A4-422F-83EB-6CF5A8DD2461}" type="slidenum">
              <a:rPr lang="en-GB" altLang="en-US" sz="1100" i="1">
                <a:latin typeface="Times New Roman" pitchFamily="18" charset="0"/>
              </a:rPr>
              <a:pPr algn="r">
                <a:spcBef>
                  <a:spcPct val="0"/>
                </a:spcBef>
                <a:buFontTx/>
                <a:buNone/>
              </a:pPr>
              <a:t>163</a:t>
            </a:fld>
            <a:endParaRPr lang="en-GB" altLang="en-US" sz="1100" i="1">
              <a:latin typeface="Times New Roman" pitchFamily="18" charset="0"/>
            </a:endParaRPr>
          </a:p>
        </p:txBody>
      </p:sp>
      <p:sp>
        <p:nvSpPr>
          <p:cNvPr id="446469" name="Rectangle 2"/>
          <p:cNvSpPr>
            <a:spLocks noGrp="1" noRot="1" noChangeAspect="1" noChangeArrowheads="1" noTextEdit="1"/>
          </p:cNvSpPr>
          <p:nvPr>
            <p:ph type="sldImg"/>
          </p:nvPr>
        </p:nvSpPr>
        <p:spPr>
          <a:ln/>
        </p:spPr>
      </p:sp>
      <p:sp>
        <p:nvSpPr>
          <p:cNvPr id="44647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07AA477-0980-4D3C-94CC-01DA37B1A7F0}" type="slidenum">
              <a:rPr lang="en-GB" altLang="en-US" sz="1100" smtClean="0">
                <a:latin typeface="Times New Roman" pitchFamily="18" charset="0"/>
              </a:rPr>
              <a:pPr>
                <a:spcBef>
                  <a:spcPct val="0"/>
                </a:spcBef>
                <a:buFontTx/>
                <a:buNone/>
              </a:pPr>
              <a:t>164</a:t>
            </a:fld>
            <a:endParaRPr lang="en-GB" altLang="en-US" sz="1100">
              <a:latin typeface="Times New Roman" pitchFamily="18" charset="0"/>
            </a:endParaRPr>
          </a:p>
        </p:txBody>
      </p:sp>
      <p:sp>
        <p:nvSpPr>
          <p:cNvPr id="44851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4851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04D2738-2E70-49A9-A3C5-2D0E2C55F13D}" type="slidenum">
              <a:rPr lang="en-GB" altLang="en-US" sz="1100" i="1">
                <a:latin typeface="Times New Roman" pitchFamily="18" charset="0"/>
              </a:rPr>
              <a:pPr algn="r">
                <a:spcBef>
                  <a:spcPct val="0"/>
                </a:spcBef>
                <a:buFontTx/>
                <a:buNone/>
              </a:pPr>
              <a:t>164</a:t>
            </a:fld>
            <a:endParaRPr lang="en-GB" altLang="en-US" sz="1100" i="1">
              <a:latin typeface="Times New Roman" pitchFamily="18" charset="0"/>
            </a:endParaRPr>
          </a:p>
        </p:txBody>
      </p:sp>
      <p:sp>
        <p:nvSpPr>
          <p:cNvPr id="448517" name="Rectangle 2"/>
          <p:cNvSpPr>
            <a:spLocks noGrp="1" noRot="1" noChangeAspect="1" noChangeArrowheads="1" noTextEdit="1"/>
          </p:cNvSpPr>
          <p:nvPr>
            <p:ph type="sldImg"/>
          </p:nvPr>
        </p:nvSpPr>
        <p:spPr>
          <a:ln/>
        </p:spPr>
      </p:sp>
      <p:sp>
        <p:nvSpPr>
          <p:cNvPr id="44851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So much for this lesson!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In the next lesson we will discuss the long-run implications of the assumption of the Keynesian Model!</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__________________</a:t>
            </a:r>
          </a:p>
          <a:p>
            <a:pPr marL="0" indent="0" eaLnBrk="1" hangingPunct="1">
              <a:buNone/>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Hello everybody! This is lesson 23 of the lecture Macroeconomics. I will discuss the slides 164 to 179 of chapter 4 “</a:t>
            </a:r>
            <a:r>
              <a:rPr lang="de-DE" altLang="en-US" sz="1200" dirty="0"/>
              <a:t>The </a:t>
            </a:r>
            <a:r>
              <a:rPr lang="de-DE" altLang="en-US" sz="1200" dirty="0" err="1"/>
              <a:t>Keynesian</a:t>
            </a:r>
            <a:r>
              <a:rPr lang="de-DE" altLang="en-US" sz="1200" dirty="0"/>
              <a:t> Model</a:t>
            </a:r>
            <a:r>
              <a:rPr lang="en-US" altLang="en-US" dirty="0"/>
              <a:t>”.</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indent="0" eaLnBrk="1" hangingPunct="1">
              <a:buNone/>
            </a:pPr>
            <a:r>
              <a:rPr lang="en-US" altLang="en-US" dirty="0"/>
              <a:t>In this lesson, we will </a:t>
            </a:r>
            <a:r>
              <a:rPr lang="en-US" altLang="en-US" noProof="0" dirty="0">
                <a:latin typeface="Arial" pitchFamily="34" charset="0"/>
              </a:rPr>
              <a:t>discuss the long-run implications of the assumption of the Keynesian Model!</a:t>
            </a:r>
          </a:p>
          <a:p>
            <a:pPr marL="0" indent="0" eaLnBrk="1" hangingPunct="1">
              <a:buNone/>
            </a:pPr>
            <a:endParaRPr lang="de-DE" altLang="en-US" dirty="0">
              <a:latin typeface="Arial" pitchFamily="34"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4655571-B6AB-459F-9495-676EAA2A2C19}" type="slidenum">
              <a:rPr lang="en-GB" altLang="en-US" sz="1100" smtClean="0">
                <a:latin typeface="Times New Roman" pitchFamily="18" charset="0"/>
              </a:rPr>
              <a:pPr>
                <a:spcBef>
                  <a:spcPct val="0"/>
                </a:spcBef>
                <a:buFontTx/>
                <a:buNone/>
              </a:pPr>
              <a:t>165</a:t>
            </a:fld>
            <a:endParaRPr lang="en-GB" altLang="en-US" sz="1100">
              <a:latin typeface="Times New Roman" pitchFamily="18" charset="0"/>
            </a:endParaRPr>
          </a:p>
        </p:txBody>
      </p:sp>
      <p:sp>
        <p:nvSpPr>
          <p:cNvPr id="44953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4954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46CE431-7AB8-45DB-8AAF-6CFE5F6FEFB5}" type="slidenum">
              <a:rPr lang="en-GB" altLang="en-US" sz="1100" i="1">
                <a:latin typeface="Times New Roman" pitchFamily="18" charset="0"/>
              </a:rPr>
              <a:pPr algn="r">
                <a:spcBef>
                  <a:spcPct val="0"/>
                </a:spcBef>
                <a:buFontTx/>
                <a:buNone/>
              </a:pPr>
              <a:t>165</a:t>
            </a:fld>
            <a:endParaRPr lang="en-GB" altLang="en-US" sz="1100" i="1">
              <a:latin typeface="Times New Roman" pitchFamily="18" charset="0"/>
            </a:endParaRPr>
          </a:p>
        </p:txBody>
      </p:sp>
      <p:sp>
        <p:nvSpPr>
          <p:cNvPr id="449541" name="Rectangle 2"/>
          <p:cNvSpPr>
            <a:spLocks noGrp="1" noRot="1" noChangeAspect="1" noChangeArrowheads="1" noTextEdit="1"/>
          </p:cNvSpPr>
          <p:nvPr>
            <p:ph type="sldImg"/>
          </p:nvPr>
        </p:nvSpPr>
        <p:spPr>
          <a:ln/>
        </p:spPr>
      </p:sp>
      <p:sp>
        <p:nvSpPr>
          <p:cNvPr id="44954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a:t>FTXT</a:t>
            </a:r>
          </a:p>
          <a:p>
            <a:pPr marL="0" indent="0" eaLnBrk="1" hangingPunct="1">
              <a:buNone/>
            </a:pPr>
            <a:endParaRPr lang="de-DE" altLang="en-US" dirty="0"/>
          </a:p>
          <a:p>
            <a:pPr marL="0" indent="0" eaLnBrk="1" hangingPunct="1">
              <a:buNone/>
            </a:pPr>
            <a:r>
              <a:rPr lang="de-DE" altLang="en-US" dirty="0"/>
              <a:t>CLICK</a:t>
            </a:r>
          </a:p>
          <a:p>
            <a:pPr marL="0" indent="0" eaLnBrk="1" hangingPunct="1">
              <a:buNone/>
            </a:pPr>
            <a:r>
              <a:rPr lang="en-US" dirty="0"/>
              <a:t>as we already mentioned in section “4.2.3. Consequences for the labor market “</a:t>
            </a:r>
            <a:r>
              <a:rPr lang="de-DE" altLang="en-US" sz="1200" dirty="0">
                <a:solidFill>
                  <a:srgbClr val="FFFF00"/>
                </a:solidFill>
              </a:rPr>
              <a:t>CLICK PFEIL</a:t>
            </a:r>
            <a:r>
              <a:rPr lang="en-US" dirty="0"/>
              <a:t>, an upswing leads to Keynesian overproduction, so that production costs rise </a:t>
            </a:r>
            <a:r>
              <a:rPr lang="de-DE" altLang="en-US" sz="1200" dirty="0">
                <a:solidFill>
                  <a:srgbClr val="FFFF00"/>
                </a:solidFill>
              </a:rPr>
              <a:t>.</a:t>
            </a:r>
          </a:p>
          <a:p>
            <a:pPr marL="0" indent="0" eaLnBrk="1" hangingPunct="1">
              <a:buNone/>
            </a:pPr>
            <a:endParaRPr lang="de-DE" altLang="en-US" sz="1200" dirty="0">
              <a:solidFill>
                <a:srgbClr val="FFFF00"/>
              </a:solidFill>
            </a:endParaRPr>
          </a:p>
          <a:p>
            <a:pPr marL="0" indent="0" eaLnBrk="1" hangingPunct="1">
              <a:buNone/>
            </a:pPr>
            <a:r>
              <a:rPr lang="de-DE" altLang="en-US" dirty="0"/>
              <a:t>CLICK FTXT</a:t>
            </a:r>
          </a:p>
          <a:p>
            <a:pPr marL="0" indent="0" eaLnBrk="1" hangingPunct="1">
              <a:buNone/>
            </a:pPr>
            <a:r>
              <a:rPr lang="de-DE" altLang="en-US" sz="1200" dirty="0">
                <a:solidFill>
                  <a:srgbClr val="FFFF00"/>
                </a:solidFill>
              </a:rPr>
              <a:t>CLICK PFEIL </a:t>
            </a:r>
            <a:r>
              <a:rPr lang="en-US" dirty="0"/>
              <a:t>in a downturn, on the other hand, Keynesian unemployment occurs. Due to the lower demand for production factors, factor prices decrease, so that production costs decrease. </a:t>
            </a:r>
            <a:endParaRPr lang="en-US" altLang="en-US" dirty="0">
              <a:latin typeface="Arial" pitchFamily="34"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3A0093CD-C547-4A6A-8F20-F599917C00BE}" type="slidenum">
              <a:rPr lang="en-GB" altLang="en-US" sz="1100" i="1">
                <a:latin typeface="Times New Roman" pitchFamily="18" charset="0"/>
              </a:rPr>
              <a:pPr algn="r">
                <a:spcBef>
                  <a:spcPct val="0"/>
                </a:spcBef>
                <a:buFontTx/>
                <a:buNone/>
              </a:pPr>
              <a:t>166</a:t>
            </a:fld>
            <a:endParaRPr lang="en-GB" altLang="en-US" sz="1100" i="1">
              <a:latin typeface="Times New Roman" pitchFamily="18" charset="0"/>
            </a:endParaRPr>
          </a:p>
        </p:txBody>
      </p:sp>
      <p:sp>
        <p:nvSpPr>
          <p:cNvPr id="45056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5056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B9DE816-07A0-42D5-B404-297BD8D384C0}" type="slidenum">
              <a:rPr lang="en-GB" altLang="en-US" sz="1100" i="1">
                <a:latin typeface="Times New Roman" pitchFamily="18" charset="0"/>
              </a:rPr>
              <a:pPr algn="r">
                <a:spcBef>
                  <a:spcPct val="0"/>
                </a:spcBef>
                <a:buFontTx/>
                <a:buNone/>
              </a:pPr>
              <a:t>166</a:t>
            </a:fld>
            <a:endParaRPr lang="en-GB" altLang="en-US" sz="1100" i="1">
              <a:latin typeface="Times New Roman" pitchFamily="18" charset="0"/>
            </a:endParaRPr>
          </a:p>
        </p:txBody>
      </p:sp>
      <p:sp>
        <p:nvSpPr>
          <p:cNvPr id="450565" name="Rectangle 2"/>
          <p:cNvSpPr>
            <a:spLocks noGrp="1" noRot="1" noChangeAspect="1" noChangeArrowheads="1" noTextEdit="1"/>
          </p:cNvSpPr>
          <p:nvPr>
            <p:ph type="sldImg"/>
          </p:nvPr>
        </p:nvSpPr>
        <p:spPr>
          <a:ln/>
        </p:spPr>
      </p:sp>
      <p:sp>
        <p:nvSpPr>
          <p:cNvPr id="45056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Tx/>
              <a:buNone/>
            </a:pPr>
            <a:r>
              <a:rPr lang="en-US" altLang="en-US" sz="1200" b="1" u="sng" dirty="0">
                <a:solidFill>
                  <a:srgbClr val="3333FF"/>
                </a:solidFill>
              </a:rPr>
              <a:t>Why does price adjustment in a recession or boom increase profits?</a:t>
            </a:r>
          </a:p>
          <a:p>
            <a:pPr marL="0" indent="0" eaLnBrk="1" hangingPunct="1">
              <a:buFontTx/>
              <a:buNone/>
            </a:pPr>
            <a:endParaRPr lang="en-US" altLang="en-US" sz="1200" b="1" u="sng" dirty="0">
              <a:solidFill>
                <a:srgbClr val="3333FF"/>
              </a:solidFill>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dirty="0"/>
              <a:t>In the following, we will therefore </a:t>
            </a:r>
            <a:r>
              <a:rPr lang="en-US" altLang="en-US" sz="1200" dirty="0">
                <a:solidFill>
                  <a:srgbClr val="00FF00"/>
                </a:solidFill>
              </a:rPr>
              <a:t>analyze</a:t>
            </a:r>
            <a:r>
              <a:rPr lang="en-US" altLang="en-US" sz="1200" dirty="0"/>
              <a:t> what happens, if the economy is in a </a:t>
            </a:r>
            <a:r>
              <a:rPr lang="en-US" altLang="en-US" sz="1200" dirty="0">
                <a:solidFill>
                  <a:srgbClr val="00FF00"/>
                </a:solidFill>
              </a:rPr>
              <a:t>recession</a:t>
            </a:r>
            <a:r>
              <a:rPr lang="en-US" altLang="en-US" sz="1200" dirty="0"/>
              <a:t> (production below the full employment level) and </a:t>
            </a:r>
            <a:r>
              <a:rPr lang="en-US" altLang="en-US" sz="1200" dirty="0">
                <a:solidFill>
                  <a:srgbClr val="00FF00"/>
                </a:solidFill>
              </a:rPr>
              <a:t>firms start to reduce their prices</a:t>
            </a:r>
            <a:r>
              <a:rPr lang="en-US" altLang="en-US" sz="1200" dirty="0"/>
              <a:t>.</a:t>
            </a:r>
          </a:p>
          <a:p>
            <a:pPr marL="0" indent="0" eaLnBrk="1" hangingPunct="1">
              <a:buFontTx/>
              <a:buNone/>
            </a:pPr>
            <a:endParaRPr lang="de-DE" altLang="en-US" dirty="0">
              <a:latin typeface="Arial" pitchFamily="34" charset="0"/>
            </a:endParaRPr>
          </a:p>
          <a:p>
            <a:pPr marL="0" indent="0" eaLnBrk="1" hangingPunct="1">
              <a:buFontTx/>
              <a:buNone/>
            </a:pPr>
            <a:endParaRPr lang="de-DE" altLang="en-US" dirty="0"/>
          </a:p>
          <a:p>
            <a:pPr marL="0" indent="0" eaLnBrk="1" hangingPunct="1">
              <a:buFontTx/>
              <a:buNone/>
            </a:pPr>
            <a:r>
              <a:rPr lang="de-DE" altLang="en-US" dirty="0"/>
              <a:t>_________________________</a:t>
            </a:r>
          </a:p>
          <a:p>
            <a:pPr marL="0" indent="0" eaLnBrk="1" hangingPunct="1">
              <a:buFontTx/>
              <a:buNone/>
            </a:pPr>
            <a:r>
              <a:rPr lang="de-DE" altLang="en-US" dirty="0">
                <a:latin typeface="Arial" pitchFamily="34" charset="0"/>
              </a:rPr>
              <a:t>Wenn alle Unternehmen im Betriebsoptimum produzieren, wird bei einem temporären (z.B. durch restriktive Geldpolitik verursachten) Nachfragerückgang trotzdem der Preis gesenkt, um den Deckungsbeitrag zu dem resultierenden Verlust) zu maximieren. (Ohne Preissenkung – beim alten Preis – wäre der Grenzumsatz (</a:t>
            </a:r>
            <a:r>
              <a:rPr lang="de-DE" altLang="en-US" dirty="0" err="1">
                <a:latin typeface="Arial" pitchFamily="34" charset="0"/>
              </a:rPr>
              <a:t>dh</a:t>
            </a:r>
            <a:r>
              <a:rPr lang="de-DE" altLang="en-US" dirty="0">
                <a:latin typeface="Arial" pitchFamily="34" charset="0"/>
              </a:rPr>
              <a:t>. der Preis) größer als die Grenzkosten (die ja wegen des Nachfragerückgangs sinken)) Nur wenn die Nachfrage langfristig nicht mehr steigen würde, würde die Produktion eingestellt. Bei einer allgemeinen Preissenkung resultiert dies aber nicht.</a:t>
            </a:r>
          </a:p>
        </p:txBody>
      </p:sp>
      <p:pic>
        <p:nvPicPr>
          <p:cNvPr id="450567" name="Picture 7" descr="AU_2_Grundlagen_der_Angebotstheori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08153" y="6127727"/>
            <a:ext cx="3370263" cy="2558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D19DC55-322B-4B83-9090-9DA1B27619D5}" type="slidenum">
              <a:rPr lang="en-GB" altLang="en-US" sz="1100" smtClean="0">
                <a:latin typeface="Times New Roman" pitchFamily="18" charset="0"/>
              </a:rPr>
              <a:pPr>
                <a:spcBef>
                  <a:spcPct val="0"/>
                </a:spcBef>
                <a:buFontTx/>
                <a:buNone/>
              </a:pPr>
              <a:t>167</a:t>
            </a:fld>
            <a:endParaRPr lang="en-GB" altLang="en-US" sz="1100">
              <a:latin typeface="Times New Roman" pitchFamily="18" charset="0"/>
            </a:endParaRPr>
          </a:p>
        </p:txBody>
      </p:sp>
      <p:sp>
        <p:nvSpPr>
          <p:cNvPr id="45158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5158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F870BE4-898A-4FCA-BB00-0704CA2EB2F8}" type="slidenum">
              <a:rPr lang="en-GB" altLang="en-US" sz="1100" i="1">
                <a:latin typeface="Times New Roman" pitchFamily="18" charset="0"/>
              </a:rPr>
              <a:pPr algn="r">
                <a:spcBef>
                  <a:spcPct val="0"/>
                </a:spcBef>
                <a:buFontTx/>
                <a:buNone/>
              </a:pPr>
              <a:t>167</a:t>
            </a:fld>
            <a:endParaRPr lang="en-GB" altLang="en-US" sz="1100" i="1">
              <a:latin typeface="Times New Roman" pitchFamily="18" charset="0"/>
            </a:endParaRPr>
          </a:p>
        </p:txBody>
      </p:sp>
      <p:sp>
        <p:nvSpPr>
          <p:cNvPr id="451589" name="Rectangle 2"/>
          <p:cNvSpPr>
            <a:spLocks noGrp="1" noRot="1" noChangeAspect="1" noChangeArrowheads="1" noTextEdit="1"/>
          </p:cNvSpPr>
          <p:nvPr>
            <p:ph type="sldImg"/>
          </p:nvPr>
        </p:nvSpPr>
        <p:spPr>
          <a:ln/>
        </p:spPr>
      </p:sp>
      <p:sp>
        <p:nvSpPr>
          <p:cNvPr id="45159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dirty="0"/>
              <a:t>We now examine the case of a recession. This means that production is below full employment GDP and companies have an incentive to lower prices. </a:t>
            </a:r>
          </a:p>
          <a:p>
            <a:pPr marL="0" indent="0" eaLnBrk="1" hangingPunct="1">
              <a:buNone/>
            </a:pPr>
            <a:r>
              <a:rPr lang="en-US" altLang="en-US" dirty="0">
                <a:latin typeface="Arial" pitchFamily="34" charset="0"/>
              </a:rPr>
              <a:t>FTXT</a:t>
            </a: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FE6EE41-8B6B-409E-AB6E-56FBA16F33ED}" type="slidenum">
              <a:rPr lang="en-GB" altLang="en-US" sz="1100" smtClean="0">
                <a:latin typeface="Times New Roman" pitchFamily="18" charset="0"/>
              </a:rPr>
              <a:pPr>
                <a:spcBef>
                  <a:spcPct val="0"/>
                </a:spcBef>
                <a:buFontTx/>
                <a:buNone/>
              </a:pPr>
              <a:t>168</a:t>
            </a:fld>
            <a:endParaRPr lang="en-GB" altLang="en-US" sz="1100">
              <a:latin typeface="Times New Roman" pitchFamily="18" charset="0"/>
            </a:endParaRPr>
          </a:p>
        </p:txBody>
      </p:sp>
      <p:sp>
        <p:nvSpPr>
          <p:cNvPr id="45261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5261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EBF1C6F-DA05-47ED-9154-EA1C093A502E}" type="slidenum">
              <a:rPr lang="en-GB" altLang="en-US" sz="1100" i="1">
                <a:latin typeface="Times New Roman" pitchFamily="18" charset="0"/>
              </a:rPr>
              <a:pPr algn="r">
                <a:spcBef>
                  <a:spcPct val="0"/>
                </a:spcBef>
                <a:buFontTx/>
                <a:buNone/>
              </a:pPr>
              <a:t>168</a:t>
            </a:fld>
            <a:endParaRPr lang="en-GB" altLang="en-US" sz="1100" i="1">
              <a:latin typeface="Times New Roman" pitchFamily="18" charset="0"/>
            </a:endParaRPr>
          </a:p>
        </p:txBody>
      </p:sp>
      <p:sp>
        <p:nvSpPr>
          <p:cNvPr id="452613" name="Rectangle 2"/>
          <p:cNvSpPr>
            <a:spLocks noGrp="1" noRot="1" noChangeAspect="1" noChangeArrowheads="1" noTextEdit="1"/>
          </p:cNvSpPr>
          <p:nvPr>
            <p:ph type="sldImg"/>
          </p:nvPr>
        </p:nvSpPr>
        <p:spPr>
          <a:ln/>
        </p:spPr>
      </p:sp>
      <p:sp>
        <p:nvSpPr>
          <p:cNvPr id="45261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dirty="0">
                <a:latin typeface="Arial" pitchFamily="34" charset="0"/>
              </a:rPr>
              <a:t>FTXT</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227EE9E-AA9C-4C22-8F6E-88DB6B2F2640}" type="slidenum">
              <a:rPr lang="en-GB" altLang="en-US" sz="1100" smtClean="0">
                <a:latin typeface="Times New Roman" pitchFamily="18" charset="0"/>
              </a:rPr>
              <a:pPr>
                <a:spcBef>
                  <a:spcPct val="0"/>
                </a:spcBef>
                <a:buFontTx/>
                <a:buNone/>
              </a:pPr>
              <a:t>169</a:t>
            </a:fld>
            <a:endParaRPr lang="en-GB" altLang="en-US" sz="1100">
              <a:latin typeface="Times New Roman" pitchFamily="18" charset="0"/>
            </a:endParaRPr>
          </a:p>
        </p:txBody>
      </p:sp>
      <p:sp>
        <p:nvSpPr>
          <p:cNvPr id="45363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5363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BC6FEBD-07E4-47CA-ADDA-DA934561D1B1}" type="slidenum">
              <a:rPr lang="en-GB" altLang="en-US" sz="1100" i="1">
                <a:latin typeface="Times New Roman" pitchFamily="18" charset="0"/>
              </a:rPr>
              <a:pPr algn="r">
                <a:spcBef>
                  <a:spcPct val="0"/>
                </a:spcBef>
                <a:buFontTx/>
                <a:buNone/>
              </a:pPr>
              <a:t>169</a:t>
            </a:fld>
            <a:endParaRPr lang="en-GB" altLang="en-US" sz="1100" i="1">
              <a:latin typeface="Times New Roman" pitchFamily="18" charset="0"/>
            </a:endParaRPr>
          </a:p>
        </p:txBody>
      </p:sp>
      <p:sp>
        <p:nvSpPr>
          <p:cNvPr id="453637" name="Rectangle 2"/>
          <p:cNvSpPr>
            <a:spLocks noGrp="1" noRot="1" noChangeAspect="1" noChangeArrowheads="1" noTextEdit="1"/>
          </p:cNvSpPr>
          <p:nvPr>
            <p:ph type="sldImg"/>
          </p:nvPr>
        </p:nvSpPr>
        <p:spPr>
          <a:ln/>
        </p:spPr>
      </p:sp>
      <p:sp>
        <p:nvSpPr>
          <p:cNvPr id="45363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dirty="0">
                <a:latin typeface="Arial" pitchFamily="34" charset="0"/>
              </a:rPr>
              <a:t>FTXT</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5066749-4DF8-4CFC-8330-2A634253BCD3}" type="slidenum">
              <a:rPr lang="en-GB" altLang="en-US" sz="1100" smtClean="0">
                <a:latin typeface="Times New Roman" pitchFamily="18" charset="0"/>
              </a:rPr>
              <a:pPr>
                <a:spcBef>
                  <a:spcPct val="0"/>
                </a:spcBef>
                <a:buFontTx/>
                <a:buNone/>
              </a:pPr>
              <a:t>17</a:t>
            </a:fld>
            <a:endParaRPr lang="en-GB" altLang="en-US" sz="1100">
              <a:latin typeface="Times New Roman" pitchFamily="18" charset="0"/>
            </a:endParaRPr>
          </a:p>
        </p:txBody>
      </p:sp>
      <p:sp>
        <p:nvSpPr>
          <p:cNvPr id="29696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9696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5C8D825-544E-4D20-84AA-E0FB12508FC3}" type="slidenum">
              <a:rPr lang="en-GB" altLang="en-US" sz="1100" i="1">
                <a:latin typeface="Times New Roman" pitchFamily="18" charset="0"/>
              </a:rPr>
              <a:pPr algn="r">
                <a:spcBef>
                  <a:spcPct val="0"/>
                </a:spcBef>
                <a:buFontTx/>
                <a:buNone/>
              </a:pPr>
              <a:t>17</a:t>
            </a:fld>
            <a:endParaRPr lang="en-GB" altLang="en-US" sz="1100" i="1">
              <a:latin typeface="Times New Roman" pitchFamily="18" charset="0"/>
            </a:endParaRPr>
          </a:p>
        </p:txBody>
      </p:sp>
      <p:sp>
        <p:nvSpPr>
          <p:cNvPr id="296965" name="Rectangle 2"/>
          <p:cNvSpPr>
            <a:spLocks noGrp="1" noRot="1" noChangeAspect="1" noChangeArrowheads="1" noTextEdit="1"/>
          </p:cNvSpPr>
          <p:nvPr>
            <p:ph type="sldImg"/>
          </p:nvPr>
        </p:nvSpPr>
        <p:spPr>
          <a:ln/>
        </p:spPr>
      </p:sp>
      <p:sp>
        <p:nvSpPr>
          <p:cNvPr id="29696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a:latin typeface="Arial" pitchFamily="34" charset="0"/>
              </a:rPr>
              <a:t>FTXT</a:t>
            </a: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A5CCE66A-E9FF-466D-B395-8F362E42690C}" type="slidenum">
              <a:rPr lang="en-GB" altLang="en-US" sz="1100" smtClean="0">
                <a:latin typeface="Times New Roman" pitchFamily="18" charset="0"/>
              </a:rPr>
              <a:pPr>
                <a:spcBef>
                  <a:spcPct val="0"/>
                </a:spcBef>
                <a:buFontTx/>
                <a:buNone/>
              </a:pPr>
              <a:t>170</a:t>
            </a:fld>
            <a:endParaRPr lang="en-GB" altLang="en-US" sz="1100">
              <a:latin typeface="Times New Roman" pitchFamily="18" charset="0"/>
            </a:endParaRPr>
          </a:p>
        </p:txBody>
      </p:sp>
      <p:sp>
        <p:nvSpPr>
          <p:cNvPr id="45465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5466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7CDE315-4899-450F-8378-C528842615B8}" type="slidenum">
              <a:rPr lang="en-GB" altLang="en-US" sz="1100" i="1">
                <a:latin typeface="Times New Roman" pitchFamily="18" charset="0"/>
              </a:rPr>
              <a:pPr algn="r">
                <a:spcBef>
                  <a:spcPct val="0"/>
                </a:spcBef>
                <a:buFontTx/>
                <a:buNone/>
              </a:pPr>
              <a:t>170</a:t>
            </a:fld>
            <a:endParaRPr lang="en-GB" altLang="en-US" sz="1100" i="1">
              <a:latin typeface="Times New Roman" pitchFamily="18" charset="0"/>
            </a:endParaRPr>
          </a:p>
        </p:txBody>
      </p:sp>
      <p:sp>
        <p:nvSpPr>
          <p:cNvPr id="454661" name="Rectangle 2"/>
          <p:cNvSpPr>
            <a:spLocks noGrp="1" noRot="1" noChangeAspect="1" noChangeArrowheads="1" noTextEdit="1"/>
          </p:cNvSpPr>
          <p:nvPr>
            <p:ph type="sldImg"/>
          </p:nvPr>
        </p:nvSpPr>
        <p:spPr>
          <a:ln/>
        </p:spPr>
      </p:sp>
      <p:sp>
        <p:nvSpPr>
          <p:cNvPr id="45466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dirty="0">
                <a:latin typeface="Arial" pitchFamily="34" charset="0"/>
              </a:rPr>
              <a:t>FTXT</a:t>
            </a: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F817489-B29E-453C-B57E-A713DDDC9089}" type="slidenum">
              <a:rPr lang="en-GB" altLang="en-US" sz="1100" smtClean="0">
                <a:latin typeface="Times New Roman" pitchFamily="18" charset="0"/>
              </a:rPr>
              <a:pPr>
                <a:spcBef>
                  <a:spcPct val="0"/>
                </a:spcBef>
                <a:buFontTx/>
                <a:buNone/>
              </a:pPr>
              <a:t>171</a:t>
            </a:fld>
            <a:endParaRPr lang="en-GB" altLang="en-US" sz="1100">
              <a:latin typeface="Times New Roman" pitchFamily="18" charset="0"/>
            </a:endParaRPr>
          </a:p>
        </p:txBody>
      </p:sp>
      <p:sp>
        <p:nvSpPr>
          <p:cNvPr id="45568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5568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EC72CC04-BFB8-45C8-9CA9-888C86A43004}" type="slidenum">
              <a:rPr lang="en-GB" altLang="en-US" sz="1100" i="1">
                <a:latin typeface="Times New Roman" pitchFamily="18" charset="0"/>
              </a:rPr>
              <a:pPr algn="r">
                <a:spcBef>
                  <a:spcPct val="0"/>
                </a:spcBef>
                <a:buFontTx/>
                <a:buNone/>
              </a:pPr>
              <a:t>171</a:t>
            </a:fld>
            <a:endParaRPr lang="en-GB" altLang="en-US" sz="1100" i="1">
              <a:latin typeface="Times New Roman" pitchFamily="18" charset="0"/>
            </a:endParaRPr>
          </a:p>
        </p:txBody>
      </p:sp>
      <p:sp>
        <p:nvSpPr>
          <p:cNvPr id="455685" name="Rectangle 2"/>
          <p:cNvSpPr>
            <a:spLocks noGrp="1" noRot="1" noChangeAspect="1" noChangeArrowheads="1" noTextEdit="1"/>
          </p:cNvSpPr>
          <p:nvPr>
            <p:ph type="sldImg"/>
          </p:nvPr>
        </p:nvSpPr>
        <p:spPr>
          <a:ln/>
        </p:spPr>
      </p:sp>
      <p:sp>
        <p:nvSpPr>
          <p:cNvPr id="45568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p>
          <a:p>
            <a:pPr marL="0" indent="0" eaLnBrk="1" hangingPunct="1">
              <a:buNone/>
            </a:pPr>
            <a:endParaRPr lang="de-DE" altLang="en-US" dirty="0">
              <a:latin typeface="Arial" pitchFamily="34"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BA5F420A-AE13-4003-9C79-828EC6ED1284}" type="slidenum">
              <a:rPr lang="en-GB" altLang="en-US" sz="1100" smtClean="0">
                <a:latin typeface="Times New Roman" pitchFamily="18" charset="0"/>
              </a:rPr>
              <a:pPr>
                <a:spcBef>
                  <a:spcPct val="0"/>
                </a:spcBef>
                <a:buFontTx/>
                <a:buNone/>
              </a:pPr>
              <a:t>172</a:t>
            </a:fld>
            <a:endParaRPr lang="en-GB" altLang="en-US" sz="1100">
              <a:latin typeface="Times New Roman" pitchFamily="18" charset="0"/>
            </a:endParaRPr>
          </a:p>
        </p:txBody>
      </p:sp>
      <p:sp>
        <p:nvSpPr>
          <p:cNvPr id="45670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5670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A6FB788-D4E1-4FCD-9A9C-ED6A7EF57DCF}" type="slidenum">
              <a:rPr lang="en-GB" altLang="en-US" sz="1100" i="1">
                <a:latin typeface="Times New Roman" pitchFamily="18" charset="0"/>
              </a:rPr>
              <a:pPr algn="r">
                <a:spcBef>
                  <a:spcPct val="0"/>
                </a:spcBef>
                <a:buFontTx/>
                <a:buNone/>
              </a:pPr>
              <a:t>172</a:t>
            </a:fld>
            <a:endParaRPr lang="en-GB" altLang="en-US" sz="1100" i="1">
              <a:latin typeface="Times New Roman" pitchFamily="18" charset="0"/>
            </a:endParaRPr>
          </a:p>
        </p:txBody>
      </p:sp>
      <p:sp>
        <p:nvSpPr>
          <p:cNvPr id="456709" name="Rectangle 2"/>
          <p:cNvSpPr>
            <a:spLocks noGrp="1" noRot="1" noChangeAspect="1" noChangeArrowheads="1" noTextEdit="1"/>
          </p:cNvSpPr>
          <p:nvPr>
            <p:ph type="sldImg"/>
          </p:nvPr>
        </p:nvSpPr>
        <p:spPr>
          <a:ln/>
        </p:spPr>
      </p:sp>
      <p:sp>
        <p:nvSpPr>
          <p:cNvPr id="45671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8B0A3C4-CFFA-42D4-AF63-6B9F5E92B358}" type="slidenum">
              <a:rPr lang="en-GB" altLang="en-US" sz="1100" smtClean="0">
                <a:latin typeface="Times New Roman" pitchFamily="18" charset="0"/>
              </a:rPr>
              <a:pPr>
                <a:spcBef>
                  <a:spcPct val="0"/>
                </a:spcBef>
                <a:buFontTx/>
                <a:buNone/>
              </a:pPr>
              <a:t>173</a:t>
            </a:fld>
            <a:endParaRPr lang="en-GB" altLang="en-US" sz="1100">
              <a:latin typeface="Times New Roman" pitchFamily="18" charset="0"/>
            </a:endParaRPr>
          </a:p>
        </p:txBody>
      </p:sp>
      <p:sp>
        <p:nvSpPr>
          <p:cNvPr id="45773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5773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05CB589B-CC00-4B00-8F12-D064B5B7E787}" type="slidenum">
              <a:rPr lang="en-GB" altLang="en-US" sz="1100" i="1">
                <a:latin typeface="Times New Roman" pitchFamily="18" charset="0"/>
              </a:rPr>
              <a:pPr algn="r">
                <a:spcBef>
                  <a:spcPct val="0"/>
                </a:spcBef>
                <a:buFontTx/>
                <a:buNone/>
              </a:pPr>
              <a:t>173</a:t>
            </a:fld>
            <a:endParaRPr lang="en-GB" altLang="en-US" sz="1100" i="1">
              <a:latin typeface="Times New Roman" pitchFamily="18" charset="0"/>
            </a:endParaRPr>
          </a:p>
        </p:txBody>
      </p:sp>
      <p:sp>
        <p:nvSpPr>
          <p:cNvPr id="457733" name="Rectangle 2"/>
          <p:cNvSpPr>
            <a:spLocks noGrp="1" noRot="1" noChangeAspect="1" noChangeArrowheads="1" noTextEdit="1"/>
          </p:cNvSpPr>
          <p:nvPr>
            <p:ph type="sldImg"/>
          </p:nvPr>
        </p:nvSpPr>
        <p:spPr>
          <a:ln/>
        </p:spPr>
      </p:sp>
      <p:sp>
        <p:nvSpPr>
          <p:cNvPr id="45773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BEB9BF97-CC24-449E-AD56-0E8A5EE00B97}" type="slidenum">
              <a:rPr lang="en-GB" altLang="en-US" sz="1100" smtClean="0">
                <a:latin typeface="Times New Roman" pitchFamily="18" charset="0"/>
              </a:rPr>
              <a:pPr>
                <a:spcBef>
                  <a:spcPct val="0"/>
                </a:spcBef>
                <a:buFontTx/>
                <a:buNone/>
              </a:pPr>
              <a:t>174</a:t>
            </a:fld>
            <a:endParaRPr lang="en-GB" altLang="en-US" sz="1100">
              <a:latin typeface="Times New Roman" pitchFamily="18" charset="0"/>
            </a:endParaRPr>
          </a:p>
        </p:txBody>
      </p:sp>
      <p:sp>
        <p:nvSpPr>
          <p:cNvPr id="45875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5875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A48DDA5-096B-406B-B8FC-6D0DE1EB7A2D}" type="slidenum">
              <a:rPr lang="en-GB" altLang="en-US" sz="1100" i="1">
                <a:latin typeface="Times New Roman" pitchFamily="18" charset="0"/>
              </a:rPr>
              <a:pPr algn="r">
                <a:spcBef>
                  <a:spcPct val="0"/>
                </a:spcBef>
                <a:buFontTx/>
                <a:buNone/>
              </a:pPr>
              <a:t>174</a:t>
            </a:fld>
            <a:endParaRPr lang="en-GB" altLang="en-US" sz="1100" i="1">
              <a:latin typeface="Times New Roman" pitchFamily="18" charset="0"/>
            </a:endParaRPr>
          </a:p>
        </p:txBody>
      </p:sp>
      <p:sp>
        <p:nvSpPr>
          <p:cNvPr id="458757" name="Rectangle 2"/>
          <p:cNvSpPr>
            <a:spLocks noGrp="1" noRot="1" noChangeAspect="1" noChangeArrowheads="1" noTextEdit="1"/>
          </p:cNvSpPr>
          <p:nvPr>
            <p:ph type="sldImg"/>
          </p:nvPr>
        </p:nvSpPr>
        <p:spPr>
          <a:ln/>
        </p:spPr>
      </p:sp>
      <p:sp>
        <p:nvSpPr>
          <p:cNvPr id="45875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4B712C6-1E5F-4741-A7F4-755033991D08}" type="slidenum">
              <a:rPr lang="en-GB" altLang="en-US" sz="1100" smtClean="0">
                <a:latin typeface="Times New Roman" pitchFamily="18" charset="0"/>
              </a:rPr>
              <a:pPr>
                <a:spcBef>
                  <a:spcPct val="0"/>
                </a:spcBef>
                <a:buFontTx/>
                <a:buNone/>
              </a:pPr>
              <a:t>175</a:t>
            </a:fld>
            <a:endParaRPr lang="en-GB" altLang="en-US" sz="1100">
              <a:latin typeface="Times New Roman" pitchFamily="18" charset="0"/>
            </a:endParaRPr>
          </a:p>
        </p:txBody>
      </p:sp>
      <p:sp>
        <p:nvSpPr>
          <p:cNvPr id="45977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5978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EF62239-9E0D-4079-A2CC-46CE0337AD55}" type="slidenum">
              <a:rPr lang="en-GB" altLang="en-US" sz="1100" i="1">
                <a:latin typeface="Times New Roman" pitchFamily="18" charset="0"/>
              </a:rPr>
              <a:pPr algn="r">
                <a:spcBef>
                  <a:spcPct val="0"/>
                </a:spcBef>
                <a:buFontTx/>
                <a:buNone/>
              </a:pPr>
              <a:t>175</a:t>
            </a:fld>
            <a:endParaRPr lang="en-GB" altLang="en-US" sz="1100" i="1">
              <a:latin typeface="Times New Roman" pitchFamily="18" charset="0"/>
            </a:endParaRPr>
          </a:p>
        </p:txBody>
      </p:sp>
      <p:sp>
        <p:nvSpPr>
          <p:cNvPr id="459781" name="Rectangle 2"/>
          <p:cNvSpPr>
            <a:spLocks noGrp="1" noRot="1" noChangeAspect="1" noChangeArrowheads="1" noTextEdit="1"/>
          </p:cNvSpPr>
          <p:nvPr>
            <p:ph type="sldImg"/>
          </p:nvPr>
        </p:nvSpPr>
        <p:spPr>
          <a:ln/>
        </p:spPr>
      </p:sp>
      <p:sp>
        <p:nvSpPr>
          <p:cNvPr id="45978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0C20C2A-1F2D-443D-A2D1-9113D652ECD0}" type="slidenum">
              <a:rPr lang="en-GB" altLang="en-US" sz="1100" smtClean="0">
                <a:latin typeface="Times New Roman" pitchFamily="18" charset="0"/>
              </a:rPr>
              <a:pPr>
                <a:spcBef>
                  <a:spcPct val="0"/>
                </a:spcBef>
                <a:buFontTx/>
                <a:buNone/>
              </a:pPr>
              <a:t>176</a:t>
            </a:fld>
            <a:endParaRPr lang="en-GB" altLang="en-US" sz="1100">
              <a:latin typeface="Times New Roman" pitchFamily="18" charset="0"/>
            </a:endParaRPr>
          </a:p>
        </p:txBody>
      </p:sp>
      <p:sp>
        <p:nvSpPr>
          <p:cNvPr id="46080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6080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89C12CF-9333-429D-958E-4DE2A55350EB}" type="slidenum">
              <a:rPr lang="en-GB" altLang="en-US" sz="1100" i="1">
                <a:latin typeface="Times New Roman" pitchFamily="18" charset="0"/>
              </a:rPr>
              <a:pPr algn="r">
                <a:spcBef>
                  <a:spcPct val="0"/>
                </a:spcBef>
                <a:buFontTx/>
                <a:buNone/>
              </a:pPr>
              <a:t>176</a:t>
            </a:fld>
            <a:endParaRPr lang="en-GB" altLang="en-US" sz="1100" i="1">
              <a:latin typeface="Times New Roman" pitchFamily="18" charset="0"/>
            </a:endParaRPr>
          </a:p>
        </p:txBody>
      </p:sp>
      <p:sp>
        <p:nvSpPr>
          <p:cNvPr id="460805" name="Rectangle 2"/>
          <p:cNvSpPr>
            <a:spLocks noGrp="1" noRot="1" noChangeAspect="1" noChangeArrowheads="1" noTextEdit="1"/>
          </p:cNvSpPr>
          <p:nvPr>
            <p:ph type="sldImg"/>
          </p:nvPr>
        </p:nvSpPr>
        <p:spPr>
          <a:ln/>
        </p:spPr>
      </p:sp>
      <p:sp>
        <p:nvSpPr>
          <p:cNvPr id="46080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94C5300-2E08-47ED-A024-E30DD571FD18}" type="slidenum">
              <a:rPr lang="en-GB" altLang="en-US" sz="1100" smtClean="0">
                <a:latin typeface="Times New Roman" pitchFamily="18" charset="0"/>
              </a:rPr>
              <a:pPr>
                <a:spcBef>
                  <a:spcPct val="0"/>
                </a:spcBef>
                <a:buFontTx/>
                <a:buNone/>
              </a:pPr>
              <a:t>177</a:t>
            </a:fld>
            <a:endParaRPr lang="en-GB" altLang="en-US" sz="1100">
              <a:latin typeface="Times New Roman" pitchFamily="18" charset="0"/>
            </a:endParaRPr>
          </a:p>
        </p:txBody>
      </p:sp>
      <p:sp>
        <p:nvSpPr>
          <p:cNvPr id="46182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6182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3BAA541-401B-4380-9430-DB7AA376A81A}" type="slidenum">
              <a:rPr lang="en-GB" altLang="en-US" sz="1100" i="1">
                <a:latin typeface="Times New Roman" pitchFamily="18" charset="0"/>
              </a:rPr>
              <a:pPr algn="r">
                <a:spcBef>
                  <a:spcPct val="0"/>
                </a:spcBef>
                <a:buFontTx/>
                <a:buNone/>
              </a:pPr>
              <a:t>177</a:t>
            </a:fld>
            <a:endParaRPr lang="en-GB" altLang="en-US" sz="1100" i="1">
              <a:latin typeface="Times New Roman" pitchFamily="18" charset="0"/>
            </a:endParaRPr>
          </a:p>
        </p:txBody>
      </p:sp>
      <p:sp>
        <p:nvSpPr>
          <p:cNvPr id="461829" name="Rectangle 2"/>
          <p:cNvSpPr>
            <a:spLocks noGrp="1" noRot="1" noChangeAspect="1" noChangeArrowheads="1" noTextEdit="1"/>
          </p:cNvSpPr>
          <p:nvPr>
            <p:ph type="sldImg"/>
          </p:nvPr>
        </p:nvSpPr>
        <p:spPr>
          <a:ln/>
        </p:spPr>
      </p:sp>
      <p:sp>
        <p:nvSpPr>
          <p:cNvPr id="46183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latin typeface="Arial" pitchFamily="34" charset="0"/>
              </a:rPr>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2F768C3-8AA4-4F23-83B8-BD7E8B14CD65}" type="slidenum">
              <a:rPr lang="en-GB" altLang="en-US" sz="1100" smtClean="0">
                <a:latin typeface="Times New Roman" pitchFamily="18" charset="0"/>
              </a:rPr>
              <a:pPr>
                <a:spcBef>
                  <a:spcPct val="0"/>
                </a:spcBef>
                <a:buFontTx/>
                <a:buNone/>
              </a:pPr>
              <a:t>178</a:t>
            </a:fld>
            <a:endParaRPr lang="en-GB" altLang="en-US" sz="1100">
              <a:latin typeface="Times New Roman" pitchFamily="18" charset="0"/>
            </a:endParaRPr>
          </a:p>
        </p:txBody>
      </p:sp>
      <p:sp>
        <p:nvSpPr>
          <p:cNvPr id="44749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44749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32E2C5A4-8A85-4FCA-A2F4-8601FD17E188}" type="slidenum">
              <a:rPr lang="en-GB" altLang="en-US" sz="1100" i="1">
                <a:latin typeface="Times New Roman" pitchFamily="18" charset="0"/>
              </a:rPr>
              <a:pPr algn="r">
                <a:spcBef>
                  <a:spcPct val="0"/>
                </a:spcBef>
                <a:buFontTx/>
                <a:buNone/>
              </a:pPr>
              <a:t>178</a:t>
            </a:fld>
            <a:endParaRPr lang="en-GB" altLang="en-US" sz="1100" i="1">
              <a:latin typeface="Times New Roman" pitchFamily="18" charset="0"/>
            </a:endParaRPr>
          </a:p>
        </p:txBody>
      </p:sp>
      <p:sp>
        <p:nvSpPr>
          <p:cNvPr id="447493" name="Rectangle 2"/>
          <p:cNvSpPr>
            <a:spLocks noGrp="1" noRot="1" noChangeAspect="1" noChangeArrowheads="1" noTextEdit="1"/>
          </p:cNvSpPr>
          <p:nvPr>
            <p:ph type="sldImg"/>
          </p:nvPr>
        </p:nvSpPr>
        <p:spPr>
          <a:ln/>
        </p:spPr>
      </p:sp>
      <p:sp>
        <p:nvSpPr>
          <p:cNvPr id="44749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dirty="0"/>
              <a:t>So this analysis shows that the Keynesian model also works when prices are flexible. The results are very similar to the results of the neoclassical model: </a:t>
            </a:r>
          </a:p>
          <a:p>
            <a:pPr marL="0" indent="0" eaLnBrk="1" hangingPunct="1">
              <a:buNone/>
            </a:pPr>
            <a:endParaRPr lang="en-US" dirty="0"/>
          </a:p>
          <a:p>
            <a:pPr marL="0" indent="0" eaLnBrk="1" hangingPunct="1">
              <a:buNone/>
            </a:pPr>
            <a:r>
              <a:rPr lang="en-US" dirty="0"/>
              <a:t>In the long run, if prices are adjusted, a market economy can overcome a recession on its own. </a:t>
            </a:r>
          </a:p>
          <a:p>
            <a:pPr marL="0" indent="0" eaLnBrk="1" hangingPunct="1">
              <a:buNone/>
            </a:pPr>
            <a:endParaRPr lang="en-US" dirty="0"/>
          </a:p>
          <a:p>
            <a:pPr marL="0" indent="0" eaLnBrk="1" hangingPunct="1">
              <a:buNone/>
            </a:pPr>
            <a:r>
              <a:rPr lang="en-US" dirty="0"/>
              <a:t>The Keynesian model shows, however, that the self-healing capacities of markets need more time if prices are not as flexible as in the neoclassical model. </a:t>
            </a:r>
          </a:p>
          <a:p>
            <a:pPr marL="0" indent="0" eaLnBrk="1" hangingPunct="1">
              <a:buNone/>
            </a:pPr>
            <a:endParaRPr lang="en-US" dirty="0"/>
          </a:p>
          <a:p>
            <a:pPr marL="0" indent="0" eaLnBrk="1" hangingPunct="1">
              <a:buNone/>
            </a:pPr>
            <a:r>
              <a:rPr lang="en-US" dirty="0"/>
              <a:t>CLICK </a:t>
            </a:r>
          </a:p>
          <a:p>
            <a:pPr marL="0" indent="0" eaLnBrk="1" hangingPunct="1">
              <a:buNone/>
            </a:pPr>
            <a:endParaRPr lang="en-US" altLang="en-US" dirty="0">
              <a:latin typeface="Arial" pitchFamily="34" charset="0"/>
            </a:endParaRPr>
          </a:p>
          <a:p>
            <a:pPr marL="0" indent="0" eaLnBrk="1" hangingPunct="1">
              <a:buNone/>
            </a:pPr>
            <a:r>
              <a:rPr lang="en-US" dirty="0"/>
              <a:t>This issue of Business Week, which can be downloaded for free, contains interesting information about the life and work of John Maynard Keynes. </a:t>
            </a:r>
            <a:endParaRPr lang="de-DE" altLang="en-US" dirty="0">
              <a:latin typeface="Arial" pitchFamily="34" charset="0"/>
            </a:endParaRPr>
          </a:p>
        </p:txBody>
      </p:sp>
    </p:spTree>
    <p:extLst>
      <p:ext uri="{BB962C8B-B14F-4D97-AF65-F5344CB8AC3E}">
        <p14:creationId xmlns:p14="http://schemas.microsoft.com/office/powerpoint/2010/main" val="4121682295"/>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D2D0E45-C3EC-477B-AB70-BE892A77DF4F}" type="slidenum">
              <a:rPr lang="en-GB" altLang="en-US" sz="1100" smtClean="0">
                <a:latin typeface="Times New Roman" pitchFamily="18" charset="0"/>
              </a:rPr>
              <a:pPr>
                <a:spcBef>
                  <a:spcPct val="0"/>
                </a:spcBef>
                <a:buFontTx/>
                <a:buNone/>
              </a:pPr>
              <a:t>179</a:t>
            </a:fld>
            <a:endParaRPr lang="en-GB" altLang="en-US" sz="1100">
              <a:latin typeface="Times New Roman" pitchFamily="18" charset="0"/>
            </a:endParaRPr>
          </a:p>
        </p:txBody>
      </p:sp>
      <p:sp>
        <p:nvSpPr>
          <p:cNvPr id="46285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6285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DE1E6E7-18E8-457E-9A6A-4185EAE5429A}" type="slidenum">
              <a:rPr lang="en-GB" altLang="en-US" sz="1100" i="1">
                <a:latin typeface="Times New Roman" pitchFamily="18" charset="0"/>
              </a:rPr>
              <a:pPr algn="r">
                <a:spcBef>
                  <a:spcPct val="0"/>
                </a:spcBef>
                <a:buFontTx/>
                <a:buNone/>
              </a:pPr>
              <a:t>179</a:t>
            </a:fld>
            <a:endParaRPr lang="en-GB" altLang="en-US" sz="1100" i="1">
              <a:latin typeface="Times New Roman" pitchFamily="18" charset="0"/>
            </a:endParaRPr>
          </a:p>
        </p:txBody>
      </p:sp>
      <p:sp>
        <p:nvSpPr>
          <p:cNvPr id="462853" name="Rectangle 2"/>
          <p:cNvSpPr>
            <a:spLocks noGrp="1" noRot="1" noChangeAspect="1" noChangeArrowheads="1" noTextEdit="1"/>
          </p:cNvSpPr>
          <p:nvPr>
            <p:ph type="sldImg"/>
          </p:nvPr>
        </p:nvSpPr>
        <p:spPr>
          <a:ln/>
        </p:spPr>
      </p:sp>
      <p:sp>
        <p:nvSpPr>
          <p:cNvPr id="46285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dirty="0"/>
              <a:t>So much for this lesson! </a:t>
            </a:r>
          </a:p>
          <a:p>
            <a:pPr marL="0" indent="0" eaLnBrk="1" hangingPunct="1">
              <a:buNone/>
            </a:pPr>
            <a:endParaRPr lang="en-US" dirty="0"/>
          </a:p>
          <a:p>
            <a:pPr marL="0" indent="0" eaLnBrk="1" hangingPunct="1">
              <a:buNone/>
            </a:pPr>
            <a:r>
              <a:rPr lang="en-US" dirty="0"/>
              <a:t>In the next lesson we will talk about practical problems with Keynesian economic policy.</a:t>
            </a:r>
          </a:p>
          <a:p>
            <a:pPr marL="0" indent="0" eaLnBrk="1" hangingPunct="1">
              <a:buNone/>
            </a:pPr>
            <a:r>
              <a:rPr lang="en-US" altLang="en-US" noProof="0" dirty="0">
                <a:latin typeface="Arial" pitchFamily="34" charset="0"/>
              </a:rPr>
              <a:t>__________________</a:t>
            </a:r>
          </a:p>
          <a:p>
            <a:pPr marL="0" indent="0" eaLnBrk="1" hangingPunct="1">
              <a:buNone/>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Hello everybody! This is lesson 24 of the lecture Macroeconomics. I will discuss the slides 179 to 199 of chapter 4  “The Keynesian Model”.</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indent="0" eaLnBrk="1" hangingPunct="1">
              <a:buNone/>
            </a:pPr>
            <a:r>
              <a:rPr lang="en-US" altLang="en-US" dirty="0"/>
              <a:t>In this lesson, we will analyze the </a:t>
            </a:r>
            <a:r>
              <a:rPr lang="en-US" altLang="en-US" noProof="0" dirty="0">
                <a:latin typeface="Arial" pitchFamily="34" charset="0"/>
              </a:rPr>
              <a:t>discuss the long-run implications of the assumption of the Keynesian Model!</a:t>
            </a:r>
          </a:p>
          <a:p>
            <a:pPr marL="0" indent="0" eaLnBrk="1" hangingPunct="1">
              <a:buNone/>
            </a:pPr>
            <a:endParaRPr lang="de-DE" altLang="en-US" dirty="0">
              <a:latin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7CC2DCB-6C44-4D88-A715-56BF85E0D36E}" type="slidenum">
              <a:rPr lang="en-GB" altLang="en-US" sz="1100" smtClean="0">
                <a:latin typeface="Times New Roman" pitchFamily="18" charset="0"/>
              </a:rPr>
              <a:pPr>
                <a:spcBef>
                  <a:spcPct val="0"/>
                </a:spcBef>
                <a:buFontTx/>
                <a:buNone/>
              </a:pPr>
              <a:t>18</a:t>
            </a:fld>
            <a:endParaRPr lang="en-GB" altLang="en-US" sz="1100">
              <a:latin typeface="Times New Roman" pitchFamily="18" charset="0"/>
            </a:endParaRPr>
          </a:p>
        </p:txBody>
      </p:sp>
      <p:sp>
        <p:nvSpPr>
          <p:cNvPr id="29798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9798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82639A1-4C30-4E2C-8479-4C4BB98CB4B3}" type="slidenum">
              <a:rPr lang="en-GB" altLang="en-US" sz="1100" i="1">
                <a:latin typeface="Times New Roman" pitchFamily="18" charset="0"/>
              </a:rPr>
              <a:pPr algn="r">
                <a:spcBef>
                  <a:spcPct val="0"/>
                </a:spcBef>
                <a:buFontTx/>
                <a:buNone/>
              </a:pPr>
              <a:t>18</a:t>
            </a:fld>
            <a:endParaRPr lang="en-GB" altLang="en-US" sz="1100" i="1">
              <a:latin typeface="Times New Roman" pitchFamily="18" charset="0"/>
            </a:endParaRPr>
          </a:p>
        </p:txBody>
      </p:sp>
      <p:sp>
        <p:nvSpPr>
          <p:cNvPr id="297989" name="Rectangle 2"/>
          <p:cNvSpPr>
            <a:spLocks noGrp="1" noRot="1" noChangeAspect="1" noChangeArrowheads="1" noTextEdit="1"/>
          </p:cNvSpPr>
          <p:nvPr>
            <p:ph type="sldImg"/>
          </p:nvPr>
        </p:nvSpPr>
        <p:spPr>
          <a:ln/>
        </p:spPr>
      </p:sp>
      <p:sp>
        <p:nvSpPr>
          <p:cNvPr id="29799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90251DF-CF2D-43BD-8C07-FC36A8E64E28}" type="slidenum">
              <a:rPr lang="en-GB" altLang="en-US" sz="1100" smtClean="0">
                <a:latin typeface="Times New Roman" pitchFamily="18" charset="0"/>
              </a:rPr>
              <a:pPr>
                <a:spcBef>
                  <a:spcPct val="0"/>
                </a:spcBef>
                <a:buFontTx/>
                <a:buNone/>
              </a:pPr>
              <a:t>180</a:t>
            </a:fld>
            <a:endParaRPr lang="en-GB" altLang="en-US" sz="1100">
              <a:latin typeface="Times New Roman" pitchFamily="18" charset="0"/>
            </a:endParaRPr>
          </a:p>
        </p:txBody>
      </p:sp>
      <p:sp>
        <p:nvSpPr>
          <p:cNvPr id="46387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6387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6607130-6AAC-4E78-9241-F3799D2AD665}" type="slidenum">
              <a:rPr lang="en-GB" altLang="en-US" sz="1100" i="1">
                <a:latin typeface="Times New Roman" pitchFamily="18" charset="0"/>
              </a:rPr>
              <a:pPr algn="r">
                <a:spcBef>
                  <a:spcPct val="0"/>
                </a:spcBef>
                <a:buFontTx/>
                <a:buNone/>
              </a:pPr>
              <a:t>180</a:t>
            </a:fld>
            <a:endParaRPr lang="en-GB" altLang="en-US" sz="1100" i="1">
              <a:latin typeface="Times New Roman" pitchFamily="18" charset="0"/>
            </a:endParaRPr>
          </a:p>
        </p:txBody>
      </p:sp>
      <p:sp>
        <p:nvSpPr>
          <p:cNvPr id="463877" name="Rectangle 2"/>
          <p:cNvSpPr>
            <a:spLocks noGrp="1" noRot="1" noChangeAspect="1" noChangeArrowheads="1" noTextEdit="1"/>
          </p:cNvSpPr>
          <p:nvPr>
            <p:ph type="sldImg"/>
          </p:nvPr>
        </p:nvSpPr>
        <p:spPr>
          <a:ln/>
        </p:spPr>
      </p:sp>
      <p:sp>
        <p:nvSpPr>
          <p:cNvPr id="46387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3811B9A-B388-4227-B57D-4DAF14DA9942}" type="slidenum">
              <a:rPr lang="en-GB" altLang="en-US" sz="1100" smtClean="0">
                <a:latin typeface="Times New Roman" pitchFamily="18" charset="0"/>
              </a:rPr>
              <a:pPr>
                <a:spcBef>
                  <a:spcPct val="0"/>
                </a:spcBef>
                <a:buFontTx/>
                <a:buNone/>
              </a:pPr>
              <a:t>181</a:t>
            </a:fld>
            <a:endParaRPr lang="en-GB" altLang="en-US" sz="1100">
              <a:latin typeface="Times New Roman" pitchFamily="18" charset="0"/>
            </a:endParaRPr>
          </a:p>
        </p:txBody>
      </p:sp>
      <p:sp>
        <p:nvSpPr>
          <p:cNvPr id="46489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6490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3154D9D-B3BB-4232-8ED0-961BBF6CBF9B}" type="slidenum">
              <a:rPr lang="en-GB" altLang="en-US" sz="1100" i="1">
                <a:latin typeface="Times New Roman" pitchFamily="18" charset="0"/>
              </a:rPr>
              <a:pPr algn="r">
                <a:spcBef>
                  <a:spcPct val="0"/>
                </a:spcBef>
                <a:buFontTx/>
                <a:buNone/>
              </a:pPr>
              <a:t>181</a:t>
            </a:fld>
            <a:endParaRPr lang="en-GB" altLang="en-US" sz="1100" i="1">
              <a:latin typeface="Times New Roman" pitchFamily="18" charset="0"/>
            </a:endParaRPr>
          </a:p>
        </p:txBody>
      </p:sp>
      <p:sp>
        <p:nvSpPr>
          <p:cNvPr id="464901" name="Rectangle 2"/>
          <p:cNvSpPr>
            <a:spLocks noGrp="1" noRot="1" noChangeAspect="1" noChangeArrowheads="1" noTextEdit="1"/>
          </p:cNvSpPr>
          <p:nvPr>
            <p:ph type="sldImg"/>
          </p:nvPr>
        </p:nvSpPr>
        <p:spPr>
          <a:ln/>
        </p:spPr>
      </p:sp>
      <p:sp>
        <p:nvSpPr>
          <p:cNvPr id="46490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61A591F-89E0-457B-BE99-FE15E667B083}" type="slidenum">
              <a:rPr lang="en-GB" altLang="en-US" sz="1100" smtClean="0">
                <a:latin typeface="Times New Roman" pitchFamily="18" charset="0"/>
              </a:rPr>
              <a:pPr>
                <a:spcBef>
                  <a:spcPct val="0"/>
                </a:spcBef>
                <a:buFontTx/>
                <a:buNone/>
              </a:pPr>
              <a:t>182</a:t>
            </a:fld>
            <a:endParaRPr lang="en-GB" altLang="en-US" sz="1100">
              <a:latin typeface="Times New Roman" pitchFamily="18" charset="0"/>
            </a:endParaRPr>
          </a:p>
        </p:txBody>
      </p:sp>
      <p:sp>
        <p:nvSpPr>
          <p:cNvPr id="46592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6592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19A805F-F305-4D32-A201-8DAC44455099}" type="slidenum">
              <a:rPr lang="en-GB" altLang="en-US" sz="1100" i="1">
                <a:latin typeface="Times New Roman" pitchFamily="18" charset="0"/>
              </a:rPr>
              <a:pPr algn="r">
                <a:spcBef>
                  <a:spcPct val="0"/>
                </a:spcBef>
                <a:buFontTx/>
                <a:buNone/>
              </a:pPr>
              <a:t>182</a:t>
            </a:fld>
            <a:endParaRPr lang="en-GB" altLang="en-US" sz="1100" i="1">
              <a:latin typeface="Times New Roman" pitchFamily="18" charset="0"/>
            </a:endParaRPr>
          </a:p>
        </p:txBody>
      </p:sp>
      <p:sp>
        <p:nvSpPr>
          <p:cNvPr id="465925" name="Rectangle 2"/>
          <p:cNvSpPr>
            <a:spLocks noGrp="1" noRot="1" noChangeAspect="1" noChangeArrowheads="1" noTextEdit="1"/>
          </p:cNvSpPr>
          <p:nvPr>
            <p:ph type="sldImg"/>
          </p:nvPr>
        </p:nvSpPr>
        <p:spPr>
          <a:ln/>
        </p:spPr>
      </p:sp>
      <p:sp>
        <p:nvSpPr>
          <p:cNvPr id="46592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dirty="0"/>
              <a:t>We begin the analysis with the case without implementation lag. This is the case that we have always assumed so far when we analyzed fiscal and monetary policy. </a:t>
            </a:r>
          </a:p>
          <a:p>
            <a:pPr marL="0" indent="0" eaLnBrk="1" hangingPunct="1">
              <a:buNone/>
            </a:pPr>
            <a:endParaRPr lang="en-US" dirty="0"/>
          </a:p>
          <a:p>
            <a:pPr marL="0" indent="0" eaLnBrk="1" hangingPunct="1">
              <a:buNone/>
            </a:pPr>
            <a:r>
              <a:rPr lang="en-US" dirty="0"/>
              <a:t>The implementation lag is therefore 0 years. CLICK</a:t>
            </a:r>
          </a:p>
          <a:p>
            <a:pPr marL="0" indent="0" eaLnBrk="1" hangingPunct="1">
              <a:buNone/>
            </a:pPr>
            <a:endParaRPr lang="en-US" dirty="0"/>
          </a:p>
          <a:p>
            <a:pPr marL="0" indent="0" eaLnBrk="1" hangingPunct="1">
              <a:buNone/>
            </a:pPr>
            <a:r>
              <a:rPr lang="en-US" dirty="0"/>
              <a:t>We assume that the economy will be hit by a negative demand-side shock at time zero. CLICK </a:t>
            </a:r>
          </a:p>
          <a:p>
            <a:pPr marL="0" indent="0" eaLnBrk="1" hangingPunct="1">
              <a:buNone/>
            </a:pPr>
            <a:r>
              <a:rPr lang="en-US" dirty="0"/>
              <a:t>Consumer demand and / or capital goods demand shrink suddenly. </a:t>
            </a:r>
          </a:p>
          <a:p>
            <a:pPr marL="0" indent="0" eaLnBrk="1" hangingPunct="1">
              <a:buNone/>
            </a:pPr>
            <a:endParaRPr lang="en-US" dirty="0"/>
          </a:p>
          <a:p>
            <a:pPr marL="0" indent="0" eaLnBrk="1" hangingPunct="1">
              <a:buNone/>
            </a:pPr>
            <a:r>
              <a:rPr lang="en-US" dirty="0"/>
              <a:t>If the government reacts immediately with an expansive fiscal policy (CLICK), the demand for goods will rise again immediately due to the increase in government demand for goods. FTXT …</a:t>
            </a:r>
            <a:endParaRPr lang="de-DE" altLang="en-US" dirty="0">
              <a:latin typeface="Arial" pitchFamily="34"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94593FEC-E58F-46C0-9D59-18452A71129A}" type="slidenum">
              <a:rPr lang="en-GB" altLang="en-US" sz="1100" smtClean="0">
                <a:latin typeface="Times New Roman" pitchFamily="18" charset="0"/>
              </a:rPr>
              <a:pPr>
                <a:spcBef>
                  <a:spcPct val="0"/>
                </a:spcBef>
                <a:buFontTx/>
                <a:buNone/>
              </a:pPr>
              <a:t>183</a:t>
            </a:fld>
            <a:endParaRPr lang="en-GB" altLang="en-US" sz="1100">
              <a:latin typeface="Times New Roman" pitchFamily="18" charset="0"/>
            </a:endParaRPr>
          </a:p>
        </p:txBody>
      </p:sp>
      <p:sp>
        <p:nvSpPr>
          <p:cNvPr id="46694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6694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16178CE-D19C-4685-8620-FA5FDFFD33FE}" type="slidenum">
              <a:rPr lang="en-GB" altLang="en-US" sz="1100" i="1">
                <a:latin typeface="Times New Roman" pitchFamily="18" charset="0"/>
              </a:rPr>
              <a:pPr algn="r">
                <a:spcBef>
                  <a:spcPct val="0"/>
                </a:spcBef>
                <a:buFontTx/>
                <a:buNone/>
              </a:pPr>
              <a:t>183</a:t>
            </a:fld>
            <a:endParaRPr lang="en-GB" altLang="en-US" sz="1100" i="1">
              <a:latin typeface="Times New Roman" pitchFamily="18" charset="0"/>
            </a:endParaRPr>
          </a:p>
        </p:txBody>
      </p:sp>
      <p:sp>
        <p:nvSpPr>
          <p:cNvPr id="466949" name="Rectangle 2"/>
          <p:cNvSpPr>
            <a:spLocks noGrp="1" noRot="1" noChangeAspect="1" noChangeArrowheads="1" noTextEdit="1"/>
          </p:cNvSpPr>
          <p:nvPr>
            <p:ph type="sldImg"/>
          </p:nvPr>
        </p:nvSpPr>
        <p:spPr>
          <a:ln/>
        </p:spPr>
      </p:sp>
      <p:sp>
        <p:nvSpPr>
          <p:cNvPr id="46695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dirty="0"/>
              <a:t>Now let's examine the delayed action case. We now assume that it takes about 1 year for government fiscal policy to take effect and actually lead to an increase in the demand for goods. </a:t>
            </a:r>
          </a:p>
          <a:p>
            <a:pPr marL="0" indent="0" eaLnBrk="1" hangingPunct="1">
              <a:buNone/>
            </a:pPr>
            <a:endParaRPr lang="en-US" dirty="0"/>
          </a:p>
          <a:p>
            <a:pPr marL="0" indent="0" eaLnBrk="1" hangingPunct="1">
              <a:buNone/>
            </a:pPr>
            <a:r>
              <a:rPr lang="en-US" dirty="0"/>
              <a:t>The delay in action is now 1 year. CLICK </a:t>
            </a:r>
          </a:p>
          <a:p>
            <a:pPr marL="0" indent="0" eaLnBrk="1" hangingPunct="1">
              <a:buNone/>
            </a:pPr>
            <a:endParaRPr lang="en-US" dirty="0"/>
          </a:p>
          <a:p>
            <a:pPr marL="0" indent="0" eaLnBrk="1" hangingPunct="1">
              <a:buNone/>
            </a:pPr>
            <a:r>
              <a:rPr lang="en-US" dirty="0"/>
              <a:t>We assume again that the economy will be hit by a negative demand shock at time zero. CLICK consumer demand and / or capital goods demand collapse. </a:t>
            </a:r>
          </a:p>
          <a:p>
            <a:pPr marL="0" indent="0" eaLnBrk="1" hangingPunct="1">
              <a:buNone/>
            </a:pPr>
            <a:endParaRPr lang="en-US" dirty="0"/>
          </a:p>
          <a:p>
            <a:pPr marL="0" indent="0" eaLnBrk="1" hangingPunct="1">
              <a:buNone/>
            </a:pPr>
            <a:r>
              <a:rPr lang="en-US" dirty="0"/>
              <a:t>If the government reacts immediately with an expansive fiscal policy (CLICK), the demand for goods will only rise after one year due to the rise in government demand for goods due to the delay in action. FTXT ... </a:t>
            </a:r>
            <a:endParaRPr lang="de-DE" altLang="en-US" dirty="0">
              <a:latin typeface="Arial" pitchFamily="34"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0F88E45-6B53-4A87-91D9-BDA7C7F3F844}" type="slidenum">
              <a:rPr lang="en-GB" altLang="en-US" sz="1100" smtClean="0">
                <a:latin typeface="Times New Roman" pitchFamily="18" charset="0"/>
              </a:rPr>
              <a:pPr>
                <a:spcBef>
                  <a:spcPct val="0"/>
                </a:spcBef>
                <a:buFontTx/>
                <a:buNone/>
              </a:pPr>
              <a:t>184</a:t>
            </a:fld>
            <a:endParaRPr lang="en-GB" altLang="en-US" sz="1100">
              <a:latin typeface="Times New Roman" pitchFamily="18" charset="0"/>
            </a:endParaRPr>
          </a:p>
        </p:txBody>
      </p:sp>
      <p:sp>
        <p:nvSpPr>
          <p:cNvPr id="46797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6797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DD6CC1C-F8DD-4FD1-8AE7-C99701CE6971}" type="slidenum">
              <a:rPr lang="en-GB" altLang="en-US" sz="1100" i="1">
                <a:latin typeface="Times New Roman" pitchFamily="18" charset="0"/>
              </a:rPr>
              <a:pPr algn="r">
                <a:spcBef>
                  <a:spcPct val="0"/>
                </a:spcBef>
                <a:buFontTx/>
                <a:buNone/>
              </a:pPr>
              <a:t>184</a:t>
            </a:fld>
            <a:endParaRPr lang="en-GB" altLang="en-US" sz="1100" i="1">
              <a:latin typeface="Times New Roman" pitchFamily="18" charset="0"/>
            </a:endParaRPr>
          </a:p>
        </p:txBody>
      </p:sp>
      <p:sp>
        <p:nvSpPr>
          <p:cNvPr id="467973" name="Rectangle 2"/>
          <p:cNvSpPr>
            <a:spLocks noGrp="1" noRot="1" noChangeAspect="1" noChangeArrowheads="1" noTextEdit="1"/>
          </p:cNvSpPr>
          <p:nvPr>
            <p:ph type="sldImg"/>
          </p:nvPr>
        </p:nvSpPr>
        <p:spPr>
          <a:ln/>
        </p:spPr>
      </p:sp>
      <p:sp>
        <p:nvSpPr>
          <p:cNvPr id="46797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a:t>FTXT</a:t>
            </a:r>
            <a:endParaRPr lang="en-US" altLang="en-US" dirty="0">
              <a:latin typeface="Arial" pitchFamily="34"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3A34C92-85E6-4346-8012-51A11AF925CC}" type="slidenum">
              <a:rPr lang="en-GB" altLang="en-US" sz="1100" smtClean="0">
                <a:latin typeface="Times New Roman" pitchFamily="18" charset="0"/>
              </a:rPr>
              <a:pPr>
                <a:spcBef>
                  <a:spcPct val="0"/>
                </a:spcBef>
                <a:buFontTx/>
                <a:buNone/>
              </a:pPr>
              <a:t>185</a:t>
            </a:fld>
            <a:endParaRPr lang="en-GB" altLang="en-US" sz="1100">
              <a:latin typeface="Times New Roman" pitchFamily="18" charset="0"/>
            </a:endParaRPr>
          </a:p>
        </p:txBody>
      </p:sp>
      <p:sp>
        <p:nvSpPr>
          <p:cNvPr id="46899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6899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AA46F3A-3F14-4279-A8F9-B2E6B8C9B653}" type="slidenum">
              <a:rPr lang="en-GB" altLang="en-US" sz="1100" i="1">
                <a:latin typeface="Times New Roman" pitchFamily="18" charset="0"/>
              </a:rPr>
              <a:pPr algn="r">
                <a:spcBef>
                  <a:spcPct val="0"/>
                </a:spcBef>
                <a:buFontTx/>
                <a:buNone/>
              </a:pPr>
              <a:t>185</a:t>
            </a:fld>
            <a:endParaRPr lang="en-GB" altLang="en-US" sz="1100" i="1">
              <a:latin typeface="Times New Roman" pitchFamily="18" charset="0"/>
            </a:endParaRPr>
          </a:p>
        </p:txBody>
      </p:sp>
      <p:sp>
        <p:nvSpPr>
          <p:cNvPr id="468997" name="Rectangle 2"/>
          <p:cNvSpPr>
            <a:spLocks noGrp="1" noRot="1" noChangeAspect="1" noChangeArrowheads="1" noTextEdit="1"/>
          </p:cNvSpPr>
          <p:nvPr>
            <p:ph type="sldImg"/>
          </p:nvPr>
        </p:nvSpPr>
        <p:spPr>
          <a:ln/>
        </p:spPr>
      </p:sp>
      <p:sp>
        <p:nvSpPr>
          <p:cNvPr id="46899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a:t>FTXT</a:t>
            </a:r>
            <a:endParaRPr lang="en-US" altLang="en-US" dirty="0">
              <a:latin typeface="Arial" pitchFamily="34"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E01E78D-45FD-4560-8342-6C0226618961}" type="slidenum">
              <a:rPr lang="en-GB" altLang="en-US" sz="1100" smtClean="0">
                <a:latin typeface="Times New Roman" pitchFamily="18" charset="0"/>
              </a:rPr>
              <a:pPr>
                <a:spcBef>
                  <a:spcPct val="0"/>
                </a:spcBef>
                <a:buFontTx/>
                <a:buNone/>
              </a:pPr>
              <a:t>186</a:t>
            </a:fld>
            <a:endParaRPr lang="en-GB" altLang="en-US" sz="1100">
              <a:latin typeface="Times New Roman" pitchFamily="18" charset="0"/>
            </a:endParaRPr>
          </a:p>
        </p:txBody>
      </p:sp>
      <p:sp>
        <p:nvSpPr>
          <p:cNvPr id="47001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7002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03E8FBA-CB56-4FF4-95BA-9938C82736AB}" type="slidenum">
              <a:rPr lang="en-GB" altLang="en-US" sz="1100" i="1">
                <a:latin typeface="Times New Roman" pitchFamily="18" charset="0"/>
              </a:rPr>
              <a:pPr algn="r">
                <a:spcBef>
                  <a:spcPct val="0"/>
                </a:spcBef>
                <a:buFontTx/>
                <a:buNone/>
              </a:pPr>
              <a:t>186</a:t>
            </a:fld>
            <a:endParaRPr lang="en-GB" altLang="en-US" sz="1100" i="1">
              <a:latin typeface="Times New Roman" pitchFamily="18" charset="0"/>
            </a:endParaRPr>
          </a:p>
        </p:txBody>
      </p:sp>
      <p:sp>
        <p:nvSpPr>
          <p:cNvPr id="470021" name="Rectangle 2"/>
          <p:cNvSpPr>
            <a:spLocks noGrp="1" noRot="1" noChangeAspect="1" noChangeArrowheads="1" noTextEdit="1"/>
          </p:cNvSpPr>
          <p:nvPr>
            <p:ph type="sldImg"/>
          </p:nvPr>
        </p:nvSpPr>
        <p:spPr>
          <a:ln/>
        </p:spPr>
      </p:sp>
      <p:sp>
        <p:nvSpPr>
          <p:cNvPr id="47002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a:t>FTXT</a:t>
            </a:r>
          </a:p>
          <a:p>
            <a:pPr marL="0" indent="0" eaLnBrk="1" hangingPunct="1">
              <a:buNone/>
            </a:pPr>
            <a:endParaRPr lang="de-DE" altLang="en-US" dirty="0">
              <a:latin typeface="Arial" pitchFamily="34" charset="0"/>
            </a:endParaRPr>
          </a:p>
          <a:p>
            <a:pPr marL="0" indent="0" eaLnBrk="1" hangingPunct="1">
              <a:buNone/>
            </a:pPr>
            <a:r>
              <a:rPr lang="de-DE" altLang="en-US" dirty="0">
                <a:latin typeface="Arial" pitchFamily="34" charset="0"/>
              </a:rPr>
              <a:t>Inside lag CLICK</a:t>
            </a:r>
          </a:p>
          <a:p>
            <a:pPr marL="0" indent="0" eaLnBrk="1" hangingPunct="1">
              <a:buNone/>
            </a:pPr>
            <a:endParaRPr lang="de-DE" altLang="en-US" dirty="0">
              <a:latin typeface="Arial" pitchFamily="34" charset="0"/>
            </a:endParaRPr>
          </a:p>
          <a:p>
            <a:pPr marL="0" indent="0" eaLnBrk="1" hangingPunct="1">
              <a:buNone/>
            </a:pPr>
            <a:r>
              <a:rPr lang="de-DE" altLang="en-US" dirty="0">
                <a:latin typeface="Arial" pitchFamily="34" charset="0"/>
              </a:rPr>
              <a:t>Outside lag CLICK</a:t>
            </a:r>
            <a:endParaRPr lang="en-US" altLang="en-US" dirty="0">
              <a:latin typeface="Arial" pitchFamily="34"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65F4EEB-D517-4E45-883D-241C22AA380B}" type="slidenum">
              <a:rPr lang="en-GB" altLang="en-US" sz="1100" smtClean="0">
                <a:latin typeface="Times New Roman" pitchFamily="18" charset="0"/>
              </a:rPr>
              <a:pPr>
                <a:spcBef>
                  <a:spcPct val="0"/>
                </a:spcBef>
                <a:buFontTx/>
                <a:buNone/>
              </a:pPr>
              <a:t>187</a:t>
            </a:fld>
            <a:endParaRPr lang="en-GB" altLang="en-US" sz="1100">
              <a:latin typeface="Times New Roman" pitchFamily="18" charset="0"/>
            </a:endParaRPr>
          </a:p>
        </p:txBody>
      </p:sp>
      <p:sp>
        <p:nvSpPr>
          <p:cNvPr id="47104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7104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A726290-59CB-4E9D-BB7D-59190D4C306A}" type="slidenum">
              <a:rPr lang="en-GB" altLang="en-US" sz="1100" i="1">
                <a:latin typeface="Times New Roman" pitchFamily="18" charset="0"/>
              </a:rPr>
              <a:pPr algn="r">
                <a:spcBef>
                  <a:spcPct val="0"/>
                </a:spcBef>
                <a:buFontTx/>
                <a:buNone/>
              </a:pPr>
              <a:t>187</a:t>
            </a:fld>
            <a:endParaRPr lang="en-GB" altLang="en-US" sz="1100" i="1">
              <a:latin typeface="Times New Roman" pitchFamily="18" charset="0"/>
            </a:endParaRPr>
          </a:p>
        </p:txBody>
      </p:sp>
      <p:sp>
        <p:nvSpPr>
          <p:cNvPr id="471045" name="Rectangle 2"/>
          <p:cNvSpPr>
            <a:spLocks noGrp="1" noRot="1" noChangeAspect="1" noChangeArrowheads="1" noTextEdit="1"/>
          </p:cNvSpPr>
          <p:nvPr>
            <p:ph type="sldImg"/>
          </p:nvPr>
        </p:nvSpPr>
        <p:spPr>
          <a:ln/>
        </p:spPr>
      </p:sp>
      <p:sp>
        <p:nvSpPr>
          <p:cNvPr id="47104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E58958E-2644-4CAD-84B9-14300416E99B}" type="slidenum">
              <a:rPr lang="en-GB" altLang="en-US" sz="1100" smtClean="0">
                <a:latin typeface="Times New Roman" pitchFamily="18" charset="0"/>
              </a:rPr>
              <a:pPr>
                <a:spcBef>
                  <a:spcPct val="0"/>
                </a:spcBef>
                <a:buFontTx/>
                <a:buNone/>
              </a:pPr>
              <a:t>188</a:t>
            </a:fld>
            <a:endParaRPr lang="en-GB" altLang="en-US" sz="1100">
              <a:latin typeface="Times New Roman" pitchFamily="18" charset="0"/>
            </a:endParaRPr>
          </a:p>
        </p:txBody>
      </p:sp>
      <p:sp>
        <p:nvSpPr>
          <p:cNvPr id="47206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7206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AA8C931-DA99-4FFD-A2FE-F31A62C740C4}" type="slidenum">
              <a:rPr lang="en-GB" altLang="en-US" sz="1100" i="1">
                <a:latin typeface="Times New Roman" pitchFamily="18" charset="0"/>
              </a:rPr>
              <a:pPr algn="r">
                <a:spcBef>
                  <a:spcPct val="0"/>
                </a:spcBef>
                <a:buFontTx/>
                <a:buNone/>
              </a:pPr>
              <a:t>188</a:t>
            </a:fld>
            <a:endParaRPr lang="en-GB" altLang="en-US" sz="1100" i="1">
              <a:latin typeface="Times New Roman" pitchFamily="18" charset="0"/>
            </a:endParaRPr>
          </a:p>
        </p:txBody>
      </p:sp>
      <p:sp>
        <p:nvSpPr>
          <p:cNvPr id="472069" name="Rectangle 2"/>
          <p:cNvSpPr>
            <a:spLocks noGrp="1" noRot="1" noChangeAspect="1" noChangeArrowheads="1" noTextEdit="1"/>
          </p:cNvSpPr>
          <p:nvPr>
            <p:ph type="sldImg"/>
          </p:nvPr>
        </p:nvSpPr>
        <p:spPr>
          <a:ln/>
        </p:spPr>
      </p:sp>
      <p:sp>
        <p:nvSpPr>
          <p:cNvPr id="47207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C6796FC-D773-4B15-88F0-E9F782749182}" type="slidenum">
              <a:rPr lang="en-GB" altLang="en-US" sz="1100" smtClean="0">
                <a:latin typeface="Times New Roman" pitchFamily="18" charset="0"/>
              </a:rPr>
              <a:pPr>
                <a:spcBef>
                  <a:spcPct val="0"/>
                </a:spcBef>
                <a:buFontTx/>
                <a:buNone/>
              </a:pPr>
              <a:t>189</a:t>
            </a:fld>
            <a:endParaRPr lang="en-GB" altLang="en-US" sz="1100">
              <a:latin typeface="Times New Roman" pitchFamily="18" charset="0"/>
            </a:endParaRPr>
          </a:p>
        </p:txBody>
      </p:sp>
      <p:sp>
        <p:nvSpPr>
          <p:cNvPr id="47309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7309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23F2B7A-BEFC-4DEE-ADF9-C264031E46B9}" type="slidenum">
              <a:rPr lang="en-GB" altLang="en-US" sz="1100" i="1">
                <a:latin typeface="Times New Roman" pitchFamily="18" charset="0"/>
              </a:rPr>
              <a:pPr algn="r">
                <a:spcBef>
                  <a:spcPct val="0"/>
                </a:spcBef>
                <a:buFontTx/>
                <a:buNone/>
              </a:pPr>
              <a:t>189</a:t>
            </a:fld>
            <a:endParaRPr lang="en-GB" altLang="en-US" sz="1100" i="1">
              <a:latin typeface="Times New Roman" pitchFamily="18" charset="0"/>
            </a:endParaRPr>
          </a:p>
        </p:txBody>
      </p:sp>
      <p:sp>
        <p:nvSpPr>
          <p:cNvPr id="473093" name="Rectangle 2"/>
          <p:cNvSpPr>
            <a:spLocks noGrp="1" noRot="1" noChangeAspect="1" noChangeArrowheads="1" noTextEdit="1"/>
          </p:cNvSpPr>
          <p:nvPr>
            <p:ph type="sldImg"/>
          </p:nvPr>
        </p:nvSpPr>
        <p:spPr>
          <a:ln/>
        </p:spPr>
      </p:sp>
      <p:sp>
        <p:nvSpPr>
          <p:cNvPr id="47309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0A25B2B3-3EAB-40E3-84D6-D287ECA19A45}" type="slidenum">
              <a:rPr lang="en-GB" altLang="en-US" sz="1100" smtClean="0">
                <a:latin typeface="Times New Roman" pitchFamily="18" charset="0"/>
              </a:rPr>
              <a:pPr>
                <a:spcBef>
                  <a:spcPct val="0"/>
                </a:spcBef>
                <a:buFontTx/>
                <a:buNone/>
              </a:pPr>
              <a:t>19</a:t>
            </a:fld>
            <a:endParaRPr lang="en-GB" altLang="en-US" sz="1100">
              <a:latin typeface="Times New Roman" pitchFamily="18" charset="0"/>
            </a:endParaRPr>
          </a:p>
        </p:txBody>
      </p:sp>
      <p:sp>
        <p:nvSpPr>
          <p:cNvPr id="29901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9901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7797FE6-0D1C-479B-AEAF-579CEC20A5B3}" type="slidenum">
              <a:rPr lang="en-GB" altLang="en-US" sz="1100" i="1">
                <a:latin typeface="Times New Roman" pitchFamily="18" charset="0"/>
              </a:rPr>
              <a:pPr algn="r">
                <a:spcBef>
                  <a:spcPct val="0"/>
                </a:spcBef>
                <a:buFontTx/>
                <a:buNone/>
              </a:pPr>
              <a:t>19</a:t>
            </a:fld>
            <a:endParaRPr lang="en-GB" altLang="en-US" sz="1100" i="1">
              <a:latin typeface="Times New Roman" pitchFamily="18" charset="0"/>
            </a:endParaRPr>
          </a:p>
        </p:txBody>
      </p:sp>
      <p:sp>
        <p:nvSpPr>
          <p:cNvPr id="299013" name="Rectangle 2"/>
          <p:cNvSpPr>
            <a:spLocks noGrp="1" noRot="1" noChangeAspect="1" noChangeArrowheads="1" noTextEdit="1"/>
          </p:cNvSpPr>
          <p:nvPr>
            <p:ph type="sldImg"/>
          </p:nvPr>
        </p:nvSpPr>
        <p:spPr>
          <a:ln/>
        </p:spPr>
      </p:sp>
      <p:sp>
        <p:nvSpPr>
          <p:cNvPr id="29901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This table displays the result of a large sample of firms in the founding member states of the European Monetary Union undertaken by the European Central Bank.</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The European Central Bank asked these firms to report their pricing practices.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As these firms reported, their adjustment of prices is indeed quite reluctant.</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For example German firms CLICK reported, that only 21% adjust price more the 4 times a year, another 21% between 2 and 3 times a year, 14% reported a frequency of price adjustment of 1 time per year, while a astonishingly large number of 44% said to adjust prices less often than 1 time a year. CLICK</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The average number of price adjustments per year, as measured by the median, was 1 time in a year.</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For the other countries the table reveals similar numbers.</a:t>
            </a:r>
          </a:p>
          <a:p>
            <a:pPr marL="0" indent="0" eaLnBrk="1" hangingPunct="1">
              <a:buNone/>
            </a:pPr>
            <a:endParaRPr lang="en-US" altLang="en-US" noProof="0"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4AA3C76-8EAA-42C3-87FF-1AA855A10CDD}" type="slidenum">
              <a:rPr lang="en-GB" altLang="en-US" sz="1100" smtClean="0">
                <a:latin typeface="Times New Roman" pitchFamily="18" charset="0"/>
              </a:rPr>
              <a:pPr>
                <a:spcBef>
                  <a:spcPct val="0"/>
                </a:spcBef>
                <a:buFontTx/>
                <a:buNone/>
              </a:pPr>
              <a:t>190</a:t>
            </a:fld>
            <a:endParaRPr lang="en-GB" altLang="en-US" sz="1100">
              <a:latin typeface="Times New Roman" pitchFamily="18" charset="0"/>
            </a:endParaRPr>
          </a:p>
        </p:txBody>
      </p:sp>
      <p:sp>
        <p:nvSpPr>
          <p:cNvPr id="47411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7411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A230E51-7468-498B-BE5D-CCF10040C99D}" type="slidenum">
              <a:rPr lang="en-GB" altLang="en-US" sz="1100" i="1">
                <a:latin typeface="Times New Roman" pitchFamily="18" charset="0"/>
              </a:rPr>
              <a:pPr algn="r">
                <a:spcBef>
                  <a:spcPct val="0"/>
                </a:spcBef>
                <a:buFontTx/>
                <a:buNone/>
              </a:pPr>
              <a:t>190</a:t>
            </a:fld>
            <a:endParaRPr lang="en-GB" altLang="en-US" sz="1100" i="1">
              <a:latin typeface="Times New Roman" pitchFamily="18" charset="0"/>
            </a:endParaRPr>
          </a:p>
        </p:txBody>
      </p:sp>
      <p:sp>
        <p:nvSpPr>
          <p:cNvPr id="474117" name="Rectangle 2"/>
          <p:cNvSpPr>
            <a:spLocks noGrp="1" noRot="1" noChangeAspect="1" noChangeArrowheads="1" noTextEdit="1"/>
          </p:cNvSpPr>
          <p:nvPr>
            <p:ph type="sldImg"/>
          </p:nvPr>
        </p:nvSpPr>
        <p:spPr>
          <a:ln/>
        </p:spPr>
      </p:sp>
      <p:sp>
        <p:nvSpPr>
          <p:cNvPr id="47411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dirty="0"/>
              <a:t>This leads to another problem of anti-cyclical policy: the forecast problem.</a:t>
            </a:r>
          </a:p>
          <a:p>
            <a:pPr marL="0" indent="0" eaLnBrk="1" hangingPunct="1">
              <a:buNone/>
            </a:pPr>
            <a:r>
              <a:rPr lang="de-DE" altLang="en-US" dirty="0"/>
              <a:t>FTXT</a:t>
            </a:r>
          </a:p>
          <a:p>
            <a:pPr marL="0" indent="0" eaLnBrk="1" hangingPunct="1">
              <a:buNone/>
            </a:pPr>
            <a:r>
              <a:rPr lang="de-DE" altLang="en-US" dirty="0"/>
              <a:t>CLICK 4</a:t>
            </a:r>
          </a:p>
          <a:p>
            <a:pPr marL="0" indent="0" eaLnBrk="1" hangingPunct="1">
              <a:buNone/>
            </a:pPr>
            <a:endParaRPr lang="en-US" altLang="en-US" dirty="0">
              <a:latin typeface="Arial" pitchFamily="34"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6E53F84-26FC-4310-8855-281038227CC7}" type="slidenum">
              <a:rPr lang="en-GB" altLang="en-US" sz="1100" smtClean="0">
                <a:latin typeface="Times New Roman" pitchFamily="18" charset="0"/>
              </a:rPr>
              <a:pPr>
                <a:spcBef>
                  <a:spcPct val="0"/>
                </a:spcBef>
                <a:buFontTx/>
                <a:buNone/>
              </a:pPr>
              <a:t>191</a:t>
            </a:fld>
            <a:endParaRPr lang="en-GB" altLang="en-US" sz="1100">
              <a:latin typeface="Times New Roman" pitchFamily="18" charset="0"/>
            </a:endParaRPr>
          </a:p>
        </p:txBody>
      </p:sp>
      <p:sp>
        <p:nvSpPr>
          <p:cNvPr id="47513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7514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C0E208B-DA06-4AF8-95BF-7305E3FF7796}" type="slidenum">
              <a:rPr lang="en-GB" altLang="en-US" sz="1100" i="1">
                <a:latin typeface="Times New Roman" pitchFamily="18" charset="0"/>
              </a:rPr>
              <a:pPr algn="r">
                <a:spcBef>
                  <a:spcPct val="0"/>
                </a:spcBef>
                <a:buFontTx/>
                <a:buNone/>
              </a:pPr>
              <a:t>191</a:t>
            </a:fld>
            <a:endParaRPr lang="en-GB" altLang="en-US" sz="1100" i="1">
              <a:latin typeface="Times New Roman" pitchFamily="18" charset="0"/>
            </a:endParaRPr>
          </a:p>
        </p:txBody>
      </p:sp>
      <p:sp>
        <p:nvSpPr>
          <p:cNvPr id="475141" name="Rectangle 2"/>
          <p:cNvSpPr>
            <a:spLocks noGrp="1" noRot="1" noChangeAspect="1" noChangeArrowheads="1" noTextEdit="1"/>
          </p:cNvSpPr>
          <p:nvPr>
            <p:ph type="sldImg"/>
          </p:nvPr>
        </p:nvSpPr>
        <p:spPr>
          <a:ln/>
        </p:spPr>
      </p:sp>
      <p:sp>
        <p:nvSpPr>
          <p:cNvPr id="47514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a:buNone/>
            </a:pPr>
            <a:r>
              <a:rPr lang="en-US" dirty="0"/>
              <a:t>This chart demonstrates the forecasting problem using the US unemployment rate. It comes from the textbook "Macroeconomics" by Gregory Mankiw. </a:t>
            </a:r>
          </a:p>
          <a:p>
            <a:pPr marL="0" indent="0">
              <a:buNone/>
            </a:pPr>
            <a:endParaRPr lang="en-US" dirty="0"/>
          </a:p>
          <a:p>
            <a:pPr marL="0" indent="0">
              <a:buNone/>
            </a:pPr>
            <a:r>
              <a:rPr lang="en-US" dirty="0"/>
              <a:t>The red line shows the actual course of the US unemployment rate. </a:t>
            </a:r>
          </a:p>
          <a:p>
            <a:pPr marL="0" indent="0">
              <a:buNone/>
            </a:pPr>
            <a:endParaRPr lang="en-US" dirty="0"/>
          </a:p>
          <a:p>
            <a:pPr marL="0" indent="0">
              <a:buNone/>
            </a:pPr>
            <a:r>
              <a:rPr lang="en-US" dirty="0"/>
              <a:t>The blue lines represent the average of the unemployment rate projections made by the top 20 US economic research institutes over a period of 5 quarters each. A quarter has 3 months. </a:t>
            </a:r>
          </a:p>
          <a:p>
            <a:pPr marL="0" indent="0">
              <a:buNone/>
            </a:pPr>
            <a:endParaRPr lang="en-US" dirty="0"/>
          </a:p>
          <a:p>
            <a:pPr marL="0" indent="0">
              <a:buNone/>
            </a:pPr>
            <a:r>
              <a:rPr lang="en-US" dirty="0"/>
              <a:t>As you can easily see, the forecast error grows sharply with the forecast horizon. </a:t>
            </a:r>
          </a:p>
          <a:p>
            <a:pPr marL="0" indent="0">
              <a:buNone/>
            </a:pPr>
            <a:endParaRPr lang="en-US" dirty="0"/>
          </a:p>
          <a:p>
            <a:pPr marL="0" indent="0">
              <a:buNone/>
            </a:pPr>
            <a:r>
              <a:rPr lang="en-US" dirty="0"/>
              <a:t>While it is still very small in the first quarter after the forecast has been made, it is often almost zero, it is usually very large four years after the forecast has been published.</a:t>
            </a:r>
          </a:p>
          <a:p>
            <a:pPr marL="0" indent="0">
              <a:buNone/>
            </a:pPr>
            <a:endParaRPr lang="en-US" dirty="0"/>
          </a:p>
          <a:p>
            <a:pPr marL="0" indent="0">
              <a:buNone/>
            </a:pPr>
            <a:r>
              <a:rPr lang="en-US" dirty="0"/>
              <a:t>CLICK… CLICK… CLICK… CLICK… CLICK… CLICK… </a:t>
            </a:r>
          </a:p>
          <a:p>
            <a:pPr marL="0" indent="0">
              <a:buNone/>
            </a:pPr>
            <a:endParaRPr lang="en-US" dirty="0"/>
          </a:p>
          <a:p>
            <a:pPr marL="0" indent="0">
              <a:buNone/>
            </a:pPr>
            <a:r>
              <a:rPr lang="en-US" dirty="0"/>
              <a:t>This means that forecasts are not suitable for providing reliable information on economic developments over a period of 1 year. </a:t>
            </a:r>
          </a:p>
          <a:p>
            <a:pPr marL="0" indent="0">
              <a:buNone/>
            </a:pPr>
            <a:endParaRPr lang="en-US" dirty="0"/>
          </a:p>
          <a:p>
            <a:pPr marL="0" indent="0">
              <a:buNone/>
            </a:pPr>
            <a:r>
              <a:rPr lang="en-US" dirty="0"/>
              <a:t>The problem of an implementation lag of 1 year cannot be solved with forecasts. </a:t>
            </a:r>
          </a:p>
          <a:p>
            <a:pPr marL="0" indent="0" eaLnBrk="1" hangingPunct="1">
              <a:buNone/>
            </a:pPr>
            <a:endParaRPr lang="en-US" altLang="en-US" dirty="0">
              <a:latin typeface="Arial" pitchFamily="34"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967D2909-13EF-4B01-A2F4-82CF1B98FBAA}" type="slidenum">
              <a:rPr lang="en-GB" altLang="en-US" sz="1100" smtClean="0">
                <a:latin typeface="Times New Roman" pitchFamily="18" charset="0"/>
              </a:rPr>
              <a:pPr>
                <a:spcBef>
                  <a:spcPct val="0"/>
                </a:spcBef>
                <a:buFontTx/>
                <a:buNone/>
              </a:pPr>
              <a:t>192</a:t>
            </a:fld>
            <a:endParaRPr lang="en-GB" altLang="en-US" sz="1100">
              <a:latin typeface="Times New Roman" pitchFamily="18" charset="0"/>
            </a:endParaRPr>
          </a:p>
        </p:txBody>
      </p:sp>
      <p:sp>
        <p:nvSpPr>
          <p:cNvPr id="47616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7616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F1F4CF6-12B2-4372-A21A-373B610BFA05}" type="slidenum">
              <a:rPr lang="en-GB" altLang="en-US" sz="1100" i="1">
                <a:latin typeface="Times New Roman" pitchFamily="18" charset="0"/>
              </a:rPr>
              <a:pPr algn="r">
                <a:spcBef>
                  <a:spcPct val="0"/>
                </a:spcBef>
                <a:buFontTx/>
                <a:buNone/>
              </a:pPr>
              <a:t>192</a:t>
            </a:fld>
            <a:endParaRPr lang="en-GB" altLang="en-US" sz="1100" i="1">
              <a:latin typeface="Times New Roman" pitchFamily="18" charset="0"/>
            </a:endParaRPr>
          </a:p>
        </p:txBody>
      </p:sp>
      <p:sp>
        <p:nvSpPr>
          <p:cNvPr id="476165" name="Rectangle 2"/>
          <p:cNvSpPr>
            <a:spLocks noGrp="1" noRot="1" noChangeAspect="1" noChangeArrowheads="1" noTextEdit="1"/>
          </p:cNvSpPr>
          <p:nvPr>
            <p:ph type="sldImg"/>
          </p:nvPr>
        </p:nvSpPr>
        <p:spPr>
          <a:ln/>
        </p:spPr>
      </p:sp>
      <p:sp>
        <p:nvSpPr>
          <p:cNvPr id="47616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CC59FDA-8503-429A-BCEA-D67C4A5FB93E}" type="slidenum">
              <a:rPr lang="en-GB" altLang="en-US" sz="1100" smtClean="0">
                <a:latin typeface="Times New Roman" pitchFamily="18" charset="0"/>
              </a:rPr>
              <a:pPr>
                <a:spcBef>
                  <a:spcPct val="0"/>
                </a:spcBef>
                <a:buFontTx/>
                <a:buNone/>
              </a:pPr>
              <a:t>193</a:t>
            </a:fld>
            <a:endParaRPr lang="en-GB" altLang="en-US" sz="1100">
              <a:latin typeface="Times New Roman" pitchFamily="18" charset="0"/>
            </a:endParaRPr>
          </a:p>
        </p:txBody>
      </p:sp>
      <p:sp>
        <p:nvSpPr>
          <p:cNvPr id="47718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7718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16DFA5A2-1021-4C29-BB31-93530DF9D3BA}" type="slidenum">
              <a:rPr lang="en-GB" altLang="en-US" sz="1100" i="1">
                <a:latin typeface="Times New Roman" pitchFamily="18" charset="0"/>
              </a:rPr>
              <a:pPr algn="r">
                <a:spcBef>
                  <a:spcPct val="0"/>
                </a:spcBef>
                <a:buFontTx/>
                <a:buNone/>
              </a:pPr>
              <a:t>193</a:t>
            </a:fld>
            <a:endParaRPr lang="en-GB" altLang="en-US" sz="1100" i="1">
              <a:latin typeface="Times New Roman" pitchFamily="18" charset="0"/>
            </a:endParaRPr>
          </a:p>
        </p:txBody>
      </p:sp>
      <p:sp>
        <p:nvSpPr>
          <p:cNvPr id="477189" name="Rectangle 2"/>
          <p:cNvSpPr>
            <a:spLocks noGrp="1" noRot="1" noChangeAspect="1" noChangeArrowheads="1" noTextEdit="1"/>
          </p:cNvSpPr>
          <p:nvPr>
            <p:ph type="sldImg"/>
          </p:nvPr>
        </p:nvSpPr>
        <p:spPr>
          <a:ln/>
        </p:spPr>
      </p:sp>
      <p:sp>
        <p:nvSpPr>
          <p:cNvPr id="47719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75D087B-1AE4-48C5-8447-3B0DCD3B94D2}" type="slidenum">
              <a:rPr lang="en-GB" altLang="en-US" sz="1100" smtClean="0">
                <a:latin typeface="Times New Roman" pitchFamily="18" charset="0"/>
              </a:rPr>
              <a:pPr>
                <a:spcBef>
                  <a:spcPct val="0"/>
                </a:spcBef>
                <a:buFontTx/>
                <a:buNone/>
              </a:pPr>
              <a:t>194</a:t>
            </a:fld>
            <a:endParaRPr lang="en-GB" altLang="en-US" sz="1100">
              <a:latin typeface="Times New Roman" pitchFamily="18" charset="0"/>
            </a:endParaRPr>
          </a:p>
        </p:txBody>
      </p:sp>
      <p:sp>
        <p:nvSpPr>
          <p:cNvPr id="47821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7821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0676831-191C-4E20-B4A1-15530B04BEB2}" type="slidenum">
              <a:rPr lang="en-GB" altLang="en-US" sz="1100" i="1">
                <a:latin typeface="Times New Roman" pitchFamily="18" charset="0"/>
              </a:rPr>
              <a:pPr algn="r">
                <a:spcBef>
                  <a:spcPct val="0"/>
                </a:spcBef>
                <a:buFontTx/>
                <a:buNone/>
              </a:pPr>
              <a:t>194</a:t>
            </a:fld>
            <a:endParaRPr lang="en-GB" altLang="en-US" sz="1100" i="1">
              <a:latin typeface="Times New Roman" pitchFamily="18" charset="0"/>
            </a:endParaRPr>
          </a:p>
        </p:txBody>
      </p:sp>
      <p:sp>
        <p:nvSpPr>
          <p:cNvPr id="478213" name="Rectangle 2"/>
          <p:cNvSpPr>
            <a:spLocks noGrp="1" noRot="1" noChangeAspect="1" noChangeArrowheads="1" noTextEdit="1"/>
          </p:cNvSpPr>
          <p:nvPr>
            <p:ph type="sldImg"/>
          </p:nvPr>
        </p:nvSpPr>
        <p:spPr>
          <a:ln/>
        </p:spPr>
      </p:sp>
      <p:sp>
        <p:nvSpPr>
          <p:cNvPr id="47821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649C2E4-E4E5-44E9-9644-338342B94DAD}" type="slidenum">
              <a:rPr lang="en-GB" altLang="en-US" sz="1100" smtClean="0">
                <a:latin typeface="Times New Roman" pitchFamily="18" charset="0"/>
              </a:rPr>
              <a:pPr>
                <a:spcBef>
                  <a:spcPct val="0"/>
                </a:spcBef>
                <a:buFontTx/>
                <a:buNone/>
              </a:pPr>
              <a:t>195</a:t>
            </a:fld>
            <a:endParaRPr lang="en-GB" altLang="en-US" sz="1100">
              <a:latin typeface="Times New Roman" pitchFamily="18" charset="0"/>
            </a:endParaRPr>
          </a:p>
        </p:txBody>
      </p:sp>
      <p:sp>
        <p:nvSpPr>
          <p:cNvPr id="47923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7923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C298FF0-0D87-4D33-BAAC-C19A6A4184E2}" type="slidenum">
              <a:rPr lang="en-GB" altLang="en-US" sz="1100" i="1">
                <a:latin typeface="Times New Roman" pitchFamily="18" charset="0"/>
              </a:rPr>
              <a:pPr algn="r">
                <a:spcBef>
                  <a:spcPct val="0"/>
                </a:spcBef>
                <a:buFontTx/>
                <a:buNone/>
              </a:pPr>
              <a:t>195</a:t>
            </a:fld>
            <a:endParaRPr lang="en-GB" altLang="en-US" sz="1100" i="1">
              <a:latin typeface="Times New Roman" pitchFamily="18" charset="0"/>
            </a:endParaRPr>
          </a:p>
        </p:txBody>
      </p:sp>
      <p:sp>
        <p:nvSpPr>
          <p:cNvPr id="479237" name="Rectangle 2"/>
          <p:cNvSpPr>
            <a:spLocks noGrp="1" noRot="1" noChangeAspect="1" noChangeArrowheads="1" noTextEdit="1"/>
          </p:cNvSpPr>
          <p:nvPr>
            <p:ph type="sldImg"/>
          </p:nvPr>
        </p:nvSpPr>
        <p:spPr>
          <a:ln/>
        </p:spPr>
      </p:sp>
      <p:sp>
        <p:nvSpPr>
          <p:cNvPr id="47923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48A85E3-91C0-4D36-8580-953C4FD29CF5}" type="slidenum">
              <a:rPr lang="en-GB" altLang="en-US" sz="1100" smtClean="0">
                <a:latin typeface="Times New Roman" pitchFamily="18" charset="0"/>
              </a:rPr>
              <a:pPr>
                <a:spcBef>
                  <a:spcPct val="0"/>
                </a:spcBef>
                <a:buFontTx/>
                <a:buNone/>
              </a:pPr>
              <a:t>196</a:t>
            </a:fld>
            <a:endParaRPr lang="en-GB" altLang="en-US" sz="1100">
              <a:latin typeface="Times New Roman" pitchFamily="18" charset="0"/>
            </a:endParaRPr>
          </a:p>
        </p:txBody>
      </p:sp>
      <p:sp>
        <p:nvSpPr>
          <p:cNvPr id="48025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8026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EFDE098-878E-4F87-BDC4-F63497AA009F}" type="slidenum">
              <a:rPr lang="en-GB" altLang="en-US" sz="1100" i="1">
                <a:latin typeface="Times New Roman" pitchFamily="18" charset="0"/>
              </a:rPr>
              <a:pPr algn="r">
                <a:spcBef>
                  <a:spcPct val="0"/>
                </a:spcBef>
                <a:buFontTx/>
                <a:buNone/>
              </a:pPr>
              <a:t>196</a:t>
            </a:fld>
            <a:endParaRPr lang="en-GB" altLang="en-US" sz="1100" i="1">
              <a:latin typeface="Times New Roman" pitchFamily="18" charset="0"/>
            </a:endParaRPr>
          </a:p>
        </p:txBody>
      </p:sp>
      <p:sp>
        <p:nvSpPr>
          <p:cNvPr id="480261" name="Rectangle 2"/>
          <p:cNvSpPr>
            <a:spLocks noGrp="1" noRot="1" noChangeAspect="1" noChangeArrowheads="1" noTextEdit="1"/>
          </p:cNvSpPr>
          <p:nvPr>
            <p:ph type="sldImg"/>
          </p:nvPr>
        </p:nvSpPr>
        <p:spPr>
          <a:ln/>
        </p:spPr>
      </p:sp>
      <p:sp>
        <p:nvSpPr>
          <p:cNvPr id="48026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dirty="0"/>
              <a:t>This diagram shows the influence of the “Main Refinancing Rate” at which the European Central Bank lends its money to commercial banks.</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dirty="0"/>
              <a:t>As can be seen, it has had a strong impact on the private capital market for consumer credits, corporate credits and mortgage credits.</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dirty="0"/>
              <a:t>However, when the European Central Bank changes the main financing rate, consumer spending or corporate investment never increase immediately.</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dirty="0"/>
              <a:t>As a rule, it always takes 6-12 months for such changes in the interest rate to take effect on the demand for goods. </a:t>
            </a:r>
            <a:endParaRPr lang="en-US" altLang="en-US" dirty="0">
              <a:latin typeface="Arial" pitchFamily="34"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8988">
              <a:spcBef>
                <a:spcPct val="30000"/>
              </a:spcBef>
              <a:buAutoNum type="arabicPeriod"/>
              <a:defRPr sz="1200">
                <a:solidFill>
                  <a:schemeClr val="tx1"/>
                </a:solidFill>
                <a:latin typeface="Arial" pitchFamily="34" charset="0"/>
              </a:defRPr>
            </a:lvl1pPr>
            <a:lvl2pPr marL="742950" indent="-285750" defTabSz="788988">
              <a:spcBef>
                <a:spcPct val="30000"/>
              </a:spcBef>
              <a:buAutoNum type="arabicPeriod"/>
              <a:defRPr sz="1200">
                <a:solidFill>
                  <a:schemeClr val="tx1"/>
                </a:solidFill>
                <a:latin typeface="Arial" pitchFamily="34" charset="0"/>
              </a:defRPr>
            </a:lvl2pPr>
            <a:lvl3pPr marL="1143000" indent="-228600" defTabSz="788988">
              <a:spcBef>
                <a:spcPct val="30000"/>
              </a:spcBef>
              <a:buAutoNum type="arabicPeriod"/>
              <a:defRPr sz="1200">
                <a:solidFill>
                  <a:schemeClr val="tx1"/>
                </a:solidFill>
                <a:latin typeface="Arial" pitchFamily="34" charset="0"/>
              </a:defRPr>
            </a:lvl3pPr>
            <a:lvl4pPr marL="1600200" indent="-228600" defTabSz="788988">
              <a:spcBef>
                <a:spcPct val="30000"/>
              </a:spcBef>
              <a:buAutoNum type="arabicPeriod"/>
              <a:defRPr sz="1200">
                <a:solidFill>
                  <a:schemeClr val="tx1"/>
                </a:solidFill>
                <a:latin typeface="Arial" pitchFamily="34" charset="0"/>
              </a:defRPr>
            </a:lvl4pPr>
            <a:lvl5pPr marL="2057400" indent="-228600" defTabSz="788988">
              <a:spcBef>
                <a:spcPct val="30000"/>
              </a:spcBef>
              <a:buAutoNum type="arabicPeriod"/>
              <a:defRPr sz="1200">
                <a:solidFill>
                  <a:schemeClr val="tx1"/>
                </a:solidFill>
                <a:latin typeface="Arial" pitchFamily="34" charset="0"/>
              </a:defRPr>
            </a:lvl5pPr>
            <a:lvl6pPr marL="2514600" indent="-228600" defTabSz="7889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89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89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89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928EB477-4139-4B45-9905-FF9765EB5F9F}" type="slidenum">
              <a:rPr lang="en-GB" altLang="en-US" sz="1100" smtClean="0">
                <a:latin typeface="Times New Roman" pitchFamily="18" charset="0"/>
              </a:rPr>
              <a:pPr>
                <a:spcBef>
                  <a:spcPct val="0"/>
                </a:spcBef>
                <a:buFontTx/>
                <a:buNone/>
              </a:pPr>
              <a:t>197</a:t>
            </a:fld>
            <a:endParaRPr lang="en-GB" altLang="en-US" sz="1100">
              <a:latin typeface="Times New Roman" pitchFamily="18" charset="0"/>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Arial" pitchFamily="34" charset="0"/>
              </a:rPr>
              <a:t>The diagrams are based on an empirically estimated macromodel of the US-economy.</a:t>
            </a:r>
          </a:p>
          <a:p>
            <a:pPr eaLnBrk="1" hangingPunct="1"/>
            <a:r>
              <a:rPr lang="en-US" altLang="en-US">
                <a:latin typeface="Arial" pitchFamily="34" charset="0"/>
              </a:rPr>
              <a:t>The estimation is based on quarterly data from </a:t>
            </a:r>
            <a:r>
              <a:rPr lang="de-DE" altLang="en-US" sz="900">
                <a:latin typeface="Arial" pitchFamily="34" charset="0"/>
              </a:rPr>
              <a:t>1965:3 -1995:3 = 30 years</a:t>
            </a:r>
            <a:endParaRPr lang="en-US" altLang="en-US">
              <a:latin typeface="Arial" pitchFamily="34" charset="0"/>
            </a:endParaRPr>
          </a:p>
          <a:p>
            <a:pPr eaLnBrk="1" hangingPunct="1"/>
            <a:r>
              <a:rPr lang="en-US" altLang="en-US">
                <a:latin typeface="Arial" pitchFamily="34" charset="0"/>
              </a:rPr>
              <a:t>The diagrams measure the deviations of the variables from their equilibrium value.</a:t>
            </a:r>
          </a:p>
          <a:p>
            <a:pPr eaLnBrk="1" hangingPunct="1"/>
            <a:r>
              <a:rPr lang="en-US" altLang="en-US">
                <a:latin typeface="Arial" pitchFamily="34" charset="0"/>
              </a:rPr>
              <a:t>This way, we can analyze how a shock of money supply affects the other variables.</a:t>
            </a: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A3DA8529-7319-4243-870B-A08B15CD21A0}" type="slidenum">
              <a:rPr lang="en-GB" altLang="en-US" sz="1100" smtClean="0">
                <a:latin typeface="Times New Roman" pitchFamily="18" charset="0"/>
              </a:rPr>
              <a:pPr>
                <a:spcBef>
                  <a:spcPct val="0"/>
                </a:spcBef>
                <a:buFontTx/>
                <a:buNone/>
              </a:pPr>
              <a:t>198</a:t>
            </a:fld>
            <a:endParaRPr lang="en-GB" altLang="en-US" sz="1100">
              <a:latin typeface="Times New Roman" pitchFamily="18" charset="0"/>
            </a:endParaRPr>
          </a:p>
        </p:txBody>
      </p:sp>
      <p:sp>
        <p:nvSpPr>
          <p:cNvPr id="48230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8230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37EB848C-3511-4A4A-BDE9-3A50B7AB1BE2}" type="slidenum">
              <a:rPr lang="en-GB" altLang="en-US" sz="1100" i="1">
                <a:latin typeface="Times New Roman" pitchFamily="18" charset="0"/>
              </a:rPr>
              <a:pPr algn="r">
                <a:spcBef>
                  <a:spcPct val="0"/>
                </a:spcBef>
                <a:buFontTx/>
                <a:buNone/>
              </a:pPr>
              <a:t>198</a:t>
            </a:fld>
            <a:endParaRPr lang="en-GB" altLang="en-US" sz="1100" i="1">
              <a:latin typeface="Times New Roman" pitchFamily="18" charset="0"/>
            </a:endParaRPr>
          </a:p>
        </p:txBody>
      </p:sp>
      <p:sp>
        <p:nvSpPr>
          <p:cNvPr id="482309" name="Rectangle 2"/>
          <p:cNvSpPr>
            <a:spLocks noGrp="1" noRot="1" noChangeAspect="1" noChangeArrowheads="1" noTextEdit="1"/>
          </p:cNvSpPr>
          <p:nvPr>
            <p:ph type="sldImg"/>
          </p:nvPr>
        </p:nvSpPr>
        <p:spPr>
          <a:ln/>
        </p:spPr>
      </p:sp>
      <p:sp>
        <p:nvSpPr>
          <p:cNvPr id="48231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A993EE1-D09D-44C1-BC65-C00ABA567BED}" type="slidenum">
              <a:rPr lang="en-GB" altLang="en-US" sz="1100" smtClean="0">
                <a:latin typeface="Times New Roman" pitchFamily="18" charset="0"/>
              </a:rPr>
              <a:pPr>
                <a:spcBef>
                  <a:spcPct val="0"/>
                </a:spcBef>
                <a:buFontTx/>
                <a:buNone/>
              </a:pPr>
              <a:t>199</a:t>
            </a:fld>
            <a:endParaRPr lang="en-GB" altLang="en-US" sz="1100">
              <a:latin typeface="Times New Roman" pitchFamily="18" charset="0"/>
            </a:endParaRPr>
          </a:p>
        </p:txBody>
      </p:sp>
      <p:sp>
        <p:nvSpPr>
          <p:cNvPr id="48333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8333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11ED6C1-42B4-4B5A-AFD3-B6F54BD8F0BF}" type="slidenum">
              <a:rPr lang="en-GB" altLang="en-US" sz="1100" i="1">
                <a:latin typeface="Times New Roman" pitchFamily="18" charset="0"/>
              </a:rPr>
              <a:pPr algn="r">
                <a:spcBef>
                  <a:spcPct val="0"/>
                </a:spcBef>
                <a:buFontTx/>
                <a:buNone/>
              </a:pPr>
              <a:t>199</a:t>
            </a:fld>
            <a:endParaRPr lang="en-GB" altLang="en-US" sz="1100" i="1">
              <a:latin typeface="Times New Roman" pitchFamily="18" charset="0"/>
            </a:endParaRPr>
          </a:p>
        </p:txBody>
      </p:sp>
      <p:sp>
        <p:nvSpPr>
          <p:cNvPr id="483333" name="Rectangle 2"/>
          <p:cNvSpPr>
            <a:spLocks noGrp="1" noRot="1" noChangeAspect="1" noChangeArrowheads="1" noTextEdit="1"/>
          </p:cNvSpPr>
          <p:nvPr>
            <p:ph type="sldImg"/>
          </p:nvPr>
        </p:nvSpPr>
        <p:spPr>
          <a:ln/>
        </p:spPr>
      </p:sp>
      <p:sp>
        <p:nvSpPr>
          <p:cNvPr id="48333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dirty="0"/>
              <a:t>So much for this lesson! </a:t>
            </a:r>
          </a:p>
          <a:p>
            <a:pPr marL="0" indent="0" eaLnBrk="1" hangingPunct="1">
              <a:buNone/>
            </a:pPr>
            <a:endParaRPr lang="en-US" dirty="0"/>
          </a:p>
          <a:p>
            <a:pPr marL="0" indent="0" eaLnBrk="1" hangingPunct="1">
              <a:buNone/>
            </a:pPr>
            <a:r>
              <a:rPr lang="en-US" dirty="0"/>
              <a:t>In the next lesson we will talk about practical problems with Keynesian economic policy.</a:t>
            </a:r>
          </a:p>
          <a:p>
            <a:pPr marL="0" indent="0" eaLnBrk="1" hangingPunct="1">
              <a:buNone/>
            </a:pPr>
            <a:r>
              <a:rPr lang="en-US" altLang="en-US" noProof="0" dirty="0">
                <a:latin typeface="Arial" pitchFamily="34" charset="0"/>
              </a:rPr>
              <a:t>__________________</a:t>
            </a:r>
          </a:p>
          <a:p>
            <a:pPr marL="0" indent="0" eaLnBrk="1" hangingPunct="1">
              <a:buNone/>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Hello everybody! This is lesson 24 of the lecture Macroeconomics. I will discuss the slides 199 to 210 of chapter 4  “The Keynesian Model”.</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indent="0" eaLnBrk="1" hangingPunct="1">
              <a:buNone/>
            </a:pPr>
            <a:r>
              <a:rPr lang="en-US" dirty="0"/>
              <a:t>In this lesson we will analyze the fiscal policy practiced in Germany. </a:t>
            </a:r>
            <a:endParaRPr lang="en-US" altLang="en-US" dirty="0">
              <a:latin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5C049EC-82A7-4A7A-B65C-D0A883B420FD}" type="slidenum">
              <a:rPr lang="en-GB" altLang="en-US" sz="1100" smtClean="0">
                <a:latin typeface="Times New Roman" pitchFamily="18" charset="0"/>
              </a:rPr>
              <a:pPr>
                <a:spcBef>
                  <a:spcPct val="0"/>
                </a:spcBef>
                <a:buFontTx/>
                <a:buNone/>
              </a:pPr>
              <a:t>2</a:t>
            </a:fld>
            <a:endParaRPr lang="en-GB" altLang="en-US" sz="1100">
              <a:latin typeface="Times New Roman" pitchFamily="18" charset="0"/>
            </a:endParaRPr>
          </a:p>
        </p:txBody>
      </p:sp>
      <p:sp>
        <p:nvSpPr>
          <p:cNvPr id="28160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8160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C10FE0B-42EB-4499-93EF-3CBDD02AECD0}" type="slidenum">
              <a:rPr lang="en-GB" altLang="en-US" sz="1100" i="1">
                <a:latin typeface="Times New Roman" pitchFamily="18" charset="0"/>
              </a:rPr>
              <a:pPr algn="r">
                <a:spcBef>
                  <a:spcPct val="0"/>
                </a:spcBef>
                <a:buFontTx/>
                <a:buNone/>
              </a:pPr>
              <a:t>2</a:t>
            </a:fld>
            <a:endParaRPr lang="en-GB" altLang="en-US" sz="1100" i="1">
              <a:latin typeface="Times New Roman" pitchFamily="18" charset="0"/>
            </a:endParaRPr>
          </a:p>
        </p:txBody>
      </p:sp>
      <p:sp>
        <p:nvSpPr>
          <p:cNvPr id="281605" name="Rectangle 2"/>
          <p:cNvSpPr>
            <a:spLocks noGrp="1" noRot="1" noChangeAspect="1" noChangeArrowheads="1" noTextEdit="1"/>
          </p:cNvSpPr>
          <p:nvPr>
            <p:ph type="sldImg"/>
          </p:nvPr>
        </p:nvSpPr>
        <p:spPr>
          <a:ln/>
        </p:spPr>
      </p:sp>
      <p:sp>
        <p:nvSpPr>
          <p:cNvPr id="28160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400" dirty="0"/>
              <a:t>Before </a:t>
            </a:r>
            <a:r>
              <a:rPr lang="en-US" altLang="en-US" dirty="0"/>
              <a:t>we start, let me give you an overview of this chapter. In this chapter we will discuss the Keynesian textbook model of an macroeconomy.</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In the first section I will talk about the historical background of the Keynesian model and the major difference between the Keynesian and neoclassical model: the assumption of constant prices for goods in the short-run.</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We will then derive a graphical version of the Keynesian textbook model in the way we did this for the Neoclassical model.</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We will use this model to analyze the same type of shocks and policy measures in section 4.2. and 4.3. as we did under the assumptions of the Neoclassical model. </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As we will see, the Keynesian economy is much more instable than the Neoclassical economy. But fiscal and monetary policy can influence the level of real GDP in the short-run and thus be used to stabilize the economy.</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After this analysis, we will turn to the long-run version of the Keynesian model in section 4.4. In the long-run version of the Keynesian model the assumption of constant prices for goods is replaced by the assumptions that prices are flexible. </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As we will see, under the assumption of flexible prices the Keynesian model provides nearly the same results as the Neoclassical model.</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We will then draw some policy conclusions from the Keynesian model in section 4.5 and analyze the empirically practiced fiscal policy of German governments.</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indent="0" eaLnBrk="1" hangingPunct="1">
              <a:buNone/>
            </a:pPr>
            <a:endParaRPr lang="de-DE" altLang="en-US" dirty="0">
              <a:latin typeface="Arial"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0D7EED33-45F3-4630-AF9C-C18E2D369065}" type="slidenum">
              <a:rPr lang="en-GB" altLang="en-US" sz="1100" smtClean="0">
                <a:latin typeface="Times New Roman" pitchFamily="18" charset="0"/>
              </a:rPr>
              <a:pPr>
                <a:spcBef>
                  <a:spcPct val="0"/>
                </a:spcBef>
                <a:buFontTx/>
                <a:buNone/>
              </a:pPr>
              <a:t>20</a:t>
            </a:fld>
            <a:endParaRPr lang="en-GB" altLang="en-US" sz="1100">
              <a:latin typeface="Times New Roman" pitchFamily="18" charset="0"/>
            </a:endParaRPr>
          </a:p>
        </p:txBody>
      </p:sp>
      <p:sp>
        <p:nvSpPr>
          <p:cNvPr id="30003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0003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3257D71-75BA-4DF0-BFEF-BC4D14598D07}" type="slidenum">
              <a:rPr lang="en-GB" altLang="en-US" sz="1100" i="1">
                <a:latin typeface="Times New Roman" pitchFamily="18" charset="0"/>
              </a:rPr>
              <a:pPr algn="r">
                <a:spcBef>
                  <a:spcPct val="0"/>
                </a:spcBef>
                <a:buFontTx/>
                <a:buNone/>
              </a:pPr>
              <a:t>20</a:t>
            </a:fld>
            <a:endParaRPr lang="en-GB" altLang="en-US" sz="1100" i="1">
              <a:latin typeface="Times New Roman" pitchFamily="18" charset="0"/>
            </a:endParaRPr>
          </a:p>
        </p:txBody>
      </p:sp>
      <p:sp>
        <p:nvSpPr>
          <p:cNvPr id="300037" name="Rectangle 2"/>
          <p:cNvSpPr>
            <a:spLocks noGrp="1" noRot="1" noChangeAspect="1" noChangeArrowheads="1" noTextEdit="1"/>
          </p:cNvSpPr>
          <p:nvPr>
            <p:ph type="sldImg"/>
          </p:nvPr>
        </p:nvSpPr>
        <p:spPr>
          <a:ln/>
        </p:spPr>
      </p:sp>
      <p:sp>
        <p:nvSpPr>
          <p:cNvPr id="30003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C85184E-32E4-4D9F-B9B6-5D4A16E7F1CE}" type="slidenum">
              <a:rPr lang="en-GB" altLang="en-US" sz="1100" smtClean="0">
                <a:latin typeface="Times New Roman" pitchFamily="18" charset="0"/>
              </a:rPr>
              <a:pPr>
                <a:spcBef>
                  <a:spcPct val="0"/>
                </a:spcBef>
                <a:buFontTx/>
                <a:buNone/>
              </a:pPr>
              <a:t>200</a:t>
            </a:fld>
            <a:endParaRPr lang="en-GB" altLang="en-US" sz="1100">
              <a:latin typeface="Times New Roman" pitchFamily="18" charset="0"/>
            </a:endParaRPr>
          </a:p>
        </p:txBody>
      </p:sp>
      <p:sp>
        <p:nvSpPr>
          <p:cNvPr id="48435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8435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BC8DEF1-DB76-457E-83AF-B40DA1A305CC}" type="slidenum">
              <a:rPr lang="en-GB" altLang="en-US" sz="1100" i="1">
                <a:latin typeface="Times New Roman" pitchFamily="18" charset="0"/>
              </a:rPr>
              <a:pPr algn="r">
                <a:spcBef>
                  <a:spcPct val="0"/>
                </a:spcBef>
                <a:buFontTx/>
                <a:buNone/>
              </a:pPr>
              <a:t>200</a:t>
            </a:fld>
            <a:endParaRPr lang="en-GB" altLang="en-US" sz="1100" i="1">
              <a:latin typeface="Times New Roman" pitchFamily="18" charset="0"/>
            </a:endParaRPr>
          </a:p>
        </p:txBody>
      </p:sp>
      <p:sp>
        <p:nvSpPr>
          <p:cNvPr id="484357" name="Rectangle 2"/>
          <p:cNvSpPr>
            <a:spLocks noGrp="1" noRot="1" noChangeAspect="1" noChangeArrowheads="1" noTextEdit="1"/>
          </p:cNvSpPr>
          <p:nvPr>
            <p:ph type="sldImg"/>
          </p:nvPr>
        </p:nvSpPr>
        <p:spPr>
          <a:ln/>
        </p:spPr>
      </p:sp>
      <p:sp>
        <p:nvSpPr>
          <p:cNvPr id="48435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19F1A0E-1A79-4B33-A44E-D3A34A4774BC}" type="slidenum">
              <a:rPr lang="en-GB" altLang="en-US" sz="1100" smtClean="0">
                <a:latin typeface="Times New Roman" pitchFamily="18" charset="0"/>
              </a:rPr>
              <a:pPr>
                <a:spcBef>
                  <a:spcPct val="0"/>
                </a:spcBef>
                <a:buFontTx/>
                <a:buNone/>
              </a:pPr>
              <a:t>201</a:t>
            </a:fld>
            <a:endParaRPr lang="en-GB" altLang="en-US" sz="1100">
              <a:latin typeface="Times New Roman" pitchFamily="18" charset="0"/>
            </a:endParaRPr>
          </a:p>
        </p:txBody>
      </p:sp>
      <p:sp>
        <p:nvSpPr>
          <p:cNvPr id="48537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8538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5FB5C15-E09F-4CEB-B93E-15BA11C49F4F}" type="slidenum">
              <a:rPr lang="en-GB" altLang="en-US" sz="1100" i="1">
                <a:latin typeface="Times New Roman" pitchFamily="18" charset="0"/>
              </a:rPr>
              <a:pPr algn="r">
                <a:spcBef>
                  <a:spcPct val="0"/>
                </a:spcBef>
                <a:buFontTx/>
                <a:buNone/>
              </a:pPr>
              <a:t>201</a:t>
            </a:fld>
            <a:endParaRPr lang="en-GB" altLang="en-US" sz="1100" i="1">
              <a:latin typeface="Times New Roman" pitchFamily="18" charset="0"/>
            </a:endParaRPr>
          </a:p>
        </p:txBody>
      </p:sp>
      <p:sp>
        <p:nvSpPr>
          <p:cNvPr id="485381" name="Rectangle 2"/>
          <p:cNvSpPr>
            <a:spLocks noGrp="1" noChangeArrowheads="1"/>
          </p:cNvSpPr>
          <p:nvPr>
            <p:ph type="body" idx="1"/>
          </p:nvPr>
        </p:nvSpPr>
        <p:spPr>
          <a:xfrm>
            <a:off x="906465" y="4715111"/>
            <a:ext cx="4984750" cy="446610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58" tIns="47729" rIns="95458" bIns="47729"/>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The curvy black line in the upper diagram represents the (CLICK) actual fluctuations in gross domestic product. Time is measured on the x-axis and the Gross Domestic Product level on the y-axis.</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The green line represents (CLICK) the long-term trend of GDP measured as a moving average. We already discussed the calculation of a moving average in Lesson 20.</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If the growth rate of actual GDP, i.e. the slope of the black curve, is smaller than that of the green curve, we speak of a downturn or recession (CLICK). In the diagram, these are the years with a blue background.</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If the growth rate of actual GDP, i.e. the slope of the black curve, is greater than that of the green curve, we speak of an upswing or boom (CLICK). In the diagram these are the years with a red background.</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In the lower diagram, the budget surplus is measured on the y-axis. In the area below the zero line, the budget surplus is negative and therefore represents a budget deficit.</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In the case of countercyclical fiscal policy, a government should, as I said, increase government spending above tax revenues in downturns and thus increase overall economic demand. This creates a budget deficit (CLICK).</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In upswing phases, a government should increase tax revenue through government spending and thus dampen overall economic demand. This creates a budget surplus (CLICK).</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dirty="0"/>
              <a:t>The countercyclical fiscal policy smooths out the fluctuations in GDP so that it approximates the long-term GDP trend. </a:t>
            </a: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As you can easily see, the budget surplus fluctuates around the zero line with an ideal countercyclical fiscal policy. This means that from a long-term perspective, the budget deficits in downturns can be financed with the budget surpluses in upturns. This means that with an anti-cyclical fiscal policy, long-term debt does not increase: the deficits can be financed with the surpluses.</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Countercyclical fiscal policy does not necessarily imply a steady rise in public debt. </a:t>
            </a:r>
            <a:endParaRPr lang="de-DE" altLang="en-US" dirty="0">
              <a:latin typeface="Arial" pitchFamily="34" charset="0"/>
            </a:endParaRPr>
          </a:p>
        </p:txBody>
      </p:sp>
      <p:sp>
        <p:nvSpPr>
          <p:cNvPr id="485382" name="Rectangle 3"/>
          <p:cNvSpPr>
            <a:spLocks noGrp="1" noRot="1" noChangeAspect="1" noChangeArrowheads="1" noTextEdit="1"/>
          </p:cNvSpPr>
          <p:nvPr>
            <p:ph type="sldImg"/>
          </p:nvPr>
        </p:nvSpPr>
        <p:spPr>
          <a:ln cap="flat"/>
        </p:spPr>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12EAAD7-2280-4B85-B8F2-89ABE8ABE7E2}" type="slidenum">
              <a:rPr lang="en-GB" altLang="en-US" sz="1100" smtClean="0">
                <a:latin typeface="Times New Roman" pitchFamily="18" charset="0"/>
              </a:rPr>
              <a:pPr>
                <a:spcBef>
                  <a:spcPct val="0"/>
                </a:spcBef>
                <a:buFontTx/>
                <a:buNone/>
              </a:pPr>
              <a:t>202</a:t>
            </a:fld>
            <a:endParaRPr lang="en-GB" altLang="en-US" sz="1100">
              <a:latin typeface="Times New Roman" pitchFamily="18" charset="0"/>
            </a:endParaRPr>
          </a:p>
        </p:txBody>
      </p:sp>
      <p:sp>
        <p:nvSpPr>
          <p:cNvPr id="48640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8640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7060F1C-8B3C-4FC3-ABBF-B55816AA51EB}" type="slidenum">
              <a:rPr lang="en-GB" altLang="en-US" sz="1100" i="1">
                <a:latin typeface="Times New Roman" pitchFamily="18" charset="0"/>
              </a:rPr>
              <a:pPr algn="r">
                <a:spcBef>
                  <a:spcPct val="0"/>
                </a:spcBef>
                <a:buFontTx/>
                <a:buNone/>
              </a:pPr>
              <a:t>202</a:t>
            </a:fld>
            <a:endParaRPr lang="en-GB" altLang="en-US" sz="1100" i="1">
              <a:latin typeface="Times New Roman" pitchFamily="18" charset="0"/>
            </a:endParaRPr>
          </a:p>
        </p:txBody>
      </p:sp>
      <p:sp>
        <p:nvSpPr>
          <p:cNvPr id="486405" name="Rectangle 2"/>
          <p:cNvSpPr>
            <a:spLocks noGrp="1" noRot="1" noChangeAspect="1" noChangeArrowheads="1" noTextEdit="1"/>
          </p:cNvSpPr>
          <p:nvPr>
            <p:ph type="sldImg"/>
          </p:nvPr>
        </p:nvSpPr>
        <p:spPr>
          <a:ln/>
        </p:spPr>
      </p:sp>
      <p:sp>
        <p:nvSpPr>
          <p:cNvPr id="48640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indent="0" eaLnBrk="1" hangingPunct="1">
              <a:buNone/>
            </a:pPr>
            <a:endParaRPr lang="en-US" altLang="en-US" dirty="0">
              <a:latin typeface="Arial" pitchFamily="34"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66E281B-583D-4243-84C1-636D972FE5EF}" type="slidenum">
              <a:rPr lang="en-GB" altLang="en-US" sz="1100" smtClean="0">
                <a:latin typeface="Times New Roman" pitchFamily="18" charset="0"/>
              </a:rPr>
              <a:pPr>
                <a:spcBef>
                  <a:spcPct val="0"/>
                </a:spcBef>
                <a:buFontTx/>
                <a:buNone/>
              </a:pPr>
              <a:t>203</a:t>
            </a:fld>
            <a:endParaRPr lang="en-GB" altLang="en-US" sz="1100">
              <a:latin typeface="Times New Roman" pitchFamily="18" charset="0"/>
            </a:endParaRPr>
          </a:p>
        </p:txBody>
      </p:sp>
      <p:sp>
        <p:nvSpPr>
          <p:cNvPr id="48742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8742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E01A4602-81A6-448D-B0B9-AD996B6D0CDE}" type="slidenum">
              <a:rPr lang="en-GB" altLang="en-US" sz="1100" i="1">
                <a:latin typeface="Times New Roman" pitchFamily="18" charset="0"/>
              </a:rPr>
              <a:pPr algn="r">
                <a:spcBef>
                  <a:spcPct val="0"/>
                </a:spcBef>
                <a:buFontTx/>
                <a:buNone/>
              </a:pPr>
              <a:t>203</a:t>
            </a:fld>
            <a:endParaRPr lang="en-GB" altLang="en-US" sz="1100" i="1">
              <a:latin typeface="Times New Roman" pitchFamily="18" charset="0"/>
            </a:endParaRPr>
          </a:p>
        </p:txBody>
      </p:sp>
      <p:sp>
        <p:nvSpPr>
          <p:cNvPr id="487429" name="Rectangle 2"/>
          <p:cNvSpPr>
            <a:spLocks noGrp="1" noRot="1" noChangeAspect="1" noChangeArrowheads="1" noTextEdit="1"/>
          </p:cNvSpPr>
          <p:nvPr>
            <p:ph type="sldImg"/>
          </p:nvPr>
        </p:nvSpPr>
        <p:spPr>
          <a:ln/>
        </p:spPr>
      </p:sp>
      <p:sp>
        <p:nvSpPr>
          <p:cNvPr id="48743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FTXT</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de-DE" altLang="en-US" dirty="0"/>
          </a:p>
          <a:p>
            <a:pPr marL="0" marR="0" lvl="0" indent="0" algn="l" defTabSz="762000" rtl="0" eaLnBrk="1" fontAlgn="base" latinLnBrk="0" hangingPunct="1">
              <a:lnSpc>
                <a:spcPct val="100000"/>
              </a:lnSpc>
              <a:spcBef>
                <a:spcPct val="30000"/>
              </a:spcBef>
              <a:spcAft>
                <a:spcPct val="0"/>
              </a:spcAft>
              <a:buClrTx/>
              <a:buSzTx/>
              <a:buFontTx/>
              <a:buNone/>
              <a:tabLst/>
              <a:defRPr/>
            </a:pPr>
            <a:r>
              <a:rPr lang="en-US" dirty="0"/>
              <a:t>The following diagram shows what kind of fiscal policy was actually practiced in Germany: </a:t>
            </a:r>
            <a:endParaRPr lang="de-DE" altLang="en-US" dirty="0"/>
          </a:p>
          <a:p>
            <a:pPr marL="0" indent="0" eaLnBrk="1" hangingPunct="1">
              <a:buNone/>
            </a:pPr>
            <a:endParaRPr lang="en-US" altLang="en-US" dirty="0">
              <a:latin typeface="Arial" pitchFamily="34"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6401B68-C380-46CE-8C96-039A4C784F1D}" type="slidenum">
              <a:rPr lang="en-GB" altLang="en-US" sz="1100" smtClean="0">
                <a:latin typeface="Times New Roman" pitchFamily="18" charset="0"/>
              </a:rPr>
              <a:pPr>
                <a:spcBef>
                  <a:spcPct val="0"/>
                </a:spcBef>
                <a:buFontTx/>
                <a:buNone/>
              </a:pPr>
              <a:t>204</a:t>
            </a:fld>
            <a:endParaRPr lang="en-GB" altLang="en-US" sz="1100">
              <a:latin typeface="Times New Roman" pitchFamily="18" charset="0"/>
            </a:endParaRPr>
          </a:p>
        </p:txBody>
      </p:sp>
      <p:sp>
        <p:nvSpPr>
          <p:cNvPr id="48845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8845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4FE266A-4850-4504-9F51-08052F91CF4B}" type="slidenum">
              <a:rPr lang="en-GB" altLang="en-US" sz="1100" i="1">
                <a:latin typeface="Times New Roman" pitchFamily="18" charset="0"/>
              </a:rPr>
              <a:pPr algn="r">
                <a:spcBef>
                  <a:spcPct val="0"/>
                </a:spcBef>
                <a:buFontTx/>
                <a:buNone/>
              </a:pPr>
              <a:t>204</a:t>
            </a:fld>
            <a:endParaRPr lang="en-GB" altLang="en-US" sz="1100" i="1">
              <a:latin typeface="Times New Roman" pitchFamily="18" charset="0"/>
            </a:endParaRPr>
          </a:p>
        </p:txBody>
      </p:sp>
      <p:sp>
        <p:nvSpPr>
          <p:cNvPr id="488453" name="Rectangle 2"/>
          <p:cNvSpPr>
            <a:spLocks noGrp="1" noRot="1" noChangeAspect="1" noChangeArrowheads="1" noTextEdit="1"/>
          </p:cNvSpPr>
          <p:nvPr>
            <p:ph type="sldImg"/>
          </p:nvPr>
        </p:nvSpPr>
        <p:spPr>
          <a:ln/>
        </p:spPr>
      </p:sp>
      <p:sp>
        <p:nvSpPr>
          <p:cNvPr id="48845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dirty="0">
                <a:latin typeface="Arial" pitchFamily="34" charset="0"/>
              </a:rPr>
              <a:t>This diagram shows the annual budget surpluses of the federal, state and local governments as black bars.</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As you can see, almost all bars are below the zero line. This means that the surpluses are usually negative, this means they are budget deficits.</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The deficit in the year 1995 stands out in particular (CLICK). This was an exceptional year in which the federal government took over the debts that had accrued during the privatization of East German companies by the so-called </a:t>
            </a:r>
            <a:r>
              <a:rPr lang="en-US" altLang="en-US" dirty="0" err="1">
                <a:latin typeface="Arial" pitchFamily="34" charset="0"/>
              </a:rPr>
              <a:t>Treuhandanstalt</a:t>
            </a:r>
            <a:r>
              <a:rPr lang="en-US" altLang="en-US" dirty="0">
                <a:latin typeface="Arial" pitchFamily="34" charset="0"/>
              </a:rPr>
              <a:t>.</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The positive bar in the year 2000 (CLICK) also stands out. In that year, the then finance minister, Hans Eichel, was able to achieve an extraordinary high household surplus by auctioning mobile radio frequencies, so-called UMTS licenses.</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The individual years in the diagram have been divided into economic upswing and downturn phases. The criterion for this is the same as in the previous diagram:</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If the growth rate of actual GDP, i.e. the slope of the black curve, is smaller than that of the green curve, we speak of a downturn or recession. In the diagram, these are the years with a blue background.</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If the growth rate of actual GDP, i.e. the slope of the black curve, is greater than that of the green curve, we speak of an upswing or a boom. In the diagram these are the years with a red background.</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If fiscal policy had followed the theory of countercyclical fiscal policy, budget deficits would only occur during downturns. In the upswing phases, fiscal policy should have tried to curb the development of demand through budget surpluses.</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It is obvious that this did not happen. Instead, there were pronounced budget deficits in almost all years.</a:t>
            </a:r>
          </a:p>
          <a:p>
            <a:pPr marL="0" indent="0" eaLnBrk="1" hangingPunct="1">
              <a:buNone/>
            </a:pPr>
            <a:endParaRPr lang="en-US" altLang="en-US" dirty="0">
              <a:latin typeface="Arial" pitchFamily="34" charset="0"/>
            </a:endParaRPr>
          </a:p>
          <a:p>
            <a:pPr marL="0" indent="0" eaLnBrk="1" hangingPunct="1">
              <a:buNone/>
            </a:pPr>
            <a:r>
              <a:rPr lang="en-US" altLang="en-US" dirty="0">
                <a:latin typeface="Arial" pitchFamily="34" charset="0"/>
              </a:rPr>
              <a:t>At best, one can see somewhat larger budget deficits in some downturns than in typical upswing periods. That would then be a kind of countercyclical fiscal policy of the second order. </a:t>
            </a:r>
          </a:p>
          <a:p>
            <a:pPr marL="0" indent="0" eaLnBrk="1" hangingPunct="1">
              <a:buNone/>
            </a:pPr>
            <a:endParaRPr lang="en-US" altLang="en-US"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de-DE" altLang="en-US" dirty="0"/>
              <a:t>_______________________</a:t>
            </a:r>
            <a:endParaRPr lang="en-US" altLang="en-US" dirty="0">
              <a:latin typeface="Arial" pitchFamily="34" charset="0"/>
            </a:endParaRPr>
          </a:p>
          <a:p>
            <a:pPr marL="0" indent="0" eaLnBrk="1" hangingPunct="1">
              <a:buNone/>
            </a:pPr>
            <a:r>
              <a:rPr lang="en-US" altLang="en-US" dirty="0">
                <a:latin typeface="Arial" pitchFamily="34" charset="0"/>
              </a:rPr>
              <a:t>Hans Eichel</a:t>
            </a:r>
          </a:p>
          <a:p>
            <a:pPr marL="0" indent="0" eaLnBrk="1" hangingPunct="1">
              <a:buNone/>
            </a:pPr>
            <a:r>
              <a:rPr lang="en-US" altLang="en-US" dirty="0">
                <a:latin typeface="Arial" pitchFamily="34" charset="0"/>
              </a:rPr>
              <a:t>Peer </a:t>
            </a:r>
            <a:r>
              <a:rPr lang="en-US" altLang="en-US" dirty="0" err="1">
                <a:latin typeface="Arial" pitchFamily="34" charset="0"/>
              </a:rPr>
              <a:t>Steinbrück</a:t>
            </a:r>
            <a:endParaRPr lang="en-US" altLang="en-US" dirty="0">
              <a:latin typeface="Arial" pitchFamily="34"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56DF5B4-C479-421E-8E02-1A6C8FA4D4BA}" type="slidenum">
              <a:rPr lang="en-GB" altLang="en-US" sz="1100" smtClean="0">
                <a:latin typeface="Times New Roman" pitchFamily="18" charset="0"/>
              </a:rPr>
              <a:pPr>
                <a:spcBef>
                  <a:spcPct val="0"/>
                </a:spcBef>
                <a:buFontTx/>
                <a:buNone/>
              </a:pPr>
              <a:t>205</a:t>
            </a:fld>
            <a:endParaRPr lang="en-GB" altLang="en-US" sz="1100">
              <a:latin typeface="Times New Roman" pitchFamily="18" charset="0"/>
            </a:endParaRPr>
          </a:p>
        </p:txBody>
      </p:sp>
      <p:sp>
        <p:nvSpPr>
          <p:cNvPr id="48947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8947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3DB23082-5989-4D04-86DD-C88147C67438}" type="slidenum">
              <a:rPr lang="en-GB" altLang="en-US" sz="1100" i="1">
                <a:latin typeface="Times New Roman" pitchFamily="18" charset="0"/>
              </a:rPr>
              <a:pPr algn="r">
                <a:spcBef>
                  <a:spcPct val="0"/>
                </a:spcBef>
                <a:buFontTx/>
                <a:buNone/>
              </a:pPr>
              <a:t>205</a:t>
            </a:fld>
            <a:endParaRPr lang="en-GB" altLang="en-US" sz="1100" i="1">
              <a:latin typeface="Times New Roman" pitchFamily="18" charset="0"/>
            </a:endParaRPr>
          </a:p>
        </p:txBody>
      </p:sp>
      <p:sp>
        <p:nvSpPr>
          <p:cNvPr id="489477" name="Rectangle 2"/>
          <p:cNvSpPr>
            <a:spLocks noGrp="1" noRot="1" noChangeAspect="1" noChangeArrowheads="1" noTextEdit="1"/>
          </p:cNvSpPr>
          <p:nvPr>
            <p:ph type="sldImg"/>
          </p:nvPr>
        </p:nvSpPr>
        <p:spPr>
          <a:ln/>
        </p:spPr>
      </p:sp>
      <p:sp>
        <p:nvSpPr>
          <p:cNvPr id="48947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dirty="0"/>
              <a:t>FTXT</a:t>
            </a:r>
            <a:endParaRPr lang="en-US" altLang="en-US" dirty="0">
              <a:latin typeface="Arial" pitchFamily="34"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0BC77D8-DA90-4E99-AF91-F2493B315708}" type="slidenum">
              <a:rPr lang="en-GB" altLang="en-US" sz="1100" smtClean="0">
                <a:latin typeface="Times New Roman" pitchFamily="18" charset="0"/>
              </a:rPr>
              <a:pPr>
                <a:spcBef>
                  <a:spcPct val="0"/>
                </a:spcBef>
                <a:buFontTx/>
                <a:buNone/>
              </a:pPr>
              <a:t>206</a:t>
            </a:fld>
            <a:endParaRPr lang="en-GB" altLang="en-US" sz="1100">
              <a:latin typeface="Times New Roman" pitchFamily="18" charset="0"/>
            </a:endParaRPr>
          </a:p>
        </p:txBody>
      </p:sp>
      <p:sp>
        <p:nvSpPr>
          <p:cNvPr id="49049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9050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E33DEEA-3B2B-48D7-AD4B-2870835630FD}" type="slidenum">
              <a:rPr lang="en-GB" altLang="en-US" sz="1100" i="1">
                <a:latin typeface="Times New Roman" pitchFamily="18" charset="0"/>
              </a:rPr>
              <a:pPr algn="r">
                <a:spcBef>
                  <a:spcPct val="0"/>
                </a:spcBef>
                <a:buFontTx/>
                <a:buNone/>
              </a:pPr>
              <a:t>206</a:t>
            </a:fld>
            <a:endParaRPr lang="en-GB" altLang="en-US" sz="1100" i="1">
              <a:latin typeface="Times New Roman" pitchFamily="18" charset="0"/>
            </a:endParaRPr>
          </a:p>
        </p:txBody>
      </p:sp>
      <p:sp>
        <p:nvSpPr>
          <p:cNvPr id="490501" name="Rectangle 2"/>
          <p:cNvSpPr>
            <a:spLocks noGrp="1" noRot="1" noChangeAspect="1" noChangeArrowheads="1" noTextEdit="1"/>
          </p:cNvSpPr>
          <p:nvPr>
            <p:ph type="sldImg"/>
          </p:nvPr>
        </p:nvSpPr>
        <p:spPr>
          <a:ln/>
        </p:spPr>
      </p:sp>
      <p:sp>
        <p:nvSpPr>
          <p:cNvPr id="49050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dirty="0"/>
              <a:t>This chart shows the long-term development of the debt ratio. The rise began in the mid-</a:t>
            </a:r>
            <a:r>
              <a:rPr lang="en-US" dirty="0" err="1"/>
              <a:t>1970s</a:t>
            </a:r>
            <a:r>
              <a:rPr lang="en-US" dirty="0"/>
              <a:t>. </a:t>
            </a:r>
          </a:p>
          <a:p>
            <a:pPr marL="0" indent="0" eaLnBrk="1" hangingPunct="1">
              <a:buNone/>
            </a:pPr>
            <a:endParaRPr lang="en-US" altLang="en-US" dirty="0">
              <a:latin typeface="Arial" pitchFamily="34" charset="0"/>
            </a:endParaRPr>
          </a:p>
          <a:p>
            <a:pPr lvl="1" eaLnBrk="1" hangingPunct="1">
              <a:lnSpc>
                <a:spcPct val="90000"/>
              </a:lnSpc>
            </a:pPr>
            <a:r>
              <a:rPr lang="en-US" altLang="en-US" sz="1900" dirty="0">
                <a:solidFill>
                  <a:srgbClr val="3333FF"/>
                </a:solidFill>
              </a:rPr>
              <a:t>The explanation goes back to the expansion of welfare state services at the beginning of the seventies by the government under chancellor Willy Brand (extension of retirement entitle-</a:t>
            </a:r>
            <a:r>
              <a:rPr lang="en-US" altLang="en-US" sz="1900" dirty="0" err="1">
                <a:solidFill>
                  <a:srgbClr val="3333FF"/>
                </a:solidFill>
              </a:rPr>
              <a:t>ments</a:t>
            </a:r>
            <a:r>
              <a:rPr lang="en-US" altLang="en-US" sz="1900" dirty="0">
                <a:solidFill>
                  <a:srgbClr val="3333FF"/>
                </a:solidFill>
              </a:rPr>
              <a:t>, increase in investments in social housing, increase in housing allow-</a:t>
            </a:r>
            <a:r>
              <a:rPr lang="en-US" altLang="en-US" sz="1900" dirty="0" err="1">
                <a:solidFill>
                  <a:srgbClr val="3333FF"/>
                </a:solidFill>
              </a:rPr>
              <a:t>ances</a:t>
            </a:r>
            <a:r>
              <a:rPr lang="en-US" altLang="en-US" sz="1900" dirty="0">
                <a:solidFill>
                  <a:srgbClr val="3333FF"/>
                </a:solidFill>
              </a:rPr>
              <a:t>, increase in government subsidies for the acquisition of personal assets).</a:t>
            </a:r>
          </a:p>
          <a:p>
            <a:pPr lvl="1" eaLnBrk="1" hangingPunct="1">
              <a:lnSpc>
                <a:spcPct val="90000"/>
              </a:lnSpc>
            </a:pPr>
            <a:r>
              <a:rPr lang="en-US" altLang="en-US" sz="1900" dirty="0">
                <a:solidFill>
                  <a:srgbClr val="3333FF"/>
                </a:solidFill>
              </a:rPr>
              <a:t>Followed by a Decrease in GDP-Growth and government revenues in the course of the oil crisis of 1973.</a:t>
            </a:r>
          </a:p>
          <a:p>
            <a:pPr lvl="1" eaLnBrk="1" hangingPunct="1">
              <a:lnSpc>
                <a:spcPct val="90000"/>
              </a:lnSpc>
            </a:pPr>
            <a:r>
              <a:rPr lang="en-US" altLang="en-US" sz="1900" dirty="0">
                <a:solidFill>
                  <a:srgbClr val="3333FF"/>
                </a:solidFill>
              </a:rPr>
              <a:t>Followed by a Strong upward trend of unemployment since the beginning of the seventies and the resulting increase in government unemployment allowances and other social transfers.</a:t>
            </a:r>
          </a:p>
          <a:p>
            <a:pPr lvl="1" eaLnBrk="1" hangingPunct="1">
              <a:lnSpc>
                <a:spcPct val="90000"/>
              </a:lnSpc>
            </a:pPr>
            <a:r>
              <a:rPr lang="en-US" altLang="en-US" sz="1900" dirty="0">
                <a:solidFill>
                  <a:srgbClr val="3333FF"/>
                </a:solidFill>
              </a:rPr>
              <a:t>Followed by a Extension of active employment policies by the government of chancellor Schmidt and the financial aftermaths of the social policy initiatives of the government of chancellor Brandt. </a:t>
            </a:r>
          </a:p>
          <a:p>
            <a:pPr lvl="1" eaLnBrk="1" hangingPunct="1">
              <a:lnSpc>
                <a:spcPct val="90000"/>
              </a:lnSpc>
            </a:pPr>
            <a:r>
              <a:rPr lang="en-US" altLang="en-US" sz="1900" dirty="0">
                <a:solidFill>
                  <a:srgbClr val="3333FF"/>
                </a:solidFill>
              </a:rPr>
              <a:t>Followed by a Decrease in GDP-growth and government revenues during the oil crises at the beginning of the eighties.</a:t>
            </a:r>
          </a:p>
          <a:p>
            <a:pPr lvl="1" eaLnBrk="1" hangingPunct="1">
              <a:lnSpc>
                <a:spcPct val="90000"/>
              </a:lnSpc>
            </a:pPr>
            <a:r>
              <a:rPr lang="en-US" altLang="en-US" sz="1900" dirty="0">
                <a:solidFill>
                  <a:srgbClr val="3333FF"/>
                </a:solidFill>
              </a:rPr>
              <a:t>Followed by a Nullification of the consolidation records of the government under chancellor Helmut Kohl by the economic design of the German unification by the same government.</a:t>
            </a:r>
          </a:p>
          <a:p>
            <a:pPr lvl="1" eaLnBrk="1" hangingPunct="1">
              <a:lnSpc>
                <a:spcPct val="90000"/>
              </a:lnSpc>
            </a:pPr>
            <a:r>
              <a:rPr lang="en-US" altLang="en-US" sz="1900" dirty="0">
                <a:solidFill>
                  <a:srgbClr val="3333FF"/>
                </a:solidFill>
              </a:rPr>
              <a:t>This shows, government budget policy is mainly determined by political developments – there seems to be no room to take care for economic concepts like the theory of anti-cyclical business cycle policy.</a:t>
            </a:r>
          </a:p>
          <a:p>
            <a:pPr marL="0" indent="0" eaLnBrk="1" hangingPunct="1">
              <a:buNone/>
            </a:pPr>
            <a:endParaRPr lang="en-US" altLang="en-US" dirty="0">
              <a:latin typeface="Arial" pitchFamily="34"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9E0711A0-80E9-495B-B4D2-5F945A9A314E}" type="slidenum">
              <a:rPr lang="en-GB" altLang="en-US" sz="1100" smtClean="0">
                <a:latin typeface="Times New Roman" pitchFamily="18" charset="0"/>
              </a:rPr>
              <a:pPr>
                <a:spcBef>
                  <a:spcPct val="0"/>
                </a:spcBef>
                <a:buFontTx/>
                <a:buNone/>
              </a:pPr>
              <a:t>207</a:t>
            </a:fld>
            <a:endParaRPr lang="en-GB" altLang="en-US" sz="1100">
              <a:latin typeface="Times New Roman" pitchFamily="18" charset="0"/>
            </a:endParaRPr>
          </a:p>
        </p:txBody>
      </p:sp>
      <p:sp>
        <p:nvSpPr>
          <p:cNvPr id="49152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9152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7A07B6F-1412-4DB7-A664-3B454F78F3FF}" type="slidenum">
              <a:rPr lang="en-GB" altLang="en-US" sz="1100" i="1">
                <a:latin typeface="Times New Roman" pitchFamily="18" charset="0"/>
              </a:rPr>
              <a:pPr algn="r">
                <a:spcBef>
                  <a:spcPct val="0"/>
                </a:spcBef>
                <a:buFontTx/>
                <a:buNone/>
              </a:pPr>
              <a:t>207</a:t>
            </a:fld>
            <a:endParaRPr lang="en-GB" altLang="en-US" sz="1100" i="1">
              <a:latin typeface="Times New Roman" pitchFamily="18" charset="0"/>
            </a:endParaRPr>
          </a:p>
        </p:txBody>
      </p:sp>
      <p:sp>
        <p:nvSpPr>
          <p:cNvPr id="491525" name="Rectangle 2"/>
          <p:cNvSpPr>
            <a:spLocks noGrp="1" noRot="1" noChangeAspect="1" noChangeArrowheads="1" noTextEdit="1"/>
          </p:cNvSpPr>
          <p:nvPr>
            <p:ph type="sldImg"/>
          </p:nvPr>
        </p:nvSpPr>
        <p:spPr>
          <a:ln/>
        </p:spPr>
      </p:sp>
      <p:sp>
        <p:nvSpPr>
          <p:cNvPr id="49152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endParaRPr lang="de-DE" altLang="en-US" dirty="0">
              <a:latin typeface="Arial" pitchFamily="34"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1F78A74-017F-429F-85E5-FBE01617C64D}" type="slidenum">
              <a:rPr lang="en-GB" altLang="en-US" sz="1100" smtClean="0">
                <a:latin typeface="Times New Roman" pitchFamily="18" charset="0"/>
              </a:rPr>
              <a:pPr>
                <a:spcBef>
                  <a:spcPct val="0"/>
                </a:spcBef>
                <a:buFontTx/>
                <a:buNone/>
              </a:pPr>
              <a:t>208</a:t>
            </a:fld>
            <a:endParaRPr lang="en-GB" altLang="en-US" sz="1100">
              <a:latin typeface="Times New Roman" pitchFamily="18" charset="0"/>
            </a:endParaRPr>
          </a:p>
        </p:txBody>
      </p:sp>
      <p:sp>
        <p:nvSpPr>
          <p:cNvPr id="49254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9254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0CD50D8-A0D4-4947-9A47-BD1374EBB3F2}" type="slidenum">
              <a:rPr lang="en-GB" altLang="en-US" sz="1100" i="1">
                <a:latin typeface="Times New Roman" pitchFamily="18" charset="0"/>
              </a:rPr>
              <a:pPr algn="r">
                <a:spcBef>
                  <a:spcPct val="0"/>
                </a:spcBef>
                <a:buFontTx/>
                <a:buNone/>
              </a:pPr>
              <a:t>208</a:t>
            </a:fld>
            <a:endParaRPr lang="en-GB" altLang="en-US" sz="1100" i="1">
              <a:latin typeface="Times New Roman" pitchFamily="18" charset="0"/>
            </a:endParaRPr>
          </a:p>
        </p:txBody>
      </p:sp>
      <p:sp>
        <p:nvSpPr>
          <p:cNvPr id="492549" name="Rectangle 2"/>
          <p:cNvSpPr>
            <a:spLocks noGrp="1" noRot="1" noChangeAspect="1" noChangeArrowheads="1" noTextEdit="1"/>
          </p:cNvSpPr>
          <p:nvPr>
            <p:ph type="sldImg"/>
          </p:nvPr>
        </p:nvSpPr>
        <p:spPr>
          <a:ln/>
        </p:spPr>
      </p:sp>
      <p:sp>
        <p:nvSpPr>
          <p:cNvPr id="49255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dirty="0">
                <a:latin typeface="Arial" pitchFamily="34" charset="0"/>
              </a:rPr>
              <a:t>Thus </a:t>
            </a:r>
            <a:r>
              <a:rPr lang="en-US" dirty="0"/>
              <a:t>Caricaturists commented on the breach of the debt criterion of the Maastricht Treaty. </a:t>
            </a:r>
            <a:endParaRPr lang="en-US" altLang="en-US" dirty="0">
              <a:latin typeface="Arial" pitchFamily="34"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F0EFAA1-741F-4074-A3C0-68498A2E3D19}" type="slidenum">
              <a:rPr lang="en-GB" altLang="en-US" sz="1100" smtClean="0">
                <a:latin typeface="Times New Roman" pitchFamily="18" charset="0"/>
              </a:rPr>
              <a:pPr>
                <a:spcBef>
                  <a:spcPct val="0"/>
                </a:spcBef>
                <a:buFontTx/>
                <a:buNone/>
              </a:pPr>
              <a:t>209</a:t>
            </a:fld>
            <a:endParaRPr lang="en-GB" altLang="en-US" sz="1100">
              <a:latin typeface="Times New Roman" pitchFamily="18" charset="0"/>
            </a:endParaRPr>
          </a:p>
        </p:txBody>
      </p:sp>
      <p:sp>
        <p:nvSpPr>
          <p:cNvPr id="49357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9357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8B68FB0-FFCC-4FC7-84C7-D317C3BC7F99}" type="slidenum">
              <a:rPr lang="en-GB" altLang="en-US" sz="1100" i="1">
                <a:latin typeface="Times New Roman" pitchFamily="18" charset="0"/>
              </a:rPr>
              <a:pPr algn="r">
                <a:spcBef>
                  <a:spcPct val="0"/>
                </a:spcBef>
                <a:buFontTx/>
                <a:buNone/>
              </a:pPr>
              <a:t>209</a:t>
            </a:fld>
            <a:endParaRPr lang="en-GB" altLang="en-US" sz="1100" i="1">
              <a:latin typeface="Times New Roman" pitchFamily="18" charset="0"/>
            </a:endParaRPr>
          </a:p>
        </p:txBody>
      </p:sp>
      <p:sp>
        <p:nvSpPr>
          <p:cNvPr id="493573" name="Rectangle 2"/>
          <p:cNvSpPr>
            <a:spLocks noGrp="1" noRot="1" noChangeAspect="1" noChangeArrowheads="1" noTextEdit="1"/>
          </p:cNvSpPr>
          <p:nvPr>
            <p:ph type="sldImg"/>
          </p:nvPr>
        </p:nvSpPr>
        <p:spPr>
          <a:ln/>
        </p:spPr>
      </p:sp>
      <p:sp>
        <p:nvSpPr>
          <p:cNvPr id="49357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a:t>FTXT</a:t>
            </a:r>
          </a:p>
          <a:p>
            <a:pPr eaLnBrk="1" hangingPunct="1">
              <a:buFontTx/>
              <a:buNone/>
            </a:pPr>
            <a:endParaRPr lang="en-US" altLang="en-US">
              <a:latin typeface="Arial"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0B11B9B6-612A-481E-88D4-ADF607AB8C32}" type="slidenum">
              <a:rPr lang="en-GB" altLang="en-US" sz="1100" smtClean="0">
                <a:latin typeface="Times New Roman" pitchFamily="18" charset="0"/>
              </a:rPr>
              <a:pPr>
                <a:spcBef>
                  <a:spcPct val="0"/>
                </a:spcBef>
                <a:buFontTx/>
                <a:buNone/>
              </a:pPr>
              <a:t>21</a:t>
            </a:fld>
            <a:endParaRPr lang="en-GB" altLang="en-US" sz="1100">
              <a:latin typeface="Times New Roman" pitchFamily="18" charset="0"/>
            </a:endParaRPr>
          </a:p>
        </p:txBody>
      </p:sp>
      <p:sp>
        <p:nvSpPr>
          <p:cNvPr id="30105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0106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3D7F6F9-EA2D-4F8B-87F9-929E01508DA7}" type="slidenum">
              <a:rPr lang="en-GB" altLang="en-US" sz="1100" i="1">
                <a:latin typeface="Times New Roman" pitchFamily="18" charset="0"/>
              </a:rPr>
              <a:pPr algn="r">
                <a:spcBef>
                  <a:spcPct val="0"/>
                </a:spcBef>
                <a:buFontTx/>
                <a:buNone/>
              </a:pPr>
              <a:t>21</a:t>
            </a:fld>
            <a:endParaRPr lang="en-GB" altLang="en-US" sz="1100" i="1">
              <a:latin typeface="Times New Roman" pitchFamily="18" charset="0"/>
            </a:endParaRPr>
          </a:p>
        </p:txBody>
      </p:sp>
      <p:sp>
        <p:nvSpPr>
          <p:cNvPr id="301061" name="Rectangle 2"/>
          <p:cNvSpPr>
            <a:spLocks noGrp="1" noRot="1" noChangeAspect="1" noChangeArrowheads="1" noTextEdit="1"/>
          </p:cNvSpPr>
          <p:nvPr>
            <p:ph type="sldImg"/>
          </p:nvPr>
        </p:nvSpPr>
        <p:spPr>
          <a:ln/>
        </p:spPr>
      </p:sp>
      <p:graphicFrame>
        <p:nvGraphicFramePr>
          <p:cNvPr id="301062" name="Object 4"/>
          <p:cNvGraphicFramePr>
            <a:graphicFrameLocks/>
          </p:cNvGraphicFramePr>
          <p:nvPr/>
        </p:nvGraphicFramePr>
        <p:xfrm>
          <a:off x="1270002" y="4887499"/>
          <a:ext cx="5256213" cy="3687170"/>
        </p:xfrm>
        <a:graphic>
          <a:graphicData uri="http://schemas.openxmlformats.org/presentationml/2006/ole">
            <mc:AlternateContent xmlns:mc="http://schemas.openxmlformats.org/markup-compatibility/2006">
              <mc:Choice xmlns:v="urn:schemas-microsoft-com:vml" Requires="v">
                <p:oleObj spid="_x0000_s301572" name="Diagramm" r:id="rId4" imgW="7448449" imgH="5324543" progId="MSGraph.Chart.8">
                  <p:embed followColorScheme="full"/>
                </p:oleObj>
              </mc:Choice>
              <mc:Fallback>
                <p:oleObj name="Diagramm" r:id="rId4" imgW="7448449" imgH="5324543" progId="MSGraph.Chart.8">
                  <p:embed followColorScheme="full"/>
                  <p:pic>
                    <p:nvPicPr>
                      <p:cNvPr id="0" name="Object 4"/>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70002" y="4887499"/>
                        <a:ext cx="5256213" cy="36871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01063" name="Rectangle 5"/>
          <p:cNvSpPr>
            <a:spLocks noChangeArrowheads="1"/>
          </p:cNvSpPr>
          <p:nvPr/>
        </p:nvSpPr>
        <p:spPr bwMode="auto">
          <a:xfrm>
            <a:off x="1606553" y="6552310"/>
            <a:ext cx="631825" cy="162810"/>
          </a:xfrm>
          <a:prstGeom prst="rect">
            <a:avLst/>
          </a:prstGeom>
          <a:solidFill>
            <a:srgbClr val="FFFF00"/>
          </a:solidFill>
          <a:ln w="38100" algn="ctr">
            <a:solidFill>
              <a:srgbClr val="FFFF00"/>
            </a:solidFill>
            <a:miter lim="800000"/>
            <a:headEnd type="none" w="lg" len="med"/>
            <a:tailEnd type="none" w="lg" len="med"/>
          </a:ln>
        </p:spPr>
        <p:txBody>
          <a:bodyPr wrap="none" lIns="86154" tIns="44800" rIns="86154" bIns="44800"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1064" name="Rectangle 6"/>
          <p:cNvSpPr>
            <a:spLocks noChangeArrowheads="1"/>
          </p:cNvSpPr>
          <p:nvPr/>
        </p:nvSpPr>
        <p:spPr bwMode="auto">
          <a:xfrm>
            <a:off x="2249491" y="6713526"/>
            <a:ext cx="352425" cy="654433"/>
          </a:xfrm>
          <a:prstGeom prst="rect">
            <a:avLst/>
          </a:prstGeom>
          <a:solidFill>
            <a:srgbClr val="FFFF00"/>
          </a:solidFill>
          <a:ln w="38100" algn="ctr">
            <a:solidFill>
              <a:srgbClr val="FFFF00"/>
            </a:solidFill>
            <a:miter lim="800000"/>
            <a:headEnd type="none" w="lg" len="med"/>
            <a:tailEnd type="none" w="lg" len="med"/>
          </a:ln>
        </p:spPr>
        <p:txBody>
          <a:bodyPr wrap="none" lIns="86154" tIns="44800" rIns="86154" bIns="44800"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1065" name="Rectangle 7"/>
          <p:cNvSpPr>
            <a:spLocks noChangeArrowheads="1"/>
          </p:cNvSpPr>
          <p:nvPr/>
        </p:nvSpPr>
        <p:spPr bwMode="auto">
          <a:xfrm>
            <a:off x="968375" y="6419826"/>
            <a:ext cx="452438" cy="397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P</a:t>
            </a:r>
            <a:r>
              <a:rPr lang="en-GB" altLang="en-US" sz="2000" baseline="-25000">
                <a:solidFill>
                  <a:schemeClr val="tx2"/>
                </a:solidFill>
              </a:rPr>
              <a:t>1</a:t>
            </a:r>
          </a:p>
        </p:txBody>
      </p:sp>
      <p:sp>
        <p:nvSpPr>
          <p:cNvPr id="301066" name="Line 8"/>
          <p:cNvSpPr>
            <a:spLocks noChangeShapeType="1"/>
          </p:cNvSpPr>
          <p:nvPr/>
        </p:nvSpPr>
        <p:spPr bwMode="auto">
          <a:xfrm flipH="1">
            <a:off x="1573215" y="6514004"/>
            <a:ext cx="1441450" cy="9577"/>
          </a:xfrm>
          <a:prstGeom prst="line">
            <a:avLst/>
          </a:prstGeom>
          <a:noFill/>
          <a:ln w="12700">
            <a:solidFill>
              <a:schemeClr val="tx2"/>
            </a:solidFill>
            <a:prstDash val="dash"/>
            <a:round/>
            <a:headEnd type="none" w="sm" len="sm"/>
            <a:tailEnd type="none" w="sm" len="sm"/>
          </a:ln>
          <a:extLst>
            <a:ext uri="{909E8E84-426E-40DD-AFC4-6F175D3DCCD1}">
              <a14:hiddenFill xmlns:a14="http://schemas.microsoft.com/office/drawing/2010/main">
                <a:noFill/>
              </a14:hiddenFill>
            </a:ext>
          </a:extLst>
        </p:spPr>
        <p:txBody>
          <a:bodyPr wrap="none" lIns="87539" tIns="43769" rIns="87539" bIns="43769" anchor="ctr"/>
          <a:lstStyle/>
          <a:p>
            <a:endParaRPr lang="en-US"/>
          </a:p>
        </p:txBody>
      </p:sp>
      <p:sp>
        <p:nvSpPr>
          <p:cNvPr id="301067" name="Line 9"/>
          <p:cNvSpPr>
            <a:spLocks noChangeShapeType="1"/>
          </p:cNvSpPr>
          <p:nvPr/>
        </p:nvSpPr>
        <p:spPr bwMode="auto">
          <a:xfrm flipH="1" flipV="1">
            <a:off x="3005141" y="6496445"/>
            <a:ext cx="15875" cy="1636083"/>
          </a:xfrm>
          <a:prstGeom prst="line">
            <a:avLst/>
          </a:prstGeom>
          <a:noFill/>
          <a:ln w="12700">
            <a:solidFill>
              <a:schemeClr val="tx2"/>
            </a:solidFill>
            <a:prstDash val="dash"/>
            <a:round/>
            <a:headEnd type="none" w="sm" len="sm"/>
            <a:tailEnd type="none" w="sm" len="sm"/>
          </a:ln>
          <a:extLst>
            <a:ext uri="{909E8E84-426E-40DD-AFC4-6F175D3DCCD1}">
              <a14:hiddenFill xmlns:a14="http://schemas.microsoft.com/office/drawing/2010/main">
                <a:noFill/>
              </a14:hiddenFill>
            </a:ext>
          </a:extLst>
        </p:spPr>
        <p:txBody>
          <a:bodyPr wrap="none" lIns="87539" tIns="43769" rIns="87539" bIns="43769" anchor="ctr"/>
          <a:lstStyle/>
          <a:p>
            <a:endParaRPr lang="en-US"/>
          </a:p>
        </p:txBody>
      </p:sp>
      <p:sp>
        <p:nvSpPr>
          <p:cNvPr id="301068" name="Oval 10"/>
          <p:cNvSpPr>
            <a:spLocks noChangeArrowheads="1"/>
          </p:cNvSpPr>
          <p:nvPr/>
        </p:nvSpPr>
        <p:spPr bwMode="auto">
          <a:xfrm>
            <a:off x="2967041" y="6477292"/>
            <a:ext cx="92075" cy="62251"/>
          </a:xfrm>
          <a:prstGeom prst="ellipse">
            <a:avLst/>
          </a:prstGeom>
          <a:solidFill>
            <a:schemeClr val="tx2"/>
          </a:solidFill>
          <a:ln w="25400">
            <a:solidFill>
              <a:schemeClr val="tx1"/>
            </a:solidFill>
            <a:round/>
            <a:headEnd/>
            <a:tailEnd/>
          </a:ln>
        </p:spPr>
        <p:txBody>
          <a:bodyPr wrap="none" lIns="87532" tIns="43765" rIns="87532" bIns="43765"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1069" name="Rectangle 11"/>
          <p:cNvSpPr>
            <a:spLocks noChangeArrowheads="1"/>
          </p:cNvSpPr>
          <p:nvPr/>
        </p:nvSpPr>
        <p:spPr bwMode="auto">
          <a:xfrm>
            <a:off x="2808291" y="8360779"/>
            <a:ext cx="452437" cy="395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X</a:t>
            </a:r>
            <a:r>
              <a:rPr lang="en-GB" altLang="en-US" sz="2000" baseline="-25000">
                <a:solidFill>
                  <a:schemeClr val="tx2"/>
                </a:solidFill>
              </a:rPr>
              <a:t>1</a:t>
            </a:r>
          </a:p>
        </p:txBody>
      </p:sp>
      <p:sp>
        <p:nvSpPr>
          <p:cNvPr id="301070" name="Rectangle 12"/>
          <p:cNvSpPr>
            <a:spLocks noChangeArrowheads="1"/>
          </p:cNvSpPr>
          <p:nvPr/>
        </p:nvSpPr>
        <p:spPr bwMode="auto">
          <a:xfrm>
            <a:off x="4346576" y="10362388"/>
            <a:ext cx="798513" cy="330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500" b="1"/>
              <a:t>Menge</a:t>
            </a:r>
          </a:p>
        </p:txBody>
      </p:sp>
      <p:sp>
        <p:nvSpPr>
          <p:cNvPr id="301071" name="Rectangle 13"/>
          <p:cNvSpPr>
            <a:spLocks noChangeArrowheads="1"/>
          </p:cNvSpPr>
          <p:nvPr/>
        </p:nvSpPr>
        <p:spPr bwMode="auto">
          <a:xfrm>
            <a:off x="1712913" y="5056693"/>
            <a:ext cx="328612" cy="351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700" b="1"/>
              <a:t>()</a:t>
            </a:r>
          </a:p>
        </p:txBody>
      </p:sp>
      <p:sp>
        <p:nvSpPr>
          <p:cNvPr id="301072" name="Rectangle 14"/>
          <p:cNvSpPr>
            <a:spLocks noChangeArrowheads="1"/>
          </p:cNvSpPr>
          <p:nvPr/>
        </p:nvSpPr>
        <p:spPr bwMode="auto">
          <a:xfrm>
            <a:off x="4138615" y="9599412"/>
            <a:ext cx="1020762" cy="357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700" b="1">
                <a:solidFill>
                  <a:srgbClr val="00FF00"/>
                </a:solidFill>
              </a:rPr>
              <a:t>D = p(Y)</a:t>
            </a:r>
          </a:p>
        </p:txBody>
      </p:sp>
      <p:sp>
        <p:nvSpPr>
          <p:cNvPr id="301073" name="Rectangle 15"/>
          <p:cNvSpPr>
            <a:spLocks noChangeArrowheads="1"/>
          </p:cNvSpPr>
          <p:nvPr/>
        </p:nvSpPr>
        <p:spPr bwMode="auto">
          <a:xfrm>
            <a:off x="5480053" y="6929008"/>
            <a:ext cx="741363" cy="357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700" b="1">
                <a:solidFill>
                  <a:srgbClr val="FF0000"/>
                </a:solidFill>
                <a:latin typeface="Symbol" pitchFamily="18" charset="2"/>
              </a:rPr>
              <a:t>d</a:t>
            </a:r>
            <a:r>
              <a:rPr lang="en-GB" altLang="en-US" sz="1700" b="1">
                <a:solidFill>
                  <a:srgbClr val="FF0000"/>
                </a:solidFill>
              </a:rPr>
              <a:t>K(Y)</a:t>
            </a:r>
          </a:p>
        </p:txBody>
      </p:sp>
      <p:sp>
        <p:nvSpPr>
          <p:cNvPr id="301074" name="Rectangle 16"/>
          <p:cNvSpPr>
            <a:spLocks noChangeArrowheads="1"/>
          </p:cNvSpPr>
          <p:nvPr/>
        </p:nvSpPr>
        <p:spPr bwMode="auto">
          <a:xfrm>
            <a:off x="5619750" y="7307301"/>
            <a:ext cx="439738" cy="351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700" b="1">
                <a:solidFill>
                  <a:srgbClr val="FF0000"/>
                </a:solidFill>
                <a:latin typeface="Symbol" pitchFamily="18" charset="2"/>
              </a:rPr>
              <a:t>d</a:t>
            </a:r>
            <a:r>
              <a:rPr lang="en-GB" altLang="en-US" sz="1700" b="1">
                <a:solidFill>
                  <a:srgbClr val="FF0000"/>
                </a:solidFill>
              </a:rPr>
              <a:t>Y</a:t>
            </a:r>
          </a:p>
        </p:txBody>
      </p:sp>
      <p:sp>
        <p:nvSpPr>
          <p:cNvPr id="301075" name="Line 17"/>
          <p:cNvSpPr>
            <a:spLocks noChangeShapeType="1"/>
          </p:cNvSpPr>
          <p:nvPr/>
        </p:nvSpPr>
        <p:spPr bwMode="auto">
          <a:xfrm>
            <a:off x="5521326" y="7318475"/>
            <a:ext cx="600075" cy="0"/>
          </a:xfrm>
          <a:prstGeom prst="line">
            <a:avLst/>
          </a:prstGeom>
          <a:noFill/>
          <a:ln w="38100">
            <a:solidFill>
              <a:srgbClr val="FF0000"/>
            </a:solidFill>
            <a:round/>
            <a:headEnd type="none" w="lg" len="lg"/>
            <a:tailEnd type="none" w="lg" len="lg"/>
          </a:ln>
          <a:extLst>
            <a:ext uri="{909E8E84-426E-40DD-AFC4-6F175D3DCCD1}">
              <a14:hiddenFill xmlns:a14="http://schemas.microsoft.com/office/drawing/2010/main">
                <a:noFill/>
              </a14:hiddenFill>
            </a:ext>
          </a:extLst>
        </p:spPr>
        <p:txBody>
          <a:bodyPr lIns="86161" tIns="44803" rIns="86161" bIns="44803" anchor="ctr"/>
          <a:lstStyle/>
          <a:p>
            <a:endParaRPr lang="en-US"/>
          </a:p>
        </p:txBody>
      </p:sp>
      <p:sp>
        <p:nvSpPr>
          <p:cNvPr id="301076" name="Line 18"/>
          <p:cNvSpPr>
            <a:spLocks noChangeShapeType="1"/>
          </p:cNvSpPr>
          <p:nvPr/>
        </p:nvSpPr>
        <p:spPr bwMode="auto">
          <a:xfrm>
            <a:off x="1641478" y="7391899"/>
            <a:ext cx="3744913" cy="0"/>
          </a:xfrm>
          <a:prstGeom prst="line">
            <a:avLst/>
          </a:prstGeom>
          <a:noFill/>
          <a:ln w="38100">
            <a:solidFill>
              <a:srgbClr val="FF0000"/>
            </a:solidFill>
            <a:round/>
            <a:headEnd type="none" w="lg" len="med"/>
            <a:tailEnd type="non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1077" name="Oval 19"/>
          <p:cNvSpPr>
            <a:spLocks noChangeArrowheads="1"/>
          </p:cNvSpPr>
          <p:nvPr/>
        </p:nvSpPr>
        <p:spPr bwMode="auto">
          <a:xfrm>
            <a:off x="2974975" y="7366361"/>
            <a:ext cx="90488" cy="62250"/>
          </a:xfrm>
          <a:prstGeom prst="ellipse">
            <a:avLst/>
          </a:prstGeom>
          <a:solidFill>
            <a:schemeClr val="tx2"/>
          </a:solidFill>
          <a:ln w="25400">
            <a:solidFill>
              <a:schemeClr val="tx1"/>
            </a:solidFill>
            <a:round/>
            <a:headEnd/>
            <a:tailEnd/>
          </a:ln>
        </p:spPr>
        <p:txBody>
          <a:bodyPr wrap="none" lIns="87532" tIns="43765" rIns="87532" bIns="43765"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1078" name="Line 20"/>
          <p:cNvSpPr>
            <a:spLocks noChangeShapeType="1"/>
          </p:cNvSpPr>
          <p:nvPr/>
        </p:nvSpPr>
        <p:spPr bwMode="auto">
          <a:xfrm>
            <a:off x="1579563" y="6122938"/>
            <a:ext cx="3175000" cy="2033530"/>
          </a:xfrm>
          <a:prstGeom prst="line">
            <a:avLst/>
          </a:prstGeom>
          <a:noFill/>
          <a:ln w="28575">
            <a:solidFill>
              <a:srgbClr val="00FF00"/>
            </a:solidFill>
            <a:round/>
            <a:headEnd type="none" w="lg" len="med"/>
            <a:tailEnd type="non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1079" name="Line 21"/>
          <p:cNvSpPr>
            <a:spLocks noChangeShapeType="1"/>
          </p:cNvSpPr>
          <p:nvPr/>
        </p:nvSpPr>
        <p:spPr bwMode="auto">
          <a:xfrm>
            <a:off x="1589091" y="6140499"/>
            <a:ext cx="1608137" cy="2052684"/>
          </a:xfrm>
          <a:prstGeom prst="line">
            <a:avLst/>
          </a:prstGeom>
          <a:noFill/>
          <a:ln w="28575">
            <a:solidFill>
              <a:srgbClr val="00FFFF"/>
            </a:solidFill>
            <a:round/>
            <a:headEnd type="none" w="lg" len="med"/>
            <a:tailEnd type="non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1080" name="Oval 22"/>
          <p:cNvSpPr>
            <a:spLocks noChangeArrowheads="1"/>
          </p:cNvSpPr>
          <p:nvPr/>
        </p:nvSpPr>
        <p:spPr bwMode="auto">
          <a:xfrm>
            <a:off x="2538416" y="7367959"/>
            <a:ext cx="90487" cy="62251"/>
          </a:xfrm>
          <a:prstGeom prst="ellipse">
            <a:avLst/>
          </a:prstGeom>
          <a:solidFill>
            <a:schemeClr val="tx2"/>
          </a:solidFill>
          <a:ln w="25400">
            <a:solidFill>
              <a:schemeClr val="tx1"/>
            </a:solidFill>
            <a:round/>
            <a:headEnd/>
            <a:tailEnd/>
          </a:ln>
        </p:spPr>
        <p:txBody>
          <a:bodyPr wrap="none" lIns="87532" tIns="43765" rIns="87532" bIns="43765"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1081" name="Line 23"/>
          <p:cNvSpPr>
            <a:spLocks noChangeShapeType="1"/>
          </p:cNvSpPr>
          <p:nvPr/>
        </p:nvSpPr>
        <p:spPr bwMode="auto">
          <a:xfrm flipH="1" flipV="1">
            <a:off x="2593975" y="6719910"/>
            <a:ext cx="0" cy="1426983"/>
          </a:xfrm>
          <a:prstGeom prst="line">
            <a:avLst/>
          </a:prstGeom>
          <a:noFill/>
          <a:ln w="12700">
            <a:solidFill>
              <a:schemeClr val="tx2"/>
            </a:solidFill>
            <a:prstDash val="dash"/>
            <a:round/>
            <a:headEnd type="none" w="sm" len="sm"/>
            <a:tailEnd type="none" w="sm" len="sm"/>
          </a:ln>
          <a:extLst>
            <a:ext uri="{909E8E84-426E-40DD-AFC4-6F175D3DCCD1}">
              <a14:hiddenFill xmlns:a14="http://schemas.microsoft.com/office/drawing/2010/main">
                <a:noFill/>
              </a14:hiddenFill>
            </a:ext>
          </a:extLst>
        </p:spPr>
        <p:txBody>
          <a:bodyPr wrap="none" lIns="87539" tIns="43769" rIns="87539" bIns="43769" anchor="ctr"/>
          <a:lstStyle/>
          <a:p>
            <a:endParaRPr lang="en-US"/>
          </a:p>
        </p:txBody>
      </p:sp>
      <p:sp>
        <p:nvSpPr>
          <p:cNvPr id="301082" name="Line 24"/>
          <p:cNvSpPr>
            <a:spLocks noChangeShapeType="1"/>
          </p:cNvSpPr>
          <p:nvPr/>
        </p:nvSpPr>
        <p:spPr bwMode="auto">
          <a:xfrm flipH="1">
            <a:off x="1560516" y="6713526"/>
            <a:ext cx="993775" cy="17558"/>
          </a:xfrm>
          <a:prstGeom prst="line">
            <a:avLst/>
          </a:prstGeom>
          <a:noFill/>
          <a:ln w="12700">
            <a:solidFill>
              <a:schemeClr val="tx2"/>
            </a:solidFill>
            <a:prstDash val="dash"/>
            <a:round/>
            <a:headEnd type="none" w="sm" len="sm"/>
            <a:tailEnd type="none" w="sm" len="sm"/>
          </a:ln>
          <a:extLst>
            <a:ext uri="{909E8E84-426E-40DD-AFC4-6F175D3DCCD1}">
              <a14:hiddenFill xmlns:a14="http://schemas.microsoft.com/office/drawing/2010/main">
                <a:noFill/>
              </a14:hiddenFill>
            </a:ext>
          </a:extLst>
        </p:spPr>
        <p:txBody>
          <a:bodyPr wrap="none" lIns="87539" tIns="43769" rIns="87539" bIns="43769" anchor="ctr"/>
          <a:lstStyle/>
          <a:p>
            <a:endParaRPr lang="en-US"/>
          </a:p>
        </p:txBody>
      </p:sp>
      <p:sp>
        <p:nvSpPr>
          <p:cNvPr id="301083" name="Oval 25"/>
          <p:cNvSpPr>
            <a:spLocks noChangeArrowheads="1"/>
          </p:cNvSpPr>
          <p:nvPr/>
        </p:nvSpPr>
        <p:spPr bwMode="auto">
          <a:xfrm>
            <a:off x="2543175" y="6675216"/>
            <a:ext cx="90488" cy="63847"/>
          </a:xfrm>
          <a:prstGeom prst="ellipse">
            <a:avLst/>
          </a:prstGeom>
          <a:solidFill>
            <a:schemeClr val="tx2"/>
          </a:solidFill>
          <a:ln w="25400">
            <a:solidFill>
              <a:schemeClr val="tx1"/>
            </a:solidFill>
            <a:round/>
            <a:headEnd/>
            <a:tailEnd/>
          </a:ln>
        </p:spPr>
        <p:txBody>
          <a:bodyPr wrap="none" lIns="87532" tIns="43765" rIns="87532" bIns="43765"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1084" name="Rectangle 26"/>
          <p:cNvSpPr>
            <a:spLocks noChangeArrowheads="1"/>
          </p:cNvSpPr>
          <p:nvPr/>
        </p:nvSpPr>
        <p:spPr bwMode="auto">
          <a:xfrm>
            <a:off x="982666" y="5953743"/>
            <a:ext cx="452437" cy="395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P</a:t>
            </a:r>
            <a:r>
              <a:rPr lang="en-GB" altLang="en-US" sz="2000" baseline="-25000">
                <a:solidFill>
                  <a:schemeClr val="tx2"/>
                </a:solidFill>
              </a:rPr>
              <a:t>2</a:t>
            </a:r>
          </a:p>
        </p:txBody>
      </p:sp>
      <p:sp>
        <p:nvSpPr>
          <p:cNvPr id="301085" name="Rectangle 27"/>
          <p:cNvSpPr>
            <a:spLocks noChangeArrowheads="1"/>
          </p:cNvSpPr>
          <p:nvPr/>
        </p:nvSpPr>
        <p:spPr bwMode="auto">
          <a:xfrm>
            <a:off x="2371725" y="8360779"/>
            <a:ext cx="452438" cy="395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X</a:t>
            </a:r>
            <a:r>
              <a:rPr lang="en-GB" altLang="en-US" sz="2000" baseline="-25000">
                <a:solidFill>
                  <a:schemeClr val="tx2"/>
                </a:solidFill>
              </a:rPr>
              <a:t>2</a:t>
            </a:r>
          </a:p>
        </p:txBody>
      </p:sp>
      <p:sp>
        <p:nvSpPr>
          <p:cNvPr id="301086" name="Rectangle 28"/>
          <p:cNvSpPr>
            <a:spLocks noChangeArrowheads="1"/>
          </p:cNvSpPr>
          <p:nvPr/>
        </p:nvSpPr>
        <p:spPr bwMode="auto">
          <a:xfrm>
            <a:off x="5853115" y="7768600"/>
            <a:ext cx="584200" cy="359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700" b="1"/>
              <a:t>(kg)</a:t>
            </a:r>
          </a:p>
        </p:txBody>
      </p:sp>
      <p:sp>
        <p:nvSpPr>
          <p:cNvPr id="301087" name="Line 29"/>
          <p:cNvSpPr>
            <a:spLocks noChangeShapeType="1"/>
          </p:cNvSpPr>
          <p:nvPr/>
        </p:nvSpPr>
        <p:spPr bwMode="auto">
          <a:xfrm flipH="1" flipV="1">
            <a:off x="2252666" y="6510812"/>
            <a:ext cx="15875" cy="1623312"/>
          </a:xfrm>
          <a:prstGeom prst="line">
            <a:avLst/>
          </a:prstGeom>
          <a:noFill/>
          <a:ln w="12700">
            <a:solidFill>
              <a:schemeClr val="tx2"/>
            </a:solidFill>
            <a:prstDash val="dash"/>
            <a:round/>
            <a:headEnd type="none" w="sm" len="sm"/>
            <a:tailEnd type="none" w="sm" len="sm"/>
          </a:ln>
          <a:extLst>
            <a:ext uri="{909E8E84-426E-40DD-AFC4-6F175D3DCCD1}">
              <a14:hiddenFill xmlns:a14="http://schemas.microsoft.com/office/drawing/2010/main">
                <a:noFill/>
              </a14:hiddenFill>
            </a:ext>
          </a:extLst>
        </p:spPr>
        <p:txBody>
          <a:bodyPr wrap="none" lIns="87539" tIns="43769" rIns="87539" bIns="43769" anchor="ctr"/>
          <a:lstStyle/>
          <a:p>
            <a:endParaRPr lang="en-US"/>
          </a:p>
        </p:txBody>
      </p:sp>
      <p:sp>
        <p:nvSpPr>
          <p:cNvPr id="301088" name="Oval 30"/>
          <p:cNvSpPr>
            <a:spLocks noChangeArrowheads="1"/>
          </p:cNvSpPr>
          <p:nvPr/>
        </p:nvSpPr>
        <p:spPr bwMode="auto">
          <a:xfrm>
            <a:off x="2214566" y="6491655"/>
            <a:ext cx="92075" cy="62250"/>
          </a:xfrm>
          <a:prstGeom prst="ellipse">
            <a:avLst/>
          </a:prstGeom>
          <a:solidFill>
            <a:schemeClr val="tx2"/>
          </a:solidFill>
          <a:ln w="25400">
            <a:solidFill>
              <a:schemeClr val="tx1"/>
            </a:solidFill>
            <a:round/>
            <a:headEnd/>
            <a:tailEnd/>
          </a:ln>
        </p:spPr>
        <p:txBody>
          <a:bodyPr wrap="none" lIns="87532" tIns="43765" rIns="87532" bIns="43765"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1089" name="Rectangle 31"/>
          <p:cNvSpPr>
            <a:spLocks noChangeArrowheads="1"/>
          </p:cNvSpPr>
          <p:nvPr/>
        </p:nvSpPr>
        <p:spPr bwMode="auto">
          <a:xfrm>
            <a:off x="2263778" y="6834833"/>
            <a:ext cx="333375" cy="395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a:t>
            </a:r>
            <a:endParaRPr lang="en-GB" altLang="en-US" sz="2000" baseline="-25000">
              <a:solidFill>
                <a:schemeClr val="tx2"/>
              </a:solidFill>
            </a:endParaRPr>
          </a:p>
        </p:txBody>
      </p:sp>
      <p:sp>
        <p:nvSpPr>
          <p:cNvPr id="301090" name="Line 32"/>
          <p:cNvSpPr>
            <a:spLocks noChangeShapeType="1"/>
          </p:cNvSpPr>
          <p:nvPr/>
        </p:nvSpPr>
        <p:spPr bwMode="auto">
          <a:xfrm>
            <a:off x="2298702" y="7859579"/>
            <a:ext cx="279400"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1091" name="Line 33"/>
          <p:cNvSpPr>
            <a:spLocks noChangeShapeType="1"/>
          </p:cNvSpPr>
          <p:nvPr/>
        </p:nvSpPr>
        <p:spPr bwMode="auto">
          <a:xfrm flipH="1">
            <a:off x="2335216" y="8068679"/>
            <a:ext cx="63182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1092" name="Line 34"/>
          <p:cNvSpPr>
            <a:spLocks noChangeShapeType="1"/>
          </p:cNvSpPr>
          <p:nvPr/>
        </p:nvSpPr>
        <p:spPr bwMode="auto">
          <a:xfrm flipH="1">
            <a:off x="4621213" y="7749446"/>
            <a:ext cx="184150" cy="245811"/>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1093" name="Line 35"/>
          <p:cNvSpPr>
            <a:spLocks noChangeShapeType="1"/>
          </p:cNvSpPr>
          <p:nvPr/>
        </p:nvSpPr>
        <p:spPr bwMode="auto">
          <a:xfrm flipH="1">
            <a:off x="1957388" y="5974494"/>
            <a:ext cx="158750" cy="221868"/>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1094" name="Text Box 36"/>
          <p:cNvSpPr txBox="1">
            <a:spLocks noChangeArrowheads="1"/>
          </p:cNvSpPr>
          <p:nvPr/>
        </p:nvSpPr>
        <p:spPr bwMode="auto">
          <a:xfrm>
            <a:off x="2711450" y="4619341"/>
            <a:ext cx="3854450" cy="1605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86147" tIns="44797" rIns="86147" bIns="44797"/>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eaLnBrk="1" hangingPunct="1">
              <a:spcBef>
                <a:spcPct val="50000"/>
              </a:spcBef>
              <a:buFontTx/>
              <a:buNone/>
            </a:pPr>
            <a:r>
              <a:rPr lang="de-DE" altLang="en-US" sz="1100" b="1"/>
              <a:t>Menükosten-Argument:</a:t>
            </a:r>
          </a:p>
          <a:p>
            <a:pPr eaLnBrk="1" hangingPunct="1">
              <a:spcBef>
                <a:spcPct val="50000"/>
              </a:spcBef>
              <a:buFontTx/>
              <a:buNone/>
            </a:pPr>
            <a:r>
              <a:rPr lang="de-DE" altLang="en-US" sz="1100"/>
              <a:t>Preisanpassung bei Nachfragerückgang bei monopolistischem Wettbewerb und konstanten Grenzkosten (=variable Durchschnittskosten) und historischen Fixkosten.</a:t>
            </a:r>
          </a:p>
          <a:p>
            <a:pPr eaLnBrk="1" hangingPunct="1">
              <a:spcBef>
                <a:spcPct val="50000"/>
              </a:spcBef>
              <a:buFontTx/>
              <a:buNone/>
            </a:pPr>
            <a:r>
              <a:rPr lang="de-DE" altLang="en-US" sz="1100"/>
              <a:t>Nur dann wenn die Differenz aus Fläche „+“ und Fläche „-“ größer ist als die Kosten der Preisanpassung, lohnt eine Preisanpassung.</a:t>
            </a:r>
          </a:p>
        </p:txBody>
      </p:sp>
      <p:sp>
        <p:nvSpPr>
          <p:cNvPr id="301095" name="Rectangle 37"/>
          <p:cNvSpPr>
            <a:spLocks noChangeArrowheads="1"/>
          </p:cNvSpPr>
          <p:nvPr/>
        </p:nvSpPr>
        <p:spPr bwMode="auto">
          <a:xfrm>
            <a:off x="1719265" y="6403865"/>
            <a:ext cx="279400" cy="399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a:t>
            </a:r>
            <a:endParaRPr lang="en-GB" altLang="en-US" sz="2000" baseline="-25000">
              <a:solidFill>
                <a:schemeClr val="tx2"/>
              </a:solidFill>
            </a:endParaRPr>
          </a:p>
        </p:txBody>
      </p:sp>
      <p:sp>
        <p:nvSpPr>
          <p:cNvPr id="301096" name="Line 38"/>
          <p:cNvSpPr>
            <a:spLocks noChangeShapeType="1"/>
          </p:cNvSpPr>
          <p:nvPr/>
        </p:nvSpPr>
        <p:spPr bwMode="auto">
          <a:xfrm>
            <a:off x="1690688" y="6537946"/>
            <a:ext cx="0" cy="148445"/>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2" name="Notizenplatzhalter 1">
            <a:extLst>
              <a:ext uri="{FF2B5EF4-FFF2-40B4-BE49-F238E27FC236}">
                <a16:creationId xmlns:a16="http://schemas.microsoft.com/office/drawing/2014/main" id="{7FD6492B-6FBB-46E9-9871-5B82E84B0C47}"/>
              </a:ext>
            </a:extLst>
          </p:cNvPr>
          <p:cNvSpPr>
            <a:spLocks noGrp="1"/>
          </p:cNvSpPr>
          <p:nvPr>
            <p:ph type="body" idx="1"/>
          </p:nvPr>
        </p:nvSpPr>
        <p:spPr/>
        <p:txBody>
          <a:bodyPr/>
          <a:lstStyle/>
          <a:p>
            <a:pPr marL="0" indent="0">
              <a:buNone/>
            </a:pPr>
            <a:r>
              <a:rPr lang="en-US" dirty="0"/>
              <a:t>FTXT</a:t>
            </a: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7400">
              <a:spcBef>
                <a:spcPct val="30000"/>
              </a:spcBef>
              <a:buAutoNum type="arabicPeriod"/>
              <a:defRPr sz="1200">
                <a:solidFill>
                  <a:schemeClr val="tx1"/>
                </a:solidFill>
                <a:latin typeface="Arial" pitchFamily="34" charset="0"/>
              </a:defRPr>
            </a:lvl1pPr>
            <a:lvl2pPr marL="742950" indent="-285750" defTabSz="787400">
              <a:spcBef>
                <a:spcPct val="30000"/>
              </a:spcBef>
              <a:buAutoNum type="arabicPeriod"/>
              <a:defRPr sz="1200">
                <a:solidFill>
                  <a:schemeClr val="tx1"/>
                </a:solidFill>
                <a:latin typeface="Arial" pitchFamily="34" charset="0"/>
              </a:defRPr>
            </a:lvl2pPr>
            <a:lvl3pPr marL="1143000" indent="-228600" defTabSz="787400">
              <a:spcBef>
                <a:spcPct val="30000"/>
              </a:spcBef>
              <a:buAutoNum type="arabicPeriod"/>
              <a:defRPr sz="1200">
                <a:solidFill>
                  <a:schemeClr val="tx1"/>
                </a:solidFill>
                <a:latin typeface="Arial" pitchFamily="34" charset="0"/>
              </a:defRPr>
            </a:lvl3pPr>
            <a:lvl4pPr marL="1600200" indent="-228600" defTabSz="787400">
              <a:spcBef>
                <a:spcPct val="30000"/>
              </a:spcBef>
              <a:buAutoNum type="arabicPeriod"/>
              <a:defRPr sz="1200">
                <a:solidFill>
                  <a:schemeClr val="tx1"/>
                </a:solidFill>
                <a:latin typeface="Arial" pitchFamily="34" charset="0"/>
              </a:defRPr>
            </a:lvl4pPr>
            <a:lvl5pPr marL="2057400" indent="-228600" defTabSz="787400">
              <a:spcBef>
                <a:spcPct val="30000"/>
              </a:spcBef>
              <a:buAutoNum type="arabicPeriod"/>
              <a:defRPr sz="1200">
                <a:solidFill>
                  <a:schemeClr val="tx1"/>
                </a:solidFill>
                <a:latin typeface="Arial" pitchFamily="34" charset="0"/>
              </a:defRPr>
            </a:lvl5pPr>
            <a:lvl6pPr marL="2514600" indent="-228600" defTabSz="7874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74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74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7400"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8E6E3A4-C443-4D4C-B236-F1A2C9D302B1}" type="slidenum">
              <a:rPr lang="en-GB" altLang="en-US" sz="1100" smtClean="0">
                <a:latin typeface="Times New Roman" pitchFamily="18" charset="0"/>
              </a:rPr>
              <a:pPr>
                <a:spcBef>
                  <a:spcPct val="0"/>
                </a:spcBef>
                <a:buFontTx/>
                <a:buNone/>
              </a:pPr>
              <a:t>210</a:t>
            </a:fld>
            <a:endParaRPr lang="en-GB" altLang="en-US" sz="1100">
              <a:latin typeface="Times New Roman" pitchFamily="18" charset="0"/>
            </a:endParaRPr>
          </a:p>
        </p:txBody>
      </p:sp>
      <p:sp>
        <p:nvSpPr>
          <p:cNvPr id="51200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1200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57D3558-C393-4F73-816A-91A797F158E2}" type="slidenum">
              <a:rPr lang="en-GB" altLang="en-US" sz="1100" i="1">
                <a:latin typeface="Times New Roman" pitchFamily="18" charset="0"/>
              </a:rPr>
              <a:pPr algn="r">
                <a:spcBef>
                  <a:spcPct val="0"/>
                </a:spcBef>
                <a:buFontTx/>
                <a:buNone/>
              </a:pPr>
              <a:t>210</a:t>
            </a:fld>
            <a:endParaRPr lang="en-GB" altLang="en-US" sz="1100" i="1">
              <a:latin typeface="Times New Roman" pitchFamily="18" charset="0"/>
            </a:endParaRPr>
          </a:p>
        </p:txBody>
      </p:sp>
      <p:sp>
        <p:nvSpPr>
          <p:cNvPr id="512005" name="Rectangle 2"/>
          <p:cNvSpPr>
            <a:spLocks noGrp="1" noRot="1" noChangeAspect="1" noChangeArrowheads="1" noTextEdit="1"/>
          </p:cNvSpPr>
          <p:nvPr>
            <p:ph type="sldImg"/>
          </p:nvPr>
        </p:nvSpPr>
        <p:spPr>
          <a:ln/>
        </p:spPr>
      </p:sp>
      <p:sp>
        <p:nvSpPr>
          <p:cNvPr id="51200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dirty="0"/>
              <a:t>So much for this lesson! </a:t>
            </a:r>
          </a:p>
          <a:p>
            <a:pPr marL="0" indent="0" eaLnBrk="1" hangingPunct="1">
              <a:buNone/>
            </a:pPr>
            <a:endParaRPr lang="en-US" dirty="0"/>
          </a:p>
          <a:p>
            <a:pPr marL="0" indent="0" eaLnBrk="1" hangingPunct="1">
              <a:buNone/>
            </a:pPr>
            <a:r>
              <a:rPr lang="en-US" dirty="0"/>
              <a:t>In the next lesson we will start with Chapter 5 “Causes of Unemployment”.</a:t>
            </a: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CC6E917-D9F4-4161-BD10-BD177F803D17}" type="slidenum">
              <a:rPr lang="en-GB" altLang="en-US" sz="1100" smtClean="0">
                <a:latin typeface="Times New Roman" pitchFamily="18" charset="0"/>
              </a:rPr>
              <a:pPr>
                <a:spcBef>
                  <a:spcPct val="0"/>
                </a:spcBef>
                <a:buFontTx/>
                <a:buNone/>
              </a:pPr>
              <a:t>211</a:t>
            </a:fld>
            <a:endParaRPr lang="en-GB" altLang="en-US" sz="1100">
              <a:latin typeface="Times New Roman" pitchFamily="18" charset="0"/>
            </a:endParaRPr>
          </a:p>
        </p:txBody>
      </p:sp>
      <p:sp>
        <p:nvSpPr>
          <p:cNvPr id="52838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2838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37DED9A-C6B9-4224-B3FD-9481A3502BF5}" type="slidenum">
              <a:rPr lang="en-GB" altLang="en-US" sz="1100" i="1">
                <a:latin typeface="Times New Roman" pitchFamily="18" charset="0"/>
              </a:rPr>
              <a:pPr algn="r">
                <a:spcBef>
                  <a:spcPct val="0"/>
                </a:spcBef>
                <a:buFontTx/>
                <a:buNone/>
              </a:pPr>
              <a:t>211</a:t>
            </a:fld>
            <a:endParaRPr lang="en-GB" altLang="en-US" sz="1100" i="1">
              <a:latin typeface="Times New Roman" pitchFamily="18" charset="0"/>
            </a:endParaRPr>
          </a:p>
        </p:txBody>
      </p:sp>
      <p:sp>
        <p:nvSpPr>
          <p:cNvPr id="528389" name="Rectangle 2"/>
          <p:cNvSpPr>
            <a:spLocks noGrp="1" noRot="1" noChangeAspect="1" noChangeArrowheads="1" noTextEdit="1"/>
          </p:cNvSpPr>
          <p:nvPr>
            <p:ph type="sldImg"/>
          </p:nvPr>
        </p:nvSpPr>
        <p:spPr>
          <a:ln/>
        </p:spPr>
      </p:sp>
      <p:sp>
        <p:nvSpPr>
          <p:cNvPr id="52839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C77EDFC-2243-4E0D-B0C8-13236A34DDE2}" type="slidenum">
              <a:rPr lang="en-GB" altLang="en-US" sz="1100" smtClean="0">
                <a:latin typeface="Times New Roman" pitchFamily="18" charset="0"/>
              </a:rPr>
              <a:pPr>
                <a:spcBef>
                  <a:spcPct val="0"/>
                </a:spcBef>
                <a:buFontTx/>
                <a:buNone/>
              </a:pPr>
              <a:t>212</a:t>
            </a:fld>
            <a:endParaRPr lang="en-GB" altLang="en-US" sz="1100">
              <a:latin typeface="Times New Roman" pitchFamily="18" charset="0"/>
            </a:endParaRPr>
          </a:p>
        </p:txBody>
      </p:sp>
      <p:sp>
        <p:nvSpPr>
          <p:cNvPr id="52941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2941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BD04CB9-A9CE-459C-B7C1-1618A59036B4}" type="slidenum">
              <a:rPr lang="en-GB" altLang="en-US" sz="1100" i="1">
                <a:latin typeface="Times New Roman" pitchFamily="18" charset="0"/>
              </a:rPr>
              <a:pPr algn="r">
                <a:spcBef>
                  <a:spcPct val="0"/>
                </a:spcBef>
                <a:buFontTx/>
                <a:buNone/>
              </a:pPr>
              <a:t>212</a:t>
            </a:fld>
            <a:endParaRPr lang="en-GB" altLang="en-US" sz="1100" i="1">
              <a:latin typeface="Times New Roman" pitchFamily="18" charset="0"/>
            </a:endParaRPr>
          </a:p>
        </p:txBody>
      </p:sp>
      <p:sp>
        <p:nvSpPr>
          <p:cNvPr id="529413" name="Rectangle 2"/>
          <p:cNvSpPr>
            <a:spLocks noGrp="1" noRot="1" noChangeAspect="1" noChangeArrowheads="1" noTextEdit="1"/>
          </p:cNvSpPr>
          <p:nvPr>
            <p:ph type="sldImg"/>
          </p:nvPr>
        </p:nvSpPr>
        <p:spPr>
          <a:ln/>
        </p:spPr>
      </p:sp>
      <p:sp>
        <p:nvSpPr>
          <p:cNvPr id="52941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B0500D39-DCFD-41B7-A365-FC4C1135F638}" type="slidenum">
              <a:rPr lang="en-GB" altLang="en-US" sz="1100" smtClean="0">
                <a:latin typeface="Times New Roman" pitchFamily="18" charset="0"/>
              </a:rPr>
              <a:pPr>
                <a:spcBef>
                  <a:spcPct val="0"/>
                </a:spcBef>
                <a:buFontTx/>
                <a:buNone/>
              </a:pPr>
              <a:t>213</a:t>
            </a:fld>
            <a:endParaRPr lang="en-GB" altLang="en-US" sz="1100">
              <a:latin typeface="Times New Roman" pitchFamily="18" charset="0"/>
            </a:endParaRPr>
          </a:p>
        </p:txBody>
      </p:sp>
      <p:sp>
        <p:nvSpPr>
          <p:cNvPr id="53043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3043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1F91C00F-4BAD-4B19-B202-2147299F1F7E}" type="slidenum">
              <a:rPr lang="en-GB" altLang="en-US" sz="1100" i="1">
                <a:latin typeface="Times New Roman" pitchFamily="18" charset="0"/>
              </a:rPr>
              <a:pPr algn="r">
                <a:spcBef>
                  <a:spcPct val="0"/>
                </a:spcBef>
                <a:buFontTx/>
                <a:buNone/>
              </a:pPr>
              <a:t>213</a:t>
            </a:fld>
            <a:endParaRPr lang="en-GB" altLang="en-US" sz="1100" i="1">
              <a:latin typeface="Times New Roman" pitchFamily="18" charset="0"/>
            </a:endParaRPr>
          </a:p>
        </p:txBody>
      </p:sp>
      <p:sp>
        <p:nvSpPr>
          <p:cNvPr id="530437" name="Rectangle 2"/>
          <p:cNvSpPr>
            <a:spLocks noGrp="1" noRot="1" noChangeAspect="1" noChangeArrowheads="1" noTextEdit="1"/>
          </p:cNvSpPr>
          <p:nvPr>
            <p:ph type="sldImg"/>
          </p:nvPr>
        </p:nvSpPr>
        <p:spPr>
          <a:ln/>
        </p:spPr>
      </p:sp>
      <p:sp>
        <p:nvSpPr>
          <p:cNvPr id="53043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8585170-9D91-49E9-BEBB-49C50A4D31B9}" type="slidenum">
              <a:rPr lang="en-GB" altLang="en-US" sz="1100" smtClean="0">
                <a:latin typeface="Times New Roman" pitchFamily="18" charset="0"/>
              </a:rPr>
              <a:pPr>
                <a:spcBef>
                  <a:spcPct val="0"/>
                </a:spcBef>
                <a:buFontTx/>
                <a:buNone/>
              </a:pPr>
              <a:t>214</a:t>
            </a:fld>
            <a:endParaRPr lang="en-GB" altLang="en-US" sz="1100">
              <a:latin typeface="Times New Roman" pitchFamily="18" charset="0"/>
            </a:endParaRPr>
          </a:p>
        </p:txBody>
      </p:sp>
      <p:sp>
        <p:nvSpPr>
          <p:cNvPr id="53145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3146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0E0DEB39-AA1D-449B-AC66-DC3AB89A0DC7}" type="slidenum">
              <a:rPr lang="en-GB" altLang="en-US" sz="1100" i="1">
                <a:latin typeface="Times New Roman" pitchFamily="18" charset="0"/>
              </a:rPr>
              <a:pPr algn="r">
                <a:spcBef>
                  <a:spcPct val="0"/>
                </a:spcBef>
                <a:buFontTx/>
                <a:buNone/>
              </a:pPr>
              <a:t>214</a:t>
            </a:fld>
            <a:endParaRPr lang="en-GB" altLang="en-US" sz="1100" i="1">
              <a:latin typeface="Times New Roman" pitchFamily="18" charset="0"/>
            </a:endParaRPr>
          </a:p>
        </p:txBody>
      </p:sp>
      <p:sp>
        <p:nvSpPr>
          <p:cNvPr id="531461" name="Rectangle 2"/>
          <p:cNvSpPr>
            <a:spLocks noGrp="1" noRot="1" noChangeAspect="1" noChangeArrowheads="1" noTextEdit="1"/>
          </p:cNvSpPr>
          <p:nvPr>
            <p:ph type="sldImg"/>
          </p:nvPr>
        </p:nvSpPr>
        <p:spPr>
          <a:ln/>
        </p:spPr>
      </p:sp>
      <p:sp>
        <p:nvSpPr>
          <p:cNvPr id="53146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D503209-00CF-4636-A427-F315792A79E3}" type="slidenum">
              <a:rPr lang="en-GB" altLang="en-US" sz="1100" smtClean="0">
                <a:latin typeface="Times New Roman" pitchFamily="18" charset="0"/>
              </a:rPr>
              <a:pPr>
                <a:spcBef>
                  <a:spcPct val="0"/>
                </a:spcBef>
                <a:buFontTx/>
                <a:buNone/>
              </a:pPr>
              <a:t>215</a:t>
            </a:fld>
            <a:endParaRPr lang="en-GB" altLang="en-US" sz="1100">
              <a:latin typeface="Times New Roman" pitchFamily="18" charset="0"/>
            </a:endParaRPr>
          </a:p>
        </p:txBody>
      </p:sp>
      <p:sp>
        <p:nvSpPr>
          <p:cNvPr id="53248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3248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E70E1B4F-9DBE-43AE-A16F-FC12E8E34845}" type="slidenum">
              <a:rPr lang="en-GB" altLang="en-US" sz="1100" i="1">
                <a:latin typeface="Times New Roman" pitchFamily="18" charset="0"/>
              </a:rPr>
              <a:pPr algn="r">
                <a:spcBef>
                  <a:spcPct val="0"/>
                </a:spcBef>
                <a:buFontTx/>
                <a:buNone/>
              </a:pPr>
              <a:t>215</a:t>
            </a:fld>
            <a:endParaRPr lang="en-GB" altLang="en-US" sz="1100" i="1">
              <a:latin typeface="Times New Roman" pitchFamily="18" charset="0"/>
            </a:endParaRPr>
          </a:p>
        </p:txBody>
      </p:sp>
      <p:sp>
        <p:nvSpPr>
          <p:cNvPr id="532485" name="Rectangle 2"/>
          <p:cNvSpPr>
            <a:spLocks noGrp="1" noRot="1" noChangeAspect="1" noChangeArrowheads="1" noTextEdit="1"/>
          </p:cNvSpPr>
          <p:nvPr>
            <p:ph type="sldImg"/>
          </p:nvPr>
        </p:nvSpPr>
        <p:spPr>
          <a:ln/>
        </p:spPr>
      </p:sp>
      <p:sp>
        <p:nvSpPr>
          <p:cNvPr id="53248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90181D09-7961-4696-BE35-A74D43B353C1}" type="slidenum">
              <a:rPr lang="en-GB" altLang="en-US" sz="1100" smtClean="0">
                <a:latin typeface="Times New Roman" pitchFamily="18" charset="0"/>
              </a:rPr>
              <a:pPr>
                <a:spcBef>
                  <a:spcPct val="0"/>
                </a:spcBef>
                <a:buFontTx/>
                <a:buNone/>
              </a:pPr>
              <a:t>216</a:t>
            </a:fld>
            <a:endParaRPr lang="en-GB" altLang="en-US" sz="1100">
              <a:latin typeface="Times New Roman" pitchFamily="18" charset="0"/>
            </a:endParaRPr>
          </a:p>
        </p:txBody>
      </p:sp>
      <p:sp>
        <p:nvSpPr>
          <p:cNvPr id="53350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3350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72BA5C2-A9F0-48D2-8C8E-159F2384E6D0}" type="slidenum">
              <a:rPr lang="en-GB" altLang="en-US" sz="1100" i="1">
                <a:latin typeface="Times New Roman" pitchFamily="18" charset="0"/>
              </a:rPr>
              <a:pPr algn="r">
                <a:spcBef>
                  <a:spcPct val="0"/>
                </a:spcBef>
                <a:buFontTx/>
                <a:buNone/>
              </a:pPr>
              <a:t>216</a:t>
            </a:fld>
            <a:endParaRPr lang="en-GB" altLang="en-US" sz="1100" i="1">
              <a:latin typeface="Times New Roman" pitchFamily="18" charset="0"/>
            </a:endParaRPr>
          </a:p>
        </p:txBody>
      </p:sp>
      <p:sp>
        <p:nvSpPr>
          <p:cNvPr id="533509" name="Rectangle 2"/>
          <p:cNvSpPr>
            <a:spLocks noGrp="1" noRot="1" noChangeAspect="1" noChangeArrowheads="1" noTextEdit="1"/>
          </p:cNvSpPr>
          <p:nvPr>
            <p:ph type="sldImg"/>
          </p:nvPr>
        </p:nvSpPr>
        <p:spPr>
          <a:ln/>
        </p:spPr>
      </p:sp>
      <p:sp>
        <p:nvSpPr>
          <p:cNvPr id="53351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21763DB-5BAA-48BA-9728-18719B2328D7}" type="slidenum">
              <a:rPr lang="en-GB" altLang="en-US" sz="1100" smtClean="0">
                <a:latin typeface="Times New Roman" pitchFamily="18" charset="0"/>
              </a:rPr>
              <a:pPr>
                <a:spcBef>
                  <a:spcPct val="0"/>
                </a:spcBef>
                <a:buFontTx/>
                <a:buNone/>
              </a:pPr>
              <a:t>217</a:t>
            </a:fld>
            <a:endParaRPr lang="en-GB" altLang="en-US" sz="1100">
              <a:latin typeface="Times New Roman" pitchFamily="18" charset="0"/>
            </a:endParaRPr>
          </a:p>
        </p:txBody>
      </p:sp>
      <p:sp>
        <p:nvSpPr>
          <p:cNvPr id="53453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3453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F03DB93-EE76-4505-B274-81BC1599368F}" type="slidenum">
              <a:rPr lang="en-GB" altLang="en-US" sz="1100" i="1">
                <a:latin typeface="Times New Roman" pitchFamily="18" charset="0"/>
              </a:rPr>
              <a:pPr algn="r">
                <a:spcBef>
                  <a:spcPct val="0"/>
                </a:spcBef>
                <a:buFontTx/>
                <a:buNone/>
              </a:pPr>
              <a:t>217</a:t>
            </a:fld>
            <a:endParaRPr lang="en-GB" altLang="en-US" sz="1100" i="1">
              <a:latin typeface="Times New Roman" pitchFamily="18" charset="0"/>
            </a:endParaRPr>
          </a:p>
        </p:txBody>
      </p:sp>
      <p:sp>
        <p:nvSpPr>
          <p:cNvPr id="534533" name="Rectangle 2"/>
          <p:cNvSpPr>
            <a:spLocks noGrp="1" noRot="1" noChangeAspect="1" noChangeArrowheads="1" noTextEdit="1"/>
          </p:cNvSpPr>
          <p:nvPr>
            <p:ph type="sldImg"/>
          </p:nvPr>
        </p:nvSpPr>
        <p:spPr>
          <a:ln/>
        </p:spPr>
      </p:sp>
      <p:sp>
        <p:nvSpPr>
          <p:cNvPr id="53453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9011592F-9FC3-4B8A-ADC3-80D805012315}" type="slidenum">
              <a:rPr lang="en-GB" altLang="en-US" sz="1100" smtClean="0">
                <a:latin typeface="Times New Roman" pitchFamily="18" charset="0"/>
              </a:rPr>
              <a:pPr>
                <a:spcBef>
                  <a:spcPct val="0"/>
                </a:spcBef>
                <a:buFontTx/>
                <a:buNone/>
              </a:pPr>
              <a:t>218</a:t>
            </a:fld>
            <a:endParaRPr lang="en-GB" altLang="en-US" sz="1100">
              <a:latin typeface="Times New Roman" pitchFamily="18" charset="0"/>
            </a:endParaRPr>
          </a:p>
        </p:txBody>
      </p:sp>
      <p:sp>
        <p:nvSpPr>
          <p:cNvPr id="53555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3555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F9C7DB7B-0398-441D-A494-11ACAD547603}" type="slidenum">
              <a:rPr lang="en-GB" altLang="en-US" sz="1100" i="1">
                <a:latin typeface="Times New Roman" pitchFamily="18" charset="0"/>
              </a:rPr>
              <a:pPr algn="r">
                <a:spcBef>
                  <a:spcPct val="0"/>
                </a:spcBef>
                <a:buFontTx/>
                <a:buNone/>
              </a:pPr>
              <a:t>218</a:t>
            </a:fld>
            <a:endParaRPr lang="en-GB" altLang="en-US" sz="1100" i="1">
              <a:latin typeface="Times New Roman" pitchFamily="18" charset="0"/>
            </a:endParaRPr>
          </a:p>
        </p:txBody>
      </p:sp>
      <p:sp>
        <p:nvSpPr>
          <p:cNvPr id="535557" name="Rectangle 2"/>
          <p:cNvSpPr>
            <a:spLocks noGrp="1" noRot="1" noChangeAspect="1" noChangeArrowheads="1" noTextEdit="1"/>
          </p:cNvSpPr>
          <p:nvPr>
            <p:ph type="sldImg"/>
          </p:nvPr>
        </p:nvSpPr>
        <p:spPr>
          <a:ln/>
        </p:spPr>
      </p:sp>
      <p:sp>
        <p:nvSpPr>
          <p:cNvPr id="53555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9A354AA-B805-4C29-B198-6206BD6F593C}" type="slidenum">
              <a:rPr lang="en-GB" altLang="en-US" sz="1100" smtClean="0">
                <a:latin typeface="Times New Roman" pitchFamily="18" charset="0"/>
              </a:rPr>
              <a:pPr>
                <a:spcBef>
                  <a:spcPct val="0"/>
                </a:spcBef>
                <a:buFontTx/>
                <a:buNone/>
              </a:pPr>
              <a:t>219</a:t>
            </a:fld>
            <a:endParaRPr lang="en-GB" altLang="en-US" sz="1100">
              <a:latin typeface="Times New Roman" pitchFamily="18" charset="0"/>
            </a:endParaRPr>
          </a:p>
        </p:txBody>
      </p:sp>
      <p:sp>
        <p:nvSpPr>
          <p:cNvPr id="53657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3658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1E7ACC0-6CD3-49B4-9C5B-138D17530FFB}" type="slidenum">
              <a:rPr lang="en-GB" altLang="en-US" sz="1100" i="1">
                <a:latin typeface="Times New Roman" pitchFamily="18" charset="0"/>
              </a:rPr>
              <a:pPr algn="r">
                <a:spcBef>
                  <a:spcPct val="0"/>
                </a:spcBef>
                <a:buFontTx/>
                <a:buNone/>
              </a:pPr>
              <a:t>219</a:t>
            </a:fld>
            <a:endParaRPr lang="en-GB" altLang="en-US" sz="1100" i="1">
              <a:latin typeface="Times New Roman" pitchFamily="18" charset="0"/>
            </a:endParaRPr>
          </a:p>
        </p:txBody>
      </p:sp>
      <p:sp>
        <p:nvSpPr>
          <p:cNvPr id="536581" name="Rectangle 2"/>
          <p:cNvSpPr>
            <a:spLocks noGrp="1" noRot="1" noChangeAspect="1" noChangeArrowheads="1" noTextEdit="1"/>
          </p:cNvSpPr>
          <p:nvPr>
            <p:ph type="sldImg"/>
          </p:nvPr>
        </p:nvSpPr>
        <p:spPr>
          <a:ln/>
        </p:spPr>
      </p:sp>
      <p:sp>
        <p:nvSpPr>
          <p:cNvPr id="53658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B3131E9-085D-4354-AA6A-A96BD147EB2E}" type="slidenum">
              <a:rPr lang="en-GB" altLang="en-US" sz="1100" smtClean="0">
                <a:latin typeface="Times New Roman" pitchFamily="18" charset="0"/>
              </a:rPr>
              <a:pPr>
                <a:spcBef>
                  <a:spcPct val="0"/>
                </a:spcBef>
                <a:buFontTx/>
                <a:buNone/>
              </a:pPr>
              <a:t>22</a:t>
            </a:fld>
            <a:endParaRPr lang="en-GB" altLang="en-US" sz="1100">
              <a:latin typeface="Times New Roman" pitchFamily="18" charset="0"/>
            </a:endParaRPr>
          </a:p>
        </p:txBody>
      </p:sp>
      <p:sp>
        <p:nvSpPr>
          <p:cNvPr id="30208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0208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891FECB-CCF3-4668-B67E-637ADCD85689}" type="slidenum">
              <a:rPr lang="en-GB" altLang="en-US" sz="1100" i="1">
                <a:latin typeface="Times New Roman" pitchFamily="18" charset="0"/>
              </a:rPr>
              <a:pPr algn="r">
                <a:spcBef>
                  <a:spcPct val="0"/>
                </a:spcBef>
                <a:buFontTx/>
                <a:buNone/>
              </a:pPr>
              <a:t>22</a:t>
            </a:fld>
            <a:endParaRPr lang="en-GB" altLang="en-US" sz="1100" i="1">
              <a:latin typeface="Times New Roman" pitchFamily="18" charset="0"/>
            </a:endParaRPr>
          </a:p>
        </p:txBody>
      </p:sp>
      <p:sp>
        <p:nvSpPr>
          <p:cNvPr id="302085" name="Rectangle 2"/>
          <p:cNvSpPr>
            <a:spLocks noGrp="1" noRot="1" noChangeAspect="1" noChangeArrowheads="1" noTextEdit="1"/>
          </p:cNvSpPr>
          <p:nvPr>
            <p:ph type="sldImg"/>
          </p:nvPr>
        </p:nvSpPr>
        <p:spPr>
          <a:ln/>
        </p:spPr>
      </p:sp>
      <p:graphicFrame>
        <p:nvGraphicFramePr>
          <p:cNvPr id="302086" name="Object 3"/>
          <p:cNvGraphicFramePr>
            <a:graphicFrameLocks/>
          </p:cNvGraphicFramePr>
          <p:nvPr/>
        </p:nvGraphicFramePr>
        <p:xfrm>
          <a:off x="1270002" y="4887499"/>
          <a:ext cx="5256213" cy="3687170"/>
        </p:xfrm>
        <a:graphic>
          <a:graphicData uri="http://schemas.openxmlformats.org/presentationml/2006/ole">
            <mc:AlternateContent xmlns:mc="http://schemas.openxmlformats.org/markup-compatibility/2006">
              <mc:Choice xmlns:v="urn:schemas-microsoft-com:vml" Requires="v">
                <p:oleObj spid="_x0000_s302596" name="Diagramm" r:id="rId4" imgW="7448449" imgH="5324543" progId="MSGraph.Chart.8">
                  <p:embed followColorScheme="full"/>
                </p:oleObj>
              </mc:Choice>
              <mc:Fallback>
                <p:oleObj name="Diagramm" r:id="rId4" imgW="7448449" imgH="5324543"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70002" y="4887499"/>
                        <a:ext cx="5256213" cy="36871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02087" name="Rectangle 4"/>
          <p:cNvSpPr>
            <a:spLocks noChangeArrowheads="1"/>
          </p:cNvSpPr>
          <p:nvPr/>
        </p:nvSpPr>
        <p:spPr bwMode="auto">
          <a:xfrm>
            <a:off x="1606553" y="6552310"/>
            <a:ext cx="631825" cy="162810"/>
          </a:xfrm>
          <a:prstGeom prst="rect">
            <a:avLst/>
          </a:prstGeom>
          <a:solidFill>
            <a:srgbClr val="FFFF00"/>
          </a:solidFill>
          <a:ln w="38100" algn="ctr">
            <a:solidFill>
              <a:srgbClr val="FFFF00"/>
            </a:solidFill>
            <a:miter lim="800000"/>
            <a:headEnd type="none" w="lg" len="med"/>
            <a:tailEnd type="none" w="lg" len="med"/>
          </a:ln>
        </p:spPr>
        <p:txBody>
          <a:bodyPr wrap="none" lIns="86154" tIns="44800" rIns="86154" bIns="44800"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2088" name="Rectangle 5"/>
          <p:cNvSpPr>
            <a:spLocks noChangeArrowheads="1"/>
          </p:cNvSpPr>
          <p:nvPr/>
        </p:nvSpPr>
        <p:spPr bwMode="auto">
          <a:xfrm>
            <a:off x="2249491" y="6713526"/>
            <a:ext cx="352425" cy="654433"/>
          </a:xfrm>
          <a:prstGeom prst="rect">
            <a:avLst/>
          </a:prstGeom>
          <a:solidFill>
            <a:srgbClr val="FFFF00"/>
          </a:solidFill>
          <a:ln w="38100" algn="ctr">
            <a:solidFill>
              <a:srgbClr val="FFFF00"/>
            </a:solidFill>
            <a:miter lim="800000"/>
            <a:headEnd type="none" w="lg" len="med"/>
            <a:tailEnd type="none" w="lg" len="med"/>
          </a:ln>
        </p:spPr>
        <p:txBody>
          <a:bodyPr wrap="none" lIns="86154" tIns="44800" rIns="86154" bIns="44800"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2089" name="Rectangle 6"/>
          <p:cNvSpPr>
            <a:spLocks noChangeArrowheads="1"/>
          </p:cNvSpPr>
          <p:nvPr/>
        </p:nvSpPr>
        <p:spPr bwMode="auto">
          <a:xfrm>
            <a:off x="968375" y="6419826"/>
            <a:ext cx="452438" cy="397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P</a:t>
            </a:r>
            <a:r>
              <a:rPr lang="en-GB" altLang="en-US" sz="2000" baseline="-25000">
                <a:solidFill>
                  <a:schemeClr val="tx2"/>
                </a:solidFill>
              </a:rPr>
              <a:t>1</a:t>
            </a:r>
          </a:p>
        </p:txBody>
      </p:sp>
      <p:sp>
        <p:nvSpPr>
          <p:cNvPr id="302090" name="Line 7"/>
          <p:cNvSpPr>
            <a:spLocks noChangeShapeType="1"/>
          </p:cNvSpPr>
          <p:nvPr/>
        </p:nvSpPr>
        <p:spPr bwMode="auto">
          <a:xfrm flipH="1">
            <a:off x="1573215" y="6514004"/>
            <a:ext cx="1441450" cy="9577"/>
          </a:xfrm>
          <a:prstGeom prst="line">
            <a:avLst/>
          </a:prstGeom>
          <a:noFill/>
          <a:ln w="12700">
            <a:solidFill>
              <a:schemeClr val="tx2"/>
            </a:solidFill>
            <a:prstDash val="dash"/>
            <a:round/>
            <a:headEnd type="none" w="sm" len="sm"/>
            <a:tailEnd type="none" w="sm" len="sm"/>
          </a:ln>
          <a:extLst>
            <a:ext uri="{909E8E84-426E-40DD-AFC4-6F175D3DCCD1}">
              <a14:hiddenFill xmlns:a14="http://schemas.microsoft.com/office/drawing/2010/main">
                <a:noFill/>
              </a14:hiddenFill>
            </a:ext>
          </a:extLst>
        </p:spPr>
        <p:txBody>
          <a:bodyPr wrap="none" lIns="87539" tIns="43769" rIns="87539" bIns="43769" anchor="ctr"/>
          <a:lstStyle/>
          <a:p>
            <a:endParaRPr lang="en-US"/>
          </a:p>
        </p:txBody>
      </p:sp>
      <p:sp>
        <p:nvSpPr>
          <p:cNvPr id="302091" name="Line 8"/>
          <p:cNvSpPr>
            <a:spLocks noChangeShapeType="1"/>
          </p:cNvSpPr>
          <p:nvPr/>
        </p:nvSpPr>
        <p:spPr bwMode="auto">
          <a:xfrm flipH="1" flipV="1">
            <a:off x="3005141" y="6496445"/>
            <a:ext cx="15875" cy="1636083"/>
          </a:xfrm>
          <a:prstGeom prst="line">
            <a:avLst/>
          </a:prstGeom>
          <a:noFill/>
          <a:ln w="12700">
            <a:solidFill>
              <a:schemeClr val="tx2"/>
            </a:solidFill>
            <a:prstDash val="dash"/>
            <a:round/>
            <a:headEnd type="none" w="sm" len="sm"/>
            <a:tailEnd type="none" w="sm" len="sm"/>
          </a:ln>
          <a:extLst>
            <a:ext uri="{909E8E84-426E-40DD-AFC4-6F175D3DCCD1}">
              <a14:hiddenFill xmlns:a14="http://schemas.microsoft.com/office/drawing/2010/main">
                <a:noFill/>
              </a14:hiddenFill>
            </a:ext>
          </a:extLst>
        </p:spPr>
        <p:txBody>
          <a:bodyPr wrap="none" lIns="87539" tIns="43769" rIns="87539" bIns="43769" anchor="ctr"/>
          <a:lstStyle/>
          <a:p>
            <a:endParaRPr lang="en-US"/>
          </a:p>
        </p:txBody>
      </p:sp>
      <p:sp>
        <p:nvSpPr>
          <p:cNvPr id="302092" name="Oval 9"/>
          <p:cNvSpPr>
            <a:spLocks noChangeArrowheads="1"/>
          </p:cNvSpPr>
          <p:nvPr/>
        </p:nvSpPr>
        <p:spPr bwMode="auto">
          <a:xfrm>
            <a:off x="2967041" y="6477292"/>
            <a:ext cx="92075" cy="62251"/>
          </a:xfrm>
          <a:prstGeom prst="ellipse">
            <a:avLst/>
          </a:prstGeom>
          <a:solidFill>
            <a:schemeClr val="tx2"/>
          </a:solidFill>
          <a:ln w="25400">
            <a:solidFill>
              <a:schemeClr val="tx1"/>
            </a:solidFill>
            <a:round/>
            <a:headEnd/>
            <a:tailEnd/>
          </a:ln>
        </p:spPr>
        <p:txBody>
          <a:bodyPr wrap="none" lIns="87532" tIns="43765" rIns="87532" bIns="43765"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2093" name="Rectangle 10"/>
          <p:cNvSpPr>
            <a:spLocks noChangeArrowheads="1"/>
          </p:cNvSpPr>
          <p:nvPr/>
        </p:nvSpPr>
        <p:spPr bwMode="auto">
          <a:xfrm>
            <a:off x="2808291" y="8360779"/>
            <a:ext cx="452437" cy="395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X</a:t>
            </a:r>
            <a:r>
              <a:rPr lang="en-GB" altLang="en-US" sz="2000" baseline="-25000">
                <a:solidFill>
                  <a:schemeClr val="tx2"/>
                </a:solidFill>
              </a:rPr>
              <a:t>1</a:t>
            </a:r>
          </a:p>
        </p:txBody>
      </p:sp>
      <p:sp>
        <p:nvSpPr>
          <p:cNvPr id="302094" name="Rectangle 11"/>
          <p:cNvSpPr>
            <a:spLocks noChangeArrowheads="1"/>
          </p:cNvSpPr>
          <p:nvPr/>
        </p:nvSpPr>
        <p:spPr bwMode="auto">
          <a:xfrm>
            <a:off x="4346576" y="10362388"/>
            <a:ext cx="798513" cy="330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500" b="1"/>
              <a:t>Menge</a:t>
            </a:r>
          </a:p>
        </p:txBody>
      </p:sp>
      <p:sp>
        <p:nvSpPr>
          <p:cNvPr id="302095" name="Rectangle 12"/>
          <p:cNvSpPr>
            <a:spLocks noChangeArrowheads="1"/>
          </p:cNvSpPr>
          <p:nvPr/>
        </p:nvSpPr>
        <p:spPr bwMode="auto">
          <a:xfrm>
            <a:off x="1712913" y="5056693"/>
            <a:ext cx="328612" cy="351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700" b="1"/>
              <a:t>()</a:t>
            </a:r>
          </a:p>
        </p:txBody>
      </p:sp>
      <p:sp>
        <p:nvSpPr>
          <p:cNvPr id="302096" name="Rectangle 13"/>
          <p:cNvSpPr>
            <a:spLocks noChangeArrowheads="1"/>
          </p:cNvSpPr>
          <p:nvPr/>
        </p:nvSpPr>
        <p:spPr bwMode="auto">
          <a:xfrm>
            <a:off x="4138615" y="9599412"/>
            <a:ext cx="1020762" cy="357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700" b="1">
                <a:solidFill>
                  <a:srgbClr val="00FF00"/>
                </a:solidFill>
              </a:rPr>
              <a:t>D = p(Y)</a:t>
            </a:r>
          </a:p>
        </p:txBody>
      </p:sp>
      <p:sp>
        <p:nvSpPr>
          <p:cNvPr id="302097" name="Rectangle 14"/>
          <p:cNvSpPr>
            <a:spLocks noChangeArrowheads="1"/>
          </p:cNvSpPr>
          <p:nvPr/>
        </p:nvSpPr>
        <p:spPr bwMode="auto">
          <a:xfrm>
            <a:off x="5480053" y="6929008"/>
            <a:ext cx="741363" cy="357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700" b="1">
                <a:solidFill>
                  <a:srgbClr val="FF0000"/>
                </a:solidFill>
                <a:latin typeface="Symbol" pitchFamily="18" charset="2"/>
              </a:rPr>
              <a:t>d</a:t>
            </a:r>
            <a:r>
              <a:rPr lang="en-GB" altLang="en-US" sz="1700" b="1">
                <a:solidFill>
                  <a:srgbClr val="FF0000"/>
                </a:solidFill>
              </a:rPr>
              <a:t>K(Y)</a:t>
            </a:r>
          </a:p>
        </p:txBody>
      </p:sp>
      <p:sp>
        <p:nvSpPr>
          <p:cNvPr id="302098" name="Rectangle 15"/>
          <p:cNvSpPr>
            <a:spLocks noChangeArrowheads="1"/>
          </p:cNvSpPr>
          <p:nvPr/>
        </p:nvSpPr>
        <p:spPr bwMode="auto">
          <a:xfrm>
            <a:off x="5619750" y="7307301"/>
            <a:ext cx="439738" cy="351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700" b="1">
                <a:solidFill>
                  <a:srgbClr val="FF0000"/>
                </a:solidFill>
                <a:latin typeface="Symbol" pitchFamily="18" charset="2"/>
              </a:rPr>
              <a:t>d</a:t>
            </a:r>
            <a:r>
              <a:rPr lang="en-GB" altLang="en-US" sz="1700" b="1">
                <a:solidFill>
                  <a:srgbClr val="FF0000"/>
                </a:solidFill>
              </a:rPr>
              <a:t>Y</a:t>
            </a:r>
          </a:p>
        </p:txBody>
      </p:sp>
      <p:sp>
        <p:nvSpPr>
          <p:cNvPr id="302099" name="Line 16"/>
          <p:cNvSpPr>
            <a:spLocks noChangeShapeType="1"/>
          </p:cNvSpPr>
          <p:nvPr/>
        </p:nvSpPr>
        <p:spPr bwMode="auto">
          <a:xfrm>
            <a:off x="5521326" y="7318475"/>
            <a:ext cx="600075" cy="0"/>
          </a:xfrm>
          <a:prstGeom prst="line">
            <a:avLst/>
          </a:prstGeom>
          <a:noFill/>
          <a:ln w="38100">
            <a:solidFill>
              <a:srgbClr val="FF0000"/>
            </a:solidFill>
            <a:round/>
            <a:headEnd type="none" w="lg" len="lg"/>
            <a:tailEnd type="none" w="lg" len="lg"/>
          </a:ln>
          <a:extLst>
            <a:ext uri="{909E8E84-426E-40DD-AFC4-6F175D3DCCD1}">
              <a14:hiddenFill xmlns:a14="http://schemas.microsoft.com/office/drawing/2010/main">
                <a:noFill/>
              </a14:hiddenFill>
            </a:ext>
          </a:extLst>
        </p:spPr>
        <p:txBody>
          <a:bodyPr lIns="86161" tIns="44803" rIns="86161" bIns="44803" anchor="ctr"/>
          <a:lstStyle/>
          <a:p>
            <a:endParaRPr lang="en-US"/>
          </a:p>
        </p:txBody>
      </p:sp>
      <p:sp>
        <p:nvSpPr>
          <p:cNvPr id="302100" name="Line 17"/>
          <p:cNvSpPr>
            <a:spLocks noChangeShapeType="1"/>
          </p:cNvSpPr>
          <p:nvPr/>
        </p:nvSpPr>
        <p:spPr bwMode="auto">
          <a:xfrm>
            <a:off x="1641478" y="7391899"/>
            <a:ext cx="3744913" cy="0"/>
          </a:xfrm>
          <a:prstGeom prst="line">
            <a:avLst/>
          </a:prstGeom>
          <a:noFill/>
          <a:ln w="38100">
            <a:solidFill>
              <a:srgbClr val="FF0000"/>
            </a:solidFill>
            <a:round/>
            <a:headEnd type="none" w="lg" len="med"/>
            <a:tailEnd type="non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2101" name="Oval 18"/>
          <p:cNvSpPr>
            <a:spLocks noChangeArrowheads="1"/>
          </p:cNvSpPr>
          <p:nvPr/>
        </p:nvSpPr>
        <p:spPr bwMode="auto">
          <a:xfrm>
            <a:off x="2974975" y="7366361"/>
            <a:ext cx="90488" cy="62250"/>
          </a:xfrm>
          <a:prstGeom prst="ellipse">
            <a:avLst/>
          </a:prstGeom>
          <a:solidFill>
            <a:schemeClr val="tx2"/>
          </a:solidFill>
          <a:ln w="25400">
            <a:solidFill>
              <a:schemeClr val="tx1"/>
            </a:solidFill>
            <a:round/>
            <a:headEnd/>
            <a:tailEnd/>
          </a:ln>
        </p:spPr>
        <p:txBody>
          <a:bodyPr wrap="none" lIns="87532" tIns="43765" rIns="87532" bIns="43765"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2102" name="Line 19"/>
          <p:cNvSpPr>
            <a:spLocks noChangeShapeType="1"/>
          </p:cNvSpPr>
          <p:nvPr/>
        </p:nvSpPr>
        <p:spPr bwMode="auto">
          <a:xfrm>
            <a:off x="1579563" y="6122938"/>
            <a:ext cx="3175000" cy="2033530"/>
          </a:xfrm>
          <a:prstGeom prst="line">
            <a:avLst/>
          </a:prstGeom>
          <a:noFill/>
          <a:ln w="28575">
            <a:solidFill>
              <a:srgbClr val="00FF00"/>
            </a:solidFill>
            <a:round/>
            <a:headEnd type="none" w="lg" len="med"/>
            <a:tailEnd type="non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2103" name="Line 20"/>
          <p:cNvSpPr>
            <a:spLocks noChangeShapeType="1"/>
          </p:cNvSpPr>
          <p:nvPr/>
        </p:nvSpPr>
        <p:spPr bwMode="auto">
          <a:xfrm>
            <a:off x="1589091" y="6140499"/>
            <a:ext cx="1608137" cy="2052684"/>
          </a:xfrm>
          <a:prstGeom prst="line">
            <a:avLst/>
          </a:prstGeom>
          <a:noFill/>
          <a:ln w="28575">
            <a:solidFill>
              <a:srgbClr val="00FFFF"/>
            </a:solidFill>
            <a:round/>
            <a:headEnd type="none" w="lg" len="med"/>
            <a:tailEnd type="non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2104" name="Oval 21"/>
          <p:cNvSpPr>
            <a:spLocks noChangeArrowheads="1"/>
          </p:cNvSpPr>
          <p:nvPr/>
        </p:nvSpPr>
        <p:spPr bwMode="auto">
          <a:xfrm>
            <a:off x="2538416" y="7367959"/>
            <a:ext cx="90487" cy="62251"/>
          </a:xfrm>
          <a:prstGeom prst="ellipse">
            <a:avLst/>
          </a:prstGeom>
          <a:solidFill>
            <a:schemeClr val="tx2"/>
          </a:solidFill>
          <a:ln w="25400">
            <a:solidFill>
              <a:schemeClr val="tx1"/>
            </a:solidFill>
            <a:round/>
            <a:headEnd/>
            <a:tailEnd/>
          </a:ln>
        </p:spPr>
        <p:txBody>
          <a:bodyPr wrap="none" lIns="87532" tIns="43765" rIns="87532" bIns="43765"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2105" name="Line 22"/>
          <p:cNvSpPr>
            <a:spLocks noChangeShapeType="1"/>
          </p:cNvSpPr>
          <p:nvPr/>
        </p:nvSpPr>
        <p:spPr bwMode="auto">
          <a:xfrm flipH="1" flipV="1">
            <a:off x="2593975" y="6719910"/>
            <a:ext cx="0" cy="1426983"/>
          </a:xfrm>
          <a:prstGeom prst="line">
            <a:avLst/>
          </a:prstGeom>
          <a:noFill/>
          <a:ln w="12700">
            <a:solidFill>
              <a:schemeClr val="tx2"/>
            </a:solidFill>
            <a:prstDash val="dash"/>
            <a:round/>
            <a:headEnd type="none" w="sm" len="sm"/>
            <a:tailEnd type="none" w="sm" len="sm"/>
          </a:ln>
          <a:extLst>
            <a:ext uri="{909E8E84-426E-40DD-AFC4-6F175D3DCCD1}">
              <a14:hiddenFill xmlns:a14="http://schemas.microsoft.com/office/drawing/2010/main">
                <a:noFill/>
              </a14:hiddenFill>
            </a:ext>
          </a:extLst>
        </p:spPr>
        <p:txBody>
          <a:bodyPr wrap="none" lIns="87539" tIns="43769" rIns="87539" bIns="43769" anchor="ctr"/>
          <a:lstStyle/>
          <a:p>
            <a:endParaRPr lang="en-US"/>
          </a:p>
        </p:txBody>
      </p:sp>
      <p:sp>
        <p:nvSpPr>
          <p:cNvPr id="302106" name="Line 23"/>
          <p:cNvSpPr>
            <a:spLocks noChangeShapeType="1"/>
          </p:cNvSpPr>
          <p:nvPr/>
        </p:nvSpPr>
        <p:spPr bwMode="auto">
          <a:xfrm flipH="1">
            <a:off x="1560516" y="6713526"/>
            <a:ext cx="993775" cy="17558"/>
          </a:xfrm>
          <a:prstGeom prst="line">
            <a:avLst/>
          </a:prstGeom>
          <a:noFill/>
          <a:ln w="12700">
            <a:solidFill>
              <a:schemeClr val="tx2"/>
            </a:solidFill>
            <a:prstDash val="dash"/>
            <a:round/>
            <a:headEnd type="none" w="sm" len="sm"/>
            <a:tailEnd type="none" w="sm" len="sm"/>
          </a:ln>
          <a:extLst>
            <a:ext uri="{909E8E84-426E-40DD-AFC4-6F175D3DCCD1}">
              <a14:hiddenFill xmlns:a14="http://schemas.microsoft.com/office/drawing/2010/main">
                <a:noFill/>
              </a14:hiddenFill>
            </a:ext>
          </a:extLst>
        </p:spPr>
        <p:txBody>
          <a:bodyPr wrap="none" lIns="87539" tIns="43769" rIns="87539" bIns="43769" anchor="ctr"/>
          <a:lstStyle/>
          <a:p>
            <a:endParaRPr lang="en-US"/>
          </a:p>
        </p:txBody>
      </p:sp>
      <p:sp>
        <p:nvSpPr>
          <p:cNvPr id="302107" name="Oval 24"/>
          <p:cNvSpPr>
            <a:spLocks noChangeArrowheads="1"/>
          </p:cNvSpPr>
          <p:nvPr/>
        </p:nvSpPr>
        <p:spPr bwMode="auto">
          <a:xfrm>
            <a:off x="2543175" y="6675216"/>
            <a:ext cx="90488" cy="63847"/>
          </a:xfrm>
          <a:prstGeom prst="ellipse">
            <a:avLst/>
          </a:prstGeom>
          <a:solidFill>
            <a:schemeClr val="tx2"/>
          </a:solidFill>
          <a:ln w="25400">
            <a:solidFill>
              <a:schemeClr val="tx1"/>
            </a:solidFill>
            <a:round/>
            <a:headEnd/>
            <a:tailEnd/>
          </a:ln>
        </p:spPr>
        <p:txBody>
          <a:bodyPr wrap="none" lIns="87532" tIns="43765" rIns="87532" bIns="43765"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2108" name="Rectangle 25"/>
          <p:cNvSpPr>
            <a:spLocks noChangeArrowheads="1"/>
          </p:cNvSpPr>
          <p:nvPr/>
        </p:nvSpPr>
        <p:spPr bwMode="auto">
          <a:xfrm>
            <a:off x="982666" y="5953743"/>
            <a:ext cx="452437" cy="395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P</a:t>
            </a:r>
            <a:r>
              <a:rPr lang="en-GB" altLang="en-US" sz="2000" baseline="-25000">
                <a:solidFill>
                  <a:schemeClr val="tx2"/>
                </a:solidFill>
              </a:rPr>
              <a:t>2</a:t>
            </a:r>
          </a:p>
        </p:txBody>
      </p:sp>
      <p:sp>
        <p:nvSpPr>
          <p:cNvPr id="302109" name="Rectangle 26"/>
          <p:cNvSpPr>
            <a:spLocks noChangeArrowheads="1"/>
          </p:cNvSpPr>
          <p:nvPr/>
        </p:nvSpPr>
        <p:spPr bwMode="auto">
          <a:xfrm>
            <a:off x="2371725" y="8360779"/>
            <a:ext cx="452438" cy="395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X</a:t>
            </a:r>
            <a:r>
              <a:rPr lang="en-GB" altLang="en-US" sz="2000" baseline="-25000">
                <a:solidFill>
                  <a:schemeClr val="tx2"/>
                </a:solidFill>
              </a:rPr>
              <a:t>2</a:t>
            </a:r>
          </a:p>
        </p:txBody>
      </p:sp>
      <p:sp>
        <p:nvSpPr>
          <p:cNvPr id="302110" name="Rectangle 27"/>
          <p:cNvSpPr>
            <a:spLocks noChangeArrowheads="1"/>
          </p:cNvSpPr>
          <p:nvPr/>
        </p:nvSpPr>
        <p:spPr bwMode="auto">
          <a:xfrm>
            <a:off x="5853115" y="7768600"/>
            <a:ext cx="584200" cy="359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lgn="ctr">
              <a:spcBef>
                <a:spcPct val="0"/>
              </a:spcBef>
              <a:buFontTx/>
              <a:buNone/>
            </a:pPr>
            <a:r>
              <a:rPr lang="en-GB" altLang="en-US" sz="1700" b="1"/>
              <a:t>(kg)</a:t>
            </a:r>
          </a:p>
        </p:txBody>
      </p:sp>
      <p:sp>
        <p:nvSpPr>
          <p:cNvPr id="302111" name="Line 28"/>
          <p:cNvSpPr>
            <a:spLocks noChangeShapeType="1"/>
          </p:cNvSpPr>
          <p:nvPr/>
        </p:nvSpPr>
        <p:spPr bwMode="auto">
          <a:xfrm flipH="1" flipV="1">
            <a:off x="2252666" y="6510812"/>
            <a:ext cx="15875" cy="1623312"/>
          </a:xfrm>
          <a:prstGeom prst="line">
            <a:avLst/>
          </a:prstGeom>
          <a:noFill/>
          <a:ln w="12700">
            <a:solidFill>
              <a:schemeClr val="tx2"/>
            </a:solidFill>
            <a:prstDash val="dash"/>
            <a:round/>
            <a:headEnd type="none" w="sm" len="sm"/>
            <a:tailEnd type="none" w="sm" len="sm"/>
          </a:ln>
          <a:extLst>
            <a:ext uri="{909E8E84-426E-40DD-AFC4-6F175D3DCCD1}">
              <a14:hiddenFill xmlns:a14="http://schemas.microsoft.com/office/drawing/2010/main">
                <a:noFill/>
              </a14:hiddenFill>
            </a:ext>
          </a:extLst>
        </p:spPr>
        <p:txBody>
          <a:bodyPr wrap="none" lIns="87539" tIns="43769" rIns="87539" bIns="43769" anchor="ctr"/>
          <a:lstStyle/>
          <a:p>
            <a:endParaRPr lang="en-US"/>
          </a:p>
        </p:txBody>
      </p:sp>
      <p:sp>
        <p:nvSpPr>
          <p:cNvPr id="302112" name="Oval 29"/>
          <p:cNvSpPr>
            <a:spLocks noChangeArrowheads="1"/>
          </p:cNvSpPr>
          <p:nvPr/>
        </p:nvSpPr>
        <p:spPr bwMode="auto">
          <a:xfrm>
            <a:off x="2214566" y="6491655"/>
            <a:ext cx="92075" cy="62250"/>
          </a:xfrm>
          <a:prstGeom prst="ellipse">
            <a:avLst/>
          </a:prstGeom>
          <a:solidFill>
            <a:schemeClr val="tx2"/>
          </a:solidFill>
          <a:ln w="25400">
            <a:solidFill>
              <a:schemeClr val="tx1"/>
            </a:solidFill>
            <a:round/>
            <a:headEnd/>
            <a:tailEnd/>
          </a:ln>
        </p:spPr>
        <p:txBody>
          <a:bodyPr wrap="none" lIns="87532" tIns="43765" rIns="87532" bIns="43765" anchor="ctr"/>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algn="ctr" eaLnBrk="1" hangingPunct="1">
              <a:spcBef>
                <a:spcPct val="0"/>
              </a:spcBef>
              <a:buFontTx/>
              <a:buNone/>
            </a:pPr>
            <a:endParaRPr lang="en-US" altLang="en-US" sz="2000" baseline="30000">
              <a:solidFill>
                <a:srgbClr val="66FFFF"/>
              </a:solidFill>
            </a:endParaRPr>
          </a:p>
        </p:txBody>
      </p:sp>
      <p:sp>
        <p:nvSpPr>
          <p:cNvPr id="302113" name="Rectangle 30"/>
          <p:cNvSpPr>
            <a:spLocks noChangeArrowheads="1"/>
          </p:cNvSpPr>
          <p:nvPr/>
        </p:nvSpPr>
        <p:spPr bwMode="auto">
          <a:xfrm>
            <a:off x="2263778" y="6834833"/>
            <a:ext cx="333375" cy="395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a:t>
            </a:r>
            <a:endParaRPr lang="en-GB" altLang="en-US" sz="2000" baseline="-25000">
              <a:solidFill>
                <a:schemeClr val="tx2"/>
              </a:solidFill>
            </a:endParaRPr>
          </a:p>
        </p:txBody>
      </p:sp>
      <p:sp>
        <p:nvSpPr>
          <p:cNvPr id="302114" name="Line 31"/>
          <p:cNvSpPr>
            <a:spLocks noChangeShapeType="1"/>
          </p:cNvSpPr>
          <p:nvPr/>
        </p:nvSpPr>
        <p:spPr bwMode="auto">
          <a:xfrm>
            <a:off x="2298702" y="7859579"/>
            <a:ext cx="279400"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2115" name="Line 32"/>
          <p:cNvSpPr>
            <a:spLocks noChangeShapeType="1"/>
          </p:cNvSpPr>
          <p:nvPr/>
        </p:nvSpPr>
        <p:spPr bwMode="auto">
          <a:xfrm flipH="1">
            <a:off x="2335216" y="8068679"/>
            <a:ext cx="63182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2116" name="Line 33"/>
          <p:cNvSpPr>
            <a:spLocks noChangeShapeType="1"/>
          </p:cNvSpPr>
          <p:nvPr/>
        </p:nvSpPr>
        <p:spPr bwMode="auto">
          <a:xfrm flipH="1">
            <a:off x="4621213" y="7749446"/>
            <a:ext cx="184150" cy="245811"/>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2117" name="Line 34"/>
          <p:cNvSpPr>
            <a:spLocks noChangeShapeType="1"/>
          </p:cNvSpPr>
          <p:nvPr/>
        </p:nvSpPr>
        <p:spPr bwMode="auto">
          <a:xfrm flipH="1">
            <a:off x="1957388" y="5974494"/>
            <a:ext cx="158750" cy="221868"/>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302118" name="Text Box 35"/>
          <p:cNvSpPr txBox="1">
            <a:spLocks noChangeArrowheads="1"/>
          </p:cNvSpPr>
          <p:nvPr/>
        </p:nvSpPr>
        <p:spPr bwMode="auto">
          <a:xfrm>
            <a:off x="2711450" y="4619341"/>
            <a:ext cx="3854450" cy="1605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86147" tIns="44797" rIns="86147" bIns="44797"/>
          <a:lstStyle>
            <a:lvl1pPr>
              <a:spcBef>
                <a:spcPct val="30000"/>
              </a:spcBef>
              <a:buAutoNum type="arabicPeriod"/>
              <a:defRPr sz="1200">
                <a:solidFill>
                  <a:schemeClr val="tx1"/>
                </a:solidFill>
                <a:latin typeface="Arial" pitchFamily="34" charset="0"/>
              </a:defRPr>
            </a:lvl1pPr>
            <a:lvl2pPr marL="742950" indent="-285750">
              <a:spcBef>
                <a:spcPct val="30000"/>
              </a:spcBef>
              <a:buAutoNum type="arabicPeriod"/>
              <a:defRPr sz="1200">
                <a:solidFill>
                  <a:schemeClr val="tx1"/>
                </a:solidFill>
                <a:latin typeface="Arial" pitchFamily="34" charset="0"/>
              </a:defRPr>
            </a:lvl2pPr>
            <a:lvl3pPr marL="1143000" indent="-228600">
              <a:spcBef>
                <a:spcPct val="30000"/>
              </a:spcBef>
              <a:buAutoNum type="arabicPeriod"/>
              <a:defRPr sz="1200">
                <a:solidFill>
                  <a:schemeClr val="tx1"/>
                </a:solidFill>
                <a:latin typeface="Arial" pitchFamily="34" charset="0"/>
              </a:defRPr>
            </a:lvl3pPr>
            <a:lvl4pPr marL="1600200" indent="-228600">
              <a:spcBef>
                <a:spcPct val="30000"/>
              </a:spcBef>
              <a:buAutoNum type="arabicPeriod"/>
              <a:defRPr sz="1200">
                <a:solidFill>
                  <a:schemeClr val="tx1"/>
                </a:solidFill>
                <a:latin typeface="Arial" pitchFamily="34" charset="0"/>
              </a:defRPr>
            </a:lvl4pPr>
            <a:lvl5pPr marL="2057400" indent="-228600">
              <a:spcBef>
                <a:spcPct val="30000"/>
              </a:spcBef>
              <a:buAutoNum type="arabicPeriod"/>
              <a:defRPr sz="1200">
                <a:solidFill>
                  <a:schemeClr val="tx1"/>
                </a:solidFill>
                <a:latin typeface="Arial" pitchFamily="34" charset="0"/>
              </a:defRPr>
            </a:lvl5pPr>
            <a:lvl6pPr marL="2514600" indent="-228600" eaLnBrk="0" fontAlgn="base" hangingPunct="0">
              <a:spcBef>
                <a:spcPct val="30000"/>
              </a:spcBef>
              <a:spcAft>
                <a:spcPct val="0"/>
              </a:spcAft>
              <a:buAutoNum type="arabicPeriod"/>
              <a:defRPr sz="1200">
                <a:solidFill>
                  <a:schemeClr val="tx1"/>
                </a:solidFill>
                <a:latin typeface="Arial" pitchFamily="34" charset="0"/>
              </a:defRPr>
            </a:lvl6pPr>
            <a:lvl7pPr marL="2971800" indent="-228600" eaLnBrk="0" fontAlgn="base" hangingPunct="0">
              <a:spcBef>
                <a:spcPct val="30000"/>
              </a:spcBef>
              <a:spcAft>
                <a:spcPct val="0"/>
              </a:spcAft>
              <a:buAutoNum type="arabicPeriod"/>
              <a:defRPr sz="1200">
                <a:solidFill>
                  <a:schemeClr val="tx1"/>
                </a:solidFill>
                <a:latin typeface="Arial" pitchFamily="34" charset="0"/>
              </a:defRPr>
            </a:lvl7pPr>
            <a:lvl8pPr marL="3429000" indent="-228600" eaLnBrk="0" fontAlgn="base" hangingPunct="0">
              <a:spcBef>
                <a:spcPct val="30000"/>
              </a:spcBef>
              <a:spcAft>
                <a:spcPct val="0"/>
              </a:spcAft>
              <a:buAutoNum type="arabicPeriod"/>
              <a:defRPr sz="1200">
                <a:solidFill>
                  <a:schemeClr val="tx1"/>
                </a:solidFill>
                <a:latin typeface="Arial" pitchFamily="34" charset="0"/>
              </a:defRPr>
            </a:lvl8pPr>
            <a:lvl9pPr marL="3886200" indent="-228600" eaLnBrk="0" fontAlgn="base" hangingPunct="0">
              <a:spcBef>
                <a:spcPct val="30000"/>
              </a:spcBef>
              <a:spcAft>
                <a:spcPct val="0"/>
              </a:spcAft>
              <a:buAutoNum type="arabicPeriod"/>
              <a:defRPr sz="1200">
                <a:solidFill>
                  <a:schemeClr val="tx1"/>
                </a:solidFill>
                <a:latin typeface="Arial" pitchFamily="34" charset="0"/>
              </a:defRPr>
            </a:lvl9pPr>
          </a:lstStyle>
          <a:p>
            <a:pPr eaLnBrk="1" hangingPunct="1">
              <a:spcBef>
                <a:spcPct val="50000"/>
              </a:spcBef>
              <a:buFontTx/>
              <a:buNone/>
            </a:pPr>
            <a:r>
              <a:rPr lang="de-DE" altLang="en-US" sz="1100" b="1"/>
              <a:t>Menükosten-Argument:</a:t>
            </a:r>
          </a:p>
          <a:p>
            <a:pPr eaLnBrk="1" hangingPunct="1">
              <a:spcBef>
                <a:spcPct val="50000"/>
              </a:spcBef>
              <a:buFontTx/>
              <a:buNone/>
            </a:pPr>
            <a:r>
              <a:rPr lang="de-DE" altLang="en-US" sz="1100"/>
              <a:t>Preisanpassung bei Nachfragerückgang bei monopolistischem Wettbewerb und konstanten Grenzkosten (=variable Durchschnittskosten) und historischen Fixkosten.</a:t>
            </a:r>
          </a:p>
          <a:p>
            <a:pPr eaLnBrk="1" hangingPunct="1">
              <a:spcBef>
                <a:spcPct val="50000"/>
              </a:spcBef>
              <a:buFontTx/>
              <a:buNone/>
            </a:pPr>
            <a:r>
              <a:rPr lang="de-DE" altLang="en-US" sz="1100"/>
              <a:t>Nur dann wenn die Differenz aus Fläche „+“ und Fläche „-“ größer ist als die Kosten der Preisanpassung, lohnt eine Preisanpassung.</a:t>
            </a:r>
          </a:p>
        </p:txBody>
      </p:sp>
      <p:sp>
        <p:nvSpPr>
          <p:cNvPr id="302119" name="Rectangle 36"/>
          <p:cNvSpPr>
            <a:spLocks noChangeArrowheads="1"/>
          </p:cNvSpPr>
          <p:nvPr/>
        </p:nvSpPr>
        <p:spPr bwMode="auto">
          <a:xfrm>
            <a:off x="1719265" y="6403865"/>
            <a:ext cx="279400" cy="399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8133" tIns="44068" rIns="88133" bIns="44068">
            <a:spAutoFit/>
          </a:bodyPr>
          <a:lstStyle>
            <a:lvl1pPr defTabSz="725488">
              <a:spcBef>
                <a:spcPct val="30000"/>
              </a:spcBef>
              <a:buAutoNum type="arabicPeriod"/>
              <a:defRPr sz="1200">
                <a:solidFill>
                  <a:schemeClr val="tx1"/>
                </a:solidFill>
                <a:latin typeface="Arial" pitchFamily="34" charset="0"/>
              </a:defRPr>
            </a:lvl1pPr>
            <a:lvl2pPr marL="742950" indent="-285750" defTabSz="725488">
              <a:spcBef>
                <a:spcPct val="30000"/>
              </a:spcBef>
              <a:buAutoNum type="arabicPeriod"/>
              <a:defRPr sz="1200">
                <a:solidFill>
                  <a:schemeClr val="tx1"/>
                </a:solidFill>
                <a:latin typeface="Arial" pitchFamily="34" charset="0"/>
              </a:defRPr>
            </a:lvl2pPr>
            <a:lvl3pPr marL="1143000" indent="-228600" defTabSz="725488">
              <a:spcBef>
                <a:spcPct val="30000"/>
              </a:spcBef>
              <a:buAutoNum type="arabicPeriod"/>
              <a:defRPr sz="1200">
                <a:solidFill>
                  <a:schemeClr val="tx1"/>
                </a:solidFill>
                <a:latin typeface="Arial" pitchFamily="34" charset="0"/>
              </a:defRPr>
            </a:lvl3pPr>
            <a:lvl4pPr marL="1600200" indent="-228600" defTabSz="725488">
              <a:spcBef>
                <a:spcPct val="30000"/>
              </a:spcBef>
              <a:buAutoNum type="arabicPeriod"/>
              <a:defRPr sz="1200">
                <a:solidFill>
                  <a:schemeClr val="tx1"/>
                </a:solidFill>
                <a:latin typeface="Arial" pitchFamily="34" charset="0"/>
              </a:defRPr>
            </a:lvl4pPr>
            <a:lvl5pPr marL="2057400" indent="-228600" defTabSz="725488">
              <a:spcBef>
                <a:spcPct val="30000"/>
              </a:spcBef>
              <a:buAutoNum type="arabicPeriod"/>
              <a:defRPr sz="1200">
                <a:solidFill>
                  <a:schemeClr val="tx1"/>
                </a:solidFill>
                <a:latin typeface="Arial" pitchFamily="34" charset="0"/>
              </a:defRPr>
            </a:lvl5pPr>
            <a:lvl6pPr marL="2514600" indent="-228600" defTabSz="72548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2548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2548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2548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2000" i="1">
                <a:solidFill>
                  <a:schemeClr val="tx2"/>
                </a:solidFill>
              </a:rPr>
              <a:t>-</a:t>
            </a:r>
            <a:endParaRPr lang="en-GB" altLang="en-US" sz="2000" baseline="-25000">
              <a:solidFill>
                <a:schemeClr val="tx2"/>
              </a:solidFill>
            </a:endParaRPr>
          </a:p>
        </p:txBody>
      </p:sp>
      <p:sp>
        <p:nvSpPr>
          <p:cNvPr id="302120" name="Line 37"/>
          <p:cNvSpPr>
            <a:spLocks noChangeShapeType="1"/>
          </p:cNvSpPr>
          <p:nvPr/>
        </p:nvSpPr>
        <p:spPr bwMode="auto">
          <a:xfrm>
            <a:off x="1690688" y="6537946"/>
            <a:ext cx="0" cy="148445"/>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86161" tIns="44803" rIns="86161" bIns="44803"/>
          <a:lstStyle/>
          <a:p>
            <a:endParaRPr lang="en-US"/>
          </a:p>
        </p:txBody>
      </p:sp>
      <p:sp>
        <p:nvSpPr>
          <p:cNvPr id="2" name="Notizenplatzhalter 1">
            <a:extLst>
              <a:ext uri="{FF2B5EF4-FFF2-40B4-BE49-F238E27FC236}">
                <a16:creationId xmlns:a16="http://schemas.microsoft.com/office/drawing/2014/main" id="{37BA1155-7C2A-4927-9CB4-E32F1F8B3428}"/>
              </a:ext>
            </a:extLst>
          </p:cNvPr>
          <p:cNvSpPr>
            <a:spLocks noGrp="1"/>
          </p:cNvSpPr>
          <p:nvPr>
            <p:ph type="body" idx="1"/>
          </p:nvPr>
        </p:nvSpPr>
        <p:spPr/>
        <p:txBody>
          <a:bodyPr/>
          <a:lstStyle/>
          <a:p>
            <a:pPr marL="0" marR="0" lvl="0" indent="0" algn="l" defTabSz="762000" rtl="0" eaLnBrk="0" fontAlgn="base" latinLnBrk="0" hangingPunct="0">
              <a:lnSpc>
                <a:spcPct val="100000"/>
              </a:lnSpc>
              <a:spcBef>
                <a:spcPct val="30000"/>
              </a:spcBef>
              <a:spcAft>
                <a:spcPct val="0"/>
              </a:spcAft>
              <a:buClrTx/>
              <a:buSzTx/>
              <a:buFontTx/>
              <a:buNone/>
              <a:tabLst/>
              <a:defRPr/>
            </a:pPr>
            <a:r>
              <a:rPr lang="en-US" dirty="0"/>
              <a:t>FTXT</a:t>
            </a:r>
          </a:p>
          <a:p>
            <a:pPr marL="0" indent="0">
              <a:buNone/>
            </a:pPr>
            <a:endParaRPr lang="en-US" dirty="0"/>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0F8B636-0583-4A4B-8B49-56F6773C314B}" type="slidenum">
              <a:rPr lang="en-GB" altLang="en-US" sz="1100" smtClean="0">
                <a:latin typeface="Times New Roman" pitchFamily="18" charset="0"/>
              </a:rPr>
              <a:pPr>
                <a:spcBef>
                  <a:spcPct val="0"/>
                </a:spcBef>
                <a:buFontTx/>
                <a:buNone/>
              </a:pPr>
              <a:t>220</a:t>
            </a:fld>
            <a:endParaRPr lang="en-GB" altLang="en-US" sz="1100">
              <a:latin typeface="Times New Roman" pitchFamily="18" charset="0"/>
            </a:endParaRPr>
          </a:p>
        </p:txBody>
      </p:sp>
      <p:sp>
        <p:nvSpPr>
          <p:cNvPr id="53760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3760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43C7B94-1C7F-406B-9E4D-BBA62F185BDF}" type="slidenum">
              <a:rPr lang="en-GB" altLang="en-US" sz="1100" i="1">
                <a:latin typeface="Times New Roman" pitchFamily="18" charset="0"/>
              </a:rPr>
              <a:pPr algn="r">
                <a:spcBef>
                  <a:spcPct val="0"/>
                </a:spcBef>
                <a:buFontTx/>
                <a:buNone/>
              </a:pPr>
              <a:t>220</a:t>
            </a:fld>
            <a:endParaRPr lang="en-GB" altLang="en-US" sz="1100" i="1">
              <a:latin typeface="Times New Roman" pitchFamily="18" charset="0"/>
            </a:endParaRPr>
          </a:p>
        </p:txBody>
      </p:sp>
      <p:sp>
        <p:nvSpPr>
          <p:cNvPr id="537605" name="Rectangle 2"/>
          <p:cNvSpPr>
            <a:spLocks noGrp="1" noRot="1" noChangeAspect="1" noChangeArrowheads="1" noTextEdit="1"/>
          </p:cNvSpPr>
          <p:nvPr>
            <p:ph type="sldImg"/>
          </p:nvPr>
        </p:nvSpPr>
        <p:spPr>
          <a:ln/>
        </p:spPr>
      </p:sp>
      <p:sp>
        <p:nvSpPr>
          <p:cNvPr id="53760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E90E5B6-796F-4580-B15C-7E608A67ADE0}" type="slidenum">
              <a:rPr lang="en-GB" altLang="en-US" sz="1100" smtClean="0">
                <a:latin typeface="Times New Roman" pitchFamily="18" charset="0"/>
              </a:rPr>
              <a:pPr>
                <a:spcBef>
                  <a:spcPct val="0"/>
                </a:spcBef>
                <a:buFontTx/>
                <a:buNone/>
              </a:pPr>
              <a:t>221</a:t>
            </a:fld>
            <a:endParaRPr lang="en-GB" altLang="en-US" sz="1100">
              <a:latin typeface="Times New Roman" pitchFamily="18" charset="0"/>
            </a:endParaRPr>
          </a:p>
        </p:txBody>
      </p:sp>
      <p:sp>
        <p:nvSpPr>
          <p:cNvPr id="53862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3862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404B6EB-EB84-4F74-9468-D63E25E830E2}" type="slidenum">
              <a:rPr lang="en-GB" altLang="en-US" sz="1100" i="1">
                <a:latin typeface="Times New Roman" pitchFamily="18" charset="0"/>
              </a:rPr>
              <a:pPr algn="r">
                <a:spcBef>
                  <a:spcPct val="0"/>
                </a:spcBef>
                <a:buFontTx/>
                <a:buNone/>
              </a:pPr>
              <a:t>221</a:t>
            </a:fld>
            <a:endParaRPr lang="en-GB" altLang="en-US" sz="1100" i="1">
              <a:latin typeface="Times New Roman" pitchFamily="18" charset="0"/>
            </a:endParaRPr>
          </a:p>
        </p:txBody>
      </p:sp>
      <p:sp>
        <p:nvSpPr>
          <p:cNvPr id="538629" name="Rectangle 2"/>
          <p:cNvSpPr>
            <a:spLocks noGrp="1" noRot="1" noChangeAspect="1" noChangeArrowheads="1" noTextEdit="1"/>
          </p:cNvSpPr>
          <p:nvPr>
            <p:ph type="sldImg"/>
          </p:nvPr>
        </p:nvSpPr>
        <p:spPr>
          <a:ln/>
        </p:spPr>
      </p:sp>
      <p:sp>
        <p:nvSpPr>
          <p:cNvPr id="53863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45E0C1A-2513-405C-AB9B-AF277115219B}" type="slidenum">
              <a:rPr lang="en-GB" altLang="en-US" sz="1100" smtClean="0">
                <a:latin typeface="Times New Roman" pitchFamily="18" charset="0"/>
              </a:rPr>
              <a:pPr>
                <a:spcBef>
                  <a:spcPct val="0"/>
                </a:spcBef>
                <a:buFontTx/>
                <a:buNone/>
              </a:pPr>
              <a:t>222</a:t>
            </a:fld>
            <a:endParaRPr lang="en-GB" altLang="en-US" sz="1100">
              <a:latin typeface="Times New Roman" pitchFamily="18" charset="0"/>
            </a:endParaRPr>
          </a:p>
        </p:txBody>
      </p:sp>
      <p:sp>
        <p:nvSpPr>
          <p:cNvPr id="53965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3965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6F6155C-35C7-48EA-A73B-C176EA89A434}" type="slidenum">
              <a:rPr lang="en-GB" altLang="en-US" sz="1100" i="1">
                <a:latin typeface="Times New Roman" pitchFamily="18" charset="0"/>
              </a:rPr>
              <a:pPr algn="r">
                <a:spcBef>
                  <a:spcPct val="0"/>
                </a:spcBef>
                <a:buFontTx/>
                <a:buNone/>
              </a:pPr>
              <a:t>222</a:t>
            </a:fld>
            <a:endParaRPr lang="en-GB" altLang="en-US" sz="1100" i="1">
              <a:latin typeface="Times New Roman" pitchFamily="18" charset="0"/>
            </a:endParaRPr>
          </a:p>
        </p:txBody>
      </p:sp>
      <p:sp>
        <p:nvSpPr>
          <p:cNvPr id="539653" name="Rectangle 2"/>
          <p:cNvSpPr>
            <a:spLocks noGrp="1" noRot="1" noChangeAspect="1" noChangeArrowheads="1" noTextEdit="1"/>
          </p:cNvSpPr>
          <p:nvPr>
            <p:ph type="sldImg"/>
          </p:nvPr>
        </p:nvSpPr>
        <p:spPr>
          <a:ln/>
        </p:spPr>
      </p:sp>
      <p:sp>
        <p:nvSpPr>
          <p:cNvPr id="53965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A1FEFBE9-49ED-4400-B8E5-797EDEE6EF23}" type="slidenum">
              <a:rPr lang="en-GB" altLang="en-US" sz="1100" smtClean="0">
                <a:latin typeface="Times New Roman" pitchFamily="18" charset="0"/>
              </a:rPr>
              <a:pPr>
                <a:spcBef>
                  <a:spcPct val="0"/>
                </a:spcBef>
                <a:buFontTx/>
                <a:buNone/>
              </a:pPr>
              <a:t>223</a:t>
            </a:fld>
            <a:endParaRPr lang="en-GB" altLang="en-US" sz="1100">
              <a:latin typeface="Times New Roman" pitchFamily="18" charset="0"/>
            </a:endParaRPr>
          </a:p>
        </p:txBody>
      </p:sp>
      <p:sp>
        <p:nvSpPr>
          <p:cNvPr id="54067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4067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E449F22B-F341-42F4-886E-9CE975C297CB}" type="slidenum">
              <a:rPr lang="en-GB" altLang="en-US" sz="1100" i="1">
                <a:latin typeface="Times New Roman" pitchFamily="18" charset="0"/>
              </a:rPr>
              <a:pPr algn="r">
                <a:spcBef>
                  <a:spcPct val="0"/>
                </a:spcBef>
                <a:buFontTx/>
                <a:buNone/>
              </a:pPr>
              <a:t>223</a:t>
            </a:fld>
            <a:endParaRPr lang="en-GB" altLang="en-US" sz="1100" i="1">
              <a:latin typeface="Times New Roman" pitchFamily="18" charset="0"/>
            </a:endParaRPr>
          </a:p>
        </p:txBody>
      </p:sp>
      <p:sp>
        <p:nvSpPr>
          <p:cNvPr id="540677" name="Rectangle 2"/>
          <p:cNvSpPr>
            <a:spLocks noGrp="1" noRot="1" noChangeAspect="1" noChangeArrowheads="1" noTextEdit="1"/>
          </p:cNvSpPr>
          <p:nvPr>
            <p:ph type="sldImg"/>
          </p:nvPr>
        </p:nvSpPr>
        <p:spPr>
          <a:ln/>
        </p:spPr>
      </p:sp>
      <p:sp>
        <p:nvSpPr>
          <p:cNvPr id="54067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9362281D-6F1F-44BE-8BBB-EE00F14DFB1F}" type="slidenum">
              <a:rPr lang="en-GB" altLang="en-US" sz="1100" smtClean="0">
                <a:latin typeface="Times New Roman" pitchFamily="18" charset="0"/>
              </a:rPr>
              <a:pPr>
                <a:spcBef>
                  <a:spcPct val="0"/>
                </a:spcBef>
                <a:buFontTx/>
                <a:buNone/>
              </a:pPr>
              <a:t>224</a:t>
            </a:fld>
            <a:endParaRPr lang="en-GB" altLang="en-US" sz="1100">
              <a:latin typeface="Times New Roman" pitchFamily="18" charset="0"/>
            </a:endParaRPr>
          </a:p>
        </p:txBody>
      </p:sp>
      <p:sp>
        <p:nvSpPr>
          <p:cNvPr id="54169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4170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74F3EA6-81A3-407A-8499-3E2E55D97F57}" type="slidenum">
              <a:rPr lang="en-GB" altLang="en-US" sz="1100" i="1">
                <a:latin typeface="Times New Roman" pitchFamily="18" charset="0"/>
              </a:rPr>
              <a:pPr algn="r">
                <a:spcBef>
                  <a:spcPct val="0"/>
                </a:spcBef>
                <a:buFontTx/>
                <a:buNone/>
              </a:pPr>
              <a:t>224</a:t>
            </a:fld>
            <a:endParaRPr lang="en-GB" altLang="en-US" sz="1100" i="1">
              <a:latin typeface="Times New Roman" pitchFamily="18" charset="0"/>
            </a:endParaRPr>
          </a:p>
        </p:txBody>
      </p:sp>
      <p:sp>
        <p:nvSpPr>
          <p:cNvPr id="541701" name="Rectangle 2"/>
          <p:cNvSpPr>
            <a:spLocks noGrp="1" noRot="1" noChangeAspect="1" noChangeArrowheads="1" noTextEdit="1"/>
          </p:cNvSpPr>
          <p:nvPr>
            <p:ph type="sldImg"/>
          </p:nvPr>
        </p:nvSpPr>
        <p:spPr>
          <a:ln/>
        </p:spPr>
      </p:sp>
      <p:sp>
        <p:nvSpPr>
          <p:cNvPr id="54170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0089CC62-7900-4B4C-A83C-AE22D164E318}" type="slidenum">
              <a:rPr lang="en-GB" altLang="en-US" sz="1100" smtClean="0">
                <a:latin typeface="Times New Roman" pitchFamily="18" charset="0"/>
              </a:rPr>
              <a:pPr>
                <a:spcBef>
                  <a:spcPct val="0"/>
                </a:spcBef>
                <a:buFontTx/>
                <a:buNone/>
              </a:pPr>
              <a:t>225</a:t>
            </a:fld>
            <a:endParaRPr lang="en-GB" altLang="en-US" sz="1100">
              <a:latin typeface="Times New Roman" pitchFamily="18" charset="0"/>
            </a:endParaRPr>
          </a:p>
        </p:txBody>
      </p:sp>
      <p:sp>
        <p:nvSpPr>
          <p:cNvPr id="54272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4272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7E25BF3-F758-44B6-8632-7236116F3986}" type="slidenum">
              <a:rPr lang="en-GB" altLang="en-US" sz="1100" i="1">
                <a:latin typeface="Times New Roman" pitchFamily="18" charset="0"/>
              </a:rPr>
              <a:pPr algn="r">
                <a:spcBef>
                  <a:spcPct val="0"/>
                </a:spcBef>
                <a:buFontTx/>
                <a:buNone/>
              </a:pPr>
              <a:t>225</a:t>
            </a:fld>
            <a:endParaRPr lang="en-GB" altLang="en-US" sz="1100" i="1">
              <a:latin typeface="Times New Roman" pitchFamily="18" charset="0"/>
            </a:endParaRPr>
          </a:p>
        </p:txBody>
      </p:sp>
      <p:sp>
        <p:nvSpPr>
          <p:cNvPr id="542725" name="Rectangle 2"/>
          <p:cNvSpPr>
            <a:spLocks noGrp="1" noRot="1" noChangeAspect="1" noChangeArrowheads="1" noTextEdit="1"/>
          </p:cNvSpPr>
          <p:nvPr>
            <p:ph type="sldImg"/>
          </p:nvPr>
        </p:nvSpPr>
        <p:spPr>
          <a:ln/>
        </p:spPr>
      </p:sp>
      <p:sp>
        <p:nvSpPr>
          <p:cNvPr id="54272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1A463791-6131-4752-9624-0561FD26B768}" type="slidenum">
              <a:rPr lang="en-GB" altLang="en-US" sz="1100" i="1">
                <a:latin typeface="Times New Roman" pitchFamily="18" charset="0"/>
              </a:rPr>
              <a:pPr algn="r">
                <a:spcBef>
                  <a:spcPct val="0"/>
                </a:spcBef>
                <a:buFontTx/>
                <a:buNone/>
              </a:pPr>
              <a:t>226</a:t>
            </a:fld>
            <a:endParaRPr lang="en-GB" altLang="en-US" sz="1100" i="1">
              <a:latin typeface="Times New Roman" pitchFamily="18" charset="0"/>
            </a:endParaRPr>
          </a:p>
        </p:txBody>
      </p:sp>
      <p:sp>
        <p:nvSpPr>
          <p:cNvPr id="54374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54374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CC84CBE-F268-407D-AEF8-E4DC5600FD04}" type="slidenum">
              <a:rPr lang="en-GB" altLang="en-US" sz="1100" i="1">
                <a:latin typeface="Times New Roman" pitchFamily="18" charset="0"/>
              </a:rPr>
              <a:pPr algn="r">
                <a:spcBef>
                  <a:spcPct val="0"/>
                </a:spcBef>
                <a:buFontTx/>
                <a:buNone/>
              </a:pPr>
              <a:t>226</a:t>
            </a:fld>
            <a:endParaRPr lang="en-GB" altLang="en-US" sz="1100" i="1">
              <a:latin typeface="Times New Roman" pitchFamily="18" charset="0"/>
            </a:endParaRPr>
          </a:p>
        </p:txBody>
      </p:sp>
      <p:sp>
        <p:nvSpPr>
          <p:cNvPr id="543749" name="Rectangle 2"/>
          <p:cNvSpPr>
            <a:spLocks noGrp="1" noRot="1" noChangeAspect="1" noChangeArrowheads="1" noTextEdit="1"/>
          </p:cNvSpPr>
          <p:nvPr>
            <p:ph type="sldImg"/>
          </p:nvPr>
        </p:nvSpPr>
        <p:spPr>
          <a:ln/>
        </p:spPr>
      </p:sp>
      <p:sp>
        <p:nvSpPr>
          <p:cNvPr id="54375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DE689DB-171D-4468-8412-5F0862F36C7A}" type="slidenum">
              <a:rPr lang="en-GB" altLang="en-US" sz="1100" smtClean="0">
                <a:latin typeface="Times New Roman" pitchFamily="18" charset="0"/>
              </a:rPr>
              <a:pPr>
                <a:spcBef>
                  <a:spcPct val="0"/>
                </a:spcBef>
                <a:buFontTx/>
                <a:buNone/>
              </a:pPr>
              <a:t>23</a:t>
            </a:fld>
            <a:endParaRPr lang="en-GB" altLang="en-US" sz="1100">
              <a:latin typeface="Times New Roman" pitchFamily="18" charset="0"/>
            </a:endParaRPr>
          </a:p>
        </p:txBody>
      </p:sp>
      <p:sp>
        <p:nvSpPr>
          <p:cNvPr id="303107"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6" tIns="0" rIns="19746"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7D8AA1E-8CA7-4416-A1F4-1B65A4DD4A85}" type="slidenum">
              <a:rPr lang="en-GB" altLang="en-US" sz="1100" i="1">
                <a:latin typeface="Times New Roman" pitchFamily="18" charset="0"/>
              </a:rPr>
              <a:pPr algn="r">
                <a:spcBef>
                  <a:spcPct val="0"/>
                </a:spcBef>
                <a:buFontTx/>
                <a:buNone/>
              </a:pPr>
              <a:t>23</a:t>
            </a:fld>
            <a:endParaRPr lang="en-GB" altLang="en-US" sz="1100" i="1">
              <a:latin typeface="Times New Roman" pitchFamily="18" charset="0"/>
            </a:endParaRPr>
          </a:p>
        </p:txBody>
      </p:sp>
      <p:sp>
        <p:nvSpPr>
          <p:cNvPr id="303108" name="Rectangle 2"/>
          <p:cNvSpPr>
            <a:spLocks noGrp="1" noRot="1" noChangeAspect="1" noChangeArrowheads="1" noTextEdit="1"/>
          </p:cNvSpPr>
          <p:nvPr>
            <p:ph type="sldImg"/>
          </p:nvPr>
        </p:nvSpPr>
        <p:spPr>
          <a:ln/>
        </p:spPr>
      </p:sp>
      <p:sp>
        <p:nvSpPr>
          <p:cNvPr id="30310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42" tIns="47721" rIns="95442" bIns="47721"/>
          <a:lstStyle/>
          <a:p>
            <a:pPr marL="0" indent="0" eaLnBrk="1" hangingPunct="1">
              <a:buFontTx/>
              <a:buNone/>
            </a:pPr>
            <a:r>
              <a:rPr lang="en-US" altLang="en-US" sz="1200" dirty="0"/>
              <a:t>Let’s for example assume that the costs of price changes per year are constant CLICK and equal  CLICK 3 €.</a:t>
            </a:r>
          </a:p>
          <a:p>
            <a:pPr marL="0" indent="0" eaLnBrk="1" hangingPunct="1">
              <a:buFontTx/>
              <a:buNone/>
            </a:pPr>
            <a:endParaRPr lang="en-US" altLang="en-US" sz="1200" dirty="0">
              <a:latin typeface="Arial" pitchFamily="34" charset="0"/>
            </a:endParaRPr>
          </a:p>
          <a:p>
            <a:pPr marL="0" indent="0" eaLnBrk="1" hangingPunct="1">
              <a:buFontTx/>
              <a:buNone/>
            </a:pPr>
            <a:r>
              <a:rPr lang="en-US" altLang="en-US" sz="1200" dirty="0">
                <a:latin typeface="Arial" pitchFamily="34" charset="0"/>
              </a:rPr>
              <a:t>This shape of the marginal cost curve of price changes should be plausible. In somewhat increasing marginal cost curve, would not change the result of the analysis.</a:t>
            </a:r>
          </a:p>
          <a:p>
            <a:pPr marL="0" indent="0" eaLnBrk="1" hangingPunct="1">
              <a:buFontTx/>
              <a:buNone/>
            </a:pPr>
            <a:endParaRPr lang="en-US" altLang="en-US" sz="1200" dirty="0">
              <a:latin typeface="Arial" pitchFamily="34" charset="0"/>
            </a:endParaRPr>
          </a:p>
          <a:p>
            <a:pPr marL="0" indent="0" eaLnBrk="1" hangingPunct="1">
              <a:buFontTx/>
              <a:buNone/>
            </a:pPr>
            <a:r>
              <a:rPr lang="en-US" altLang="en-US" sz="1200" dirty="0">
                <a:latin typeface="Arial" pitchFamily="34" charset="0"/>
              </a:rPr>
              <a:t>So if a company changes the price of its product one time per year CLICK the costs would equal 3 €.</a:t>
            </a:r>
            <a:endParaRPr lang="de-DE" altLang="en-US" dirty="0">
              <a:latin typeface="Arial"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BBB54B1-9A7A-4277-B201-5A5CC82E755D}" type="slidenum">
              <a:rPr lang="en-GB" altLang="en-US" sz="1100" smtClean="0">
                <a:latin typeface="Times New Roman" pitchFamily="18" charset="0"/>
              </a:rPr>
              <a:pPr>
                <a:spcBef>
                  <a:spcPct val="0"/>
                </a:spcBef>
                <a:buFontTx/>
                <a:buNone/>
              </a:pPr>
              <a:t>24</a:t>
            </a:fld>
            <a:endParaRPr lang="en-GB" altLang="en-US" sz="1100">
              <a:latin typeface="Times New Roman" pitchFamily="18" charset="0"/>
            </a:endParaRPr>
          </a:p>
        </p:txBody>
      </p:sp>
      <p:sp>
        <p:nvSpPr>
          <p:cNvPr id="304131"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6" tIns="0" rIns="19746"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149E62D5-1A60-4246-AFE5-C9EC45052A82}" type="slidenum">
              <a:rPr lang="en-GB" altLang="en-US" sz="1100" i="1">
                <a:latin typeface="Times New Roman" pitchFamily="18" charset="0"/>
              </a:rPr>
              <a:pPr algn="r">
                <a:spcBef>
                  <a:spcPct val="0"/>
                </a:spcBef>
                <a:buFontTx/>
                <a:buNone/>
              </a:pPr>
              <a:t>24</a:t>
            </a:fld>
            <a:endParaRPr lang="en-GB" altLang="en-US" sz="1100" i="1">
              <a:latin typeface="Times New Roman" pitchFamily="18" charset="0"/>
            </a:endParaRPr>
          </a:p>
        </p:txBody>
      </p:sp>
      <p:sp>
        <p:nvSpPr>
          <p:cNvPr id="304132" name="Rectangle 2"/>
          <p:cNvSpPr>
            <a:spLocks noGrp="1" noRot="1" noChangeAspect="1" noChangeArrowheads="1" noTextEdit="1"/>
          </p:cNvSpPr>
          <p:nvPr>
            <p:ph type="sldImg"/>
          </p:nvPr>
        </p:nvSpPr>
        <p:spPr>
          <a:ln/>
        </p:spPr>
      </p:sp>
      <p:sp>
        <p:nvSpPr>
          <p:cNvPr id="30413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42" tIns="47721" rIns="95442" bIns="47721"/>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dirty="0">
                <a:latin typeface="Arial" pitchFamily="34" charset="0"/>
              </a:rPr>
              <a:t>If a company changes the price of its product 2 times per year the costs would equal 6 €.</a:t>
            </a:r>
            <a:endParaRPr lang="de-DE" altLang="en-US" dirty="0">
              <a:latin typeface="Arial" pitchFamily="34" charset="0"/>
            </a:endParaRPr>
          </a:p>
          <a:p>
            <a:pPr marL="0" indent="0" eaLnBrk="1" hangingPunct="1">
              <a:buFontTx/>
              <a:buNone/>
            </a:pPr>
            <a:endParaRPr lang="de-DE" altLang="en-US" dirty="0">
              <a:latin typeface="Arial"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A267D8C-57BC-472C-A541-740FCD20E16D}" type="slidenum">
              <a:rPr lang="en-GB" altLang="en-US" sz="1100" smtClean="0">
                <a:latin typeface="Times New Roman" pitchFamily="18" charset="0"/>
              </a:rPr>
              <a:pPr>
                <a:spcBef>
                  <a:spcPct val="0"/>
                </a:spcBef>
                <a:buFontTx/>
                <a:buNone/>
              </a:pPr>
              <a:t>25</a:t>
            </a:fld>
            <a:endParaRPr lang="en-GB" altLang="en-US" sz="1100">
              <a:latin typeface="Times New Roman" pitchFamily="18" charset="0"/>
            </a:endParaRPr>
          </a:p>
        </p:txBody>
      </p:sp>
      <p:sp>
        <p:nvSpPr>
          <p:cNvPr id="305155"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6" tIns="0" rIns="19746"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5B1AEEF-D2A3-485F-BC15-C23BD85DC406}" type="slidenum">
              <a:rPr lang="en-GB" altLang="en-US" sz="1100" i="1">
                <a:latin typeface="Times New Roman" pitchFamily="18" charset="0"/>
              </a:rPr>
              <a:pPr algn="r">
                <a:spcBef>
                  <a:spcPct val="0"/>
                </a:spcBef>
                <a:buFontTx/>
                <a:buNone/>
              </a:pPr>
              <a:t>25</a:t>
            </a:fld>
            <a:endParaRPr lang="en-GB" altLang="en-US" sz="1100" i="1">
              <a:latin typeface="Times New Roman" pitchFamily="18" charset="0"/>
            </a:endParaRPr>
          </a:p>
        </p:txBody>
      </p:sp>
      <p:sp>
        <p:nvSpPr>
          <p:cNvPr id="305156" name="Rectangle 2"/>
          <p:cNvSpPr>
            <a:spLocks noGrp="1" noRot="1" noChangeAspect="1" noChangeArrowheads="1" noTextEdit="1"/>
          </p:cNvSpPr>
          <p:nvPr>
            <p:ph type="sldImg"/>
          </p:nvPr>
        </p:nvSpPr>
        <p:spPr>
          <a:ln/>
        </p:spPr>
      </p:sp>
      <p:sp>
        <p:nvSpPr>
          <p:cNvPr id="30515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42" tIns="47721" rIns="95442" bIns="47721"/>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The marginal return of a price change should however decrease as indicated by this curve, because </a:t>
            </a:r>
            <a:r>
              <a:rPr lang="en-US" altLang="en-US" sz="1200" dirty="0">
                <a:solidFill>
                  <a:schemeClr val="bg1"/>
                </a:solidFill>
              </a:rPr>
              <a:t>The return per price change will typically decrease, if the number of price changes per year grows.</a:t>
            </a:r>
          </a:p>
          <a:p>
            <a:pPr marL="0" indent="0" eaLnBrk="1" hangingPunct="1">
              <a:buFontTx/>
              <a:buNone/>
            </a:pPr>
            <a:endParaRPr lang="en-US" altLang="en-US" noProof="0" dirty="0">
              <a:latin typeface="Arial" pitchFamily="34" charset="0"/>
            </a:endParaRPr>
          </a:p>
          <a:p>
            <a:pPr marL="0" indent="0" eaLnBrk="1" hangingPunct="1">
              <a:buFontTx/>
              <a:buNone/>
            </a:pPr>
            <a:endParaRPr lang="en-US" altLang="en-US" noProof="0"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For example: </a:t>
            </a:r>
            <a:r>
              <a:rPr lang="en-US" altLang="en-US" sz="1200" dirty="0">
                <a:solidFill>
                  <a:schemeClr val="bg1"/>
                </a:solidFill>
              </a:rPr>
              <a:t>The return of 0,5 price change in a year, this means 1 price change every 2 years, CLICK will normally be quite high, CLICK since it is very likely that </a:t>
            </a:r>
            <a:r>
              <a:rPr lang="en-US" altLang="en-US" sz="1200" dirty="0">
                <a:solidFill>
                  <a:srgbClr val="FF0000"/>
                </a:solidFill>
              </a:rPr>
              <a:t>significant changes</a:t>
            </a:r>
            <a:r>
              <a:rPr lang="en-US" altLang="en-US" sz="1200" dirty="0">
                <a:solidFill>
                  <a:schemeClr val="bg1"/>
                </a:solidFill>
              </a:rPr>
              <a:t> of production costs and demand strength will occur </a:t>
            </a:r>
            <a:r>
              <a:rPr lang="en-US" altLang="en-US" sz="1200" dirty="0">
                <a:solidFill>
                  <a:srgbClr val="FF0000"/>
                </a:solidFill>
              </a:rPr>
              <a:t>within</a:t>
            </a:r>
            <a:r>
              <a:rPr lang="en-US" altLang="en-US" sz="1200" dirty="0">
                <a:solidFill>
                  <a:schemeClr val="bg1"/>
                </a:solidFill>
              </a:rPr>
              <a:t> a time span of </a:t>
            </a:r>
            <a:r>
              <a:rPr lang="en-US" altLang="en-US" sz="1200" dirty="0">
                <a:solidFill>
                  <a:srgbClr val="FF0000"/>
                </a:solidFill>
              </a:rPr>
              <a:t>2 years</a:t>
            </a:r>
            <a:r>
              <a:rPr lang="en-US" altLang="en-US" sz="1200" dirty="0">
                <a:solidFill>
                  <a:schemeClr val="bg1"/>
                </a:solidFill>
              </a:rPr>
              <a:t>.</a:t>
            </a:r>
          </a:p>
          <a:p>
            <a:pPr marL="0" indent="0" eaLnBrk="1" hangingPunct="1">
              <a:buFontTx/>
              <a:buNone/>
            </a:pPr>
            <a:endParaRPr lang="en-US" altLang="en-US" noProof="0"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To the contrary: </a:t>
            </a:r>
            <a:r>
              <a:rPr lang="en-US" altLang="en-US" sz="1200" dirty="0">
                <a:solidFill>
                  <a:schemeClr val="bg1"/>
                </a:solidFill>
              </a:rPr>
              <a:t>The return of 4 price changes per year CLICK will normally be lower, since  CLICK it is </a:t>
            </a:r>
            <a:r>
              <a:rPr lang="en-US" altLang="en-US" sz="1200" dirty="0">
                <a:solidFill>
                  <a:srgbClr val="FF0000"/>
                </a:solidFill>
              </a:rPr>
              <a:t>not so likely</a:t>
            </a:r>
            <a:r>
              <a:rPr lang="en-US" altLang="en-US" sz="1200" dirty="0">
                <a:solidFill>
                  <a:schemeClr val="bg1"/>
                </a:solidFill>
              </a:rPr>
              <a:t> that </a:t>
            </a:r>
            <a:r>
              <a:rPr lang="en-US" altLang="en-US" sz="1200" dirty="0">
                <a:solidFill>
                  <a:srgbClr val="FF0000"/>
                </a:solidFill>
              </a:rPr>
              <a:t>significant changes</a:t>
            </a:r>
            <a:r>
              <a:rPr lang="en-US" altLang="en-US" sz="1200" dirty="0">
                <a:solidFill>
                  <a:schemeClr val="bg1"/>
                </a:solidFill>
              </a:rPr>
              <a:t> of production costs and demand strength will occur </a:t>
            </a:r>
            <a:r>
              <a:rPr lang="en-US" altLang="en-US" sz="1200" dirty="0">
                <a:solidFill>
                  <a:srgbClr val="FF0000"/>
                </a:solidFill>
              </a:rPr>
              <a:t>every quarter</a:t>
            </a:r>
            <a:r>
              <a:rPr lang="en-US" altLang="en-US" sz="1200" dirty="0">
                <a:solidFill>
                  <a:schemeClr val="bg1"/>
                </a:solidFill>
              </a:rPr>
              <a:t>…</a:t>
            </a:r>
          </a:p>
          <a:p>
            <a:pPr marL="0" indent="0" eaLnBrk="1" hangingPunct="1">
              <a:buFontTx/>
              <a:buNone/>
            </a:pPr>
            <a:endParaRPr lang="en-US" altLang="en-US" noProof="0" dirty="0">
              <a:latin typeface="Arial"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8B575A7-82DD-4AE4-8E45-A1A1607623DD}" type="slidenum">
              <a:rPr lang="en-GB" altLang="en-US" sz="1100" smtClean="0">
                <a:latin typeface="Times New Roman" pitchFamily="18" charset="0"/>
              </a:rPr>
              <a:pPr>
                <a:spcBef>
                  <a:spcPct val="0"/>
                </a:spcBef>
                <a:buFontTx/>
                <a:buNone/>
              </a:pPr>
              <a:t>26</a:t>
            </a:fld>
            <a:endParaRPr lang="en-GB" altLang="en-US" sz="1100">
              <a:latin typeface="Times New Roman" pitchFamily="18" charset="0"/>
            </a:endParaRPr>
          </a:p>
        </p:txBody>
      </p:sp>
      <p:sp>
        <p:nvSpPr>
          <p:cNvPr id="306179"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6" tIns="0" rIns="19746"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EF825A21-3DD7-4C79-966C-146ABFD38567}" type="slidenum">
              <a:rPr lang="en-GB" altLang="en-US" sz="1100" i="1">
                <a:latin typeface="Times New Roman" pitchFamily="18" charset="0"/>
              </a:rPr>
              <a:pPr algn="r">
                <a:spcBef>
                  <a:spcPct val="0"/>
                </a:spcBef>
                <a:buFontTx/>
                <a:buNone/>
              </a:pPr>
              <a:t>26</a:t>
            </a:fld>
            <a:endParaRPr lang="en-GB" altLang="en-US" sz="1100" i="1">
              <a:latin typeface="Times New Roman" pitchFamily="18" charset="0"/>
            </a:endParaRPr>
          </a:p>
        </p:txBody>
      </p:sp>
      <p:sp>
        <p:nvSpPr>
          <p:cNvPr id="306180" name="Rectangle 2"/>
          <p:cNvSpPr>
            <a:spLocks noGrp="1" noRot="1" noChangeAspect="1" noChangeArrowheads="1" noTextEdit="1"/>
          </p:cNvSpPr>
          <p:nvPr>
            <p:ph type="sldImg"/>
          </p:nvPr>
        </p:nvSpPr>
        <p:spPr>
          <a:ln/>
        </p:spPr>
      </p:sp>
      <p:sp>
        <p:nvSpPr>
          <p:cNvPr id="30618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42" tIns="47721" rIns="95442" bIns="47721"/>
          <a:lstStyle/>
          <a:p>
            <a:pPr marL="0" indent="0" eaLnBrk="1" hangingPunct="1">
              <a:buFontTx/>
              <a:buNone/>
            </a:pPr>
            <a:r>
              <a:rPr lang="en-US" altLang="en-US" noProof="0" dirty="0">
                <a:latin typeface="Arial" pitchFamily="34" charset="0"/>
              </a:rPr>
              <a:t>If we put the marginal cost curve and the marginal return curve together, the intersection point tells us, where the profit maximizing number of price changes per year lies: It equals 2 price changes per year.</a:t>
            </a:r>
          </a:p>
          <a:p>
            <a:pPr marL="0" indent="0" eaLnBrk="1" hangingPunct="1">
              <a:buFontTx/>
              <a:buNone/>
            </a:pPr>
            <a:endParaRPr lang="en-US" altLang="en-US" noProof="0"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If we would instead, for example, choose only 1 price change per year  CLICK , the return of a price change  CLICK  would be higher than the costs, such that CLICK m</a:t>
            </a:r>
            <a:r>
              <a:rPr lang="en-US" altLang="en-US" sz="1200" dirty="0">
                <a:solidFill>
                  <a:schemeClr val="bg1"/>
                </a:solidFill>
              </a:rPr>
              <a:t>ore often price changes profitable</a:t>
            </a:r>
          </a:p>
          <a:p>
            <a:pPr marL="0" indent="0" eaLnBrk="1" hangingPunct="1">
              <a:buFontTx/>
              <a:buNone/>
            </a:pPr>
            <a:endParaRPr lang="en-US" altLang="en-US" noProof="0" dirty="0">
              <a:latin typeface="Arial" pitchFamily="34" charset="0"/>
            </a:endParaRPr>
          </a:p>
          <a:p>
            <a:pPr marL="0" indent="0" eaLnBrk="1" hangingPunct="1">
              <a:buFontTx/>
              <a:buNone/>
            </a:pPr>
            <a:endParaRPr lang="en-US" altLang="en-US" noProof="0" dirty="0">
              <a:latin typeface="Arial" pitchFamily="34" charset="0"/>
            </a:endParaRPr>
          </a:p>
          <a:p>
            <a:pPr marL="0" indent="0" eaLnBrk="1" hangingPunct="1">
              <a:buFontTx/>
              <a:buNone/>
            </a:pPr>
            <a:endParaRPr lang="en-US" altLang="en-US" noProof="0" dirty="0">
              <a:latin typeface="Arial"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92E51E8-923C-4949-BE80-F1E7EBB42BEA}" type="slidenum">
              <a:rPr lang="en-GB" altLang="en-US" sz="1100" smtClean="0">
                <a:latin typeface="Times New Roman" pitchFamily="18" charset="0"/>
              </a:rPr>
              <a:pPr>
                <a:spcBef>
                  <a:spcPct val="0"/>
                </a:spcBef>
                <a:buFontTx/>
                <a:buNone/>
              </a:pPr>
              <a:t>27</a:t>
            </a:fld>
            <a:endParaRPr lang="en-GB" altLang="en-US" sz="1100">
              <a:latin typeface="Times New Roman" pitchFamily="18" charset="0"/>
            </a:endParaRPr>
          </a:p>
        </p:txBody>
      </p:sp>
      <p:sp>
        <p:nvSpPr>
          <p:cNvPr id="307203"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6" tIns="0" rIns="19746"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31F1BA4-A18C-4E22-9049-70925A544E20}" type="slidenum">
              <a:rPr lang="en-GB" altLang="en-US" sz="1100" i="1">
                <a:latin typeface="Times New Roman" pitchFamily="18" charset="0"/>
              </a:rPr>
              <a:pPr algn="r">
                <a:spcBef>
                  <a:spcPct val="0"/>
                </a:spcBef>
                <a:buFontTx/>
                <a:buNone/>
              </a:pPr>
              <a:t>27</a:t>
            </a:fld>
            <a:endParaRPr lang="en-GB" altLang="en-US" sz="1100" i="1">
              <a:latin typeface="Times New Roman" pitchFamily="18" charset="0"/>
            </a:endParaRPr>
          </a:p>
        </p:txBody>
      </p:sp>
      <p:sp>
        <p:nvSpPr>
          <p:cNvPr id="307204" name="Rectangle 2"/>
          <p:cNvSpPr>
            <a:spLocks noGrp="1" noRot="1" noChangeAspect="1" noChangeArrowheads="1" noTextEdit="1"/>
          </p:cNvSpPr>
          <p:nvPr>
            <p:ph type="sldImg"/>
          </p:nvPr>
        </p:nvSpPr>
        <p:spPr>
          <a:ln/>
        </p:spPr>
      </p:sp>
      <p:sp>
        <p:nvSpPr>
          <p:cNvPr id="30720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42" tIns="47721" rIns="95442" bIns="47721"/>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If we would instead, for example, choose 4 price change per year  CLICK , the return of a price change  CLICK  would be smaller than the costs, such that CLICK less</a:t>
            </a:r>
            <a:r>
              <a:rPr lang="en-US" altLang="en-US" sz="1200" dirty="0">
                <a:solidFill>
                  <a:schemeClr val="bg1"/>
                </a:solidFill>
              </a:rPr>
              <a:t> often price changes profitable</a:t>
            </a:r>
            <a:r>
              <a:rPr lang="de-DE" altLang="en-US" sz="1200" dirty="0">
                <a:solidFill>
                  <a:schemeClr val="bg1"/>
                </a:solidFill>
                <a:latin typeface="Arial" pitchFamily="34" charset="0"/>
              </a:rPr>
              <a:t>.</a:t>
            </a:r>
            <a:endParaRPr lang="en-US" altLang="en-US" sz="1200" dirty="0">
              <a:solidFill>
                <a:schemeClr val="bg1"/>
              </a:solidFill>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3C4E209-DB37-44EB-A66C-146BE01C104B}" type="slidenum">
              <a:rPr lang="en-GB" altLang="en-US" sz="1100" smtClean="0">
                <a:latin typeface="Times New Roman" pitchFamily="18" charset="0"/>
              </a:rPr>
              <a:pPr>
                <a:spcBef>
                  <a:spcPct val="0"/>
                </a:spcBef>
                <a:buFontTx/>
                <a:buNone/>
              </a:pPr>
              <a:t>28</a:t>
            </a:fld>
            <a:endParaRPr lang="en-GB" altLang="en-US" sz="1100">
              <a:latin typeface="Times New Roman" pitchFamily="18" charset="0"/>
            </a:endParaRPr>
          </a:p>
        </p:txBody>
      </p:sp>
      <p:sp>
        <p:nvSpPr>
          <p:cNvPr id="308227"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6" tIns="0" rIns="19746" bIns="0" anchor="b"/>
          <a:lstStyle>
            <a:lvl1pPr defTabSz="823913">
              <a:spcBef>
                <a:spcPct val="30000"/>
              </a:spcBef>
              <a:buAutoNum type="arabicPeriod"/>
              <a:defRPr sz="1200">
                <a:solidFill>
                  <a:schemeClr val="tx1"/>
                </a:solidFill>
                <a:latin typeface="Arial" pitchFamily="34" charset="0"/>
              </a:defRPr>
            </a:lvl1pPr>
            <a:lvl2pPr marL="742950" indent="-285750" defTabSz="823913">
              <a:spcBef>
                <a:spcPct val="30000"/>
              </a:spcBef>
              <a:buAutoNum type="arabicPeriod"/>
              <a:defRPr sz="1200">
                <a:solidFill>
                  <a:schemeClr val="tx1"/>
                </a:solidFill>
                <a:latin typeface="Arial" pitchFamily="34" charset="0"/>
              </a:defRPr>
            </a:lvl2pPr>
            <a:lvl3pPr marL="1143000" indent="-228600" defTabSz="823913">
              <a:spcBef>
                <a:spcPct val="30000"/>
              </a:spcBef>
              <a:buAutoNum type="arabicPeriod"/>
              <a:defRPr sz="1200">
                <a:solidFill>
                  <a:schemeClr val="tx1"/>
                </a:solidFill>
                <a:latin typeface="Arial" pitchFamily="34" charset="0"/>
              </a:defRPr>
            </a:lvl3pPr>
            <a:lvl4pPr marL="1600200" indent="-228600" defTabSz="823913">
              <a:spcBef>
                <a:spcPct val="30000"/>
              </a:spcBef>
              <a:buAutoNum type="arabicPeriod"/>
              <a:defRPr sz="1200">
                <a:solidFill>
                  <a:schemeClr val="tx1"/>
                </a:solidFill>
                <a:latin typeface="Arial" pitchFamily="34" charset="0"/>
              </a:defRPr>
            </a:lvl4pPr>
            <a:lvl5pPr marL="2057400" indent="-228600" defTabSz="823913">
              <a:spcBef>
                <a:spcPct val="30000"/>
              </a:spcBef>
              <a:buAutoNum type="arabicPeriod"/>
              <a:defRPr sz="1200">
                <a:solidFill>
                  <a:schemeClr val="tx1"/>
                </a:solidFill>
                <a:latin typeface="Arial" pitchFamily="34" charset="0"/>
              </a:defRPr>
            </a:lvl5pPr>
            <a:lvl6pPr marL="2514600" indent="-228600" defTabSz="8239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39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39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3913"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5F8BA1E-85BE-4601-B647-F2D8773662CB}" type="slidenum">
              <a:rPr lang="en-GB" altLang="en-US" sz="1100" i="1">
                <a:latin typeface="Times New Roman" pitchFamily="18" charset="0"/>
              </a:rPr>
              <a:pPr algn="r">
                <a:spcBef>
                  <a:spcPct val="0"/>
                </a:spcBef>
                <a:buFontTx/>
                <a:buNone/>
              </a:pPr>
              <a:t>28</a:t>
            </a:fld>
            <a:endParaRPr lang="en-GB" altLang="en-US" sz="1100" i="1">
              <a:latin typeface="Times New Roman" pitchFamily="18" charset="0"/>
            </a:endParaRPr>
          </a:p>
        </p:txBody>
      </p:sp>
      <p:sp>
        <p:nvSpPr>
          <p:cNvPr id="308228" name="Rectangle 2"/>
          <p:cNvSpPr>
            <a:spLocks noGrp="1" noRot="1" noChangeAspect="1" noChangeArrowheads="1" noTextEdit="1"/>
          </p:cNvSpPr>
          <p:nvPr>
            <p:ph type="sldImg"/>
          </p:nvPr>
        </p:nvSpPr>
        <p:spPr>
          <a:ln/>
        </p:spPr>
      </p:sp>
      <p:sp>
        <p:nvSpPr>
          <p:cNvPr id="30822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42" tIns="47721" rIns="95442" bIns="47721"/>
          <a:lstStyle/>
          <a:p>
            <a:pPr marL="0" indent="0" eaLnBrk="1" hangingPunct="1">
              <a:buFontTx/>
              <a:buNone/>
            </a:pPr>
            <a:r>
              <a:rPr lang="en-US" altLang="en-US" noProof="0" dirty="0">
                <a:latin typeface="Arial" pitchFamily="34" charset="0"/>
              </a:rPr>
              <a:t>As a result, we find that the </a:t>
            </a:r>
            <a:r>
              <a:rPr lang="en-US" altLang="en-US" sz="1200" noProof="0" dirty="0">
                <a:solidFill>
                  <a:schemeClr val="bg1"/>
                </a:solidFill>
              </a:rPr>
              <a:t>Profit maximizing number of price changes per year must be 2, where the marginal return of a price change just equals the marginal costs.</a:t>
            </a:r>
            <a:endParaRPr lang="en-US" altLang="en-US" noProof="0" dirty="0">
              <a:latin typeface="Arial"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6" tIns="0" rIns="19746"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37E87896-E5A6-44F0-86B3-A68CAEDB76A6}" type="slidenum">
              <a:rPr lang="en-GB" altLang="en-US" sz="1100" i="1">
                <a:latin typeface="Times New Roman" pitchFamily="18" charset="0"/>
              </a:rPr>
              <a:pPr algn="r">
                <a:spcBef>
                  <a:spcPct val="0"/>
                </a:spcBef>
                <a:buFontTx/>
                <a:buNone/>
              </a:pPr>
              <a:t>29</a:t>
            </a:fld>
            <a:endParaRPr lang="en-GB" altLang="en-US" sz="1100" i="1">
              <a:latin typeface="Times New Roman" pitchFamily="18" charset="0"/>
            </a:endParaRPr>
          </a:p>
        </p:txBody>
      </p:sp>
      <p:sp>
        <p:nvSpPr>
          <p:cNvPr id="309251" name="Rectangle 2"/>
          <p:cNvSpPr>
            <a:spLocks noGrp="1" noRot="1" noChangeAspect="1" noChangeArrowheads="1" noTextEdit="1"/>
          </p:cNvSpPr>
          <p:nvPr>
            <p:ph type="sldImg"/>
          </p:nvPr>
        </p:nvSpPr>
        <p:spPr>
          <a:ln/>
        </p:spPr>
      </p:sp>
      <p:sp>
        <p:nvSpPr>
          <p:cNvPr id="309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48" tIns="47724" rIns="95448" bIns="47724"/>
          <a:lstStyle/>
          <a:p>
            <a:pPr eaLnBrk="1" hangingPunct="1">
              <a:buFontTx/>
              <a:buChar char="•"/>
            </a:pPr>
            <a:endParaRPr lang="de-DE" altLang="en-US">
              <a:latin typeface="Arial"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02B6E22-0D2B-46EC-AE9E-126182CA6635}" type="slidenum">
              <a:rPr lang="en-GB" altLang="en-US" sz="1100" smtClean="0">
                <a:latin typeface="Times New Roman" pitchFamily="18" charset="0"/>
              </a:rPr>
              <a:pPr>
                <a:spcBef>
                  <a:spcPct val="0"/>
                </a:spcBef>
                <a:buFontTx/>
                <a:buNone/>
              </a:pPr>
              <a:t>3</a:t>
            </a:fld>
            <a:endParaRPr lang="en-GB" altLang="en-US" sz="1100">
              <a:latin typeface="Times New Roman" pitchFamily="18" charset="0"/>
            </a:endParaRPr>
          </a:p>
        </p:txBody>
      </p:sp>
      <p:sp>
        <p:nvSpPr>
          <p:cNvPr id="28262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8262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EDB0DFE3-144F-49E9-AE27-B2B64275C567}" type="slidenum">
              <a:rPr lang="en-GB" altLang="en-US" sz="1100" i="1">
                <a:latin typeface="Times New Roman" pitchFamily="18" charset="0"/>
              </a:rPr>
              <a:pPr algn="r">
                <a:spcBef>
                  <a:spcPct val="0"/>
                </a:spcBef>
                <a:buFontTx/>
                <a:buNone/>
              </a:pPr>
              <a:t>3</a:t>
            </a:fld>
            <a:endParaRPr lang="en-GB" altLang="en-US" sz="1100" i="1">
              <a:latin typeface="Times New Roman" pitchFamily="18" charset="0"/>
            </a:endParaRPr>
          </a:p>
        </p:txBody>
      </p:sp>
      <p:sp>
        <p:nvSpPr>
          <p:cNvPr id="282629" name="Rectangle 2"/>
          <p:cNvSpPr>
            <a:spLocks noGrp="1" noRot="1" noChangeAspect="1" noChangeArrowheads="1" noTextEdit="1"/>
          </p:cNvSpPr>
          <p:nvPr>
            <p:ph type="sldImg"/>
          </p:nvPr>
        </p:nvSpPr>
        <p:spPr>
          <a:ln/>
        </p:spPr>
      </p:sp>
      <p:sp>
        <p:nvSpPr>
          <p:cNvPr id="28263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6" tIns="0" rIns="19746"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BD03B29-4998-416B-A05D-4A739A6E0258}" type="slidenum">
              <a:rPr lang="en-GB" altLang="en-US" sz="1100" i="1">
                <a:latin typeface="Times New Roman" pitchFamily="18" charset="0"/>
              </a:rPr>
              <a:pPr algn="r">
                <a:spcBef>
                  <a:spcPct val="0"/>
                </a:spcBef>
                <a:buFontTx/>
                <a:buNone/>
              </a:pPr>
              <a:t>30</a:t>
            </a:fld>
            <a:endParaRPr lang="en-GB" altLang="en-US" sz="1100" i="1">
              <a:latin typeface="Times New Roman" pitchFamily="18" charset="0"/>
            </a:endParaRPr>
          </a:p>
        </p:txBody>
      </p:sp>
      <p:sp>
        <p:nvSpPr>
          <p:cNvPr id="310275" name="Rectangle 2"/>
          <p:cNvSpPr>
            <a:spLocks noGrp="1" noRot="1" noChangeAspect="1" noChangeArrowheads="1" noTextEdit="1"/>
          </p:cNvSpPr>
          <p:nvPr>
            <p:ph type="sldImg"/>
          </p:nvPr>
        </p:nvSpPr>
        <p:spPr>
          <a:ln/>
        </p:spPr>
      </p:sp>
      <p:sp>
        <p:nvSpPr>
          <p:cNvPr id="310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48" tIns="47724" rIns="95448" bIns="47724"/>
          <a:lstStyle/>
          <a:p>
            <a:pPr marL="0" indent="0" eaLnBrk="1" hangingPunct="1">
              <a:buFontTx/>
              <a:buNone/>
            </a:pPr>
            <a:r>
              <a:rPr lang="en-US" altLang="en-US" noProof="0" dirty="0">
                <a:latin typeface="Arial" pitchFamily="34" charset="0"/>
              </a:rPr>
              <a:t>Now we can use this diagram to analyze, what happens, if the costs per price change grows, for example CLICK  </a:t>
            </a:r>
            <a:r>
              <a:rPr lang="en-US" altLang="en-US" noProof="0" dirty="0" err="1">
                <a:latin typeface="Arial" pitchFamily="34" charset="0"/>
              </a:rPr>
              <a:t>CLICK</a:t>
            </a:r>
            <a:r>
              <a:rPr lang="en-US" altLang="en-US" noProof="0" dirty="0">
                <a:latin typeface="Arial" pitchFamily="34" charset="0"/>
              </a:rPr>
              <a:t>  by this amount. As the new intersection point shows, the optimal number of price changes per year falls  CLICK  </a:t>
            </a:r>
            <a:r>
              <a:rPr lang="en-US" altLang="en-US" noProof="0" dirty="0" err="1">
                <a:latin typeface="Arial" pitchFamily="34" charset="0"/>
              </a:rPr>
              <a:t>CLICK</a:t>
            </a:r>
            <a:r>
              <a:rPr lang="en-US" altLang="en-US" noProof="0" dirty="0">
                <a:latin typeface="Arial" pitchFamily="34" charset="0"/>
              </a:rPr>
              <a:t> from 2 to 1 time. </a:t>
            </a:r>
          </a:p>
          <a:p>
            <a:pPr marL="0" indent="0" eaLnBrk="1" hangingPunct="1">
              <a:buFontTx/>
              <a:buNone/>
            </a:pPr>
            <a:endParaRPr lang="en-US" altLang="en-US" noProof="0" dirty="0">
              <a:latin typeface="Arial" pitchFamily="34" charset="0"/>
            </a:endParaRPr>
          </a:p>
          <a:p>
            <a:pPr marL="0" indent="0" eaLnBrk="1" hangingPunct="1">
              <a:buFontTx/>
              <a:buNone/>
            </a:pPr>
            <a:r>
              <a:rPr lang="en-US" altLang="en-US" noProof="0" dirty="0">
                <a:latin typeface="Arial" pitchFamily="34" charset="0"/>
              </a:rPr>
              <a:t>Consequently, CLICK </a:t>
            </a:r>
            <a:r>
              <a:rPr lang="de-DE" altLang="en-US" sz="1200" dirty="0">
                <a:solidFill>
                  <a:schemeClr val="bg1"/>
                </a:solidFill>
              </a:rPr>
              <a:t>The </a:t>
            </a:r>
            <a:r>
              <a:rPr lang="de-DE" altLang="en-US" sz="1200" dirty="0" err="1">
                <a:solidFill>
                  <a:schemeClr val="bg1"/>
                </a:solidFill>
              </a:rPr>
              <a:t>higher</a:t>
            </a:r>
            <a:r>
              <a:rPr lang="de-DE" altLang="en-US" sz="1200" dirty="0">
                <a:solidFill>
                  <a:schemeClr val="bg1"/>
                </a:solidFill>
              </a:rPr>
              <a:t> </a:t>
            </a:r>
            <a:r>
              <a:rPr lang="de-DE" altLang="en-US" sz="1200" dirty="0" err="1">
                <a:solidFill>
                  <a:schemeClr val="bg1"/>
                </a:solidFill>
              </a:rPr>
              <a:t>the</a:t>
            </a:r>
            <a:r>
              <a:rPr lang="de-DE" altLang="en-US" sz="1200" dirty="0">
                <a:solidFill>
                  <a:schemeClr val="bg1"/>
                </a:solidFill>
              </a:rPr>
              <a:t> </a:t>
            </a:r>
            <a:r>
              <a:rPr lang="de-DE" altLang="en-US" sz="1200" dirty="0" err="1">
                <a:solidFill>
                  <a:schemeClr val="bg1"/>
                </a:solidFill>
              </a:rPr>
              <a:t>costs</a:t>
            </a:r>
            <a:r>
              <a:rPr lang="de-DE" altLang="en-US" sz="1200" dirty="0">
                <a:solidFill>
                  <a:schemeClr val="bg1"/>
                </a:solidFill>
              </a:rPr>
              <a:t> per </a:t>
            </a:r>
            <a:r>
              <a:rPr lang="de-DE" altLang="en-US" sz="1200" dirty="0" err="1">
                <a:solidFill>
                  <a:schemeClr val="bg1"/>
                </a:solidFill>
              </a:rPr>
              <a:t>price</a:t>
            </a:r>
            <a:r>
              <a:rPr lang="de-DE" altLang="en-US" sz="1200" dirty="0">
                <a:solidFill>
                  <a:schemeClr val="bg1"/>
                </a:solidFill>
              </a:rPr>
              <a:t> </a:t>
            </a:r>
            <a:r>
              <a:rPr lang="de-DE" altLang="en-US" sz="1200" dirty="0" err="1">
                <a:solidFill>
                  <a:schemeClr val="bg1"/>
                </a:solidFill>
              </a:rPr>
              <a:t>adjustment</a:t>
            </a:r>
            <a:r>
              <a:rPr lang="de-DE" altLang="en-US" sz="1200" dirty="0">
                <a:solidFill>
                  <a:schemeClr val="bg1"/>
                </a:solidFill>
              </a:rPr>
              <a:t>, </a:t>
            </a:r>
            <a:r>
              <a:rPr lang="de-DE" altLang="en-US" sz="1200" dirty="0" err="1">
                <a:solidFill>
                  <a:schemeClr val="bg1"/>
                </a:solidFill>
              </a:rPr>
              <a:t>the</a:t>
            </a:r>
            <a:r>
              <a:rPr lang="de-DE" altLang="en-US" sz="1200" dirty="0">
                <a:solidFill>
                  <a:schemeClr val="bg1"/>
                </a:solidFill>
              </a:rPr>
              <a:t> </a:t>
            </a:r>
            <a:r>
              <a:rPr lang="de-DE" altLang="en-US" sz="1200" dirty="0" err="1">
                <a:solidFill>
                  <a:schemeClr val="bg1"/>
                </a:solidFill>
              </a:rPr>
              <a:t>lower</a:t>
            </a:r>
            <a:r>
              <a:rPr lang="de-DE" altLang="en-US" sz="1200" dirty="0">
                <a:solidFill>
                  <a:schemeClr val="bg1"/>
                </a:solidFill>
              </a:rPr>
              <a:t> </a:t>
            </a:r>
            <a:r>
              <a:rPr lang="de-DE" altLang="en-US" sz="1200" dirty="0" err="1">
                <a:solidFill>
                  <a:schemeClr val="bg1"/>
                </a:solidFill>
              </a:rPr>
              <a:t>the</a:t>
            </a:r>
            <a:r>
              <a:rPr lang="de-DE" altLang="en-US" sz="1200" dirty="0">
                <a:solidFill>
                  <a:schemeClr val="bg1"/>
                </a:solidFill>
              </a:rPr>
              <a:t> </a:t>
            </a:r>
            <a:r>
              <a:rPr lang="de-DE" altLang="en-US" sz="1200" dirty="0" err="1">
                <a:solidFill>
                  <a:schemeClr val="bg1"/>
                </a:solidFill>
              </a:rPr>
              <a:t>number</a:t>
            </a:r>
            <a:r>
              <a:rPr lang="de-DE" altLang="en-US" sz="1200" dirty="0">
                <a:solidFill>
                  <a:schemeClr val="bg1"/>
                </a:solidFill>
              </a:rPr>
              <a:t> </a:t>
            </a:r>
            <a:r>
              <a:rPr lang="de-DE" altLang="en-US" sz="1200" dirty="0" err="1">
                <a:solidFill>
                  <a:schemeClr val="bg1"/>
                </a:solidFill>
              </a:rPr>
              <a:t>of</a:t>
            </a:r>
            <a:r>
              <a:rPr lang="de-DE" altLang="en-US" sz="1200" dirty="0">
                <a:solidFill>
                  <a:schemeClr val="bg1"/>
                </a:solidFill>
              </a:rPr>
              <a:t> </a:t>
            </a:r>
            <a:r>
              <a:rPr lang="de-DE" altLang="en-US" sz="1200" dirty="0" err="1">
                <a:solidFill>
                  <a:schemeClr val="bg1"/>
                </a:solidFill>
              </a:rPr>
              <a:t>profit</a:t>
            </a:r>
            <a:r>
              <a:rPr lang="de-DE" altLang="en-US" sz="1200" dirty="0">
                <a:solidFill>
                  <a:schemeClr val="bg1"/>
                </a:solidFill>
              </a:rPr>
              <a:t> </a:t>
            </a:r>
            <a:r>
              <a:rPr lang="de-DE" altLang="en-US" sz="1200" dirty="0" err="1">
                <a:solidFill>
                  <a:schemeClr val="bg1"/>
                </a:solidFill>
              </a:rPr>
              <a:t>maximizing</a:t>
            </a:r>
            <a:r>
              <a:rPr lang="de-DE" altLang="en-US" sz="1200" dirty="0">
                <a:solidFill>
                  <a:schemeClr val="bg1"/>
                </a:solidFill>
              </a:rPr>
              <a:t> </a:t>
            </a:r>
            <a:r>
              <a:rPr lang="de-DE" altLang="en-US" sz="1200" dirty="0" err="1">
                <a:solidFill>
                  <a:schemeClr val="bg1"/>
                </a:solidFill>
              </a:rPr>
              <a:t>price</a:t>
            </a:r>
            <a:r>
              <a:rPr lang="de-DE" altLang="en-US" sz="1200" dirty="0">
                <a:solidFill>
                  <a:schemeClr val="bg1"/>
                </a:solidFill>
              </a:rPr>
              <a:t> </a:t>
            </a:r>
            <a:r>
              <a:rPr lang="de-DE" altLang="en-US" sz="1200" dirty="0" err="1">
                <a:solidFill>
                  <a:schemeClr val="bg1"/>
                </a:solidFill>
              </a:rPr>
              <a:t>adjustments</a:t>
            </a:r>
            <a:r>
              <a:rPr lang="de-DE" altLang="en-US" sz="1200" dirty="0">
                <a:solidFill>
                  <a:schemeClr val="bg1"/>
                </a:solidFill>
              </a:rPr>
              <a:t> per </a:t>
            </a:r>
            <a:r>
              <a:rPr lang="de-DE" altLang="en-US" sz="1200" dirty="0" err="1">
                <a:solidFill>
                  <a:schemeClr val="bg1"/>
                </a:solidFill>
              </a:rPr>
              <a:t>year</a:t>
            </a:r>
            <a:r>
              <a:rPr lang="de-DE" altLang="en-US" sz="1200" dirty="0">
                <a:solidFill>
                  <a:schemeClr val="bg1"/>
                </a:solidFill>
              </a:rPr>
              <a:t>!</a:t>
            </a:r>
            <a:endParaRPr lang="en-US" altLang="en-US" noProof="0" dirty="0">
              <a:latin typeface="Arial"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6" tIns="0" rIns="19746"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F22A770E-53BD-44FB-8F11-233B3F16D7A6}" type="slidenum">
              <a:rPr lang="en-GB" altLang="en-US" sz="1100" i="1">
                <a:latin typeface="Times New Roman" pitchFamily="18" charset="0"/>
              </a:rPr>
              <a:pPr algn="r">
                <a:spcBef>
                  <a:spcPct val="0"/>
                </a:spcBef>
                <a:buFontTx/>
                <a:buNone/>
              </a:pPr>
              <a:t>31</a:t>
            </a:fld>
            <a:endParaRPr lang="en-GB" altLang="en-US" sz="1100" i="1">
              <a:latin typeface="Times New Roman" pitchFamily="18" charset="0"/>
            </a:endParaRPr>
          </a:p>
        </p:txBody>
      </p:sp>
      <p:sp>
        <p:nvSpPr>
          <p:cNvPr id="311299" name="Rectangle 2"/>
          <p:cNvSpPr>
            <a:spLocks noGrp="1" noRot="1" noChangeAspect="1" noChangeArrowheads="1" noTextEdit="1"/>
          </p:cNvSpPr>
          <p:nvPr>
            <p:ph type="sldImg"/>
          </p:nvPr>
        </p:nvSpPr>
        <p:spPr>
          <a:ln/>
        </p:spPr>
      </p:sp>
      <p:sp>
        <p:nvSpPr>
          <p:cNvPr id="311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48" tIns="47724" rIns="95448" bIns="47724"/>
          <a:lstStyle/>
          <a:p>
            <a:pPr eaLnBrk="1" hangingPunct="1">
              <a:buFontTx/>
              <a:buChar char="•"/>
            </a:pPr>
            <a:endParaRPr lang="de-DE" altLang="en-US">
              <a:latin typeface="Arial"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46" tIns="0" rIns="19746"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7B6ADE8-D131-43EC-BF62-A7A344EF575A}" type="slidenum">
              <a:rPr lang="en-GB" altLang="en-US" sz="1100" i="1">
                <a:latin typeface="Times New Roman" pitchFamily="18" charset="0"/>
              </a:rPr>
              <a:pPr algn="r">
                <a:spcBef>
                  <a:spcPct val="0"/>
                </a:spcBef>
                <a:buFontTx/>
                <a:buNone/>
              </a:pPr>
              <a:t>32</a:t>
            </a:fld>
            <a:endParaRPr lang="en-GB" altLang="en-US" sz="1100" i="1">
              <a:latin typeface="Times New Roman" pitchFamily="18" charset="0"/>
            </a:endParaRPr>
          </a:p>
        </p:txBody>
      </p:sp>
      <p:sp>
        <p:nvSpPr>
          <p:cNvPr id="312323" name="Rectangle 2"/>
          <p:cNvSpPr>
            <a:spLocks noGrp="1" noRot="1" noChangeAspect="1" noChangeArrowheads="1" noTextEdit="1"/>
          </p:cNvSpPr>
          <p:nvPr>
            <p:ph type="sldImg"/>
          </p:nvPr>
        </p:nvSpPr>
        <p:spPr>
          <a:ln/>
        </p:spPr>
      </p:sp>
      <p:sp>
        <p:nvSpPr>
          <p:cNvPr id="312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48" tIns="47724" rIns="95448" bIns="47724"/>
          <a:lstStyle/>
          <a:p>
            <a:pPr eaLnBrk="1" hangingPunct="1">
              <a:buFontTx/>
              <a:buChar char="•"/>
            </a:pPr>
            <a:endParaRPr lang="de-DE" altLang="en-US">
              <a:latin typeface="Arial" pitchFamily="34"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7A824EB-CB87-45D1-A0B5-BC9EB7A4103D}" type="slidenum">
              <a:rPr lang="en-GB" altLang="en-US" sz="1100" smtClean="0">
                <a:latin typeface="Times New Roman" pitchFamily="18" charset="0"/>
              </a:rPr>
              <a:pPr>
                <a:spcBef>
                  <a:spcPct val="0"/>
                </a:spcBef>
                <a:buFontTx/>
                <a:buNone/>
              </a:pPr>
              <a:t>33</a:t>
            </a:fld>
            <a:endParaRPr lang="en-GB" altLang="en-US" sz="1100">
              <a:latin typeface="Times New Roman" pitchFamily="18" charset="0"/>
            </a:endParaRPr>
          </a:p>
        </p:txBody>
      </p:sp>
      <p:sp>
        <p:nvSpPr>
          <p:cNvPr id="31334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1334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FB828612-60B4-4CC9-A266-AA84DBD6D71D}" type="slidenum">
              <a:rPr lang="en-GB" altLang="en-US" sz="1100" i="1">
                <a:latin typeface="Times New Roman" pitchFamily="18" charset="0"/>
              </a:rPr>
              <a:pPr algn="r">
                <a:spcBef>
                  <a:spcPct val="0"/>
                </a:spcBef>
                <a:buFontTx/>
                <a:buNone/>
              </a:pPr>
              <a:t>33</a:t>
            </a:fld>
            <a:endParaRPr lang="en-GB" altLang="en-US" sz="1100" i="1">
              <a:latin typeface="Times New Roman" pitchFamily="18" charset="0"/>
            </a:endParaRPr>
          </a:p>
        </p:txBody>
      </p:sp>
      <p:sp>
        <p:nvSpPr>
          <p:cNvPr id="313349" name="Rectangle 2"/>
          <p:cNvSpPr>
            <a:spLocks noGrp="1" noRot="1" noChangeAspect="1" noChangeArrowheads="1" noTextEdit="1"/>
          </p:cNvSpPr>
          <p:nvPr>
            <p:ph type="sldImg"/>
          </p:nvPr>
        </p:nvSpPr>
        <p:spPr>
          <a:ln/>
        </p:spPr>
      </p:sp>
      <p:sp>
        <p:nvSpPr>
          <p:cNvPr id="31335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a:latin typeface="Arial" pitchFamily="34" charset="0"/>
              </a:rPr>
              <a:t>FTXT</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36E5277-7B87-44DF-91F9-986D10DAFFDE}" type="slidenum">
              <a:rPr lang="en-GB" altLang="en-US" sz="1100" smtClean="0">
                <a:latin typeface="Times New Roman" pitchFamily="18" charset="0"/>
              </a:rPr>
              <a:pPr>
                <a:spcBef>
                  <a:spcPct val="0"/>
                </a:spcBef>
                <a:buFontTx/>
                <a:buNone/>
              </a:pPr>
              <a:t>34</a:t>
            </a:fld>
            <a:endParaRPr lang="en-GB" altLang="en-US" sz="1100">
              <a:latin typeface="Times New Roman" pitchFamily="18" charset="0"/>
            </a:endParaRPr>
          </a:p>
        </p:txBody>
      </p:sp>
      <p:sp>
        <p:nvSpPr>
          <p:cNvPr id="31437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1437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1C614688-31C0-4D4E-AAF8-38AA730C8703}" type="slidenum">
              <a:rPr lang="en-GB" altLang="en-US" sz="1100" i="1">
                <a:latin typeface="Times New Roman" pitchFamily="18" charset="0"/>
              </a:rPr>
              <a:pPr algn="r">
                <a:spcBef>
                  <a:spcPct val="0"/>
                </a:spcBef>
                <a:buFontTx/>
                <a:buNone/>
              </a:pPr>
              <a:t>34</a:t>
            </a:fld>
            <a:endParaRPr lang="en-GB" altLang="en-US" sz="1100" i="1">
              <a:latin typeface="Times New Roman" pitchFamily="18" charset="0"/>
            </a:endParaRPr>
          </a:p>
        </p:txBody>
      </p:sp>
      <p:sp>
        <p:nvSpPr>
          <p:cNvPr id="314373" name="Rectangle 2"/>
          <p:cNvSpPr>
            <a:spLocks noGrp="1" noRot="1" noChangeAspect="1" noChangeArrowheads="1" noTextEdit="1"/>
          </p:cNvSpPr>
          <p:nvPr>
            <p:ph type="sldImg"/>
          </p:nvPr>
        </p:nvSpPr>
        <p:spPr>
          <a:ln/>
        </p:spPr>
      </p:sp>
      <p:sp>
        <p:nvSpPr>
          <p:cNvPr id="31437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FTXT</a:t>
            </a: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This means, in the Keynesian world under the assumption of fixed prices “Say’s theorem” does not hold any longer!</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Now demand for goods determines the supply of goods and therefore household income and not vice versa!</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This contrarian law is called “Keynes’ theorem”.</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So much for this lesson!</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In the next lecture we will develop the most important graphical tool of the Keynesian theory: the so called “Keynesian Cross”.</a:t>
            </a: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______________________</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Hello everybody! This is lesson 17 of the lecture Macroeconomics. I will discuss the slides 34 to 71 of chapter 4 “</a:t>
            </a:r>
            <a:r>
              <a:rPr lang="de-DE" altLang="en-US" sz="1200" dirty="0"/>
              <a:t>The </a:t>
            </a:r>
            <a:r>
              <a:rPr lang="de-DE" altLang="en-US" sz="1200" dirty="0" err="1"/>
              <a:t>Keynesian</a:t>
            </a:r>
            <a:r>
              <a:rPr lang="de-DE" altLang="en-US" sz="1200" dirty="0"/>
              <a:t> Model</a:t>
            </a:r>
            <a:r>
              <a:rPr lang="en-US" altLang="en-US" dirty="0"/>
              <a:t>”.</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In this lesson, we will develop a graphical tool called “Keynesian Cross”. </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0" indent="0" eaLnBrk="1" hangingPunct="1">
              <a:buFontTx/>
              <a:buNone/>
            </a:pPr>
            <a:r>
              <a:rPr lang="en-US" altLang="en-US" noProof="0" dirty="0">
                <a:latin typeface="Arial" pitchFamily="34" charset="0"/>
              </a:rPr>
              <a:t>An important result of our last lesson was “Keynes’ theorem”. </a:t>
            </a:r>
          </a:p>
          <a:p>
            <a:pPr marL="0" indent="0" eaLnBrk="1" hangingPunct="1">
              <a:buFontTx/>
              <a:buNone/>
            </a:pPr>
            <a:endParaRPr lang="en-US" altLang="en-US" noProof="0" dirty="0">
              <a:latin typeface="Arial" pitchFamily="34" charset="0"/>
            </a:endParaRPr>
          </a:p>
          <a:p>
            <a:pPr marL="0" indent="0" eaLnBrk="1" hangingPunct="1">
              <a:buFontTx/>
              <a:buNone/>
            </a:pPr>
            <a:r>
              <a:rPr lang="en-US" altLang="en-US" noProof="0" dirty="0">
                <a:latin typeface="Arial" pitchFamily="34" charset="0"/>
              </a:rPr>
              <a:t>According to Keynes’ theorem, the demand for goods determines the supply of goods. Since firms keep their prices constant in the short-run, they adjust instead their production quantities of goods to the demand for goods.</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So GDP equals always Consumption Demand plus Investment Demand plus Government Consumption Demand.</a:t>
            </a:r>
            <a:r>
              <a:rPr lang="de-DE" altLang="en-US" dirty="0">
                <a:latin typeface="Arial" pitchFamily="34" charset="0"/>
              </a:rPr>
              <a:t>    </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AEBAEAD-F16C-4D1F-AB6D-513F1F35CDB1}" type="slidenum">
              <a:rPr lang="en-GB" altLang="en-US" sz="1100" smtClean="0">
                <a:latin typeface="Times New Roman" pitchFamily="18" charset="0"/>
              </a:rPr>
              <a:pPr>
                <a:spcBef>
                  <a:spcPct val="0"/>
                </a:spcBef>
                <a:buFontTx/>
                <a:buNone/>
              </a:pPr>
              <a:t>35</a:t>
            </a:fld>
            <a:endParaRPr lang="en-GB" altLang="en-US" sz="1100">
              <a:latin typeface="Times New Roman" pitchFamily="18" charset="0"/>
            </a:endParaRPr>
          </a:p>
        </p:txBody>
      </p:sp>
      <p:sp>
        <p:nvSpPr>
          <p:cNvPr id="31539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1539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11136AD8-581B-4EDB-9A82-2036CA467733}" type="slidenum">
              <a:rPr lang="en-GB" altLang="en-US" sz="1100" i="1">
                <a:latin typeface="Times New Roman" pitchFamily="18" charset="0"/>
              </a:rPr>
              <a:pPr algn="r">
                <a:spcBef>
                  <a:spcPct val="0"/>
                </a:spcBef>
                <a:buFontTx/>
                <a:buNone/>
              </a:pPr>
              <a:t>35</a:t>
            </a:fld>
            <a:endParaRPr lang="en-GB" altLang="en-US" sz="1100" i="1">
              <a:latin typeface="Times New Roman" pitchFamily="18" charset="0"/>
            </a:endParaRPr>
          </a:p>
        </p:txBody>
      </p:sp>
      <p:sp>
        <p:nvSpPr>
          <p:cNvPr id="315397" name="Rectangle 2"/>
          <p:cNvSpPr>
            <a:spLocks noGrp="1" noRot="1" noChangeAspect="1" noChangeArrowheads="1" noTextEdit="1"/>
          </p:cNvSpPr>
          <p:nvPr>
            <p:ph type="sldImg"/>
          </p:nvPr>
        </p:nvSpPr>
        <p:spPr>
          <a:ln/>
        </p:spPr>
      </p:sp>
      <p:sp>
        <p:nvSpPr>
          <p:cNvPr id="31539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Tx/>
              <a:buNone/>
            </a:pPr>
            <a:r>
              <a:rPr lang="en-US" altLang="en-US" noProof="0" dirty="0">
                <a:latin typeface="Arial" pitchFamily="34" charset="0"/>
              </a:rPr>
              <a:t>FTXT</a:t>
            </a:r>
          </a:p>
          <a:p>
            <a:pPr marL="0" indent="0" eaLnBrk="1" hangingPunct="1">
              <a:buFontTx/>
              <a:buNone/>
            </a:pPr>
            <a:endParaRPr lang="en-US" altLang="en-US" noProof="0" dirty="0">
              <a:latin typeface="Arial" pitchFamily="34"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B1CE6C3-5B57-426D-91E8-0073ADB2C742}" type="slidenum">
              <a:rPr lang="en-GB" altLang="en-US" sz="1100" smtClean="0">
                <a:latin typeface="Times New Roman" pitchFamily="18" charset="0"/>
              </a:rPr>
              <a:pPr>
                <a:spcBef>
                  <a:spcPct val="0"/>
                </a:spcBef>
                <a:buFontTx/>
                <a:buNone/>
              </a:pPr>
              <a:t>36</a:t>
            </a:fld>
            <a:endParaRPr lang="en-GB" altLang="en-US" sz="1100">
              <a:latin typeface="Times New Roman" pitchFamily="18" charset="0"/>
            </a:endParaRPr>
          </a:p>
        </p:txBody>
      </p:sp>
      <p:sp>
        <p:nvSpPr>
          <p:cNvPr id="31641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1642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634CBA1-AFD1-4A99-9573-686F9C764256}" type="slidenum">
              <a:rPr lang="en-GB" altLang="en-US" sz="1100" i="1">
                <a:latin typeface="Times New Roman" pitchFamily="18" charset="0"/>
              </a:rPr>
              <a:pPr algn="r">
                <a:spcBef>
                  <a:spcPct val="0"/>
                </a:spcBef>
                <a:buFontTx/>
                <a:buNone/>
              </a:pPr>
              <a:t>36</a:t>
            </a:fld>
            <a:endParaRPr lang="en-GB" altLang="en-US" sz="1100" i="1">
              <a:latin typeface="Times New Roman" pitchFamily="18" charset="0"/>
            </a:endParaRPr>
          </a:p>
        </p:txBody>
      </p:sp>
      <p:sp>
        <p:nvSpPr>
          <p:cNvPr id="316421" name="Rectangle 2"/>
          <p:cNvSpPr>
            <a:spLocks noGrp="1" noRot="1" noChangeAspect="1" noChangeArrowheads="1" noTextEdit="1"/>
          </p:cNvSpPr>
          <p:nvPr>
            <p:ph type="sldImg"/>
          </p:nvPr>
        </p:nvSpPr>
        <p:spPr>
          <a:ln/>
        </p:spPr>
      </p:sp>
      <p:sp>
        <p:nvSpPr>
          <p:cNvPr id="31642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The Keynesian Cross is in fact a graphical tool to solve this circular relationship.</a:t>
            </a:r>
            <a:endParaRPr lang="de-DE" altLang="en-US" dirty="0">
              <a:latin typeface="Arial" pitchFamily="34"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4FA368F-830A-47CF-9058-16A69EE8B92E}" type="slidenum">
              <a:rPr lang="en-GB" altLang="en-US" sz="1100" smtClean="0">
                <a:latin typeface="Times New Roman" pitchFamily="18" charset="0"/>
              </a:rPr>
              <a:pPr>
                <a:spcBef>
                  <a:spcPct val="0"/>
                </a:spcBef>
                <a:buFontTx/>
                <a:buNone/>
              </a:pPr>
              <a:t>37</a:t>
            </a:fld>
            <a:endParaRPr lang="en-GB" altLang="en-US" sz="1100">
              <a:latin typeface="Times New Roman" pitchFamily="18" charset="0"/>
            </a:endParaRPr>
          </a:p>
        </p:txBody>
      </p:sp>
      <p:sp>
        <p:nvSpPr>
          <p:cNvPr id="31744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1744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1E5EDFB-E84D-47F0-9B72-08685DAAC372}" type="slidenum">
              <a:rPr lang="en-GB" altLang="en-US" sz="1100" i="1">
                <a:latin typeface="Times New Roman" pitchFamily="18" charset="0"/>
              </a:rPr>
              <a:pPr algn="r">
                <a:spcBef>
                  <a:spcPct val="0"/>
                </a:spcBef>
                <a:buFontTx/>
                <a:buNone/>
              </a:pPr>
              <a:t>37</a:t>
            </a:fld>
            <a:endParaRPr lang="en-GB" altLang="en-US" sz="1100" i="1">
              <a:latin typeface="Times New Roman" pitchFamily="18" charset="0"/>
            </a:endParaRPr>
          </a:p>
        </p:txBody>
      </p:sp>
      <p:sp>
        <p:nvSpPr>
          <p:cNvPr id="317445" name="Rectangle 2"/>
          <p:cNvSpPr>
            <a:spLocks noGrp="1" noRot="1" noChangeAspect="1" noChangeArrowheads="1" noTextEdit="1"/>
          </p:cNvSpPr>
          <p:nvPr>
            <p:ph type="sldImg"/>
          </p:nvPr>
        </p:nvSpPr>
        <p:spPr>
          <a:ln/>
        </p:spPr>
      </p:sp>
      <p:sp>
        <p:nvSpPr>
          <p:cNvPr id="11" name="Notizenplatzhalter 2">
            <a:extLst>
              <a:ext uri="{FF2B5EF4-FFF2-40B4-BE49-F238E27FC236}">
                <a16:creationId xmlns:a16="http://schemas.microsoft.com/office/drawing/2014/main" id="{9A44C99B-03C5-4489-B47C-0D68FB42A309}"/>
              </a:ext>
            </a:extLst>
          </p:cNvPr>
          <p:cNvSpPr>
            <a:spLocks noGrp="1"/>
          </p:cNvSpPr>
          <p:nvPr>
            <p:ph type="body" sz="quarter" idx="3"/>
          </p:nvPr>
        </p:nvSpPr>
        <p:spPr>
          <a:xfrm>
            <a:off x="231776" y="4715109"/>
            <a:ext cx="6335713" cy="4466105"/>
          </a:xfrm>
        </p:spPr>
        <p:txBody>
          <a:bodyPr/>
          <a:lstStyle/>
          <a:p>
            <a:pPr marL="0" indent="0">
              <a:buNone/>
            </a:pPr>
            <a:r>
              <a:rPr lang="en-US" dirty="0"/>
              <a:t>Let’s start again with Keynes’ Theorem: GDP equals always the total demand for goods. CLICK</a:t>
            </a:r>
          </a:p>
          <a:p>
            <a:pPr marL="0" indent="0">
              <a:buNone/>
            </a:pPr>
            <a:endParaRPr lang="en-US" dirty="0"/>
          </a:p>
          <a:p>
            <a:pPr marL="0" indent="0">
              <a:buNone/>
            </a:pPr>
            <a:r>
              <a:rPr lang="en-US" dirty="0"/>
              <a:t>The total demand for goods equals Consumption demand plus Investment goods demand plus Government consumption demand. CLICK</a:t>
            </a:r>
          </a:p>
          <a:p>
            <a:pPr marL="0" indent="0">
              <a:buNone/>
            </a:pPr>
            <a:endParaRPr lang="en-US" dirty="0"/>
          </a:p>
          <a:p>
            <a:pPr marL="0" indent="0">
              <a:buNone/>
            </a:pPr>
            <a:r>
              <a:rPr lang="en-US" dirty="0"/>
              <a:t>For simplicity we will assume that Investment goods demand and Government consumption demand are constant. CLICK </a:t>
            </a:r>
          </a:p>
          <a:p>
            <a:pPr marL="0" indent="0">
              <a:buNone/>
            </a:pPr>
            <a:endParaRPr lang="en-US" dirty="0"/>
          </a:p>
          <a:p>
            <a:pPr marL="0" indent="0">
              <a:buNone/>
            </a:pPr>
            <a:r>
              <a:rPr lang="en-US" dirty="0"/>
              <a:t>As we will later see, Investment goods demand depends on the interest rate determined on the capital market, while Government consumption demand is determined by the government. </a:t>
            </a:r>
          </a:p>
          <a:p>
            <a:pPr marL="0" indent="0">
              <a:buNone/>
            </a:pPr>
            <a:endParaRPr lang="en-US" dirty="0"/>
          </a:p>
          <a:p>
            <a:pPr marL="0" marR="0" lvl="0" indent="0" algn="l" defTabSz="762000" rtl="0" eaLnBrk="0" fontAlgn="base" latinLnBrk="0" hangingPunct="0">
              <a:lnSpc>
                <a:spcPct val="100000"/>
              </a:lnSpc>
              <a:spcBef>
                <a:spcPct val="30000"/>
              </a:spcBef>
              <a:spcAft>
                <a:spcPct val="0"/>
              </a:spcAft>
              <a:buClrTx/>
              <a:buSzTx/>
              <a:buFontTx/>
              <a:buNone/>
              <a:tabLst/>
              <a:defRPr/>
            </a:pPr>
            <a:r>
              <a:rPr lang="en-US" dirty="0"/>
              <a:t>CLICK What exactly means the consumption function C(Y)?</a:t>
            </a:r>
          </a:p>
          <a:p>
            <a:pPr marL="0" indent="0">
              <a:buNone/>
            </a:pPr>
            <a:endParaRPr lang="en-US" dirty="0"/>
          </a:p>
          <a:p>
            <a:pPr marL="0" marR="0" lvl="0" indent="0" algn="l" defTabSz="762000" rtl="0" eaLnBrk="0" fontAlgn="base" latinLnBrk="0" hangingPunct="0">
              <a:lnSpc>
                <a:spcPct val="100000"/>
              </a:lnSpc>
              <a:spcBef>
                <a:spcPct val="30000"/>
              </a:spcBef>
              <a:spcAft>
                <a:spcPct val="0"/>
              </a:spcAft>
              <a:buClrTx/>
              <a:buSzTx/>
              <a:buFontTx/>
              <a:buNone/>
              <a:tabLst/>
              <a:defRPr/>
            </a:pPr>
            <a:r>
              <a:rPr lang="en-US" dirty="0"/>
              <a:t>CLICK Example: Let the consumption ratio be: c = 50% and Y = 100 </a:t>
            </a:r>
          </a:p>
          <a:p>
            <a:pPr marL="0" marR="0" lvl="0" indent="0" algn="l" defTabSz="7620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762000" rtl="0" eaLnBrk="0" fontAlgn="base" latinLnBrk="0" hangingPunct="0">
              <a:lnSpc>
                <a:spcPct val="100000"/>
              </a:lnSpc>
              <a:spcBef>
                <a:spcPct val="30000"/>
              </a:spcBef>
              <a:spcAft>
                <a:spcPct val="0"/>
              </a:spcAft>
              <a:buClrTx/>
              <a:buSzTx/>
              <a:buFontTx/>
              <a:buNone/>
              <a:tabLst/>
              <a:defRPr/>
            </a:pPr>
            <a:r>
              <a:rPr lang="en-US" dirty="0"/>
              <a:t>So the consumption function equals CLICK the consumption ratio times GDP this equals 0,5 times 100 which yields 50 unit GDP. In this case consumption equals 50 units of GDP!</a:t>
            </a:r>
          </a:p>
          <a:p>
            <a:pPr marL="0" indent="0">
              <a:buNone/>
            </a:pPr>
            <a:endParaRPr lang="en-US" dirty="0"/>
          </a:p>
          <a:p>
            <a:pPr marL="0" indent="0">
              <a:buNone/>
            </a:pPr>
            <a:endParaRPr lang="en-US" dirty="0"/>
          </a:p>
        </p:txBody>
      </p:sp>
      <p:sp>
        <p:nvSpPr>
          <p:cNvPr id="5" name="Notizenplatzhalter 4">
            <a:extLst>
              <a:ext uri="{FF2B5EF4-FFF2-40B4-BE49-F238E27FC236}">
                <a16:creationId xmlns:a16="http://schemas.microsoft.com/office/drawing/2014/main" id="{FF3A25DE-D081-4226-B44B-6BD91E152CB0}"/>
              </a:ext>
            </a:extLst>
          </p:cNvPr>
          <p:cNvSpPr>
            <a:spLocks noGrp="1"/>
          </p:cNvSpPr>
          <p:nvPr>
            <p:ph type="body" idx="1"/>
          </p:nvPr>
        </p:nvSpPr>
        <p:spPr/>
        <p:txBody>
          <a:bodyPr/>
          <a:lstStyle/>
          <a:p>
            <a:pPr marL="0" indent="0">
              <a:buNone/>
            </a:pPr>
            <a:r>
              <a:rPr lang="en-US" altLang="en-US" noProof="0" dirty="0">
                <a:latin typeface="Arial" pitchFamily="34" charset="0"/>
              </a:rPr>
              <a:t>But let’s start with a mathematical solution of the circular relationship. CLICK</a:t>
            </a:r>
          </a:p>
          <a:p>
            <a:pPr marL="0" indent="0">
              <a:buNone/>
            </a:pPr>
            <a:endParaRPr lang="en-US" noProof="0" dirty="0">
              <a:latin typeface="Arial" pitchFamily="34" charset="0"/>
            </a:endParaRPr>
          </a:p>
          <a:p>
            <a:pPr marL="0" indent="0">
              <a:buNone/>
            </a:pPr>
            <a:r>
              <a:rPr lang="en-US" noProof="0" dirty="0">
                <a:latin typeface="Arial" pitchFamily="34" charset="0"/>
              </a:rPr>
              <a:t>Let’s for simplicity assume that Investment </a:t>
            </a:r>
            <a:r>
              <a:rPr lang="en-US" altLang="en-US" noProof="0" dirty="0">
                <a:latin typeface="Arial" pitchFamily="34" charset="0"/>
              </a:rPr>
              <a:t> CLICK and government consumption  are constant. Later we will see that government consumption is determined by a political decision while investment depends on the interest rate determined on the capital market, just as in the neoclassical model.</a:t>
            </a:r>
          </a:p>
          <a:p>
            <a:pPr marL="0" indent="0">
              <a:buNone/>
            </a:pPr>
            <a:endParaRPr lang="en-US" altLang="en-US" noProof="0" dirty="0">
              <a:latin typeface="Arial" pitchFamily="34" charset="0"/>
            </a:endParaRPr>
          </a:p>
          <a:p>
            <a:pPr marL="0" marR="0" lvl="0" indent="0" algn="l" defTabSz="762000" rtl="0" eaLnBrk="0" fontAlgn="base" latinLnBrk="0" hangingPunct="0">
              <a:lnSpc>
                <a:spcPct val="100000"/>
              </a:lnSpc>
              <a:spcBef>
                <a:spcPct val="30000"/>
              </a:spcBef>
              <a:spcAft>
                <a:spcPct val="0"/>
              </a:spcAft>
              <a:buClrTx/>
              <a:buSzTx/>
              <a:buFontTx/>
              <a:buNone/>
              <a:tabLst/>
              <a:defRPr/>
            </a:pPr>
            <a:r>
              <a:rPr lang="en-US" altLang="en-US" noProof="0" dirty="0">
                <a:latin typeface="Arial" pitchFamily="34" charset="0"/>
              </a:rPr>
              <a:t> CLICK </a:t>
            </a:r>
            <a:r>
              <a:rPr lang="en-US" altLang="en-US" sz="1200" dirty="0"/>
              <a:t>What exactly means the consumption function C(Y)? Let’s make a numerical example:</a:t>
            </a:r>
            <a:r>
              <a:rPr lang="en-US" altLang="en-US" noProof="0" dirty="0">
                <a:latin typeface="Arial" pitchFamily="34" charset="0"/>
              </a:rPr>
              <a:t> CLICK </a:t>
            </a:r>
            <a:r>
              <a:rPr lang="en-US" altLang="en-US" sz="1200" dirty="0"/>
              <a:t>Let the consumption ratio be: c = 50% and Y = 100 : </a:t>
            </a:r>
            <a:r>
              <a:rPr lang="en-US" altLang="en-US" noProof="0" dirty="0">
                <a:latin typeface="Arial" pitchFamily="34" charset="0"/>
              </a:rPr>
              <a:t> CLICK </a:t>
            </a:r>
            <a:endParaRPr lang="en-US" altLang="en-US" sz="1200" dirty="0"/>
          </a:p>
          <a:p>
            <a:pPr marL="0" marR="0" lvl="0" indent="0" algn="l" defTabSz="762000" rtl="0" eaLnBrk="0" fontAlgn="base" latinLnBrk="0" hangingPunct="0">
              <a:lnSpc>
                <a:spcPct val="100000"/>
              </a:lnSpc>
              <a:spcBef>
                <a:spcPct val="30000"/>
              </a:spcBef>
              <a:spcAft>
                <a:spcPct val="0"/>
              </a:spcAft>
              <a:buClrTx/>
              <a:buSzTx/>
              <a:buFontTx/>
              <a:buNone/>
              <a:tabLst/>
              <a:defRPr/>
            </a:pPr>
            <a:endParaRPr lang="en-US" altLang="en-US" sz="1200" dirty="0"/>
          </a:p>
          <a:p>
            <a:pPr marL="0" marR="0" lvl="0" indent="0" algn="l" defTabSz="762000" rtl="0" eaLnBrk="0" fontAlgn="base" latinLnBrk="0" hangingPunct="0">
              <a:lnSpc>
                <a:spcPct val="100000"/>
              </a:lnSpc>
              <a:spcBef>
                <a:spcPct val="30000"/>
              </a:spcBef>
              <a:spcAft>
                <a:spcPct val="0"/>
              </a:spcAft>
              <a:buClrTx/>
              <a:buSzTx/>
              <a:buFontTx/>
              <a:buNone/>
              <a:tabLst/>
              <a:defRPr/>
            </a:pPr>
            <a:r>
              <a:rPr lang="en-US" altLang="en-US" sz="1200" dirty="0"/>
              <a:t>So written as a concrete function consumption equals </a:t>
            </a:r>
            <a:r>
              <a:rPr lang="en-US" altLang="en-US" noProof="0" dirty="0">
                <a:latin typeface="Arial" pitchFamily="34" charset="0"/>
              </a:rPr>
              <a:t> CLICK the consumption ratio times GDP.</a:t>
            </a:r>
          </a:p>
          <a:p>
            <a:pPr marL="0" marR="0" lvl="0" indent="0" algn="l" defTabSz="762000" rtl="0" eaLnBrk="0" fontAlgn="base" latinLnBrk="0" hangingPunct="0">
              <a:lnSpc>
                <a:spcPct val="100000"/>
              </a:lnSpc>
              <a:spcBef>
                <a:spcPct val="30000"/>
              </a:spcBef>
              <a:spcAft>
                <a:spcPct val="0"/>
              </a:spcAft>
              <a:buClrTx/>
              <a:buSzTx/>
              <a:buFontTx/>
              <a:buNone/>
              <a:tabLst/>
              <a:defRPr/>
            </a:pPr>
            <a:endParaRPr lang="en-US" altLang="en-US" sz="1200" noProof="0" dirty="0">
              <a:latin typeface="Arial" pitchFamily="34" charset="0"/>
            </a:endParaRPr>
          </a:p>
          <a:p>
            <a:pPr marL="0" marR="0" lvl="0" indent="0" algn="l" defTabSz="762000" rtl="0" eaLnBrk="0" fontAlgn="base" latinLnBrk="0" hangingPunct="0">
              <a:lnSpc>
                <a:spcPct val="100000"/>
              </a:lnSpc>
              <a:spcBef>
                <a:spcPct val="30000"/>
              </a:spcBef>
              <a:spcAft>
                <a:spcPct val="0"/>
              </a:spcAft>
              <a:buClrTx/>
              <a:buSzTx/>
              <a:buFontTx/>
              <a:buNone/>
              <a:tabLst/>
              <a:defRPr/>
            </a:pPr>
            <a:r>
              <a:rPr lang="en-US" altLang="en-US" sz="1200" noProof="0" dirty="0">
                <a:latin typeface="Arial" pitchFamily="34" charset="0"/>
              </a:rPr>
              <a:t>If we fill in the numbers, </a:t>
            </a:r>
            <a:r>
              <a:rPr lang="en-US" altLang="en-US" noProof="0" dirty="0">
                <a:latin typeface="Arial" pitchFamily="34" charset="0"/>
              </a:rPr>
              <a:t>CLICK we have 0.5 times 100. Which means that consumption </a:t>
            </a:r>
            <a:r>
              <a:rPr lang="en-US" altLang="en-US" noProof="0" dirty="0" err="1">
                <a:latin typeface="Arial" pitchFamily="34" charset="0"/>
              </a:rPr>
              <a:t>eqals</a:t>
            </a:r>
            <a:r>
              <a:rPr lang="en-US" altLang="en-US" noProof="0" dirty="0">
                <a:latin typeface="Arial" pitchFamily="34" charset="0"/>
              </a:rPr>
              <a:t>  CLICK  50.</a:t>
            </a:r>
            <a:endParaRPr lang="en-US" altLang="en-US" sz="1200" dirty="0"/>
          </a:p>
          <a:p>
            <a:pPr marL="0" marR="0" lvl="0" indent="0" algn="l" defTabSz="762000" rtl="0" eaLnBrk="0" fontAlgn="base" latinLnBrk="0" hangingPunct="0">
              <a:lnSpc>
                <a:spcPct val="100000"/>
              </a:lnSpc>
              <a:spcBef>
                <a:spcPct val="30000"/>
              </a:spcBef>
              <a:spcAft>
                <a:spcPct val="0"/>
              </a:spcAft>
              <a:buClrTx/>
              <a:buSzTx/>
              <a:buFontTx/>
              <a:buNone/>
              <a:tabLst/>
              <a:defRPr/>
            </a:pPr>
            <a:endParaRPr lang="en-US" altLang="en-US" sz="1200" dirty="0"/>
          </a:p>
          <a:p>
            <a:pPr marL="0" marR="0" lvl="0" indent="0" algn="l" defTabSz="762000" rtl="0" eaLnBrk="0" fontAlgn="base" latinLnBrk="0" hangingPunct="0">
              <a:lnSpc>
                <a:spcPct val="100000"/>
              </a:lnSpc>
              <a:spcBef>
                <a:spcPct val="30000"/>
              </a:spcBef>
              <a:spcAft>
                <a:spcPct val="0"/>
              </a:spcAft>
              <a:buClrTx/>
              <a:buSzTx/>
              <a:buFontTx/>
              <a:buNone/>
              <a:tabLst/>
              <a:defRPr/>
            </a:pPr>
            <a:endParaRPr lang="en-US"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D67D462-AC77-449B-89E6-E367B665800A}" type="slidenum">
              <a:rPr lang="en-GB" altLang="en-US" sz="1100" smtClean="0">
                <a:latin typeface="Times New Roman" pitchFamily="18" charset="0"/>
              </a:rPr>
              <a:pPr>
                <a:spcBef>
                  <a:spcPct val="0"/>
                </a:spcBef>
                <a:buFontTx/>
                <a:buNone/>
              </a:pPr>
              <a:t>38</a:t>
            </a:fld>
            <a:endParaRPr lang="en-GB" altLang="en-US" sz="1100">
              <a:latin typeface="Times New Roman" pitchFamily="18" charset="0"/>
            </a:endParaRPr>
          </a:p>
        </p:txBody>
      </p:sp>
      <p:sp>
        <p:nvSpPr>
          <p:cNvPr id="31846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1846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E050D44-A5FC-42D6-B43A-3180B7A9688C}" type="slidenum">
              <a:rPr lang="en-GB" altLang="en-US" sz="1100" i="1">
                <a:latin typeface="Times New Roman" pitchFamily="18" charset="0"/>
              </a:rPr>
              <a:pPr algn="r">
                <a:spcBef>
                  <a:spcPct val="0"/>
                </a:spcBef>
                <a:buFontTx/>
                <a:buNone/>
              </a:pPr>
              <a:t>38</a:t>
            </a:fld>
            <a:endParaRPr lang="en-GB" altLang="en-US" sz="1100" i="1">
              <a:latin typeface="Times New Roman" pitchFamily="18" charset="0"/>
            </a:endParaRPr>
          </a:p>
        </p:txBody>
      </p:sp>
      <p:sp>
        <p:nvSpPr>
          <p:cNvPr id="318469" name="Rectangle 2"/>
          <p:cNvSpPr>
            <a:spLocks noGrp="1" noRot="1" noChangeAspect="1" noChangeArrowheads="1" noTextEdit="1"/>
          </p:cNvSpPr>
          <p:nvPr>
            <p:ph type="sldImg"/>
          </p:nvPr>
        </p:nvSpPr>
        <p:spPr>
          <a:ln/>
        </p:spPr>
      </p:sp>
      <p:sp>
        <p:nvSpPr>
          <p:cNvPr id="31847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Now we know how to interpret a consumption function.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We can now solve the circular relationship, if we fill in the concrete form of the consumption function  CLICK: the consumption ratio times GDP.</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Now, we can solve this equation for GDP:</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First we subtract the consumption function. CLICK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So it disappears on the right side an appears on the left side with a negative sign. CLICK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Now we place GDP outside the brackets  CLICK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and then divide by 1 minus the consumption ratio.</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As we observe, to calculate the level of GDP, we have to multiply investment  CLICK  and government expenditure  CLICK by an expression, which is called the “Keynesian Multiplier”.</a:t>
            </a:r>
            <a:endParaRPr lang="de-DE" altLang="en-US" dirty="0">
              <a:latin typeface="Arial" pitchFamily="34"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D67D462-AC77-449B-89E6-E367B665800A}" type="slidenum">
              <a:rPr lang="en-GB" altLang="en-US" sz="1100" smtClean="0">
                <a:latin typeface="Times New Roman" pitchFamily="18" charset="0"/>
              </a:rPr>
              <a:pPr>
                <a:spcBef>
                  <a:spcPct val="0"/>
                </a:spcBef>
                <a:buFontTx/>
                <a:buNone/>
              </a:pPr>
              <a:t>39</a:t>
            </a:fld>
            <a:endParaRPr lang="en-GB" altLang="en-US" sz="1100">
              <a:latin typeface="Times New Roman" pitchFamily="18" charset="0"/>
            </a:endParaRPr>
          </a:p>
        </p:txBody>
      </p:sp>
      <p:sp>
        <p:nvSpPr>
          <p:cNvPr id="31846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1846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E050D44-A5FC-42D6-B43A-3180B7A9688C}" type="slidenum">
              <a:rPr lang="en-GB" altLang="en-US" sz="1100" i="1">
                <a:latin typeface="Times New Roman" pitchFamily="18" charset="0"/>
              </a:rPr>
              <a:pPr algn="r">
                <a:spcBef>
                  <a:spcPct val="0"/>
                </a:spcBef>
                <a:buFontTx/>
                <a:buNone/>
              </a:pPr>
              <a:t>39</a:t>
            </a:fld>
            <a:endParaRPr lang="en-GB" altLang="en-US" sz="1100" i="1">
              <a:latin typeface="Times New Roman" pitchFamily="18" charset="0"/>
            </a:endParaRPr>
          </a:p>
        </p:txBody>
      </p:sp>
      <p:sp>
        <p:nvSpPr>
          <p:cNvPr id="318469" name="Rectangle 2"/>
          <p:cNvSpPr>
            <a:spLocks noGrp="1" noRot="1" noChangeAspect="1" noChangeArrowheads="1" noTextEdit="1"/>
          </p:cNvSpPr>
          <p:nvPr>
            <p:ph type="sldImg"/>
          </p:nvPr>
        </p:nvSpPr>
        <p:spPr>
          <a:ln/>
        </p:spPr>
      </p:sp>
      <p:sp>
        <p:nvSpPr>
          <p:cNvPr id="31847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a:latin typeface="Arial" pitchFamily="34" charset="0"/>
              </a:rPr>
              <a:t>FTXT</a:t>
            </a:r>
          </a:p>
        </p:txBody>
      </p:sp>
    </p:spTree>
    <p:extLst>
      <p:ext uri="{BB962C8B-B14F-4D97-AF65-F5344CB8AC3E}">
        <p14:creationId xmlns:p14="http://schemas.microsoft.com/office/powerpoint/2010/main" val="28134961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BEB2252D-7C29-48F4-9903-BEF3EA0F5FB2}" type="slidenum">
              <a:rPr lang="en-GB" altLang="en-US" sz="1100" smtClean="0">
                <a:latin typeface="Times New Roman" pitchFamily="18" charset="0"/>
              </a:rPr>
              <a:pPr>
                <a:spcBef>
                  <a:spcPct val="0"/>
                </a:spcBef>
                <a:buFontTx/>
                <a:buNone/>
              </a:pPr>
              <a:t>4</a:t>
            </a:fld>
            <a:endParaRPr lang="en-GB" altLang="en-US" sz="1100">
              <a:latin typeface="Times New Roman" pitchFamily="18" charset="0"/>
            </a:endParaRPr>
          </a:p>
        </p:txBody>
      </p:sp>
      <p:sp>
        <p:nvSpPr>
          <p:cNvPr id="28365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8365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D921D3B-0F82-45A2-A274-0CF7620E346B}" type="slidenum">
              <a:rPr lang="en-GB" altLang="en-US" sz="1100" i="1">
                <a:latin typeface="Times New Roman" pitchFamily="18" charset="0"/>
              </a:rPr>
              <a:pPr algn="r">
                <a:spcBef>
                  <a:spcPct val="0"/>
                </a:spcBef>
                <a:buFontTx/>
                <a:buNone/>
              </a:pPr>
              <a:t>4</a:t>
            </a:fld>
            <a:endParaRPr lang="en-GB" altLang="en-US" sz="1100" i="1">
              <a:latin typeface="Times New Roman" pitchFamily="18" charset="0"/>
            </a:endParaRPr>
          </a:p>
        </p:txBody>
      </p:sp>
      <p:sp>
        <p:nvSpPr>
          <p:cNvPr id="283653" name="Rectangle 2"/>
          <p:cNvSpPr>
            <a:spLocks noGrp="1" noRot="1" noChangeAspect="1" noChangeArrowheads="1" noTextEdit="1"/>
          </p:cNvSpPr>
          <p:nvPr>
            <p:ph type="sldImg"/>
          </p:nvPr>
        </p:nvSpPr>
        <p:spPr>
          <a:ln/>
        </p:spPr>
      </p:sp>
      <p:sp>
        <p:nvSpPr>
          <p:cNvPr id="28365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So let‘s start with a look on the historical background of the Keynesian theory.</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4B2424B-D20A-4220-BB66-2F1FCA0428AE}" type="slidenum">
              <a:rPr lang="en-GB" altLang="en-US" sz="1100" smtClean="0">
                <a:latin typeface="Times New Roman" pitchFamily="18" charset="0"/>
              </a:rPr>
              <a:pPr>
                <a:spcBef>
                  <a:spcPct val="0"/>
                </a:spcBef>
                <a:buFontTx/>
                <a:buNone/>
              </a:pPr>
              <a:t>40</a:t>
            </a:fld>
            <a:endParaRPr lang="en-GB" altLang="en-US" sz="1100">
              <a:latin typeface="Times New Roman" pitchFamily="18" charset="0"/>
            </a:endParaRPr>
          </a:p>
        </p:txBody>
      </p:sp>
      <p:sp>
        <p:nvSpPr>
          <p:cNvPr id="31949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1949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9B77C67-BB34-485D-85E9-ECA12FF23AE2}" type="slidenum">
              <a:rPr lang="en-GB" altLang="en-US" sz="1100" i="1">
                <a:latin typeface="Times New Roman" pitchFamily="18" charset="0"/>
              </a:rPr>
              <a:pPr algn="r">
                <a:spcBef>
                  <a:spcPct val="0"/>
                </a:spcBef>
                <a:buFontTx/>
                <a:buNone/>
              </a:pPr>
              <a:t>40</a:t>
            </a:fld>
            <a:endParaRPr lang="en-GB" altLang="en-US" sz="1100" i="1">
              <a:latin typeface="Times New Roman" pitchFamily="18" charset="0"/>
            </a:endParaRPr>
          </a:p>
        </p:txBody>
      </p:sp>
      <p:sp>
        <p:nvSpPr>
          <p:cNvPr id="319493" name="Rectangle 2"/>
          <p:cNvSpPr>
            <a:spLocks noGrp="1" noRot="1" noChangeAspect="1" noChangeArrowheads="1" noTextEdit="1"/>
          </p:cNvSpPr>
          <p:nvPr>
            <p:ph type="sldImg"/>
          </p:nvPr>
        </p:nvSpPr>
        <p:spPr>
          <a:ln/>
        </p:spPr>
      </p:sp>
      <p:sp>
        <p:nvSpPr>
          <p:cNvPr id="31949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6F6A564-53F9-49AD-AB65-A285FB682B68}" type="slidenum">
              <a:rPr lang="en-GB" altLang="en-US" sz="1100" smtClean="0">
                <a:latin typeface="Times New Roman" pitchFamily="18" charset="0"/>
              </a:rPr>
              <a:pPr>
                <a:spcBef>
                  <a:spcPct val="0"/>
                </a:spcBef>
                <a:buFontTx/>
                <a:buNone/>
              </a:pPr>
              <a:t>41</a:t>
            </a:fld>
            <a:endParaRPr lang="en-GB" altLang="en-US" sz="1100">
              <a:latin typeface="Times New Roman" pitchFamily="18" charset="0"/>
            </a:endParaRPr>
          </a:p>
        </p:txBody>
      </p:sp>
      <p:sp>
        <p:nvSpPr>
          <p:cNvPr id="32051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2051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3B39E6D-D8D9-49F4-B5F9-C4F91F1932EC}" type="slidenum">
              <a:rPr lang="en-GB" altLang="en-US" sz="1100" i="1">
                <a:latin typeface="Times New Roman" pitchFamily="18" charset="0"/>
              </a:rPr>
              <a:pPr algn="r">
                <a:spcBef>
                  <a:spcPct val="0"/>
                </a:spcBef>
                <a:buFontTx/>
                <a:buNone/>
              </a:pPr>
              <a:t>41</a:t>
            </a:fld>
            <a:endParaRPr lang="en-GB" altLang="en-US" sz="1100" i="1">
              <a:latin typeface="Times New Roman" pitchFamily="18" charset="0"/>
            </a:endParaRPr>
          </a:p>
        </p:txBody>
      </p:sp>
      <p:sp>
        <p:nvSpPr>
          <p:cNvPr id="320517" name="Rectangle 2"/>
          <p:cNvSpPr>
            <a:spLocks noGrp="1" noRot="1" noChangeAspect="1" noChangeArrowheads="1" noTextEdit="1"/>
          </p:cNvSpPr>
          <p:nvPr>
            <p:ph type="sldImg"/>
          </p:nvPr>
        </p:nvSpPr>
        <p:spPr>
          <a:ln/>
        </p:spPr>
      </p:sp>
      <p:sp>
        <p:nvSpPr>
          <p:cNvPr id="32051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8E2B5D6-C442-4A4E-8BD9-42CA4263EA0A}" type="slidenum">
              <a:rPr lang="en-GB" altLang="en-US" sz="1100" smtClean="0">
                <a:latin typeface="Times New Roman" pitchFamily="18" charset="0"/>
              </a:rPr>
              <a:pPr>
                <a:spcBef>
                  <a:spcPct val="0"/>
                </a:spcBef>
                <a:buFontTx/>
                <a:buNone/>
              </a:pPr>
              <a:t>42</a:t>
            </a:fld>
            <a:endParaRPr lang="en-GB" altLang="en-US" sz="1100">
              <a:latin typeface="Times New Roman" pitchFamily="18" charset="0"/>
            </a:endParaRPr>
          </a:p>
        </p:txBody>
      </p:sp>
      <p:sp>
        <p:nvSpPr>
          <p:cNvPr id="32153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2154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CEF63F7-8628-4624-9770-45A117B735B8}" type="slidenum">
              <a:rPr lang="en-GB" altLang="en-US" sz="1100" i="1">
                <a:latin typeface="Times New Roman" pitchFamily="18" charset="0"/>
              </a:rPr>
              <a:pPr algn="r">
                <a:spcBef>
                  <a:spcPct val="0"/>
                </a:spcBef>
                <a:buFontTx/>
                <a:buNone/>
              </a:pPr>
              <a:t>42</a:t>
            </a:fld>
            <a:endParaRPr lang="en-GB" altLang="en-US" sz="1100" i="1">
              <a:latin typeface="Times New Roman" pitchFamily="18" charset="0"/>
            </a:endParaRPr>
          </a:p>
        </p:txBody>
      </p:sp>
      <p:sp>
        <p:nvSpPr>
          <p:cNvPr id="321541" name="Rectangle 2"/>
          <p:cNvSpPr>
            <a:spLocks noGrp="1" noRot="1" noChangeAspect="1" noChangeArrowheads="1" noTextEdit="1"/>
          </p:cNvSpPr>
          <p:nvPr>
            <p:ph type="sldImg"/>
          </p:nvPr>
        </p:nvSpPr>
        <p:spPr>
          <a:ln/>
        </p:spPr>
      </p:sp>
      <p:sp>
        <p:nvSpPr>
          <p:cNvPr id="32154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455D20C-63CC-4F5F-A120-7E8DE3C076AB}" type="slidenum">
              <a:rPr lang="en-GB" altLang="en-US" sz="1100" smtClean="0">
                <a:latin typeface="Times New Roman" pitchFamily="18" charset="0"/>
              </a:rPr>
              <a:pPr>
                <a:spcBef>
                  <a:spcPct val="0"/>
                </a:spcBef>
                <a:buFontTx/>
                <a:buNone/>
              </a:pPr>
              <a:t>43</a:t>
            </a:fld>
            <a:endParaRPr lang="en-GB" altLang="en-US" sz="1100">
              <a:latin typeface="Times New Roman" pitchFamily="18" charset="0"/>
            </a:endParaRPr>
          </a:p>
        </p:txBody>
      </p:sp>
      <p:sp>
        <p:nvSpPr>
          <p:cNvPr id="32256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2256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F313102-BB28-4C0E-B4D2-D990265F09CD}" type="slidenum">
              <a:rPr lang="en-GB" altLang="en-US" sz="1100" i="1">
                <a:latin typeface="Times New Roman" pitchFamily="18" charset="0"/>
              </a:rPr>
              <a:pPr algn="r">
                <a:spcBef>
                  <a:spcPct val="0"/>
                </a:spcBef>
                <a:buFontTx/>
                <a:buNone/>
              </a:pPr>
              <a:t>43</a:t>
            </a:fld>
            <a:endParaRPr lang="en-GB" altLang="en-US" sz="1100" i="1">
              <a:latin typeface="Times New Roman" pitchFamily="18" charset="0"/>
            </a:endParaRPr>
          </a:p>
        </p:txBody>
      </p:sp>
      <p:sp>
        <p:nvSpPr>
          <p:cNvPr id="322565" name="Rectangle 2"/>
          <p:cNvSpPr>
            <a:spLocks noGrp="1" noRot="1" noChangeAspect="1" noChangeArrowheads="1" noTextEdit="1"/>
          </p:cNvSpPr>
          <p:nvPr>
            <p:ph type="sldImg"/>
          </p:nvPr>
        </p:nvSpPr>
        <p:spPr>
          <a:ln/>
        </p:spPr>
      </p:sp>
      <p:sp>
        <p:nvSpPr>
          <p:cNvPr id="32256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8F28800-CB6F-4645-8752-F7FE88F15FF2}" type="slidenum">
              <a:rPr lang="en-GB" altLang="en-US" sz="1100" smtClean="0">
                <a:latin typeface="Times New Roman" pitchFamily="18" charset="0"/>
              </a:rPr>
              <a:pPr>
                <a:spcBef>
                  <a:spcPct val="0"/>
                </a:spcBef>
                <a:buFontTx/>
                <a:buNone/>
              </a:pPr>
              <a:t>44</a:t>
            </a:fld>
            <a:endParaRPr lang="en-GB" altLang="en-US" sz="1100">
              <a:latin typeface="Times New Roman" pitchFamily="18" charset="0"/>
            </a:endParaRPr>
          </a:p>
        </p:txBody>
      </p:sp>
      <p:sp>
        <p:nvSpPr>
          <p:cNvPr id="32358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2358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93A1440-480D-4EE7-A853-0FAD3EF596B7}" type="slidenum">
              <a:rPr lang="en-GB" altLang="en-US" sz="1100" i="1">
                <a:latin typeface="Times New Roman" pitchFamily="18" charset="0"/>
              </a:rPr>
              <a:pPr algn="r">
                <a:spcBef>
                  <a:spcPct val="0"/>
                </a:spcBef>
                <a:buFontTx/>
                <a:buNone/>
              </a:pPr>
              <a:t>44</a:t>
            </a:fld>
            <a:endParaRPr lang="en-GB" altLang="en-US" sz="1100" i="1">
              <a:latin typeface="Times New Roman" pitchFamily="18" charset="0"/>
            </a:endParaRPr>
          </a:p>
        </p:txBody>
      </p:sp>
      <p:sp>
        <p:nvSpPr>
          <p:cNvPr id="323589" name="Rectangle 2"/>
          <p:cNvSpPr>
            <a:spLocks noGrp="1" noRot="1" noChangeAspect="1" noChangeArrowheads="1" noTextEdit="1"/>
          </p:cNvSpPr>
          <p:nvPr>
            <p:ph type="sldImg"/>
          </p:nvPr>
        </p:nvSpPr>
        <p:spPr>
          <a:ln/>
        </p:spPr>
      </p:sp>
      <p:sp>
        <p:nvSpPr>
          <p:cNvPr id="32359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Let’s now transfer this mathematical solution to a diagram. This diagram will turn out to be the “Keynesian Cross”.</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First, we represent the Keynesian consumption function graphically: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If we measure household income on the x-axis and the demand for goods on the y-axis, the Keynesian consumption function is a straight line, which starts in the zero point of the diagram. CLICK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The slope of the line is equal to the consumption ratio 0.5</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This means, at an income level of 10  CLICK the resulting consumption level will be 5  CLICK</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and with an income level of 30  CLICK the resulting consumption level will be 15  CLICK.</a:t>
            </a:r>
            <a:endParaRPr lang="de-DE" altLang="en-US" dirty="0">
              <a:latin typeface="Arial"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02FE7FF3-5E41-490E-B976-D063E49BB77F}" type="slidenum">
              <a:rPr lang="en-GB" altLang="en-US" sz="1100" smtClean="0">
                <a:latin typeface="Times New Roman" pitchFamily="18" charset="0"/>
              </a:rPr>
              <a:pPr>
                <a:spcBef>
                  <a:spcPct val="0"/>
                </a:spcBef>
                <a:buFontTx/>
                <a:buNone/>
              </a:pPr>
              <a:t>45</a:t>
            </a:fld>
            <a:endParaRPr lang="en-GB" altLang="en-US" sz="1100">
              <a:latin typeface="Times New Roman" pitchFamily="18" charset="0"/>
            </a:endParaRPr>
          </a:p>
        </p:txBody>
      </p:sp>
      <p:sp>
        <p:nvSpPr>
          <p:cNvPr id="32461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2461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0E25CC9-1648-4A75-B571-C92C0877E1C5}" type="slidenum">
              <a:rPr lang="en-GB" altLang="en-US" sz="1100" i="1">
                <a:latin typeface="Times New Roman" pitchFamily="18" charset="0"/>
              </a:rPr>
              <a:pPr algn="r">
                <a:spcBef>
                  <a:spcPct val="0"/>
                </a:spcBef>
                <a:buFontTx/>
                <a:buNone/>
              </a:pPr>
              <a:t>45</a:t>
            </a:fld>
            <a:endParaRPr lang="en-GB" altLang="en-US" sz="1100" i="1">
              <a:latin typeface="Times New Roman" pitchFamily="18" charset="0"/>
            </a:endParaRPr>
          </a:p>
        </p:txBody>
      </p:sp>
      <p:sp>
        <p:nvSpPr>
          <p:cNvPr id="324613" name="Rectangle 2"/>
          <p:cNvSpPr>
            <a:spLocks noGrp="1" noRot="1" noChangeAspect="1" noChangeArrowheads="1" noTextEdit="1"/>
          </p:cNvSpPr>
          <p:nvPr>
            <p:ph type="sldImg"/>
          </p:nvPr>
        </p:nvSpPr>
        <p:spPr>
          <a:ln/>
        </p:spPr>
      </p:sp>
      <p:sp>
        <p:nvSpPr>
          <p:cNvPr id="32461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In a closed economy without income taxes, household income equals GDP.</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So the consumption function informs about the consumption level depending on the level of GDP. CLICK </a:t>
            </a:r>
            <a:endParaRPr lang="de-DE" altLang="en-US" dirty="0">
              <a:latin typeface="Arial"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5FB9E16D-DE4C-44C9-8967-17AC22DBEA40}" type="slidenum">
              <a:rPr lang="en-GB" altLang="en-US" sz="1100" smtClean="0">
                <a:latin typeface="Times New Roman" pitchFamily="18" charset="0"/>
              </a:rPr>
              <a:pPr>
                <a:spcBef>
                  <a:spcPct val="0"/>
                </a:spcBef>
                <a:buFontTx/>
                <a:buNone/>
              </a:pPr>
              <a:t>46</a:t>
            </a:fld>
            <a:endParaRPr lang="en-GB" altLang="en-US" sz="1100">
              <a:latin typeface="Times New Roman" pitchFamily="18" charset="0"/>
            </a:endParaRPr>
          </a:p>
        </p:txBody>
      </p:sp>
      <p:sp>
        <p:nvSpPr>
          <p:cNvPr id="32563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2563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2E61671E-0B3E-45DE-9AB6-50C87F87B647}" type="slidenum">
              <a:rPr lang="en-GB" altLang="en-US" sz="1100" i="1">
                <a:latin typeface="Times New Roman" pitchFamily="18" charset="0"/>
              </a:rPr>
              <a:pPr algn="r">
                <a:spcBef>
                  <a:spcPct val="0"/>
                </a:spcBef>
                <a:buFontTx/>
                <a:buNone/>
              </a:pPr>
              <a:t>46</a:t>
            </a:fld>
            <a:endParaRPr lang="en-GB" altLang="en-US" sz="1100" i="1">
              <a:latin typeface="Times New Roman" pitchFamily="18" charset="0"/>
            </a:endParaRPr>
          </a:p>
        </p:txBody>
      </p:sp>
      <p:sp>
        <p:nvSpPr>
          <p:cNvPr id="325637" name="Rectangle 2"/>
          <p:cNvSpPr>
            <a:spLocks noGrp="1" noRot="1" noChangeAspect="1" noChangeArrowheads="1" noTextEdit="1"/>
          </p:cNvSpPr>
          <p:nvPr>
            <p:ph type="sldImg"/>
          </p:nvPr>
        </p:nvSpPr>
        <p:spPr>
          <a:ln/>
        </p:spPr>
      </p:sp>
      <p:sp>
        <p:nvSpPr>
          <p:cNvPr id="32563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If total demand equals consumption demand plus a government expenditure of, let’s assume 5 units GDP, we have to add government consumption vertically on the consumption function.</a:t>
            </a:r>
            <a:endParaRPr lang="de-DE" altLang="en-US" dirty="0">
              <a:latin typeface="Arial"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B591073-82F2-4D51-BDDB-45BF47E7C6B5}" type="slidenum">
              <a:rPr lang="en-GB" altLang="en-US" sz="1100" smtClean="0">
                <a:latin typeface="Times New Roman" pitchFamily="18" charset="0"/>
              </a:rPr>
              <a:pPr>
                <a:spcBef>
                  <a:spcPct val="0"/>
                </a:spcBef>
                <a:buFontTx/>
                <a:buNone/>
              </a:pPr>
              <a:t>47</a:t>
            </a:fld>
            <a:endParaRPr lang="en-GB" altLang="en-US" sz="1100">
              <a:latin typeface="Times New Roman" pitchFamily="18" charset="0"/>
            </a:endParaRPr>
          </a:p>
        </p:txBody>
      </p:sp>
      <p:sp>
        <p:nvSpPr>
          <p:cNvPr id="32665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2666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9EE94C0-9AC4-429D-AF3C-4DAA84899552}" type="slidenum">
              <a:rPr lang="en-GB" altLang="en-US" sz="1100" i="1">
                <a:latin typeface="Times New Roman" pitchFamily="18" charset="0"/>
              </a:rPr>
              <a:pPr algn="r">
                <a:spcBef>
                  <a:spcPct val="0"/>
                </a:spcBef>
                <a:buFontTx/>
                <a:buNone/>
              </a:pPr>
              <a:t>47</a:t>
            </a:fld>
            <a:endParaRPr lang="en-GB" altLang="en-US" sz="1100" i="1">
              <a:latin typeface="Times New Roman" pitchFamily="18" charset="0"/>
            </a:endParaRPr>
          </a:p>
        </p:txBody>
      </p:sp>
      <p:sp>
        <p:nvSpPr>
          <p:cNvPr id="326661" name="Rectangle 2"/>
          <p:cNvSpPr>
            <a:spLocks noGrp="1" noRot="1" noChangeAspect="1" noChangeArrowheads="1" noTextEdit="1"/>
          </p:cNvSpPr>
          <p:nvPr>
            <p:ph type="sldImg"/>
          </p:nvPr>
        </p:nvSpPr>
        <p:spPr>
          <a:ln/>
        </p:spPr>
      </p:sp>
      <p:sp>
        <p:nvSpPr>
          <p:cNvPr id="32666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If total demand equals consumption demand plus a government expenditure plus demand for investment goods of, let’s assume also 5 units GDP, we have to add also investment demand vertically CLICK on the demand function. CLICK</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76BAE41-295E-4B3D-9EB0-13B58CEC4DD5}" type="slidenum">
              <a:rPr lang="en-GB" altLang="en-US" sz="1100" smtClean="0">
                <a:latin typeface="Times New Roman" pitchFamily="18" charset="0"/>
              </a:rPr>
              <a:pPr>
                <a:spcBef>
                  <a:spcPct val="0"/>
                </a:spcBef>
                <a:buFontTx/>
                <a:buNone/>
              </a:pPr>
              <a:t>48</a:t>
            </a:fld>
            <a:endParaRPr lang="en-GB" altLang="en-US" sz="1100">
              <a:latin typeface="Times New Roman" pitchFamily="18" charset="0"/>
            </a:endParaRPr>
          </a:p>
        </p:txBody>
      </p:sp>
      <p:sp>
        <p:nvSpPr>
          <p:cNvPr id="32768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2768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A98C70E-EA0B-4F75-AC72-8BA374DBEE7C}" type="slidenum">
              <a:rPr lang="en-GB" altLang="en-US" sz="1100" i="1">
                <a:latin typeface="Times New Roman" pitchFamily="18" charset="0"/>
              </a:rPr>
              <a:pPr algn="r">
                <a:spcBef>
                  <a:spcPct val="0"/>
                </a:spcBef>
                <a:buFontTx/>
                <a:buNone/>
              </a:pPr>
              <a:t>48</a:t>
            </a:fld>
            <a:endParaRPr lang="en-GB" altLang="en-US" sz="1100" i="1">
              <a:latin typeface="Times New Roman" pitchFamily="18" charset="0"/>
            </a:endParaRPr>
          </a:p>
        </p:txBody>
      </p:sp>
      <p:sp>
        <p:nvSpPr>
          <p:cNvPr id="327685" name="Rectangle 2"/>
          <p:cNvSpPr>
            <a:spLocks noGrp="1" noRot="1" noChangeAspect="1" noChangeArrowheads="1" noTextEdit="1"/>
          </p:cNvSpPr>
          <p:nvPr>
            <p:ph type="sldImg"/>
          </p:nvPr>
        </p:nvSpPr>
        <p:spPr>
          <a:ln/>
        </p:spPr>
      </p:sp>
      <p:sp>
        <p:nvSpPr>
          <p:cNvPr id="32768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Tx/>
              <a:buNone/>
            </a:pPr>
            <a:r>
              <a:rPr lang="en-US" altLang="en-US" noProof="0" dirty="0">
                <a:latin typeface="Arial" pitchFamily="34" charset="0"/>
              </a:rPr>
              <a:t>The big question is now, how do we find the equilibrium level of demand for goods, given this Keynesian demand function. CLICK</a:t>
            </a:r>
          </a:p>
          <a:p>
            <a:pPr marL="0" indent="0" eaLnBrk="1" hangingPunct="1">
              <a:buFontTx/>
              <a:buNone/>
            </a:pPr>
            <a:endParaRPr lang="en-US" altLang="en-US" noProof="0" dirty="0">
              <a:latin typeface="Arial" pitchFamily="34" charset="0"/>
            </a:endParaRPr>
          </a:p>
          <a:p>
            <a:pPr marL="0" indent="0" eaLnBrk="1" hangingPunct="1">
              <a:buFontTx/>
              <a:buNone/>
            </a:pPr>
            <a:r>
              <a:rPr lang="en-US" altLang="en-US" noProof="0" dirty="0">
                <a:latin typeface="Arial" pitchFamily="34" charset="0"/>
              </a:rPr>
              <a:t>This means in other words  CLICK </a:t>
            </a:r>
            <a:r>
              <a:rPr lang="en-US" altLang="en-US" sz="1200" dirty="0">
                <a:solidFill>
                  <a:srgbClr val="3333FF"/>
                </a:solidFill>
              </a:rPr>
              <a:t>Where does the equation </a:t>
            </a:r>
            <a:r>
              <a:rPr lang="en-US" altLang="en-US" sz="1400" dirty="0">
                <a:solidFill>
                  <a:srgbClr val="3333FF"/>
                </a:solidFill>
              </a:rPr>
              <a:t>“demand for goods equal to supply of goods</a:t>
            </a:r>
            <a:r>
              <a:rPr lang="en-US" altLang="en-US" sz="1200" dirty="0">
                <a:solidFill>
                  <a:srgbClr val="3333FF"/>
                </a:solidFill>
              </a:rPr>
              <a:t>  hold?</a:t>
            </a:r>
          </a:p>
          <a:p>
            <a:pPr marL="0" indent="0" eaLnBrk="1" hangingPunct="1">
              <a:buFontTx/>
              <a:buNone/>
            </a:pPr>
            <a:endParaRPr lang="en-US" altLang="en-US" sz="1200" dirty="0">
              <a:solidFill>
                <a:srgbClr val="3333FF"/>
              </a:solidFill>
              <a:latin typeface="Arial" pitchFamily="34" charset="0"/>
            </a:endParaRPr>
          </a:p>
          <a:p>
            <a:pPr marL="0" indent="0" eaLnBrk="1" hangingPunct="1">
              <a:buFontTx/>
              <a:buNone/>
            </a:pPr>
            <a:r>
              <a:rPr lang="en-US" altLang="en-US" sz="1200" dirty="0">
                <a:solidFill>
                  <a:srgbClr val="3333FF"/>
                </a:solidFill>
                <a:latin typeface="Arial" pitchFamily="34" charset="0"/>
              </a:rPr>
              <a:t>As we will see, there is only one GDP level, where this equation holds exactly.</a:t>
            </a:r>
          </a:p>
          <a:p>
            <a:pPr marL="0" indent="0" eaLnBrk="1" hangingPunct="1">
              <a:buFontTx/>
              <a:buNone/>
            </a:pPr>
            <a:endParaRPr lang="en-US" altLang="en-US" sz="1200" dirty="0">
              <a:solidFill>
                <a:srgbClr val="3333FF"/>
              </a:solidFill>
              <a:latin typeface="Arial" pitchFamily="34" charset="0"/>
            </a:endParaRPr>
          </a:p>
          <a:p>
            <a:pPr marL="0" indent="0" eaLnBrk="1" hangingPunct="1">
              <a:buFontTx/>
              <a:buNone/>
            </a:pPr>
            <a:r>
              <a:rPr lang="en-US" altLang="en-US" sz="1200" dirty="0">
                <a:solidFill>
                  <a:srgbClr val="3333FF"/>
                </a:solidFill>
                <a:latin typeface="Arial" pitchFamily="34" charset="0"/>
              </a:rPr>
              <a:t>We have already derived the solution for these numerical values mathematically, and found that it equals 20 units GDP.</a:t>
            </a:r>
          </a:p>
          <a:p>
            <a:pPr marL="0" indent="0" eaLnBrk="1" hangingPunct="1">
              <a:buFontTx/>
              <a:buNone/>
            </a:pPr>
            <a:endParaRPr lang="en-US" altLang="en-US" sz="1200" dirty="0">
              <a:solidFill>
                <a:srgbClr val="3333FF"/>
              </a:solidFill>
              <a:latin typeface="Arial" pitchFamily="34" charset="0"/>
            </a:endParaRPr>
          </a:p>
          <a:p>
            <a:pPr marL="0" indent="0" eaLnBrk="1" hangingPunct="1">
              <a:buFontTx/>
              <a:buNone/>
            </a:pPr>
            <a:r>
              <a:rPr lang="en-US" altLang="en-US" sz="1200" dirty="0">
                <a:solidFill>
                  <a:srgbClr val="3333FF"/>
                </a:solidFill>
                <a:latin typeface="Arial" pitchFamily="34" charset="0"/>
              </a:rPr>
              <a:t>So, we are now in the comfortable position to check whether this the solution works also graphically.</a:t>
            </a:r>
          </a:p>
          <a:p>
            <a:pPr marL="0" indent="0" eaLnBrk="1" hangingPunct="1">
              <a:buFontTx/>
              <a:buNone/>
            </a:pPr>
            <a:endParaRPr lang="en-US" altLang="en-US" sz="1200" dirty="0">
              <a:solidFill>
                <a:srgbClr val="3333FF"/>
              </a:solidFill>
              <a:latin typeface="Arial" pitchFamily="34" charset="0"/>
            </a:endParaRPr>
          </a:p>
          <a:p>
            <a:pPr marL="0" indent="0" eaLnBrk="1" hangingPunct="1">
              <a:buFontTx/>
              <a:buNone/>
            </a:pPr>
            <a:r>
              <a:rPr lang="en-US" altLang="en-US" sz="1200" dirty="0">
                <a:solidFill>
                  <a:srgbClr val="3333FF"/>
                </a:solidFill>
                <a:latin typeface="Arial" pitchFamily="34" charset="0"/>
              </a:rPr>
              <a:t>If we start with an income level of 20 units GDP CLICK and draw a straight line to the total demand curve, we find indeed that the resulting demand level is also 20 units GDP. </a:t>
            </a:r>
            <a:r>
              <a:rPr lang="en-US" altLang="en-US" sz="1200" dirty="0">
                <a:solidFill>
                  <a:srgbClr val="3333FF"/>
                </a:solidFill>
              </a:rPr>
              <a:t>CLICK</a:t>
            </a:r>
          </a:p>
          <a:p>
            <a:pPr marL="0" indent="0" eaLnBrk="1" hangingPunct="1">
              <a:buFontTx/>
              <a:buNone/>
            </a:pPr>
            <a:endParaRPr lang="en-US" altLang="en-US" sz="1200" dirty="0">
              <a:solidFill>
                <a:srgbClr val="3333FF"/>
              </a:solidFill>
              <a:latin typeface="Arial" pitchFamily="34" charset="0"/>
            </a:endParaRPr>
          </a:p>
          <a:p>
            <a:pPr marL="0" indent="0" eaLnBrk="1" hangingPunct="1">
              <a:buFontTx/>
              <a:buNone/>
            </a:pPr>
            <a:r>
              <a:rPr lang="en-US" altLang="en-US" sz="1200" dirty="0">
                <a:solidFill>
                  <a:srgbClr val="3333FF"/>
                </a:solidFill>
                <a:latin typeface="Arial" pitchFamily="34" charset="0"/>
              </a:rPr>
              <a:t>So demand for goods equals supply of goods only at an GDP level of 20 units. </a:t>
            </a:r>
          </a:p>
          <a:p>
            <a:pPr marL="0" indent="0" eaLnBrk="1" hangingPunct="1">
              <a:buFontTx/>
              <a:buNone/>
            </a:pPr>
            <a:endParaRPr lang="en-US" altLang="en-US" sz="1200" dirty="0">
              <a:solidFill>
                <a:srgbClr val="3333FF"/>
              </a:solidFill>
              <a:latin typeface="Arial" pitchFamily="34" charset="0"/>
            </a:endParaRPr>
          </a:p>
          <a:p>
            <a:pPr marL="0" indent="0" eaLnBrk="1" hangingPunct="1">
              <a:buFontTx/>
              <a:buNone/>
            </a:pPr>
            <a:endParaRPr lang="de-DE" altLang="en-US" dirty="0">
              <a:latin typeface="Arial"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2B02D9A-F884-47B0-BF77-464A3EECBC8F}" type="slidenum">
              <a:rPr lang="en-GB" altLang="en-US" sz="1100" smtClean="0">
                <a:latin typeface="Times New Roman" pitchFamily="18" charset="0"/>
              </a:rPr>
              <a:pPr>
                <a:spcBef>
                  <a:spcPct val="0"/>
                </a:spcBef>
                <a:buFontTx/>
                <a:buNone/>
              </a:pPr>
              <a:t>49</a:t>
            </a:fld>
            <a:endParaRPr lang="en-GB" altLang="en-US" sz="1100">
              <a:latin typeface="Times New Roman" pitchFamily="18" charset="0"/>
            </a:endParaRPr>
          </a:p>
        </p:txBody>
      </p:sp>
      <p:sp>
        <p:nvSpPr>
          <p:cNvPr id="33075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3075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FCB7389B-C187-49BB-917F-D1CC6FBB51DA}" type="slidenum">
              <a:rPr lang="en-GB" altLang="en-US" sz="1100" i="1">
                <a:latin typeface="Times New Roman" pitchFamily="18" charset="0"/>
              </a:rPr>
              <a:pPr algn="r">
                <a:spcBef>
                  <a:spcPct val="0"/>
                </a:spcBef>
                <a:buFontTx/>
                <a:buNone/>
              </a:pPr>
              <a:t>49</a:t>
            </a:fld>
            <a:endParaRPr lang="en-GB" altLang="en-US" sz="1100" i="1">
              <a:latin typeface="Times New Roman" pitchFamily="18" charset="0"/>
            </a:endParaRPr>
          </a:p>
        </p:txBody>
      </p:sp>
      <p:sp>
        <p:nvSpPr>
          <p:cNvPr id="330757" name="Rectangle 2"/>
          <p:cNvSpPr>
            <a:spLocks noGrp="1" noRot="1" noChangeAspect="1" noChangeArrowheads="1" noTextEdit="1"/>
          </p:cNvSpPr>
          <p:nvPr>
            <p:ph type="sldImg"/>
          </p:nvPr>
        </p:nvSpPr>
        <p:spPr>
          <a:ln/>
        </p:spPr>
      </p:sp>
      <p:sp>
        <p:nvSpPr>
          <p:cNvPr id="33075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Tx/>
              <a:buNone/>
            </a:pPr>
            <a:r>
              <a:rPr lang="en-US" altLang="en-US" sz="1200" dirty="0">
                <a:solidFill>
                  <a:srgbClr val="3333FF"/>
                </a:solidFill>
                <a:latin typeface="Arial" pitchFamily="34" charset="0"/>
              </a:rPr>
              <a:t>At this GDP level we have 10 units consumption demand, CLICK</a:t>
            </a:r>
          </a:p>
          <a:p>
            <a:pPr marL="0" indent="0" eaLnBrk="1" hangingPunct="1">
              <a:buFontTx/>
              <a:buNone/>
            </a:pPr>
            <a:endParaRPr lang="en-US" altLang="en-US" sz="1200" dirty="0">
              <a:solidFill>
                <a:srgbClr val="3333FF"/>
              </a:solidFill>
              <a:latin typeface="Arial" pitchFamily="34" charset="0"/>
            </a:endParaRPr>
          </a:p>
          <a:p>
            <a:pPr marL="0" indent="0" eaLnBrk="1" hangingPunct="1">
              <a:buFontTx/>
              <a:buNone/>
            </a:pPr>
            <a:r>
              <a:rPr lang="en-US" altLang="en-US" sz="1200" dirty="0">
                <a:solidFill>
                  <a:srgbClr val="3333FF"/>
                </a:solidFill>
                <a:latin typeface="Arial" pitchFamily="34" charset="0"/>
              </a:rPr>
              <a:t>plus 5 units government consumption CLICK plus 5 units investment good demand  CLICK</a:t>
            </a:r>
          </a:p>
          <a:p>
            <a:pPr marL="0" indent="0" eaLnBrk="1" hangingPunct="1">
              <a:buFontTx/>
              <a:buNone/>
            </a:pPr>
            <a:endParaRPr lang="en-US" altLang="en-US" sz="1200" dirty="0">
              <a:solidFill>
                <a:srgbClr val="3333FF"/>
              </a:solidFill>
              <a:latin typeface="Arial" pitchFamily="34" charset="0"/>
            </a:endParaRPr>
          </a:p>
          <a:p>
            <a:pPr marL="0" indent="0" eaLnBrk="1" hangingPunct="1">
              <a:buFontTx/>
              <a:buNone/>
            </a:pPr>
            <a:r>
              <a:rPr lang="en-US" altLang="en-US" sz="1200" dirty="0">
                <a:solidFill>
                  <a:srgbClr val="3333FF"/>
                </a:solidFill>
                <a:latin typeface="Arial" pitchFamily="34" charset="0"/>
              </a:rPr>
              <a:t>which adds up to 20 units total demand. CLICK</a:t>
            </a:r>
          </a:p>
          <a:p>
            <a:pPr marL="0" indent="0" eaLnBrk="1" hangingPunct="1">
              <a:buFontTx/>
              <a:buNone/>
            </a:pPr>
            <a:endParaRPr lang="en-US" altLang="en-US" sz="1200" dirty="0">
              <a:solidFill>
                <a:srgbClr val="3333FF"/>
              </a:solidFill>
              <a:latin typeface="Arial" pitchFamily="34" charset="0"/>
            </a:endParaRPr>
          </a:p>
          <a:p>
            <a:pPr marL="0" indent="0" eaLnBrk="1" hangingPunct="1">
              <a:buFontTx/>
              <a:buNone/>
            </a:pPr>
            <a:r>
              <a:rPr lang="en-US" altLang="en-US" sz="1200" dirty="0">
                <a:solidFill>
                  <a:srgbClr val="3333FF"/>
                </a:solidFill>
                <a:latin typeface="Arial" pitchFamily="34" charset="0"/>
              </a:rPr>
              <a:t>The question is now, how can we find this equilibrium level of GDP graphically, that is without mathematical calculations.</a:t>
            </a:r>
          </a:p>
        </p:txBody>
      </p:sp>
    </p:spTree>
    <p:extLst>
      <p:ext uri="{BB962C8B-B14F-4D97-AF65-F5344CB8AC3E}">
        <p14:creationId xmlns:p14="http://schemas.microsoft.com/office/powerpoint/2010/main" val="1876515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ADE7698-51BB-47CF-A0E1-7D6BBA3B893B}" type="slidenum">
              <a:rPr lang="en-GB" altLang="en-US" sz="1100" smtClean="0">
                <a:latin typeface="Times New Roman" pitchFamily="18" charset="0"/>
              </a:rPr>
              <a:pPr>
                <a:spcBef>
                  <a:spcPct val="0"/>
                </a:spcBef>
                <a:buFontTx/>
                <a:buNone/>
              </a:pPr>
              <a:t>5</a:t>
            </a:fld>
            <a:endParaRPr lang="en-GB" altLang="en-US" sz="1100">
              <a:latin typeface="Times New Roman" pitchFamily="18" charset="0"/>
            </a:endParaRPr>
          </a:p>
        </p:txBody>
      </p:sp>
      <p:sp>
        <p:nvSpPr>
          <p:cNvPr id="28467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8467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45EF89C-7A97-4331-BC47-D8E4906BA8C7}" type="slidenum">
              <a:rPr lang="en-GB" altLang="en-US" sz="1100" i="1">
                <a:latin typeface="Times New Roman" pitchFamily="18" charset="0"/>
              </a:rPr>
              <a:pPr algn="r">
                <a:spcBef>
                  <a:spcPct val="0"/>
                </a:spcBef>
                <a:buFontTx/>
                <a:buNone/>
              </a:pPr>
              <a:t>5</a:t>
            </a:fld>
            <a:endParaRPr lang="en-GB" altLang="en-US" sz="1100" i="1">
              <a:latin typeface="Times New Roman" pitchFamily="18" charset="0"/>
            </a:endParaRPr>
          </a:p>
        </p:txBody>
      </p:sp>
      <p:sp>
        <p:nvSpPr>
          <p:cNvPr id="284677" name="Rectangle 2"/>
          <p:cNvSpPr>
            <a:spLocks noGrp="1" noRot="1" noChangeAspect="1" noChangeArrowheads="1" noTextEdit="1"/>
          </p:cNvSpPr>
          <p:nvPr>
            <p:ph type="sldImg"/>
          </p:nvPr>
        </p:nvSpPr>
        <p:spPr>
          <a:ln/>
        </p:spPr>
      </p:sp>
      <p:sp>
        <p:nvSpPr>
          <p:cNvPr id="28467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FTXT   </a:t>
            </a:r>
          </a:p>
          <a:p>
            <a:pPr lvl="1" eaLnBrk="1" hangingPunct="1">
              <a:buFontTx/>
              <a:buNone/>
            </a:pPr>
            <a:endParaRPr lang="de-DE" altLang="en-US" dirty="0">
              <a:latin typeface="Arial"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B55F085-DE69-49F5-8A91-D6BF1C4FAA6D}" type="slidenum">
              <a:rPr lang="en-GB" altLang="en-US" sz="1100" smtClean="0">
                <a:latin typeface="Times New Roman" pitchFamily="18" charset="0"/>
              </a:rPr>
              <a:pPr>
                <a:spcBef>
                  <a:spcPct val="0"/>
                </a:spcBef>
                <a:buFontTx/>
                <a:buNone/>
              </a:pPr>
              <a:t>50</a:t>
            </a:fld>
            <a:endParaRPr lang="en-GB" altLang="en-US" sz="1100">
              <a:latin typeface="Times New Roman" pitchFamily="18" charset="0"/>
            </a:endParaRPr>
          </a:p>
        </p:txBody>
      </p:sp>
      <p:sp>
        <p:nvSpPr>
          <p:cNvPr id="32870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2870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4AAE9A7-6E02-4D4D-ABEE-971650D0FEEB}" type="slidenum">
              <a:rPr lang="en-GB" altLang="en-US" sz="1100" i="1">
                <a:latin typeface="Times New Roman" pitchFamily="18" charset="0"/>
              </a:rPr>
              <a:pPr algn="r">
                <a:spcBef>
                  <a:spcPct val="0"/>
                </a:spcBef>
                <a:buFontTx/>
                <a:buNone/>
              </a:pPr>
              <a:t>50</a:t>
            </a:fld>
            <a:endParaRPr lang="en-GB" altLang="en-US" sz="1100" i="1">
              <a:latin typeface="Times New Roman" pitchFamily="18" charset="0"/>
            </a:endParaRPr>
          </a:p>
        </p:txBody>
      </p:sp>
      <p:sp>
        <p:nvSpPr>
          <p:cNvPr id="328709" name="Rectangle 2"/>
          <p:cNvSpPr>
            <a:spLocks noGrp="1" noRot="1" noChangeAspect="1" noChangeArrowheads="1" noTextEdit="1"/>
          </p:cNvSpPr>
          <p:nvPr>
            <p:ph type="sldImg"/>
          </p:nvPr>
        </p:nvSpPr>
        <p:spPr>
          <a:ln/>
        </p:spPr>
      </p:sp>
      <p:sp>
        <p:nvSpPr>
          <p:cNvPr id="32871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sz="1200" dirty="0">
                <a:solidFill>
                  <a:srgbClr val="3333FF"/>
                </a:solidFill>
                <a:latin typeface="Arial" pitchFamily="34" charset="0"/>
              </a:rPr>
              <a:t>In fact the solution to this problem is quite simple:  Since in an equilibrium by definition, demand and supply of goods must be equal, all market equilibrium points must lie on the 45°-degree line. CLICK</a:t>
            </a:r>
          </a:p>
          <a:p>
            <a:pPr marL="0" indent="0" eaLnBrk="1" hangingPunct="1">
              <a:buNone/>
            </a:pPr>
            <a:endParaRPr lang="en-US" altLang="en-US" sz="1200" dirty="0">
              <a:solidFill>
                <a:srgbClr val="3333FF"/>
              </a:solidFill>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dirty="0">
                <a:solidFill>
                  <a:srgbClr val="3333FF"/>
                </a:solidFill>
                <a:latin typeface="Arial" pitchFamily="34" charset="0"/>
              </a:rPr>
              <a:t>The 45°-degree line contains all points where demand for goods equals supply. The 45-degree-line is the </a:t>
            </a:r>
            <a:r>
              <a:rPr lang="en-US" altLang="en-US" sz="1200" dirty="0" err="1">
                <a:solidFill>
                  <a:srgbClr val="3333FF"/>
                </a:solidFill>
                <a:latin typeface="Arial" pitchFamily="34" charset="0"/>
              </a:rPr>
              <a:t>bisectrix</a:t>
            </a:r>
            <a:r>
              <a:rPr lang="en-US" altLang="en-US" sz="1200" dirty="0">
                <a:solidFill>
                  <a:srgbClr val="3333FF"/>
                </a:solidFill>
                <a:latin typeface="Arial" pitchFamily="34" charset="0"/>
              </a:rPr>
              <a:t> of the diagram.</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sz="1200" dirty="0">
              <a:solidFill>
                <a:srgbClr val="3333FF"/>
              </a:solidFill>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dirty="0">
                <a:solidFill>
                  <a:srgbClr val="3333FF"/>
                </a:solidFill>
                <a:latin typeface="Arial" pitchFamily="34" charset="0"/>
              </a:rPr>
              <a:t>For example if we start with a GDP supply of 10 and draw a vertical line to the 45°-degree line CLICK, we find that 45°-degree reflects the same value on the demand axis of the diagram. CLICK</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sz="1200" dirty="0">
              <a:solidFill>
                <a:srgbClr val="3333FF"/>
              </a:solidFill>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dirty="0">
                <a:solidFill>
                  <a:srgbClr val="3333FF"/>
                </a:solidFill>
                <a:latin typeface="Arial" pitchFamily="34" charset="0"/>
              </a:rPr>
              <a:t>Or, if we start with a GDP supply of 25 and draw a vertical line to the 45°-degree line CLICK, we find that 45°-degree line demand for goods also equals 25. CLICK</a:t>
            </a:r>
          </a:p>
          <a:p>
            <a:pPr marL="0" indent="0" eaLnBrk="1" hangingPunct="1">
              <a:buNone/>
            </a:pPr>
            <a:endParaRPr lang="en-US" altLang="en-US" sz="1200" dirty="0">
              <a:solidFill>
                <a:srgbClr val="3333FF"/>
              </a:solidFill>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dirty="0">
                <a:solidFill>
                  <a:srgbClr val="3333FF"/>
                </a:solidFill>
                <a:latin typeface="Arial" pitchFamily="34" charset="0"/>
              </a:rPr>
              <a:t>Or, if we start with a GDP supply of 20 and draw a vertical line to the 45°-degree line CLICK, we find that 45°-degree line demand for goods also equals 20. CLICK</a:t>
            </a:r>
          </a:p>
          <a:p>
            <a:pPr marL="0" indent="0" eaLnBrk="1" hangingPunct="1">
              <a:buNone/>
            </a:pPr>
            <a:endParaRPr lang="en-US" altLang="en-US" sz="1200" dirty="0">
              <a:solidFill>
                <a:srgbClr val="3333FF"/>
              </a:solidFill>
              <a:latin typeface="Arial" pitchFamily="34" charset="0"/>
            </a:endParaRPr>
          </a:p>
          <a:p>
            <a:pPr marL="0" indent="0" eaLnBrk="1" hangingPunct="1">
              <a:buNone/>
            </a:pPr>
            <a:r>
              <a:rPr lang="en-US" altLang="en-US" sz="1200" dirty="0">
                <a:solidFill>
                  <a:srgbClr val="3333FF"/>
                </a:solidFill>
                <a:latin typeface="Arial" pitchFamily="34" charset="0"/>
              </a:rPr>
              <a:t>In other words only points on the 45°-degree line are points where demand for goods equals supply.</a:t>
            </a:r>
          </a:p>
          <a:p>
            <a:pPr marL="0" indent="0" eaLnBrk="1" hangingPunct="1">
              <a:buNone/>
            </a:pPr>
            <a:endParaRPr lang="en-US" altLang="en-US" sz="1200" dirty="0">
              <a:solidFill>
                <a:srgbClr val="3333FF"/>
              </a:solidFill>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05BED01-C995-436B-A63F-27BADF0EA0CB}" type="slidenum">
              <a:rPr lang="en-GB" altLang="en-US" sz="1100" smtClean="0">
                <a:latin typeface="Times New Roman" pitchFamily="18" charset="0"/>
              </a:rPr>
              <a:pPr>
                <a:spcBef>
                  <a:spcPct val="0"/>
                </a:spcBef>
                <a:buFontTx/>
                <a:buNone/>
              </a:pPr>
              <a:t>51</a:t>
            </a:fld>
            <a:endParaRPr lang="en-GB" altLang="en-US" sz="1100">
              <a:latin typeface="Times New Roman" pitchFamily="18" charset="0"/>
            </a:endParaRPr>
          </a:p>
        </p:txBody>
      </p:sp>
      <p:sp>
        <p:nvSpPr>
          <p:cNvPr id="32973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2973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C8086F2-1A03-4DAF-9B09-B2AD6B554A3E}" type="slidenum">
              <a:rPr lang="en-GB" altLang="en-US" sz="1100" i="1">
                <a:latin typeface="Times New Roman" pitchFamily="18" charset="0"/>
              </a:rPr>
              <a:pPr algn="r">
                <a:spcBef>
                  <a:spcPct val="0"/>
                </a:spcBef>
                <a:buFontTx/>
                <a:buNone/>
              </a:pPr>
              <a:t>51</a:t>
            </a:fld>
            <a:endParaRPr lang="en-GB" altLang="en-US" sz="1100" i="1">
              <a:latin typeface="Times New Roman" pitchFamily="18" charset="0"/>
            </a:endParaRPr>
          </a:p>
        </p:txBody>
      </p:sp>
      <p:sp>
        <p:nvSpPr>
          <p:cNvPr id="329733" name="Rectangle 2"/>
          <p:cNvSpPr>
            <a:spLocks noGrp="1" noRot="1" noChangeAspect="1" noChangeArrowheads="1" noTextEdit="1"/>
          </p:cNvSpPr>
          <p:nvPr>
            <p:ph type="sldImg"/>
          </p:nvPr>
        </p:nvSpPr>
        <p:spPr>
          <a:ln/>
        </p:spPr>
      </p:sp>
      <p:sp>
        <p:nvSpPr>
          <p:cNvPr id="32973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dirty="0">
                <a:solidFill>
                  <a:srgbClr val="3333FF"/>
                </a:solidFill>
                <a:latin typeface="Arial" pitchFamily="34" charset="0"/>
              </a:rPr>
              <a:t>So if we add now the 45-degree-line to the demand for goods function CLICK, we can observe that the intersection point CLICK represents the solution we have already found CLICK.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42019"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365274D-338F-4313-971C-350378E0C1FE}" type="slidenum">
              <a:rPr lang="en-GB" altLang="en-US" sz="1100" i="1">
                <a:latin typeface="Times New Roman" pitchFamily="18" charset="0"/>
              </a:rPr>
              <a:pPr algn="r">
                <a:spcBef>
                  <a:spcPct val="0"/>
                </a:spcBef>
                <a:buFontTx/>
                <a:buNone/>
              </a:pPr>
              <a:t>52</a:t>
            </a:fld>
            <a:endParaRPr lang="en-GB" altLang="en-US" sz="1100" i="1">
              <a:latin typeface="Times New Roman" pitchFamily="18" charset="0"/>
            </a:endParaRPr>
          </a:p>
        </p:txBody>
      </p:sp>
      <p:sp>
        <p:nvSpPr>
          <p:cNvPr id="342020" name="Rectangle 2"/>
          <p:cNvSpPr>
            <a:spLocks noGrp="1" noRot="1" noChangeAspect="1" noChangeArrowheads="1" noTextEdit="1"/>
          </p:cNvSpPr>
          <p:nvPr>
            <p:ph type="sldImg"/>
          </p:nvPr>
        </p:nvSpPr>
        <p:spPr>
          <a:xfrm>
            <a:off x="927100" y="750888"/>
            <a:ext cx="4945063" cy="3709987"/>
          </a:xfrm>
          <a:ln/>
        </p:spPr>
      </p:sp>
      <p:sp>
        <p:nvSpPr>
          <p:cNvPr id="34202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74" tIns="47737" rIns="95474" bIns="47737"/>
          <a:lstStyle/>
          <a:p>
            <a:pPr eaLnBrk="1" hangingPunct="1"/>
            <a:endParaRPr lang="de-DE" altLang="en-US">
              <a:latin typeface="Arial"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4"/>
          <p:cNvSpPr txBox="1">
            <a:spLocks noGrp="1" noChangeArrowheads="1"/>
          </p:cNvSpPr>
          <p:nvPr/>
        </p:nvSpPr>
        <p:spPr bwMode="auto">
          <a:xfrm>
            <a:off x="0" y="9380538"/>
            <a:ext cx="2946400"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407555" name="Rectangle 5"/>
          <p:cNvSpPr txBox="1">
            <a:spLocks noGrp="1" noChangeArrowheads="1"/>
          </p:cNvSpPr>
          <p:nvPr/>
        </p:nvSpPr>
        <p:spPr bwMode="auto">
          <a:xfrm>
            <a:off x="3851275" y="9380538"/>
            <a:ext cx="2946400"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E3E609E-D13F-4B92-BAB3-1267FBCEC398}" type="slidenum">
              <a:rPr lang="en-GB" altLang="en-US" sz="1100" i="1">
                <a:latin typeface="Times New Roman" pitchFamily="18" charset="0"/>
              </a:rPr>
              <a:pPr algn="r">
                <a:spcBef>
                  <a:spcPct val="0"/>
                </a:spcBef>
                <a:buFontTx/>
                <a:buNone/>
              </a:pPr>
              <a:t>53</a:t>
            </a:fld>
            <a:endParaRPr lang="en-GB" altLang="en-US" sz="1100" i="1">
              <a:latin typeface="Times New Roman" pitchFamily="18" charset="0"/>
            </a:endParaRPr>
          </a:p>
        </p:txBody>
      </p:sp>
      <p:sp>
        <p:nvSpPr>
          <p:cNvPr id="407556" name="Rectangle 2"/>
          <p:cNvSpPr>
            <a:spLocks noGrp="1" noRot="1" noChangeAspect="1" noChangeArrowheads="1" noTextEdit="1"/>
          </p:cNvSpPr>
          <p:nvPr>
            <p:ph type="sldImg"/>
          </p:nvPr>
        </p:nvSpPr>
        <p:spPr>
          <a:ln/>
        </p:spPr>
      </p:sp>
      <p:sp>
        <p:nvSpPr>
          <p:cNvPr id="40755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74" rIns="95474"/>
          <a:lstStyle/>
          <a:p>
            <a:pPr eaLnBrk="1" hangingPunct="1"/>
            <a:endParaRPr lang="de-DE" altLang="en-US"/>
          </a:p>
        </p:txBody>
      </p:sp>
    </p:spTree>
    <p:extLst>
      <p:ext uri="{BB962C8B-B14F-4D97-AF65-F5344CB8AC3E}">
        <p14:creationId xmlns:p14="http://schemas.microsoft.com/office/powerpoint/2010/main" val="340786749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5">
            <a:extLst>
              <a:ext uri="{FF2B5EF4-FFF2-40B4-BE49-F238E27FC236}">
                <a16:creationId xmlns:a16="http://schemas.microsoft.com/office/drawing/2014/main" id="{0D56F20B-1E3C-4A69-AFBE-E8504DDAD7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defTabSz="785813" eaLnBrk="0" hangingPunct="0">
              <a:spcBef>
                <a:spcPct val="30000"/>
              </a:spcBef>
              <a:buAutoNum type="arabicPeriod"/>
              <a:defRPr sz="1200">
                <a:solidFill>
                  <a:schemeClr val="tx1"/>
                </a:solidFill>
                <a:latin typeface="Arial" panose="020B0604020202020204" pitchFamily="34" charset="0"/>
              </a:defRPr>
            </a:lvl1pPr>
            <a:lvl2pPr marL="742950" indent="-285750" algn="l" defTabSz="785813" eaLnBrk="0" hangingPunct="0">
              <a:spcBef>
                <a:spcPct val="30000"/>
              </a:spcBef>
              <a:buAutoNum type="arabicPeriod"/>
              <a:defRPr sz="1200">
                <a:solidFill>
                  <a:schemeClr val="tx1"/>
                </a:solidFill>
                <a:latin typeface="Arial" panose="020B0604020202020204" pitchFamily="34" charset="0"/>
              </a:defRPr>
            </a:lvl2pPr>
            <a:lvl3pPr marL="1143000" indent="-228600" algn="l" defTabSz="785813" eaLnBrk="0" hangingPunct="0">
              <a:spcBef>
                <a:spcPct val="30000"/>
              </a:spcBef>
              <a:buAutoNum type="arabicPeriod"/>
              <a:defRPr sz="1200">
                <a:solidFill>
                  <a:schemeClr val="tx1"/>
                </a:solidFill>
                <a:latin typeface="Arial" panose="020B0604020202020204" pitchFamily="34" charset="0"/>
              </a:defRPr>
            </a:lvl3pPr>
            <a:lvl4pPr marL="1600200" indent="-228600" algn="l" defTabSz="785813" eaLnBrk="0" hangingPunct="0">
              <a:spcBef>
                <a:spcPct val="30000"/>
              </a:spcBef>
              <a:buAutoNum type="arabicPeriod"/>
              <a:defRPr sz="1200">
                <a:solidFill>
                  <a:schemeClr val="tx1"/>
                </a:solidFill>
                <a:latin typeface="Arial" panose="020B0604020202020204" pitchFamily="34" charset="0"/>
              </a:defRPr>
            </a:lvl4pPr>
            <a:lvl5pPr marL="2057400" indent="-228600" algn="l" defTabSz="785813" eaLnBrk="0" hangingPunct="0">
              <a:spcBef>
                <a:spcPct val="30000"/>
              </a:spcBef>
              <a:buAutoNum type="arabicPeriod"/>
              <a:defRPr sz="1200">
                <a:solidFill>
                  <a:schemeClr val="tx1"/>
                </a:solidFill>
                <a:latin typeface="Arial" panose="020B0604020202020204"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FA31201F-EADB-4CE3-87C3-583D845DBBCC}" type="slidenum">
              <a:rPr lang="en-GB" altLang="en-US" sz="1100">
                <a:latin typeface="Times New Roman" panose="02020603050405020304" pitchFamily="18" charset="0"/>
              </a:rPr>
              <a:pPr algn="r">
                <a:spcBef>
                  <a:spcPct val="0"/>
                </a:spcBef>
                <a:buFontTx/>
                <a:buNone/>
              </a:pPr>
              <a:t>54</a:t>
            </a:fld>
            <a:endParaRPr lang="en-GB" altLang="en-US" sz="1100">
              <a:latin typeface="Times New Roman" panose="02020603050405020304" pitchFamily="18" charset="0"/>
            </a:endParaRPr>
          </a:p>
        </p:txBody>
      </p:sp>
      <p:sp>
        <p:nvSpPr>
          <p:cNvPr id="332803" name="Rectangle 4">
            <a:extLst>
              <a:ext uri="{FF2B5EF4-FFF2-40B4-BE49-F238E27FC236}">
                <a16:creationId xmlns:a16="http://schemas.microsoft.com/office/drawing/2014/main" id="{1A026484-E908-4723-ACEB-EE686E3473DF}"/>
              </a:ext>
            </a:extLst>
          </p:cNvPr>
          <p:cNvSpPr txBox="1">
            <a:spLocks noGrp="1" noChangeArrowheads="1"/>
          </p:cNvSpPr>
          <p:nvPr/>
        </p:nvSpPr>
        <p:spPr bwMode="auto">
          <a:xfrm>
            <a:off x="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spcBef>
                <a:spcPct val="0"/>
              </a:spcBef>
              <a:buFontTx/>
              <a:buNone/>
            </a:pPr>
            <a:r>
              <a:rPr lang="en-GB" altLang="en-US" sz="1100" i="1">
                <a:latin typeface="Times New Roman" panose="02020603050405020304" pitchFamily="18" charset="0"/>
              </a:rPr>
              <a:t>Prof. Dr. Rainer Maurer</a:t>
            </a:r>
          </a:p>
        </p:txBody>
      </p:sp>
      <p:sp>
        <p:nvSpPr>
          <p:cNvPr id="332804" name="Rectangle 5">
            <a:extLst>
              <a:ext uri="{FF2B5EF4-FFF2-40B4-BE49-F238E27FC236}">
                <a16:creationId xmlns:a16="http://schemas.microsoft.com/office/drawing/2014/main" id="{00BFD585-B8AA-4B1E-9C56-8ABF05E52C7A}"/>
              </a:ext>
            </a:extLst>
          </p:cNvPr>
          <p:cNvSpPr txBox="1">
            <a:spLocks noGrp="1" noChangeArrowheads="1"/>
          </p:cNvSpPr>
          <p:nvPr/>
        </p:nvSpPr>
        <p:spPr bwMode="auto">
          <a:xfrm>
            <a:off x="377825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9C4E8A74-E7DD-441E-AA9E-FBBE36032371}" type="slidenum">
              <a:rPr lang="en-GB" altLang="en-US" sz="1100" i="1">
                <a:latin typeface="Times New Roman" panose="02020603050405020304" pitchFamily="18" charset="0"/>
              </a:rPr>
              <a:pPr algn="r">
                <a:spcBef>
                  <a:spcPct val="0"/>
                </a:spcBef>
                <a:buFontTx/>
                <a:buNone/>
              </a:pPr>
              <a:t>54</a:t>
            </a:fld>
            <a:endParaRPr lang="en-GB" altLang="en-US" sz="1100" i="1">
              <a:latin typeface="Times New Roman" panose="02020603050405020304" pitchFamily="18" charset="0"/>
            </a:endParaRPr>
          </a:p>
        </p:txBody>
      </p:sp>
      <p:sp>
        <p:nvSpPr>
          <p:cNvPr id="332805" name="Rectangle 2">
            <a:extLst>
              <a:ext uri="{FF2B5EF4-FFF2-40B4-BE49-F238E27FC236}">
                <a16:creationId xmlns:a16="http://schemas.microsoft.com/office/drawing/2014/main" id="{7F875973-4078-46E3-B822-20D5889BBB3E}"/>
              </a:ext>
            </a:extLst>
          </p:cNvPr>
          <p:cNvSpPr>
            <a:spLocks noGrp="1" noRot="1" noChangeAspect="1" noChangeArrowheads="1" noTextEdit="1"/>
          </p:cNvSpPr>
          <p:nvPr>
            <p:ph type="sldImg"/>
          </p:nvPr>
        </p:nvSpPr>
        <p:spPr>
          <a:ln/>
        </p:spPr>
      </p:sp>
      <p:sp>
        <p:nvSpPr>
          <p:cNvPr id="332806" name="Rectangle 3">
            <a:extLst>
              <a:ext uri="{FF2B5EF4-FFF2-40B4-BE49-F238E27FC236}">
                <a16:creationId xmlns:a16="http://schemas.microsoft.com/office/drawing/2014/main" id="{22B23A5D-E25B-41B1-BA2C-90446D00457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anose="020B0604020202020204"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5">
            <a:extLst>
              <a:ext uri="{FF2B5EF4-FFF2-40B4-BE49-F238E27FC236}">
                <a16:creationId xmlns:a16="http://schemas.microsoft.com/office/drawing/2014/main" id="{161A3064-0B41-4A45-B8C3-BFD0D3BCB98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defTabSz="785813" eaLnBrk="0" hangingPunct="0">
              <a:spcBef>
                <a:spcPct val="30000"/>
              </a:spcBef>
              <a:buAutoNum type="arabicPeriod"/>
              <a:defRPr sz="1200">
                <a:solidFill>
                  <a:schemeClr val="tx1"/>
                </a:solidFill>
                <a:latin typeface="Arial" panose="020B0604020202020204" pitchFamily="34" charset="0"/>
              </a:defRPr>
            </a:lvl1pPr>
            <a:lvl2pPr marL="742950" indent="-285750" algn="l" defTabSz="785813" eaLnBrk="0" hangingPunct="0">
              <a:spcBef>
                <a:spcPct val="30000"/>
              </a:spcBef>
              <a:buAutoNum type="arabicPeriod"/>
              <a:defRPr sz="1200">
                <a:solidFill>
                  <a:schemeClr val="tx1"/>
                </a:solidFill>
                <a:latin typeface="Arial" panose="020B0604020202020204" pitchFamily="34" charset="0"/>
              </a:defRPr>
            </a:lvl2pPr>
            <a:lvl3pPr marL="1143000" indent="-228600" algn="l" defTabSz="785813" eaLnBrk="0" hangingPunct="0">
              <a:spcBef>
                <a:spcPct val="30000"/>
              </a:spcBef>
              <a:buAutoNum type="arabicPeriod"/>
              <a:defRPr sz="1200">
                <a:solidFill>
                  <a:schemeClr val="tx1"/>
                </a:solidFill>
                <a:latin typeface="Arial" panose="020B0604020202020204" pitchFamily="34" charset="0"/>
              </a:defRPr>
            </a:lvl3pPr>
            <a:lvl4pPr marL="1600200" indent="-228600" algn="l" defTabSz="785813" eaLnBrk="0" hangingPunct="0">
              <a:spcBef>
                <a:spcPct val="30000"/>
              </a:spcBef>
              <a:buAutoNum type="arabicPeriod"/>
              <a:defRPr sz="1200">
                <a:solidFill>
                  <a:schemeClr val="tx1"/>
                </a:solidFill>
                <a:latin typeface="Arial" panose="020B0604020202020204" pitchFamily="34" charset="0"/>
              </a:defRPr>
            </a:lvl4pPr>
            <a:lvl5pPr marL="2057400" indent="-228600" algn="l" defTabSz="785813" eaLnBrk="0" hangingPunct="0">
              <a:spcBef>
                <a:spcPct val="30000"/>
              </a:spcBef>
              <a:buAutoNum type="arabicPeriod"/>
              <a:defRPr sz="1200">
                <a:solidFill>
                  <a:schemeClr val="tx1"/>
                </a:solidFill>
                <a:latin typeface="Arial" panose="020B0604020202020204"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1FEBC101-95B1-4EB7-AA27-A90CD859B714}" type="slidenum">
              <a:rPr lang="en-GB" altLang="en-US" sz="1100">
                <a:latin typeface="Times New Roman" panose="02020603050405020304" pitchFamily="18" charset="0"/>
              </a:rPr>
              <a:pPr algn="r">
                <a:spcBef>
                  <a:spcPct val="0"/>
                </a:spcBef>
                <a:buFontTx/>
                <a:buNone/>
              </a:pPr>
              <a:t>55</a:t>
            </a:fld>
            <a:endParaRPr lang="en-GB" altLang="en-US" sz="1100">
              <a:latin typeface="Times New Roman" panose="02020603050405020304" pitchFamily="18" charset="0"/>
            </a:endParaRPr>
          </a:p>
        </p:txBody>
      </p:sp>
      <p:sp>
        <p:nvSpPr>
          <p:cNvPr id="333827" name="Rectangle 4">
            <a:extLst>
              <a:ext uri="{FF2B5EF4-FFF2-40B4-BE49-F238E27FC236}">
                <a16:creationId xmlns:a16="http://schemas.microsoft.com/office/drawing/2014/main" id="{A73090AE-9CD3-48B1-9039-381F4773C329}"/>
              </a:ext>
            </a:extLst>
          </p:cNvPr>
          <p:cNvSpPr txBox="1">
            <a:spLocks noGrp="1" noChangeArrowheads="1"/>
          </p:cNvSpPr>
          <p:nvPr/>
        </p:nvSpPr>
        <p:spPr bwMode="auto">
          <a:xfrm>
            <a:off x="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spcBef>
                <a:spcPct val="0"/>
              </a:spcBef>
              <a:buFontTx/>
              <a:buNone/>
            </a:pPr>
            <a:r>
              <a:rPr lang="en-GB" altLang="en-US" sz="1100" i="1">
                <a:latin typeface="Times New Roman" panose="02020603050405020304" pitchFamily="18" charset="0"/>
              </a:rPr>
              <a:t>Prof. Dr. Rainer Maurer</a:t>
            </a:r>
          </a:p>
        </p:txBody>
      </p:sp>
      <p:sp>
        <p:nvSpPr>
          <p:cNvPr id="333828" name="Rectangle 5">
            <a:extLst>
              <a:ext uri="{FF2B5EF4-FFF2-40B4-BE49-F238E27FC236}">
                <a16:creationId xmlns:a16="http://schemas.microsoft.com/office/drawing/2014/main" id="{7710967B-3465-415E-A092-238D599126C1}"/>
              </a:ext>
            </a:extLst>
          </p:cNvPr>
          <p:cNvSpPr txBox="1">
            <a:spLocks noGrp="1" noChangeArrowheads="1"/>
          </p:cNvSpPr>
          <p:nvPr/>
        </p:nvSpPr>
        <p:spPr bwMode="auto">
          <a:xfrm>
            <a:off x="377825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D2CE0AAA-1307-4746-AF2D-18DFCDD05D63}" type="slidenum">
              <a:rPr lang="en-GB" altLang="en-US" sz="1100" i="1">
                <a:latin typeface="Times New Roman" panose="02020603050405020304" pitchFamily="18" charset="0"/>
              </a:rPr>
              <a:pPr algn="r">
                <a:spcBef>
                  <a:spcPct val="0"/>
                </a:spcBef>
                <a:buFontTx/>
                <a:buNone/>
              </a:pPr>
              <a:t>55</a:t>
            </a:fld>
            <a:endParaRPr lang="en-GB" altLang="en-US" sz="1100" i="1">
              <a:latin typeface="Times New Roman" panose="02020603050405020304" pitchFamily="18" charset="0"/>
            </a:endParaRPr>
          </a:p>
        </p:txBody>
      </p:sp>
      <p:sp>
        <p:nvSpPr>
          <p:cNvPr id="333829" name="Rectangle 2">
            <a:extLst>
              <a:ext uri="{FF2B5EF4-FFF2-40B4-BE49-F238E27FC236}">
                <a16:creationId xmlns:a16="http://schemas.microsoft.com/office/drawing/2014/main" id="{E8AD3401-37B2-45EC-AD85-DAB1B4B91844}"/>
              </a:ext>
            </a:extLst>
          </p:cNvPr>
          <p:cNvSpPr>
            <a:spLocks noGrp="1" noRot="1" noChangeAspect="1" noChangeArrowheads="1" noTextEdit="1"/>
          </p:cNvSpPr>
          <p:nvPr>
            <p:ph type="sldImg"/>
          </p:nvPr>
        </p:nvSpPr>
        <p:spPr>
          <a:ln/>
        </p:spPr>
      </p:sp>
      <p:sp>
        <p:nvSpPr>
          <p:cNvPr id="333830" name="Rectangle 3">
            <a:extLst>
              <a:ext uri="{FF2B5EF4-FFF2-40B4-BE49-F238E27FC236}">
                <a16:creationId xmlns:a16="http://schemas.microsoft.com/office/drawing/2014/main" id="{1CD9ECB0-AEC1-491A-99C7-0C3D1FC85E1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anose="020B060402020202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5">
            <a:extLst>
              <a:ext uri="{FF2B5EF4-FFF2-40B4-BE49-F238E27FC236}">
                <a16:creationId xmlns:a16="http://schemas.microsoft.com/office/drawing/2014/main" id="{2AEB293D-42D4-47AF-94E0-18D37665E0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defTabSz="785813" eaLnBrk="0" hangingPunct="0">
              <a:spcBef>
                <a:spcPct val="30000"/>
              </a:spcBef>
              <a:buAutoNum type="arabicPeriod"/>
              <a:defRPr sz="1200">
                <a:solidFill>
                  <a:schemeClr val="tx1"/>
                </a:solidFill>
                <a:latin typeface="Arial" panose="020B0604020202020204" pitchFamily="34" charset="0"/>
              </a:defRPr>
            </a:lvl1pPr>
            <a:lvl2pPr marL="742950" indent="-285750" algn="l" defTabSz="785813" eaLnBrk="0" hangingPunct="0">
              <a:spcBef>
                <a:spcPct val="30000"/>
              </a:spcBef>
              <a:buAutoNum type="arabicPeriod"/>
              <a:defRPr sz="1200">
                <a:solidFill>
                  <a:schemeClr val="tx1"/>
                </a:solidFill>
                <a:latin typeface="Arial" panose="020B0604020202020204" pitchFamily="34" charset="0"/>
              </a:defRPr>
            </a:lvl2pPr>
            <a:lvl3pPr marL="1143000" indent="-228600" algn="l" defTabSz="785813" eaLnBrk="0" hangingPunct="0">
              <a:spcBef>
                <a:spcPct val="30000"/>
              </a:spcBef>
              <a:buAutoNum type="arabicPeriod"/>
              <a:defRPr sz="1200">
                <a:solidFill>
                  <a:schemeClr val="tx1"/>
                </a:solidFill>
                <a:latin typeface="Arial" panose="020B0604020202020204" pitchFamily="34" charset="0"/>
              </a:defRPr>
            </a:lvl3pPr>
            <a:lvl4pPr marL="1600200" indent="-228600" algn="l" defTabSz="785813" eaLnBrk="0" hangingPunct="0">
              <a:spcBef>
                <a:spcPct val="30000"/>
              </a:spcBef>
              <a:buAutoNum type="arabicPeriod"/>
              <a:defRPr sz="1200">
                <a:solidFill>
                  <a:schemeClr val="tx1"/>
                </a:solidFill>
                <a:latin typeface="Arial" panose="020B0604020202020204" pitchFamily="34" charset="0"/>
              </a:defRPr>
            </a:lvl4pPr>
            <a:lvl5pPr marL="2057400" indent="-228600" algn="l" defTabSz="785813" eaLnBrk="0" hangingPunct="0">
              <a:spcBef>
                <a:spcPct val="30000"/>
              </a:spcBef>
              <a:buAutoNum type="arabicPeriod"/>
              <a:defRPr sz="1200">
                <a:solidFill>
                  <a:schemeClr val="tx1"/>
                </a:solidFill>
                <a:latin typeface="Arial" panose="020B0604020202020204"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706B1F8E-09F0-4C5E-B5C0-69AE200BFF97}" type="slidenum">
              <a:rPr lang="en-GB" altLang="en-US" sz="1100">
                <a:latin typeface="Times New Roman" panose="02020603050405020304" pitchFamily="18" charset="0"/>
              </a:rPr>
              <a:pPr algn="r">
                <a:spcBef>
                  <a:spcPct val="0"/>
                </a:spcBef>
                <a:buFontTx/>
                <a:buNone/>
              </a:pPr>
              <a:t>56</a:t>
            </a:fld>
            <a:endParaRPr lang="en-GB" altLang="en-US" sz="1100">
              <a:latin typeface="Times New Roman" panose="02020603050405020304" pitchFamily="18" charset="0"/>
            </a:endParaRPr>
          </a:p>
        </p:txBody>
      </p:sp>
      <p:sp>
        <p:nvSpPr>
          <p:cNvPr id="334851" name="Rectangle 4">
            <a:extLst>
              <a:ext uri="{FF2B5EF4-FFF2-40B4-BE49-F238E27FC236}">
                <a16:creationId xmlns:a16="http://schemas.microsoft.com/office/drawing/2014/main" id="{280B8072-7718-461D-83B9-5DA698DE5BC4}"/>
              </a:ext>
            </a:extLst>
          </p:cNvPr>
          <p:cNvSpPr txBox="1">
            <a:spLocks noGrp="1" noChangeArrowheads="1"/>
          </p:cNvSpPr>
          <p:nvPr/>
        </p:nvSpPr>
        <p:spPr bwMode="auto">
          <a:xfrm>
            <a:off x="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spcBef>
                <a:spcPct val="0"/>
              </a:spcBef>
              <a:buFontTx/>
              <a:buNone/>
            </a:pPr>
            <a:r>
              <a:rPr lang="en-GB" altLang="en-US" sz="1100" i="1">
                <a:latin typeface="Times New Roman" panose="02020603050405020304" pitchFamily="18" charset="0"/>
              </a:rPr>
              <a:t>Prof. Dr. Rainer Maurer</a:t>
            </a:r>
          </a:p>
        </p:txBody>
      </p:sp>
      <p:sp>
        <p:nvSpPr>
          <p:cNvPr id="334852" name="Rectangle 5">
            <a:extLst>
              <a:ext uri="{FF2B5EF4-FFF2-40B4-BE49-F238E27FC236}">
                <a16:creationId xmlns:a16="http://schemas.microsoft.com/office/drawing/2014/main" id="{56009646-70EE-40C3-AC8A-3962094BCF86}"/>
              </a:ext>
            </a:extLst>
          </p:cNvPr>
          <p:cNvSpPr txBox="1">
            <a:spLocks noGrp="1" noChangeArrowheads="1"/>
          </p:cNvSpPr>
          <p:nvPr/>
        </p:nvSpPr>
        <p:spPr bwMode="auto">
          <a:xfrm>
            <a:off x="377825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0F9D7051-D8D2-4530-B35F-6CD5A285FE3D}" type="slidenum">
              <a:rPr lang="en-GB" altLang="en-US" sz="1100" i="1">
                <a:latin typeface="Times New Roman" panose="02020603050405020304" pitchFamily="18" charset="0"/>
              </a:rPr>
              <a:pPr algn="r">
                <a:spcBef>
                  <a:spcPct val="0"/>
                </a:spcBef>
                <a:buFontTx/>
                <a:buNone/>
              </a:pPr>
              <a:t>56</a:t>
            </a:fld>
            <a:endParaRPr lang="en-GB" altLang="en-US" sz="1100" i="1">
              <a:latin typeface="Times New Roman" panose="02020603050405020304" pitchFamily="18" charset="0"/>
            </a:endParaRPr>
          </a:p>
        </p:txBody>
      </p:sp>
      <p:sp>
        <p:nvSpPr>
          <p:cNvPr id="334853" name="Rectangle 2">
            <a:extLst>
              <a:ext uri="{FF2B5EF4-FFF2-40B4-BE49-F238E27FC236}">
                <a16:creationId xmlns:a16="http://schemas.microsoft.com/office/drawing/2014/main" id="{A73104F6-CCF9-410E-A74C-F43369E332BF}"/>
              </a:ext>
            </a:extLst>
          </p:cNvPr>
          <p:cNvSpPr>
            <a:spLocks noGrp="1" noRot="1" noChangeAspect="1" noChangeArrowheads="1" noTextEdit="1"/>
          </p:cNvSpPr>
          <p:nvPr>
            <p:ph type="sldImg"/>
          </p:nvPr>
        </p:nvSpPr>
        <p:spPr>
          <a:ln/>
        </p:spPr>
      </p:sp>
      <p:sp>
        <p:nvSpPr>
          <p:cNvPr id="334854" name="Rectangle 3">
            <a:extLst>
              <a:ext uri="{FF2B5EF4-FFF2-40B4-BE49-F238E27FC236}">
                <a16:creationId xmlns:a16="http://schemas.microsoft.com/office/drawing/2014/main" id="{965EF4A9-8474-4411-84DF-6A5911B8873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anose="020B0604020202020204"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5">
            <a:extLst>
              <a:ext uri="{FF2B5EF4-FFF2-40B4-BE49-F238E27FC236}">
                <a16:creationId xmlns:a16="http://schemas.microsoft.com/office/drawing/2014/main" id="{E74DD277-D0B2-490F-BAD1-40A31B2440F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defTabSz="785813" eaLnBrk="0" hangingPunct="0">
              <a:spcBef>
                <a:spcPct val="30000"/>
              </a:spcBef>
              <a:buAutoNum type="arabicPeriod"/>
              <a:defRPr sz="1200">
                <a:solidFill>
                  <a:schemeClr val="tx1"/>
                </a:solidFill>
                <a:latin typeface="Arial" panose="020B0604020202020204" pitchFamily="34" charset="0"/>
              </a:defRPr>
            </a:lvl1pPr>
            <a:lvl2pPr marL="742950" indent="-285750" algn="l" defTabSz="785813" eaLnBrk="0" hangingPunct="0">
              <a:spcBef>
                <a:spcPct val="30000"/>
              </a:spcBef>
              <a:buAutoNum type="arabicPeriod"/>
              <a:defRPr sz="1200">
                <a:solidFill>
                  <a:schemeClr val="tx1"/>
                </a:solidFill>
                <a:latin typeface="Arial" panose="020B0604020202020204" pitchFamily="34" charset="0"/>
              </a:defRPr>
            </a:lvl2pPr>
            <a:lvl3pPr marL="1143000" indent="-228600" algn="l" defTabSz="785813" eaLnBrk="0" hangingPunct="0">
              <a:spcBef>
                <a:spcPct val="30000"/>
              </a:spcBef>
              <a:buAutoNum type="arabicPeriod"/>
              <a:defRPr sz="1200">
                <a:solidFill>
                  <a:schemeClr val="tx1"/>
                </a:solidFill>
                <a:latin typeface="Arial" panose="020B0604020202020204" pitchFamily="34" charset="0"/>
              </a:defRPr>
            </a:lvl3pPr>
            <a:lvl4pPr marL="1600200" indent="-228600" algn="l" defTabSz="785813" eaLnBrk="0" hangingPunct="0">
              <a:spcBef>
                <a:spcPct val="30000"/>
              </a:spcBef>
              <a:buAutoNum type="arabicPeriod"/>
              <a:defRPr sz="1200">
                <a:solidFill>
                  <a:schemeClr val="tx1"/>
                </a:solidFill>
                <a:latin typeface="Arial" panose="020B0604020202020204" pitchFamily="34" charset="0"/>
              </a:defRPr>
            </a:lvl4pPr>
            <a:lvl5pPr marL="2057400" indent="-228600" algn="l" defTabSz="785813" eaLnBrk="0" hangingPunct="0">
              <a:spcBef>
                <a:spcPct val="30000"/>
              </a:spcBef>
              <a:buAutoNum type="arabicPeriod"/>
              <a:defRPr sz="1200">
                <a:solidFill>
                  <a:schemeClr val="tx1"/>
                </a:solidFill>
                <a:latin typeface="Arial" panose="020B0604020202020204"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50AC83F6-7579-4B62-9A72-45CBE8B71C56}" type="slidenum">
              <a:rPr lang="en-GB" altLang="en-US" sz="1100">
                <a:latin typeface="Times New Roman" panose="02020603050405020304" pitchFamily="18" charset="0"/>
              </a:rPr>
              <a:pPr algn="r">
                <a:spcBef>
                  <a:spcPct val="0"/>
                </a:spcBef>
                <a:buFontTx/>
                <a:buNone/>
              </a:pPr>
              <a:t>57</a:t>
            </a:fld>
            <a:endParaRPr lang="en-GB" altLang="en-US" sz="1100">
              <a:latin typeface="Times New Roman" panose="02020603050405020304" pitchFamily="18" charset="0"/>
            </a:endParaRPr>
          </a:p>
        </p:txBody>
      </p:sp>
      <p:sp>
        <p:nvSpPr>
          <p:cNvPr id="335875" name="Rectangle 4">
            <a:extLst>
              <a:ext uri="{FF2B5EF4-FFF2-40B4-BE49-F238E27FC236}">
                <a16:creationId xmlns:a16="http://schemas.microsoft.com/office/drawing/2014/main" id="{2707F57A-A54E-4C35-9ADA-EDF9F9164D43}"/>
              </a:ext>
            </a:extLst>
          </p:cNvPr>
          <p:cNvSpPr txBox="1">
            <a:spLocks noGrp="1" noChangeArrowheads="1"/>
          </p:cNvSpPr>
          <p:nvPr/>
        </p:nvSpPr>
        <p:spPr bwMode="auto">
          <a:xfrm>
            <a:off x="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spcBef>
                <a:spcPct val="0"/>
              </a:spcBef>
              <a:buFontTx/>
              <a:buNone/>
            </a:pPr>
            <a:r>
              <a:rPr lang="en-GB" altLang="en-US" sz="1100" i="1">
                <a:latin typeface="Times New Roman" panose="02020603050405020304" pitchFamily="18" charset="0"/>
              </a:rPr>
              <a:t>Prof. Dr. Rainer Maurer</a:t>
            </a:r>
          </a:p>
        </p:txBody>
      </p:sp>
      <p:sp>
        <p:nvSpPr>
          <p:cNvPr id="335876" name="Rectangle 5">
            <a:extLst>
              <a:ext uri="{FF2B5EF4-FFF2-40B4-BE49-F238E27FC236}">
                <a16:creationId xmlns:a16="http://schemas.microsoft.com/office/drawing/2014/main" id="{6C9D5CB3-0A5A-4569-87BE-641D368A841A}"/>
              </a:ext>
            </a:extLst>
          </p:cNvPr>
          <p:cNvSpPr txBox="1">
            <a:spLocks noGrp="1" noChangeArrowheads="1"/>
          </p:cNvSpPr>
          <p:nvPr/>
        </p:nvSpPr>
        <p:spPr bwMode="auto">
          <a:xfrm>
            <a:off x="377825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04EE7AF0-E11D-4B23-97CA-37360D747A56}" type="slidenum">
              <a:rPr lang="en-GB" altLang="en-US" sz="1100" i="1">
                <a:latin typeface="Times New Roman" panose="02020603050405020304" pitchFamily="18" charset="0"/>
              </a:rPr>
              <a:pPr algn="r">
                <a:spcBef>
                  <a:spcPct val="0"/>
                </a:spcBef>
                <a:buFontTx/>
                <a:buNone/>
              </a:pPr>
              <a:t>57</a:t>
            </a:fld>
            <a:endParaRPr lang="en-GB" altLang="en-US" sz="1100" i="1">
              <a:latin typeface="Times New Roman" panose="02020603050405020304" pitchFamily="18" charset="0"/>
            </a:endParaRPr>
          </a:p>
        </p:txBody>
      </p:sp>
      <p:sp>
        <p:nvSpPr>
          <p:cNvPr id="335877" name="Rectangle 2">
            <a:extLst>
              <a:ext uri="{FF2B5EF4-FFF2-40B4-BE49-F238E27FC236}">
                <a16:creationId xmlns:a16="http://schemas.microsoft.com/office/drawing/2014/main" id="{B7F1884E-ED49-419A-987E-40E5AE07FE67}"/>
              </a:ext>
            </a:extLst>
          </p:cNvPr>
          <p:cNvSpPr>
            <a:spLocks noGrp="1" noRot="1" noChangeAspect="1" noChangeArrowheads="1" noTextEdit="1"/>
          </p:cNvSpPr>
          <p:nvPr>
            <p:ph type="sldImg"/>
          </p:nvPr>
        </p:nvSpPr>
        <p:spPr>
          <a:ln/>
        </p:spPr>
      </p:sp>
      <p:sp>
        <p:nvSpPr>
          <p:cNvPr id="335878" name="Rectangle 3">
            <a:extLst>
              <a:ext uri="{FF2B5EF4-FFF2-40B4-BE49-F238E27FC236}">
                <a16:creationId xmlns:a16="http://schemas.microsoft.com/office/drawing/2014/main" id="{0254477A-CAC4-4ED6-84B6-78C5D26432B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anose="020B0604020202020204"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5">
            <a:extLst>
              <a:ext uri="{FF2B5EF4-FFF2-40B4-BE49-F238E27FC236}">
                <a16:creationId xmlns:a16="http://schemas.microsoft.com/office/drawing/2014/main" id="{FF7A4A39-476F-4E87-A742-0C8AFF66B42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defTabSz="785813" eaLnBrk="0" hangingPunct="0">
              <a:spcBef>
                <a:spcPct val="30000"/>
              </a:spcBef>
              <a:buAutoNum type="arabicPeriod"/>
              <a:defRPr sz="1200">
                <a:solidFill>
                  <a:schemeClr val="tx1"/>
                </a:solidFill>
                <a:latin typeface="Arial" panose="020B0604020202020204" pitchFamily="34" charset="0"/>
              </a:defRPr>
            </a:lvl1pPr>
            <a:lvl2pPr marL="742950" indent="-285750" algn="l" defTabSz="785813" eaLnBrk="0" hangingPunct="0">
              <a:spcBef>
                <a:spcPct val="30000"/>
              </a:spcBef>
              <a:buAutoNum type="arabicPeriod"/>
              <a:defRPr sz="1200">
                <a:solidFill>
                  <a:schemeClr val="tx1"/>
                </a:solidFill>
                <a:latin typeface="Arial" panose="020B0604020202020204" pitchFamily="34" charset="0"/>
              </a:defRPr>
            </a:lvl2pPr>
            <a:lvl3pPr marL="1143000" indent="-228600" algn="l" defTabSz="785813" eaLnBrk="0" hangingPunct="0">
              <a:spcBef>
                <a:spcPct val="30000"/>
              </a:spcBef>
              <a:buAutoNum type="arabicPeriod"/>
              <a:defRPr sz="1200">
                <a:solidFill>
                  <a:schemeClr val="tx1"/>
                </a:solidFill>
                <a:latin typeface="Arial" panose="020B0604020202020204" pitchFamily="34" charset="0"/>
              </a:defRPr>
            </a:lvl3pPr>
            <a:lvl4pPr marL="1600200" indent="-228600" algn="l" defTabSz="785813" eaLnBrk="0" hangingPunct="0">
              <a:spcBef>
                <a:spcPct val="30000"/>
              </a:spcBef>
              <a:buAutoNum type="arabicPeriod"/>
              <a:defRPr sz="1200">
                <a:solidFill>
                  <a:schemeClr val="tx1"/>
                </a:solidFill>
                <a:latin typeface="Arial" panose="020B0604020202020204" pitchFamily="34" charset="0"/>
              </a:defRPr>
            </a:lvl4pPr>
            <a:lvl5pPr marL="2057400" indent="-228600" algn="l" defTabSz="785813" eaLnBrk="0" hangingPunct="0">
              <a:spcBef>
                <a:spcPct val="30000"/>
              </a:spcBef>
              <a:buAutoNum type="arabicPeriod"/>
              <a:defRPr sz="1200">
                <a:solidFill>
                  <a:schemeClr val="tx1"/>
                </a:solidFill>
                <a:latin typeface="Arial" panose="020B0604020202020204"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8A20118F-4832-44BC-B925-D1DECD636584}" type="slidenum">
              <a:rPr lang="en-GB" altLang="en-US" sz="1100">
                <a:latin typeface="Times New Roman" panose="02020603050405020304" pitchFamily="18" charset="0"/>
              </a:rPr>
              <a:pPr algn="r">
                <a:spcBef>
                  <a:spcPct val="0"/>
                </a:spcBef>
                <a:buFontTx/>
                <a:buNone/>
              </a:pPr>
              <a:t>58</a:t>
            </a:fld>
            <a:endParaRPr lang="en-GB" altLang="en-US" sz="1100">
              <a:latin typeface="Times New Roman" panose="02020603050405020304" pitchFamily="18" charset="0"/>
            </a:endParaRPr>
          </a:p>
        </p:txBody>
      </p:sp>
      <p:sp>
        <p:nvSpPr>
          <p:cNvPr id="336899" name="Rectangle 4">
            <a:extLst>
              <a:ext uri="{FF2B5EF4-FFF2-40B4-BE49-F238E27FC236}">
                <a16:creationId xmlns:a16="http://schemas.microsoft.com/office/drawing/2014/main" id="{24C8E702-36EE-43D5-AC31-1DBBA940EC18}"/>
              </a:ext>
            </a:extLst>
          </p:cNvPr>
          <p:cNvSpPr txBox="1">
            <a:spLocks noGrp="1" noChangeArrowheads="1"/>
          </p:cNvSpPr>
          <p:nvPr/>
        </p:nvSpPr>
        <p:spPr bwMode="auto">
          <a:xfrm>
            <a:off x="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spcBef>
                <a:spcPct val="0"/>
              </a:spcBef>
              <a:buFontTx/>
              <a:buNone/>
            </a:pPr>
            <a:r>
              <a:rPr lang="en-GB" altLang="en-US" sz="1100" i="1">
                <a:latin typeface="Times New Roman" panose="02020603050405020304" pitchFamily="18" charset="0"/>
              </a:rPr>
              <a:t>Prof. Dr. Rainer Maurer</a:t>
            </a:r>
          </a:p>
        </p:txBody>
      </p:sp>
      <p:sp>
        <p:nvSpPr>
          <p:cNvPr id="336900" name="Rectangle 5">
            <a:extLst>
              <a:ext uri="{FF2B5EF4-FFF2-40B4-BE49-F238E27FC236}">
                <a16:creationId xmlns:a16="http://schemas.microsoft.com/office/drawing/2014/main" id="{49297B64-E2C6-42C1-8248-3E687DE616CB}"/>
              </a:ext>
            </a:extLst>
          </p:cNvPr>
          <p:cNvSpPr txBox="1">
            <a:spLocks noGrp="1" noChangeArrowheads="1"/>
          </p:cNvSpPr>
          <p:nvPr/>
        </p:nvSpPr>
        <p:spPr bwMode="auto">
          <a:xfrm>
            <a:off x="377825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51533136-A9B0-43E8-92CD-5F295DD376F1}" type="slidenum">
              <a:rPr lang="en-GB" altLang="en-US" sz="1100" i="1">
                <a:latin typeface="Times New Roman" panose="02020603050405020304" pitchFamily="18" charset="0"/>
              </a:rPr>
              <a:pPr algn="r">
                <a:spcBef>
                  <a:spcPct val="0"/>
                </a:spcBef>
                <a:buFontTx/>
                <a:buNone/>
              </a:pPr>
              <a:t>58</a:t>
            </a:fld>
            <a:endParaRPr lang="en-GB" altLang="en-US" sz="1100" i="1">
              <a:latin typeface="Times New Roman" panose="02020603050405020304" pitchFamily="18" charset="0"/>
            </a:endParaRPr>
          </a:p>
        </p:txBody>
      </p:sp>
      <p:sp>
        <p:nvSpPr>
          <p:cNvPr id="336901" name="Rectangle 2">
            <a:extLst>
              <a:ext uri="{FF2B5EF4-FFF2-40B4-BE49-F238E27FC236}">
                <a16:creationId xmlns:a16="http://schemas.microsoft.com/office/drawing/2014/main" id="{922A362F-436F-44ED-819F-BED3F63024DE}"/>
              </a:ext>
            </a:extLst>
          </p:cNvPr>
          <p:cNvSpPr>
            <a:spLocks noGrp="1" noRot="1" noChangeAspect="1" noChangeArrowheads="1" noTextEdit="1"/>
          </p:cNvSpPr>
          <p:nvPr>
            <p:ph type="sldImg"/>
          </p:nvPr>
        </p:nvSpPr>
        <p:spPr>
          <a:ln/>
        </p:spPr>
      </p:sp>
      <p:sp>
        <p:nvSpPr>
          <p:cNvPr id="336902" name="Rectangle 3">
            <a:extLst>
              <a:ext uri="{FF2B5EF4-FFF2-40B4-BE49-F238E27FC236}">
                <a16:creationId xmlns:a16="http://schemas.microsoft.com/office/drawing/2014/main" id="{1D85B84F-BCB7-4728-BD0D-70428776A16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5">
            <a:extLst>
              <a:ext uri="{FF2B5EF4-FFF2-40B4-BE49-F238E27FC236}">
                <a16:creationId xmlns:a16="http://schemas.microsoft.com/office/drawing/2014/main" id="{45B3A0FC-2E48-498D-ABB8-CA6638C2FFB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defTabSz="785813" eaLnBrk="0" hangingPunct="0">
              <a:spcBef>
                <a:spcPct val="30000"/>
              </a:spcBef>
              <a:buAutoNum type="arabicPeriod"/>
              <a:defRPr sz="1200">
                <a:solidFill>
                  <a:schemeClr val="tx1"/>
                </a:solidFill>
                <a:latin typeface="Arial" panose="020B0604020202020204" pitchFamily="34" charset="0"/>
              </a:defRPr>
            </a:lvl1pPr>
            <a:lvl2pPr marL="742950" indent="-285750" algn="l" defTabSz="785813" eaLnBrk="0" hangingPunct="0">
              <a:spcBef>
                <a:spcPct val="30000"/>
              </a:spcBef>
              <a:buAutoNum type="arabicPeriod"/>
              <a:defRPr sz="1200">
                <a:solidFill>
                  <a:schemeClr val="tx1"/>
                </a:solidFill>
                <a:latin typeface="Arial" panose="020B0604020202020204" pitchFamily="34" charset="0"/>
              </a:defRPr>
            </a:lvl2pPr>
            <a:lvl3pPr marL="1143000" indent="-228600" algn="l" defTabSz="785813" eaLnBrk="0" hangingPunct="0">
              <a:spcBef>
                <a:spcPct val="30000"/>
              </a:spcBef>
              <a:buAutoNum type="arabicPeriod"/>
              <a:defRPr sz="1200">
                <a:solidFill>
                  <a:schemeClr val="tx1"/>
                </a:solidFill>
                <a:latin typeface="Arial" panose="020B0604020202020204" pitchFamily="34" charset="0"/>
              </a:defRPr>
            </a:lvl3pPr>
            <a:lvl4pPr marL="1600200" indent="-228600" algn="l" defTabSz="785813" eaLnBrk="0" hangingPunct="0">
              <a:spcBef>
                <a:spcPct val="30000"/>
              </a:spcBef>
              <a:buAutoNum type="arabicPeriod"/>
              <a:defRPr sz="1200">
                <a:solidFill>
                  <a:schemeClr val="tx1"/>
                </a:solidFill>
                <a:latin typeface="Arial" panose="020B0604020202020204" pitchFamily="34" charset="0"/>
              </a:defRPr>
            </a:lvl4pPr>
            <a:lvl5pPr marL="2057400" indent="-228600" algn="l" defTabSz="785813" eaLnBrk="0" hangingPunct="0">
              <a:spcBef>
                <a:spcPct val="30000"/>
              </a:spcBef>
              <a:buAutoNum type="arabicPeriod"/>
              <a:defRPr sz="1200">
                <a:solidFill>
                  <a:schemeClr val="tx1"/>
                </a:solidFill>
                <a:latin typeface="Arial" panose="020B0604020202020204"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2FF7DDEA-7E6B-4234-ADDD-C731553BD36A}" type="slidenum">
              <a:rPr lang="en-GB" altLang="en-US" sz="1100">
                <a:latin typeface="Times New Roman" panose="02020603050405020304" pitchFamily="18" charset="0"/>
              </a:rPr>
              <a:pPr algn="r">
                <a:spcBef>
                  <a:spcPct val="0"/>
                </a:spcBef>
                <a:buFontTx/>
                <a:buNone/>
              </a:pPr>
              <a:t>59</a:t>
            </a:fld>
            <a:endParaRPr lang="en-GB" altLang="en-US" sz="1100">
              <a:latin typeface="Times New Roman" panose="02020603050405020304" pitchFamily="18" charset="0"/>
            </a:endParaRPr>
          </a:p>
        </p:txBody>
      </p:sp>
      <p:sp>
        <p:nvSpPr>
          <p:cNvPr id="337923" name="Rectangle 4">
            <a:extLst>
              <a:ext uri="{FF2B5EF4-FFF2-40B4-BE49-F238E27FC236}">
                <a16:creationId xmlns:a16="http://schemas.microsoft.com/office/drawing/2014/main" id="{551134C0-335B-44FA-830D-C60E43722C65}"/>
              </a:ext>
            </a:extLst>
          </p:cNvPr>
          <p:cNvSpPr txBox="1">
            <a:spLocks noGrp="1" noChangeArrowheads="1"/>
          </p:cNvSpPr>
          <p:nvPr/>
        </p:nvSpPr>
        <p:spPr bwMode="auto">
          <a:xfrm>
            <a:off x="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spcBef>
                <a:spcPct val="0"/>
              </a:spcBef>
              <a:buFontTx/>
              <a:buNone/>
            </a:pPr>
            <a:r>
              <a:rPr lang="en-GB" altLang="en-US" sz="1100" i="1">
                <a:latin typeface="Times New Roman" panose="02020603050405020304" pitchFamily="18" charset="0"/>
              </a:rPr>
              <a:t>Prof. Dr. Rainer Maurer</a:t>
            </a:r>
          </a:p>
        </p:txBody>
      </p:sp>
      <p:sp>
        <p:nvSpPr>
          <p:cNvPr id="337924" name="Rectangle 5">
            <a:extLst>
              <a:ext uri="{FF2B5EF4-FFF2-40B4-BE49-F238E27FC236}">
                <a16:creationId xmlns:a16="http://schemas.microsoft.com/office/drawing/2014/main" id="{1F83981A-6B1C-4674-A934-75F685BC970A}"/>
              </a:ext>
            </a:extLst>
          </p:cNvPr>
          <p:cNvSpPr txBox="1">
            <a:spLocks noGrp="1" noChangeArrowheads="1"/>
          </p:cNvSpPr>
          <p:nvPr/>
        </p:nvSpPr>
        <p:spPr bwMode="auto">
          <a:xfrm>
            <a:off x="377825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CFF4342C-22AF-4291-8743-3B7C307A3AA8}" type="slidenum">
              <a:rPr lang="en-GB" altLang="en-US" sz="1100" i="1">
                <a:latin typeface="Times New Roman" panose="02020603050405020304" pitchFamily="18" charset="0"/>
              </a:rPr>
              <a:pPr algn="r">
                <a:spcBef>
                  <a:spcPct val="0"/>
                </a:spcBef>
                <a:buFontTx/>
                <a:buNone/>
              </a:pPr>
              <a:t>59</a:t>
            </a:fld>
            <a:endParaRPr lang="en-GB" altLang="en-US" sz="1100" i="1">
              <a:latin typeface="Times New Roman" panose="02020603050405020304" pitchFamily="18" charset="0"/>
            </a:endParaRPr>
          </a:p>
        </p:txBody>
      </p:sp>
      <p:sp>
        <p:nvSpPr>
          <p:cNvPr id="337925" name="Rectangle 2">
            <a:extLst>
              <a:ext uri="{FF2B5EF4-FFF2-40B4-BE49-F238E27FC236}">
                <a16:creationId xmlns:a16="http://schemas.microsoft.com/office/drawing/2014/main" id="{0CD7A94B-B58B-442D-B432-EEC61EBCFE98}"/>
              </a:ext>
            </a:extLst>
          </p:cNvPr>
          <p:cNvSpPr>
            <a:spLocks noGrp="1" noRot="1" noChangeAspect="1" noChangeArrowheads="1" noTextEdit="1"/>
          </p:cNvSpPr>
          <p:nvPr>
            <p:ph type="sldImg"/>
          </p:nvPr>
        </p:nvSpPr>
        <p:spPr>
          <a:ln/>
        </p:spPr>
      </p:sp>
      <p:sp>
        <p:nvSpPr>
          <p:cNvPr id="337926" name="Rectangle 3">
            <a:extLst>
              <a:ext uri="{FF2B5EF4-FFF2-40B4-BE49-F238E27FC236}">
                <a16:creationId xmlns:a16="http://schemas.microsoft.com/office/drawing/2014/main" id="{5853F035-901E-4DA8-8394-5329213C348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anose="020B0604020202020204"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7F6AC3C-D47D-4540-A83A-11B0ED2898B4}" type="slidenum">
              <a:rPr lang="en-GB" altLang="en-US" sz="1100" smtClean="0">
                <a:latin typeface="Times New Roman" pitchFamily="18" charset="0"/>
              </a:rPr>
              <a:pPr>
                <a:spcBef>
                  <a:spcPct val="0"/>
                </a:spcBef>
                <a:buFontTx/>
                <a:buNone/>
              </a:pPr>
              <a:t>6</a:t>
            </a:fld>
            <a:endParaRPr lang="en-GB" altLang="en-US" sz="1100">
              <a:latin typeface="Times New Roman" pitchFamily="18" charset="0"/>
            </a:endParaRPr>
          </a:p>
        </p:txBody>
      </p:sp>
      <p:sp>
        <p:nvSpPr>
          <p:cNvPr id="28569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8570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325AAFAC-7255-40AB-AFAF-ED0B581CA671}" type="slidenum">
              <a:rPr lang="en-GB" altLang="en-US" sz="1100" i="1">
                <a:latin typeface="Times New Roman" pitchFamily="18" charset="0"/>
              </a:rPr>
              <a:pPr algn="r">
                <a:spcBef>
                  <a:spcPct val="0"/>
                </a:spcBef>
                <a:buFontTx/>
                <a:buNone/>
              </a:pPr>
              <a:t>6</a:t>
            </a:fld>
            <a:endParaRPr lang="en-GB" altLang="en-US" sz="1100" i="1">
              <a:latin typeface="Times New Roman" pitchFamily="18" charset="0"/>
            </a:endParaRPr>
          </a:p>
        </p:txBody>
      </p:sp>
      <p:sp>
        <p:nvSpPr>
          <p:cNvPr id="285701" name="Rectangle 2"/>
          <p:cNvSpPr>
            <a:spLocks noGrp="1" noRot="1" noChangeAspect="1" noChangeArrowheads="1" noTextEdit="1"/>
          </p:cNvSpPr>
          <p:nvPr>
            <p:ph type="sldImg"/>
          </p:nvPr>
        </p:nvSpPr>
        <p:spPr>
          <a:ln/>
        </p:spPr>
      </p:sp>
      <p:sp>
        <p:nvSpPr>
          <p:cNvPr id="28570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FTXT   </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5">
            <a:extLst>
              <a:ext uri="{FF2B5EF4-FFF2-40B4-BE49-F238E27FC236}">
                <a16:creationId xmlns:a16="http://schemas.microsoft.com/office/drawing/2014/main" id="{920175C0-38C2-4CA6-8A66-06BE083031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defTabSz="785813" eaLnBrk="0" hangingPunct="0">
              <a:spcBef>
                <a:spcPct val="30000"/>
              </a:spcBef>
              <a:buAutoNum type="arabicPeriod"/>
              <a:defRPr sz="1200">
                <a:solidFill>
                  <a:schemeClr val="tx1"/>
                </a:solidFill>
                <a:latin typeface="Arial" panose="020B0604020202020204" pitchFamily="34" charset="0"/>
              </a:defRPr>
            </a:lvl1pPr>
            <a:lvl2pPr marL="742950" indent="-285750" algn="l" defTabSz="785813" eaLnBrk="0" hangingPunct="0">
              <a:spcBef>
                <a:spcPct val="30000"/>
              </a:spcBef>
              <a:buAutoNum type="arabicPeriod"/>
              <a:defRPr sz="1200">
                <a:solidFill>
                  <a:schemeClr val="tx1"/>
                </a:solidFill>
                <a:latin typeface="Arial" panose="020B0604020202020204" pitchFamily="34" charset="0"/>
              </a:defRPr>
            </a:lvl2pPr>
            <a:lvl3pPr marL="1143000" indent="-228600" algn="l" defTabSz="785813" eaLnBrk="0" hangingPunct="0">
              <a:spcBef>
                <a:spcPct val="30000"/>
              </a:spcBef>
              <a:buAutoNum type="arabicPeriod"/>
              <a:defRPr sz="1200">
                <a:solidFill>
                  <a:schemeClr val="tx1"/>
                </a:solidFill>
                <a:latin typeface="Arial" panose="020B0604020202020204" pitchFamily="34" charset="0"/>
              </a:defRPr>
            </a:lvl3pPr>
            <a:lvl4pPr marL="1600200" indent="-228600" algn="l" defTabSz="785813" eaLnBrk="0" hangingPunct="0">
              <a:spcBef>
                <a:spcPct val="30000"/>
              </a:spcBef>
              <a:buAutoNum type="arabicPeriod"/>
              <a:defRPr sz="1200">
                <a:solidFill>
                  <a:schemeClr val="tx1"/>
                </a:solidFill>
                <a:latin typeface="Arial" panose="020B0604020202020204" pitchFamily="34" charset="0"/>
              </a:defRPr>
            </a:lvl4pPr>
            <a:lvl5pPr marL="2057400" indent="-228600" algn="l" defTabSz="785813" eaLnBrk="0" hangingPunct="0">
              <a:spcBef>
                <a:spcPct val="30000"/>
              </a:spcBef>
              <a:buAutoNum type="arabicPeriod"/>
              <a:defRPr sz="1200">
                <a:solidFill>
                  <a:schemeClr val="tx1"/>
                </a:solidFill>
                <a:latin typeface="Arial" panose="020B0604020202020204"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C4926DDD-5CF9-4B1D-A9FC-A00A9B17263B}" type="slidenum">
              <a:rPr lang="en-GB" altLang="en-US" sz="1100">
                <a:latin typeface="Times New Roman" panose="02020603050405020304" pitchFamily="18" charset="0"/>
              </a:rPr>
              <a:pPr algn="r">
                <a:spcBef>
                  <a:spcPct val="0"/>
                </a:spcBef>
                <a:buFontTx/>
                <a:buNone/>
              </a:pPr>
              <a:t>60</a:t>
            </a:fld>
            <a:endParaRPr lang="en-GB" altLang="en-US" sz="1100">
              <a:latin typeface="Times New Roman" panose="02020603050405020304" pitchFamily="18" charset="0"/>
            </a:endParaRPr>
          </a:p>
        </p:txBody>
      </p:sp>
      <p:sp>
        <p:nvSpPr>
          <p:cNvPr id="338947" name="Rectangle 4">
            <a:extLst>
              <a:ext uri="{FF2B5EF4-FFF2-40B4-BE49-F238E27FC236}">
                <a16:creationId xmlns:a16="http://schemas.microsoft.com/office/drawing/2014/main" id="{7254C088-611E-4683-94D2-554DC5193721}"/>
              </a:ext>
            </a:extLst>
          </p:cNvPr>
          <p:cNvSpPr txBox="1">
            <a:spLocks noGrp="1" noChangeArrowheads="1"/>
          </p:cNvSpPr>
          <p:nvPr/>
        </p:nvSpPr>
        <p:spPr bwMode="auto">
          <a:xfrm>
            <a:off x="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spcBef>
                <a:spcPct val="0"/>
              </a:spcBef>
              <a:buFontTx/>
              <a:buNone/>
            </a:pPr>
            <a:r>
              <a:rPr lang="en-GB" altLang="en-US" sz="1100" i="1">
                <a:latin typeface="Times New Roman" panose="02020603050405020304" pitchFamily="18" charset="0"/>
              </a:rPr>
              <a:t>Prof. Dr. Rainer Maurer</a:t>
            </a:r>
          </a:p>
        </p:txBody>
      </p:sp>
      <p:sp>
        <p:nvSpPr>
          <p:cNvPr id="338948" name="Rectangle 5">
            <a:extLst>
              <a:ext uri="{FF2B5EF4-FFF2-40B4-BE49-F238E27FC236}">
                <a16:creationId xmlns:a16="http://schemas.microsoft.com/office/drawing/2014/main" id="{ED9E9F92-2543-41A3-B4A1-D2038FD29D07}"/>
              </a:ext>
            </a:extLst>
          </p:cNvPr>
          <p:cNvSpPr txBox="1">
            <a:spLocks noGrp="1" noChangeArrowheads="1"/>
          </p:cNvSpPr>
          <p:nvPr/>
        </p:nvSpPr>
        <p:spPr bwMode="auto">
          <a:xfrm>
            <a:off x="377825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F83F3485-C756-4C15-88C5-1FBA39586338}" type="slidenum">
              <a:rPr lang="en-GB" altLang="en-US" sz="1100" i="1">
                <a:latin typeface="Times New Roman" panose="02020603050405020304" pitchFamily="18" charset="0"/>
              </a:rPr>
              <a:pPr algn="r">
                <a:spcBef>
                  <a:spcPct val="0"/>
                </a:spcBef>
                <a:buFontTx/>
                <a:buNone/>
              </a:pPr>
              <a:t>60</a:t>
            </a:fld>
            <a:endParaRPr lang="en-GB" altLang="en-US" sz="1100" i="1">
              <a:latin typeface="Times New Roman" panose="02020603050405020304" pitchFamily="18" charset="0"/>
            </a:endParaRPr>
          </a:p>
        </p:txBody>
      </p:sp>
      <p:sp>
        <p:nvSpPr>
          <p:cNvPr id="338949" name="Rectangle 2">
            <a:extLst>
              <a:ext uri="{FF2B5EF4-FFF2-40B4-BE49-F238E27FC236}">
                <a16:creationId xmlns:a16="http://schemas.microsoft.com/office/drawing/2014/main" id="{1A76DE5F-B730-4C48-8D55-8128D2FF39B7}"/>
              </a:ext>
            </a:extLst>
          </p:cNvPr>
          <p:cNvSpPr>
            <a:spLocks noGrp="1" noRot="1" noChangeAspect="1" noChangeArrowheads="1" noTextEdit="1"/>
          </p:cNvSpPr>
          <p:nvPr>
            <p:ph type="sldImg"/>
          </p:nvPr>
        </p:nvSpPr>
        <p:spPr>
          <a:ln/>
        </p:spPr>
      </p:sp>
      <p:sp>
        <p:nvSpPr>
          <p:cNvPr id="338950" name="Rectangle 3">
            <a:extLst>
              <a:ext uri="{FF2B5EF4-FFF2-40B4-BE49-F238E27FC236}">
                <a16:creationId xmlns:a16="http://schemas.microsoft.com/office/drawing/2014/main" id="{6D51A92C-EA9E-4F50-B4A7-72DBE8E960D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5">
            <a:extLst>
              <a:ext uri="{FF2B5EF4-FFF2-40B4-BE49-F238E27FC236}">
                <a16:creationId xmlns:a16="http://schemas.microsoft.com/office/drawing/2014/main" id="{1336BA3D-1555-4E10-941F-2D8392BE240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defTabSz="785813" eaLnBrk="0" hangingPunct="0">
              <a:spcBef>
                <a:spcPct val="30000"/>
              </a:spcBef>
              <a:buAutoNum type="arabicPeriod"/>
              <a:defRPr sz="1200">
                <a:solidFill>
                  <a:schemeClr val="tx1"/>
                </a:solidFill>
                <a:latin typeface="Arial" panose="020B0604020202020204" pitchFamily="34" charset="0"/>
              </a:defRPr>
            </a:lvl1pPr>
            <a:lvl2pPr marL="742950" indent="-285750" algn="l" defTabSz="785813" eaLnBrk="0" hangingPunct="0">
              <a:spcBef>
                <a:spcPct val="30000"/>
              </a:spcBef>
              <a:buAutoNum type="arabicPeriod"/>
              <a:defRPr sz="1200">
                <a:solidFill>
                  <a:schemeClr val="tx1"/>
                </a:solidFill>
                <a:latin typeface="Arial" panose="020B0604020202020204" pitchFamily="34" charset="0"/>
              </a:defRPr>
            </a:lvl2pPr>
            <a:lvl3pPr marL="1143000" indent="-228600" algn="l" defTabSz="785813" eaLnBrk="0" hangingPunct="0">
              <a:spcBef>
                <a:spcPct val="30000"/>
              </a:spcBef>
              <a:buAutoNum type="arabicPeriod"/>
              <a:defRPr sz="1200">
                <a:solidFill>
                  <a:schemeClr val="tx1"/>
                </a:solidFill>
                <a:latin typeface="Arial" panose="020B0604020202020204" pitchFamily="34" charset="0"/>
              </a:defRPr>
            </a:lvl3pPr>
            <a:lvl4pPr marL="1600200" indent="-228600" algn="l" defTabSz="785813" eaLnBrk="0" hangingPunct="0">
              <a:spcBef>
                <a:spcPct val="30000"/>
              </a:spcBef>
              <a:buAutoNum type="arabicPeriod"/>
              <a:defRPr sz="1200">
                <a:solidFill>
                  <a:schemeClr val="tx1"/>
                </a:solidFill>
                <a:latin typeface="Arial" panose="020B0604020202020204" pitchFamily="34" charset="0"/>
              </a:defRPr>
            </a:lvl4pPr>
            <a:lvl5pPr marL="2057400" indent="-228600" algn="l" defTabSz="785813" eaLnBrk="0" hangingPunct="0">
              <a:spcBef>
                <a:spcPct val="30000"/>
              </a:spcBef>
              <a:buAutoNum type="arabicPeriod"/>
              <a:defRPr sz="1200">
                <a:solidFill>
                  <a:schemeClr val="tx1"/>
                </a:solidFill>
                <a:latin typeface="Arial" panose="020B0604020202020204"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71ADE853-8FE4-4807-A7AB-DE9C05961184}" type="slidenum">
              <a:rPr lang="en-GB" altLang="en-US" sz="1100">
                <a:latin typeface="Times New Roman" panose="02020603050405020304" pitchFamily="18" charset="0"/>
              </a:rPr>
              <a:pPr algn="r">
                <a:spcBef>
                  <a:spcPct val="0"/>
                </a:spcBef>
                <a:buFontTx/>
                <a:buNone/>
              </a:pPr>
              <a:t>61</a:t>
            </a:fld>
            <a:endParaRPr lang="en-GB" altLang="en-US" sz="1100">
              <a:latin typeface="Times New Roman" panose="02020603050405020304" pitchFamily="18" charset="0"/>
            </a:endParaRPr>
          </a:p>
        </p:txBody>
      </p:sp>
      <p:sp>
        <p:nvSpPr>
          <p:cNvPr id="339971" name="Rectangle 4">
            <a:extLst>
              <a:ext uri="{FF2B5EF4-FFF2-40B4-BE49-F238E27FC236}">
                <a16:creationId xmlns:a16="http://schemas.microsoft.com/office/drawing/2014/main" id="{B314C52B-1DC3-4912-B6B7-7DE781BF890C}"/>
              </a:ext>
            </a:extLst>
          </p:cNvPr>
          <p:cNvSpPr txBox="1">
            <a:spLocks noGrp="1" noChangeArrowheads="1"/>
          </p:cNvSpPr>
          <p:nvPr/>
        </p:nvSpPr>
        <p:spPr bwMode="auto">
          <a:xfrm>
            <a:off x="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spcBef>
                <a:spcPct val="0"/>
              </a:spcBef>
              <a:buFontTx/>
              <a:buNone/>
            </a:pPr>
            <a:r>
              <a:rPr lang="en-GB" altLang="en-US" sz="1100" i="1">
                <a:latin typeface="Times New Roman" panose="02020603050405020304" pitchFamily="18" charset="0"/>
              </a:rPr>
              <a:t>Prof. Dr. Rainer Maurer</a:t>
            </a:r>
          </a:p>
        </p:txBody>
      </p:sp>
      <p:sp>
        <p:nvSpPr>
          <p:cNvPr id="339972" name="Rectangle 5">
            <a:extLst>
              <a:ext uri="{FF2B5EF4-FFF2-40B4-BE49-F238E27FC236}">
                <a16:creationId xmlns:a16="http://schemas.microsoft.com/office/drawing/2014/main" id="{E895B3D2-8BB2-4C4C-AF7B-531839651216}"/>
              </a:ext>
            </a:extLst>
          </p:cNvPr>
          <p:cNvSpPr txBox="1">
            <a:spLocks noGrp="1" noChangeArrowheads="1"/>
          </p:cNvSpPr>
          <p:nvPr/>
        </p:nvSpPr>
        <p:spPr bwMode="auto">
          <a:xfrm>
            <a:off x="377825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19211841-44C9-4A8F-AC19-39A99B890DCF}" type="slidenum">
              <a:rPr lang="en-GB" altLang="en-US" sz="1100" i="1">
                <a:latin typeface="Times New Roman" panose="02020603050405020304" pitchFamily="18" charset="0"/>
              </a:rPr>
              <a:pPr algn="r">
                <a:spcBef>
                  <a:spcPct val="0"/>
                </a:spcBef>
                <a:buFontTx/>
                <a:buNone/>
              </a:pPr>
              <a:t>61</a:t>
            </a:fld>
            <a:endParaRPr lang="en-GB" altLang="en-US" sz="1100" i="1">
              <a:latin typeface="Times New Roman" panose="02020603050405020304" pitchFamily="18" charset="0"/>
            </a:endParaRPr>
          </a:p>
        </p:txBody>
      </p:sp>
      <p:sp>
        <p:nvSpPr>
          <p:cNvPr id="339973" name="Rectangle 2">
            <a:extLst>
              <a:ext uri="{FF2B5EF4-FFF2-40B4-BE49-F238E27FC236}">
                <a16:creationId xmlns:a16="http://schemas.microsoft.com/office/drawing/2014/main" id="{EB93C568-0918-4623-B68E-C59AB5B72E54}"/>
              </a:ext>
            </a:extLst>
          </p:cNvPr>
          <p:cNvSpPr>
            <a:spLocks noGrp="1" noRot="1" noChangeAspect="1" noChangeArrowheads="1" noTextEdit="1"/>
          </p:cNvSpPr>
          <p:nvPr>
            <p:ph type="sldImg"/>
          </p:nvPr>
        </p:nvSpPr>
        <p:spPr>
          <a:ln/>
        </p:spPr>
      </p:sp>
      <p:sp>
        <p:nvSpPr>
          <p:cNvPr id="339974" name="Rectangle 3">
            <a:extLst>
              <a:ext uri="{FF2B5EF4-FFF2-40B4-BE49-F238E27FC236}">
                <a16:creationId xmlns:a16="http://schemas.microsoft.com/office/drawing/2014/main" id="{3A0C92EE-D78C-412D-86B4-1D30AD46D51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5">
            <a:extLst>
              <a:ext uri="{FF2B5EF4-FFF2-40B4-BE49-F238E27FC236}">
                <a16:creationId xmlns:a16="http://schemas.microsoft.com/office/drawing/2014/main" id="{137E60EF-BDCA-475E-B94C-DBC212DC443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defTabSz="785813" eaLnBrk="0" hangingPunct="0">
              <a:spcBef>
                <a:spcPct val="30000"/>
              </a:spcBef>
              <a:buAutoNum type="arabicPeriod"/>
              <a:defRPr sz="1200">
                <a:solidFill>
                  <a:schemeClr val="tx1"/>
                </a:solidFill>
                <a:latin typeface="Arial" panose="020B0604020202020204" pitchFamily="34" charset="0"/>
              </a:defRPr>
            </a:lvl1pPr>
            <a:lvl2pPr marL="742950" indent="-285750" algn="l" defTabSz="785813" eaLnBrk="0" hangingPunct="0">
              <a:spcBef>
                <a:spcPct val="30000"/>
              </a:spcBef>
              <a:buAutoNum type="arabicPeriod"/>
              <a:defRPr sz="1200">
                <a:solidFill>
                  <a:schemeClr val="tx1"/>
                </a:solidFill>
                <a:latin typeface="Arial" panose="020B0604020202020204" pitchFamily="34" charset="0"/>
              </a:defRPr>
            </a:lvl2pPr>
            <a:lvl3pPr marL="1143000" indent="-228600" algn="l" defTabSz="785813" eaLnBrk="0" hangingPunct="0">
              <a:spcBef>
                <a:spcPct val="30000"/>
              </a:spcBef>
              <a:buAutoNum type="arabicPeriod"/>
              <a:defRPr sz="1200">
                <a:solidFill>
                  <a:schemeClr val="tx1"/>
                </a:solidFill>
                <a:latin typeface="Arial" panose="020B0604020202020204" pitchFamily="34" charset="0"/>
              </a:defRPr>
            </a:lvl3pPr>
            <a:lvl4pPr marL="1600200" indent="-228600" algn="l" defTabSz="785813" eaLnBrk="0" hangingPunct="0">
              <a:spcBef>
                <a:spcPct val="30000"/>
              </a:spcBef>
              <a:buAutoNum type="arabicPeriod"/>
              <a:defRPr sz="1200">
                <a:solidFill>
                  <a:schemeClr val="tx1"/>
                </a:solidFill>
                <a:latin typeface="Arial" panose="020B0604020202020204" pitchFamily="34" charset="0"/>
              </a:defRPr>
            </a:lvl4pPr>
            <a:lvl5pPr marL="2057400" indent="-228600" algn="l" defTabSz="785813" eaLnBrk="0" hangingPunct="0">
              <a:spcBef>
                <a:spcPct val="30000"/>
              </a:spcBef>
              <a:buAutoNum type="arabicPeriod"/>
              <a:defRPr sz="1200">
                <a:solidFill>
                  <a:schemeClr val="tx1"/>
                </a:solidFill>
                <a:latin typeface="Arial" panose="020B0604020202020204"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7E1C06F0-FEAD-4B49-90E4-99AAB9B2BED7}" type="slidenum">
              <a:rPr lang="en-GB" altLang="en-US" sz="1100">
                <a:latin typeface="Times New Roman" panose="02020603050405020304" pitchFamily="18" charset="0"/>
              </a:rPr>
              <a:pPr algn="r">
                <a:spcBef>
                  <a:spcPct val="0"/>
                </a:spcBef>
                <a:buFontTx/>
                <a:buNone/>
              </a:pPr>
              <a:t>62</a:t>
            </a:fld>
            <a:endParaRPr lang="en-GB" altLang="en-US" sz="1100">
              <a:latin typeface="Times New Roman" panose="02020603050405020304" pitchFamily="18" charset="0"/>
            </a:endParaRPr>
          </a:p>
        </p:txBody>
      </p:sp>
      <p:sp>
        <p:nvSpPr>
          <p:cNvPr id="340995" name="Rectangle 4">
            <a:extLst>
              <a:ext uri="{FF2B5EF4-FFF2-40B4-BE49-F238E27FC236}">
                <a16:creationId xmlns:a16="http://schemas.microsoft.com/office/drawing/2014/main" id="{549F67D8-6C9D-4923-B9F5-6929C1AF3630}"/>
              </a:ext>
            </a:extLst>
          </p:cNvPr>
          <p:cNvSpPr txBox="1">
            <a:spLocks noGrp="1" noChangeArrowheads="1"/>
          </p:cNvSpPr>
          <p:nvPr/>
        </p:nvSpPr>
        <p:spPr bwMode="auto">
          <a:xfrm>
            <a:off x="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spcBef>
                <a:spcPct val="0"/>
              </a:spcBef>
              <a:buFontTx/>
              <a:buNone/>
            </a:pPr>
            <a:r>
              <a:rPr lang="en-GB" altLang="en-US" sz="1100" i="1">
                <a:latin typeface="Times New Roman" panose="02020603050405020304" pitchFamily="18" charset="0"/>
              </a:rPr>
              <a:t>Prof. Dr. Rainer Maurer</a:t>
            </a:r>
          </a:p>
        </p:txBody>
      </p:sp>
      <p:sp>
        <p:nvSpPr>
          <p:cNvPr id="340996" name="Rectangle 5">
            <a:extLst>
              <a:ext uri="{FF2B5EF4-FFF2-40B4-BE49-F238E27FC236}">
                <a16:creationId xmlns:a16="http://schemas.microsoft.com/office/drawing/2014/main" id="{89BD66DB-6AA0-4A92-9EA2-33A8A637870F}"/>
              </a:ext>
            </a:extLst>
          </p:cNvPr>
          <p:cNvSpPr txBox="1">
            <a:spLocks noGrp="1" noChangeArrowheads="1"/>
          </p:cNvSpPr>
          <p:nvPr/>
        </p:nvSpPr>
        <p:spPr bwMode="auto">
          <a:xfrm>
            <a:off x="3778250" y="9482892"/>
            <a:ext cx="2890838" cy="4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algn="l" defTabSz="820738" eaLnBrk="0" hangingPunct="0">
              <a:spcBef>
                <a:spcPct val="30000"/>
              </a:spcBef>
              <a:buAutoNum type="arabicPeriod"/>
              <a:defRPr sz="1200">
                <a:solidFill>
                  <a:schemeClr val="tx1"/>
                </a:solidFill>
                <a:latin typeface="Arial" panose="020B0604020202020204" pitchFamily="34" charset="0"/>
              </a:defRPr>
            </a:lvl1pPr>
            <a:lvl2pPr marL="742950" indent="-285750" algn="l" defTabSz="820738" eaLnBrk="0" hangingPunct="0">
              <a:spcBef>
                <a:spcPct val="30000"/>
              </a:spcBef>
              <a:buAutoNum type="arabicPeriod"/>
              <a:defRPr sz="1200">
                <a:solidFill>
                  <a:schemeClr val="tx1"/>
                </a:solidFill>
                <a:latin typeface="Arial" panose="020B0604020202020204" pitchFamily="34" charset="0"/>
              </a:defRPr>
            </a:lvl2pPr>
            <a:lvl3pPr marL="1143000" indent="-228600" algn="l" defTabSz="820738" eaLnBrk="0" hangingPunct="0">
              <a:spcBef>
                <a:spcPct val="30000"/>
              </a:spcBef>
              <a:buAutoNum type="arabicPeriod"/>
              <a:defRPr sz="1200">
                <a:solidFill>
                  <a:schemeClr val="tx1"/>
                </a:solidFill>
                <a:latin typeface="Arial" panose="020B0604020202020204" pitchFamily="34" charset="0"/>
              </a:defRPr>
            </a:lvl3pPr>
            <a:lvl4pPr marL="1600200" indent="-228600" algn="l" defTabSz="820738" eaLnBrk="0" hangingPunct="0">
              <a:spcBef>
                <a:spcPct val="30000"/>
              </a:spcBef>
              <a:buAutoNum type="arabicPeriod"/>
              <a:defRPr sz="1200">
                <a:solidFill>
                  <a:schemeClr val="tx1"/>
                </a:solidFill>
                <a:latin typeface="Arial" panose="020B0604020202020204" pitchFamily="34" charset="0"/>
              </a:defRPr>
            </a:lvl4pPr>
            <a:lvl5pPr marL="2057400" indent="-228600" algn="l" defTabSz="820738" eaLnBrk="0" hangingPunct="0">
              <a:spcBef>
                <a:spcPct val="30000"/>
              </a:spcBef>
              <a:buAutoNum type="arabicPeriod"/>
              <a:defRPr sz="1200">
                <a:solidFill>
                  <a:schemeClr val="tx1"/>
                </a:solidFill>
                <a:latin typeface="Arial" panose="020B0604020202020204"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anose="020B0604020202020204" pitchFamily="34" charset="0"/>
              </a:defRPr>
            </a:lvl9pPr>
          </a:lstStyle>
          <a:p>
            <a:pPr algn="r">
              <a:spcBef>
                <a:spcPct val="0"/>
              </a:spcBef>
              <a:buFontTx/>
              <a:buNone/>
            </a:pPr>
            <a:fld id="{BEF72688-3415-4958-8950-1E297F3C185D}" type="slidenum">
              <a:rPr lang="en-GB" altLang="en-US" sz="1100" i="1">
                <a:latin typeface="Times New Roman" panose="02020603050405020304" pitchFamily="18" charset="0"/>
              </a:rPr>
              <a:pPr algn="r">
                <a:spcBef>
                  <a:spcPct val="0"/>
                </a:spcBef>
                <a:buFontTx/>
                <a:buNone/>
              </a:pPr>
              <a:t>62</a:t>
            </a:fld>
            <a:endParaRPr lang="en-GB" altLang="en-US" sz="1100" i="1">
              <a:latin typeface="Times New Roman" panose="02020603050405020304" pitchFamily="18" charset="0"/>
            </a:endParaRPr>
          </a:p>
        </p:txBody>
      </p:sp>
      <p:sp>
        <p:nvSpPr>
          <p:cNvPr id="340997" name="Rectangle 2">
            <a:extLst>
              <a:ext uri="{FF2B5EF4-FFF2-40B4-BE49-F238E27FC236}">
                <a16:creationId xmlns:a16="http://schemas.microsoft.com/office/drawing/2014/main" id="{8A422D04-A9DA-40B3-B924-A772891B12EA}"/>
              </a:ext>
            </a:extLst>
          </p:cNvPr>
          <p:cNvSpPr>
            <a:spLocks noGrp="1" noRot="1" noChangeAspect="1" noChangeArrowheads="1" noTextEdit="1"/>
          </p:cNvSpPr>
          <p:nvPr>
            <p:ph type="sldImg"/>
          </p:nvPr>
        </p:nvSpPr>
        <p:spPr>
          <a:ln/>
        </p:spPr>
      </p:sp>
      <p:sp>
        <p:nvSpPr>
          <p:cNvPr id="340998" name="Rectangle 3">
            <a:extLst>
              <a:ext uri="{FF2B5EF4-FFF2-40B4-BE49-F238E27FC236}">
                <a16:creationId xmlns:a16="http://schemas.microsoft.com/office/drawing/2014/main" id="{26913652-5225-4564-8EBC-854E2E47468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anose="020B0604020202020204"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AD49FDC-877A-4242-88ED-3EA2E6346AF1}" type="slidenum">
              <a:rPr lang="en-GB" altLang="en-US" sz="1100" smtClean="0">
                <a:latin typeface="Times New Roman" pitchFamily="18" charset="0"/>
              </a:rPr>
              <a:pPr>
                <a:spcBef>
                  <a:spcPct val="0"/>
                </a:spcBef>
                <a:buFontTx/>
                <a:buNone/>
              </a:pPr>
              <a:t>63</a:t>
            </a:fld>
            <a:endParaRPr lang="en-GB" altLang="en-US" sz="1100">
              <a:latin typeface="Times New Roman" pitchFamily="18" charset="0"/>
            </a:endParaRPr>
          </a:p>
        </p:txBody>
      </p:sp>
      <p:sp>
        <p:nvSpPr>
          <p:cNvPr id="34918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4918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23769E3-01EC-41D4-BE6D-072A1C0E5FEE}" type="slidenum">
              <a:rPr lang="en-GB" altLang="en-US" sz="1100" i="1">
                <a:latin typeface="Times New Roman" pitchFamily="18" charset="0"/>
              </a:rPr>
              <a:pPr algn="r">
                <a:spcBef>
                  <a:spcPct val="0"/>
                </a:spcBef>
                <a:buFontTx/>
                <a:buNone/>
              </a:pPr>
              <a:t>63</a:t>
            </a:fld>
            <a:endParaRPr lang="en-GB" altLang="en-US" sz="1100" i="1">
              <a:latin typeface="Times New Roman" pitchFamily="18" charset="0"/>
            </a:endParaRPr>
          </a:p>
        </p:txBody>
      </p:sp>
      <p:sp>
        <p:nvSpPr>
          <p:cNvPr id="349189" name="Rectangle 2"/>
          <p:cNvSpPr>
            <a:spLocks noGrp="1" noRot="1" noChangeAspect="1" noChangeArrowheads="1" noTextEdit="1"/>
          </p:cNvSpPr>
          <p:nvPr>
            <p:ph type="sldImg"/>
          </p:nvPr>
        </p:nvSpPr>
        <p:spPr>
          <a:ln/>
        </p:spPr>
      </p:sp>
      <p:sp>
        <p:nvSpPr>
          <p:cNvPr id="34919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extLst>
      <p:ext uri="{BB962C8B-B14F-4D97-AF65-F5344CB8AC3E}">
        <p14:creationId xmlns:p14="http://schemas.microsoft.com/office/powerpoint/2010/main" val="271907571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B3E0936-096D-4D83-B68E-12D9CB7BFC46}" type="slidenum">
              <a:rPr lang="en-GB" altLang="en-US" sz="1100" smtClean="0">
                <a:latin typeface="Times New Roman" pitchFamily="18" charset="0"/>
              </a:rPr>
              <a:pPr>
                <a:spcBef>
                  <a:spcPct val="0"/>
                </a:spcBef>
                <a:buFontTx/>
                <a:buNone/>
              </a:pPr>
              <a:t>64</a:t>
            </a:fld>
            <a:endParaRPr lang="en-GB" altLang="en-US" sz="1100">
              <a:latin typeface="Times New Roman" pitchFamily="18" charset="0"/>
            </a:endParaRPr>
          </a:p>
        </p:txBody>
      </p:sp>
      <p:sp>
        <p:nvSpPr>
          <p:cNvPr id="34304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4304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C71239A-3977-4C6D-8B62-026830409138}" type="slidenum">
              <a:rPr lang="en-GB" altLang="en-US" sz="1100" i="1">
                <a:latin typeface="Times New Roman" pitchFamily="18" charset="0"/>
              </a:rPr>
              <a:pPr algn="r">
                <a:spcBef>
                  <a:spcPct val="0"/>
                </a:spcBef>
                <a:buFontTx/>
                <a:buNone/>
              </a:pPr>
              <a:t>64</a:t>
            </a:fld>
            <a:endParaRPr lang="en-GB" altLang="en-US" sz="1100" i="1">
              <a:latin typeface="Times New Roman" pitchFamily="18" charset="0"/>
            </a:endParaRPr>
          </a:p>
        </p:txBody>
      </p:sp>
      <p:sp>
        <p:nvSpPr>
          <p:cNvPr id="343045" name="Rectangle 2"/>
          <p:cNvSpPr>
            <a:spLocks noGrp="1" noRot="1" noChangeAspect="1" noChangeArrowheads="1" noTextEdit="1"/>
          </p:cNvSpPr>
          <p:nvPr>
            <p:ph type="sldImg"/>
          </p:nvPr>
        </p:nvSpPr>
        <p:spPr>
          <a:ln/>
        </p:spPr>
      </p:sp>
      <p:sp>
        <p:nvSpPr>
          <p:cNvPr id="34304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493611E-8DD9-47AA-ACBF-6CF29E5D6550}" type="slidenum">
              <a:rPr lang="en-GB" altLang="en-US" sz="1100" smtClean="0">
                <a:latin typeface="Times New Roman" pitchFamily="18" charset="0"/>
              </a:rPr>
              <a:pPr>
                <a:spcBef>
                  <a:spcPct val="0"/>
                </a:spcBef>
                <a:buFontTx/>
                <a:buNone/>
              </a:pPr>
              <a:t>65</a:t>
            </a:fld>
            <a:endParaRPr lang="en-GB" altLang="en-US" sz="1100">
              <a:latin typeface="Times New Roman" pitchFamily="18" charset="0"/>
            </a:endParaRPr>
          </a:p>
        </p:txBody>
      </p:sp>
      <p:sp>
        <p:nvSpPr>
          <p:cNvPr id="34406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4406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72ABDBC-3417-403D-9D9F-9EEE4A28FC67}" type="slidenum">
              <a:rPr lang="en-GB" altLang="en-US" sz="1100" i="1">
                <a:latin typeface="Times New Roman" pitchFamily="18" charset="0"/>
              </a:rPr>
              <a:pPr algn="r">
                <a:spcBef>
                  <a:spcPct val="0"/>
                </a:spcBef>
                <a:buFontTx/>
                <a:buNone/>
              </a:pPr>
              <a:t>65</a:t>
            </a:fld>
            <a:endParaRPr lang="en-GB" altLang="en-US" sz="1100" i="1">
              <a:latin typeface="Times New Roman" pitchFamily="18" charset="0"/>
            </a:endParaRPr>
          </a:p>
        </p:txBody>
      </p:sp>
      <p:sp>
        <p:nvSpPr>
          <p:cNvPr id="344069" name="Rectangle 2"/>
          <p:cNvSpPr>
            <a:spLocks noGrp="1" noRot="1" noChangeAspect="1" noChangeArrowheads="1" noTextEdit="1"/>
          </p:cNvSpPr>
          <p:nvPr>
            <p:ph type="sldImg"/>
          </p:nvPr>
        </p:nvSpPr>
        <p:spPr>
          <a:ln/>
        </p:spPr>
      </p:sp>
      <p:sp>
        <p:nvSpPr>
          <p:cNvPr id="34407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BEB14FE-D761-490E-8DA2-7A997B53C796}" type="slidenum">
              <a:rPr lang="en-GB" altLang="en-US" sz="1100" smtClean="0">
                <a:latin typeface="Times New Roman" pitchFamily="18" charset="0"/>
              </a:rPr>
              <a:pPr>
                <a:spcBef>
                  <a:spcPct val="0"/>
                </a:spcBef>
                <a:buFontTx/>
                <a:buNone/>
              </a:pPr>
              <a:t>66</a:t>
            </a:fld>
            <a:endParaRPr lang="en-GB" altLang="en-US" sz="1100">
              <a:latin typeface="Times New Roman" pitchFamily="18" charset="0"/>
            </a:endParaRPr>
          </a:p>
        </p:txBody>
      </p:sp>
      <p:sp>
        <p:nvSpPr>
          <p:cNvPr id="34509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4509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ECF6632-86C8-4153-BC47-B035C3C5A6D4}" type="slidenum">
              <a:rPr lang="en-GB" altLang="en-US" sz="1100" i="1">
                <a:latin typeface="Times New Roman" pitchFamily="18" charset="0"/>
              </a:rPr>
              <a:pPr algn="r">
                <a:spcBef>
                  <a:spcPct val="0"/>
                </a:spcBef>
                <a:buFontTx/>
                <a:buNone/>
              </a:pPr>
              <a:t>66</a:t>
            </a:fld>
            <a:endParaRPr lang="en-GB" altLang="en-US" sz="1100" i="1">
              <a:latin typeface="Times New Roman" pitchFamily="18" charset="0"/>
            </a:endParaRPr>
          </a:p>
        </p:txBody>
      </p:sp>
      <p:sp>
        <p:nvSpPr>
          <p:cNvPr id="345093" name="Rectangle 2"/>
          <p:cNvSpPr>
            <a:spLocks noGrp="1" noRot="1" noChangeAspect="1" noChangeArrowheads="1" noTextEdit="1"/>
          </p:cNvSpPr>
          <p:nvPr>
            <p:ph type="sldImg"/>
          </p:nvPr>
        </p:nvSpPr>
        <p:spPr>
          <a:ln/>
        </p:spPr>
      </p:sp>
      <p:sp>
        <p:nvSpPr>
          <p:cNvPr id="34509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877DB7CA-D854-4219-BC12-222DE243A565}" type="slidenum">
              <a:rPr lang="en-GB" altLang="en-US" sz="1100" smtClean="0">
                <a:latin typeface="Times New Roman" pitchFamily="18" charset="0"/>
              </a:rPr>
              <a:pPr>
                <a:spcBef>
                  <a:spcPct val="0"/>
                </a:spcBef>
                <a:buFontTx/>
                <a:buNone/>
              </a:pPr>
              <a:t>67</a:t>
            </a:fld>
            <a:endParaRPr lang="en-GB" altLang="en-US" sz="1100">
              <a:latin typeface="Times New Roman" pitchFamily="18" charset="0"/>
            </a:endParaRPr>
          </a:p>
        </p:txBody>
      </p:sp>
      <p:sp>
        <p:nvSpPr>
          <p:cNvPr id="34611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4611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5F3E233-0954-443B-9DDA-F04F5BFC9A0E}" type="slidenum">
              <a:rPr lang="en-GB" altLang="en-US" sz="1100" i="1">
                <a:latin typeface="Times New Roman" pitchFamily="18" charset="0"/>
              </a:rPr>
              <a:pPr algn="r">
                <a:spcBef>
                  <a:spcPct val="0"/>
                </a:spcBef>
                <a:buFontTx/>
                <a:buNone/>
              </a:pPr>
              <a:t>67</a:t>
            </a:fld>
            <a:endParaRPr lang="en-GB" altLang="en-US" sz="1100" i="1">
              <a:latin typeface="Times New Roman" pitchFamily="18" charset="0"/>
            </a:endParaRPr>
          </a:p>
        </p:txBody>
      </p:sp>
      <p:sp>
        <p:nvSpPr>
          <p:cNvPr id="346117" name="Rectangle 2"/>
          <p:cNvSpPr>
            <a:spLocks noGrp="1" noRot="1" noChangeAspect="1" noChangeArrowheads="1" noTextEdit="1"/>
          </p:cNvSpPr>
          <p:nvPr>
            <p:ph type="sldImg"/>
          </p:nvPr>
        </p:nvSpPr>
        <p:spPr>
          <a:ln/>
        </p:spPr>
      </p:sp>
      <p:sp>
        <p:nvSpPr>
          <p:cNvPr id="34611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B7A25A0B-8046-47C1-B6A6-FB8EBFE9422E}" type="slidenum">
              <a:rPr lang="en-GB" altLang="en-US" sz="1100" smtClean="0">
                <a:latin typeface="Times New Roman" pitchFamily="18" charset="0"/>
              </a:rPr>
              <a:pPr>
                <a:spcBef>
                  <a:spcPct val="0"/>
                </a:spcBef>
                <a:buFontTx/>
                <a:buNone/>
              </a:pPr>
              <a:t>68</a:t>
            </a:fld>
            <a:endParaRPr lang="en-GB" altLang="en-US" sz="1100">
              <a:latin typeface="Times New Roman" pitchFamily="18" charset="0"/>
            </a:endParaRPr>
          </a:p>
        </p:txBody>
      </p:sp>
      <p:sp>
        <p:nvSpPr>
          <p:cNvPr id="34713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4714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FBC97AE-CC8E-4884-9EA2-2CE22378DD06}" type="slidenum">
              <a:rPr lang="en-GB" altLang="en-US" sz="1100" i="1">
                <a:latin typeface="Times New Roman" pitchFamily="18" charset="0"/>
              </a:rPr>
              <a:pPr algn="r">
                <a:spcBef>
                  <a:spcPct val="0"/>
                </a:spcBef>
                <a:buFontTx/>
                <a:buNone/>
              </a:pPr>
              <a:t>68</a:t>
            </a:fld>
            <a:endParaRPr lang="en-GB" altLang="en-US" sz="1100" i="1">
              <a:latin typeface="Times New Roman" pitchFamily="18" charset="0"/>
            </a:endParaRPr>
          </a:p>
        </p:txBody>
      </p:sp>
      <p:sp>
        <p:nvSpPr>
          <p:cNvPr id="347141" name="Rectangle 2"/>
          <p:cNvSpPr>
            <a:spLocks noGrp="1" noRot="1" noChangeAspect="1" noChangeArrowheads="1" noTextEdit="1"/>
          </p:cNvSpPr>
          <p:nvPr>
            <p:ph type="sldImg"/>
          </p:nvPr>
        </p:nvSpPr>
        <p:spPr>
          <a:ln/>
        </p:spPr>
      </p:sp>
      <p:sp>
        <p:nvSpPr>
          <p:cNvPr id="34714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B9D5C01-AF15-4B6C-A0E8-28AA91B8D6A0}" type="slidenum">
              <a:rPr lang="en-GB" altLang="en-US" sz="1100" smtClean="0">
                <a:latin typeface="Times New Roman" pitchFamily="18" charset="0"/>
              </a:rPr>
              <a:pPr>
                <a:spcBef>
                  <a:spcPct val="0"/>
                </a:spcBef>
                <a:buFontTx/>
                <a:buNone/>
              </a:pPr>
              <a:t>69</a:t>
            </a:fld>
            <a:endParaRPr lang="en-GB" altLang="en-US" sz="1100">
              <a:latin typeface="Times New Roman" pitchFamily="18" charset="0"/>
            </a:endParaRPr>
          </a:p>
        </p:txBody>
      </p:sp>
      <p:sp>
        <p:nvSpPr>
          <p:cNvPr id="34816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4816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C38C2699-0972-4656-83FE-CA5B1DACC2B8}" type="slidenum">
              <a:rPr lang="en-GB" altLang="en-US" sz="1100" i="1">
                <a:latin typeface="Times New Roman" pitchFamily="18" charset="0"/>
              </a:rPr>
              <a:pPr algn="r">
                <a:spcBef>
                  <a:spcPct val="0"/>
                </a:spcBef>
                <a:buFontTx/>
                <a:buNone/>
              </a:pPr>
              <a:t>69</a:t>
            </a:fld>
            <a:endParaRPr lang="en-GB" altLang="en-US" sz="1100" i="1">
              <a:latin typeface="Times New Roman" pitchFamily="18" charset="0"/>
            </a:endParaRPr>
          </a:p>
        </p:txBody>
      </p:sp>
      <p:sp>
        <p:nvSpPr>
          <p:cNvPr id="348165" name="Rectangle 2"/>
          <p:cNvSpPr>
            <a:spLocks noGrp="1" noRot="1" noChangeAspect="1" noChangeArrowheads="1" noTextEdit="1"/>
          </p:cNvSpPr>
          <p:nvPr>
            <p:ph type="sldImg"/>
          </p:nvPr>
        </p:nvSpPr>
        <p:spPr>
          <a:ln/>
        </p:spPr>
      </p:sp>
      <p:sp>
        <p:nvSpPr>
          <p:cNvPr id="34816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3CB6DBFE-80BD-433E-B9D0-582CFA8DE54F}" type="slidenum">
              <a:rPr lang="en-GB" altLang="en-US" sz="1100" smtClean="0">
                <a:latin typeface="Times New Roman" pitchFamily="18" charset="0"/>
              </a:rPr>
              <a:pPr>
                <a:spcBef>
                  <a:spcPct val="0"/>
                </a:spcBef>
                <a:buFontTx/>
                <a:buNone/>
              </a:pPr>
              <a:t>7</a:t>
            </a:fld>
            <a:endParaRPr lang="en-GB" altLang="en-US" sz="1100">
              <a:latin typeface="Times New Roman" pitchFamily="18" charset="0"/>
            </a:endParaRPr>
          </a:p>
        </p:txBody>
      </p:sp>
      <p:sp>
        <p:nvSpPr>
          <p:cNvPr id="28672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8672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63ED961-F569-4FB1-8B76-D632E2B59081}" type="slidenum">
              <a:rPr lang="en-GB" altLang="en-US" sz="1100" i="1">
                <a:latin typeface="Times New Roman" pitchFamily="18" charset="0"/>
              </a:rPr>
              <a:pPr algn="r">
                <a:spcBef>
                  <a:spcPct val="0"/>
                </a:spcBef>
                <a:buFontTx/>
                <a:buNone/>
              </a:pPr>
              <a:t>7</a:t>
            </a:fld>
            <a:endParaRPr lang="en-GB" altLang="en-US" sz="1100" i="1">
              <a:latin typeface="Times New Roman" pitchFamily="18" charset="0"/>
            </a:endParaRPr>
          </a:p>
        </p:txBody>
      </p:sp>
      <p:sp>
        <p:nvSpPr>
          <p:cNvPr id="286725" name="Rectangle 2"/>
          <p:cNvSpPr>
            <a:spLocks noGrp="1" noRot="1" noChangeAspect="1" noChangeArrowheads="1" noTextEdit="1"/>
          </p:cNvSpPr>
          <p:nvPr>
            <p:ph type="sldImg"/>
          </p:nvPr>
        </p:nvSpPr>
        <p:spPr>
          <a:ln/>
        </p:spPr>
      </p:sp>
      <p:sp>
        <p:nvSpPr>
          <p:cNvPr id="284678" name="Rectangle 3"/>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lnSpc>
                <a:spcPct val="90000"/>
              </a:lnSpc>
              <a:buFontTx/>
              <a:buNone/>
              <a:defRPr/>
            </a:pPr>
            <a:r>
              <a:rPr lang="en-US" altLang="en-US" sz="1600" dirty="0"/>
              <a:t>This diagram shows the development of the Dow Jones stock index before and after the stock market crash of 1929. The Dow Jones index is based on the average market value of the 30 largest American enterprises traded on the New York stock exchange. </a:t>
            </a:r>
          </a:p>
          <a:p>
            <a:pPr marL="0" indent="0" eaLnBrk="1" hangingPunct="1">
              <a:lnSpc>
                <a:spcPct val="90000"/>
              </a:lnSpc>
              <a:buFontTx/>
              <a:buNone/>
              <a:defRPr/>
            </a:pPr>
            <a:endParaRPr lang="en-US" altLang="en-US" sz="1600" dirty="0"/>
          </a:p>
          <a:p>
            <a:pPr marL="0" indent="0" eaLnBrk="1" hangingPunct="1">
              <a:lnSpc>
                <a:spcPct val="90000"/>
              </a:lnSpc>
              <a:buFontTx/>
              <a:buNone/>
              <a:defRPr/>
            </a:pPr>
            <a:r>
              <a:rPr lang="en-US" altLang="en-US" sz="1600" dirty="0"/>
              <a:t>The Dow Jones shows, that during the so called “Roaring Twenties” the stock market experienced a long-run boom. In the beginning new technologies came up. Especially the connection of private households to the electric power grid created demand for new goods like electrical kitchenware like refrigerators and vacuum cleaners. The first public radio stations opened in the twenties and created demand for radios and so on.</a:t>
            </a:r>
          </a:p>
          <a:p>
            <a:pPr marL="0" indent="0" eaLnBrk="1" hangingPunct="1">
              <a:lnSpc>
                <a:spcPct val="90000"/>
              </a:lnSpc>
              <a:buFontTx/>
              <a:buNone/>
              <a:defRPr/>
            </a:pPr>
            <a:endParaRPr lang="en-US" altLang="en-US" sz="1600" dirty="0"/>
          </a:p>
          <a:p>
            <a:pPr marL="0" indent="0" eaLnBrk="1" hangingPunct="1">
              <a:lnSpc>
                <a:spcPct val="90000"/>
              </a:lnSpc>
              <a:buFontTx/>
              <a:buNone/>
              <a:defRPr/>
            </a:pPr>
            <a:r>
              <a:rPr lang="en-US" altLang="en-US" sz="1600" dirty="0"/>
              <a:t>In the beginning the increase of stock prices was justified by increases in corporate profits. But in den 2</a:t>
            </a:r>
            <a:r>
              <a:rPr lang="en-US" altLang="en-US" sz="1600" baseline="30000" dirty="0"/>
              <a:t>nd</a:t>
            </a:r>
            <a:r>
              <a:rPr lang="en-US" altLang="en-US" sz="1600" dirty="0"/>
              <a:t> have of the twenties stock prices moved more and more away from the profits per stock mostly drive by cheap money credits made possible by expansionary monetary policy of the American Central bank the Federal Reserve Bank.</a:t>
            </a:r>
          </a:p>
          <a:p>
            <a:pPr eaLnBrk="1" hangingPunct="1">
              <a:lnSpc>
                <a:spcPct val="90000"/>
              </a:lnSpc>
              <a:defRPr/>
            </a:pPr>
            <a:endParaRPr lang="en-US" altLang="en-US" sz="1600" dirty="0"/>
          </a:p>
          <a:p>
            <a:pPr marL="0" indent="0" eaLnBrk="1" hangingPunct="1">
              <a:lnSpc>
                <a:spcPct val="90000"/>
              </a:lnSpc>
              <a:buNone/>
              <a:defRPr/>
            </a:pPr>
            <a:r>
              <a:rPr lang="en-US" altLang="en-US" sz="1600" dirty="0"/>
              <a:t>In </a:t>
            </a:r>
            <a:r>
              <a:rPr lang="en-US" altLang="en-US" sz="1600" dirty="0">
                <a:solidFill>
                  <a:srgbClr val="0000FF"/>
                </a:solidFill>
              </a:rPr>
              <a:t>summer 1929</a:t>
            </a:r>
            <a:r>
              <a:rPr lang="en-US" altLang="en-US" sz="1600" dirty="0"/>
              <a:t> the American </a:t>
            </a:r>
            <a:r>
              <a:rPr lang="en-US" altLang="en-US" sz="1600" dirty="0">
                <a:solidFill>
                  <a:srgbClr val="0000FF"/>
                </a:solidFill>
              </a:rPr>
              <a:t>economy</a:t>
            </a:r>
            <a:r>
              <a:rPr lang="en-US" altLang="en-US" sz="1600" dirty="0"/>
              <a:t> started to </a:t>
            </a:r>
            <a:r>
              <a:rPr lang="en-US" altLang="en-US" sz="1600" dirty="0">
                <a:solidFill>
                  <a:srgbClr val="0000FF"/>
                </a:solidFill>
              </a:rPr>
              <a:t>cool down</a:t>
            </a:r>
            <a:r>
              <a:rPr lang="en-US" altLang="en-US" sz="1600" dirty="0"/>
              <a:t>, which was a </a:t>
            </a:r>
            <a:r>
              <a:rPr lang="en-US" altLang="en-US" sz="1600" dirty="0">
                <a:solidFill>
                  <a:srgbClr val="0000FF"/>
                </a:solidFill>
              </a:rPr>
              <a:t>result of</a:t>
            </a:r>
            <a:r>
              <a:rPr lang="en-US" altLang="en-US" sz="1600" dirty="0"/>
              <a:t> a more restrictive </a:t>
            </a:r>
            <a:r>
              <a:rPr lang="en-US" altLang="en-US" sz="1600" dirty="0">
                <a:solidFill>
                  <a:srgbClr val="0000FF"/>
                </a:solidFill>
              </a:rPr>
              <a:t>monetary policy</a:t>
            </a:r>
            <a:r>
              <a:rPr lang="en-US" altLang="en-US" sz="1600" dirty="0"/>
              <a:t> by the Fed, which had caused an increase  of interest rates from 1927-29.</a:t>
            </a:r>
          </a:p>
          <a:p>
            <a:pPr marL="0" indent="0" eaLnBrk="1" hangingPunct="1">
              <a:lnSpc>
                <a:spcPct val="90000"/>
              </a:lnSpc>
              <a:buNone/>
              <a:defRPr/>
            </a:pPr>
            <a:endParaRPr lang="en-US" altLang="en-US" sz="1600" dirty="0"/>
          </a:p>
          <a:p>
            <a:pPr marL="0" indent="0" eaLnBrk="1" hangingPunct="1">
              <a:lnSpc>
                <a:spcPct val="90000"/>
              </a:lnSpc>
              <a:buNone/>
              <a:defRPr/>
            </a:pPr>
            <a:r>
              <a:rPr lang="en-US" altLang="en-US" sz="1600" dirty="0"/>
              <a:t>The </a:t>
            </a:r>
            <a:r>
              <a:rPr lang="en-US" altLang="en-US" sz="1600" dirty="0">
                <a:solidFill>
                  <a:srgbClr val="0000FF"/>
                </a:solidFill>
              </a:rPr>
              <a:t>stock market</a:t>
            </a:r>
            <a:r>
              <a:rPr lang="en-US" altLang="en-US" sz="1600" dirty="0"/>
              <a:t> became more and more </a:t>
            </a:r>
            <a:r>
              <a:rPr lang="en-US" altLang="en-US" sz="1600" dirty="0">
                <a:solidFill>
                  <a:srgbClr val="0000FF"/>
                </a:solidFill>
              </a:rPr>
              <a:t>nervous</a:t>
            </a:r>
            <a:r>
              <a:rPr lang="en-US" altLang="en-US" sz="1600" dirty="0"/>
              <a:t> in the course of the summer and finally started to crash on </a:t>
            </a:r>
            <a:r>
              <a:rPr lang="en-US" altLang="en-US" sz="1600" dirty="0">
                <a:solidFill>
                  <a:srgbClr val="0000FF"/>
                </a:solidFill>
              </a:rPr>
              <a:t>Thursday the 24</a:t>
            </a:r>
            <a:r>
              <a:rPr lang="en-US" altLang="en-US" sz="1600" baseline="30000" dirty="0">
                <a:solidFill>
                  <a:srgbClr val="0000FF"/>
                </a:solidFill>
              </a:rPr>
              <a:t>th</a:t>
            </a:r>
            <a:r>
              <a:rPr lang="en-US" altLang="en-US" sz="1600" dirty="0"/>
              <a:t> of October.</a:t>
            </a:r>
          </a:p>
          <a:p>
            <a:pPr marL="0" indent="0" eaLnBrk="1" hangingPunct="1">
              <a:lnSpc>
                <a:spcPct val="90000"/>
              </a:lnSpc>
              <a:buNone/>
              <a:defRPr/>
            </a:pPr>
            <a:endParaRPr lang="en-US" altLang="en-US" sz="1600" dirty="0"/>
          </a:p>
          <a:p>
            <a:pPr marL="0" indent="0" eaLnBrk="1" hangingPunct="1">
              <a:lnSpc>
                <a:spcPct val="90000"/>
              </a:lnSpc>
              <a:buNone/>
              <a:defRPr/>
            </a:pPr>
            <a:r>
              <a:rPr lang="en-US" altLang="en-US" sz="1600" dirty="0"/>
              <a:t>By an </a:t>
            </a:r>
            <a:r>
              <a:rPr lang="en-US" altLang="en-US" sz="1600" dirty="0">
                <a:solidFill>
                  <a:srgbClr val="0000FF"/>
                </a:solidFill>
              </a:rPr>
              <a:t>intervention</a:t>
            </a:r>
            <a:r>
              <a:rPr lang="en-US" altLang="en-US" sz="1600" dirty="0"/>
              <a:t> of </a:t>
            </a:r>
            <a:r>
              <a:rPr lang="en-US" altLang="en-US" sz="1600" dirty="0">
                <a:solidFill>
                  <a:srgbClr val="0000FF"/>
                </a:solidFill>
              </a:rPr>
              <a:t>four large commercial banks</a:t>
            </a:r>
            <a:r>
              <a:rPr lang="en-US" altLang="en-US" sz="1600" dirty="0"/>
              <a:t> which bought large volumes of stock, prices recovered the following Friday.</a:t>
            </a:r>
          </a:p>
          <a:p>
            <a:pPr marL="0" indent="0" eaLnBrk="1" hangingPunct="1">
              <a:lnSpc>
                <a:spcPct val="90000"/>
              </a:lnSpc>
              <a:buNone/>
              <a:defRPr/>
            </a:pPr>
            <a:endParaRPr lang="en-US" altLang="en-US" sz="1600" dirty="0"/>
          </a:p>
          <a:p>
            <a:pPr marL="0" indent="0" eaLnBrk="1" hangingPunct="1">
              <a:lnSpc>
                <a:spcPct val="90000"/>
              </a:lnSpc>
              <a:buNone/>
              <a:defRPr/>
            </a:pPr>
            <a:r>
              <a:rPr lang="en-US" altLang="en-US" sz="1600" dirty="0"/>
              <a:t>But the </a:t>
            </a:r>
            <a:r>
              <a:rPr lang="en-US" altLang="en-US" sz="1600" dirty="0">
                <a:solidFill>
                  <a:srgbClr val="0000FF"/>
                </a:solidFill>
              </a:rPr>
              <a:t>following Monday selling began</a:t>
            </a:r>
            <a:r>
              <a:rPr lang="en-US" altLang="en-US" sz="1600" dirty="0"/>
              <a:t> and on </a:t>
            </a:r>
            <a:r>
              <a:rPr lang="en-US" altLang="en-US" sz="1600" dirty="0">
                <a:solidFill>
                  <a:schemeClr val="tx2">
                    <a:lumMod val="50000"/>
                  </a:schemeClr>
                </a:solidFill>
              </a:rPr>
              <a:t>Tuesday</a:t>
            </a:r>
            <a:r>
              <a:rPr lang="en-US" altLang="en-US" sz="1600" dirty="0"/>
              <a:t> a real panic started. The Dow Jones lost 13% (Monday) 12 % (Tuesday). Stock prices fell from their </a:t>
            </a:r>
            <a:r>
              <a:rPr lang="en-US" altLang="en-US" sz="1600" dirty="0">
                <a:solidFill>
                  <a:srgbClr val="0000FF"/>
                </a:solidFill>
              </a:rPr>
              <a:t>max at 381</a:t>
            </a:r>
            <a:r>
              <a:rPr lang="en-US" altLang="en-US" sz="1600" dirty="0"/>
              <a:t> to a level of 198 in a couple of days. </a:t>
            </a:r>
            <a:r>
              <a:rPr lang="en-US" altLang="en-US" sz="1600" dirty="0">
                <a:solidFill>
                  <a:srgbClr val="0000FF"/>
                </a:solidFill>
              </a:rPr>
              <a:t>Until April 1930</a:t>
            </a:r>
            <a:r>
              <a:rPr lang="en-US" altLang="en-US" sz="1600" dirty="0"/>
              <a:t> prices </a:t>
            </a:r>
            <a:r>
              <a:rPr lang="en-US" altLang="en-US" sz="1600" dirty="0">
                <a:solidFill>
                  <a:srgbClr val="0000FF"/>
                </a:solidFill>
              </a:rPr>
              <a:t>recovered</a:t>
            </a:r>
            <a:r>
              <a:rPr lang="en-US" altLang="en-US" sz="1600" dirty="0"/>
              <a:t> up to a level of </a:t>
            </a:r>
            <a:r>
              <a:rPr lang="en-US" altLang="en-US" sz="1600" dirty="0">
                <a:solidFill>
                  <a:srgbClr val="0000FF"/>
                </a:solidFill>
              </a:rPr>
              <a:t>nearly 300</a:t>
            </a:r>
            <a:r>
              <a:rPr lang="en-US" altLang="en-US" sz="1600" dirty="0"/>
              <a:t>.</a:t>
            </a:r>
          </a:p>
          <a:p>
            <a:pPr marL="0" indent="0" eaLnBrk="1" hangingPunct="1">
              <a:lnSpc>
                <a:spcPct val="80000"/>
              </a:lnSpc>
              <a:buNone/>
              <a:defRPr/>
            </a:pPr>
            <a:endParaRPr lang="en-US" altLang="en-US" sz="1600" dirty="0"/>
          </a:p>
          <a:p>
            <a:pPr marL="0" indent="0" eaLnBrk="1" hangingPunct="1">
              <a:lnSpc>
                <a:spcPct val="80000"/>
              </a:lnSpc>
              <a:buNone/>
              <a:defRPr/>
            </a:pPr>
            <a:r>
              <a:rPr lang="en-US" altLang="en-US" sz="1600" dirty="0"/>
              <a:t>However, the deterioration of the real economy caused then a steadily slide of prices until </a:t>
            </a:r>
            <a:r>
              <a:rPr lang="en-US" altLang="en-US" sz="1600" dirty="0">
                <a:solidFill>
                  <a:srgbClr val="0000FF"/>
                </a:solidFill>
              </a:rPr>
              <a:t>summer 1932</a:t>
            </a:r>
            <a:r>
              <a:rPr lang="en-US" altLang="en-US" sz="1600" dirty="0"/>
              <a:t>, when the Dow Jones index reached the bottom with </a:t>
            </a:r>
            <a:r>
              <a:rPr lang="en-US" altLang="en-US" sz="1600" dirty="0">
                <a:solidFill>
                  <a:srgbClr val="0000FF"/>
                </a:solidFill>
              </a:rPr>
              <a:t>41 index points</a:t>
            </a:r>
            <a:r>
              <a:rPr lang="en-US" altLang="en-US" sz="1600" dirty="0"/>
              <a:t>.</a:t>
            </a:r>
          </a:p>
          <a:p>
            <a:pPr marL="0" indent="0" eaLnBrk="1" hangingPunct="1">
              <a:buNone/>
              <a:defRPr/>
            </a:pPr>
            <a:endParaRPr lang="de-DE" altLang="en-US" dirty="0">
              <a:latin typeface="Arial"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AD49FDC-877A-4242-88ED-3EA2E6346AF1}" type="slidenum">
              <a:rPr lang="en-GB" altLang="en-US" sz="1100" smtClean="0">
                <a:latin typeface="Times New Roman" pitchFamily="18" charset="0"/>
              </a:rPr>
              <a:pPr>
                <a:spcBef>
                  <a:spcPct val="0"/>
                </a:spcBef>
                <a:buFontTx/>
                <a:buNone/>
              </a:pPr>
              <a:t>70</a:t>
            </a:fld>
            <a:endParaRPr lang="en-GB" altLang="en-US" sz="1100">
              <a:latin typeface="Times New Roman" pitchFamily="18" charset="0"/>
            </a:endParaRPr>
          </a:p>
        </p:txBody>
      </p:sp>
      <p:sp>
        <p:nvSpPr>
          <p:cNvPr id="34918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4918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23769E3-01EC-41D4-BE6D-072A1C0E5FEE}" type="slidenum">
              <a:rPr lang="en-GB" altLang="en-US" sz="1100" i="1">
                <a:latin typeface="Times New Roman" pitchFamily="18" charset="0"/>
              </a:rPr>
              <a:pPr algn="r">
                <a:spcBef>
                  <a:spcPct val="0"/>
                </a:spcBef>
                <a:buFontTx/>
                <a:buNone/>
              </a:pPr>
              <a:t>70</a:t>
            </a:fld>
            <a:endParaRPr lang="en-GB" altLang="en-US" sz="1100" i="1">
              <a:latin typeface="Times New Roman" pitchFamily="18" charset="0"/>
            </a:endParaRPr>
          </a:p>
        </p:txBody>
      </p:sp>
      <p:sp>
        <p:nvSpPr>
          <p:cNvPr id="349189" name="Rectangle 2"/>
          <p:cNvSpPr>
            <a:spLocks noGrp="1" noRot="1" noChangeAspect="1" noChangeArrowheads="1" noTextEdit="1"/>
          </p:cNvSpPr>
          <p:nvPr>
            <p:ph type="sldImg"/>
          </p:nvPr>
        </p:nvSpPr>
        <p:spPr>
          <a:ln/>
        </p:spPr>
      </p:sp>
      <p:sp>
        <p:nvSpPr>
          <p:cNvPr id="34919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So much for this lesson!</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In the next lesson, we will analyze, what happens, if the market equilibrium is disturbed by a sudden increase in the investment demand!</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__________________</a:t>
            </a:r>
          </a:p>
          <a:p>
            <a:pPr marL="0" indent="0" eaLnBrk="1" hangingPunct="1">
              <a:buNone/>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Hello everybody! This is lesson 18 of the lecture Macroeconomics. I will discuss the slides 71 to 87 of chapter 4 “</a:t>
            </a:r>
            <a:r>
              <a:rPr lang="de-DE" altLang="en-US" sz="1200" dirty="0"/>
              <a:t>The </a:t>
            </a:r>
            <a:r>
              <a:rPr lang="de-DE" altLang="en-US" sz="1200" dirty="0" err="1"/>
              <a:t>Keynesian</a:t>
            </a:r>
            <a:r>
              <a:rPr lang="de-DE" altLang="en-US" sz="1200" dirty="0"/>
              <a:t> Model</a:t>
            </a:r>
            <a:r>
              <a:rPr lang="en-US" altLang="en-US" dirty="0"/>
              <a:t>”.</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In this lesson, we will investigate a change of the demand for investment goods under the assumptions of the “Keynesian Cross”. </a:t>
            </a:r>
          </a:p>
          <a:p>
            <a:pPr marL="0" indent="0" eaLnBrk="1" hangingPunct="1">
              <a:buNone/>
            </a:pPr>
            <a:endParaRPr lang="en-US" altLang="en-US" noProof="0"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dirty="0"/>
              <a:t>What happens now, if the equilibrium on the market for goods is disturbed by a sudden </a:t>
            </a:r>
            <a:r>
              <a:rPr lang="en-US" altLang="en-US" dirty="0">
                <a:solidFill>
                  <a:srgbClr val="00FF00"/>
                </a:solidFill>
              </a:rPr>
              <a:t>increase in investment demand</a:t>
            </a:r>
            <a:r>
              <a:rPr lang="en-US" altLang="en-US" dirty="0"/>
              <a:t>?</a:t>
            </a:r>
          </a:p>
          <a:p>
            <a:pPr marL="0" indent="0" eaLnBrk="1" hangingPunct="1">
              <a:buNone/>
            </a:pPr>
            <a:endParaRPr lang="en-US" altLang="en-US" noProof="0" dirty="0">
              <a:latin typeface="Arial" pitchFamily="34"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D91D0C7-6A76-49BD-A058-90183FCCC9B8}" type="slidenum">
              <a:rPr lang="en-GB" altLang="en-US" sz="1100" smtClean="0">
                <a:latin typeface="Times New Roman" pitchFamily="18" charset="0"/>
              </a:rPr>
              <a:pPr>
                <a:spcBef>
                  <a:spcPct val="0"/>
                </a:spcBef>
                <a:buFontTx/>
                <a:buNone/>
              </a:pPr>
              <a:t>71</a:t>
            </a:fld>
            <a:endParaRPr lang="en-GB" altLang="en-US" sz="1100">
              <a:latin typeface="Times New Roman" pitchFamily="18" charset="0"/>
            </a:endParaRPr>
          </a:p>
        </p:txBody>
      </p:sp>
      <p:sp>
        <p:nvSpPr>
          <p:cNvPr id="35123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5123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8007910-E1A1-4653-AE12-E13D5D10946B}" type="slidenum">
              <a:rPr lang="en-GB" altLang="en-US" sz="1100" i="1">
                <a:latin typeface="Times New Roman" pitchFamily="18" charset="0"/>
              </a:rPr>
              <a:pPr algn="r">
                <a:spcBef>
                  <a:spcPct val="0"/>
                </a:spcBef>
                <a:buFontTx/>
                <a:buNone/>
              </a:pPr>
              <a:t>71</a:t>
            </a:fld>
            <a:endParaRPr lang="en-GB" altLang="en-US" sz="1100" i="1">
              <a:latin typeface="Times New Roman" pitchFamily="18" charset="0"/>
            </a:endParaRPr>
          </a:p>
        </p:txBody>
      </p:sp>
      <p:sp>
        <p:nvSpPr>
          <p:cNvPr id="351237" name="Rectangle 2"/>
          <p:cNvSpPr>
            <a:spLocks noGrp="1" noRot="1" noChangeAspect="1" noChangeArrowheads="1" noTextEdit="1"/>
          </p:cNvSpPr>
          <p:nvPr>
            <p:ph type="sldImg"/>
          </p:nvPr>
        </p:nvSpPr>
        <p:spPr>
          <a:ln/>
        </p:spPr>
      </p:sp>
      <p:sp>
        <p:nvSpPr>
          <p:cNvPr id="35123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Investment demand might for example suddenly grow, if private firms expect an increase of future investment returns.</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So let’s assume that the demand for investment goods grows by 5 units GDP CLICK.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As a result the demand curve shifts upward CLICK by 5 units GDP.</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This causes the intersection point of the demand curve with the 45-degree-line to move upward CLICK too.</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FD26E250-2947-43EF-8D1F-E5E79EB1E438}" type="slidenum">
              <a:rPr lang="en-GB" altLang="en-US" sz="1100" smtClean="0">
                <a:latin typeface="Times New Roman" pitchFamily="18" charset="0"/>
              </a:rPr>
              <a:pPr>
                <a:spcBef>
                  <a:spcPct val="0"/>
                </a:spcBef>
                <a:buFontTx/>
                <a:buNone/>
              </a:pPr>
              <a:t>72</a:t>
            </a:fld>
            <a:endParaRPr lang="en-GB" altLang="en-US" sz="1100">
              <a:latin typeface="Times New Roman" pitchFamily="18" charset="0"/>
            </a:endParaRPr>
          </a:p>
        </p:txBody>
      </p:sp>
      <p:sp>
        <p:nvSpPr>
          <p:cNvPr id="35225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5226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0480DB4D-03C7-4B75-920A-977E7AE2613C}" type="slidenum">
              <a:rPr lang="en-GB" altLang="en-US" sz="1100" i="1">
                <a:latin typeface="Times New Roman" pitchFamily="18" charset="0"/>
              </a:rPr>
              <a:pPr algn="r">
                <a:spcBef>
                  <a:spcPct val="0"/>
                </a:spcBef>
                <a:buFontTx/>
                <a:buNone/>
              </a:pPr>
              <a:t>72</a:t>
            </a:fld>
            <a:endParaRPr lang="en-GB" altLang="en-US" sz="1100" i="1">
              <a:latin typeface="Times New Roman" pitchFamily="18" charset="0"/>
            </a:endParaRPr>
          </a:p>
        </p:txBody>
      </p:sp>
      <p:sp>
        <p:nvSpPr>
          <p:cNvPr id="352261" name="Rectangle 2"/>
          <p:cNvSpPr>
            <a:spLocks noGrp="1" noRot="1" noChangeAspect="1" noChangeArrowheads="1" noTextEdit="1"/>
          </p:cNvSpPr>
          <p:nvPr>
            <p:ph type="sldImg"/>
          </p:nvPr>
        </p:nvSpPr>
        <p:spPr>
          <a:ln/>
        </p:spPr>
      </p:sp>
      <p:sp>
        <p:nvSpPr>
          <p:cNvPr id="35226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In the new equilibrium, GDP is 10 units higher than in the old equilibrium.</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This means that an increase of investment demand by 5 units causes an increase of GDP by 10 units.</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How is this possible?</a:t>
            </a:r>
            <a:endParaRPr lang="de-DE" altLang="en-US" dirty="0">
              <a:latin typeface="Arial"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29C68F6-8A1D-4CEB-843A-C721D4A1EDE7}" type="slidenum">
              <a:rPr lang="en-GB" altLang="en-US" sz="1100" smtClean="0">
                <a:latin typeface="Times New Roman" pitchFamily="18" charset="0"/>
              </a:rPr>
              <a:pPr>
                <a:spcBef>
                  <a:spcPct val="0"/>
                </a:spcBef>
                <a:buFontTx/>
                <a:buNone/>
              </a:pPr>
              <a:t>73</a:t>
            </a:fld>
            <a:endParaRPr lang="en-GB" altLang="en-US" sz="1100">
              <a:latin typeface="Times New Roman" pitchFamily="18" charset="0"/>
            </a:endParaRPr>
          </a:p>
        </p:txBody>
      </p:sp>
      <p:sp>
        <p:nvSpPr>
          <p:cNvPr id="35328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5328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0F3E87E-4C92-4FE0-9C8E-1154E9B1F77B}" type="slidenum">
              <a:rPr lang="en-GB" altLang="en-US" sz="1100" i="1">
                <a:latin typeface="Times New Roman" pitchFamily="18" charset="0"/>
              </a:rPr>
              <a:pPr algn="r">
                <a:spcBef>
                  <a:spcPct val="0"/>
                </a:spcBef>
                <a:buFontTx/>
                <a:buNone/>
              </a:pPr>
              <a:t>73</a:t>
            </a:fld>
            <a:endParaRPr lang="en-GB" altLang="en-US" sz="1100" i="1">
              <a:latin typeface="Times New Roman" pitchFamily="18" charset="0"/>
            </a:endParaRPr>
          </a:p>
        </p:txBody>
      </p:sp>
      <p:sp>
        <p:nvSpPr>
          <p:cNvPr id="353285" name="Rectangle 2"/>
          <p:cNvSpPr>
            <a:spLocks noGrp="1" noRot="1" noChangeAspect="1" noChangeArrowheads="1" noTextEdit="1"/>
          </p:cNvSpPr>
          <p:nvPr>
            <p:ph type="sldImg"/>
          </p:nvPr>
        </p:nvSpPr>
        <p:spPr>
          <a:ln/>
        </p:spPr>
      </p:sp>
      <p:sp>
        <p:nvSpPr>
          <p:cNvPr id="35328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To find an answer to this question, let’s analyze the composition of demand in the new equilibrium.</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Consumption demand equals the consumption ratio of 50% time 30 units GDP, what equals 15 units CLICK, government consumption is unchanged and equals 5 units CLICK, investment demand has grown by 5 units and equals now 10 units CLICK.</a:t>
            </a:r>
          </a:p>
          <a:p>
            <a:pPr marL="0" indent="0" eaLnBrk="1" hangingPunct="1">
              <a:buNone/>
            </a:pPr>
            <a:endParaRPr lang="en-US" altLang="en-US" noProof="0"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This means that, while investment demand has grown by 5 units, consumption demand has also grown by 5 units from a level of 20 units in the initial situation CLICK to a level of 25 units CLICK. </a:t>
            </a:r>
            <a:endParaRPr lang="de-DE" altLang="en-US" dirty="0">
              <a:latin typeface="Arial"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5F66385-BBF8-4F6A-864C-53393B83672A}" type="slidenum">
              <a:rPr lang="en-GB" altLang="en-US" sz="1100" smtClean="0">
                <a:latin typeface="Times New Roman" pitchFamily="18" charset="0"/>
              </a:rPr>
              <a:pPr>
                <a:spcBef>
                  <a:spcPct val="0"/>
                </a:spcBef>
                <a:buFontTx/>
                <a:buNone/>
              </a:pPr>
              <a:t>74</a:t>
            </a:fld>
            <a:endParaRPr lang="en-GB" altLang="en-US" sz="1100">
              <a:latin typeface="Times New Roman" pitchFamily="18" charset="0"/>
            </a:endParaRPr>
          </a:p>
        </p:txBody>
      </p:sp>
      <p:sp>
        <p:nvSpPr>
          <p:cNvPr id="35430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5430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036733A-D73E-460E-AB11-4E3907F5C3C7}" type="slidenum">
              <a:rPr lang="en-GB" altLang="en-US" sz="1100" i="1">
                <a:latin typeface="Times New Roman" pitchFamily="18" charset="0"/>
              </a:rPr>
              <a:pPr algn="r">
                <a:spcBef>
                  <a:spcPct val="0"/>
                </a:spcBef>
                <a:buFontTx/>
                <a:buNone/>
              </a:pPr>
              <a:t>74</a:t>
            </a:fld>
            <a:endParaRPr lang="en-GB" altLang="en-US" sz="1100" i="1">
              <a:latin typeface="Times New Roman" pitchFamily="18" charset="0"/>
            </a:endParaRPr>
          </a:p>
        </p:txBody>
      </p:sp>
      <p:sp>
        <p:nvSpPr>
          <p:cNvPr id="354309" name="Rectangle 2"/>
          <p:cNvSpPr>
            <a:spLocks noGrp="1" noRot="1" noChangeAspect="1" noChangeArrowheads="1" noTextEdit="1"/>
          </p:cNvSpPr>
          <p:nvPr>
            <p:ph type="sldImg"/>
          </p:nvPr>
        </p:nvSpPr>
        <p:spPr>
          <a:ln/>
        </p:spPr>
      </p:sp>
      <p:sp>
        <p:nvSpPr>
          <p:cNvPr id="35431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So the additional increase of GDP by 5 units comes from an increase of consumption demand by households.</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This is also implied by the multiplier, which equals 2, such that an increase of investment demand by 5 causes and increase of GDP by 2 times 5.</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08C02A08-B83F-4220-995A-4A13A616C7EE}" type="slidenum">
              <a:rPr lang="en-GB" altLang="en-US" sz="1100" smtClean="0">
                <a:latin typeface="Times New Roman" pitchFamily="18" charset="0"/>
              </a:rPr>
              <a:pPr>
                <a:spcBef>
                  <a:spcPct val="0"/>
                </a:spcBef>
                <a:buFontTx/>
                <a:buNone/>
              </a:pPr>
              <a:t>75</a:t>
            </a:fld>
            <a:endParaRPr lang="en-GB" altLang="en-US" sz="1100">
              <a:latin typeface="Times New Roman" pitchFamily="18" charset="0"/>
            </a:endParaRPr>
          </a:p>
        </p:txBody>
      </p:sp>
      <p:sp>
        <p:nvSpPr>
          <p:cNvPr id="35533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5533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A57C1248-6F4F-4C55-9FCE-7DBEBED3EB2E}" type="slidenum">
              <a:rPr lang="en-GB" altLang="en-US" sz="1100" i="1">
                <a:latin typeface="Times New Roman" pitchFamily="18" charset="0"/>
              </a:rPr>
              <a:pPr algn="r">
                <a:spcBef>
                  <a:spcPct val="0"/>
                </a:spcBef>
                <a:buFontTx/>
                <a:buNone/>
              </a:pPr>
              <a:t>75</a:t>
            </a:fld>
            <a:endParaRPr lang="en-GB" altLang="en-US" sz="1100" i="1">
              <a:latin typeface="Times New Roman" pitchFamily="18" charset="0"/>
            </a:endParaRPr>
          </a:p>
        </p:txBody>
      </p:sp>
      <p:sp>
        <p:nvSpPr>
          <p:cNvPr id="355333" name="Rectangle 2"/>
          <p:cNvSpPr>
            <a:spLocks noGrp="1" noRot="1" noChangeAspect="1" noChangeArrowheads="1" noTextEdit="1"/>
          </p:cNvSpPr>
          <p:nvPr>
            <p:ph type="sldImg"/>
          </p:nvPr>
        </p:nvSpPr>
        <p:spPr>
          <a:ln/>
        </p:spPr>
      </p:sp>
      <p:sp>
        <p:nvSpPr>
          <p:cNvPr id="35533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But why does this additional consumption growth by 5 units result?</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The following graphical analysis shows that it is the Keynesian consumption function, which causes this increase of consumption demand.</a:t>
            </a:r>
            <a:endParaRPr lang="de-DE" altLang="en-US" dirty="0">
              <a:latin typeface="Arial"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92DBE3D-B746-4AC3-A1FB-CBD53125ABB2}" type="slidenum">
              <a:rPr lang="en-GB" altLang="en-US" sz="1100" smtClean="0">
                <a:latin typeface="Times New Roman" pitchFamily="18" charset="0"/>
              </a:rPr>
              <a:pPr>
                <a:spcBef>
                  <a:spcPct val="0"/>
                </a:spcBef>
                <a:buFontTx/>
                <a:buNone/>
              </a:pPr>
              <a:t>76</a:t>
            </a:fld>
            <a:endParaRPr lang="en-GB" altLang="en-US" sz="1100">
              <a:latin typeface="Times New Roman" pitchFamily="18" charset="0"/>
            </a:endParaRPr>
          </a:p>
        </p:txBody>
      </p:sp>
      <p:sp>
        <p:nvSpPr>
          <p:cNvPr id="35635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5635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587A9596-5693-4B3E-B161-E50FDCBAFCCE}" type="slidenum">
              <a:rPr lang="en-GB" altLang="en-US" sz="1100" i="1">
                <a:latin typeface="Times New Roman" pitchFamily="18" charset="0"/>
              </a:rPr>
              <a:pPr algn="r">
                <a:spcBef>
                  <a:spcPct val="0"/>
                </a:spcBef>
                <a:buFontTx/>
                <a:buNone/>
              </a:pPr>
              <a:t>76</a:t>
            </a:fld>
            <a:endParaRPr lang="en-GB" altLang="en-US" sz="1100" i="1">
              <a:latin typeface="Times New Roman" pitchFamily="18" charset="0"/>
            </a:endParaRPr>
          </a:p>
        </p:txBody>
      </p:sp>
      <p:sp>
        <p:nvSpPr>
          <p:cNvPr id="356357" name="Rectangle 2"/>
          <p:cNvSpPr>
            <a:spLocks noGrp="1" noRot="1" noChangeAspect="1" noChangeArrowheads="1" noTextEdit="1"/>
          </p:cNvSpPr>
          <p:nvPr>
            <p:ph type="sldImg"/>
          </p:nvPr>
        </p:nvSpPr>
        <p:spPr>
          <a:ln/>
        </p:spPr>
      </p:sp>
      <p:sp>
        <p:nvSpPr>
          <p:cNvPr id="35635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Let’s have a look at the primary effect of an increase of investment demand on consumption demand.</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noProof="0"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The increase in investment demand CLICK</a:t>
            </a:r>
            <a:r>
              <a:rPr lang="de-DE" altLang="en-US" noProof="0" dirty="0">
                <a:latin typeface="Arial" pitchFamily="34" charset="0"/>
              </a:rPr>
              <a:t> </a:t>
            </a:r>
            <a:r>
              <a:rPr lang="en-US" altLang="en-US" noProof="0" dirty="0">
                <a:latin typeface="Arial" pitchFamily="34" charset="0"/>
              </a:rPr>
              <a:t>increases the demand for goods first by 5 units. CLICK</a:t>
            </a:r>
            <a:r>
              <a:rPr lang="de-DE" altLang="en-US" noProof="0" dirty="0">
                <a:latin typeface="Arial" pitchFamily="34" charset="0"/>
              </a:rPr>
              <a:t> </a:t>
            </a:r>
            <a:r>
              <a:rPr lang="en-US" altLang="en-US" noProof="0" dirty="0">
                <a:latin typeface="Arial" pitchFamily="34" charset="0"/>
              </a:rPr>
              <a:t>CLICK </a:t>
            </a:r>
            <a:r>
              <a:rPr lang="de-DE" altLang="en-US" noProof="0" dirty="0">
                <a:latin typeface="Arial" pitchFamily="34" charset="0"/>
              </a:rPr>
              <a:t> </a:t>
            </a:r>
            <a:r>
              <a:rPr lang="en-US" altLang="en-US" noProof="0" dirty="0">
                <a:latin typeface="Arial" pitchFamily="34" charset="0"/>
              </a:rPr>
              <a:t>CLICK</a:t>
            </a:r>
            <a:endParaRPr lang="de-DE" altLang="en-US"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noProof="0"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noProof="0"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As a results, firms adjust their production to the higher demand and produce 5 additional units GDP CLICK</a:t>
            </a:r>
            <a:r>
              <a:rPr lang="de-DE" altLang="en-US" noProof="0" dirty="0">
                <a:latin typeface="Arial" pitchFamily="34" charset="0"/>
              </a:rPr>
              <a:t>  </a:t>
            </a:r>
            <a:r>
              <a:rPr lang="en-US" altLang="en-US" noProof="0" dirty="0">
                <a:latin typeface="Arial" pitchFamily="34" charset="0"/>
              </a:rPr>
              <a:t>CLICK</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0E5FDACC-1D46-42C9-B405-5B9EB26BF64B}" type="slidenum">
              <a:rPr lang="en-GB" altLang="en-US" sz="1100" smtClean="0">
                <a:latin typeface="Times New Roman" pitchFamily="18" charset="0"/>
              </a:rPr>
              <a:pPr>
                <a:spcBef>
                  <a:spcPct val="0"/>
                </a:spcBef>
                <a:buFontTx/>
                <a:buNone/>
              </a:pPr>
              <a:t>77</a:t>
            </a:fld>
            <a:endParaRPr lang="en-GB" altLang="en-US" sz="1100">
              <a:latin typeface="Times New Roman" pitchFamily="18" charset="0"/>
            </a:endParaRPr>
          </a:p>
        </p:txBody>
      </p:sp>
      <p:sp>
        <p:nvSpPr>
          <p:cNvPr id="35737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5738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1AE1EC9E-E8D4-4FB0-BE72-545CF7E56223}" type="slidenum">
              <a:rPr lang="en-GB" altLang="en-US" sz="1100" i="1">
                <a:latin typeface="Times New Roman" pitchFamily="18" charset="0"/>
              </a:rPr>
              <a:pPr algn="r">
                <a:spcBef>
                  <a:spcPct val="0"/>
                </a:spcBef>
                <a:buFontTx/>
                <a:buNone/>
              </a:pPr>
              <a:t>77</a:t>
            </a:fld>
            <a:endParaRPr lang="en-GB" altLang="en-US" sz="1100" i="1">
              <a:latin typeface="Times New Roman" pitchFamily="18" charset="0"/>
            </a:endParaRPr>
          </a:p>
        </p:txBody>
      </p:sp>
      <p:sp>
        <p:nvSpPr>
          <p:cNvPr id="357381" name="Rectangle 2"/>
          <p:cNvSpPr>
            <a:spLocks noGrp="1" noRot="1" noChangeAspect="1" noChangeArrowheads="1" noTextEdit="1"/>
          </p:cNvSpPr>
          <p:nvPr>
            <p:ph type="sldImg"/>
          </p:nvPr>
        </p:nvSpPr>
        <p:spPr>
          <a:ln/>
        </p:spPr>
      </p:sp>
      <p:sp>
        <p:nvSpPr>
          <p:cNvPr id="35738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So households have an increase in income  CLICK  by 5 units  CLICK</a:t>
            </a:r>
          </a:p>
          <a:p>
            <a:pPr marL="0" marR="0" lvl="0" indent="0" algn="l" defTabSz="762000" rtl="0" eaLnBrk="1" fontAlgn="base" latinLnBrk="0" hangingPunct="1">
              <a:lnSpc>
                <a:spcPct val="100000"/>
              </a:lnSpc>
              <a:spcBef>
                <a:spcPct val="30000"/>
              </a:spcBef>
              <a:spcAft>
                <a:spcPct val="0"/>
              </a:spcAft>
              <a:buClrTx/>
              <a:buSzTx/>
              <a:buFontTx/>
              <a:buNone/>
              <a:tabLst/>
              <a:defRPr/>
            </a:pPr>
            <a:endParaRPr lang="en-US" altLang="en-US" noProof="0" dirty="0">
              <a:latin typeface="Arial" pitchFamily="34" charset="0"/>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noProof="0" dirty="0">
                <a:latin typeface="Arial" pitchFamily="34" charset="0"/>
              </a:rPr>
              <a:t>This increase in income causes an increase in household consumption demand CLICK …</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51AF7E1-111A-4DD6-91A0-51F9593A8607}" type="slidenum">
              <a:rPr lang="en-GB" altLang="en-US" sz="1100" smtClean="0">
                <a:latin typeface="Times New Roman" pitchFamily="18" charset="0"/>
              </a:rPr>
              <a:pPr>
                <a:spcBef>
                  <a:spcPct val="0"/>
                </a:spcBef>
                <a:buFontTx/>
                <a:buNone/>
              </a:pPr>
              <a:t>78</a:t>
            </a:fld>
            <a:endParaRPr lang="en-GB" altLang="en-US" sz="1100">
              <a:latin typeface="Times New Roman" pitchFamily="18" charset="0"/>
            </a:endParaRPr>
          </a:p>
        </p:txBody>
      </p:sp>
      <p:sp>
        <p:nvSpPr>
          <p:cNvPr id="35840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5840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3E6C793-10FF-4BA0-A212-98A60A9C1981}" type="slidenum">
              <a:rPr lang="en-GB" altLang="en-US" sz="1100" i="1">
                <a:latin typeface="Times New Roman" pitchFamily="18" charset="0"/>
              </a:rPr>
              <a:pPr algn="r">
                <a:spcBef>
                  <a:spcPct val="0"/>
                </a:spcBef>
                <a:buFontTx/>
                <a:buNone/>
              </a:pPr>
              <a:t>78</a:t>
            </a:fld>
            <a:endParaRPr lang="en-GB" altLang="en-US" sz="1100" i="1">
              <a:latin typeface="Times New Roman" pitchFamily="18" charset="0"/>
            </a:endParaRPr>
          </a:p>
        </p:txBody>
      </p:sp>
      <p:sp>
        <p:nvSpPr>
          <p:cNvPr id="358405" name="Rectangle 2"/>
          <p:cNvSpPr>
            <a:spLocks noGrp="1" noRot="1" noChangeAspect="1" noChangeArrowheads="1" noTextEdit="1"/>
          </p:cNvSpPr>
          <p:nvPr>
            <p:ph type="sldImg"/>
          </p:nvPr>
        </p:nvSpPr>
        <p:spPr>
          <a:ln/>
        </p:spPr>
      </p:sp>
      <p:sp>
        <p:nvSpPr>
          <p:cNvPr id="35840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…CLICK by 2.5 units CLICK since the consumption ratio of 50% times the increase in income of 5 results in an increase in consumption equal to 2.5.</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This increase in consumption demand CLICK causes private firms to produce an additional amount of 2.5 units GDP. CLICK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This additional production causes households incomes to grow by 2.5 units </a:t>
            </a:r>
          </a:p>
          <a:p>
            <a:pPr marL="0" indent="0" eaLnBrk="1" hangingPunct="1">
              <a:buNone/>
            </a:pPr>
            <a:endParaRPr lang="en-US" altLang="en-US" noProof="0" dirty="0">
              <a:latin typeface="Arial"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986932A-B833-4855-BB38-ACF048E7485E}" type="slidenum">
              <a:rPr lang="en-GB" altLang="en-US" sz="1100" smtClean="0">
                <a:latin typeface="Times New Roman" pitchFamily="18" charset="0"/>
              </a:rPr>
              <a:pPr>
                <a:spcBef>
                  <a:spcPct val="0"/>
                </a:spcBef>
                <a:buFontTx/>
                <a:buNone/>
              </a:pPr>
              <a:t>79</a:t>
            </a:fld>
            <a:endParaRPr lang="en-GB" altLang="en-US" sz="1100">
              <a:latin typeface="Times New Roman" pitchFamily="18" charset="0"/>
            </a:endParaRPr>
          </a:p>
        </p:txBody>
      </p:sp>
      <p:sp>
        <p:nvSpPr>
          <p:cNvPr id="35942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5942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EFC7DF0-7350-4EF3-974B-4CAB862503B8}" type="slidenum">
              <a:rPr lang="en-GB" altLang="en-US" sz="1100" i="1">
                <a:latin typeface="Times New Roman" pitchFamily="18" charset="0"/>
              </a:rPr>
              <a:pPr algn="r">
                <a:spcBef>
                  <a:spcPct val="0"/>
                </a:spcBef>
                <a:buFontTx/>
                <a:buNone/>
              </a:pPr>
              <a:t>79</a:t>
            </a:fld>
            <a:endParaRPr lang="en-GB" altLang="en-US" sz="1100" i="1">
              <a:latin typeface="Times New Roman" pitchFamily="18" charset="0"/>
            </a:endParaRPr>
          </a:p>
        </p:txBody>
      </p:sp>
      <p:sp>
        <p:nvSpPr>
          <p:cNvPr id="359429" name="Rectangle 2"/>
          <p:cNvSpPr>
            <a:spLocks noGrp="1" noRot="1" noChangeAspect="1" noChangeArrowheads="1" noTextEdit="1"/>
          </p:cNvSpPr>
          <p:nvPr>
            <p:ph type="sldImg"/>
          </p:nvPr>
        </p:nvSpPr>
        <p:spPr>
          <a:ln/>
        </p:spPr>
      </p:sp>
      <p:sp>
        <p:nvSpPr>
          <p:cNvPr id="35943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And this additional increase in household income causes then an additional increase in consumption. </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6FBD14D-C768-4AC9-8D34-71148A5005A3}" type="slidenum">
              <a:rPr lang="en-GB" altLang="en-US" sz="1100" smtClean="0">
                <a:latin typeface="Times New Roman" pitchFamily="18" charset="0"/>
              </a:rPr>
              <a:pPr>
                <a:spcBef>
                  <a:spcPct val="0"/>
                </a:spcBef>
                <a:buFontTx/>
                <a:buNone/>
              </a:pPr>
              <a:t>8</a:t>
            </a:fld>
            <a:endParaRPr lang="en-GB" altLang="en-US" sz="1100">
              <a:latin typeface="Times New Roman" pitchFamily="18" charset="0"/>
            </a:endParaRPr>
          </a:p>
        </p:txBody>
      </p:sp>
      <p:sp>
        <p:nvSpPr>
          <p:cNvPr id="28774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8774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459BBE6-5AB9-4006-B7E2-77B8AE17B26C}" type="slidenum">
              <a:rPr lang="en-GB" altLang="en-US" sz="1100" i="1">
                <a:latin typeface="Times New Roman" pitchFamily="18" charset="0"/>
              </a:rPr>
              <a:pPr algn="r">
                <a:spcBef>
                  <a:spcPct val="0"/>
                </a:spcBef>
                <a:buFontTx/>
                <a:buNone/>
              </a:pPr>
              <a:t>8</a:t>
            </a:fld>
            <a:endParaRPr lang="en-GB" altLang="en-US" sz="1100" i="1">
              <a:latin typeface="Times New Roman" pitchFamily="18" charset="0"/>
            </a:endParaRPr>
          </a:p>
        </p:txBody>
      </p:sp>
      <p:sp>
        <p:nvSpPr>
          <p:cNvPr id="287749" name="Rectangle 2"/>
          <p:cNvSpPr>
            <a:spLocks noGrp="1" noRot="1" noChangeAspect="1" noChangeArrowheads="1" noTextEdit="1"/>
          </p:cNvSpPr>
          <p:nvPr>
            <p:ph type="sldImg"/>
          </p:nvPr>
        </p:nvSpPr>
        <p:spPr>
          <a:ln/>
        </p:spPr>
      </p:sp>
      <p:sp>
        <p:nvSpPr>
          <p:cNvPr id="28775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The stock market crash caused a deep loss of net wealth not only for rich households but also for medium and small income households, which became invested in the stock market during the long boom period before.</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As a result of this loss of net wealth, households reduced their consumption demand in order to create additional saving to rebuilt net wealth. This reduction in consumption demand triggered one of the worst recessions experienced in modern history. Today it is called the “Great Depression”.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In the course of this recession it became clear that the predictions of the neoclassical model with regard to the harmlessness of demand-side shocks were wrong. A closer look on the numbers in this table shows this.</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First, the numbers clearly show, how strong the recession was. Over a time period of 4 years the unemployment rate CLICK was rising. In the year 1933 25% of all American workers had been unemployed.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Second, real GDP  CLICK was falling with 2-digit rates over a period of 3 years.</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All three domestic expenditure components of GDP, households consumption, CLICK  investment demand and government consumption were falling. CLICK </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20D356C-882D-4E2F-8D17-E10A59E8700B}" type="slidenum">
              <a:rPr lang="en-GB" altLang="en-US" sz="1100" smtClean="0">
                <a:latin typeface="Times New Roman" pitchFamily="18" charset="0"/>
              </a:rPr>
              <a:pPr>
                <a:spcBef>
                  <a:spcPct val="0"/>
                </a:spcBef>
                <a:buFontTx/>
                <a:buNone/>
              </a:pPr>
              <a:t>80</a:t>
            </a:fld>
            <a:endParaRPr lang="en-GB" altLang="en-US" sz="1100">
              <a:latin typeface="Times New Roman" pitchFamily="18" charset="0"/>
            </a:endParaRPr>
          </a:p>
        </p:txBody>
      </p:sp>
      <p:sp>
        <p:nvSpPr>
          <p:cNvPr id="36045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6045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77B6856-A38A-4AA9-9590-E9E1F687314A}" type="slidenum">
              <a:rPr lang="en-GB" altLang="en-US" sz="1100" i="1">
                <a:latin typeface="Times New Roman" pitchFamily="18" charset="0"/>
              </a:rPr>
              <a:pPr algn="r">
                <a:spcBef>
                  <a:spcPct val="0"/>
                </a:spcBef>
                <a:buFontTx/>
                <a:buNone/>
              </a:pPr>
              <a:t>80</a:t>
            </a:fld>
            <a:endParaRPr lang="en-GB" altLang="en-US" sz="1100" i="1">
              <a:latin typeface="Times New Roman" pitchFamily="18" charset="0"/>
            </a:endParaRPr>
          </a:p>
        </p:txBody>
      </p:sp>
      <p:sp>
        <p:nvSpPr>
          <p:cNvPr id="360453" name="Rectangle 2"/>
          <p:cNvSpPr>
            <a:spLocks noGrp="1" noRot="1" noChangeAspect="1" noChangeArrowheads="1" noTextEdit="1"/>
          </p:cNvSpPr>
          <p:nvPr>
            <p:ph type="sldImg"/>
          </p:nvPr>
        </p:nvSpPr>
        <p:spPr>
          <a:ln/>
        </p:spPr>
      </p:sp>
      <p:sp>
        <p:nvSpPr>
          <p:cNvPr id="36045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…CLICK by 1.25 units CLICK, since the consumption ratio of 50% times the increase in income of 2.5 results in an increase in consumption equal to 1.25.</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This increase in consumption demand CLICK causes private firms to produce an additional amount of 1.25 units GDP. CLICK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This additional production causes households incomes to grow by 1.25 units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And this process will go on now for a while…</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2B6E131-72B9-4157-84BB-B6C12384E152}" type="slidenum">
              <a:rPr lang="en-GB" altLang="en-US" sz="1100" smtClean="0">
                <a:latin typeface="Times New Roman" pitchFamily="18" charset="0"/>
              </a:rPr>
              <a:pPr>
                <a:spcBef>
                  <a:spcPct val="0"/>
                </a:spcBef>
                <a:buFontTx/>
                <a:buNone/>
              </a:pPr>
              <a:t>81</a:t>
            </a:fld>
            <a:endParaRPr lang="en-GB" altLang="en-US" sz="1100">
              <a:latin typeface="Times New Roman" pitchFamily="18" charset="0"/>
            </a:endParaRPr>
          </a:p>
        </p:txBody>
      </p:sp>
      <p:sp>
        <p:nvSpPr>
          <p:cNvPr id="36147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6147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F8ED4E9A-4710-4079-A7DB-F41AF9F8A37B}" type="slidenum">
              <a:rPr lang="en-GB" altLang="en-US" sz="1100" i="1">
                <a:latin typeface="Times New Roman" pitchFamily="18" charset="0"/>
              </a:rPr>
              <a:pPr algn="r">
                <a:spcBef>
                  <a:spcPct val="0"/>
                </a:spcBef>
                <a:buFontTx/>
                <a:buNone/>
              </a:pPr>
              <a:t>81</a:t>
            </a:fld>
            <a:endParaRPr lang="en-GB" altLang="en-US" sz="1100" i="1">
              <a:latin typeface="Times New Roman" pitchFamily="18" charset="0"/>
            </a:endParaRPr>
          </a:p>
        </p:txBody>
      </p:sp>
      <p:sp>
        <p:nvSpPr>
          <p:cNvPr id="361477" name="Rectangle 2"/>
          <p:cNvSpPr>
            <a:spLocks noGrp="1" noRot="1" noChangeAspect="1" noChangeArrowheads="1" noTextEdit="1"/>
          </p:cNvSpPr>
          <p:nvPr>
            <p:ph type="sldImg"/>
          </p:nvPr>
        </p:nvSpPr>
        <p:spPr>
          <a:ln/>
        </p:spPr>
      </p:sp>
      <p:sp>
        <p:nvSpPr>
          <p:cNvPr id="36147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Since the consumption ratio is smaller than 100%, the increase of consumption demand caused by an increase in income gets smaller and smaller.</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It finally converges to zero, as is mathematically proved in the following Digression.</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So we finally end up in the new equilibrium point, marked by the intersections point between the new demand curve and the 45-degree-line.</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This step by step graphical analysis clearly shows the important role the Keynesian consumption function plays in boosting the initial increase </a:t>
            </a:r>
            <a:r>
              <a:rPr lang="en-US" altLang="en-US" sz="1200" noProof="0" dirty="0">
                <a:solidFill>
                  <a:srgbClr val="FF0000"/>
                </a:solidFill>
                <a:cs typeface="Arial" pitchFamily="34" charset="0"/>
              </a:rPr>
              <a:t>in </a:t>
            </a:r>
            <a:r>
              <a:rPr lang="en-US" altLang="en-US" sz="1200" noProof="0" dirty="0">
                <a:solidFill>
                  <a:srgbClr val="FF0000"/>
                </a:solidFill>
              </a:rPr>
              <a:t>investment</a:t>
            </a:r>
            <a:r>
              <a:rPr lang="en-US" altLang="en-US" sz="1200" noProof="0" dirty="0">
                <a:solidFill>
                  <a:schemeClr val="bg1"/>
                </a:solidFill>
                <a:cs typeface="Arial" pitchFamily="34" charset="0"/>
              </a:rPr>
              <a:t> demand by 5 to its final level of 10 units.</a:t>
            </a:r>
            <a:endParaRPr lang="en-US" altLang="en-US" noProof="0" dirty="0">
              <a:latin typeface="Arial"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63523"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2" tIns="0" rIns="19752" bIns="0" anchor="b"/>
          <a:lstStyle>
            <a:lvl1pPr defTabSz="825500">
              <a:spcBef>
                <a:spcPct val="30000"/>
              </a:spcBef>
              <a:buAutoNum type="arabicPeriod"/>
              <a:defRPr sz="1200">
                <a:solidFill>
                  <a:schemeClr val="tx1"/>
                </a:solidFill>
                <a:latin typeface="Arial" pitchFamily="34" charset="0"/>
              </a:defRPr>
            </a:lvl1pPr>
            <a:lvl2pPr marL="742950" indent="-285750" defTabSz="825500">
              <a:spcBef>
                <a:spcPct val="30000"/>
              </a:spcBef>
              <a:buAutoNum type="arabicPeriod"/>
              <a:defRPr sz="1200">
                <a:solidFill>
                  <a:schemeClr val="tx1"/>
                </a:solidFill>
                <a:latin typeface="Arial" pitchFamily="34" charset="0"/>
              </a:defRPr>
            </a:lvl2pPr>
            <a:lvl3pPr marL="1143000" indent="-228600" defTabSz="825500">
              <a:spcBef>
                <a:spcPct val="30000"/>
              </a:spcBef>
              <a:buAutoNum type="arabicPeriod"/>
              <a:defRPr sz="1200">
                <a:solidFill>
                  <a:schemeClr val="tx1"/>
                </a:solidFill>
                <a:latin typeface="Arial" pitchFamily="34" charset="0"/>
              </a:defRPr>
            </a:lvl3pPr>
            <a:lvl4pPr marL="1600200" indent="-228600" defTabSz="825500">
              <a:spcBef>
                <a:spcPct val="30000"/>
              </a:spcBef>
              <a:buAutoNum type="arabicPeriod"/>
              <a:defRPr sz="1200">
                <a:solidFill>
                  <a:schemeClr val="tx1"/>
                </a:solidFill>
                <a:latin typeface="Arial" pitchFamily="34" charset="0"/>
              </a:defRPr>
            </a:lvl4pPr>
            <a:lvl5pPr marL="2057400" indent="-228600" defTabSz="825500">
              <a:spcBef>
                <a:spcPct val="30000"/>
              </a:spcBef>
              <a:buAutoNum type="arabicPeriod"/>
              <a:defRPr sz="1200">
                <a:solidFill>
                  <a:schemeClr val="tx1"/>
                </a:solidFill>
                <a:latin typeface="Arial" pitchFamily="34" charset="0"/>
              </a:defRPr>
            </a:lvl5pPr>
            <a:lvl6pPr marL="2514600" indent="-228600" defTabSz="825500"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5500"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5500"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5500"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EE01A2A2-D3DC-4D6C-89CC-1A8429C27640}" type="slidenum">
              <a:rPr lang="en-GB" altLang="en-US" sz="1100" i="1">
                <a:latin typeface="Times New Roman" pitchFamily="18" charset="0"/>
              </a:rPr>
              <a:pPr algn="r">
                <a:spcBef>
                  <a:spcPct val="0"/>
                </a:spcBef>
                <a:buFontTx/>
                <a:buNone/>
              </a:pPr>
              <a:t>82</a:t>
            </a:fld>
            <a:endParaRPr lang="en-GB" altLang="en-US" sz="1100" i="1">
              <a:latin typeface="Times New Roman" pitchFamily="18" charset="0"/>
            </a:endParaRPr>
          </a:p>
        </p:txBody>
      </p:sp>
      <p:sp>
        <p:nvSpPr>
          <p:cNvPr id="363524" name="Rectangle 2"/>
          <p:cNvSpPr>
            <a:spLocks noGrp="1" noRot="1" noChangeAspect="1" noChangeArrowheads="1" noTextEdit="1"/>
          </p:cNvSpPr>
          <p:nvPr>
            <p:ph type="sldImg"/>
          </p:nvPr>
        </p:nvSpPr>
        <p:spPr>
          <a:xfrm>
            <a:off x="927100" y="750888"/>
            <a:ext cx="4945063" cy="3709987"/>
          </a:xfrm>
          <a:ln/>
        </p:spPr>
      </p:sp>
      <p:sp>
        <p:nvSpPr>
          <p:cNvPr id="36352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474" tIns="47737" rIns="95474" bIns="47737"/>
          <a:lstStyle/>
          <a:p>
            <a:pPr eaLnBrk="1" hangingPunct="1"/>
            <a:endParaRPr lang="de-DE" altLang="en-US">
              <a:latin typeface="Arial"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3CD85AC-F712-4DED-B4D7-F2A269B4F65A}" type="slidenum">
              <a:rPr lang="en-GB" altLang="en-US" sz="1100" smtClean="0">
                <a:latin typeface="Times New Roman" pitchFamily="18" charset="0"/>
              </a:rPr>
              <a:pPr>
                <a:spcBef>
                  <a:spcPct val="0"/>
                </a:spcBef>
                <a:buFontTx/>
                <a:buNone/>
              </a:pPr>
              <a:t>83</a:t>
            </a:fld>
            <a:endParaRPr lang="en-GB" altLang="en-US" sz="1100">
              <a:latin typeface="Times New Roman" pitchFamily="18" charset="0"/>
            </a:endParaRPr>
          </a:p>
        </p:txBody>
      </p:sp>
      <p:sp>
        <p:nvSpPr>
          <p:cNvPr id="36249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6250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FCBCCBB-691E-429A-9A7B-94516A2FABF1}" type="slidenum">
              <a:rPr lang="en-GB" altLang="en-US" sz="1100" i="1">
                <a:latin typeface="Times New Roman" pitchFamily="18" charset="0"/>
              </a:rPr>
              <a:pPr algn="r">
                <a:spcBef>
                  <a:spcPct val="0"/>
                </a:spcBef>
                <a:buFontTx/>
                <a:buNone/>
              </a:pPr>
              <a:t>83</a:t>
            </a:fld>
            <a:endParaRPr lang="en-GB" altLang="en-US" sz="1100" i="1">
              <a:latin typeface="Times New Roman" pitchFamily="18" charset="0"/>
            </a:endParaRPr>
          </a:p>
        </p:txBody>
      </p:sp>
      <p:sp>
        <p:nvSpPr>
          <p:cNvPr id="362501" name="Rectangle 2"/>
          <p:cNvSpPr>
            <a:spLocks noGrp="1" noRot="1" noChangeAspect="1" noChangeArrowheads="1" noTextEdit="1"/>
          </p:cNvSpPr>
          <p:nvPr>
            <p:ph type="sldImg"/>
          </p:nvPr>
        </p:nvSpPr>
        <p:spPr>
          <a:ln/>
        </p:spPr>
      </p:sp>
      <p:sp>
        <p:nvSpPr>
          <p:cNvPr id="36250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Another way to analyze this multiplier process is this verbal-numerical description.</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FTXT</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After this quite thorough analysis of the multiplier process, we will take it for granted in the following!</a:t>
            </a:r>
          </a:p>
          <a:p>
            <a:pPr marL="0" indent="0" eaLnBrk="1" hangingPunct="1">
              <a:buNone/>
            </a:pPr>
            <a:endParaRPr lang="en-US" altLang="en-US" noProof="0"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C66175A-5CC0-49E8-A9AF-FB18A3C28CD9}" type="slidenum">
              <a:rPr lang="en-GB" altLang="en-US" sz="1100" smtClean="0">
                <a:latin typeface="Times New Roman" pitchFamily="18" charset="0"/>
              </a:rPr>
              <a:pPr>
                <a:spcBef>
                  <a:spcPct val="0"/>
                </a:spcBef>
                <a:buFontTx/>
                <a:buNone/>
              </a:pPr>
              <a:t>84</a:t>
            </a:fld>
            <a:endParaRPr lang="en-GB" altLang="en-US" sz="1100">
              <a:latin typeface="Times New Roman" pitchFamily="18" charset="0"/>
            </a:endParaRPr>
          </a:p>
        </p:txBody>
      </p:sp>
      <p:sp>
        <p:nvSpPr>
          <p:cNvPr id="36454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6454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8BC2561-C6FE-4AD6-B8E7-9136688FF5F4}" type="slidenum">
              <a:rPr lang="en-GB" altLang="en-US" sz="1100" i="1">
                <a:latin typeface="Times New Roman" pitchFamily="18" charset="0"/>
              </a:rPr>
              <a:pPr algn="r">
                <a:spcBef>
                  <a:spcPct val="0"/>
                </a:spcBef>
                <a:buFontTx/>
                <a:buNone/>
              </a:pPr>
              <a:t>84</a:t>
            </a:fld>
            <a:endParaRPr lang="en-GB" altLang="en-US" sz="1100" i="1">
              <a:latin typeface="Times New Roman" pitchFamily="18" charset="0"/>
            </a:endParaRPr>
          </a:p>
        </p:txBody>
      </p:sp>
      <p:sp>
        <p:nvSpPr>
          <p:cNvPr id="364549" name="Rectangle 2"/>
          <p:cNvSpPr>
            <a:spLocks noGrp="1" noRot="1" noChangeAspect="1" noChangeArrowheads="1" noTextEdit="1"/>
          </p:cNvSpPr>
          <p:nvPr>
            <p:ph type="sldImg"/>
          </p:nvPr>
        </p:nvSpPr>
        <p:spPr>
          <a:ln/>
        </p:spPr>
      </p:sp>
      <p:sp>
        <p:nvSpPr>
          <p:cNvPr id="36455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Tx/>
              <a:buNone/>
            </a:pPr>
            <a:r>
              <a:rPr lang="de-DE" altLang="en-US">
                <a:latin typeface="Arial" pitchFamily="34" charset="0"/>
              </a:rPr>
              <a:t>Would this work?</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B4EE4E6-41AA-48EC-9113-46266F79B3BA}" type="slidenum">
              <a:rPr lang="en-GB" altLang="en-US" sz="1100" smtClean="0">
                <a:latin typeface="Times New Roman" pitchFamily="18" charset="0"/>
              </a:rPr>
              <a:pPr>
                <a:spcBef>
                  <a:spcPct val="0"/>
                </a:spcBef>
                <a:buFontTx/>
                <a:buNone/>
              </a:pPr>
              <a:t>85</a:t>
            </a:fld>
            <a:endParaRPr lang="en-GB" altLang="en-US" sz="1100">
              <a:latin typeface="Times New Roman" pitchFamily="18" charset="0"/>
            </a:endParaRPr>
          </a:p>
        </p:txBody>
      </p:sp>
      <p:sp>
        <p:nvSpPr>
          <p:cNvPr id="36557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6557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2A8CC89-2B5E-43B7-A862-D7456207A64B}" type="slidenum">
              <a:rPr lang="en-GB" altLang="en-US" sz="1100" i="1">
                <a:latin typeface="Times New Roman" pitchFamily="18" charset="0"/>
              </a:rPr>
              <a:pPr algn="r">
                <a:spcBef>
                  <a:spcPct val="0"/>
                </a:spcBef>
                <a:buFontTx/>
                <a:buNone/>
              </a:pPr>
              <a:t>85</a:t>
            </a:fld>
            <a:endParaRPr lang="en-GB" altLang="en-US" sz="1100" i="1">
              <a:latin typeface="Times New Roman" pitchFamily="18" charset="0"/>
            </a:endParaRPr>
          </a:p>
        </p:txBody>
      </p:sp>
      <p:sp>
        <p:nvSpPr>
          <p:cNvPr id="365573" name="Rectangle 2"/>
          <p:cNvSpPr>
            <a:spLocks noGrp="1" noRot="1" noChangeAspect="1" noChangeArrowheads="1" noTextEdit="1"/>
          </p:cNvSpPr>
          <p:nvPr>
            <p:ph type="sldImg"/>
          </p:nvPr>
        </p:nvSpPr>
        <p:spPr>
          <a:ln/>
        </p:spPr>
      </p:sp>
      <p:sp>
        <p:nvSpPr>
          <p:cNvPr id="36557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0626BC1-0440-43CD-9D51-11EA6057F2F1}" type="slidenum">
              <a:rPr lang="en-GB" altLang="en-US" sz="1100" smtClean="0">
                <a:latin typeface="Times New Roman" pitchFamily="18" charset="0"/>
              </a:rPr>
              <a:pPr>
                <a:spcBef>
                  <a:spcPct val="0"/>
                </a:spcBef>
                <a:buFontTx/>
                <a:buNone/>
              </a:pPr>
              <a:t>86</a:t>
            </a:fld>
            <a:endParaRPr lang="en-GB" altLang="en-US" sz="1100">
              <a:latin typeface="Times New Roman" pitchFamily="18" charset="0"/>
            </a:endParaRPr>
          </a:p>
        </p:txBody>
      </p:sp>
      <p:sp>
        <p:nvSpPr>
          <p:cNvPr id="366595"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6659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E3724752-7533-46BD-B0CD-1A3ECC614EB6}" type="slidenum">
              <a:rPr lang="en-GB" altLang="en-US" sz="1100" i="1">
                <a:latin typeface="Times New Roman" pitchFamily="18" charset="0"/>
              </a:rPr>
              <a:pPr algn="r">
                <a:spcBef>
                  <a:spcPct val="0"/>
                </a:spcBef>
                <a:buFontTx/>
                <a:buNone/>
              </a:pPr>
              <a:t>86</a:t>
            </a:fld>
            <a:endParaRPr lang="en-GB" altLang="en-US" sz="1100" i="1">
              <a:latin typeface="Times New Roman" pitchFamily="18" charset="0"/>
            </a:endParaRPr>
          </a:p>
        </p:txBody>
      </p:sp>
      <p:sp>
        <p:nvSpPr>
          <p:cNvPr id="366597" name="Rectangle 2"/>
          <p:cNvSpPr>
            <a:spLocks noGrp="1" noRot="1" noChangeAspect="1" noChangeArrowheads="1" noTextEdit="1"/>
          </p:cNvSpPr>
          <p:nvPr>
            <p:ph type="sldImg"/>
          </p:nvPr>
        </p:nvSpPr>
        <p:spPr>
          <a:ln/>
        </p:spPr>
      </p:sp>
      <p:sp>
        <p:nvSpPr>
          <p:cNvPr id="36659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So much for this lesson!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In the next lesson, we will analyzing the consequences of financing the demand for investment goods with credits on the capital market!</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__________________</a:t>
            </a:r>
          </a:p>
          <a:p>
            <a:pPr marL="0" indent="0" eaLnBrk="1" hangingPunct="1">
              <a:buNone/>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Hello everybody! This is lesson 19 of the lecture Macroeconomics. I will discuss the slides 87 to 96 of chapter 4 “</a:t>
            </a:r>
            <a:r>
              <a:rPr lang="de-DE" altLang="en-US" sz="1200" dirty="0"/>
              <a:t>The </a:t>
            </a:r>
            <a:r>
              <a:rPr lang="de-DE" altLang="en-US" sz="1200" dirty="0" err="1"/>
              <a:t>Keynesian</a:t>
            </a:r>
            <a:r>
              <a:rPr lang="de-DE" altLang="en-US" sz="1200" dirty="0"/>
              <a:t> Model</a:t>
            </a:r>
            <a:r>
              <a:rPr lang="en-US" altLang="en-US" dirty="0"/>
              <a:t>”.</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In this lesson I will introduce the capital market, where investments are financed. We will then analyze the interaction between the capital market and the market for goods.</a:t>
            </a:r>
          </a:p>
          <a:p>
            <a:pPr marL="0" indent="0" eaLnBrk="1" hangingPunct="1">
              <a:buNone/>
            </a:pPr>
            <a:endParaRPr lang="de-DE" altLang="en-US" dirty="0">
              <a:latin typeface="Arial"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CB109867-C999-4A2F-BEEF-74D389D5CE78}" type="slidenum">
              <a:rPr lang="en-GB" altLang="en-US" sz="1100" smtClean="0">
                <a:latin typeface="Times New Roman" pitchFamily="18" charset="0"/>
              </a:rPr>
              <a:pPr>
                <a:spcBef>
                  <a:spcPct val="0"/>
                </a:spcBef>
                <a:buFontTx/>
                <a:buNone/>
              </a:pPr>
              <a:t>87</a:t>
            </a:fld>
            <a:endParaRPr lang="en-GB" altLang="en-US" sz="1100">
              <a:latin typeface="Times New Roman" pitchFamily="18" charset="0"/>
            </a:endParaRPr>
          </a:p>
        </p:txBody>
      </p:sp>
      <p:sp>
        <p:nvSpPr>
          <p:cNvPr id="367619"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6762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D497C999-C7BC-47C7-922A-5F9982D5AAFB}" type="slidenum">
              <a:rPr lang="en-GB" altLang="en-US" sz="1100" i="1">
                <a:latin typeface="Times New Roman" pitchFamily="18" charset="0"/>
              </a:rPr>
              <a:pPr algn="r">
                <a:spcBef>
                  <a:spcPct val="0"/>
                </a:spcBef>
                <a:buFontTx/>
                <a:buNone/>
              </a:pPr>
              <a:t>87</a:t>
            </a:fld>
            <a:endParaRPr lang="en-GB" altLang="en-US" sz="1100" i="1">
              <a:latin typeface="Times New Roman" pitchFamily="18" charset="0"/>
            </a:endParaRPr>
          </a:p>
        </p:txBody>
      </p:sp>
      <p:sp>
        <p:nvSpPr>
          <p:cNvPr id="367621" name="Rectangle 2"/>
          <p:cNvSpPr>
            <a:spLocks noGrp="1" noRot="1" noChangeAspect="1" noChangeArrowheads="1" noTextEdit="1"/>
          </p:cNvSpPr>
          <p:nvPr>
            <p:ph type="sldImg"/>
          </p:nvPr>
        </p:nvSpPr>
        <p:spPr>
          <a:ln/>
        </p:spPr>
      </p:sp>
      <p:sp>
        <p:nvSpPr>
          <p:cNvPr id="36762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a:latin typeface="Arial" pitchFamily="34" charset="0"/>
              </a:rPr>
              <a:t>FTXT</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8E42C6A-3DAD-48AB-A7EB-E53524869632}" type="slidenum">
              <a:rPr lang="en-GB" altLang="en-US" sz="1100" smtClean="0">
                <a:latin typeface="Times New Roman" pitchFamily="18" charset="0"/>
              </a:rPr>
              <a:pPr>
                <a:spcBef>
                  <a:spcPct val="0"/>
                </a:spcBef>
                <a:buFontTx/>
                <a:buNone/>
              </a:pPr>
              <a:t>88</a:t>
            </a:fld>
            <a:endParaRPr lang="en-GB" altLang="en-US" sz="1100">
              <a:latin typeface="Times New Roman" pitchFamily="18" charset="0"/>
            </a:endParaRPr>
          </a:p>
        </p:txBody>
      </p:sp>
      <p:sp>
        <p:nvSpPr>
          <p:cNvPr id="369667"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6966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EEA94CD2-8BE3-4411-B03F-4F908F842001}" type="slidenum">
              <a:rPr lang="en-GB" altLang="en-US" sz="1100" i="1">
                <a:latin typeface="Times New Roman" pitchFamily="18" charset="0"/>
              </a:rPr>
              <a:pPr algn="r">
                <a:spcBef>
                  <a:spcPct val="0"/>
                </a:spcBef>
                <a:buFontTx/>
                <a:buNone/>
              </a:pPr>
              <a:t>88</a:t>
            </a:fld>
            <a:endParaRPr lang="en-GB" altLang="en-US" sz="1100" i="1">
              <a:latin typeface="Times New Roman" pitchFamily="18" charset="0"/>
            </a:endParaRPr>
          </a:p>
        </p:txBody>
      </p:sp>
      <p:sp>
        <p:nvSpPr>
          <p:cNvPr id="369669" name="Rectangle 2"/>
          <p:cNvSpPr>
            <a:spLocks noGrp="1" noRot="1" noChangeAspect="1" noChangeArrowheads="1" noTextEdit="1"/>
          </p:cNvSpPr>
          <p:nvPr>
            <p:ph type="sldImg"/>
          </p:nvPr>
        </p:nvSpPr>
        <p:spPr>
          <a:ln/>
        </p:spPr>
      </p:sp>
      <p:sp>
        <p:nvSpPr>
          <p:cNvPr id="36967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In a diagram, where register the interest rate on the y-axis and the investment credit demand on the x-axis, the investment credit demand function then displays a negative slope CLICK, which means that the CLICK investment credit demand depends negatively on the interest rate.</a:t>
            </a:r>
          </a:p>
          <a:p>
            <a:pPr marL="0" indent="0" eaLnBrk="1" hangingPunct="1">
              <a:buNone/>
            </a:pPr>
            <a:endParaRPr lang="en-US" altLang="en-US" noProof="0" dirty="0">
              <a:latin typeface="Arial" pitchFamily="34" charset="0"/>
            </a:endParaRPr>
          </a:p>
          <a:p>
            <a:pPr marL="0" indent="0" eaLnBrk="1" hangingPunct="1">
              <a:buNone/>
            </a:pPr>
            <a:r>
              <a:rPr lang="en-US" dirty="0"/>
              <a:t>We have already discussed this relationship in detail for the neoclassical model.</a:t>
            </a:r>
            <a:endParaRPr lang="en-US" altLang="en-US" noProof="0" dirty="0">
              <a:latin typeface="Arial"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D3B534ED-45B4-4FAA-8376-AE2434B7B119}" type="slidenum">
              <a:rPr lang="en-GB" altLang="en-US" sz="1100" smtClean="0">
                <a:latin typeface="Times New Roman" pitchFamily="18" charset="0"/>
              </a:rPr>
              <a:pPr>
                <a:spcBef>
                  <a:spcPct val="0"/>
                </a:spcBef>
                <a:buFontTx/>
                <a:buNone/>
              </a:pPr>
              <a:t>89</a:t>
            </a:fld>
            <a:endParaRPr lang="en-GB" altLang="en-US" sz="1100">
              <a:latin typeface="Times New Roman" pitchFamily="18" charset="0"/>
            </a:endParaRPr>
          </a:p>
        </p:txBody>
      </p:sp>
      <p:sp>
        <p:nvSpPr>
          <p:cNvPr id="37069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7069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8784804F-C524-44DC-8523-BC1C5293450A}" type="slidenum">
              <a:rPr lang="en-GB" altLang="en-US" sz="1100" i="1">
                <a:latin typeface="Times New Roman" pitchFamily="18" charset="0"/>
              </a:rPr>
              <a:pPr algn="r">
                <a:spcBef>
                  <a:spcPct val="0"/>
                </a:spcBef>
                <a:buFontTx/>
                <a:buNone/>
              </a:pPr>
              <a:t>89</a:t>
            </a:fld>
            <a:endParaRPr lang="en-GB" altLang="en-US" sz="1100" i="1">
              <a:latin typeface="Times New Roman" pitchFamily="18" charset="0"/>
            </a:endParaRPr>
          </a:p>
        </p:txBody>
      </p:sp>
      <p:sp>
        <p:nvSpPr>
          <p:cNvPr id="370693" name="Rectangle 2"/>
          <p:cNvSpPr>
            <a:spLocks noGrp="1" noRot="1" noChangeAspect="1" noChangeArrowheads="1" noTextEdit="1"/>
          </p:cNvSpPr>
          <p:nvPr>
            <p:ph type="sldImg"/>
          </p:nvPr>
        </p:nvSpPr>
        <p:spPr>
          <a:ln/>
        </p:spPr>
      </p:sp>
      <p:sp>
        <p:nvSpPr>
          <p:cNvPr id="37069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sz="1200" dirty="0">
                <a:solidFill>
                  <a:schemeClr val="bg1"/>
                </a:solidFill>
              </a:rPr>
              <a:t>According the Keynesian assumption the Investment demand of firms I(</a:t>
            </a:r>
            <a:r>
              <a:rPr lang="en-US" altLang="en-US" sz="1200" dirty="0" err="1">
                <a:solidFill>
                  <a:schemeClr val="bg1"/>
                </a:solidFill>
              </a:rPr>
              <a:t>i</a:t>
            </a:r>
            <a:r>
              <a:rPr lang="en-US" altLang="en-US" sz="1200" dirty="0">
                <a:solidFill>
                  <a:schemeClr val="bg1"/>
                </a:solidFill>
              </a:rPr>
              <a:t>) positively depends on expected return E(r).</a:t>
            </a:r>
          </a:p>
          <a:p>
            <a:pPr marL="0" indent="0" eaLnBrk="1" hangingPunct="1">
              <a:buNone/>
            </a:pPr>
            <a:endParaRPr lang="en-US" altLang="en-US" sz="1200" dirty="0">
              <a:solidFill>
                <a:schemeClr val="bg1"/>
              </a:solidFill>
            </a:endParaRPr>
          </a:p>
          <a:p>
            <a:pPr marL="0" indent="0" eaLnBrk="1" hangingPunct="1">
              <a:buNone/>
            </a:pPr>
            <a:r>
              <a:rPr lang="en-US" altLang="en-US" sz="1200" dirty="0">
                <a:solidFill>
                  <a:schemeClr val="bg1"/>
                </a:solidFill>
              </a:rPr>
              <a:t>As a result, if the expected return increases CLICK  the investment credit demand curve shifts CLICK to the right. CLICK</a:t>
            </a:r>
            <a:endParaRPr lang="de-DE" altLang="en-US" dirty="0">
              <a:latin typeface="Arial"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DB7934C-9483-4986-8483-764CE684673A}" type="slidenum">
              <a:rPr lang="en-GB" altLang="en-US" sz="1100" smtClean="0">
                <a:latin typeface="Times New Roman" pitchFamily="18" charset="0"/>
              </a:rPr>
              <a:pPr>
                <a:spcBef>
                  <a:spcPct val="0"/>
                </a:spcBef>
                <a:buFontTx/>
                <a:buNone/>
              </a:pPr>
              <a:t>9</a:t>
            </a:fld>
            <a:endParaRPr lang="en-GB" altLang="en-US" sz="1100">
              <a:latin typeface="Times New Roman" pitchFamily="18" charset="0"/>
            </a:endParaRPr>
          </a:p>
        </p:txBody>
      </p:sp>
      <p:sp>
        <p:nvSpPr>
          <p:cNvPr id="288771"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28877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1A4E0844-9517-42E2-BD86-A4E3FE4E3B78}" type="slidenum">
              <a:rPr lang="en-GB" altLang="en-US" sz="1100" i="1">
                <a:latin typeface="Times New Roman" pitchFamily="18" charset="0"/>
              </a:rPr>
              <a:pPr algn="r">
                <a:spcBef>
                  <a:spcPct val="0"/>
                </a:spcBef>
                <a:buFontTx/>
                <a:buNone/>
              </a:pPr>
              <a:t>9</a:t>
            </a:fld>
            <a:endParaRPr lang="en-GB" altLang="en-US" sz="1100" i="1">
              <a:latin typeface="Times New Roman" pitchFamily="18" charset="0"/>
            </a:endParaRPr>
          </a:p>
        </p:txBody>
      </p:sp>
      <p:sp>
        <p:nvSpPr>
          <p:cNvPr id="288773" name="Rectangle 2"/>
          <p:cNvSpPr>
            <a:spLocks noGrp="1" noRot="1" noChangeAspect="1" noChangeArrowheads="1" noTextEdit="1"/>
          </p:cNvSpPr>
          <p:nvPr>
            <p:ph type="sldImg"/>
          </p:nvPr>
        </p:nvSpPr>
        <p:spPr>
          <a:ln/>
        </p:spPr>
      </p:sp>
      <p:sp>
        <p:nvSpPr>
          <p:cNvPr id="28877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A closer look CLICK at consumption and investment demand shows, that the prediction of the neoclassical model did not work.</a:t>
            </a:r>
          </a:p>
          <a:p>
            <a:pPr marL="0" indent="0" eaLnBrk="1" hangingPunct="1">
              <a:buNone/>
            </a:pPr>
            <a:endParaRPr lang="en-US" altLang="en-US" noProof="0" dirty="0">
              <a:latin typeface="Arial" pitchFamily="34" charset="0"/>
            </a:endParaRPr>
          </a:p>
          <a:p>
            <a:pPr marL="0" indent="0" eaLnBrk="1" hangingPunct="1">
              <a:buNone/>
            </a:pPr>
            <a:endParaRPr lang="en-US" altLang="en-US" noProof="0" dirty="0">
              <a:latin typeface="Arial" pitchFamily="34" charset="0"/>
            </a:endParaRPr>
          </a:p>
          <a:p>
            <a:pPr algn="just" eaLnBrk="1" hangingPunct="1">
              <a:spcBef>
                <a:spcPct val="0"/>
              </a:spcBef>
              <a:buClrTx/>
              <a:buFontTx/>
              <a:buNone/>
            </a:pPr>
            <a:r>
              <a:rPr lang="en-US" altLang="en-US" sz="1200" dirty="0">
                <a:solidFill>
                  <a:schemeClr val="bg1"/>
                </a:solidFill>
              </a:rPr>
              <a:t>The neoclassical model </a:t>
            </a:r>
            <a:r>
              <a:rPr lang="en-US" altLang="en-US" noProof="0" dirty="0">
                <a:latin typeface="Arial" pitchFamily="34" charset="0"/>
              </a:rPr>
              <a:t> CLICK </a:t>
            </a:r>
            <a:r>
              <a:rPr lang="en-US" altLang="en-US" sz="1200" dirty="0">
                <a:solidFill>
                  <a:schemeClr val="bg1"/>
                </a:solidFill>
              </a:rPr>
              <a:t>predicts that a </a:t>
            </a:r>
            <a:r>
              <a:rPr lang="en-US" altLang="en-US" sz="1200" dirty="0">
                <a:solidFill>
                  <a:srgbClr val="FF0000"/>
                </a:solidFill>
              </a:rPr>
              <a:t>reduction of consumption demand </a:t>
            </a:r>
            <a:r>
              <a:rPr lang="en-US" altLang="en-US" sz="1200" dirty="0">
                <a:solidFill>
                  <a:schemeClr val="bg1"/>
                </a:solidFill>
              </a:rPr>
              <a:t>should lead to an increase in savings, which should reduce the interest rate such that </a:t>
            </a:r>
            <a:r>
              <a:rPr lang="en-US" altLang="en-US" sz="1200" dirty="0">
                <a:solidFill>
                  <a:srgbClr val="FF0000"/>
                </a:solidFill>
              </a:rPr>
              <a:t>demand for investment goods grows </a:t>
            </a:r>
            <a:r>
              <a:rPr lang="en-US" altLang="en-US" sz="1200" dirty="0">
                <a:solidFill>
                  <a:schemeClr val="bg1"/>
                </a:solidFill>
              </a:rPr>
              <a:t>and replace the reduction in consumption.</a:t>
            </a:r>
          </a:p>
          <a:p>
            <a:pPr algn="just" eaLnBrk="1" hangingPunct="1">
              <a:spcBef>
                <a:spcPct val="0"/>
              </a:spcBef>
              <a:buClrTx/>
              <a:buFontTx/>
              <a:buNone/>
            </a:pPr>
            <a:endParaRPr lang="en-US" altLang="en-US" sz="1200" dirty="0">
              <a:solidFill>
                <a:schemeClr val="bg1"/>
              </a:solidFill>
            </a:endParaRPr>
          </a:p>
          <a:p>
            <a:pPr algn="just" eaLnBrk="1" hangingPunct="1">
              <a:spcBef>
                <a:spcPct val="0"/>
              </a:spcBef>
              <a:buClrTx/>
              <a:buFontTx/>
              <a:buNone/>
            </a:pPr>
            <a:r>
              <a:rPr lang="en-US" altLang="en-US" sz="1200" dirty="0">
                <a:solidFill>
                  <a:schemeClr val="bg1"/>
                </a:solidFill>
              </a:rPr>
              <a:t>However, this </a:t>
            </a:r>
            <a:r>
              <a:rPr lang="en-US" altLang="en-US" sz="1200" dirty="0">
                <a:solidFill>
                  <a:srgbClr val="FF0000"/>
                </a:solidFill>
              </a:rPr>
              <a:t>mechanism did not work </a:t>
            </a:r>
            <a:r>
              <a:rPr lang="en-US" altLang="en-US" sz="1200" dirty="0">
                <a:solidFill>
                  <a:schemeClr val="bg1"/>
                </a:solidFill>
              </a:rPr>
              <a:t>in the world economic crisis!</a:t>
            </a:r>
          </a:p>
          <a:p>
            <a:pPr algn="just" eaLnBrk="1" hangingPunct="1">
              <a:spcBef>
                <a:spcPct val="0"/>
              </a:spcBef>
              <a:buClrTx/>
              <a:buFontTx/>
              <a:buNone/>
            </a:pPr>
            <a:endParaRPr lang="en-US" altLang="en-US" sz="1200" dirty="0">
              <a:solidFill>
                <a:schemeClr val="bg1"/>
              </a:solidFill>
            </a:endParaRPr>
          </a:p>
          <a:p>
            <a:pPr algn="just" eaLnBrk="1" hangingPunct="1">
              <a:spcBef>
                <a:spcPct val="0"/>
              </a:spcBef>
              <a:buClrTx/>
              <a:buFontTx/>
              <a:buNone/>
            </a:pPr>
            <a:r>
              <a:rPr lang="en-US" altLang="en-US" noProof="0" dirty="0">
                <a:latin typeface="Arial" pitchFamily="34" charset="0"/>
              </a:rPr>
              <a:t> CLICK</a:t>
            </a:r>
            <a:endParaRPr lang="en-US" altLang="en-US" sz="1200" dirty="0">
              <a:solidFill>
                <a:schemeClr val="bg1"/>
              </a:solidFill>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9EC00A3-3CD6-4833-83EA-647E24D1074E}" type="slidenum">
              <a:rPr lang="en-GB" altLang="en-US" sz="1100" smtClean="0">
                <a:latin typeface="Times New Roman" pitchFamily="18" charset="0"/>
              </a:rPr>
              <a:pPr>
                <a:spcBef>
                  <a:spcPct val="0"/>
                </a:spcBef>
                <a:buFontTx/>
                <a:buNone/>
              </a:pPr>
              <a:t>90</a:t>
            </a:fld>
            <a:endParaRPr lang="en-GB" altLang="en-US" sz="1100">
              <a:latin typeface="Times New Roman" pitchFamily="18" charset="0"/>
            </a:endParaRPr>
          </a:p>
        </p:txBody>
      </p:sp>
      <p:sp>
        <p:nvSpPr>
          <p:cNvPr id="37171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7171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9D523341-21D7-4551-80C2-E7DE9D233ABA}" type="slidenum">
              <a:rPr lang="en-GB" altLang="en-US" sz="1100" i="1">
                <a:latin typeface="Times New Roman" pitchFamily="18" charset="0"/>
              </a:rPr>
              <a:pPr algn="r">
                <a:spcBef>
                  <a:spcPct val="0"/>
                </a:spcBef>
                <a:buFontTx/>
                <a:buNone/>
              </a:pPr>
              <a:t>90</a:t>
            </a:fld>
            <a:endParaRPr lang="en-GB" altLang="en-US" sz="1100" i="1">
              <a:latin typeface="Times New Roman" pitchFamily="18" charset="0"/>
            </a:endParaRPr>
          </a:p>
        </p:txBody>
      </p:sp>
      <p:sp>
        <p:nvSpPr>
          <p:cNvPr id="371717" name="Rectangle 2"/>
          <p:cNvSpPr>
            <a:spLocks noGrp="1" noRot="1" noChangeAspect="1" noChangeArrowheads="1" noTextEdit="1"/>
          </p:cNvSpPr>
          <p:nvPr>
            <p:ph type="sldImg"/>
          </p:nvPr>
        </p:nvSpPr>
        <p:spPr>
          <a:ln/>
        </p:spPr>
      </p:sp>
      <p:sp>
        <p:nvSpPr>
          <p:cNvPr id="37171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dirty="0">
                <a:solidFill>
                  <a:schemeClr val="bg1"/>
                </a:solidFill>
              </a:rPr>
              <a:t>If, to the contrary, the expected return decreases CLICK  the investment credit demand curve shifts CLICK to the left. CLICK</a:t>
            </a:r>
            <a:endParaRPr lang="de-DE" altLang="en-US" dirty="0">
              <a:latin typeface="Arial" pitchFamily="34" charset="0"/>
            </a:endParaRPr>
          </a:p>
          <a:p>
            <a:pPr marL="0" indent="0" eaLnBrk="1" hangingPunct="1">
              <a:buNone/>
            </a:pPr>
            <a:endParaRPr lang="de-DE" altLang="en-US" dirty="0">
              <a:latin typeface="Arial" pitchFamily="34"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07221AF-53B4-4881-A93D-E51015996AAC}" type="slidenum">
              <a:rPr lang="en-GB" altLang="en-US" sz="1100" smtClean="0">
                <a:latin typeface="Times New Roman" pitchFamily="18" charset="0"/>
              </a:rPr>
              <a:pPr>
                <a:spcBef>
                  <a:spcPct val="0"/>
                </a:spcBef>
                <a:buFontTx/>
                <a:buNone/>
              </a:pPr>
              <a:t>91</a:t>
            </a:fld>
            <a:endParaRPr lang="en-GB" altLang="en-US" sz="1100">
              <a:latin typeface="Times New Roman" pitchFamily="18" charset="0"/>
            </a:endParaRPr>
          </a:p>
        </p:txBody>
      </p:sp>
      <p:sp>
        <p:nvSpPr>
          <p:cNvPr id="372739"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7274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9EBE1BA-7CD0-4829-B631-E92C8A42FBF3}" type="slidenum">
              <a:rPr lang="en-GB" altLang="en-US" sz="1100" i="1">
                <a:latin typeface="Times New Roman" pitchFamily="18" charset="0"/>
              </a:rPr>
              <a:pPr algn="r">
                <a:spcBef>
                  <a:spcPct val="0"/>
                </a:spcBef>
                <a:buFontTx/>
                <a:buNone/>
              </a:pPr>
              <a:t>91</a:t>
            </a:fld>
            <a:endParaRPr lang="en-GB" altLang="en-US" sz="1100" i="1">
              <a:latin typeface="Times New Roman" pitchFamily="18" charset="0"/>
            </a:endParaRPr>
          </a:p>
        </p:txBody>
      </p:sp>
      <p:sp>
        <p:nvSpPr>
          <p:cNvPr id="372741" name="Rectangle 2"/>
          <p:cNvSpPr>
            <a:spLocks noGrp="1" noRot="1" noChangeAspect="1" noChangeArrowheads="1" noTextEdit="1"/>
          </p:cNvSpPr>
          <p:nvPr>
            <p:ph type="sldImg"/>
          </p:nvPr>
        </p:nvSpPr>
        <p:spPr>
          <a:ln/>
        </p:spPr>
      </p:sp>
      <p:sp>
        <p:nvSpPr>
          <p:cNvPr id="37274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sz="1200" dirty="0">
                <a:solidFill>
                  <a:schemeClr val="bg1"/>
                </a:solidFill>
              </a:rPr>
              <a:t>How do we now find the position of the savings supply curve on the capital market?</a:t>
            </a:r>
          </a:p>
          <a:p>
            <a:pPr marL="0" indent="0" eaLnBrk="1" hangingPunct="1">
              <a:buNone/>
            </a:pPr>
            <a:endParaRPr lang="en-US" altLang="en-US" sz="1200" dirty="0">
              <a:solidFill>
                <a:schemeClr val="bg1"/>
              </a:solidFill>
            </a:endParaRPr>
          </a:p>
          <a:p>
            <a:pPr marL="0" indent="0" eaLnBrk="1" hangingPunct="1">
              <a:buNone/>
            </a:pPr>
            <a:r>
              <a:rPr lang="en-US" altLang="en-US" sz="1200" dirty="0">
                <a:solidFill>
                  <a:schemeClr val="bg1"/>
                </a:solidFill>
              </a:rPr>
              <a:t>Because of the households budget constraint, the savings decision is not independent from the consumption decision.</a:t>
            </a:r>
          </a:p>
          <a:p>
            <a:pPr marL="0" indent="0" eaLnBrk="1" hangingPunct="1">
              <a:buNone/>
            </a:pPr>
            <a:endParaRPr lang="en-US" altLang="en-US" sz="1200" dirty="0">
              <a:solidFill>
                <a:schemeClr val="bg1"/>
              </a:solidFill>
            </a:endParaRPr>
          </a:p>
          <a:p>
            <a:pPr marL="0" indent="0" eaLnBrk="1" hangingPunct="1">
              <a:buNone/>
            </a:pPr>
            <a:r>
              <a:rPr lang="en-US" altLang="en-US" sz="1200" dirty="0">
                <a:solidFill>
                  <a:schemeClr val="bg1"/>
                </a:solidFill>
              </a:rPr>
              <a:t>The household budget constraint equals CLICK: </a:t>
            </a:r>
            <a:r>
              <a:rPr lang="en-US" altLang="en-US" sz="1200" dirty="0">
                <a:solidFill>
                  <a:schemeClr val="bg2">
                    <a:lumMod val="50000"/>
                    <a:lumOff val="50000"/>
                  </a:schemeClr>
                </a:solidFill>
              </a:rPr>
              <a:t>Y = C(Y) + S</a:t>
            </a:r>
          </a:p>
          <a:p>
            <a:pPr marL="0" indent="0" eaLnBrk="1" hangingPunct="1">
              <a:buNone/>
            </a:pPr>
            <a:endParaRPr lang="en-US" altLang="en-US" sz="1200" noProof="0" dirty="0">
              <a:solidFill>
                <a:schemeClr val="bg2">
                  <a:lumMod val="50000"/>
                  <a:lumOff val="50000"/>
                </a:schemeClr>
              </a:solidFill>
            </a:endParaRPr>
          </a:p>
          <a:p>
            <a:pPr marL="0" indent="0" eaLnBrk="1" hangingPunct="1">
              <a:buNone/>
            </a:pPr>
            <a:r>
              <a:rPr lang="en-US" altLang="en-US" sz="1200" noProof="0" dirty="0">
                <a:solidFill>
                  <a:schemeClr val="bg2">
                    <a:lumMod val="50000"/>
                    <a:lumOff val="50000"/>
                  </a:schemeClr>
                </a:solidFill>
              </a:rPr>
              <a:t>Subtracting consumption from both sides of the equation yields CLICK</a:t>
            </a:r>
          </a:p>
          <a:p>
            <a:pPr marL="0" indent="0" eaLnBrk="1" hangingPunct="1">
              <a:buNone/>
            </a:pPr>
            <a:endParaRPr lang="en-US" altLang="en-US" sz="1200" noProof="0" dirty="0">
              <a:solidFill>
                <a:schemeClr val="bg2">
                  <a:lumMod val="50000"/>
                  <a:lumOff val="50000"/>
                </a:schemeClr>
              </a:solidFill>
            </a:endParaRPr>
          </a:p>
          <a:p>
            <a:pPr marL="0" indent="0" eaLnBrk="1" hangingPunct="1">
              <a:buNone/>
            </a:pPr>
            <a:r>
              <a:rPr lang="en-US" altLang="en-US" sz="1200" noProof="0" dirty="0">
                <a:solidFill>
                  <a:schemeClr val="bg2">
                    <a:lumMod val="50000"/>
                    <a:lumOff val="50000"/>
                  </a:schemeClr>
                </a:solidFill>
              </a:rPr>
              <a:t>Placing GDP outside of the brackets CLICK shows that savings are also a function of only GDP. CLICK</a:t>
            </a:r>
          </a:p>
          <a:p>
            <a:pPr marL="0" indent="0" eaLnBrk="1" hangingPunct="1">
              <a:buNone/>
            </a:pPr>
            <a:endParaRPr lang="en-US" altLang="en-US" sz="1200" noProof="0" dirty="0">
              <a:solidFill>
                <a:schemeClr val="bg2">
                  <a:lumMod val="50000"/>
                  <a:lumOff val="50000"/>
                </a:schemeClr>
              </a:solidFill>
            </a:endParaRPr>
          </a:p>
          <a:p>
            <a:pPr marL="0" indent="0" eaLnBrk="1" hangingPunct="1">
              <a:buNone/>
            </a:pPr>
            <a:r>
              <a:rPr lang="en-US" altLang="en-US" sz="1200" noProof="0" dirty="0">
                <a:solidFill>
                  <a:schemeClr val="bg2">
                    <a:lumMod val="50000"/>
                    <a:lumOff val="50000"/>
                  </a:schemeClr>
                </a:solidFill>
              </a:rPr>
              <a:t>and 1 minus the consumption ratio equals the savings ratio.</a:t>
            </a:r>
          </a:p>
          <a:p>
            <a:pPr marL="0" indent="0" eaLnBrk="1" hangingPunct="1">
              <a:buNone/>
            </a:pPr>
            <a:endParaRPr lang="en-US" altLang="en-US" sz="1200" noProof="0" dirty="0">
              <a:solidFill>
                <a:schemeClr val="bg2">
                  <a:lumMod val="50000"/>
                  <a:lumOff val="50000"/>
                </a:schemeClr>
              </a:solidFill>
            </a:endParaRPr>
          </a:p>
          <a:p>
            <a:pPr marL="0" marR="0" lvl="0" indent="0" algn="l" defTabSz="762000" rtl="0" eaLnBrk="1" fontAlgn="base" latinLnBrk="0" hangingPunct="1">
              <a:lnSpc>
                <a:spcPct val="100000"/>
              </a:lnSpc>
              <a:spcBef>
                <a:spcPct val="30000"/>
              </a:spcBef>
              <a:spcAft>
                <a:spcPct val="0"/>
              </a:spcAft>
              <a:buClrTx/>
              <a:buSzTx/>
              <a:buFontTx/>
              <a:buNone/>
              <a:tabLst/>
              <a:defRPr/>
            </a:pPr>
            <a:r>
              <a:rPr lang="en-US" altLang="en-US" sz="1200" noProof="0" dirty="0">
                <a:solidFill>
                  <a:schemeClr val="bg2">
                    <a:lumMod val="50000"/>
                    <a:lumOff val="50000"/>
                  </a:schemeClr>
                </a:solidFill>
              </a:rPr>
              <a:t>CLICK </a:t>
            </a:r>
            <a:r>
              <a:rPr lang="en-US" altLang="en-US" sz="1200" dirty="0">
                <a:solidFill>
                  <a:schemeClr val="bg1"/>
                </a:solidFill>
              </a:rPr>
              <a:t>Consequently, savings like consumption do not depend on the interest rate!</a:t>
            </a:r>
            <a:endParaRPr lang="en-US" altLang="en-US" sz="1200" noProof="0" dirty="0">
              <a:solidFill>
                <a:schemeClr val="bg1"/>
              </a:solidFill>
              <a:latin typeface="Arial" pitchFamily="34" charset="0"/>
            </a:endParaRPr>
          </a:p>
          <a:p>
            <a:pPr marL="0" indent="0" eaLnBrk="1" hangingPunct="1">
              <a:buNone/>
            </a:pPr>
            <a:endParaRPr lang="en-US" altLang="en-US" noProof="0" dirty="0">
              <a:latin typeface="Arial" pitchFamily="34"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107221AF-53B4-4881-A93D-E51015996AAC}" type="slidenum">
              <a:rPr lang="en-GB" altLang="en-US" sz="1100" smtClean="0">
                <a:latin typeface="Times New Roman" pitchFamily="18" charset="0"/>
              </a:rPr>
              <a:pPr>
                <a:spcBef>
                  <a:spcPct val="0"/>
                </a:spcBef>
                <a:buFontTx/>
                <a:buNone/>
              </a:pPr>
              <a:t>92</a:t>
            </a:fld>
            <a:endParaRPr lang="en-GB" altLang="en-US" sz="1100">
              <a:latin typeface="Times New Roman" pitchFamily="18" charset="0"/>
            </a:endParaRPr>
          </a:p>
        </p:txBody>
      </p:sp>
      <p:sp>
        <p:nvSpPr>
          <p:cNvPr id="372739"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7274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9EBE1BA-7CD0-4829-B631-E92C8A42FBF3}" type="slidenum">
              <a:rPr lang="en-GB" altLang="en-US" sz="1100" i="1">
                <a:latin typeface="Times New Roman" pitchFamily="18" charset="0"/>
              </a:rPr>
              <a:pPr algn="r">
                <a:spcBef>
                  <a:spcPct val="0"/>
                </a:spcBef>
                <a:buFontTx/>
                <a:buNone/>
              </a:pPr>
              <a:t>92</a:t>
            </a:fld>
            <a:endParaRPr lang="en-GB" altLang="en-US" sz="1100" i="1">
              <a:latin typeface="Times New Roman" pitchFamily="18" charset="0"/>
            </a:endParaRPr>
          </a:p>
        </p:txBody>
      </p:sp>
      <p:sp>
        <p:nvSpPr>
          <p:cNvPr id="372741" name="Rectangle 2"/>
          <p:cNvSpPr>
            <a:spLocks noGrp="1" noRot="1" noChangeAspect="1" noChangeArrowheads="1" noTextEdit="1"/>
          </p:cNvSpPr>
          <p:nvPr>
            <p:ph type="sldImg"/>
          </p:nvPr>
        </p:nvSpPr>
        <p:spPr>
          <a:ln/>
        </p:spPr>
      </p:sp>
      <p:sp>
        <p:nvSpPr>
          <p:cNvPr id="37274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So, if the equilibrium level of GDP equals 30 CLICK as in this goods market equilibrium,</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then household savings equal 50% times 30 = 15 CLICK</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So, the savings supply curve is a vertical line on the capital market diagram, whose position depends on the equilibrium GDP value. CLICK</a:t>
            </a:r>
          </a:p>
        </p:txBody>
      </p:sp>
    </p:spTree>
    <p:extLst>
      <p:ext uri="{BB962C8B-B14F-4D97-AF65-F5344CB8AC3E}">
        <p14:creationId xmlns:p14="http://schemas.microsoft.com/office/powerpoint/2010/main" val="180999772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B3A91805-5523-4ED9-8882-A9BAEAD54B83}" type="slidenum">
              <a:rPr lang="en-GB" altLang="en-US" sz="1100" smtClean="0">
                <a:latin typeface="Times New Roman" pitchFamily="18" charset="0"/>
              </a:rPr>
              <a:pPr>
                <a:spcBef>
                  <a:spcPct val="0"/>
                </a:spcBef>
                <a:buFontTx/>
                <a:buNone/>
              </a:pPr>
              <a:t>93</a:t>
            </a:fld>
            <a:endParaRPr lang="en-GB" altLang="en-US" sz="1100">
              <a:latin typeface="Times New Roman" pitchFamily="18" charset="0"/>
            </a:endParaRPr>
          </a:p>
        </p:txBody>
      </p:sp>
      <p:sp>
        <p:nvSpPr>
          <p:cNvPr id="373763"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7376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D263940-D573-4EB2-80A9-BA481E81A700}" type="slidenum">
              <a:rPr lang="en-GB" altLang="en-US" sz="1100" i="1">
                <a:latin typeface="Times New Roman" pitchFamily="18" charset="0"/>
              </a:rPr>
              <a:pPr algn="r">
                <a:spcBef>
                  <a:spcPct val="0"/>
                </a:spcBef>
                <a:buFontTx/>
                <a:buNone/>
              </a:pPr>
              <a:t>93</a:t>
            </a:fld>
            <a:endParaRPr lang="en-GB" altLang="en-US" sz="1100" i="1">
              <a:latin typeface="Times New Roman" pitchFamily="18" charset="0"/>
            </a:endParaRPr>
          </a:p>
        </p:txBody>
      </p:sp>
      <p:sp>
        <p:nvSpPr>
          <p:cNvPr id="373765" name="Rectangle 2"/>
          <p:cNvSpPr>
            <a:spLocks noGrp="1" noRot="1" noChangeAspect="1" noChangeArrowheads="1" noTextEdit="1"/>
          </p:cNvSpPr>
          <p:nvPr>
            <p:ph type="sldImg"/>
          </p:nvPr>
        </p:nvSpPr>
        <p:spPr>
          <a:ln/>
        </p:spPr>
      </p:sp>
      <p:sp>
        <p:nvSpPr>
          <p:cNvPr id="37376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It is now interesting to see, that given this savings supply the resulting interest rate CLICK causes an investment demand CLICK of 15 units, which equals CLICK the investment goods demand on the market for goods. CLICK</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However, this result is not by chance! </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It is in fact a mathematical necessity, which is CLICK called “Walras’ Law”!</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It is quite simple to derive Walras law an economy which consists of only a capital market and a market for goods, as the following digression shows.</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F82FF75-27D3-44DD-B5AE-34D4D4E4DB0D}" type="slidenum">
              <a:rPr lang="en-GB" altLang="en-US" sz="1100" smtClean="0">
                <a:latin typeface="Times New Roman" pitchFamily="18" charset="0"/>
              </a:rPr>
              <a:pPr>
                <a:spcBef>
                  <a:spcPct val="0"/>
                </a:spcBef>
                <a:buFontTx/>
                <a:buNone/>
              </a:pPr>
              <a:t>94</a:t>
            </a:fld>
            <a:endParaRPr lang="en-GB" altLang="en-US" sz="1100">
              <a:latin typeface="Times New Roman" pitchFamily="18" charset="0"/>
            </a:endParaRPr>
          </a:p>
        </p:txBody>
      </p:sp>
      <p:sp>
        <p:nvSpPr>
          <p:cNvPr id="374787"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7478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72F0396-97EF-400F-A9D2-DB1F2D539F3D}" type="slidenum">
              <a:rPr lang="en-GB" altLang="en-US" sz="1100" i="1">
                <a:latin typeface="Times New Roman" pitchFamily="18" charset="0"/>
              </a:rPr>
              <a:pPr algn="r">
                <a:spcBef>
                  <a:spcPct val="0"/>
                </a:spcBef>
                <a:buFontTx/>
                <a:buNone/>
              </a:pPr>
              <a:t>94</a:t>
            </a:fld>
            <a:endParaRPr lang="en-GB" altLang="en-US" sz="1100" i="1">
              <a:latin typeface="Times New Roman" pitchFamily="18" charset="0"/>
            </a:endParaRPr>
          </a:p>
        </p:txBody>
      </p:sp>
      <p:sp>
        <p:nvSpPr>
          <p:cNvPr id="374789" name="Rectangle 2"/>
          <p:cNvSpPr>
            <a:spLocks noGrp="1" noRot="1" noChangeAspect="1" noChangeArrowheads="1" noTextEdit="1"/>
          </p:cNvSpPr>
          <p:nvPr>
            <p:ph type="sldImg"/>
          </p:nvPr>
        </p:nvSpPr>
        <p:spPr>
          <a:ln/>
        </p:spPr>
      </p:sp>
      <p:sp>
        <p:nvSpPr>
          <p:cNvPr id="37479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de-DE" altLang="en-US" dirty="0">
                <a:latin typeface="Arial" pitchFamily="34" charset="0"/>
              </a:rPr>
              <a:t>FTXT</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4BEA759F-298B-4252-BFC2-2A1FB16F773A}" type="slidenum">
              <a:rPr lang="en-GB" altLang="en-US" sz="1100" smtClean="0">
                <a:latin typeface="Times New Roman" pitchFamily="18" charset="0"/>
              </a:rPr>
              <a:pPr>
                <a:spcBef>
                  <a:spcPct val="0"/>
                </a:spcBef>
                <a:buFontTx/>
                <a:buNone/>
              </a:pPr>
              <a:t>95</a:t>
            </a:fld>
            <a:endParaRPr lang="en-GB" altLang="en-US" sz="1100">
              <a:latin typeface="Times New Roman" pitchFamily="18" charset="0"/>
            </a:endParaRPr>
          </a:p>
        </p:txBody>
      </p:sp>
      <p:sp>
        <p:nvSpPr>
          <p:cNvPr id="375811"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75812"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77C8F334-8B69-42EA-B7C9-8AE92850034B}" type="slidenum">
              <a:rPr lang="en-GB" altLang="en-US" sz="1100" i="1">
                <a:latin typeface="Times New Roman" pitchFamily="18" charset="0"/>
              </a:rPr>
              <a:pPr algn="r">
                <a:spcBef>
                  <a:spcPct val="0"/>
                </a:spcBef>
                <a:buFontTx/>
                <a:buNone/>
              </a:pPr>
              <a:t>95</a:t>
            </a:fld>
            <a:endParaRPr lang="en-GB" altLang="en-US" sz="1100" i="1">
              <a:latin typeface="Times New Roman" pitchFamily="18" charset="0"/>
            </a:endParaRPr>
          </a:p>
        </p:txBody>
      </p:sp>
      <p:sp>
        <p:nvSpPr>
          <p:cNvPr id="375813" name="Rectangle 2"/>
          <p:cNvSpPr>
            <a:spLocks noGrp="1" noRot="1" noChangeAspect="1" noChangeArrowheads="1" noTextEdit="1"/>
          </p:cNvSpPr>
          <p:nvPr>
            <p:ph type="sldImg"/>
          </p:nvPr>
        </p:nvSpPr>
        <p:spPr>
          <a:ln/>
        </p:spPr>
      </p:sp>
      <p:sp>
        <p:nvSpPr>
          <p:cNvPr id="37581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So much for this lesson!</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In the next lesson, we will analyze the consequences of demand-side shocks under the assumptions of the Keynesian Model!</a:t>
            </a:r>
          </a:p>
          <a:p>
            <a:pPr marL="0" indent="0" eaLnBrk="1" hangingPunct="1">
              <a:buNone/>
            </a:pPr>
            <a:r>
              <a:rPr lang="en-US" altLang="en-US" noProof="0" dirty="0">
                <a:latin typeface="Arial" pitchFamily="34" charset="0"/>
              </a:rPr>
              <a:t>_________________</a:t>
            </a:r>
          </a:p>
          <a:p>
            <a:pPr marL="0" indent="0" eaLnBrk="1" hangingPunct="1">
              <a:buNone/>
            </a:pPr>
            <a:endParaRPr lang="en-US" altLang="en-US" noProof="0" dirty="0">
              <a:latin typeface="Arial" pitchFamily="34" charset="0"/>
            </a:endParaRPr>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Hello everybody! This is lesson 20 of the lecture Macroeconomics. I will discuss the slides 96 to 127 of chapter 4 “</a:t>
            </a:r>
            <a:r>
              <a:rPr lang="de-DE" altLang="en-US" sz="1200" dirty="0"/>
              <a:t>The </a:t>
            </a:r>
            <a:r>
              <a:rPr lang="de-DE" altLang="en-US" sz="1200" dirty="0" err="1"/>
              <a:t>Keynesian</a:t>
            </a:r>
            <a:r>
              <a:rPr lang="de-DE" altLang="en-US" sz="1200" dirty="0"/>
              <a:t> Model</a:t>
            </a:r>
            <a:r>
              <a:rPr lang="en-US" altLang="en-US" dirty="0"/>
              <a:t>”.</a:t>
            </a:r>
          </a:p>
          <a:p>
            <a:pPr marL="228600" marR="0" lvl="0" indent="-228600" algn="l" defTabSz="762000" rtl="0" eaLnBrk="1" fontAlgn="base" latinLnBrk="0" hangingPunct="1">
              <a:lnSpc>
                <a:spcPct val="100000"/>
              </a:lnSpc>
              <a:spcBef>
                <a:spcPct val="30000"/>
              </a:spcBef>
              <a:spcAft>
                <a:spcPct val="0"/>
              </a:spcAft>
              <a:buClrTx/>
              <a:buSzTx/>
              <a:buFontTx/>
              <a:buNone/>
              <a:tabLst/>
              <a:defRPr/>
            </a:pPr>
            <a:endParaRPr lang="en-US" altLang="en-US" dirty="0"/>
          </a:p>
          <a:p>
            <a:pPr marL="228600" marR="0" lvl="0" indent="-228600" algn="l" defTabSz="762000" rtl="0" eaLnBrk="1" fontAlgn="base" latinLnBrk="0" hangingPunct="1">
              <a:lnSpc>
                <a:spcPct val="100000"/>
              </a:lnSpc>
              <a:spcBef>
                <a:spcPct val="30000"/>
              </a:spcBef>
              <a:spcAft>
                <a:spcPct val="0"/>
              </a:spcAft>
              <a:buClrTx/>
              <a:buSzTx/>
              <a:buFontTx/>
              <a:buNone/>
              <a:tabLst/>
              <a:defRPr/>
            </a:pPr>
            <a:r>
              <a:rPr lang="en-US" altLang="en-US" dirty="0"/>
              <a:t>In this lesson, we will analyze demand-side shocks under the assumptions of the Keynesian Model. </a:t>
            </a: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E3E38C64-2046-434D-A275-81516753DB4D}" type="slidenum">
              <a:rPr lang="en-GB" altLang="en-US" sz="1100" smtClean="0">
                <a:latin typeface="Times New Roman" pitchFamily="18" charset="0"/>
              </a:rPr>
              <a:pPr>
                <a:spcBef>
                  <a:spcPct val="0"/>
                </a:spcBef>
                <a:buFontTx/>
                <a:buNone/>
              </a:pPr>
              <a:t>96</a:t>
            </a:fld>
            <a:endParaRPr lang="en-GB" altLang="en-US" sz="1100">
              <a:latin typeface="Times New Roman" pitchFamily="18" charset="0"/>
            </a:endParaRPr>
          </a:p>
        </p:txBody>
      </p:sp>
      <p:sp>
        <p:nvSpPr>
          <p:cNvPr id="376835"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76836"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0D3A3BD1-29E0-4DF3-B14D-1878B1DE0BFB}" type="slidenum">
              <a:rPr lang="en-GB" altLang="en-US" sz="1100" i="1">
                <a:latin typeface="Times New Roman" pitchFamily="18" charset="0"/>
              </a:rPr>
              <a:pPr algn="r">
                <a:spcBef>
                  <a:spcPct val="0"/>
                </a:spcBef>
                <a:buFontTx/>
                <a:buNone/>
              </a:pPr>
              <a:t>96</a:t>
            </a:fld>
            <a:endParaRPr lang="en-GB" altLang="en-US" sz="1100" i="1">
              <a:latin typeface="Times New Roman" pitchFamily="18" charset="0"/>
            </a:endParaRPr>
          </a:p>
        </p:txBody>
      </p:sp>
      <p:sp>
        <p:nvSpPr>
          <p:cNvPr id="376837" name="Rectangle 2"/>
          <p:cNvSpPr>
            <a:spLocks noGrp="1" noRot="1" noChangeAspect="1" noChangeArrowheads="1" noTextEdit="1"/>
          </p:cNvSpPr>
          <p:nvPr>
            <p:ph type="sldImg"/>
          </p:nvPr>
        </p:nvSpPr>
        <p:spPr>
          <a:ln/>
        </p:spPr>
      </p:sp>
      <p:sp>
        <p:nvSpPr>
          <p:cNvPr id="37683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Tx/>
              <a:buNone/>
            </a:pPr>
            <a:r>
              <a:rPr lang="de-DE" altLang="en-US" dirty="0">
                <a:latin typeface="Arial" pitchFamily="34" charset="0"/>
              </a:rPr>
              <a:t>FTXT</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64607DC9-2303-456D-A63E-5F38FDEB91BF}" type="slidenum">
              <a:rPr lang="en-GB" altLang="en-US" sz="1100" smtClean="0">
                <a:latin typeface="Times New Roman" pitchFamily="18" charset="0"/>
              </a:rPr>
              <a:pPr>
                <a:spcBef>
                  <a:spcPct val="0"/>
                </a:spcBef>
                <a:buFontTx/>
                <a:buNone/>
              </a:pPr>
              <a:t>97</a:t>
            </a:fld>
            <a:endParaRPr lang="en-GB" altLang="en-US" sz="1100">
              <a:latin typeface="Times New Roman" pitchFamily="18" charset="0"/>
            </a:endParaRPr>
          </a:p>
        </p:txBody>
      </p:sp>
      <p:sp>
        <p:nvSpPr>
          <p:cNvPr id="377859" name="Rectangle 4"/>
          <p:cNvSpPr txBox="1">
            <a:spLocks noGrp="1" noChangeArrowheads="1"/>
          </p:cNvSpPr>
          <p:nvPr/>
        </p:nvSpPr>
        <p:spPr bwMode="auto">
          <a:xfrm>
            <a:off x="2"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i="1">
                <a:latin typeface="Times New Roman" pitchFamily="18" charset="0"/>
              </a:rPr>
              <a:t>Prof. Dr. Rainer Maurer</a:t>
            </a:r>
          </a:p>
        </p:txBody>
      </p:sp>
      <p:sp>
        <p:nvSpPr>
          <p:cNvPr id="377860"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BAEF968E-0DEF-4BE0-AAE3-A944955F6148}" type="slidenum">
              <a:rPr lang="en-GB" altLang="en-US" sz="1100" i="1">
                <a:latin typeface="Times New Roman" pitchFamily="18" charset="0"/>
              </a:rPr>
              <a:pPr algn="r">
                <a:spcBef>
                  <a:spcPct val="0"/>
                </a:spcBef>
                <a:buFontTx/>
                <a:buNone/>
              </a:pPr>
              <a:t>97</a:t>
            </a:fld>
            <a:endParaRPr lang="en-GB" altLang="en-US" sz="1100" i="1">
              <a:latin typeface="Times New Roman" pitchFamily="18" charset="0"/>
            </a:endParaRPr>
          </a:p>
        </p:txBody>
      </p:sp>
      <p:sp>
        <p:nvSpPr>
          <p:cNvPr id="377861" name="Rectangle 2"/>
          <p:cNvSpPr>
            <a:spLocks noGrp="1" noRot="1" noChangeAspect="1" noChangeArrowheads="1" noTextEdit="1"/>
          </p:cNvSpPr>
          <p:nvPr>
            <p:ph type="sldImg"/>
          </p:nvPr>
        </p:nvSpPr>
        <p:spPr>
          <a:ln/>
        </p:spPr>
      </p:sp>
      <p:sp>
        <p:nvSpPr>
          <p:cNvPr id="37786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de-DE" altLang="en-US">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7A5C4570-E7BF-423F-8C6A-5DE93B443CA7}" type="slidenum">
              <a:rPr lang="en-GB" altLang="en-US" sz="1100" smtClean="0">
                <a:latin typeface="Times New Roman" pitchFamily="18" charset="0"/>
              </a:rPr>
              <a:pPr>
                <a:spcBef>
                  <a:spcPct val="0"/>
                </a:spcBef>
                <a:buFontTx/>
                <a:buNone/>
              </a:pPr>
              <a:t>98</a:t>
            </a:fld>
            <a:endParaRPr lang="en-GB" altLang="en-US" sz="1100">
              <a:latin typeface="Times New Roman" pitchFamily="18" charset="0"/>
            </a:endParaRPr>
          </a:p>
        </p:txBody>
      </p:sp>
      <p:sp>
        <p:nvSpPr>
          <p:cNvPr id="378883"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78884"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4BFC7D1D-2B6A-4845-A565-038314341EF2}" type="slidenum">
              <a:rPr lang="en-GB" altLang="en-US" sz="1100" i="1">
                <a:latin typeface="Times New Roman" pitchFamily="18" charset="0"/>
              </a:rPr>
              <a:pPr algn="r">
                <a:spcBef>
                  <a:spcPct val="0"/>
                </a:spcBef>
                <a:buFontTx/>
                <a:buNone/>
              </a:pPr>
              <a:t>98</a:t>
            </a:fld>
            <a:endParaRPr lang="en-GB" altLang="en-US" sz="1100" i="1">
              <a:latin typeface="Times New Roman" pitchFamily="18" charset="0"/>
            </a:endParaRPr>
          </a:p>
        </p:txBody>
      </p:sp>
      <p:sp>
        <p:nvSpPr>
          <p:cNvPr id="378885" name="Rectangle 2"/>
          <p:cNvSpPr>
            <a:spLocks noGrp="1" noRot="1" noChangeAspect="1" noChangeArrowheads="1" noTextEdit="1"/>
          </p:cNvSpPr>
          <p:nvPr>
            <p:ph type="sldImg"/>
          </p:nvPr>
        </p:nvSpPr>
        <p:spPr>
          <a:ln/>
        </p:spPr>
      </p:sp>
      <p:sp>
        <p:nvSpPr>
          <p:cNvPr id="37888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spcBef>
                <a:spcPct val="0"/>
              </a:spcBef>
              <a:buClrTx/>
              <a:buFontTx/>
              <a:buNone/>
            </a:pPr>
            <a:r>
              <a:rPr lang="en-US" altLang="en-US" sz="1200" dirty="0">
                <a:solidFill>
                  <a:schemeClr val="bg1"/>
                </a:solidFill>
              </a:rPr>
              <a:t>Let’s assume that households increase their savings ratio from (1-c) = 50% to let’s assume (1-c) = 75%?</a:t>
            </a:r>
          </a:p>
          <a:p>
            <a:pPr algn="l" eaLnBrk="1" hangingPunct="1">
              <a:spcBef>
                <a:spcPct val="0"/>
              </a:spcBef>
              <a:buClrTx/>
              <a:buFontTx/>
              <a:buNone/>
            </a:pPr>
            <a:endParaRPr lang="en-US" altLang="en-US" sz="1200" dirty="0">
              <a:solidFill>
                <a:schemeClr val="bg1"/>
              </a:solidFill>
            </a:endParaRPr>
          </a:p>
          <a:p>
            <a:pPr algn="l" eaLnBrk="1" hangingPunct="1">
              <a:spcBef>
                <a:spcPct val="0"/>
              </a:spcBef>
              <a:buClrTx/>
              <a:buFontTx/>
              <a:buNone/>
            </a:pPr>
            <a:r>
              <a:rPr lang="en-US" altLang="en-US" sz="1200" dirty="0">
                <a:solidFill>
                  <a:schemeClr val="bg1"/>
                </a:solidFill>
              </a:rPr>
              <a:t>Be aware that this implies necessarily a reduction of the consumption ratio from 50% to 25%.</a:t>
            </a:r>
          </a:p>
          <a:p>
            <a:pPr algn="l" eaLnBrk="1" hangingPunct="1">
              <a:spcBef>
                <a:spcPct val="0"/>
              </a:spcBef>
              <a:buClrTx/>
              <a:buFontTx/>
              <a:buNone/>
            </a:pPr>
            <a:endParaRPr lang="en-US" altLang="en-US" sz="1200" dirty="0">
              <a:solidFill>
                <a:schemeClr val="bg1"/>
              </a:solidFill>
            </a:endParaRPr>
          </a:p>
          <a:p>
            <a:pPr algn="l" eaLnBrk="1" hangingPunct="1">
              <a:spcBef>
                <a:spcPct val="0"/>
              </a:spcBef>
              <a:buClrTx/>
              <a:buFontTx/>
              <a:buNone/>
            </a:pPr>
            <a:r>
              <a:rPr lang="en-US" altLang="en-US" sz="1200" dirty="0">
                <a:solidFill>
                  <a:schemeClr val="bg1"/>
                </a:solidFill>
              </a:rPr>
              <a:t>We start this analysis again with a general market equilibrium, where GDP equals a level of 30 units )or the length of 6 little quads). CLICK</a:t>
            </a:r>
          </a:p>
          <a:p>
            <a:pPr algn="l" eaLnBrk="1" hangingPunct="1">
              <a:spcBef>
                <a:spcPct val="0"/>
              </a:spcBef>
              <a:buClrTx/>
              <a:buFontTx/>
              <a:buNone/>
            </a:pPr>
            <a:endParaRPr lang="en-US" altLang="en-US" sz="1200" dirty="0">
              <a:solidFill>
                <a:schemeClr val="bg1"/>
              </a:solidFill>
            </a:endParaRPr>
          </a:p>
          <a:p>
            <a:pPr algn="l" eaLnBrk="1" hangingPunct="1">
              <a:spcBef>
                <a:spcPct val="0"/>
              </a:spcBef>
              <a:buClrTx/>
              <a:buFontTx/>
              <a:buNone/>
            </a:pPr>
            <a:r>
              <a:rPr lang="en-US" altLang="en-US" sz="1200" dirty="0">
                <a:solidFill>
                  <a:schemeClr val="bg1"/>
                </a:solidFill>
              </a:rPr>
              <a:t>At this GDP level the market for goods is in equilibrium. Consumption equals 30 units GDP times the initial consumption ratio of 50%, what equals 15 units or 3 little quads.</a:t>
            </a:r>
          </a:p>
          <a:p>
            <a:pPr algn="l" eaLnBrk="1" hangingPunct="1">
              <a:spcBef>
                <a:spcPct val="0"/>
              </a:spcBef>
              <a:buClrTx/>
              <a:buFontTx/>
              <a:buNone/>
            </a:pPr>
            <a:endParaRPr lang="en-US" altLang="en-US" sz="1200" dirty="0">
              <a:solidFill>
                <a:schemeClr val="bg1"/>
              </a:solidFill>
            </a:endParaRPr>
          </a:p>
          <a:p>
            <a:pPr algn="l" eaLnBrk="1" hangingPunct="1">
              <a:spcBef>
                <a:spcPct val="0"/>
              </a:spcBef>
              <a:buClrTx/>
              <a:buFontTx/>
              <a:buNone/>
            </a:pPr>
            <a:r>
              <a:rPr lang="en-US" altLang="en-US" sz="1200" dirty="0">
                <a:solidFill>
                  <a:schemeClr val="bg1"/>
                </a:solidFill>
              </a:rPr>
              <a:t>Since the investment level equals 15 units, this adds up to a total demand of 30 units, what equals the equilibrium GDP level.</a:t>
            </a:r>
          </a:p>
          <a:p>
            <a:pPr algn="l" eaLnBrk="1" hangingPunct="1">
              <a:spcBef>
                <a:spcPct val="0"/>
              </a:spcBef>
              <a:buClrTx/>
              <a:buFontTx/>
              <a:buNone/>
            </a:pPr>
            <a:endParaRPr lang="en-US" altLang="en-US" sz="1200" dirty="0">
              <a:solidFill>
                <a:schemeClr val="bg1"/>
              </a:solidFill>
            </a:endParaRPr>
          </a:p>
          <a:p>
            <a:pPr algn="l" eaLnBrk="1" hangingPunct="1">
              <a:spcBef>
                <a:spcPct val="0"/>
              </a:spcBef>
              <a:buClrTx/>
              <a:buFontTx/>
              <a:buNone/>
            </a:pPr>
            <a:r>
              <a:rPr lang="en-US" altLang="en-US" sz="1200" dirty="0">
                <a:solidFill>
                  <a:schemeClr val="bg1"/>
                </a:solidFill>
              </a:rPr>
              <a:t>50% of the GDP is not consumed but saved. As a result, savings equal the initial 50% savings ratio times 30 units GDP, what equals 15 units credit supply by household savings MOUSE.</a:t>
            </a:r>
          </a:p>
          <a:p>
            <a:pPr algn="l" eaLnBrk="1" hangingPunct="1">
              <a:spcBef>
                <a:spcPct val="0"/>
              </a:spcBef>
              <a:buClrTx/>
              <a:buFontTx/>
              <a:buNone/>
            </a:pPr>
            <a:endParaRPr lang="en-US" altLang="en-US" sz="1200" dirty="0">
              <a:solidFill>
                <a:schemeClr val="bg1"/>
              </a:solidFill>
            </a:endParaRPr>
          </a:p>
          <a:p>
            <a:pPr algn="l" eaLnBrk="1" hangingPunct="1">
              <a:spcBef>
                <a:spcPct val="0"/>
              </a:spcBef>
              <a:buClrTx/>
              <a:buFontTx/>
              <a:buNone/>
            </a:pPr>
            <a:r>
              <a:rPr lang="en-US" altLang="en-US" sz="1200" dirty="0">
                <a:solidFill>
                  <a:schemeClr val="bg1"/>
                </a:solidFill>
              </a:rPr>
              <a:t>The interest rate adjust in a way that investment equals 15 units. This corresponds the assumption that the initial investment goods demand equals 15 units MOUSE.</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fld id="{20CF015F-8633-4A3F-B52D-45C78EA1D3EA}" type="slidenum">
              <a:rPr lang="en-GB" altLang="en-US" sz="1100" smtClean="0">
                <a:latin typeface="Times New Roman" pitchFamily="18" charset="0"/>
              </a:rPr>
              <a:pPr>
                <a:spcBef>
                  <a:spcPct val="0"/>
                </a:spcBef>
                <a:buFontTx/>
                <a:buNone/>
              </a:pPr>
              <a:t>99</a:t>
            </a:fld>
            <a:endParaRPr lang="en-GB" altLang="en-US" sz="1100">
              <a:latin typeface="Times New Roman" pitchFamily="18" charset="0"/>
            </a:endParaRPr>
          </a:p>
        </p:txBody>
      </p:sp>
      <p:sp>
        <p:nvSpPr>
          <p:cNvPr id="379907" name="Rectangle 4"/>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785813">
              <a:spcBef>
                <a:spcPct val="30000"/>
              </a:spcBef>
              <a:buAutoNum type="arabicPeriod"/>
              <a:defRPr sz="1200">
                <a:solidFill>
                  <a:schemeClr val="tx1"/>
                </a:solidFill>
                <a:latin typeface="Arial" pitchFamily="34" charset="0"/>
              </a:defRPr>
            </a:lvl1pPr>
            <a:lvl2pPr marL="742950" indent="-285750" defTabSz="785813">
              <a:spcBef>
                <a:spcPct val="30000"/>
              </a:spcBef>
              <a:buAutoNum type="arabicPeriod"/>
              <a:defRPr sz="1200">
                <a:solidFill>
                  <a:schemeClr val="tx1"/>
                </a:solidFill>
                <a:latin typeface="Arial" pitchFamily="34" charset="0"/>
              </a:defRPr>
            </a:lvl2pPr>
            <a:lvl3pPr marL="1143000" indent="-228600" defTabSz="785813">
              <a:spcBef>
                <a:spcPct val="30000"/>
              </a:spcBef>
              <a:buAutoNum type="arabicPeriod"/>
              <a:defRPr sz="1200">
                <a:solidFill>
                  <a:schemeClr val="tx1"/>
                </a:solidFill>
                <a:latin typeface="Arial" pitchFamily="34" charset="0"/>
              </a:defRPr>
            </a:lvl3pPr>
            <a:lvl4pPr marL="1600200" indent="-228600" defTabSz="785813">
              <a:spcBef>
                <a:spcPct val="30000"/>
              </a:spcBef>
              <a:buAutoNum type="arabicPeriod"/>
              <a:defRPr sz="1200">
                <a:solidFill>
                  <a:schemeClr val="tx1"/>
                </a:solidFill>
                <a:latin typeface="Arial" pitchFamily="34" charset="0"/>
              </a:defRPr>
            </a:lvl4pPr>
            <a:lvl5pPr marL="2057400" indent="-228600" defTabSz="785813">
              <a:spcBef>
                <a:spcPct val="30000"/>
              </a:spcBef>
              <a:buAutoNum type="arabicPeriod"/>
              <a:defRPr sz="1200">
                <a:solidFill>
                  <a:schemeClr val="tx1"/>
                </a:solidFill>
                <a:latin typeface="Arial" pitchFamily="34" charset="0"/>
              </a:defRPr>
            </a:lvl5pPr>
            <a:lvl6pPr marL="2514600" indent="-228600" defTabSz="785813"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785813"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785813"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785813" eaLnBrk="0" fontAlgn="base" hangingPunct="0">
              <a:spcBef>
                <a:spcPct val="30000"/>
              </a:spcBef>
              <a:spcAft>
                <a:spcPct val="0"/>
              </a:spcAft>
              <a:buAutoNum type="arabicPeriod"/>
              <a:defRPr sz="1200">
                <a:solidFill>
                  <a:schemeClr val="tx1"/>
                </a:solidFill>
                <a:latin typeface="Arial" pitchFamily="34" charset="0"/>
              </a:defRPr>
            </a:lvl9pPr>
          </a:lstStyle>
          <a:p>
            <a:pPr>
              <a:spcBef>
                <a:spcPct val="0"/>
              </a:spcBef>
              <a:buFontTx/>
              <a:buNone/>
            </a:pPr>
            <a:r>
              <a:rPr lang="en-GB" altLang="en-US" sz="1100">
                <a:latin typeface="Times New Roman" pitchFamily="18" charset="0"/>
              </a:rPr>
              <a:t>Prof. Dr. Rainer Maurer</a:t>
            </a:r>
          </a:p>
        </p:txBody>
      </p:sp>
      <p:sp>
        <p:nvSpPr>
          <p:cNvPr id="379908" name="Rectangle 5"/>
          <p:cNvSpPr txBox="1">
            <a:spLocks noGrp="1" noChangeArrowheads="1"/>
          </p:cNvSpPr>
          <p:nvPr/>
        </p:nvSpPr>
        <p:spPr bwMode="auto">
          <a:xfrm>
            <a:off x="3851275" y="9431814"/>
            <a:ext cx="2946400" cy="496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9750" tIns="0" rIns="19750" bIns="0" anchor="b"/>
          <a:lstStyle>
            <a:lvl1pPr defTabSz="820738">
              <a:spcBef>
                <a:spcPct val="30000"/>
              </a:spcBef>
              <a:buAutoNum type="arabicPeriod"/>
              <a:defRPr sz="1200">
                <a:solidFill>
                  <a:schemeClr val="tx1"/>
                </a:solidFill>
                <a:latin typeface="Arial" pitchFamily="34" charset="0"/>
              </a:defRPr>
            </a:lvl1pPr>
            <a:lvl2pPr marL="742950" indent="-285750" defTabSz="820738">
              <a:spcBef>
                <a:spcPct val="30000"/>
              </a:spcBef>
              <a:buAutoNum type="arabicPeriod"/>
              <a:defRPr sz="1200">
                <a:solidFill>
                  <a:schemeClr val="tx1"/>
                </a:solidFill>
                <a:latin typeface="Arial" pitchFamily="34" charset="0"/>
              </a:defRPr>
            </a:lvl2pPr>
            <a:lvl3pPr marL="1143000" indent="-228600" defTabSz="820738">
              <a:spcBef>
                <a:spcPct val="30000"/>
              </a:spcBef>
              <a:buAutoNum type="arabicPeriod"/>
              <a:defRPr sz="1200">
                <a:solidFill>
                  <a:schemeClr val="tx1"/>
                </a:solidFill>
                <a:latin typeface="Arial" pitchFamily="34" charset="0"/>
              </a:defRPr>
            </a:lvl3pPr>
            <a:lvl4pPr marL="1600200" indent="-228600" defTabSz="820738">
              <a:spcBef>
                <a:spcPct val="30000"/>
              </a:spcBef>
              <a:buAutoNum type="arabicPeriod"/>
              <a:defRPr sz="1200">
                <a:solidFill>
                  <a:schemeClr val="tx1"/>
                </a:solidFill>
                <a:latin typeface="Arial" pitchFamily="34" charset="0"/>
              </a:defRPr>
            </a:lvl4pPr>
            <a:lvl5pPr marL="2057400" indent="-228600" defTabSz="820738">
              <a:spcBef>
                <a:spcPct val="30000"/>
              </a:spcBef>
              <a:buAutoNum type="arabicPeriod"/>
              <a:defRPr sz="1200">
                <a:solidFill>
                  <a:schemeClr val="tx1"/>
                </a:solidFill>
                <a:latin typeface="Arial" pitchFamily="34" charset="0"/>
              </a:defRPr>
            </a:lvl5pPr>
            <a:lvl6pPr marL="2514600" indent="-228600" defTabSz="820738" eaLnBrk="0" fontAlgn="base" hangingPunct="0">
              <a:spcBef>
                <a:spcPct val="30000"/>
              </a:spcBef>
              <a:spcAft>
                <a:spcPct val="0"/>
              </a:spcAft>
              <a:buAutoNum type="arabicPeriod"/>
              <a:defRPr sz="1200">
                <a:solidFill>
                  <a:schemeClr val="tx1"/>
                </a:solidFill>
                <a:latin typeface="Arial" pitchFamily="34" charset="0"/>
              </a:defRPr>
            </a:lvl6pPr>
            <a:lvl7pPr marL="2971800" indent="-228600" defTabSz="820738" eaLnBrk="0" fontAlgn="base" hangingPunct="0">
              <a:spcBef>
                <a:spcPct val="30000"/>
              </a:spcBef>
              <a:spcAft>
                <a:spcPct val="0"/>
              </a:spcAft>
              <a:buAutoNum type="arabicPeriod"/>
              <a:defRPr sz="1200">
                <a:solidFill>
                  <a:schemeClr val="tx1"/>
                </a:solidFill>
                <a:latin typeface="Arial" pitchFamily="34" charset="0"/>
              </a:defRPr>
            </a:lvl7pPr>
            <a:lvl8pPr marL="3429000" indent="-228600" defTabSz="820738" eaLnBrk="0" fontAlgn="base" hangingPunct="0">
              <a:spcBef>
                <a:spcPct val="30000"/>
              </a:spcBef>
              <a:spcAft>
                <a:spcPct val="0"/>
              </a:spcAft>
              <a:buAutoNum type="arabicPeriod"/>
              <a:defRPr sz="1200">
                <a:solidFill>
                  <a:schemeClr val="tx1"/>
                </a:solidFill>
                <a:latin typeface="Arial" pitchFamily="34" charset="0"/>
              </a:defRPr>
            </a:lvl8pPr>
            <a:lvl9pPr marL="3886200" indent="-228600" defTabSz="820738" eaLnBrk="0" fontAlgn="base" hangingPunct="0">
              <a:spcBef>
                <a:spcPct val="30000"/>
              </a:spcBef>
              <a:spcAft>
                <a:spcPct val="0"/>
              </a:spcAft>
              <a:buAutoNum type="arabicPeriod"/>
              <a:defRPr sz="1200">
                <a:solidFill>
                  <a:schemeClr val="tx1"/>
                </a:solidFill>
                <a:latin typeface="Arial" pitchFamily="34" charset="0"/>
              </a:defRPr>
            </a:lvl9pPr>
          </a:lstStyle>
          <a:p>
            <a:pPr algn="r">
              <a:spcBef>
                <a:spcPct val="0"/>
              </a:spcBef>
              <a:buFontTx/>
              <a:buNone/>
            </a:pPr>
            <a:fld id="{623A45E4-6BE0-40B1-9CD8-92BC3D836B91}" type="slidenum">
              <a:rPr lang="en-GB" altLang="en-US" sz="1100" i="1">
                <a:latin typeface="Times New Roman" pitchFamily="18" charset="0"/>
              </a:rPr>
              <a:pPr algn="r">
                <a:spcBef>
                  <a:spcPct val="0"/>
                </a:spcBef>
                <a:buFontTx/>
                <a:buNone/>
              </a:pPr>
              <a:t>99</a:t>
            </a:fld>
            <a:endParaRPr lang="en-GB" altLang="en-US" sz="1100" i="1">
              <a:latin typeface="Times New Roman" pitchFamily="18" charset="0"/>
            </a:endParaRPr>
          </a:p>
        </p:txBody>
      </p:sp>
      <p:sp>
        <p:nvSpPr>
          <p:cNvPr id="379909" name="Rectangle 2"/>
          <p:cNvSpPr>
            <a:spLocks noGrp="1" noRot="1" noChangeAspect="1" noChangeArrowheads="1" noTextEdit="1"/>
          </p:cNvSpPr>
          <p:nvPr>
            <p:ph type="sldImg"/>
          </p:nvPr>
        </p:nvSpPr>
        <p:spPr>
          <a:ln/>
        </p:spPr>
      </p:sp>
      <p:sp>
        <p:nvSpPr>
          <p:cNvPr id="37991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None/>
            </a:pPr>
            <a:r>
              <a:rPr lang="en-US" altLang="en-US" noProof="0" dirty="0">
                <a:latin typeface="Arial" pitchFamily="34" charset="0"/>
              </a:rPr>
              <a:t>How does the increase of the savings ratio to 75% change this initial equilibrium?</a:t>
            </a:r>
          </a:p>
          <a:p>
            <a:pPr marL="0" indent="0" eaLnBrk="1" hangingPunct="1">
              <a:buNone/>
            </a:pPr>
            <a:endParaRPr lang="en-US" altLang="en-US" noProof="0" dirty="0">
              <a:latin typeface="Arial" pitchFamily="34" charset="0"/>
            </a:endParaRPr>
          </a:p>
          <a:p>
            <a:pPr marL="0" indent="0" eaLnBrk="1" hangingPunct="1">
              <a:buNone/>
            </a:pPr>
            <a:r>
              <a:rPr lang="en-US" altLang="en-US" noProof="0" dirty="0">
                <a:latin typeface="Arial" pitchFamily="34" charset="0"/>
              </a:rPr>
              <a:t>The increase of the savings ratio to 75% CLICK causes a decrease of the consumption ratio to 25%, as already mentioned.</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p:cNvSpPr>
            <a:spLocks noGrp="1"/>
          </p:cNvSpPr>
          <p:nvPr>
            <p:ph type="ctrTitle"/>
          </p:nvPr>
        </p:nvSpPr>
        <p:spPr>
          <a:xfrm>
            <a:off x="685800" y="2130425"/>
            <a:ext cx="7772400" cy="1470025"/>
          </a:xfrm>
        </p:spPr>
        <p:txBody>
          <a:bodyPr/>
          <a:lstStyle/>
          <a:p>
            <a:r>
              <a:rPr lang="de-DE"/>
              <a:t>Titelmasterformat durch Klicken bearbeiten</a:t>
            </a:r>
            <a:endParaRPr lang="en-US"/>
          </a:p>
        </p:txBody>
      </p:sp>
      <p:sp>
        <p:nvSpPr>
          <p:cNvPr id="3" name="Untertitel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de-DE"/>
              <a:t>Formatvorlage des Untertitelmasters durch Klicken bearbeiten</a:t>
            </a:r>
            <a:endParaRPr lang="en-US"/>
          </a:p>
        </p:txBody>
      </p:sp>
      <p:sp>
        <p:nvSpPr>
          <p:cNvPr id="4" name="Rectangle 3"/>
          <p:cNvSpPr>
            <a:spLocks noGrp="1" noChangeArrowheads="1"/>
          </p:cNvSpPr>
          <p:nvPr>
            <p:ph type="sldNum" sz="quarter" idx="10"/>
          </p:nvPr>
        </p:nvSpPr>
        <p:spPr>
          <a:ln/>
        </p:spPr>
        <p:txBody>
          <a:bodyPr/>
          <a:lstStyle>
            <a:lvl1pPr>
              <a:defRPr/>
            </a:lvl1pPr>
          </a:lstStyle>
          <a:p>
            <a:pPr>
              <a:defRPr/>
            </a:pPr>
            <a:r>
              <a:rPr lang="de-DE" altLang="de-DE"/>
              <a:t>- </a:t>
            </a:r>
            <a:fld id="{E0CE7F3A-BEC6-4E08-8FA8-92CC118D9CFB}" type="slidenum">
              <a:rPr lang="de-DE" altLang="de-DE"/>
              <a:pPr>
                <a:defRPr/>
              </a:pPr>
              <a:t>‹#›</a:t>
            </a:fld>
            <a:r>
              <a:rPr lang="de-DE" altLang="de-DE"/>
              <a:t> -</a:t>
            </a:r>
          </a:p>
        </p:txBody>
      </p:sp>
      <p:sp>
        <p:nvSpPr>
          <p:cNvPr id="5"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15189697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en-US"/>
          </a:p>
        </p:txBody>
      </p:sp>
      <p:sp>
        <p:nvSpPr>
          <p:cNvPr id="3" name="Vertikaler Textplatzhalter 2"/>
          <p:cNvSpPr>
            <a:spLocks noGrp="1"/>
          </p:cNvSpPr>
          <p:nvPr>
            <p:ph type="body" orient="vert" idx="1"/>
          </p:nvPr>
        </p:nvSpPr>
        <p:spPr/>
        <p:txBody>
          <a:bodyPr vert="eaVert"/>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4" name="Rectangle 3"/>
          <p:cNvSpPr>
            <a:spLocks noGrp="1" noChangeArrowheads="1"/>
          </p:cNvSpPr>
          <p:nvPr>
            <p:ph type="sldNum" sz="quarter" idx="10"/>
          </p:nvPr>
        </p:nvSpPr>
        <p:spPr>
          <a:ln/>
        </p:spPr>
        <p:txBody>
          <a:bodyPr/>
          <a:lstStyle>
            <a:lvl1pPr>
              <a:defRPr/>
            </a:lvl1pPr>
          </a:lstStyle>
          <a:p>
            <a:pPr>
              <a:defRPr/>
            </a:pPr>
            <a:r>
              <a:rPr lang="de-DE" altLang="de-DE"/>
              <a:t>- </a:t>
            </a:r>
            <a:fld id="{F92DDEAB-3FF6-4739-AA8E-0A7E9A28A973}" type="slidenum">
              <a:rPr lang="de-DE" altLang="de-DE"/>
              <a:pPr>
                <a:defRPr/>
              </a:pPr>
              <a:t>‹#›</a:t>
            </a:fld>
            <a:r>
              <a:rPr lang="de-DE" altLang="de-DE"/>
              <a:t> -</a:t>
            </a:r>
          </a:p>
        </p:txBody>
      </p:sp>
      <p:sp>
        <p:nvSpPr>
          <p:cNvPr id="5"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29467018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p:cNvSpPr>
            <a:spLocks noGrp="1"/>
          </p:cNvSpPr>
          <p:nvPr>
            <p:ph type="title" orient="vert"/>
          </p:nvPr>
        </p:nvSpPr>
        <p:spPr>
          <a:xfrm>
            <a:off x="6629400" y="31750"/>
            <a:ext cx="2057400" cy="5865813"/>
          </a:xfrm>
        </p:spPr>
        <p:txBody>
          <a:bodyPr vert="eaVert"/>
          <a:lstStyle/>
          <a:p>
            <a:r>
              <a:rPr lang="de-DE"/>
              <a:t>Titelmasterformat durch Klicken bearbeiten</a:t>
            </a:r>
            <a:endParaRPr lang="en-US"/>
          </a:p>
        </p:txBody>
      </p:sp>
      <p:sp>
        <p:nvSpPr>
          <p:cNvPr id="3" name="Vertikaler Textplatzhalter 2"/>
          <p:cNvSpPr>
            <a:spLocks noGrp="1"/>
          </p:cNvSpPr>
          <p:nvPr>
            <p:ph type="body" orient="vert" idx="1"/>
          </p:nvPr>
        </p:nvSpPr>
        <p:spPr>
          <a:xfrm>
            <a:off x="457200" y="31750"/>
            <a:ext cx="6019800" cy="5865813"/>
          </a:xfrm>
        </p:spPr>
        <p:txBody>
          <a:bodyPr vert="eaVert"/>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4" name="Rectangle 3"/>
          <p:cNvSpPr>
            <a:spLocks noGrp="1" noChangeArrowheads="1"/>
          </p:cNvSpPr>
          <p:nvPr>
            <p:ph type="sldNum" sz="quarter" idx="10"/>
          </p:nvPr>
        </p:nvSpPr>
        <p:spPr>
          <a:ln/>
        </p:spPr>
        <p:txBody>
          <a:bodyPr/>
          <a:lstStyle>
            <a:lvl1pPr>
              <a:defRPr/>
            </a:lvl1pPr>
          </a:lstStyle>
          <a:p>
            <a:pPr>
              <a:defRPr/>
            </a:pPr>
            <a:r>
              <a:rPr lang="de-DE" altLang="de-DE"/>
              <a:t>- </a:t>
            </a:r>
            <a:fld id="{F1FCFE85-42BF-47BE-9611-5A1FCCFD7BF6}" type="slidenum">
              <a:rPr lang="de-DE" altLang="de-DE"/>
              <a:pPr>
                <a:defRPr/>
              </a:pPr>
              <a:t>‹#›</a:t>
            </a:fld>
            <a:r>
              <a:rPr lang="de-DE" altLang="de-DE"/>
              <a:t> -</a:t>
            </a:r>
          </a:p>
        </p:txBody>
      </p:sp>
      <p:sp>
        <p:nvSpPr>
          <p:cNvPr id="5"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31399005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hart" preserve="1">
  <p:cSld name="Titel und Diagramm">
    <p:spTree>
      <p:nvGrpSpPr>
        <p:cNvPr id="1" name=""/>
        <p:cNvGrpSpPr/>
        <p:nvPr/>
      </p:nvGrpSpPr>
      <p:grpSpPr>
        <a:xfrm>
          <a:off x="0" y="0"/>
          <a:ext cx="0" cy="0"/>
          <a:chOff x="0" y="0"/>
          <a:chExt cx="0" cy="0"/>
        </a:xfrm>
      </p:grpSpPr>
      <p:sp>
        <p:nvSpPr>
          <p:cNvPr id="2" name="Titel 1"/>
          <p:cNvSpPr>
            <a:spLocks noGrp="1"/>
          </p:cNvSpPr>
          <p:nvPr>
            <p:ph type="title"/>
          </p:nvPr>
        </p:nvSpPr>
        <p:spPr>
          <a:xfrm>
            <a:off x="457200" y="31750"/>
            <a:ext cx="8229600" cy="1100138"/>
          </a:xfrm>
        </p:spPr>
        <p:txBody>
          <a:bodyPr/>
          <a:lstStyle/>
          <a:p>
            <a:r>
              <a:rPr lang="de-DE"/>
              <a:t>Titelmasterformat durch Klicken bearbeiten</a:t>
            </a:r>
            <a:endParaRPr lang="en-US"/>
          </a:p>
        </p:txBody>
      </p:sp>
      <p:sp>
        <p:nvSpPr>
          <p:cNvPr id="3" name="Diagrammplatzhalter 2"/>
          <p:cNvSpPr>
            <a:spLocks noGrp="1"/>
          </p:cNvSpPr>
          <p:nvPr>
            <p:ph type="chart" idx="1"/>
          </p:nvPr>
        </p:nvSpPr>
        <p:spPr>
          <a:xfrm>
            <a:off x="457200" y="1371600"/>
            <a:ext cx="8229600" cy="4525963"/>
          </a:xfrm>
        </p:spPr>
        <p:txBody>
          <a:bodyPr/>
          <a:lstStyle/>
          <a:p>
            <a:pPr lvl="0"/>
            <a:endParaRPr lang="en-US" noProof="0"/>
          </a:p>
        </p:txBody>
      </p:sp>
      <p:sp>
        <p:nvSpPr>
          <p:cNvPr id="4" name="Rectangle 3"/>
          <p:cNvSpPr>
            <a:spLocks noGrp="1" noChangeArrowheads="1"/>
          </p:cNvSpPr>
          <p:nvPr>
            <p:ph type="sldNum" sz="quarter" idx="10"/>
          </p:nvPr>
        </p:nvSpPr>
        <p:spPr>
          <a:ln/>
        </p:spPr>
        <p:txBody>
          <a:bodyPr/>
          <a:lstStyle>
            <a:lvl1pPr>
              <a:defRPr/>
            </a:lvl1pPr>
          </a:lstStyle>
          <a:p>
            <a:pPr>
              <a:defRPr/>
            </a:pPr>
            <a:r>
              <a:rPr lang="de-DE" altLang="de-DE"/>
              <a:t>- </a:t>
            </a:r>
            <a:fld id="{91654361-6BE1-419A-986C-ADBF98622F18}" type="slidenum">
              <a:rPr lang="de-DE" altLang="de-DE"/>
              <a:pPr>
                <a:defRPr/>
              </a:pPr>
              <a:t>‹#›</a:t>
            </a:fld>
            <a:r>
              <a:rPr lang="de-DE" altLang="de-DE"/>
              <a:t> -</a:t>
            </a:r>
          </a:p>
        </p:txBody>
      </p:sp>
      <p:sp>
        <p:nvSpPr>
          <p:cNvPr id="5"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263944430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el 1"/>
          <p:cNvSpPr>
            <a:spLocks noGrp="1"/>
          </p:cNvSpPr>
          <p:nvPr>
            <p:ph type="ctrTitle"/>
          </p:nvPr>
        </p:nvSpPr>
        <p:spPr>
          <a:xfrm>
            <a:off x="685800" y="2130425"/>
            <a:ext cx="7772400" cy="1470025"/>
          </a:xfrm>
        </p:spPr>
        <p:txBody>
          <a:bodyPr/>
          <a:lstStyle/>
          <a:p>
            <a:r>
              <a:rPr lang="de-DE"/>
              <a:t>Titelmasterformat durch Klicken bearbeiten</a:t>
            </a:r>
            <a:endParaRPr lang="en-US"/>
          </a:p>
        </p:txBody>
      </p:sp>
      <p:sp>
        <p:nvSpPr>
          <p:cNvPr id="3" name="Untertitel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de-DE"/>
              <a:t>Formatvorlage des Untertitelmasters durch Klicken bearbeiten</a:t>
            </a:r>
            <a:endParaRPr lang="en-US"/>
          </a:p>
        </p:txBody>
      </p:sp>
      <p:sp>
        <p:nvSpPr>
          <p:cNvPr id="4"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B2ED330A-A2A1-427F-B349-7A5BA3AADDFF}" type="slidenum">
              <a:rPr lang="de-DE" altLang="de-DE"/>
              <a:pPr>
                <a:defRPr/>
              </a:pPr>
              <a:t>‹#›</a:t>
            </a:fld>
            <a:r>
              <a:rPr lang="de-DE" altLang="de-DE"/>
              <a:t> -</a:t>
            </a:r>
          </a:p>
        </p:txBody>
      </p:sp>
      <p:sp>
        <p:nvSpPr>
          <p:cNvPr id="5"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307052144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en-US"/>
          </a:p>
        </p:txBody>
      </p:sp>
      <p:sp>
        <p:nvSpPr>
          <p:cNvPr id="3" name="Inhaltsplatzhalter 2"/>
          <p:cNvSpPr>
            <a:spLocks noGrp="1"/>
          </p:cNvSpPr>
          <p:nvPr>
            <p:ph idx="1"/>
          </p:nvPr>
        </p:nvSpPr>
        <p:spPr/>
        <p:txBody>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4"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DCB4EAF4-F774-4FA6-A9F9-EFC4F227B68E}" type="slidenum">
              <a:rPr lang="de-DE" altLang="de-DE"/>
              <a:pPr>
                <a:defRPr/>
              </a:pPr>
              <a:t>‹#›</a:t>
            </a:fld>
            <a:r>
              <a:rPr lang="de-DE" altLang="de-DE"/>
              <a:t> -</a:t>
            </a:r>
          </a:p>
        </p:txBody>
      </p:sp>
      <p:sp>
        <p:nvSpPr>
          <p:cNvPr id="5"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270194117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Abschnitts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722313" y="4406900"/>
            <a:ext cx="7772400" cy="1362075"/>
          </a:xfrm>
        </p:spPr>
        <p:txBody>
          <a:bodyPr anchor="t"/>
          <a:lstStyle>
            <a:lvl1pPr algn="l">
              <a:defRPr sz="4000" b="1" cap="all"/>
            </a:lvl1pPr>
          </a:lstStyle>
          <a:p>
            <a:r>
              <a:rPr lang="de-DE"/>
              <a:t>Titelmasterformat durch Klicken bearbeiten</a:t>
            </a:r>
            <a:endParaRPr lang="en-US"/>
          </a:p>
        </p:txBody>
      </p:sp>
      <p:sp>
        <p:nvSpPr>
          <p:cNvPr id="3" name="Textplatzhalt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de-DE"/>
              <a:t>Textmasterformate durch Klicken bearbeiten</a:t>
            </a:r>
          </a:p>
        </p:txBody>
      </p:sp>
      <p:sp>
        <p:nvSpPr>
          <p:cNvPr id="4"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D2D6A760-A009-47DA-9B78-54777E238C98}" type="slidenum">
              <a:rPr lang="de-DE" altLang="de-DE"/>
              <a:pPr>
                <a:defRPr/>
              </a:pPr>
              <a:t>‹#›</a:t>
            </a:fld>
            <a:r>
              <a:rPr lang="de-DE" altLang="de-DE"/>
              <a:t> -</a:t>
            </a:r>
          </a:p>
        </p:txBody>
      </p:sp>
      <p:sp>
        <p:nvSpPr>
          <p:cNvPr id="5"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202538422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en-US"/>
          </a:p>
        </p:txBody>
      </p:sp>
      <p:sp>
        <p:nvSpPr>
          <p:cNvPr id="3" name="Inhaltsplatzhalter 2"/>
          <p:cNvSpPr>
            <a:spLocks noGrp="1"/>
          </p:cNvSpPr>
          <p:nvPr>
            <p:ph sz="half" idx="1"/>
          </p:nvPr>
        </p:nvSpPr>
        <p:spPr>
          <a:xfrm>
            <a:off x="457200" y="13716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4" name="Inhaltsplatzhalter 3"/>
          <p:cNvSpPr>
            <a:spLocks noGrp="1"/>
          </p:cNvSpPr>
          <p:nvPr>
            <p:ph sz="half" idx="2"/>
          </p:nvPr>
        </p:nvSpPr>
        <p:spPr>
          <a:xfrm>
            <a:off x="4648200" y="13716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5"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3F9DABCA-7C34-44E6-8410-37AF0D75D4A0}" type="slidenum">
              <a:rPr lang="de-DE" altLang="de-DE"/>
              <a:pPr>
                <a:defRPr/>
              </a:pPr>
              <a:t>‹#›</a:t>
            </a:fld>
            <a:r>
              <a:rPr lang="de-DE" altLang="de-DE"/>
              <a:t> -</a:t>
            </a:r>
          </a:p>
        </p:txBody>
      </p:sp>
      <p:sp>
        <p:nvSpPr>
          <p:cNvPr id="6"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343253367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p:cNvSpPr>
            <a:spLocks noGrp="1"/>
          </p:cNvSpPr>
          <p:nvPr>
            <p:ph type="title"/>
          </p:nvPr>
        </p:nvSpPr>
        <p:spPr>
          <a:xfrm>
            <a:off x="457200" y="274638"/>
            <a:ext cx="8229600" cy="1143000"/>
          </a:xfrm>
        </p:spPr>
        <p:txBody>
          <a:bodyPr/>
          <a:lstStyle>
            <a:lvl1pPr>
              <a:defRPr/>
            </a:lvl1pPr>
          </a:lstStyle>
          <a:p>
            <a:r>
              <a:rPr lang="de-DE"/>
              <a:t>Titelmasterformat durch Klicken bearbeiten</a:t>
            </a:r>
            <a:endParaRPr lang="en-US"/>
          </a:p>
        </p:txBody>
      </p:sp>
      <p:sp>
        <p:nvSpPr>
          <p:cNvPr id="3" name="Textplatzhalt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Textmasterformate durch Klicken bearbeiten</a:t>
            </a:r>
          </a:p>
        </p:txBody>
      </p:sp>
      <p:sp>
        <p:nvSpPr>
          <p:cNvPr id="4" name="Inhaltsplatzhalt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5" name="Textplatzhalt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Textmasterformate durch Klicken bearbeiten</a:t>
            </a:r>
          </a:p>
        </p:txBody>
      </p:sp>
      <p:sp>
        <p:nvSpPr>
          <p:cNvPr id="6" name="Inhaltsplatzhalt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7"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D2902CD8-29D8-4AA7-9767-0E8129962DE0}" type="slidenum">
              <a:rPr lang="de-DE" altLang="de-DE"/>
              <a:pPr>
                <a:defRPr/>
              </a:pPr>
              <a:t>‹#›</a:t>
            </a:fld>
            <a:r>
              <a:rPr lang="de-DE" altLang="de-DE"/>
              <a:t> -</a:t>
            </a:r>
          </a:p>
        </p:txBody>
      </p:sp>
      <p:sp>
        <p:nvSpPr>
          <p:cNvPr id="8"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212041759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en-US"/>
          </a:p>
        </p:txBody>
      </p:sp>
      <p:sp>
        <p:nvSpPr>
          <p:cNvPr id="3"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70A6980F-1926-4D67-8885-48615FB3801B}" type="slidenum">
              <a:rPr lang="de-DE" altLang="de-DE"/>
              <a:pPr>
                <a:defRPr/>
              </a:pPr>
              <a:t>‹#›</a:t>
            </a:fld>
            <a:r>
              <a:rPr lang="de-DE" altLang="de-DE"/>
              <a:t> -</a:t>
            </a:r>
          </a:p>
        </p:txBody>
      </p:sp>
      <p:sp>
        <p:nvSpPr>
          <p:cNvPr id="4"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40951197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537FB1C7-F569-481C-AF97-C952ACB3E603}" type="slidenum">
              <a:rPr lang="de-DE" altLang="de-DE"/>
              <a:pPr>
                <a:defRPr/>
              </a:pPr>
              <a:t>‹#›</a:t>
            </a:fld>
            <a:r>
              <a:rPr lang="de-DE" altLang="de-DE"/>
              <a:t> -</a:t>
            </a:r>
          </a:p>
        </p:txBody>
      </p:sp>
      <p:sp>
        <p:nvSpPr>
          <p:cNvPr id="3"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391356274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en-US"/>
          </a:p>
        </p:txBody>
      </p:sp>
      <p:sp>
        <p:nvSpPr>
          <p:cNvPr id="3" name="Inhaltsplatzhalter 2"/>
          <p:cNvSpPr>
            <a:spLocks noGrp="1"/>
          </p:cNvSpPr>
          <p:nvPr>
            <p:ph idx="1"/>
          </p:nvPr>
        </p:nvSpPr>
        <p:spPr/>
        <p:txBody>
          <a:body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4" name="Rectangle 3"/>
          <p:cNvSpPr>
            <a:spLocks noGrp="1" noChangeArrowheads="1"/>
          </p:cNvSpPr>
          <p:nvPr>
            <p:ph type="sldNum" sz="quarter" idx="10"/>
          </p:nvPr>
        </p:nvSpPr>
        <p:spPr>
          <a:ln/>
        </p:spPr>
        <p:txBody>
          <a:bodyPr/>
          <a:lstStyle>
            <a:lvl1pPr>
              <a:defRPr/>
            </a:lvl1pPr>
          </a:lstStyle>
          <a:p>
            <a:pPr>
              <a:defRPr/>
            </a:pPr>
            <a:r>
              <a:rPr lang="de-DE" altLang="de-DE"/>
              <a:t>- </a:t>
            </a:r>
            <a:fld id="{A733729D-C053-406D-BE7E-13EAF3394405}" type="slidenum">
              <a:rPr lang="de-DE" altLang="de-DE"/>
              <a:pPr>
                <a:defRPr/>
              </a:pPr>
              <a:t>‹#›</a:t>
            </a:fld>
            <a:r>
              <a:rPr lang="de-DE" altLang="de-DE"/>
              <a:t> -</a:t>
            </a:r>
          </a:p>
        </p:txBody>
      </p:sp>
      <p:sp>
        <p:nvSpPr>
          <p:cNvPr id="5"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176316631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457200" y="273050"/>
            <a:ext cx="3008313" cy="1162050"/>
          </a:xfrm>
        </p:spPr>
        <p:txBody>
          <a:bodyPr anchor="b"/>
          <a:lstStyle>
            <a:lvl1pPr algn="l">
              <a:defRPr sz="2000" b="1"/>
            </a:lvl1pPr>
          </a:lstStyle>
          <a:p>
            <a:r>
              <a:rPr lang="de-DE"/>
              <a:t>Titelmasterformat durch Klicken bearbeiten</a:t>
            </a:r>
            <a:endParaRPr lang="en-US"/>
          </a:p>
        </p:txBody>
      </p:sp>
      <p:sp>
        <p:nvSpPr>
          <p:cNvPr id="3" name="Inhaltsplatzhalt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4" name="Textplatzhalt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Textmasterformate durch Klicken bearbeiten</a:t>
            </a:r>
          </a:p>
        </p:txBody>
      </p:sp>
      <p:sp>
        <p:nvSpPr>
          <p:cNvPr id="5"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3E64E248-12F3-4C93-949B-EB2D0770FCFB}" type="slidenum">
              <a:rPr lang="de-DE" altLang="de-DE"/>
              <a:pPr>
                <a:defRPr/>
              </a:pPr>
              <a:t>‹#›</a:t>
            </a:fld>
            <a:r>
              <a:rPr lang="de-DE" altLang="de-DE"/>
              <a:t> -</a:t>
            </a:r>
          </a:p>
        </p:txBody>
      </p:sp>
      <p:sp>
        <p:nvSpPr>
          <p:cNvPr id="6"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214846756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1792288" y="4800600"/>
            <a:ext cx="5486400" cy="566738"/>
          </a:xfrm>
        </p:spPr>
        <p:txBody>
          <a:bodyPr anchor="b"/>
          <a:lstStyle>
            <a:lvl1pPr algn="l">
              <a:defRPr sz="2000" b="1"/>
            </a:lvl1pPr>
          </a:lstStyle>
          <a:p>
            <a:r>
              <a:rPr lang="de-DE"/>
              <a:t>Titelmasterformat durch Klicken bearbeiten</a:t>
            </a:r>
            <a:endParaRPr lang="en-US"/>
          </a:p>
        </p:txBody>
      </p:sp>
      <p:sp>
        <p:nvSpPr>
          <p:cNvPr id="3" name="Bildplatzhalt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platzhalt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Textmasterformate durch Klicken bearbeiten</a:t>
            </a:r>
          </a:p>
        </p:txBody>
      </p:sp>
      <p:sp>
        <p:nvSpPr>
          <p:cNvPr id="5"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FDBDE78D-A70C-47A0-AF40-0254554F2445}" type="slidenum">
              <a:rPr lang="de-DE" altLang="de-DE"/>
              <a:pPr>
                <a:defRPr/>
              </a:pPr>
              <a:t>‹#›</a:t>
            </a:fld>
            <a:r>
              <a:rPr lang="de-DE" altLang="de-DE"/>
              <a:t> -</a:t>
            </a:r>
          </a:p>
        </p:txBody>
      </p:sp>
      <p:sp>
        <p:nvSpPr>
          <p:cNvPr id="6"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308180042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en-US"/>
          </a:p>
        </p:txBody>
      </p:sp>
      <p:sp>
        <p:nvSpPr>
          <p:cNvPr id="3" name="Vertikaler Textplatzhalter 2"/>
          <p:cNvSpPr>
            <a:spLocks noGrp="1"/>
          </p:cNvSpPr>
          <p:nvPr>
            <p:ph type="body" orient="vert" idx="1"/>
          </p:nvPr>
        </p:nvSpPr>
        <p:spPr/>
        <p:txBody>
          <a:bodyPr vert="eaVert"/>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4"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8DCC3EB1-D86E-473E-9362-771E2DEDA1A5}" type="slidenum">
              <a:rPr lang="de-DE" altLang="de-DE"/>
              <a:pPr>
                <a:defRPr/>
              </a:pPr>
              <a:t>‹#›</a:t>
            </a:fld>
            <a:r>
              <a:rPr lang="de-DE" altLang="de-DE"/>
              <a:t> -</a:t>
            </a:r>
          </a:p>
        </p:txBody>
      </p:sp>
      <p:sp>
        <p:nvSpPr>
          <p:cNvPr id="5"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44144474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p:cNvSpPr>
            <a:spLocks noGrp="1"/>
          </p:cNvSpPr>
          <p:nvPr>
            <p:ph type="title" orient="vert"/>
          </p:nvPr>
        </p:nvSpPr>
        <p:spPr>
          <a:xfrm>
            <a:off x="6629400" y="31750"/>
            <a:ext cx="2057400" cy="5865813"/>
          </a:xfrm>
        </p:spPr>
        <p:txBody>
          <a:bodyPr vert="eaVert"/>
          <a:lstStyle/>
          <a:p>
            <a:r>
              <a:rPr lang="de-DE"/>
              <a:t>Titelmasterformat durch Klicken bearbeiten</a:t>
            </a:r>
            <a:endParaRPr lang="en-US"/>
          </a:p>
        </p:txBody>
      </p:sp>
      <p:sp>
        <p:nvSpPr>
          <p:cNvPr id="3" name="Vertikaler Textplatzhalter 2"/>
          <p:cNvSpPr>
            <a:spLocks noGrp="1"/>
          </p:cNvSpPr>
          <p:nvPr>
            <p:ph type="body" orient="vert" idx="1"/>
          </p:nvPr>
        </p:nvSpPr>
        <p:spPr>
          <a:xfrm>
            <a:off x="457200" y="31750"/>
            <a:ext cx="6019800" cy="5865813"/>
          </a:xfrm>
        </p:spPr>
        <p:txBody>
          <a:bodyPr vert="eaVert"/>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4"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E94FF159-58EB-4EFC-87DC-70FA1EA60788}" type="slidenum">
              <a:rPr lang="de-DE" altLang="de-DE"/>
              <a:pPr>
                <a:defRPr/>
              </a:pPr>
              <a:t>‹#›</a:t>
            </a:fld>
            <a:r>
              <a:rPr lang="de-DE" altLang="de-DE"/>
              <a:t> -</a:t>
            </a:r>
          </a:p>
        </p:txBody>
      </p:sp>
      <p:sp>
        <p:nvSpPr>
          <p:cNvPr id="5"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35863624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chart" preserve="1">
  <p:cSld name="Titel und Diagramm">
    <p:spTree>
      <p:nvGrpSpPr>
        <p:cNvPr id="1" name=""/>
        <p:cNvGrpSpPr/>
        <p:nvPr/>
      </p:nvGrpSpPr>
      <p:grpSpPr>
        <a:xfrm>
          <a:off x="0" y="0"/>
          <a:ext cx="0" cy="0"/>
          <a:chOff x="0" y="0"/>
          <a:chExt cx="0" cy="0"/>
        </a:xfrm>
      </p:grpSpPr>
      <p:sp>
        <p:nvSpPr>
          <p:cNvPr id="2" name="Titel 1"/>
          <p:cNvSpPr>
            <a:spLocks noGrp="1"/>
          </p:cNvSpPr>
          <p:nvPr>
            <p:ph type="title"/>
          </p:nvPr>
        </p:nvSpPr>
        <p:spPr>
          <a:xfrm>
            <a:off x="457200" y="31750"/>
            <a:ext cx="8229600" cy="1100138"/>
          </a:xfrm>
        </p:spPr>
        <p:txBody>
          <a:bodyPr/>
          <a:lstStyle/>
          <a:p>
            <a:r>
              <a:rPr lang="de-DE"/>
              <a:t>Titelmasterformat durch Klicken bearbeiten</a:t>
            </a:r>
            <a:endParaRPr lang="en-US"/>
          </a:p>
        </p:txBody>
      </p:sp>
      <p:sp>
        <p:nvSpPr>
          <p:cNvPr id="3" name="Diagrammplatzhalter 2"/>
          <p:cNvSpPr>
            <a:spLocks noGrp="1"/>
          </p:cNvSpPr>
          <p:nvPr>
            <p:ph type="chart" idx="1"/>
          </p:nvPr>
        </p:nvSpPr>
        <p:spPr>
          <a:xfrm>
            <a:off x="457200" y="1371600"/>
            <a:ext cx="8229600" cy="4525963"/>
          </a:xfrm>
        </p:spPr>
        <p:txBody>
          <a:bodyPr/>
          <a:lstStyle/>
          <a:p>
            <a:pPr lvl="0"/>
            <a:endParaRPr lang="en-US" noProof="0"/>
          </a:p>
        </p:txBody>
      </p:sp>
      <p:sp>
        <p:nvSpPr>
          <p:cNvPr id="4" name="Rectangle 3"/>
          <p:cNvSpPr>
            <a:spLocks noGrp="1" noChangeArrowheads="1"/>
          </p:cNvSpPr>
          <p:nvPr>
            <p:ph type="sldNum" sz="quarter" idx="10"/>
          </p:nvPr>
        </p:nvSpPr>
        <p:spPr/>
        <p:txBody>
          <a:bodyPr/>
          <a:lstStyle>
            <a:lvl1pPr>
              <a:spcBef>
                <a:spcPct val="50000"/>
              </a:spcBef>
              <a:defRPr/>
            </a:lvl1pPr>
          </a:lstStyle>
          <a:p>
            <a:pPr>
              <a:defRPr/>
            </a:pPr>
            <a:r>
              <a:rPr lang="de-DE" altLang="de-DE"/>
              <a:t>- </a:t>
            </a:r>
            <a:fld id="{F4E72B2B-2109-48CE-AC81-8A794247A5D1}" type="slidenum">
              <a:rPr lang="de-DE" altLang="de-DE"/>
              <a:pPr>
                <a:defRPr/>
              </a:pPr>
              <a:t>‹#›</a:t>
            </a:fld>
            <a:r>
              <a:rPr lang="de-DE" altLang="de-DE"/>
              <a:t> -</a:t>
            </a:r>
          </a:p>
        </p:txBody>
      </p:sp>
      <p:sp>
        <p:nvSpPr>
          <p:cNvPr id="5" name="Rectangle 14"/>
          <p:cNvSpPr>
            <a:spLocks noGrp="1" noChangeArrowheads="1"/>
          </p:cNvSpPr>
          <p:nvPr>
            <p:ph type="ftr" sz="quarter" idx="11"/>
          </p:nvPr>
        </p:nvSpPr>
        <p:spPr/>
        <p:txBody>
          <a:bodyPr/>
          <a:lstStyle>
            <a:lvl1pPr>
              <a:spcBef>
                <a:spcPct val="50000"/>
              </a:spcBef>
              <a:defRPr/>
            </a:lvl1pPr>
          </a:lstStyle>
          <a:p>
            <a:pPr>
              <a:defRPr/>
            </a:pPr>
            <a:r>
              <a:rPr lang="de-DE"/>
              <a:t>Prof. Dr. Rainer Maurer</a:t>
            </a:r>
          </a:p>
        </p:txBody>
      </p:sp>
    </p:spTree>
    <p:extLst>
      <p:ext uri="{BB962C8B-B14F-4D97-AF65-F5344CB8AC3E}">
        <p14:creationId xmlns:p14="http://schemas.microsoft.com/office/powerpoint/2010/main" val="22866305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722313" y="4406900"/>
            <a:ext cx="7772400" cy="1362075"/>
          </a:xfrm>
        </p:spPr>
        <p:txBody>
          <a:bodyPr anchor="t"/>
          <a:lstStyle>
            <a:lvl1pPr algn="l">
              <a:defRPr sz="4000" b="1" cap="all"/>
            </a:lvl1pPr>
          </a:lstStyle>
          <a:p>
            <a:r>
              <a:rPr lang="de-DE"/>
              <a:t>Titelmasterformat durch Klicken bearbeiten</a:t>
            </a:r>
            <a:endParaRPr lang="en-US"/>
          </a:p>
        </p:txBody>
      </p:sp>
      <p:sp>
        <p:nvSpPr>
          <p:cNvPr id="3" name="Textplatzhalt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de-DE"/>
              <a:t>Textmasterformate durch Klicken bearbeiten</a:t>
            </a:r>
          </a:p>
        </p:txBody>
      </p:sp>
      <p:sp>
        <p:nvSpPr>
          <p:cNvPr id="4" name="Rectangle 3"/>
          <p:cNvSpPr>
            <a:spLocks noGrp="1" noChangeArrowheads="1"/>
          </p:cNvSpPr>
          <p:nvPr>
            <p:ph type="sldNum" sz="quarter" idx="10"/>
          </p:nvPr>
        </p:nvSpPr>
        <p:spPr>
          <a:ln/>
        </p:spPr>
        <p:txBody>
          <a:bodyPr/>
          <a:lstStyle>
            <a:lvl1pPr>
              <a:defRPr/>
            </a:lvl1pPr>
          </a:lstStyle>
          <a:p>
            <a:pPr>
              <a:defRPr/>
            </a:pPr>
            <a:r>
              <a:rPr lang="de-DE" altLang="de-DE"/>
              <a:t>- </a:t>
            </a:r>
            <a:fld id="{9610125F-76BC-466A-B821-8F835A34D813}" type="slidenum">
              <a:rPr lang="de-DE" altLang="de-DE"/>
              <a:pPr>
                <a:defRPr/>
              </a:pPr>
              <a:t>‹#›</a:t>
            </a:fld>
            <a:r>
              <a:rPr lang="de-DE" altLang="de-DE"/>
              <a:t> -</a:t>
            </a:r>
          </a:p>
        </p:txBody>
      </p:sp>
      <p:sp>
        <p:nvSpPr>
          <p:cNvPr id="5"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23621489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en-US"/>
          </a:p>
        </p:txBody>
      </p:sp>
      <p:sp>
        <p:nvSpPr>
          <p:cNvPr id="3" name="Inhaltsplatzhalter 2"/>
          <p:cNvSpPr>
            <a:spLocks noGrp="1"/>
          </p:cNvSpPr>
          <p:nvPr>
            <p:ph sz="half" idx="1"/>
          </p:nvPr>
        </p:nvSpPr>
        <p:spPr>
          <a:xfrm>
            <a:off x="457200" y="13716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4" name="Inhaltsplatzhalter 3"/>
          <p:cNvSpPr>
            <a:spLocks noGrp="1"/>
          </p:cNvSpPr>
          <p:nvPr>
            <p:ph sz="half" idx="2"/>
          </p:nvPr>
        </p:nvSpPr>
        <p:spPr>
          <a:xfrm>
            <a:off x="4648200" y="13716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5" name="Rectangle 3"/>
          <p:cNvSpPr>
            <a:spLocks noGrp="1" noChangeArrowheads="1"/>
          </p:cNvSpPr>
          <p:nvPr>
            <p:ph type="sldNum" sz="quarter" idx="10"/>
          </p:nvPr>
        </p:nvSpPr>
        <p:spPr>
          <a:ln/>
        </p:spPr>
        <p:txBody>
          <a:bodyPr/>
          <a:lstStyle>
            <a:lvl1pPr>
              <a:defRPr/>
            </a:lvl1pPr>
          </a:lstStyle>
          <a:p>
            <a:pPr>
              <a:defRPr/>
            </a:pPr>
            <a:r>
              <a:rPr lang="de-DE" altLang="de-DE"/>
              <a:t>- </a:t>
            </a:r>
            <a:fld id="{55093F08-08C3-462C-9ECA-4BE43C378930}" type="slidenum">
              <a:rPr lang="de-DE" altLang="de-DE"/>
              <a:pPr>
                <a:defRPr/>
              </a:pPr>
              <a:t>‹#›</a:t>
            </a:fld>
            <a:r>
              <a:rPr lang="de-DE" altLang="de-DE"/>
              <a:t> -</a:t>
            </a:r>
          </a:p>
        </p:txBody>
      </p:sp>
      <p:sp>
        <p:nvSpPr>
          <p:cNvPr id="6"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9986519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p:cNvSpPr>
            <a:spLocks noGrp="1"/>
          </p:cNvSpPr>
          <p:nvPr>
            <p:ph type="title"/>
          </p:nvPr>
        </p:nvSpPr>
        <p:spPr>
          <a:xfrm>
            <a:off x="457200" y="274638"/>
            <a:ext cx="8229600" cy="1143000"/>
          </a:xfrm>
        </p:spPr>
        <p:txBody>
          <a:bodyPr/>
          <a:lstStyle>
            <a:lvl1pPr>
              <a:defRPr/>
            </a:lvl1pPr>
          </a:lstStyle>
          <a:p>
            <a:r>
              <a:rPr lang="de-DE"/>
              <a:t>Titelmasterformat durch Klicken bearbeiten</a:t>
            </a:r>
            <a:endParaRPr lang="en-US"/>
          </a:p>
        </p:txBody>
      </p:sp>
      <p:sp>
        <p:nvSpPr>
          <p:cNvPr id="3" name="Textplatzhalt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Textmasterformate durch Klicken bearbeiten</a:t>
            </a:r>
          </a:p>
        </p:txBody>
      </p:sp>
      <p:sp>
        <p:nvSpPr>
          <p:cNvPr id="4" name="Inhaltsplatzhalt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5" name="Textplatzhalt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Textmasterformate durch Klicken bearbeiten</a:t>
            </a:r>
          </a:p>
        </p:txBody>
      </p:sp>
      <p:sp>
        <p:nvSpPr>
          <p:cNvPr id="6" name="Inhaltsplatzhalt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7" name="Rectangle 3"/>
          <p:cNvSpPr>
            <a:spLocks noGrp="1" noChangeArrowheads="1"/>
          </p:cNvSpPr>
          <p:nvPr>
            <p:ph type="sldNum" sz="quarter" idx="10"/>
          </p:nvPr>
        </p:nvSpPr>
        <p:spPr>
          <a:ln/>
        </p:spPr>
        <p:txBody>
          <a:bodyPr/>
          <a:lstStyle>
            <a:lvl1pPr>
              <a:defRPr/>
            </a:lvl1pPr>
          </a:lstStyle>
          <a:p>
            <a:pPr>
              <a:defRPr/>
            </a:pPr>
            <a:r>
              <a:rPr lang="de-DE" altLang="de-DE"/>
              <a:t>- </a:t>
            </a:r>
            <a:fld id="{3B334D0D-FE81-41DB-BD18-739675FB395B}" type="slidenum">
              <a:rPr lang="de-DE" altLang="de-DE"/>
              <a:pPr>
                <a:defRPr/>
              </a:pPr>
              <a:t>‹#›</a:t>
            </a:fld>
            <a:r>
              <a:rPr lang="de-DE" altLang="de-DE"/>
              <a:t> -</a:t>
            </a:r>
          </a:p>
        </p:txBody>
      </p:sp>
      <p:sp>
        <p:nvSpPr>
          <p:cNvPr id="8"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368243886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Titelmasterformat durch Klicken bearbeiten</a:t>
            </a:r>
            <a:endParaRPr lang="en-US"/>
          </a:p>
        </p:txBody>
      </p:sp>
      <p:sp>
        <p:nvSpPr>
          <p:cNvPr id="3" name="Rectangle 3"/>
          <p:cNvSpPr>
            <a:spLocks noGrp="1" noChangeArrowheads="1"/>
          </p:cNvSpPr>
          <p:nvPr>
            <p:ph type="sldNum" sz="quarter" idx="10"/>
          </p:nvPr>
        </p:nvSpPr>
        <p:spPr>
          <a:ln/>
        </p:spPr>
        <p:txBody>
          <a:bodyPr/>
          <a:lstStyle>
            <a:lvl1pPr>
              <a:defRPr/>
            </a:lvl1pPr>
          </a:lstStyle>
          <a:p>
            <a:pPr>
              <a:defRPr/>
            </a:pPr>
            <a:r>
              <a:rPr lang="de-DE" altLang="de-DE"/>
              <a:t>- </a:t>
            </a:r>
            <a:fld id="{4211DE63-D686-4EA0-AEF7-EC49B7BC3910}" type="slidenum">
              <a:rPr lang="de-DE" altLang="de-DE"/>
              <a:pPr>
                <a:defRPr/>
              </a:pPr>
              <a:t>‹#›</a:t>
            </a:fld>
            <a:r>
              <a:rPr lang="de-DE" altLang="de-DE"/>
              <a:t> -</a:t>
            </a:r>
          </a:p>
        </p:txBody>
      </p:sp>
      <p:sp>
        <p:nvSpPr>
          <p:cNvPr id="4"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213875644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Rectangle 3"/>
          <p:cNvSpPr>
            <a:spLocks noGrp="1" noChangeArrowheads="1"/>
          </p:cNvSpPr>
          <p:nvPr>
            <p:ph type="sldNum" sz="quarter" idx="10"/>
          </p:nvPr>
        </p:nvSpPr>
        <p:spPr>
          <a:ln/>
        </p:spPr>
        <p:txBody>
          <a:bodyPr/>
          <a:lstStyle>
            <a:lvl1pPr>
              <a:defRPr/>
            </a:lvl1pPr>
          </a:lstStyle>
          <a:p>
            <a:pPr>
              <a:defRPr/>
            </a:pPr>
            <a:r>
              <a:rPr lang="de-DE" altLang="de-DE"/>
              <a:t>- </a:t>
            </a:r>
            <a:fld id="{79340615-F47D-48FA-8344-C754D916B244}" type="slidenum">
              <a:rPr lang="de-DE" altLang="de-DE"/>
              <a:pPr>
                <a:defRPr/>
              </a:pPr>
              <a:t>‹#›</a:t>
            </a:fld>
            <a:r>
              <a:rPr lang="de-DE" altLang="de-DE"/>
              <a:t> -</a:t>
            </a:r>
          </a:p>
        </p:txBody>
      </p:sp>
      <p:sp>
        <p:nvSpPr>
          <p:cNvPr id="3"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4207467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457200" y="273050"/>
            <a:ext cx="3008313" cy="1162050"/>
          </a:xfrm>
        </p:spPr>
        <p:txBody>
          <a:bodyPr anchor="b"/>
          <a:lstStyle>
            <a:lvl1pPr algn="l">
              <a:defRPr sz="2000" b="1"/>
            </a:lvl1pPr>
          </a:lstStyle>
          <a:p>
            <a:r>
              <a:rPr lang="de-DE"/>
              <a:t>Titelmasterformat durch Klicken bearbeiten</a:t>
            </a:r>
            <a:endParaRPr lang="en-US"/>
          </a:p>
        </p:txBody>
      </p:sp>
      <p:sp>
        <p:nvSpPr>
          <p:cNvPr id="3" name="Inhaltsplatzhalt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Textmasterformate durch Klicken bearbeiten</a:t>
            </a:r>
          </a:p>
          <a:p>
            <a:pPr lvl="1"/>
            <a:r>
              <a:rPr lang="de-DE"/>
              <a:t>Zweite Ebene</a:t>
            </a:r>
          </a:p>
          <a:p>
            <a:pPr lvl="2"/>
            <a:r>
              <a:rPr lang="de-DE"/>
              <a:t>Dritte Ebene</a:t>
            </a:r>
          </a:p>
          <a:p>
            <a:pPr lvl="3"/>
            <a:r>
              <a:rPr lang="de-DE"/>
              <a:t>Vierte Ebene</a:t>
            </a:r>
          </a:p>
          <a:p>
            <a:pPr lvl="4"/>
            <a:r>
              <a:rPr lang="de-DE"/>
              <a:t>Fünfte Ebene</a:t>
            </a:r>
            <a:endParaRPr lang="en-US"/>
          </a:p>
        </p:txBody>
      </p:sp>
      <p:sp>
        <p:nvSpPr>
          <p:cNvPr id="4" name="Textplatzhalt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Textmasterformate durch Klicken bearbeiten</a:t>
            </a:r>
          </a:p>
        </p:txBody>
      </p:sp>
      <p:sp>
        <p:nvSpPr>
          <p:cNvPr id="5" name="Rectangle 3"/>
          <p:cNvSpPr>
            <a:spLocks noGrp="1" noChangeArrowheads="1"/>
          </p:cNvSpPr>
          <p:nvPr>
            <p:ph type="sldNum" sz="quarter" idx="10"/>
          </p:nvPr>
        </p:nvSpPr>
        <p:spPr>
          <a:ln/>
        </p:spPr>
        <p:txBody>
          <a:bodyPr/>
          <a:lstStyle>
            <a:lvl1pPr>
              <a:defRPr/>
            </a:lvl1pPr>
          </a:lstStyle>
          <a:p>
            <a:pPr>
              <a:defRPr/>
            </a:pPr>
            <a:r>
              <a:rPr lang="de-DE" altLang="de-DE"/>
              <a:t>- </a:t>
            </a:r>
            <a:fld id="{4AB6F156-1233-4523-A551-B125522E0FFD}" type="slidenum">
              <a:rPr lang="de-DE" altLang="de-DE"/>
              <a:pPr>
                <a:defRPr/>
              </a:pPr>
              <a:t>‹#›</a:t>
            </a:fld>
            <a:r>
              <a:rPr lang="de-DE" altLang="de-DE"/>
              <a:t> -</a:t>
            </a:r>
          </a:p>
        </p:txBody>
      </p:sp>
      <p:sp>
        <p:nvSpPr>
          <p:cNvPr id="6"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395785990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1792288" y="4800600"/>
            <a:ext cx="5486400" cy="566738"/>
          </a:xfrm>
        </p:spPr>
        <p:txBody>
          <a:bodyPr anchor="b"/>
          <a:lstStyle>
            <a:lvl1pPr algn="l">
              <a:defRPr sz="2000" b="1"/>
            </a:lvl1pPr>
          </a:lstStyle>
          <a:p>
            <a:r>
              <a:rPr lang="de-DE"/>
              <a:t>Titelmasterformat durch Klicken bearbeiten</a:t>
            </a:r>
            <a:endParaRPr lang="en-US"/>
          </a:p>
        </p:txBody>
      </p:sp>
      <p:sp>
        <p:nvSpPr>
          <p:cNvPr id="3" name="Bildplatzhalt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platzhalt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a:t>Textmasterformate durch Klicken bearbeiten</a:t>
            </a:r>
          </a:p>
        </p:txBody>
      </p:sp>
      <p:sp>
        <p:nvSpPr>
          <p:cNvPr id="5" name="Rectangle 3"/>
          <p:cNvSpPr>
            <a:spLocks noGrp="1" noChangeArrowheads="1"/>
          </p:cNvSpPr>
          <p:nvPr>
            <p:ph type="sldNum" sz="quarter" idx="10"/>
          </p:nvPr>
        </p:nvSpPr>
        <p:spPr>
          <a:ln/>
        </p:spPr>
        <p:txBody>
          <a:bodyPr/>
          <a:lstStyle>
            <a:lvl1pPr>
              <a:defRPr/>
            </a:lvl1pPr>
          </a:lstStyle>
          <a:p>
            <a:pPr>
              <a:defRPr/>
            </a:pPr>
            <a:r>
              <a:rPr lang="de-DE" altLang="de-DE"/>
              <a:t>- </a:t>
            </a:r>
            <a:fld id="{C9F61912-361E-403D-B0E6-4379D9788011}" type="slidenum">
              <a:rPr lang="de-DE" altLang="de-DE"/>
              <a:pPr>
                <a:defRPr/>
              </a:pPr>
              <a:t>‹#›</a:t>
            </a:fld>
            <a:r>
              <a:rPr lang="de-DE" altLang="de-DE"/>
              <a:t> -</a:t>
            </a:r>
          </a:p>
        </p:txBody>
      </p:sp>
      <p:sp>
        <p:nvSpPr>
          <p:cNvPr id="6" name="Rectangle 14"/>
          <p:cNvSpPr>
            <a:spLocks noGrp="1" noChangeArrowheads="1"/>
          </p:cNvSpPr>
          <p:nvPr>
            <p:ph type="ftr" sz="quarter" idx="11"/>
          </p:nvPr>
        </p:nvSpPr>
        <p:spPr>
          <a:ln/>
        </p:spPr>
        <p:txBody>
          <a:bodyPr/>
          <a:lstStyle>
            <a:lvl1pPr>
              <a:defRPr/>
            </a:lvl1pPr>
          </a:lstStyle>
          <a:p>
            <a:pPr>
              <a:defRPr/>
            </a:pPr>
            <a:r>
              <a:rPr lang="de-DE"/>
              <a:t>Prof. Dr. Rainer Maurer</a:t>
            </a:r>
          </a:p>
        </p:txBody>
      </p:sp>
    </p:spTree>
    <p:extLst>
      <p:ext uri="{BB962C8B-B14F-4D97-AF65-F5344CB8AC3E}">
        <p14:creationId xmlns:p14="http://schemas.microsoft.com/office/powerpoint/2010/main" val="302401641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405379" name="Rectangle 3"/>
          <p:cNvSpPr>
            <a:spLocks noGrp="1" noChangeArrowheads="1"/>
          </p:cNvSpPr>
          <p:nvPr>
            <p:ph type="sldNum" sz="quarter" idx="4"/>
          </p:nvPr>
        </p:nvSpPr>
        <p:spPr bwMode="auto">
          <a:xfrm>
            <a:off x="7038975" y="6376988"/>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b="1">
                <a:solidFill>
                  <a:schemeClr val="tx1"/>
                </a:solidFill>
              </a:defRPr>
            </a:lvl1pPr>
          </a:lstStyle>
          <a:p>
            <a:pPr>
              <a:defRPr/>
            </a:pPr>
            <a:r>
              <a:rPr lang="de-DE" altLang="de-DE"/>
              <a:t>- </a:t>
            </a:r>
            <a:fld id="{D26DE4C4-B7CC-4CC3-B0C2-F063B3C8A595}" type="slidenum">
              <a:rPr lang="de-DE" altLang="de-DE"/>
              <a:pPr>
                <a:defRPr/>
              </a:pPr>
              <a:t>‹#›</a:t>
            </a:fld>
            <a:r>
              <a:rPr lang="de-DE" altLang="de-DE"/>
              <a:t> -</a:t>
            </a:r>
          </a:p>
        </p:txBody>
      </p:sp>
      <p:grpSp>
        <p:nvGrpSpPr>
          <p:cNvPr id="3075" name="Group 4"/>
          <p:cNvGrpSpPr>
            <a:grpSpLocks/>
          </p:cNvGrpSpPr>
          <p:nvPr/>
        </p:nvGrpSpPr>
        <p:grpSpPr bwMode="auto">
          <a:xfrm>
            <a:off x="0" y="0"/>
            <a:ext cx="9140825" cy="6850063"/>
            <a:chOff x="0" y="0"/>
            <a:chExt cx="5758" cy="4315"/>
          </a:xfrm>
        </p:grpSpPr>
        <p:grpSp>
          <p:nvGrpSpPr>
            <p:cNvPr id="3082" name="Group 5"/>
            <p:cNvGrpSpPr>
              <a:grpSpLocks/>
            </p:cNvGrpSpPr>
            <p:nvPr userDrawn="1"/>
          </p:nvGrpSpPr>
          <p:grpSpPr bwMode="auto">
            <a:xfrm>
              <a:off x="1728" y="2230"/>
              <a:ext cx="4027" cy="2085"/>
              <a:chOff x="1728" y="2230"/>
              <a:chExt cx="4027" cy="2085"/>
            </a:xfrm>
          </p:grpSpPr>
          <p:sp>
            <p:nvSpPr>
              <p:cNvPr id="240538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eaLnBrk="1" hangingPunct="1">
                  <a:defRPr/>
                </a:pPr>
                <a:endParaRPr lang="en-US" baseline="30000">
                  <a:solidFill>
                    <a:srgbClr val="66FFFF"/>
                  </a:solidFill>
                  <a:latin typeface="Arial" charset="0"/>
                </a:endParaRPr>
              </a:p>
            </p:txBody>
          </p:sp>
          <p:sp>
            <p:nvSpPr>
              <p:cNvPr id="240538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eaLnBrk="1" hangingPunct="1">
                  <a:defRPr/>
                </a:pPr>
                <a:endParaRPr lang="en-US" baseline="30000">
                  <a:solidFill>
                    <a:srgbClr val="66FFFF"/>
                  </a:solidFill>
                  <a:latin typeface="Arial" charset="0"/>
                </a:endParaRPr>
              </a:p>
            </p:txBody>
          </p:sp>
          <p:sp>
            <p:nvSpPr>
              <p:cNvPr id="240538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eaLnBrk="1" hangingPunct="1">
                  <a:defRPr/>
                </a:pPr>
                <a:endParaRPr lang="en-US" baseline="30000">
                  <a:solidFill>
                    <a:srgbClr val="66FFFF"/>
                  </a:solidFill>
                  <a:latin typeface="Arial" charset="0"/>
                </a:endParaRPr>
              </a:p>
            </p:txBody>
          </p:sp>
          <p:sp>
            <p:nvSpPr>
              <p:cNvPr id="308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538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eaLnBrk="1" hangingPunct="1">
                  <a:defRPr/>
                </a:pPr>
                <a:endParaRPr lang="en-US" baseline="30000">
                  <a:solidFill>
                    <a:srgbClr val="66FFFF"/>
                  </a:solidFill>
                  <a:latin typeface="Arial" charset="0"/>
                </a:endParaRPr>
              </a:p>
            </p:txBody>
          </p:sp>
        </p:grpSp>
        <p:sp>
          <p:nvSpPr>
            <p:cNvPr id="240538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eaLnBrk="1" hangingPunct="1">
                <a:defRPr/>
              </a:pPr>
              <a:endParaRPr lang="en-US" baseline="30000">
                <a:solidFill>
                  <a:srgbClr val="66FFFF"/>
                </a:solidFill>
                <a:latin typeface="Arial" charset="0"/>
              </a:endParaRPr>
            </a:p>
          </p:txBody>
        </p:sp>
        <p:sp>
          <p:nvSpPr>
            <p:cNvPr id="3084" name="Freeform 12"/>
            <p:cNvSpPr>
              <a:spLocks/>
            </p:cNvSpPr>
            <p:nvPr/>
          </p:nvSpPr>
          <p:spPr bwMode="hidden">
            <a:xfrm>
              <a:off x="0" y="0"/>
              <a:ext cx="5758" cy="1776"/>
            </a:xfrm>
            <a:custGeom>
              <a:avLst/>
              <a:gdLst>
                <a:gd name="T0" fmla="*/ 0 w 5740"/>
                <a:gd name="T1" fmla="*/ 0 h 1906"/>
                <a:gd name="T2" fmla="*/ 0 w 5740"/>
                <a:gd name="T3" fmla="*/ 12 h 1906"/>
                <a:gd name="T4" fmla="*/ 7190 w 5740"/>
                <a:gd name="T5" fmla="*/ 12 h 1906"/>
                <a:gd name="T6" fmla="*/ 7190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405390" name="Rectangle 14"/>
          <p:cNvSpPr>
            <a:spLocks noGrp="1" noChangeArrowheads="1"/>
          </p:cNvSpPr>
          <p:nvPr>
            <p:ph type="ftr" sz="quarter" idx="3"/>
          </p:nvPr>
        </p:nvSpPr>
        <p:spPr bwMode="auto">
          <a:xfrm>
            <a:off x="-19050" y="6376988"/>
            <a:ext cx="5653088"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spcBef>
                <a:spcPct val="0"/>
              </a:spcBef>
              <a:defRPr sz="600">
                <a:solidFill>
                  <a:schemeClr val="tx1"/>
                </a:solidFill>
              </a:defRPr>
            </a:lvl1pPr>
          </a:lstStyle>
          <a:p>
            <a:pPr>
              <a:defRPr/>
            </a:pPr>
            <a:r>
              <a:rPr lang="de-DE"/>
              <a:t>Prof. Dr. Rainer Maurer</a:t>
            </a:r>
          </a:p>
        </p:txBody>
      </p:sp>
      <p:sp>
        <p:nvSpPr>
          <p:cNvPr id="2405391" name="Rectangle 15"/>
          <p:cNvSpPr>
            <a:spLocks noGrp="1" noChangeArrowheads="1"/>
          </p:cNvSpPr>
          <p:nvPr>
            <p:ph type="body" idx="1"/>
          </p:nvPr>
        </p:nvSpPr>
        <p:spPr bwMode="auto">
          <a:xfrm>
            <a:off x="457200" y="13716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en-US"/>
              <a:t>Textmasterformate durch Klicken bearbeiten</a:t>
            </a:r>
          </a:p>
          <a:p>
            <a:pPr lvl="1"/>
            <a:r>
              <a:rPr lang="de-DE" altLang="en-US"/>
              <a:t>Zweite Ebene</a:t>
            </a:r>
          </a:p>
          <a:p>
            <a:pPr lvl="2"/>
            <a:r>
              <a:rPr lang="de-DE" altLang="en-US"/>
              <a:t>Dritte Ebene</a:t>
            </a:r>
          </a:p>
          <a:p>
            <a:pPr lvl="3"/>
            <a:r>
              <a:rPr lang="de-DE" altLang="en-US"/>
              <a:t>Vierte Ebene</a:t>
            </a:r>
          </a:p>
          <a:p>
            <a:pPr lvl="4"/>
            <a:r>
              <a:rPr lang="de-DE" altLang="en-US"/>
              <a:t>Fünfte Ebene</a:t>
            </a:r>
          </a:p>
        </p:txBody>
      </p:sp>
      <p:sp>
        <p:nvSpPr>
          <p:cNvPr id="2405394" name="Rectangle 18"/>
          <p:cNvSpPr>
            <a:spLocks noGrp="1" noChangeArrowheads="1"/>
          </p:cNvSpPr>
          <p:nvPr>
            <p:ph type="title"/>
          </p:nvPr>
        </p:nvSpPr>
        <p:spPr bwMode="auto">
          <a:xfrm>
            <a:off x="457200" y="31750"/>
            <a:ext cx="8229600" cy="110013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de-DE"/>
              <a:t>Titelmasterformat durch Klicken bearbeiten</a:t>
            </a:r>
          </a:p>
        </p:txBody>
      </p:sp>
      <p:grpSp>
        <p:nvGrpSpPr>
          <p:cNvPr id="3079" name="Group 25"/>
          <p:cNvGrpSpPr>
            <a:grpSpLocks/>
          </p:cNvGrpSpPr>
          <p:nvPr/>
        </p:nvGrpSpPr>
        <p:grpSpPr bwMode="auto">
          <a:xfrm>
            <a:off x="42863" y="4865688"/>
            <a:ext cx="309562" cy="1476375"/>
            <a:chOff x="27" y="3065"/>
            <a:chExt cx="195" cy="930"/>
          </a:xfrm>
        </p:grpSpPr>
        <p:sp>
          <p:nvSpPr>
            <p:cNvPr id="3080" name="Rectangle 26"/>
            <p:cNvSpPr>
              <a:spLocks noChangeArrowheads="1"/>
            </p:cNvSpPr>
            <p:nvPr userDrawn="1"/>
          </p:nvSpPr>
          <p:spPr bwMode="auto">
            <a:xfrm rot="-5400000">
              <a:off x="-282" y="3383"/>
              <a:ext cx="89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eaLnBrk="0" hangingPunct="0">
                <a:defRPr sz="2000">
                  <a:solidFill>
                    <a:schemeClr val="bg2"/>
                  </a:solidFill>
                  <a:latin typeface="Arial" pitchFamily="34" charset="0"/>
                </a:defRPr>
              </a:lvl1pPr>
              <a:lvl2pPr marL="742950" indent="-285750" defTabSz="762000" eaLnBrk="0" hangingPunct="0">
                <a:defRPr sz="2000">
                  <a:solidFill>
                    <a:schemeClr val="bg2"/>
                  </a:solidFill>
                  <a:latin typeface="Arial" pitchFamily="34" charset="0"/>
                </a:defRPr>
              </a:lvl2pPr>
              <a:lvl3pPr marL="1143000" indent="-228600" defTabSz="762000" eaLnBrk="0" hangingPunct="0">
                <a:defRPr sz="2000">
                  <a:solidFill>
                    <a:schemeClr val="bg2"/>
                  </a:solidFill>
                  <a:latin typeface="Arial" pitchFamily="34" charset="0"/>
                </a:defRPr>
              </a:lvl3pPr>
              <a:lvl4pPr marL="1600200" indent="-228600" defTabSz="762000" eaLnBrk="0" hangingPunct="0">
                <a:defRPr sz="2000">
                  <a:solidFill>
                    <a:schemeClr val="bg2"/>
                  </a:solidFill>
                  <a:latin typeface="Arial" pitchFamily="34" charset="0"/>
                </a:defRPr>
              </a:lvl4pPr>
              <a:lvl5pPr marL="2057400" indent="-228600" defTabSz="762000" eaLnBrk="0" hangingPunct="0">
                <a:defRPr sz="2000">
                  <a:solidFill>
                    <a:schemeClr val="bg2"/>
                  </a:solidFill>
                  <a:latin typeface="Arial" pitchFamily="34" charset="0"/>
                </a:defRPr>
              </a:lvl5pPr>
              <a:lvl6pPr marL="2514600" indent="-228600" algn="ctr" defTabSz="762000" eaLnBrk="0" fontAlgn="base" hangingPunct="0">
                <a:spcBef>
                  <a:spcPct val="50000"/>
                </a:spcBef>
                <a:spcAft>
                  <a:spcPct val="0"/>
                </a:spcAft>
                <a:defRPr sz="2000">
                  <a:solidFill>
                    <a:schemeClr val="bg2"/>
                  </a:solidFill>
                  <a:latin typeface="Arial" pitchFamily="34" charset="0"/>
                </a:defRPr>
              </a:lvl6pPr>
              <a:lvl7pPr marL="2971800" indent="-228600" algn="ctr" defTabSz="762000" eaLnBrk="0" fontAlgn="base" hangingPunct="0">
                <a:spcBef>
                  <a:spcPct val="50000"/>
                </a:spcBef>
                <a:spcAft>
                  <a:spcPct val="0"/>
                </a:spcAft>
                <a:defRPr sz="2000">
                  <a:solidFill>
                    <a:schemeClr val="bg2"/>
                  </a:solidFill>
                  <a:latin typeface="Arial" pitchFamily="34" charset="0"/>
                </a:defRPr>
              </a:lvl7pPr>
              <a:lvl8pPr marL="3429000" indent="-228600" algn="ctr" defTabSz="762000" eaLnBrk="0" fontAlgn="base" hangingPunct="0">
                <a:spcBef>
                  <a:spcPct val="50000"/>
                </a:spcBef>
                <a:spcAft>
                  <a:spcPct val="0"/>
                </a:spcAft>
                <a:defRPr sz="2000">
                  <a:solidFill>
                    <a:schemeClr val="bg2"/>
                  </a:solidFill>
                  <a:latin typeface="Arial" pitchFamily="34" charset="0"/>
                </a:defRPr>
              </a:lvl8pPr>
              <a:lvl9pPr marL="3886200" indent="-228600" algn="ctr" defTabSz="762000" eaLnBrk="0" fontAlgn="base" hangingPunct="0">
                <a:spcBef>
                  <a:spcPct val="50000"/>
                </a:spcBef>
                <a:spcAft>
                  <a:spcPct val="0"/>
                </a:spcAft>
                <a:defRPr sz="2000">
                  <a:solidFill>
                    <a:schemeClr val="bg2"/>
                  </a:solidFill>
                  <a:latin typeface="Arial" pitchFamily="34" charset="0"/>
                </a:defRPr>
              </a:lvl9pPr>
            </a:lstStyle>
            <a:p>
              <a:pPr>
                <a:defRPr/>
              </a:pPr>
              <a:r>
                <a:rPr lang="en-GB" altLang="en-US" sz="500">
                  <a:solidFill>
                    <a:srgbClr val="0033CC"/>
                  </a:solidFill>
                </a:rPr>
                <a:t>© RAINER MAURER, Pforzheim</a:t>
              </a:r>
            </a:p>
          </p:txBody>
        </p:sp>
        <p:sp useBgFill="1">
          <p:nvSpPr>
            <p:cNvPr id="3081" name="Rectangle 27"/>
            <p:cNvSpPr>
              <a:spLocks noChangeArrowheads="1"/>
            </p:cNvSpPr>
            <p:nvPr userDrawn="1"/>
          </p:nvSpPr>
          <p:spPr bwMode="auto">
            <a:xfrm>
              <a:off x="27" y="3112"/>
              <a:ext cx="195" cy="883"/>
            </a:xfrm>
            <a:prstGeom prst="rect">
              <a:avLst/>
            </a:prstGeom>
            <a:ln>
              <a:noFill/>
            </a:ln>
            <a:extLst>
              <a:ext uri="{91240B29-F687-4F45-9708-019B960494DF}">
                <a14:hiddenLine xmlns:a14="http://schemas.microsoft.com/office/drawing/2010/main" w="38100" algn="ctr">
                  <a:solidFill>
                    <a:srgbClr val="000000"/>
                  </a:solidFill>
                  <a:miter lim="800000"/>
                  <a:headEnd type="none" w="lg" len="lg"/>
                  <a:tailEnd type="none" w="lg" len="lg"/>
                </a14:hiddenLine>
              </a:ext>
            </a:extLst>
          </p:spPr>
          <p:txBody>
            <a:bodyPr wrap="none" lIns="90000" tIns="46800" rIns="90000" bIns="46800" anchor="ctr"/>
            <a:lstStyle>
              <a:lvl1pPr eaLnBrk="0" hangingPunct="0">
                <a:defRPr sz="2000">
                  <a:solidFill>
                    <a:schemeClr val="bg2"/>
                  </a:solidFill>
                  <a:latin typeface="Arial" pitchFamily="34" charset="0"/>
                </a:defRPr>
              </a:lvl1pPr>
              <a:lvl2pPr marL="742950" indent="-285750" eaLnBrk="0" hangingPunct="0">
                <a:defRPr sz="2000">
                  <a:solidFill>
                    <a:schemeClr val="bg2"/>
                  </a:solidFill>
                  <a:latin typeface="Arial" pitchFamily="34" charset="0"/>
                </a:defRPr>
              </a:lvl2pPr>
              <a:lvl3pPr marL="1143000" indent="-228600" eaLnBrk="0" hangingPunct="0">
                <a:defRPr sz="2000">
                  <a:solidFill>
                    <a:schemeClr val="bg2"/>
                  </a:solidFill>
                  <a:latin typeface="Arial" pitchFamily="34" charset="0"/>
                </a:defRPr>
              </a:lvl3pPr>
              <a:lvl4pPr marL="1600200" indent="-228600" eaLnBrk="0" hangingPunct="0">
                <a:defRPr sz="2000">
                  <a:solidFill>
                    <a:schemeClr val="bg2"/>
                  </a:solidFill>
                  <a:latin typeface="Arial" pitchFamily="34" charset="0"/>
                </a:defRPr>
              </a:lvl4pPr>
              <a:lvl5pPr marL="2057400" indent="-228600" eaLnBrk="0" hangingPunct="0">
                <a:defRPr sz="2000">
                  <a:solidFill>
                    <a:schemeClr val="bg2"/>
                  </a:solidFill>
                  <a:latin typeface="Arial" pitchFamily="34" charset="0"/>
                </a:defRPr>
              </a:lvl5pPr>
              <a:lvl6pPr marL="2514600" indent="-228600" algn="ctr" eaLnBrk="0" fontAlgn="base" hangingPunct="0">
                <a:spcBef>
                  <a:spcPct val="50000"/>
                </a:spcBef>
                <a:spcAft>
                  <a:spcPct val="0"/>
                </a:spcAft>
                <a:defRPr sz="2000">
                  <a:solidFill>
                    <a:schemeClr val="bg2"/>
                  </a:solidFill>
                  <a:latin typeface="Arial" pitchFamily="34" charset="0"/>
                </a:defRPr>
              </a:lvl6pPr>
              <a:lvl7pPr marL="2971800" indent="-228600" algn="ctr" eaLnBrk="0" fontAlgn="base" hangingPunct="0">
                <a:spcBef>
                  <a:spcPct val="50000"/>
                </a:spcBef>
                <a:spcAft>
                  <a:spcPct val="0"/>
                </a:spcAft>
                <a:defRPr sz="2000">
                  <a:solidFill>
                    <a:schemeClr val="bg2"/>
                  </a:solidFill>
                  <a:latin typeface="Arial" pitchFamily="34" charset="0"/>
                </a:defRPr>
              </a:lvl7pPr>
              <a:lvl8pPr marL="3429000" indent="-228600" algn="ctr" eaLnBrk="0" fontAlgn="base" hangingPunct="0">
                <a:spcBef>
                  <a:spcPct val="50000"/>
                </a:spcBef>
                <a:spcAft>
                  <a:spcPct val="0"/>
                </a:spcAft>
                <a:defRPr sz="2000">
                  <a:solidFill>
                    <a:schemeClr val="bg2"/>
                  </a:solidFill>
                  <a:latin typeface="Arial" pitchFamily="34" charset="0"/>
                </a:defRPr>
              </a:lvl8pPr>
              <a:lvl9pPr marL="3886200" indent="-228600" algn="ctr" eaLnBrk="0" fontAlgn="base" hangingPunct="0">
                <a:spcBef>
                  <a:spcPct val="50000"/>
                </a:spcBef>
                <a:spcAft>
                  <a:spcPct val="0"/>
                </a:spcAft>
                <a:defRPr sz="2000">
                  <a:solidFill>
                    <a:schemeClr val="bg2"/>
                  </a:solidFill>
                  <a:latin typeface="Arial" pitchFamily="34" charset="0"/>
                </a:defRPr>
              </a:lvl9pPr>
            </a:lstStyle>
            <a:p>
              <a:pPr algn="ctr" eaLnBrk="1" hangingPunct="1">
                <a:defRPr/>
              </a:pPr>
              <a:endParaRPr lang="en-US" altLang="en-US" baseline="30000">
                <a:solidFill>
                  <a:srgbClr val="66FFFF"/>
                </a:solidFill>
              </a:endParaRPr>
            </a:p>
          </p:txBody>
        </p:sp>
      </p:grpSp>
    </p:spTree>
  </p:cSld>
  <p:clrMap bg1="dk2" tx1="lt1" bg2="dk1" tx2="lt2" accent1="accent1" accent2="accent2" accent3="accent3" accent4="accent4" accent5="accent5" accent6="accent6" hlink="hlink" folHlink="folHlink"/>
  <p:sldLayoutIdLst>
    <p:sldLayoutId id="2147485636" r:id="rId1"/>
    <p:sldLayoutId id="2147485637" r:id="rId2"/>
    <p:sldLayoutId id="2147485638" r:id="rId3"/>
    <p:sldLayoutId id="2147485639" r:id="rId4"/>
    <p:sldLayoutId id="2147485640" r:id="rId5"/>
    <p:sldLayoutId id="2147485641" r:id="rId6"/>
    <p:sldLayoutId id="2147485642" r:id="rId7"/>
    <p:sldLayoutId id="2147485643" r:id="rId8"/>
    <p:sldLayoutId id="2147485644" r:id="rId9"/>
    <p:sldLayoutId id="2147485645" r:id="rId10"/>
    <p:sldLayoutId id="2147485646" r:id="rId11"/>
    <p:sldLayoutId id="2147485647" r:id="rId12"/>
  </p:sldLayoutIdLs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405391">
                                            <p:txEl>
                                              <p:pRg st="0" end="0"/>
                                            </p:txEl>
                                          </p:spTgt>
                                        </p:tgtEl>
                                        <p:attrNameLst>
                                          <p:attrName>style.visibility</p:attrName>
                                        </p:attrNameLst>
                                      </p:cBhvr>
                                      <p:to>
                                        <p:strVal val="visible"/>
                                      </p:to>
                                    </p:set>
                                    <p:anim calcmode="lin" valueType="num">
                                      <p:cBhvr additive="base">
                                        <p:cTn id="7" dur="500" fill="hold"/>
                                        <p:tgtEl>
                                          <p:spTgt spid="240539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40539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405391">
                                            <p:txEl>
                                              <p:pRg st="1" end="1"/>
                                            </p:txEl>
                                          </p:spTgt>
                                        </p:tgtEl>
                                        <p:attrNameLst>
                                          <p:attrName>style.visibility</p:attrName>
                                        </p:attrNameLst>
                                      </p:cBhvr>
                                      <p:to>
                                        <p:strVal val="visible"/>
                                      </p:to>
                                    </p:set>
                                    <p:anim calcmode="lin" valueType="num">
                                      <p:cBhvr additive="base">
                                        <p:cTn id="13" dur="500" fill="hold"/>
                                        <p:tgtEl>
                                          <p:spTgt spid="2405391">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40539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405391">
                                            <p:txEl>
                                              <p:pRg st="2" end="2"/>
                                            </p:txEl>
                                          </p:spTgt>
                                        </p:tgtEl>
                                        <p:attrNameLst>
                                          <p:attrName>style.visibility</p:attrName>
                                        </p:attrNameLst>
                                      </p:cBhvr>
                                      <p:to>
                                        <p:strVal val="visible"/>
                                      </p:to>
                                    </p:set>
                                    <p:anim calcmode="lin" valueType="num">
                                      <p:cBhvr additive="base">
                                        <p:cTn id="19" dur="500" fill="hold"/>
                                        <p:tgtEl>
                                          <p:spTgt spid="2405391">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40539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405391">
                                            <p:txEl>
                                              <p:pRg st="3" end="3"/>
                                            </p:txEl>
                                          </p:spTgt>
                                        </p:tgtEl>
                                        <p:attrNameLst>
                                          <p:attrName>style.visibility</p:attrName>
                                        </p:attrNameLst>
                                      </p:cBhvr>
                                      <p:to>
                                        <p:strVal val="visible"/>
                                      </p:to>
                                    </p:set>
                                    <p:anim calcmode="lin" valueType="num">
                                      <p:cBhvr additive="base">
                                        <p:cTn id="25" dur="500" fill="hold"/>
                                        <p:tgtEl>
                                          <p:spTgt spid="2405391">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40539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405391">
                                            <p:txEl>
                                              <p:pRg st="4" end="4"/>
                                            </p:txEl>
                                          </p:spTgt>
                                        </p:tgtEl>
                                        <p:attrNameLst>
                                          <p:attrName>style.visibility</p:attrName>
                                        </p:attrNameLst>
                                      </p:cBhvr>
                                      <p:to>
                                        <p:strVal val="visible"/>
                                      </p:to>
                                    </p:set>
                                    <p:anim calcmode="lin" valueType="num">
                                      <p:cBhvr additive="base">
                                        <p:cTn id="31" dur="500" fill="hold"/>
                                        <p:tgtEl>
                                          <p:spTgt spid="2405391">
                                            <p:txEl>
                                              <p:pRg st="4" end="4"/>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2405391">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5391" grpId="0" build="p" bldLvl="3" autoUpdateAnimBg="0">
        <p:tmplLst>
          <p:tmpl lvl="1">
            <p:tnLst>
              <p:par>
                <p:cTn presetID="2" presetClass="entr" presetSubtype="2" fill="hold" nodeType="clickEffect">
                  <p:stCondLst>
                    <p:cond delay="0"/>
                  </p:stCondLst>
                  <p:childTnLst>
                    <p:set>
                      <p:cBhvr>
                        <p:cTn dur="1" fill="hold">
                          <p:stCondLst>
                            <p:cond delay="0"/>
                          </p:stCondLst>
                        </p:cTn>
                        <p:tgtEl>
                          <p:spTgt spid="2405391"/>
                        </p:tgtEl>
                        <p:attrNameLst>
                          <p:attrName>style.visibility</p:attrName>
                        </p:attrNameLst>
                      </p:cBhvr>
                      <p:to>
                        <p:strVal val="visible"/>
                      </p:to>
                    </p:set>
                    <p:anim calcmode="lin" valueType="num">
                      <p:cBhvr additive="base">
                        <p:cTn dur="500" fill="hold"/>
                        <p:tgtEl>
                          <p:spTgt spid="2405391"/>
                        </p:tgtEl>
                        <p:attrNameLst>
                          <p:attrName>ppt_x</p:attrName>
                        </p:attrNameLst>
                      </p:cBhvr>
                      <p:tavLst>
                        <p:tav tm="0">
                          <p:val>
                            <p:strVal val="1+#ppt_w/2"/>
                          </p:val>
                        </p:tav>
                        <p:tav tm="100000">
                          <p:val>
                            <p:strVal val="#ppt_x"/>
                          </p:val>
                        </p:tav>
                      </p:tavLst>
                    </p:anim>
                    <p:anim calcmode="lin" valueType="num">
                      <p:cBhvr additive="base">
                        <p:cTn dur="500" fill="hold"/>
                        <p:tgtEl>
                          <p:spTgt spid="2405391"/>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clickEffect">
                  <p:stCondLst>
                    <p:cond delay="0"/>
                  </p:stCondLst>
                  <p:childTnLst>
                    <p:set>
                      <p:cBhvr>
                        <p:cTn dur="1" fill="hold">
                          <p:stCondLst>
                            <p:cond delay="0"/>
                          </p:stCondLst>
                        </p:cTn>
                        <p:tgtEl>
                          <p:spTgt spid="2405391"/>
                        </p:tgtEl>
                        <p:attrNameLst>
                          <p:attrName>style.visibility</p:attrName>
                        </p:attrNameLst>
                      </p:cBhvr>
                      <p:to>
                        <p:strVal val="visible"/>
                      </p:to>
                    </p:set>
                    <p:anim calcmode="lin" valueType="num">
                      <p:cBhvr additive="base">
                        <p:cTn dur="500" fill="hold"/>
                        <p:tgtEl>
                          <p:spTgt spid="2405391"/>
                        </p:tgtEl>
                        <p:attrNameLst>
                          <p:attrName>ppt_x</p:attrName>
                        </p:attrNameLst>
                      </p:cBhvr>
                      <p:tavLst>
                        <p:tav tm="0">
                          <p:val>
                            <p:strVal val="1+#ppt_w/2"/>
                          </p:val>
                        </p:tav>
                        <p:tav tm="100000">
                          <p:val>
                            <p:strVal val="#ppt_x"/>
                          </p:val>
                        </p:tav>
                      </p:tavLst>
                    </p:anim>
                    <p:anim calcmode="lin" valueType="num">
                      <p:cBhvr additive="base">
                        <p:cTn dur="500" fill="hold"/>
                        <p:tgtEl>
                          <p:spTgt spid="2405391"/>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clickEffect">
                  <p:stCondLst>
                    <p:cond delay="0"/>
                  </p:stCondLst>
                  <p:childTnLst>
                    <p:set>
                      <p:cBhvr>
                        <p:cTn dur="1" fill="hold">
                          <p:stCondLst>
                            <p:cond delay="0"/>
                          </p:stCondLst>
                        </p:cTn>
                        <p:tgtEl>
                          <p:spTgt spid="2405391"/>
                        </p:tgtEl>
                        <p:attrNameLst>
                          <p:attrName>style.visibility</p:attrName>
                        </p:attrNameLst>
                      </p:cBhvr>
                      <p:to>
                        <p:strVal val="visible"/>
                      </p:to>
                    </p:set>
                    <p:anim calcmode="lin" valueType="num">
                      <p:cBhvr additive="base">
                        <p:cTn dur="500" fill="hold"/>
                        <p:tgtEl>
                          <p:spTgt spid="2405391"/>
                        </p:tgtEl>
                        <p:attrNameLst>
                          <p:attrName>ppt_x</p:attrName>
                        </p:attrNameLst>
                      </p:cBhvr>
                      <p:tavLst>
                        <p:tav tm="0">
                          <p:val>
                            <p:strVal val="1+#ppt_w/2"/>
                          </p:val>
                        </p:tav>
                        <p:tav tm="100000">
                          <p:val>
                            <p:strVal val="#ppt_x"/>
                          </p:val>
                        </p:tav>
                      </p:tavLst>
                    </p:anim>
                    <p:anim calcmode="lin" valueType="num">
                      <p:cBhvr additive="base">
                        <p:cTn dur="500" fill="hold"/>
                        <p:tgtEl>
                          <p:spTgt spid="2405391"/>
                        </p:tgtEl>
                        <p:attrNameLst>
                          <p:attrName>ppt_y</p:attrName>
                        </p:attrNameLst>
                      </p:cBhvr>
                      <p:tavLst>
                        <p:tav tm="0">
                          <p:val>
                            <p:strVal val="#ppt_y"/>
                          </p:val>
                        </p:tav>
                        <p:tav tm="100000">
                          <p:val>
                            <p:strVal val="#ppt_y"/>
                          </p:val>
                        </p:tav>
                      </p:tavLst>
                    </p:anim>
                  </p:childTnLst>
                </p:cTn>
              </p:par>
            </p:tnLst>
          </p:tmpl>
          <p:tmpl lvl="4">
            <p:tnLst>
              <p:par>
                <p:cTn presetID="2" presetClass="entr" presetSubtype="2" fill="hold" nodeType="clickEffect">
                  <p:stCondLst>
                    <p:cond delay="0"/>
                  </p:stCondLst>
                  <p:childTnLst>
                    <p:set>
                      <p:cBhvr>
                        <p:cTn dur="1" fill="hold">
                          <p:stCondLst>
                            <p:cond delay="0"/>
                          </p:stCondLst>
                        </p:cTn>
                        <p:tgtEl>
                          <p:spTgt spid="2405391"/>
                        </p:tgtEl>
                        <p:attrNameLst>
                          <p:attrName>style.visibility</p:attrName>
                        </p:attrNameLst>
                      </p:cBhvr>
                      <p:to>
                        <p:strVal val="visible"/>
                      </p:to>
                    </p:set>
                    <p:anim calcmode="lin" valueType="num">
                      <p:cBhvr additive="base">
                        <p:cTn dur="500" fill="hold"/>
                        <p:tgtEl>
                          <p:spTgt spid="2405391"/>
                        </p:tgtEl>
                        <p:attrNameLst>
                          <p:attrName>ppt_x</p:attrName>
                        </p:attrNameLst>
                      </p:cBhvr>
                      <p:tavLst>
                        <p:tav tm="0">
                          <p:val>
                            <p:strVal val="1+#ppt_w/2"/>
                          </p:val>
                        </p:tav>
                        <p:tav tm="100000">
                          <p:val>
                            <p:strVal val="#ppt_x"/>
                          </p:val>
                        </p:tav>
                      </p:tavLst>
                    </p:anim>
                    <p:anim calcmode="lin" valueType="num">
                      <p:cBhvr additive="base">
                        <p:cTn dur="500" fill="hold"/>
                        <p:tgtEl>
                          <p:spTgt spid="2405391"/>
                        </p:tgtEl>
                        <p:attrNameLst>
                          <p:attrName>ppt_y</p:attrName>
                        </p:attrNameLst>
                      </p:cBhvr>
                      <p:tavLst>
                        <p:tav tm="0">
                          <p:val>
                            <p:strVal val="#ppt_y"/>
                          </p:val>
                        </p:tav>
                        <p:tav tm="100000">
                          <p:val>
                            <p:strVal val="#ppt_y"/>
                          </p:val>
                        </p:tav>
                      </p:tavLst>
                    </p:anim>
                  </p:childTnLst>
                </p:cTn>
              </p:par>
            </p:tnLst>
          </p:tmpl>
          <p:tmpl lvl="5">
            <p:tnLst>
              <p:par>
                <p:cTn presetID="2" presetClass="entr" presetSubtype="2" fill="hold" nodeType="clickEffect">
                  <p:stCondLst>
                    <p:cond delay="0"/>
                  </p:stCondLst>
                  <p:childTnLst>
                    <p:set>
                      <p:cBhvr>
                        <p:cTn dur="1" fill="hold">
                          <p:stCondLst>
                            <p:cond delay="0"/>
                          </p:stCondLst>
                        </p:cTn>
                        <p:tgtEl>
                          <p:spTgt spid="2405391"/>
                        </p:tgtEl>
                        <p:attrNameLst>
                          <p:attrName>style.visibility</p:attrName>
                        </p:attrNameLst>
                      </p:cBhvr>
                      <p:to>
                        <p:strVal val="visible"/>
                      </p:to>
                    </p:set>
                    <p:anim calcmode="lin" valueType="num">
                      <p:cBhvr additive="base">
                        <p:cTn dur="500" fill="hold"/>
                        <p:tgtEl>
                          <p:spTgt spid="2405391"/>
                        </p:tgtEl>
                        <p:attrNameLst>
                          <p:attrName>ppt_x</p:attrName>
                        </p:attrNameLst>
                      </p:cBhvr>
                      <p:tavLst>
                        <p:tav tm="0">
                          <p:val>
                            <p:strVal val="1+#ppt_w/2"/>
                          </p:val>
                        </p:tav>
                        <p:tav tm="100000">
                          <p:val>
                            <p:strVal val="#ppt_x"/>
                          </p:val>
                        </p:tav>
                      </p:tavLst>
                    </p:anim>
                    <p:anim calcmode="lin" valueType="num">
                      <p:cBhvr additive="base">
                        <p:cTn dur="500" fill="hold"/>
                        <p:tgtEl>
                          <p:spTgt spid="2405391"/>
                        </p:tgtEl>
                        <p:attrNameLst>
                          <p:attrName>ppt_y</p:attrName>
                        </p:attrNameLst>
                      </p:cBhvr>
                      <p:tavLst>
                        <p:tav tm="0">
                          <p:val>
                            <p:strVal val="#ppt_y"/>
                          </p:val>
                        </p:tav>
                        <p:tav tm="100000">
                          <p:val>
                            <p:strVal val="#ppt_y"/>
                          </p:val>
                        </p:tav>
                      </p:tavLst>
                    </p:anim>
                  </p:childTnLst>
                </p:cTn>
              </p:par>
            </p:tnLst>
          </p:tmpl>
        </p:tmplLst>
      </p:bldP>
    </p:bldLst>
  </p:timing>
  <p:hf hdr="0" dt="0"/>
  <p:txStyles>
    <p:titleStyle>
      <a:lvl1pPr algn="ctr" rtl="0" eaLnBrk="0" fontAlgn="base" hangingPunct="0">
        <a:spcBef>
          <a:spcPct val="0"/>
        </a:spcBef>
        <a:spcAft>
          <a:spcPct val="0"/>
        </a:spcAft>
        <a:defRPr sz="2800" b="1">
          <a:solidFill>
            <a:srgbClr val="FFFF00"/>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2800" b="1">
          <a:solidFill>
            <a:srgbClr val="FFFF00"/>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2800" b="1">
          <a:solidFill>
            <a:srgbClr val="FFFF00"/>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2800" b="1">
          <a:solidFill>
            <a:srgbClr val="FFFF00"/>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2800" b="1">
          <a:solidFill>
            <a:srgbClr val="FFFF00"/>
          </a:solidFill>
          <a:effectLst>
            <a:outerShdw blurRad="38100" dist="38100" dir="2700000" algn="tl">
              <a:srgbClr val="000000"/>
            </a:outerShdw>
          </a:effectLst>
          <a:latin typeface="Arial" charset="0"/>
        </a:defRPr>
      </a:lvl5pPr>
      <a:lvl6pPr marL="457200" algn="ctr" rtl="0" fontAlgn="base">
        <a:spcBef>
          <a:spcPct val="0"/>
        </a:spcBef>
        <a:spcAft>
          <a:spcPct val="0"/>
        </a:spcAft>
        <a:defRPr sz="2800" b="1">
          <a:solidFill>
            <a:srgbClr val="FFFF00"/>
          </a:solidFill>
          <a:effectLst>
            <a:outerShdw blurRad="38100" dist="38100" dir="2700000" algn="tl">
              <a:srgbClr val="000000"/>
            </a:outerShdw>
          </a:effectLst>
          <a:latin typeface="Arial" charset="0"/>
        </a:defRPr>
      </a:lvl6pPr>
      <a:lvl7pPr marL="914400" algn="ctr" rtl="0" fontAlgn="base">
        <a:spcBef>
          <a:spcPct val="0"/>
        </a:spcBef>
        <a:spcAft>
          <a:spcPct val="0"/>
        </a:spcAft>
        <a:defRPr sz="2800" b="1">
          <a:solidFill>
            <a:srgbClr val="FFFF00"/>
          </a:solidFill>
          <a:effectLst>
            <a:outerShdw blurRad="38100" dist="38100" dir="2700000" algn="tl">
              <a:srgbClr val="000000"/>
            </a:outerShdw>
          </a:effectLst>
          <a:latin typeface="Arial" charset="0"/>
        </a:defRPr>
      </a:lvl7pPr>
      <a:lvl8pPr marL="1371600" algn="ctr" rtl="0" fontAlgn="base">
        <a:spcBef>
          <a:spcPct val="0"/>
        </a:spcBef>
        <a:spcAft>
          <a:spcPct val="0"/>
        </a:spcAft>
        <a:defRPr sz="2800" b="1">
          <a:solidFill>
            <a:srgbClr val="FFFF00"/>
          </a:solidFill>
          <a:effectLst>
            <a:outerShdw blurRad="38100" dist="38100" dir="2700000" algn="tl">
              <a:srgbClr val="000000"/>
            </a:outerShdw>
          </a:effectLst>
          <a:latin typeface="Arial" charset="0"/>
        </a:defRPr>
      </a:lvl8pPr>
      <a:lvl9pPr marL="1828800" algn="ctr" rtl="0" fontAlgn="base">
        <a:spcBef>
          <a:spcPct val="0"/>
        </a:spcBef>
        <a:spcAft>
          <a:spcPct val="0"/>
        </a:spcAft>
        <a:defRPr sz="2800" b="1">
          <a:solidFill>
            <a:srgbClr val="FFFF00"/>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rgbClr val="FF0000"/>
        </a:buClr>
        <a:buFont typeface="Arial Unicode MS" pitchFamily="34" charset="-128"/>
        <a:buChar char="➤"/>
        <a:defRPr sz="2400">
          <a:solidFill>
            <a:schemeClr val="tx1"/>
          </a:solidFill>
          <a:latin typeface="+mn-lt"/>
          <a:ea typeface="+mn-ea"/>
          <a:cs typeface="+mn-cs"/>
        </a:defRPr>
      </a:lvl1pPr>
      <a:lvl2pPr marL="742950" indent="-285750" algn="l" rtl="0" eaLnBrk="0" fontAlgn="base" hangingPunct="0">
        <a:spcBef>
          <a:spcPct val="20000"/>
        </a:spcBef>
        <a:spcAft>
          <a:spcPct val="0"/>
        </a:spcAft>
        <a:buClr>
          <a:srgbClr val="FF0000"/>
        </a:buClr>
        <a:buFont typeface="Arial Unicode MS" pitchFamily="34" charset="-128"/>
        <a:buChar char="■"/>
        <a:defRPr sz="2200">
          <a:solidFill>
            <a:schemeClr val="tx1"/>
          </a:solidFill>
          <a:latin typeface="+mn-lt"/>
        </a:defRPr>
      </a:lvl2pPr>
      <a:lvl3pPr marL="1143000" indent="-228600" algn="l" rtl="0" eaLnBrk="0" fontAlgn="base" hangingPunct="0">
        <a:spcBef>
          <a:spcPct val="20000"/>
        </a:spcBef>
        <a:spcAft>
          <a:spcPct val="0"/>
        </a:spcAft>
        <a:buClr>
          <a:srgbClr val="FF0000"/>
        </a:buClr>
        <a:buSzPct val="120000"/>
        <a:buFont typeface="Arial Unicode MS" pitchFamily="34" charset="-128"/>
        <a:buChar char="◆"/>
        <a:defRPr sz="2000">
          <a:solidFill>
            <a:schemeClr val="tx1"/>
          </a:solidFill>
          <a:latin typeface="+mn-lt"/>
        </a:defRPr>
      </a:lvl3pPr>
      <a:lvl4pPr marL="1600200" indent="-228600" algn="l" rtl="0" eaLnBrk="0" fontAlgn="base" hangingPunct="0">
        <a:spcBef>
          <a:spcPct val="20000"/>
        </a:spcBef>
        <a:spcAft>
          <a:spcPct val="0"/>
        </a:spcAft>
        <a:buClr>
          <a:srgbClr val="FF0000"/>
        </a:buClr>
        <a:buSzPct val="8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mn-lt"/>
        </a:defRPr>
      </a:lvl5pPr>
      <a:lvl6pPr marL="25146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6pPr>
      <a:lvl7pPr marL="29718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7pPr>
      <a:lvl8pPr marL="34290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8pPr>
      <a:lvl9pPr marL="38862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405379" name="Rectangle 3"/>
          <p:cNvSpPr>
            <a:spLocks noGrp="1" noChangeArrowheads="1"/>
          </p:cNvSpPr>
          <p:nvPr>
            <p:ph type="sldNum" sz="quarter" idx="4"/>
          </p:nvPr>
        </p:nvSpPr>
        <p:spPr bwMode="auto">
          <a:xfrm>
            <a:off x="7038975" y="6376988"/>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b="1">
                <a:solidFill>
                  <a:srgbClr val="FFFFFF"/>
                </a:solidFill>
              </a:defRPr>
            </a:lvl1pPr>
          </a:lstStyle>
          <a:p>
            <a:pPr>
              <a:defRPr/>
            </a:pPr>
            <a:r>
              <a:rPr lang="de-DE" altLang="de-DE"/>
              <a:t>- </a:t>
            </a:r>
            <a:fld id="{ABBF51C9-BC9A-4C20-BC72-942B3A2D410A}" type="slidenum">
              <a:rPr lang="de-DE" altLang="de-DE"/>
              <a:pPr>
                <a:defRPr/>
              </a:pPr>
              <a:t>‹#›</a:t>
            </a:fld>
            <a:r>
              <a:rPr lang="de-DE" altLang="de-DE"/>
              <a:t> -</a:t>
            </a:r>
          </a:p>
        </p:txBody>
      </p:sp>
      <p:grpSp>
        <p:nvGrpSpPr>
          <p:cNvPr id="4099" name="Group 4"/>
          <p:cNvGrpSpPr>
            <a:grpSpLocks/>
          </p:cNvGrpSpPr>
          <p:nvPr/>
        </p:nvGrpSpPr>
        <p:grpSpPr bwMode="auto">
          <a:xfrm>
            <a:off x="0" y="0"/>
            <a:ext cx="9140825" cy="6850063"/>
            <a:chOff x="0" y="0"/>
            <a:chExt cx="5758" cy="4315"/>
          </a:xfrm>
        </p:grpSpPr>
        <p:grpSp>
          <p:nvGrpSpPr>
            <p:cNvPr id="4106" name="Group 5"/>
            <p:cNvGrpSpPr>
              <a:grpSpLocks/>
            </p:cNvGrpSpPr>
            <p:nvPr userDrawn="1"/>
          </p:nvGrpSpPr>
          <p:grpSpPr bwMode="auto">
            <a:xfrm>
              <a:off x="1728" y="2230"/>
              <a:ext cx="4027" cy="2085"/>
              <a:chOff x="1728" y="2230"/>
              <a:chExt cx="4027" cy="2085"/>
            </a:xfrm>
          </p:grpSpPr>
          <p:sp>
            <p:nvSpPr>
              <p:cNvPr id="240538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eaLnBrk="1" hangingPunct="1">
                  <a:defRPr/>
                </a:pPr>
                <a:endParaRPr lang="en-US" baseline="30000">
                  <a:solidFill>
                    <a:srgbClr val="66FFFF"/>
                  </a:solidFill>
                </a:endParaRPr>
              </a:p>
            </p:txBody>
          </p:sp>
          <p:sp>
            <p:nvSpPr>
              <p:cNvPr id="240538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eaLnBrk="1" hangingPunct="1">
                  <a:defRPr/>
                </a:pPr>
                <a:endParaRPr lang="en-US" baseline="30000">
                  <a:solidFill>
                    <a:srgbClr val="66FFFF"/>
                  </a:solidFill>
                </a:endParaRPr>
              </a:p>
            </p:txBody>
          </p:sp>
          <p:sp>
            <p:nvSpPr>
              <p:cNvPr id="240538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eaLnBrk="1" hangingPunct="1">
                  <a:defRPr/>
                </a:pPr>
                <a:endParaRPr lang="en-US" baseline="30000">
                  <a:solidFill>
                    <a:srgbClr val="66FFFF"/>
                  </a:solidFill>
                </a:endParaRPr>
              </a:p>
            </p:txBody>
          </p:sp>
          <p:sp>
            <p:nvSpPr>
              <p:cNvPr id="4112"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538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eaLnBrk="1" hangingPunct="1">
                  <a:defRPr/>
                </a:pPr>
                <a:endParaRPr lang="en-US" baseline="30000">
                  <a:solidFill>
                    <a:srgbClr val="66FFFF"/>
                  </a:solidFill>
                </a:endParaRPr>
              </a:p>
            </p:txBody>
          </p:sp>
        </p:grpSp>
        <p:sp>
          <p:nvSpPr>
            <p:cNvPr id="240538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eaLnBrk="1" hangingPunct="1">
                <a:defRPr/>
              </a:pPr>
              <a:endParaRPr lang="en-US" baseline="30000">
                <a:solidFill>
                  <a:srgbClr val="66FFFF"/>
                </a:solidFill>
              </a:endParaRPr>
            </a:p>
          </p:txBody>
        </p:sp>
        <p:sp>
          <p:nvSpPr>
            <p:cNvPr id="4108" name="Freeform 12"/>
            <p:cNvSpPr>
              <a:spLocks/>
            </p:cNvSpPr>
            <p:nvPr/>
          </p:nvSpPr>
          <p:spPr bwMode="hidden">
            <a:xfrm>
              <a:off x="0" y="0"/>
              <a:ext cx="5758" cy="1776"/>
            </a:xfrm>
            <a:custGeom>
              <a:avLst/>
              <a:gdLst>
                <a:gd name="T0" fmla="*/ 0 w 5740"/>
                <a:gd name="T1" fmla="*/ 0 h 1906"/>
                <a:gd name="T2" fmla="*/ 0 w 5740"/>
                <a:gd name="T3" fmla="*/ 15 h 1906"/>
                <a:gd name="T4" fmla="*/ 7124 w 5740"/>
                <a:gd name="T5" fmla="*/ 15 h 1906"/>
                <a:gd name="T6" fmla="*/ 7124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405390" name="Rectangle 14"/>
          <p:cNvSpPr>
            <a:spLocks noGrp="1" noChangeArrowheads="1"/>
          </p:cNvSpPr>
          <p:nvPr>
            <p:ph type="ftr" sz="quarter" idx="3"/>
          </p:nvPr>
        </p:nvSpPr>
        <p:spPr bwMode="auto">
          <a:xfrm>
            <a:off x="-19050" y="6376988"/>
            <a:ext cx="5653088"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spcBef>
                <a:spcPct val="0"/>
              </a:spcBef>
              <a:defRPr sz="600" baseline="0">
                <a:solidFill>
                  <a:srgbClr val="FFFFFF"/>
                </a:solidFill>
              </a:defRPr>
            </a:lvl1pPr>
          </a:lstStyle>
          <a:p>
            <a:pPr>
              <a:defRPr/>
            </a:pPr>
            <a:r>
              <a:rPr lang="de-DE"/>
              <a:t>Prof. Dr. Rainer Maurer</a:t>
            </a:r>
          </a:p>
        </p:txBody>
      </p:sp>
      <p:sp>
        <p:nvSpPr>
          <p:cNvPr id="2405391" name="Rectangle 15"/>
          <p:cNvSpPr>
            <a:spLocks noGrp="1" noChangeArrowheads="1"/>
          </p:cNvSpPr>
          <p:nvPr>
            <p:ph type="body" idx="1"/>
          </p:nvPr>
        </p:nvSpPr>
        <p:spPr bwMode="auto">
          <a:xfrm>
            <a:off x="457200" y="13716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en-US"/>
              <a:t>Textmasterformate durch Klicken bearbeiten</a:t>
            </a:r>
          </a:p>
          <a:p>
            <a:pPr lvl="1"/>
            <a:r>
              <a:rPr lang="de-DE" altLang="en-US"/>
              <a:t>Zweite Ebene</a:t>
            </a:r>
          </a:p>
          <a:p>
            <a:pPr lvl="2"/>
            <a:r>
              <a:rPr lang="de-DE" altLang="en-US"/>
              <a:t>Dritte Ebene</a:t>
            </a:r>
          </a:p>
          <a:p>
            <a:pPr lvl="3"/>
            <a:r>
              <a:rPr lang="de-DE" altLang="en-US"/>
              <a:t>Vierte Ebene</a:t>
            </a:r>
          </a:p>
          <a:p>
            <a:pPr lvl="4"/>
            <a:r>
              <a:rPr lang="de-DE" altLang="en-US"/>
              <a:t>Fünfte Ebene</a:t>
            </a:r>
          </a:p>
        </p:txBody>
      </p:sp>
      <p:sp>
        <p:nvSpPr>
          <p:cNvPr id="2405394" name="Rectangle 18"/>
          <p:cNvSpPr>
            <a:spLocks noGrp="1" noChangeArrowheads="1"/>
          </p:cNvSpPr>
          <p:nvPr>
            <p:ph type="title"/>
          </p:nvPr>
        </p:nvSpPr>
        <p:spPr bwMode="auto">
          <a:xfrm>
            <a:off x="457200" y="31750"/>
            <a:ext cx="8229600" cy="110013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de-DE"/>
              <a:t>Titelmasterformat durch Klicken bearbeiten</a:t>
            </a:r>
          </a:p>
        </p:txBody>
      </p:sp>
      <p:grpSp>
        <p:nvGrpSpPr>
          <p:cNvPr id="4103" name="Group 25"/>
          <p:cNvGrpSpPr>
            <a:grpSpLocks/>
          </p:cNvGrpSpPr>
          <p:nvPr userDrawn="1"/>
        </p:nvGrpSpPr>
        <p:grpSpPr bwMode="auto">
          <a:xfrm>
            <a:off x="42863" y="4865688"/>
            <a:ext cx="309562" cy="1476375"/>
            <a:chOff x="27" y="3065"/>
            <a:chExt cx="195" cy="930"/>
          </a:xfrm>
        </p:grpSpPr>
        <p:sp>
          <p:nvSpPr>
            <p:cNvPr id="3080" name="Rectangle 26"/>
            <p:cNvSpPr>
              <a:spLocks noChangeArrowheads="1"/>
            </p:cNvSpPr>
            <p:nvPr userDrawn="1"/>
          </p:nvSpPr>
          <p:spPr bwMode="auto">
            <a:xfrm rot="-5400000">
              <a:off x="-289" y="3390"/>
              <a:ext cx="899"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eaLnBrk="0" hangingPunct="0">
                <a:defRPr sz="2000" baseline="30000">
                  <a:solidFill>
                    <a:srgbClr val="66FFFF"/>
                  </a:solidFill>
                  <a:latin typeface="Arial" pitchFamily="34" charset="0"/>
                </a:defRPr>
              </a:lvl1pPr>
              <a:lvl2pPr marL="742950" indent="-285750" defTabSz="762000" eaLnBrk="0" hangingPunct="0">
                <a:defRPr sz="2000" baseline="30000">
                  <a:solidFill>
                    <a:srgbClr val="66FFFF"/>
                  </a:solidFill>
                  <a:latin typeface="Arial" pitchFamily="34" charset="0"/>
                </a:defRPr>
              </a:lvl2pPr>
              <a:lvl3pPr marL="1143000" indent="-228600" defTabSz="762000" eaLnBrk="0" hangingPunct="0">
                <a:defRPr sz="2000" baseline="30000">
                  <a:solidFill>
                    <a:srgbClr val="66FFFF"/>
                  </a:solidFill>
                  <a:latin typeface="Arial" pitchFamily="34" charset="0"/>
                </a:defRPr>
              </a:lvl3pPr>
              <a:lvl4pPr marL="1600200" indent="-228600" defTabSz="762000" eaLnBrk="0" hangingPunct="0">
                <a:defRPr sz="2000" baseline="30000">
                  <a:solidFill>
                    <a:srgbClr val="66FFFF"/>
                  </a:solidFill>
                  <a:latin typeface="Arial" pitchFamily="34" charset="0"/>
                </a:defRPr>
              </a:lvl4pPr>
              <a:lvl5pPr marL="2057400" indent="-228600" defTabSz="762000" eaLnBrk="0" hangingPunct="0">
                <a:defRPr sz="2000" baseline="30000">
                  <a:solidFill>
                    <a:srgbClr val="66FFFF"/>
                  </a:solidFill>
                  <a:latin typeface="Arial" pitchFamily="34" charset="0"/>
                </a:defRPr>
              </a:lvl5pPr>
              <a:lvl6pPr marL="2514600" indent="-228600" algn="ctr" defTabSz="762000" eaLnBrk="0" fontAlgn="base" hangingPunct="0">
                <a:spcBef>
                  <a:spcPct val="0"/>
                </a:spcBef>
                <a:spcAft>
                  <a:spcPct val="0"/>
                </a:spcAft>
                <a:defRPr sz="2000" baseline="30000">
                  <a:solidFill>
                    <a:srgbClr val="66FFFF"/>
                  </a:solidFill>
                  <a:latin typeface="Arial" pitchFamily="34" charset="0"/>
                </a:defRPr>
              </a:lvl6pPr>
              <a:lvl7pPr marL="2971800" indent="-228600" algn="ctr" defTabSz="762000" eaLnBrk="0" fontAlgn="base" hangingPunct="0">
                <a:spcBef>
                  <a:spcPct val="0"/>
                </a:spcBef>
                <a:spcAft>
                  <a:spcPct val="0"/>
                </a:spcAft>
                <a:defRPr sz="2000" baseline="30000">
                  <a:solidFill>
                    <a:srgbClr val="66FFFF"/>
                  </a:solidFill>
                  <a:latin typeface="Arial" pitchFamily="34" charset="0"/>
                </a:defRPr>
              </a:lvl7pPr>
              <a:lvl8pPr marL="3429000" indent="-228600" algn="ctr" defTabSz="762000" eaLnBrk="0" fontAlgn="base" hangingPunct="0">
                <a:spcBef>
                  <a:spcPct val="0"/>
                </a:spcBef>
                <a:spcAft>
                  <a:spcPct val="0"/>
                </a:spcAft>
                <a:defRPr sz="2000" baseline="30000">
                  <a:solidFill>
                    <a:srgbClr val="66FFFF"/>
                  </a:solidFill>
                  <a:latin typeface="Arial" pitchFamily="34" charset="0"/>
                </a:defRPr>
              </a:lvl8pPr>
              <a:lvl9pPr marL="3886200" indent="-228600" algn="ctr" defTabSz="762000" eaLnBrk="0" fontAlgn="base" hangingPunct="0">
                <a:spcBef>
                  <a:spcPct val="0"/>
                </a:spcBef>
                <a:spcAft>
                  <a:spcPct val="0"/>
                </a:spcAft>
                <a:defRPr sz="2000" baseline="30000">
                  <a:solidFill>
                    <a:srgbClr val="66FFFF"/>
                  </a:solidFill>
                  <a:latin typeface="Arial" pitchFamily="34" charset="0"/>
                </a:defRPr>
              </a:lvl9pPr>
            </a:lstStyle>
            <a:p>
              <a:pPr>
                <a:defRPr/>
              </a:pPr>
              <a:r>
                <a:rPr lang="en-GB" altLang="en-US" sz="500" baseline="0">
                  <a:solidFill>
                    <a:srgbClr val="0033CC"/>
                  </a:solidFill>
                </a:rPr>
                <a:t>© RAINER MAURER, Pforzheim</a:t>
              </a:r>
            </a:p>
          </p:txBody>
        </p:sp>
        <p:sp useBgFill="1">
          <p:nvSpPr>
            <p:cNvPr id="3081" name="Rectangle 27"/>
            <p:cNvSpPr>
              <a:spLocks noChangeArrowheads="1"/>
            </p:cNvSpPr>
            <p:nvPr userDrawn="1"/>
          </p:nvSpPr>
          <p:spPr bwMode="auto">
            <a:xfrm>
              <a:off x="27" y="3112"/>
              <a:ext cx="195" cy="883"/>
            </a:xfrm>
            <a:prstGeom prst="rect">
              <a:avLst/>
            </a:prstGeom>
            <a:ln>
              <a:noFill/>
            </a:ln>
            <a:extLst>
              <a:ext uri="{91240B29-F687-4F45-9708-019B960494DF}">
                <a14:hiddenLine xmlns:a14="http://schemas.microsoft.com/office/drawing/2010/main" w="38100" algn="ctr">
                  <a:solidFill>
                    <a:srgbClr val="000000"/>
                  </a:solidFill>
                  <a:miter lim="800000"/>
                  <a:headEnd type="none" w="lg" len="lg"/>
                  <a:tailEnd type="none" w="lg" len="lg"/>
                </a14:hiddenLine>
              </a:ext>
            </a:extLst>
          </p:spPr>
          <p:txBody>
            <a:bodyPr wrap="none" lIns="90000" tIns="46800" rIns="90000" bIns="46800" anchor="ctr"/>
            <a:lstStyle>
              <a:lvl1pPr eaLnBrk="0" hangingPunct="0">
                <a:defRPr sz="2000" baseline="30000">
                  <a:solidFill>
                    <a:srgbClr val="66FFFF"/>
                  </a:solidFill>
                  <a:latin typeface="Arial" pitchFamily="34" charset="0"/>
                </a:defRPr>
              </a:lvl1pPr>
              <a:lvl2pPr marL="742950" indent="-285750" eaLnBrk="0" hangingPunct="0">
                <a:defRPr sz="2000" baseline="30000">
                  <a:solidFill>
                    <a:srgbClr val="66FFFF"/>
                  </a:solidFill>
                  <a:latin typeface="Arial" pitchFamily="34" charset="0"/>
                </a:defRPr>
              </a:lvl2pPr>
              <a:lvl3pPr marL="1143000" indent="-228600" eaLnBrk="0" hangingPunct="0">
                <a:defRPr sz="2000" baseline="30000">
                  <a:solidFill>
                    <a:srgbClr val="66FFFF"/>
                  </a:solidFill>
                  <a:latin typeface="Arial" pitchFamily="34" charset="0"/>
                </a:defRPr>
              </a:lvl3pPr>
              <a:lvl4pPr marL="1600200" indent="-228600" eaLnBrk="0" hangingPunct="0">
                <a:defRPr sz="2000" baseline="30000">
                  <a:solidFill>
                    <a:srgbClr val="66FFFF"/>
                  </a:solidFill>
                  <a:latin typeface="Arial" pitchFamily="34" charset="0"/>
                </a:defRPr>
              </a:lvl4pPr>
              <a:lvl5pPr marL="2057400" indent="-228600" eaLnBrk="0" hangingPunct="0">
                <a:defRPr sz="2000" baseline="30000">
                  <a:solidFill>
                    <a:srgbClr val="66FFFF"/>
                  </a:solidFill>
                  <a:latin typeface="Arial" pitchFamily="34" charset="0"/>
                </a:defRPr>
              </a:lvl5pPr>
              <a:lvl6pPr marL="2514600" indent="-228600" algn="ctr" eaLnBrk="0" fontAlgn="base" hangingPunct="0">
                <a:spcBef>
                  <a:spcPct val="0"/>
                </a:spcBef>
                <a:spcAft>
                  <a:spcPct val="0"/>
                </a:spcAft>
                <a:defRPr sz="2000" baseline="30000">
                  <a:solidFill>
                    <a:srgbClr val="66FFFF"/>
                  </a:solidFill>
                  <a:latin typeface="Arial" pitchFamily="34" charset="0"/>
                </a:defRPr>
              </a:lvl6pPr>
              <a:lvl7pPr marL="2971800" indent="-228600" algn="ctr" eaLnBrk="0" fontAlgn="base" hangingPunct="0">
                <a:spcBef>
                  <a:spcPct val="0"/>
                </a:spcBef>
                <a:spcAft>
                  <a:spcPct val="0"/>
                </a:spcAft>
                <a:defRPr sz="2000" baseline="30000">
                  <a:solidFill>
                    <a:srgbClr val="66FFFF"/>
                  </a:solidFill>
                  <a:latin typeface="Arial" pitchFamily="34" charset="0"/>
                </a:defRPr>
              </a:lvl7pPr>
              <a:lvl8pPr marL="3429000" indent="-228600" algn="ctr" eaLnBrk="0" fontAlgn="base" hangingPunct="0">
                <a:spcBef>
                  <a:spcPct val="0"/>
                </a:spcBef>
                <a:spcAft>
                  <a:spcPct val="0"/>
                </a:spcAft>
                <a:defRPr sz="2000" baseline="30000">
                  <a:solidFill>
                    <a:srgbClr val="66FFFF"/>
                  </a:solidFill>
                  <a:latin typeface="Arial" pitchFamily="34" charset="0"/>
                </a:defRPr>
              </a:lvl8pPr>
              <a:lvl9pPr marL="3886200" indent="-228600" algn="ctr" eaLnBrk="0" fontAlgn="base" hangingPunct="0">
                <a:spcBef>
                  <a:spcPct val="0"/>
                </a:spcBef>
                <a:spcAft>
                  <a:spcPct val="0"/>
                </a:spcAft>
                <a:defRPr sz="2000" baseline="30000">
                  <a:solidFill>
                    <a:srgbClr val="66FFFF"/>
                  </a:solidFill>
                  <a:latin typeface="Arial" pitchFamily="34" charset="0"/>
                </a:defRPr>
              </a:lvl9pPr>
            </a:lstStyle>
            <a:p>
              <a:pPr algn="ctr" eaLnBrk="1" hangingPunct="1">
                <a:defRPr/>
              </a:pPr>
              <a:endParaRPr lang="en-US" altLang="en-US"/>
            </a:p>
          </p:txBody>
        </p:sp>
      </p:grpSp>
    </p:spTree>
  </p:cSld>
  <p:clrMap bg1="dk2" tx1="lt1" bg2="dk1" tx2="lt2" accent1="accent1" accent2="accent2" accent3="accent3" accent4="accent4" accent5="accent5" accent6="accent6" hlink="hlink" folHlink="folHlink"/>
  <p:sldLayoutIdLst>
    <p:sldLayoutId id="2147485648" r:id="rId1"/>
    <p:sldLayoutId id="2147485649" r:id="rId2"/>
    <p:sldLayoutId id="2147485650" r:id="rId3"/>
    <p:sldLayoutId id="2147485651" r:id="rId4"/>
    <p:sldLayoutId id="2147485652" r:id="rId5"/>
    <p:sldLayoutId id="2147485653" r:id="rId6"/>
    <p:sldLayoutId id="2147485654" r:id="rId7"/>
    <p:sldLayoutId id="2147485655" r:id="rId8"/>
    <p:sldLayoutId id="2147485656" r:id="rId9"/>
    <p:sldLayoutId id="2147485657" r:id="rId10"/>
    <p:sldLayoutId id="2147485658" r:id="rId11"/>
    <p:sldLayoutId id="2147485659" r:id="rId12"/>
  </p:sldLayoutIdLst>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405391">
                                            <p:txEl>
                                              <p:pRg st="0" end="0"/>
                                            </p:txEl>
                                          </p:spTgt>
                                        </p:tgtEl>
                                        <p:attrNameLst>
                                          <p:attrName>style.visibility</p:attrName>
                                        </p:attrNameLst>
                                      </p:cBhvr>
                                      <p:to>
                                        <p:strVal val="visible"/>
                                      </p:to>
                                    </p:set>
                                    <p:anim calcmode="lin" valueType="num">
                                      <p:cBhvr additive="base">
                                        <p:cTn id="7" dur="500" fill="hold"/>
                                        <p:tgtEl>
                                          <p:spTgt spid="240539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40539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405391">
                                            <p:txEl>
                                              <p:pRg st="1" end="1"/>
                                            </p:txEl>
                                          </p:spTgt>
                                        </p:tgtEl>
                                        <p:attrNameLst>
                                          <p:attrName>style.visibility</p:attrName>
                                        </p:attrNameLst>
                                      </p:cBhvr>
                                      <p:to>
                                        <p:strVal val="visible"/>
                                      </p:to>
                                    </p:set>
                                    <p:anim calcmode="lin" valueType="num">
                                      <p:cBhvr additive="base">
                                        <p:cTn id="13" dur="500" fill="hold"/>
                                        <p:tgtEl>
                                          <p:spTgt spid="2405391">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40539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405391">
                                            <p:txEl>
                                              <p:pRg st="2" end="2"/>
                                            </p:txEl>
                                          </p:spTgt>
                                        </p:tgtEl>
                                        <p:attrNameLst>
                                          <p:attrName>style.visibility</p:attrName>
                                        </p:attrNameLst>
                                      </p:cBhvr>
                                      <p:to>
                                        <p:strVal val="visible"/>
                                      </p:to>
                                    </p:set>
                                    <p:anim calcmode="lin" valueType="num">
                                      <p:cBhvr additive="base">
                                        <p:cTn id="19" dur="500" fill="hold"/>
                                        <p:tgtEl>
                                          <p:spTgt spid="2405391">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40539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405391">
                                            <p:txEl>
                                              <p:pRg st="3" end="3"/>
                                            </p:txEl>
                                          </p:spTgt>
                                        </p:tgtEl>
                                        <p:attrNameLst>
                                          <p:attrName>style.visibility</p:attrName>
                                        </p:attrNameLst>
                                      </p:cBhvr>
                                      <p:to>
                                        <p:strVal val="visible"/>
                                      </p:to>
                                    </p:set>
                                    <p:anim calcmode="lin" valueType="num">
                                      <p:cBhvr additive="base">
                                        <p:cTn id="25" dur="500" fill="hold"/>
                                        <p:tgtEl>
                                          <p:spTgt spid="2405391">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40539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405391">
                                            <p:txEl>
                                              <p:pRg st="4" end="4"/>
                                            </p:txEl>
                                          </p:spTgt>
                                        </p:tgtEl>
                                        <p:attrNameLst>
                                          <p:attrName>style.visibility</p:attrName>
                                        </p:attrNameLst>
                                      </p:cBhvr>
                                      <p:to>
                                        <p:strVal val="visible"/>
                                      </p:to>
                                    </p:set>
                                    <p:anim calcmode="lin" valueType="num">
                                      <p:cBhvr additive="base">
                                        <p:cTn id="31" dur="500" fill="hold"/>
                                        <p:tgtEl>
                                          <p:spTgt spid="2405391">
                                            <p:txEl>
                                              <p:pRg st="4" end="4"/>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2405391">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5391" grpId="0" build="p" bldLvl="3" autoUpdateAnimBg="0">
        <p:tmplLst>
          <p:tmpl lvl="1">
            <p:tnLst>
              <p:par>
                <p:cTn presetID="2" presetClass="entr" presetSubtype="2" fill="hold" nodeType="clickEffect">
                  <p:stCondLst>
                    <p:cond delay="0"/>
                  </p:stCondLst>
                  <p:childTnLst>
                    <p:set>
                      <p:cBhvr>
                        <p:cTn dur="1" fill="hold">
                          <p:stCondLst>
                            <p:cond delay="0"/>
                          </p:stCondLst>
                        </p:cTn>
                        <p:tgtEl>
                          <p:spTgt spid="2405391"/>
                        </p:tgtEl>
                        <p:attrNameLst>
                          <p:attrName>style.visibility</p:attrName>
                        </p:attrNameLst>
                      </p:cBhvr>
                      <p:to>
                        <p:strVal val="visible"/>
                      </p:to>
                    </p:set>
                    <p:anim calcmode="lin" valueType="num">
                      <p:cBhvr additive="base">
                        <p:cTn dur="500" fill="hold"/>
                        <p:tgtEl>
                          <p:spTgt spid="2405391"/>
                        </p:tgtEl>
                        <p:attrNameLst>
                          <p:attrName>ppt_x</p:attrName>
                        </p:attrNameLst>
                      </p:cBhvr>
                      <p:tavLst>
                        <p:tav tm="0">
                          <p:val>
                            <p:strVal val="1+#ppt_w/2"/>
                          </p:val>
                        </p:tav>
                        <p:tav tm="100000">
                          <p:val>
                            <p:strVal val="#ppt_x"/>
                          </p:val>
                        </p:tav>
                      </p:tavLst>
                    </p:anim>
                    <p:anim calcmode="lin" valueType="num">
                      <p:cBhvr additive="base">
                        <p:cTn dur="500" fill="hold"/>
                        <p:tgtEl>
                          <p:spTgt spid="2405391"/>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clickEffect">
                  <p:stCondLst>
                    <p:cond delay="0"/>
                  </p:stCondLst>
                  <p:childTnLst>
                    <p:set>
                      <p:cBhvr>
                        <p:cTn dur="1" fill="hold">
                          <p:stCondLst>
                            <p:cond delay="0"/>
                          </p:stCondLst>
                        </p:cTn>
                        <p:tgtEl>
                          <p:spTgt spid="2405391"/>
                        </p:tgtEl>
                        <p:attrNameLst>
                          <p:attrName>style.visibility</p:attrName>
                        </p:attrNameLst>
                      </p:cBhvr>
                      <p:to>
                        <p:strVal val="visible"/>
                      </p:to>
                    </p:set>
                    <p:anim calcmode="lin" valueType="num">
                      <p:cBhvr additive="base">
                        <p:cTn dur="500" fill="hold"/>
                        <p:tgtEl>
                          <p:spTgt spid="2405391"/>
                        </p:tgtEl>
                        <p:attrNameLst>
                          <p:attrName>ppt_x</p:attrName>
                        </p:attrNameLst>
                      </p:cBhvr>
                      <p:tavLst>
                        <p:tav tm="0">
                          <p:val>
                            <p:strVal val="1+#ppt_w/2"/>
                          </p:val>
                        </p:tav>
                        <p:tav tm="100000">
                          <p:val>
                            <p:strVal val="#ppt_x"/>
                          </p:val>
                        </p:tav>
                      </p:tavLst>
                    </p:anim>
                    <p:anim calcmode="lin" valueType="num">
                      <p:cBhvr additive="base">
                        <p:cTn dur="500" fill="hold"/>
                        <p:tgtEl>
                          <p:spTgt spid="2405391"/>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clickEffect">
                  <p:stCondLst>
                    <p:cond delay="0"/>
                  </p:stCondLst>
                  <p:childTnLst>
                    <p:set>
                      <p:cBhvr>
                        <p:cTn dur="1" fill="hold">
                          <p:stCondLst>
                            <p:cond delay="0"/>
                          </p:stCondLst>
                        </p:cTn>
                        <p:tgtEl>
                          <p:spTgt spid="2405391"/>
                        </p:tgtEl>
                        <p:attrNameLst>
                          <p:attrName>style.visibility</p:attrName>
                        </p:attrNameLst>
                      </p:cBhvr>
                      <p:to>
                        <p:strVal val="visible"/>
                      </p:to>
                    </p:set>
                    <p:anim calcmode="lin" valueType="num">
                      <p:cBhvr additive="base">
                        <p:cTn dur="500" fill="hold"/>
                        <p:tgtEl>
                          <p:spTgt spid="2405391"/>
                        </p:tgtEl>
                        <p:attrNameLst>
                          <p:attrName>ppt_x</p:attrName>
                        </p:attrNameLst>
                      </p:cBhvr>
                      <p:tavLst>
                        <p:tav tm="0">
                          <p:val>
                            <p:strVal val="1+#ppt_w/2"/>
                          </p:val>
                        </p:tav>
                        <p:tav tm="100000">
                          <p:val>
                            <p:strVal val="#ppt_x"/>
                          </p:val>
                        </p:tav>
                      </p:tavLst>
                    </p:anim>
                    <p:anim calcmode="lin" valueType="num">
                      <p:cBhvr additive="base">
                        <p:cTn dur="500" fill="hold"/>
                        <p:tgtEl>
                          <p:spTgt spid="2405391"/>
                        </p:tgtEl>
                        <p:attrNameLst>
                          <p:attrName>ppt_y</p:attrName>
                        </p:attrNameLst>
                      </p:cBhvr>
                      <p:tavLst>
                        <p:tav tm="0">
                          <p:val>
                            <p:strVal val="#ppt_y"/>
                          </p:val>
                        </p:tav>
                        <p:tav tm="100000">
                          <p:val>
                            <p:strVal val="#ppt_y"/>
                          </p:val>
                        </p:tav>
                      </p:tavLst>
                    </p:anim>
                  </p:childTnLst>
                </p:cTn>
              </p:par>
            </p:tnLst>
          </p:tmpl>
          <p:tmpl lvl="4">
            <p:tnLst>
              <p:par>
                <p:cTn presetID="2" presetClass="entr" presetSubtype="2" fill="hold" nodeType="clickEffect">
                  <p:stCondLst>
                    <p:cond delay="0"/>
                  </p:stCondLst>
                  <p:childTnLst>
                    <p:set>
                      <p:cBhvr>
                        <p:cTn dur="1" fill="hold">
                          <p:stCondLst>
                            <p:cond delay="0"/>
                          </p:stCondLst>
                        </p:cTn>
                        <p:tgtEl>
                          <p:spTgt spid="2405391"/>
                        </p:tgtEl>
                        <p:attrNameLst>
                          <p:attrName>style.visibility</p:attrName>
                        </p:attrNameLst>
                      </p:cBhvr>
                      <p:to>
                        <p:strVal val="visible"/>
                      </p:to>
                    </p:set>
                    <p:anim calcmode="lin" valueType="num">
                      <p:cBhvr additive="base">
                        <p:cTn dur="500" fill="hold"/>
                        <p:tgtEl>
                          <p:spTgt spid="2405391"/>
                        </p:tgtEl>
                        <p:attrNameLst>
                          <p:attrName>ppt_x</p:attrName>
                        </p:attrNameLst>
                      </p:cBhvr>
                      <p:tavLst>
                        <p:tav tm="0">
                          <p:val>
                            <p:strVal val="1+#ppt_w/2"/>
                          </p:val>
                        </p:tav>
                        <p:tav tm="100000">
                          <p:val>
                            <p:strVal val="#ppt_x"/>
                          </p:val>
                        </p:tav>
                      </p:tavLst>
                    </p:anim>
                    <p:anim calcmode="lin" valueType="num">
                      <p:cBhvr additive="base">
                        <p:cTn dur="500" fill="hold"/>
                        <p:tgtEl>
                          <p:spTgt spid="2405391"/>
                        </p:tgtEl>
                        <p:attrNameLst>
                          <p:attrName>ppt_y</p:attrName>
                        </p:attrNameLst>
                      </p:cBhvr>
                      <p:tavLst>
                        <p:tav tm="0">
                          <p:val>
                            <p:strVal val="#ppt_y"/>
                          </p:val>
                        </p:tav>
                        <p:tav tm="100000">
                          <p:val>
                            <p:strVal val="#ppt_y"/>
                          </p:val>
                        </p:tav>
                      </p:tavLst>
                    </p:anim>
                  </p:childTnLst>
                </p:cTn>
              </p:par>
            </p:tnLst>
          </p:tmpl>
          <p:tmpl lvl="5">
            <p:tnLst>
              <p:par>
                <p:cTn presetID="2" presetClass="entr" presetSubtype="2" fill="hold" nodeType="clickEffect">
                  <p:stCondLst>
                    <p:cond delay="0"/>
                  </p:stCondLst>
                  <p:childTnLst>
                    <p:set>
                      <p:cBhvr>
                        <p:cTn dur="1" fill="hold">
                          <p:stCondLst>
                            <p:cond delay="0"/>
                          </p:stCondLst>
                        </p:cTn>
                        <p:tgtEl>
                          <p:spTgt spid="2405391"/>
                        </p:tgtEl>
                        <p:attrNameLst>
                          <p:attrName>style.visibility</p:attrName>
                        </p:attrNameLst>
                      </p:cBhvr>
                      <p:to>
                        <p:strVal val="visible"/>
                      </p:to>
                    </p:set>
                    <p:anim calcmode="lin" valueType="num">
                      <p:cBhvr additive="base">
                        <p:cTn dur="500" fill="hold"/>
                        <p:tgtEl>
                          <p:spTgt spid="2405391"/>
                        </p:tgtEl>
                        <p:attrNameLst>
                          <p:attrName>ppt_x</p:attrName>
                        </p:attrNameLst>
                      </p:cBhvr>
                      <p:tavLst>
                        <p:tav tm="0">
                          <p:val>
                            <p:strVal val="1+#ppt_w/2"/>
                          </p:val>
                        </p:tav>
                        <p:tav tm="100000">
                          <p:val>
                            <p:strVal val="#ppt_x"/>
                          </p:val>
                        </p:tav>
                      </p:tavLst>
                    </p:anim>
                    <p:anim calcmode="lin" valueType="num">
                      <p:cBhvr additive="base">
                        <p:cTn dur="500" fill="hold"/>
                        <p:tgtEl>
                          <p:spTgt spid="2405391"/>
                        </p:tgtEl>
                        <p:attrNameLst>
                          <p:attrName>ppt_y</p:attrName>
                        </p:attrNameLst>
                      </p:cBhvr>
                      <p:tavLst>
                        <p:tav tm="0">
                          <p:val>
                            <p:strVal val="#ppt_y"/>
                          </p:val>
                        </p:tav>
                        <p:tav tm="100000">
                          <p:val>
                            <p:strVal val="#ppt_y"/>
                          </p:val>
                        </p:tav>
                      </p:tavLst>
                    </p:anim>
                  </p:childTnLst>
                </p:cTn>
              </p:par>
            </p:tnLst>
          </p:tmpl>
        </p:tmplLst>
      </p:bldP>
    </p:bldLst>
  </p:timing>
  <p:hf hdr="0" dt="0"/>
  <p:txStyles>
    <p:titleStyle>
      <a:lvl1pPr algn="ctr" rtl="0" eaLnBrk="0" fontAlgn="base" hangingPunct="0">
        <a:spcBef>
          <a:spcPct val="0"/>
        </a:spcBef>
        <a:spcAft>
          <a:spcPct val="0"/>
        </a:spcAft>
        <a:defRPr sz="2800" b="1">
          <a:solidFill>
            <a:srgbClr val="FFFF00"/>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2800" b="1">
          <a:solidFill>
            <a:srgbClr val="FFFF00"/>
          </a:solidFill>
          <a:effectLst>
            <a:outerShdw blurRad="38100" dist="38100" dir="2700000" algn="tl">
              <a:srgbClr val="000000"/>
            </a:outerShdw>
          </a:effectLst>
          <a:latin typeface="Arial" pitchFamily="34" charset="0"/>
        </a:defRPr>
      </a:lvl2pPr>
      <a:lvl3pPr algn="ctr" rtl="0" eaLnBrk="0" fontAlgn="base" hangingPunct="0">
        <a:spcBef>
          <a:spcPct val="0"/>
        </a:spcBef>
        <a:spcAft>
          <a:spcPct val="0"/>
        </a:spcAft>
        <a:defRPr sz="2800" b="1">
          <a:solidFill>
            <a:srgbClr val="FFFF00"/>
          </a:solidFill>
          <a:effectLst>
            <a:outerShdw blurRad="38100" dist="38100" dir="2700000" algn="tl">
              <a:srgbClr val="000000"/>
            </a:outerShdw>
          </a:effectLst>
          <a:latin typeface="Arial" pitchFamily="34" charset="0"/>
        </a:defRPr>
      </a:lvl3pPr>
      <a:lvl4pPr algn="ctr" rtl="0" eaLnBrk="0" fontAlgn="base" hangingPunct="0">
        <a:spcBef>
          <a:spcPct val="0"/>
        </a:spcBef>
        <a:spcAft>
          <a:spcPct val="0"/>
        </a:spcAft>
        <a:defRPr sz="2800" b="1">
          <a:solidFill>
            <a:srgbClr val="FFFF00"/>
          </a:solidFill>
          <a:effectLst>
            <a:outerShdw blurRad="38100" dist="38100" dir="2700000" algn="tl">
              <a:srgbClr val="000000"/>
            </a:outerShdw>
          </a:effectLst>
          <a:latin typeface="Arial" pitchFamily="34" charset="0"/>
        </a:defRPr>
      </a:lvl4pPr>
      <a:lvl5pPr algn="ctr" rtl="0" eaLnBrk="0" fontAlgn="base" hangingPunct="0">
        <a:spcBef>
          <a:spcPct val="0"/>
        </a:spcBef>
        <a:spcAft>
          <a:spcPct val="0"/>
        </a:spcAft>
        <a:defRPr sz="2800" b="1">
          <a:solidFill>
            <a:srgbClr val="FFFF00"/>
          </a:solidFill>
          <a:effectLst>
            <a:outerShdw blurRad="38100" dist="38100" dir="2700000" algn="tl">
              <a:srgbClr val="000000"/>
            </a:outerShdw>
          </a:effectLst>
          <a:latin typeface="Arial" pitchFamily="34" charset="0"/>
        </a:defRPr>
      </a:lvl5pPr>
      <a:lvl6pPr marL="457200" algn="ctr" rtl="0" fontAlgn="base">
        <a:spcBef>
          <a:spcPct val="0"/>
        </a:spcBef>
        <a:spcAft>
          <a:spcPct val="0"/>
        </a:spcAft>
        <a:defRPr sz="2800" b="1">
          <a:solidFill>
            <a:srgbClr val="FFFF00"/>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2800" b="1">
          <a:solidFill>
            <a:srgbClr val="FFFF00"/>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2800" b="1">
          <a:solidFill>
            <a:srgbClr val="FFFF00"/>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2800" b="1">
          <a:solidFill>
            <a:srgbClr val="FFFF00"/>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rgbClr val="FF0000"/>
        </a:buClr>
        <a:buFont typeface="Arial Unicode MS" pitchFamily="34" charset="-128"/>
        <a:buChar char="➤"/>
        <a:defRPr sz="2400">
          <a:solidFill>
            <a:schemeClr val="tx1"/>
          </a:solidFill>
          <a:latin typeface="+mn-lt"/>
          <a:ea typeface="+mn-ea"/>
          <a:cs typeface="+mn-cs"/>
        </a:defRPr>
      </a:lvl1pPr>
      <a:lvl2pPr marL="742950" indent="-285750" algn="l" rtl="0" eaLnBrk="0" fontAlgn="base" hangingPunct="0">
        <a:spcBef>
          <a:spcPct val="20000"/>
        </a:spcBef>
        <a:spcAft>
          <a:spcPct val="0"/>
        </a:spcAft>
        <a:buClr>
          <a:srgbClr val="FF0000"/>
        </a:buClr>
        <a:buFont typeface="Arial Unicode MS" pitchFamily="34" charset="-128"/>
        <a:buChar char="■"/>
        <a:defRPr sz="2200">
          <a:solidFill>
            <a:schemeClr val="tx1"/>
          </a:solidFill>
          <a:latin typeface="+mn-lt"/>
        </a:defRPr>
      </a:lvl2pPr>
      <a:lvl3pPr marL="1143000" indent="-228600" algn="l" rtl="0" eaLnBrk="0" fontAlgn="base" hangingPunct="0">
        <a:spcBef>
          <a:spcPct val="20000"/>
        </a:spcBef>
        <a:spcAft>
          <a:spcPct val="0"/>
        </a:spcAft>
        <a:buClr>
          <a:srgbClr val="FF0000"/>
        </a:buClr>
        <a:buSzPct val="120000"/>
        <a:buFont typeface="Arial Unicode MS" pitchFamily="34" charset="-128"/>
        <a:buChar char="◆"/>
        <a:defRPr sz="2000">
          <a:solidFill>
            <a:schemeClr val="tx1"/>
          </a:solidFill>
          <a:latin typeface="+mn-lt"/>
        </a:defRPr>
      </a:lvl3pPr>
      <a:lvl4pPr marL="1600200" indent="-228600" algn="l" rtl="0" eaLnBrk="0" fontAlgn="base" hangingPunct="0">
        <a:spcBef>
          <a:spcPct val="20000"/>
        </a:spcBef>
        <a:spcAft>
          <a:spcPct val="0"/>
        </a:spcAft>
        <a:buClr>
          <a:srgbClr val="FF0000"/>
        </a:buClr>
        <a:buSzPct val="8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mn-lt"/>
        </a:defRPr>
      </a:lvl5pPr>
      <a:lvl6pPr marL="25146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6pPr>
      <a:lvl7pPr marL="29718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7pPr>
      <a:lvl8pPr marL="34290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8pPr>
      <a:lvl9pPr marL="38862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7" Type="http://schemas.openxmlformats.org/officeDocument/2006/relationships/image" Target="../media/image2.w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1.wmf"/><Relationship Id="rId4" Type="http://schemas.openxmlformats.org/officeDocument/2006/relationships/oleObject" Target="../embeddings/oleObject1.bin"/></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7.xml"/><Relationship Id="rId1" Type="http://schemas.openxmlformats.org/officeDocument/2006/relationships/vmlDrawing" Target="../drawings/vmlDrawing4.vml"/><Relationship Id="rId5" Type="http://schemas.openxmlformats.org/officeDocument/2006/relationships/image" Target="../media/image6.emf"/><Relationship Id="rId4" Type="http://schemas.openxmlformats.org/officeDocument/2006/relationships/oleObject" Target="../embeddings/oleObject5.bin"/></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100.xml"/><Relationship Id="rId7" Type="http://schemas.openxmlformats.org/officeDocument/2006/relationships/image" Target="../media/image47.emf"/><Relationship Id="rId2" Type="http://schemas.openxmlformats.org/officeDocument/2006/relationships/slideLayout" Target="../slideLayouts/slideLayout2.xml"/><Relationship Id="rId1" Type="http://schemas.openxmlformats.org/officeDocument/2006/relationships/vmlDrawing" Target="../drawings/vmlDrawing55.vml"/><Relationship Id="rId6" Type="http://schemas.openxmlformats.org/officeDocument/2006/relationships/oleObject" Target="../embeddings/oleObject63.bin"/><Relationship Id="rId5" Type="http://schemas.openxmlformats.org/officeDocument/2006/relationships/image" Target="../media/image50.emf"/><Relationship Id="rId4" Type="http://schemas.openxmlformats.org/officeDocument/2006/relationships/oleObject" Target="../embeddings/oleObject62.bin"/></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101.xml"/><Relationship Id="rId7" Type="http://schemas.openxmlformats.org/officeDocument/2006/relationships/image" Target="../media/image47.emf"/><Relationship Id="rId2" Type="http://schemas.openxmlformats.org/officeDocument/2006/relationships/slideLayout" Target="../slideLayouts/slideLayout2.xml"/><Relationship Id="rId1" Type="http://schemas.openxmlformats.org/officeDocument/2006/relationships/vmlDrawing" Target="../drawings/vmlDrawing56.vml"/><Relationship Id="rId6" Type="http://schemas.openxmlformats.org/officeDocument/2006/relationships/oleObject" Target="../embeddings/oleObject65.bin"/><Relationship Id="rId5" Type="http://schemas.openxmlformats.org/officeDocument/2006/relationships/image" Target="../media/image50.emf"/><Relationship Id="rId4" Type="http://schemas.openxmlformats.org/officeDocument/2006/relationships/oleObject" Target="../embeddings/oleObject64.bin"/></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102.xml"/><Relationship Id="rId7" Type="http://schemas.openxmlformats.org/officeDocument/2006/relationships/image" Target="../media/image47.emf"/><Relationship Id="rId2" Type="http://schemas.openxmlformats.org/officeDocument/2006/relationships/slideLayout" Target="../slideLayouts/slideLayout2.xml"/><Relationship Id="rId1" Type="http://schemas.openxmlformats.org/officeDocument/2006/relationships/vmlDrawing" Target="../drawings/vmlDrawing57.vml"/><Relationship Id="rId6" Type="http://schemas.openxmlformats.org/officeDocument/2006/relationships/oleObject" Target="../embeddings/oleObject67.bin"/><Relationship Id="rId5" Type="http://schemas.openxmlformats.org/officeDocument/2006/relationships/image" Target="../media/image50.emf"/><Relationship Id="rId4" Type="http://schemas.openxmlformats.org/officeDocument/2006/relationships/oleObject" Target="../embeddings/oleObject66.bin"/></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108.xml"/><Relationship Id="rId7" Type="http://schemas.openxmlformats.org/officeDocument/2006/relationships/image" Target="../media/image47.emf"/><Relationship Id="rId2" Type="http://schemas.openxmlformats.org/officeDocument/2006/relationships/slideLayout" Target="../slideLayouts/slideLayout2.xml"/><Relationship Id="rId1" Type="http://schemas.openxmlformats.org/officeDocument/2006/relationships/vmlDrawing" Target="../drawings/vmlDrawing58.vml"/><Relationship Id="rId6" Type="http://schemas.openxmlformats.org/officeDocument/2006/relationships/oleObject" Target="../embeddings/oleObject69.bin"/><Relationship Id="rId5" Type="http://schemas.openxmlformats.org/officeDocument/2006/relationships/image" Target="../media/image50.emf"/><Relationship Id="rId4" Type="http://schemas.openxmlformats.org/officeDocument/2006/relationships/oleObject" Target="../embeddings/oleObject68.bin"/></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9.xml"/><Relationship Id="rId7" Type="http://schemas.openxmlformats.org/officeDocument/2006/relationships/image" Target="../media/image47.emf"/><Relationship Id="rId2" Type="http://schemas.openxmlformats.org/officeDocument/2006/relationships/slideLayout" Target="../slideLayouts/slideLayout2.xml"/><Relationship Id="rId1" Type="http://schemas.openxmlformats.org/officeDocument/2006/relationships/vmlDrawing" Target="../drawings/vmlDrawing59.vml"/><Relationship Id="rId6" Type="http://schemas.openxmlformats.org/officeDocument/2006/relationships/oleObject" Target="../embeddings/oleObject71.bin"/><Relationship Id="rId5" Type="http://schemas.openxmlformats.org/officeDocument/2006/relationships/image" Target="../media/image50.emf"/><Relationship Id="rId4" Type="http://schemas.openxmlformats.org/officeDocument/2006/relationships/oleObject" Target="../embeddings/oleObject70.bin"/></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10.xml"/><Relationship Id="rId7" Type="http://schemas.openxmlformats.org/officeDocument/2006/relationships/image" Target="../media/image47.emf"/><Relationship Id="rId2" Type="http://schemas.openxmlformats.org/officeDocument/2006/relationships/slideLayout" Target="../slideLayouts/slideLayout2.xml"/><Relationship Id="rId1" Type="http://schemas.openxmlformats.org/officeDocument/2006/relationships/vmlDrawing" Target="../drawings/vmlDrawing60.vml"/><Relationship Id="rId6" Type="http://schemas.openxmlformats.org/officeDocument/2006/relationships/oleObject" Target="../embeddings/oleObject73.bin"/><Relationship Id="rId5" Type="http://schemas.openxmlformats.org/officeDocument/2006/relationships/image" Target="../media/image50.emf"/><Relationship Id="rId4" Type="http://schemas.openxmlformats.org/officeDocument/2006/relationships/oleObject" Target="../embeddings/oleObject72.bin"/></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111.xml"/><Relationship Id="rId7" Type="http://schemas.openxmlformats.org/officeDocument/2006/relationships/image" Target="../media/image47.emf"/><Relationship Id="rId2" Type="http://schemas.openxmlformats.org/officeDocument/2006/relationships/slideLayout" Target="../slideLayouts/slideLayout2.xml"/><Relationship Id="rId1" Type="http://schemas.openxmlformats.org/officeDocument/2006/relationships/vmlDrawing" Target="../drawings/vmlDrawing61.vml"/><Relationship Id="rId6" Type="http://schemas.openxmlformats.org/officeDocument/2006/relationships/oleObject" Target="../embeddings/oleObject75.bin"/><Relationship Id="rId5" Type="http://schemas.openxmlformats.org/officeDocument/2006/relationships/image" Target="../media/image50.emf"/><Relationship Id="rId4" Type="http://schemas.openxmlformats.org/officeDocument/2006/relationships/oleObject" Target="../embeddings/oleObject74.bin"/></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117.xml"/><Relationship Id="rId7" Type="http://schemas.openxmlformats.org/officeDocument/2006/relationships/image" Target="../media/image52.emf"/><Relationship Id="rId2" Type="http://schemas.openxmlformats.org/officeDocument/2006/relationships/slideLayout" Target="../slideLayouts/slideLayout7.xml"/><Relationship Id="rId1" Type="http://schemas.openxmlformats.org/officeDocument/2006/relationships/vmlDrawing" Target="../drawings/vmlDrawing62.vml"/><Relationship Id="rId6" Type="http://schemas.openxmlformats.org/officeDocument/2006/relationships/oleObject" Target="../embeddings/oleObject77.bin"/><Relationship Id="rId5" Type="http://schemas.openxmlformats.org/officeDocument/2006/relationships/image" Target="../media/image51.emf"/><Relationship Id="rId4" Type="http://schemas.openxmlformats.org/officeDocument/2006/relationships/oleObject" Target="../embeddings/oleObject76.bin"/></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18.xml"/><Relationship Id="rId7" Type="http://schemas.openxmlformats.org/officeDocument/2006/relationships/image" Target="../media/image52.emf"/><Relationship Id="rId2" Type="http://schemas.openxmlformats.org/officeDocument/2006/relationships/slideLayout" Target="../slideLayouts/slideLayout7.xml"/><Relationship Id="rId1" Type="http://schemas.openxmlformats.org/officeDocument/2006/relationships/vmlDrawing" Target="../drawings/vmlDrawing63.vml"/><Relationship Id="rId6" Type="http://schemas.openxmlformats.org/officeDocument/2006/relationships/oleObject" Target="../embeddings/oleObject79.bin"/><Relationship Id="rId5" Type="http://schemas.openxmlformats.org/officeDocument/2006/relationships/image" Target="../media/image51.emf"/><Relationship Id="rId4" Type="http://schemas.openxmlformats.org/officeDocument/2006/relationships/oleObject" Target="../embeddings/oleObject78.bin"/></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19.xml"/><Relationship Id="rId7" Type="http://schemas.openxmlformats.org/officeDocument/2006/relationships/image" Target="../media/image52.emf"/><Relationship Id="rId2" Type="http://schemas.openxmlformats.org/officeDocument/2006/relationships/slideLayout" Target="../slideLayouts/slideLayout7.xml"/><Relationship Id="rId1" Type="http://schemas.openxmlformats.org/officeDocument/2006/relationships/vmlDrawing" Target="../drawings/vmlDrawing64.vml"/><Relationship Id="rId6" Type="http://schemas.openxmlformats.org/officeDocument/2006/relationships/oleObject" Target="../embeddings/oleObject81.bin"/><Relationship Id="rId5" Type="http://schemas.openxmlformats.org/officeDocument/2006/relationships/image" Target="../media/image51.emf"/><Relationship Id="rId4" Type="http://schemas.openxmlformats.org/officeDocument/2006/relationships/oleObject" Target="../embeddings/oleObject80.bin"/></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8" Type="http://schemas.openxmlformats.org/officeDocument/2006/relationships/slide" Target="slide165.xml"/><Relationship Id="rId3" Type="http://schemas.openxmlformats.org/officeDocument/2006/relationships/notesSlide" Target="../notesSlides/notesSlide120.xml"/><Relationship Id="rId7" Type="http://schemas.openxmlformats.org/officeDocument/2006/relationships/image" Target="../media/image54.emf"/><Relationship Id="rId2" Type="http://schemas.openxmlformats.org/officeDocument/2006/relationships/slideLayout" Target="../slideLayouts/slideLayout7.xml"/><Relationship Id="rId1" Type="http://schemas.openxmlformats.org/officeDocument/2006/relationships/vmlDrawing" Target="../drawings/vmlDrawing65.vml"/><Relationship Id="rId6" Type="http://schemas.openxmlformats.org/officeDocument/2006/relationships/oleObject" Target="../embeddings/oleObject83.bin"/><Relationship Id="rId5" Type="http://schemas.openxmlformats.org/officeDocument/2006/relationships/image" Target="../media/image53.emf"/><Relationship Id="rId10" Type="http://schemas.openxmlformats.org/officeDocument/2006/relationships/hyperlink" Target="http://www.ecb.de/stats/prices/hicp/html/inflation.en.html" TargetMode="External"/><Relationship Id="rId4" Type="http://schemas.openxmlformats.org/officeDocument/2006/relationships/oleObject" Target="../embeddings/oleObject82.bin"/><Relationship Id="rId9" Type="http://schemas.openxmlformats.org/officeDocument/2006/relationships/hyperlink" Target="http://www.lme.com/home.asp" TargetMode="External"/></Relationships>
</file>

<file path=ppt/slides/_rels/slide121.xml.rels><?xml version="1.0" encoding="UTF-8" standalone="yes"?>
<Relationships xmlns="http://schemas.openxmlformats.org/package/2006/relationships"><Relationship Id="rId8" Type="http://schemas.openxmlformats.org/officeDocument/2006/relationships/slide" Target="slide165.xml"/><Relationship Id="rId3" Type="http://schemas.openxmlformats.org/officeDocument/2006/relationships/notesSlide" Target="../notesSlides/notesSlide121.xml"/><Relationship Id="rId7" Type="http://schemas.openxmlformats.org/officeDocument/2006/relationships/image" Target="../media/image56.emf"/><Relationship Id="rId2" Type="http://schemas.openxmlformats.org/officeDocument/2006/relationships/slideLayout" Target="../slideLayouts/slideLayout7.xml"/><Relationship Id="rId1" Type="http://schemas.openxmlformats.org/officeDocument/2006/relationships/vmlDrawing" Target="../drawings/vmlDrawing66.vml"/><Relationship Id="rId6" Type="http://schemas.openxmlformats.org/officeDocument/2006/relationships/oleObject" Target="../embeddings/oleObject85.bin"/><Relationship Id="rId5" Type="http://schemas.openxmlformats.org/officeDocument/2006/relationships/image" Target="../media/image55.emf"/><Relationship Id="rId4" Type="http://schemas.openxmlformats.org/officeDocument/2006/relationships/oleObject" Target="../embeddings/oleObject84.bin"/></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2.xml"/><Relationship Id="rId1" Type="http://schemas.openxmlformats.org/officeDocument/2006/relationships/vmlDrawing" Target="../drawings/vmlDrawing67.vml"/><Relationship Id="rId5" Type="http://schemas.openxmlformats.org/officeDocument/2006/relationships/image" Target="../media/image57.emf"/><Relationship Id="rId4" Type="http://schemas.openxmlformats.org/officeDocument/2006/relationships/oleObject" Target="file:///D:\Arbeit\Archiv\Google%20Drive\0Vorlesungen\2.%20Makro&#246;konomik\Grafik-Daten\BIP-Entwicklung%207-jahres%20Durchschnitte.xls!Diagramm%20(23)" TargetMode="External"/></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2.xml"/><Relationship Id="rId1" Type="http://schemas.openxmlformats.org/officeDocument/2006/relationships/vmlDrawing" Target="../drawings/vmlDrawing68.vml"/><Relationship Id="rId5" Type="http://schemas.openxmlformats.org/officeDocument/2006/relationships/image" Target="../media/image58.emf"/><Relationship Id="rId4" Type="http://schemas.openxmlformats.org/officeDocument/2006/relationships/oleObject" Target="file:///D:\Arbeit\Archiv\Google%20Drive\0Vorlesungen\2.%20Makro&#246;konomik\Grafik-Daten\BIP-Entwicklung%207-jahres%20Durchschnitte.xls!Diagramm%20(26)" TargetMode="Externa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2.xml"/><Relationship Id="rId1" Type="http://schemas.openxmlformats.org/officeDocument/2006/relationships/vmlDrawing" Target="../drawings/vmlDrawing69.vml"/><Relationship Id="rId6" Type="http://schemas.openxmlformats.org/officeDocument/2006/relationships/hyperlink" Target="http://economix.blog.de/2011/04/12/john-taylor-kuerzlich-blog-folgendes-schaubild-zusammenhang-arbeitslosenquote-investitionsquote-usa-10993141/" TargetMode="External"/><Relationship Id="rId5" Type="http://schemas.openxmlformats.org/officeDocument/2006/relationships/image" Target="../media/image59.emf"/><Relationship Id="rId4" Type="http://schemas.openxmlformats.org/officeDocument/2006/relationships/oleObject" Target="file:///D:\Arbeit\Archiv\Google%20Drive\0Vorlesungen\2.%20Makro&#246;konomik\Grafik-Daten\Arbeitslosenquote%20Deutschland%201950-60.xls!Diagramm2%20(2)" TargetMode="Externa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29.xml"/><Relationship Id="rId7" Type="http://schemas.openxmlformats.org/officeDocument/2006/relationships/image" Target="../media/image60.emf"/><Relationship Id="rId2" Type="http://schemas.openxmlformats.org/officeDocument/2006/relationships/slideLayout" Target="../slideLayouts/slideLayout7.xml"/><Relationship Id="rId1" Type="http://schemas.openxmlformats.org/officeDocument/2006/relationships/vmlDrawing" Target="../drawings/vmlDrawing70.vml"/><Relationship Id="rId6" Type="http://schemas.openxmlformats.org/officeDocument/2006/relationships/oleObject" Target="../embeddings/oleObject87.bin"/><Relationship Id="rId5" Type="http://schemas.openxmlformats.org/officeDocument/2006/relationships/image" Target="../media/image47.emf"/><Relationship Id="rId4" Type="http://schemas.openxmlformats.org/officeDocument/2006/relationships/oleObject" Target="../embeddings/oleObject86.bin"/></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30.xml"/><Relationship Id="rId7" Type="http://schemas.openxmlformats.org/officeDocument/2006/relationships/image" Target="../media/image61.emf"/><Relationship Id="rId2" Type="http://schemas.openxmlformats.org/officeDocument/2006/relationships/slideLayout" Target="../slideLayouts/slideLayout7.xml"/><Relationship Id="rId1" Type="http://schemas.openxmlformats.org/officeDocument/2006/relationships/vmlDrawing" Target="../drawings/vmlDrawing71.vml"/><Relationship Id="rId6" Type="http://schemas.openxmlformats.org/officeDocument/2006/relationships/oleObject" Target="../embeddings/oleObject89.bin"/><Relationship Id="rId5" Type="http://schemas.openxmlformats.org/officeDocument/2006/relationships/image" Target="../media/image47.emf"/><Relationship Id="rId4" Type="http://schemas.openxmlformats.org/officeDocument/2006/relationships/oleObject" Target="../embeddings/oleObject88.bin"/></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31.xml"/><Relationship Id="rId7" Type="http://schemas.openxmlformats.org/officeDocument/2006/relationships/image" Target="../media/image62.emf"/><Relationship Id="rId2" Type="http://schemas.openxmlformats.org/officeDocument/2006/relationships/slideLayout" Target="../slideLayouts/slideLayout7.xml"/><Relationship Id="rId1" Type="http://schemas.openxmlformats.org/officeDocument/2006/relationships/vmlDrawing" Target="../drawings/vmlDrawing72.vml"/><Relationship Id="rId6" Type="http://schemas.openxmlformats.org/officeDocument/2006/relationships/oleObject" Target="../embeddings/oleObject91.bin"/><Relationship Id="rId5" Type="http://schemas.openxmlformats.org/officeDocument/2006/relationships/image" Target="../media/image47.emf"/><Relationship Id="rId4" Type="http://schemas.openxmlformats.org/officeDocument/2006/relationships/oleObject" Target="../embeddings/oleObject90.bin"/></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132.xml"/><Relationship Id="rId7" Type="http://schemas.openxmlformats.org/officeDocument/2006/relationships/image" Target="../media/image63.emf"/><Relationship Id="rId2" Type="http://schemas.openxmlformats.org/officeDocument/2006/relationships/slideLayout" Target="../slideLayouts/slideLayout7.xml"/><Relationship Id="rId1" Type="http://schemas.openxmlformats.org/officeDocument/2006/relationships/vmlDrawing" Target="../drawings/vmlDrawing73.vml"/><Relationship Id="rId6" Type="http://schemas.openxmlformats.org/officeDocument/2006/relationships/oleObject" Target="../embeddings/oleObject93.bin"/><Relationship Id="rId5" Type="http://schemas.openxmlformats.org/officeDocument/2006/relationships/image" Target="../media/image47.emf"/><Relationship Id="rId4" Type="http://schemas.openxmlformats.org/officeDocument/2006/relationships/oleObject" Target="../embeddings/oleObject92.bin"/></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133.xml"/><Relationship Id="rId7" Type="http://schemas.openxmlformats.org/officeDocument/2006/relationships/image" Target="../media/image64.emf"/><Relationship Id="rId2" Type="http://schemas.openxmlformats.org/officeDocument/2006/relationships/slideLayout" Target="../slideLayouts/slideLayout7.xml"/><Relationship Id="rId1" Type="http://schemas.openxmlformats.org/officeDocument/2006/relationships/vmlDrawing" Target="../drawings/vmlDrawing74.vml"/><Relationship Id="rId6" Type="http://schemas.openxmlformats.org/officeDocument/2006/relationships/oleObject" Target="../embeddings/oleObject95.bin"/><Relationship Id="rId5" Type="http://schemas.openxmlformats.org/officeDocument/2006/relationships/image" Target="../media/image47.emf"/><Relationship Id="rId4" Type="http://schemas.openxmlformats.org/officeDocument/2006/relationships/oleObject" Target="../embeddings/oleObject94.bin"/></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34.xml"/><Relationship Id="rId7" Type="http://schemas.openxmlformats.org/officeDocument/2006/relationships/image" Target="../media/image66.emf"/><Relationship Id="rId2" Type="http://schemas.openxmlformats.org/officeDocument/2006/relationships/slideLayout" Target="../slideLayouts/slideLayout7.xml"/><Relationship Id="rId1" Type="http://schemas.openxmlformats.org/officeDocument/2006/relationships/vmlDrawing" Target="../drawings/vmlDrawing75.vml"/><Relationship Id="rId6" Type="http://schemas.openxmlformats.org/officeDocument/2006/relationships/oleObject" Target="../embeddings/oleObject97.bin"/><Relationship Id="rId5" Type="http://schemas.openxmlformats.org/officeDocument/2006/relationships/image" Target="../media/image65.emf"/><Relationship Id="rId4" Type="http://schemas.openxmlformats.org/officeDocument/2006/relationships/oleObject" Target="../embeddings/oleObject96.bin"/></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35.xml"/><Relationship Id="rId7" Type="http://schemas.openxmlformats.org/officeDocument/2006/relationships/image" Target="../media/image66.emf"/><Relationship Id="rId2" Type="http://schemas.openxmlformats.org/officeDocument/2006/relationships/slideLayout" Target="../slideLayouts/slideLayout7.xml"/><Relationship Id="rId1" Type="http://schemas.openxmlformats.org/officeDocument/2006/relationships/vmlDrawing" Target="../drawings/vmlDrawing76.vml"/><Relationship Id="rId6" Type="http://schemas.openxmlformats.org/officeDocument/2006/relationships/oleObject" Target="../embeddings/oleObject99.bin"/><Relationship Id="rId5" Type="http://schemas.openxmlformats.org/officeDocument/2006/relationships/image" Target="../media/image65.emf"/><Relationship Id="rId4" Type="http://schemas.openxmlformats.org/officeDocument/2006/relationships/oleObject" Target="../embeddings/oleObject98.bin"/></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2.xml"/><Relationship Id="rId1" Type="http://schemas.openxmlformats.org/officeDocument/2006/relationships/vmlDrawing" Target="../drawings/vmlDrawing77.vml"/><Relationship Id="rId5" Type="http://schemas.openxmlformats.org/officeDocument/2006/relationships/image" Target="../media/image50.emf"/><Relationship Id="rId4" Type="http://schemas.openxmlformats.org/officeDocument/2006/relationships/oleObject" Target="../embeddings/oleObject100.bin"/></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2.xml"/><Relationship Id="rId1" Type="http://schemas.openxmlformats.org/officeDocument/2006/relationships/vmlDrawing" Target="../drawings/vmlDrawing78.vml"/><Relationship Id="rId5" Type="http://schemas.openxmlformats.org/officeDocument/2006/relationships/image" Target="../media/image50.emf"/><Relationship Id="rId4" Type="http://schemas.openxmlformats.org/officeDocument/2006/relationships/oleObject" Target="../embeddings/oleObject101.bin"/></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2.xml"/><Relationship Id="rId1" Type="http://schemas.openxmlformats.org/officeDocument/2006/relationships/vmlDrawing" Target="../drawings/vmlDrawing79.vml"/><Relationship Id="rId5" Type="http://schemas.openxmlformats.org/officeDocument/2006/relationships/image" Target="../media/image50.emf"/><Relationship Id="rId4" Type="http://schemas.openxmlformats.org/officeDocument/2006/relationships/oleObject" Target="../embeddings/oleObject102.bin"/></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2.xml"/><Relationship Id="rId1" Type="http://schemas.openxmlformats.org/officeDocument/2006/relationships/vmlDrawing" Target="../drawings/vmlDrawing80.vml"/><Relationship Id="rId5" Type="http://schemas.openxmlformats.org/officeDocument/2006/relationships/image" Target="../media/image50.emf"/><Relationship Id="rId4" Type="http://schemas.openxmlformats.org/officeDocument/2006/relationships/oleObject" Target="../embeddings/oleObject103.bin"/></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xml"/><Relationship Id="rId1" Type="http://schemas.openxmlformats.org/officeDocument/2006/relationships/vmlDrawing" Target="../drawings/vmlDrawing5.vml"/><Relationship Id="rId5" Type="http://schemas.openxmlformats.org/officeDocument/2006/relationships/image" Target="../media/image7.emf"/><Relationship Id="rId4" Type="http://schemas.openxmlformats.org/officeDocument/2006/relationships/oleObject" Target="file:///D:\Arbeit\Archiv\Google%20Drive\0Vorlesungen\2.%20Makro&#246;konomik\Grafik-Daten\Konsum-BIP-Zins.xls!Konsum-BIP%20(2)" TargetMode="Externa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50.xml"/><Relationship Id="rId7" Type="http://schemas.openxmlformats.org/officeDocument/2006/relationships/image" Target="../media/image67.emf"/><Relationship Id="rId2" Type="http://schemas.openxmlformats.org/officeDocument/2006/relationships/slideLayout" Target="../slideLayouts/slideLayout7.xml"/><Relationship Id="rId1" Type="http://schemas.openxmlformats.org/officeDocument/2006/relationships/vmlDrawing" Target="../drawings/vmlDrawing81.vml"/><Relationship Id="rId6" Type="http://schemas.openxmlformats.org/officeDocument/2006/relationships/oleObject" Target="../embeddings/oleObject105.bin"/><Relationship Id="rId5" Type="http://schemas.openxmlformats.org/officeDocument/2006/relationships/image" Target="../media/image47.emf"/><Relationship Id="rId4" Type="http://schemas.openxmlformats.org/officeDocument/2006/relationships/oleObject" Target="../embeddings/oleObject104.bin"/></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51.xml"/><Relationship Id="rId7" Type="http://schemas.openxmlformats.org/officeDocument/2006/relationships/image" Target="../media/image68.emf"/><Relationship Id="rId2" Type="http://schemas.openxmlformats.org/officeDocument/2006/relationships/slideLayout" Target="../slideLayouts/slideLayout7.xml"/><Relationship Id="rId1" Type="http://schemas.openxmlformats.org/officeDocument/2006/relationships/vmlDrawing" Target="../drawings/vmlDrawing82.vml"/><Relationship Id="rId6" Type="http://schemas.openxmlformats.org/officeDocument/2006/relationships/oleObject" Target="../embeddings/oleObject107.bin"/><Relationship Id="rId5" Type="http://schemas.openxmlformats.org/officeDocument/2006/relationships/image" Target="../media/image47.emf"/><Relationship Id="rId4" Type="http://schemas.openxmlformats.org/officeDocument/2006/relationships/oleObject" Target="../embeddings/oleObject106.bin"/></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52.xml"/><Relationship Id="rId7" Type="http://schemas.openxmlformats.org/officeDocument/2006/relationships/image" Target="../media/image69.emf"/><Relationship Id="rId2" Type="http://schemas.openxmlformats.org/officeDocument/2006/relationships/slideLayout" Target="../slideLayouts/slideLayout7.xml"/><Relationship Id="rId1" Type="http://schemas.openxmlformats.org/officeDocument/2006/relationships/vmlDrawing" Target="../drawings/vmlDrawing83.vml"/><Relationship Id="rId6" Type="http://schemas.openxmlformats.org/officeDocument/2006/relationships/oleObject" Target="../embeddings/oleObject109.bin"/><Relationship Id="rId5" Type="http://schemas.openxmlformats.org/officeDocument/2006/relationships/image" Target="../media/image47.emf"/><Relationship Id="rId4" Type="http://schemas.openxmlformats.org/officeDocument/2006/relationships/oleObject" Target="../embeddings/oleObject108.bin"/></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53.xml"/><Relationship Id="rId7" Type="http://schemas.openxmlformats.org/officeDocument/2006/relationships/image" Target="../media/image70.emf"/><Relationship Id="rId2" Type="http://schemas.openxmlformats.org/officeDocument/2006/relationships/slideLayout" Target="../slideLayouts/slideLayout7.xml"/><Relationship Id="rId1" Type="http://schemas.openxmlformats.org/officeDocument/2006/relationships/vmlDrawing" Target="../drawings/vmlDrawing84.vml"/><Relationship Id="rId6" Type="http://schemas.openxmlformats.org/officeDocument/2006/relationships/oleObject" Target="../embeddings/oleObject111.bin"/><Relationship Id="rId5" Type="http://schemas.openxmlformats.org/officeDocument/2006/relationships/image" Target="../media/image47.emf"/><Relationship Id="rId4" Type="http://schemas.openxmlformats.org/officeDocument/2006/relationships/oleObject" Target="../embeddings/oleObject110.bin"/></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54.xml"/><Relationship Id="rId7" Type="http://schemas.openxmlformats.org/officeDocument/2006/relationships/image" Target="../media/image71.emf"/><Relationship Id="rId2" Type="http://schemas.openxmlformats.org/officeDocument/2006/relationships/slideLayout" Target="../slideLayouts/slideLayout7.xml"/><Relationship Id="rId1" Type="http://schemas.openxmlformats.org/officeDocument/2006/relationships/vmlDrawing" Target="../drawings/vmlDrawing85.vml"/><Relationship Id="rId6" Type="http://schemas.openxmlformats.org/officeDocument/2006/relationships/oleObject" Target="../embeddings/oleObject113.bin"/><Relationship Id="rId5" Type="http://schemas.openxmlformats.org/officeDocument/2006/relationships/image" Target="../media/image47.emf"/><Relationship Id="rId4" Type="http://schemas.openxmlformats.org/officeDocument/2006/relationships/oleObject" Target="../embeddings/oleObject112.bin"/></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55.xml"/><Relationship Id="rId7" Type="http://schemas.openxmlformats.org/officeDocument/2006/relationships/image" Target="../media/image72.emf"/><Relationship Id="rId2" Type="http://schemas.openxmlformats.org/officeDocument/2006/relationships/slideLayout" Target="../slideLayouts/slideLayout7.xml"/><Relationship Id="rId1" Type="http://schemas.openxmlformats.org/officeDocument/2006/relationships/vmlDrawing" Target="../drawings/vmlDrawing86.vml"/><Relationship Id="rId6" Type="http://schemas.openxmlformats.org/officeDocument/2006/relationships/oleObject" Target="../embeddings/oleObject115.bin"/><Relationship Id="rId5" Type="http://schemas.openxmlformats.org/officeDocument/2006/relationships/image" Target="../media/image47.emf"/><Relationship Id="rId4" Type="http://schemas.openxmlformats.org/officeDocument/2006/relationships/oleObject" Target="../embeddings/oleObject114.bin"/></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56.xml"/><Relationship Id="rId7" Type="http://schemas.openxmlformats.org/officeDocument/2006/relationships/image" Target="../media/image73.emf"/><Relationship Id="rId2" Type="http://schemas.openxmlformats.org/officeDocument/2006/relationships/slideLayout" Target="../slideLayouts/slideLayout7.xml"/><Relationship Id="rId1" Type="http://schemas.openxmlformats.org/officeDocument/2006/relationships/vmlDrawing" Target="../drawings/vmlDrawing87.vml"/><Relationship Id="rId6" Type="http://schemas.openxmlformats.org/officeDocument/2006/relationships/oleObject" Target="../embeddings/oleObject117.bin"/><Relationship Id="rId5" Type="http://schemas.openxmlformats.org/officeDocument/2006/relationships/image" Target="../media/image47.emf"/><Relationship Id="rId4" Type="http://schemas.openxmlformats.org/officeDocument/2006/relationships/oleObject" Target="../embeddings/oleObject116.bin"/></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157.xml"/><Relationship Id="rId7" Type="http://schemas.openxmlformats.org/officeDocument/2006/relationships/image" Target="../media/image74.emf"/><Relationship Id="rId2" Type="http://schemas.openxmlformats.org/officeDocument/2006/relationships/slideLayout" Target="../slideLayouts/slideLayout7.xml"/><Relationship Id="rId1" Type="http://schemas.openxmlformats.org/officeDocument/2006/relationships/vmlDrawing" Target="../drawings/vmlDrawing88.vml"/><Relationship Id="rId6" Type="http://schemas.openxmlformats.org/officeDocument/2006/relationships/oleObject" Target="../embeddings/oleObject119.bin"/><Relationship Id="rId5" Type="http://schemas.openxmlformats.org/officeDocument/2006/relationships/image" Target="../media/image47.emf"/><Relationship Id="rId4" Type="http://schemas.openxmlformats.org/officeDocument/2006/relationships/oleObject" Target="../embeddings/oleObject118.bin"/></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7.xml"/><Relationship Id="rId1" Type="http://schemas.openxmlformats.org/officeDocument/2006/relationships/vmlDrawing" Target="../drawings/vmlDrawing6.vml"/><Relationship Id="rId5" Type="http://schemas.openxmlformats.org/officeDocument/2006/relationships/image" Target="../media/image8.emf"/><Relationship Id="rId4" Type="http://schemas.openxmlformats.org/officeDocument/2006/relationships/oleObject" Target="file:///D:\Arbeit\Archiv\Google%20Drive\0Vorlesungen\2.%20Makro&#246;konomik\Grafik-Daten\Konsum-BIP-Zins.xls!Konsum-Zins%20(2)" TargetMode="Externa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slide" Target="slide120.xml"/><Relationship Id="rId2" Type="http://schemas.openxmlformats.org/officeDocument/2006/relationships/notesSlide" Target="../notesSlides/notesSlide165.xml"/><Relationship Id="rId1" Type="http://schemas.openxmlformats.org/officeDocument/2006/relationships/slideLayout" Target="../slideLayouts/slideLayout7.xml"/><Relationship Id="rId4" Type="http://schemas.openxmlformats.org/officeDocument/2006/relationships/slide" Target="slide121.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68.xml"/><Relationship Id="rId7" Type="http://schemas.openxmlformats.org/officeDocument/2006/relationships/image" Target="../media/image76.emf"/><Relationship Id="rId2" Type="http://schemas.openxmlformats.org/officeDocument/2006/relationships/slideLayout" Target="../slideLayouts/slideLayout7.xml"/><Relationship Id="rId1" Type="http://schemas.openxmlformats.org/officeDocument/2006/relationships/vmlDrawing" Target="../drawings/vmlDrawing89.vml"/><Relationship Id="rId6" Type="http://schemas.openxmlformats.org/officeDocument/2006/relationships/oleObject" Target="../embeddings/oleObject121.bin"/><Relationship Id="rId5" Type="http://schemas.openxmlformats.org/officeDocument/2006/relationships/image" Target="../media/image47.emf"/><Relationship Id="rId4" Type="http://schemas.openxmlformats.org/officeDocument/2006/relationships/oleObject" Target="../embeddings/oleObject120.bin"/></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69.xml"/><Relationship Id="rId7" Type="http://schemas.openxmlformats.org/officeDocument/2006/relationships/image" Target="../media/image77.emf"/><Relationship Id="rId2" Type="http://schemas.openxmlformats.org/officeDocument/2006/relationships/slideLayout" Target="../slideLayouts/slideLayout7.xml"/><Relationship Id="rId1" Type="http://schemas.openxmlformats.org/officeDocument/2006/relationships/vmlDrawing" Target="../drawings/vmlDrawing90.vml"/><Relationship Id="rId6" Type="http://schemas.openxmlformats.org/officeDocument/2006/relationships/oleObject" Target="../embeddings/oleObject123.bin"/><Relationship Id="rId5" Type="http://schemas.openxmlformats.org/officeDocument/2006/relationships/image" Target="../media/image47.emf"/><Relationship Id="rId4" Type="http://schemas.openxmlformats.org/officeDocument/2006/relationships/oleObject" Target="../embeddings/oleObject122.bin"/></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notesSlide" Target="../notesSlides/notesSlide170.xml"/><Relationship Id="rId7" Type="http://schemas.openxmlformats.org/officeDocument/2006/relationships/image" Target="../media/image78.emf"/><Relationship Id="rId2" Type="http://schemas.openxmlformats.org/officeDocument/2006/relationships/slideLayout" Target="../slideLayouts/slideLayout7.xml"/><Relationship Id="rId1" Type="http://schemas.openxmlformats.org/officeDocument/2006/relationships/vmlDrawing" Target="../drawings/vmlDrawing91.vml"/><Relationship Id="rId6" Type="http://schemas.openxmlformats.org/officeDocument/2006/relationships/oleObject" Target="../embeddings/oleObject125.bin"/><Relationship Id="rId5" Type="http://schemas.openxmlformats.org/officeDocument/2006/relationships/image" Target="../media/image47.emf"/><Relationship Id="rId4" Type="http://schemas.openxmlformats.org/officeDocument/2006/relationships/oleObject" Target="../embeddings/oleObject124.bin"/></Relationships>
</file>

<file path=ppt/slides/_rels/slide171.xml.rels><?xml version="1.0" encoding="UTF-8" standalone="yes"?>
<Relationships xmlns="http://schemas.openxmlformats.org/package/2006/relationships"><Relationship Id="rId3" Type="http://schemas.openxmlformats.org/officeDocument/2006/relationships/notesSlide" Target="../notesSlides/notesSlide171.xml"/><Relationship Id="rId7" Type="http://schemas.openxmlformats.org/officeDocument/2006/relationships/image" Target="../media/image79.emf"/><Relationship Id="rId2" Type="http://schemas.openxmlformats.org/officeDocument/2006/relationships/slideLayout" Target="../slideLayouts/slideLayout7.xml"/><Relationship Id="rId1" Type="http://schemas.openxmlformats.org/officeDocument/2006/relationships/vmlDrawing" Target="../drawings/vmlDrawing92.vml"/><Relationship Id="rId6" Type="http://schemas.openxmlformats.org/officeDocument/2006/relationships/oleObject" Target="../embeddings/oleObject127.bin"/><Relationship Id="rId5" Type="http://schemas.openxmlformats.org/officeDocument/2006/relationships/image" Target="../media/image47.emf"/><Relationship Id="rId4" Type="http://schemas.openxmlformats.org/officeDocument/2006/relationships/oleObject" Target="../embeddings/oleObject126.bin"/></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72.xml"/><Relationship Id="rId7" Type="http://schemas.openxmlformats.org/officeDocument/2006/relationships/image" Target="../media/image80.emf"/><Relationship Id="rId2" Type="http://schemas.openxmlformats.org/officeDocument/2006/relationships/slideLayout" Target="../slideLayouts/slideLayout7.xml"/><Relationship Id="rId1" Type="http://schemas.openxmlformats.org/officeDocument/2006/relationships/vmlDrawing" Target="../drawings/vmlDrawing93.vml"/><Relationship Id="rId6" Type="http://schemas.openxmlformats.org/officeDocument/2006/relationships/oleObject" Target="../embeddings/oleObject129.bin"/><Relationship Id="rId5" Type="http://schemas.openxmlformats.org/officeDocument/2006/relationships/image" Target="../media/image47.emf"/><Relationship Id="rId4" Type="http://schemas.openxmlformats.org/officeDocument/2006/relationships/oleObject" Target="../embeddings/oleObject128.bin"/></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image" Target="../media/image81.gif"/><Relationship Id="rId2" Type="http://schemas.openxmlformats.org/officeDocument/2006/relationships/notesSlide" Target="../notesSlides/notesSlide178.xml"/><Relationship Id="rId1" Type="http://schemas.openxmlformats.org/officeDocument/2006/relationships/slideLayout" Target="../slideLayouts/slideLayout2.xml"/><Relationship Id="rId4" Type="http://schemas.openxmlformats.org/officeDocument/2006/relationships/image" Target="../media/image82.png"/></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7.xml"/><Relationship Id="rId1" Type="http://schemas.openxmlformats.org/officeDocument/2006/relationships/vmlDrawing" Target="../drawings/vmlDrawing7.vml"/><Relationship Id="rId6" Type="http://schemas.openxmlformats.org/officeDocument/2006/relationships/oleObject" Target="../embeddings/oleObject7.bin"/><Relationship Id="rId5" Type="http://schemas.openxmlformats.org/officeDocument/2006/relationships/image" Target="../media/image9.emf"/><Relationship Id="rId4" Type="http://schemas.openxmlformats.org/officeDocument/2006/relationships/oleObject" Target="../embeddings/oleObject6.bin"/></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notesSlide" Target="../notesSlides/notesSlide191.xml"/><Relationship Id="rId2" Type="http://schemas.openxmlformats.org/officeDocument/2006/relationships/slideLayout" Target="../slideLayouts/slideLayout7.xml"/><Relationship Id="rId1" Type="http://schemas.openxmlformats.org/officeDocument/2006/relationships/vmlDrawing" Target="../drawings/vmlDrawing94.vml"/><Relationship Id="rId5" Type="http://schemas.openxmlformats.org/officeDocument/2006/relationships/image" Target="../media/image83.png"/><Relationship Id="rId4" Type="http://schemas.openxmlformats.org/officeDocument/2006/relationships/oleObject" Target="../embeddings/oleObject130.bin"/></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196.xml"/><Relationship Id="rId2" Type="http://schemas.openxmlformats.org/officeDocument/2006/relationships/slideLayout" Target="../slideLayouts/slideLayout7.xml"/><Relationship Id="rId1" Type="http://schemas.openxmlformats.org/officeDocument/2006/relationships/vmlDrawing" Target="../drawings/vmlDrawing95.vml"/><Relationship Id="rId5" Type="http://schemas.openxmlformats.org/officeDocument/2006/relationships/image" Target="../media/image84.emf"/><Relationship Id="rId4" Type="http://schemas.openxmlformats.org/officeDocument/2006/relationships/oleObject" Target="file:///D:\Arbeit\Archiv\Google%20Drive\0Vorlesungen\2.%20Makro&#246;konomik\Grafik-Daten\Einfluss%20des%20Geldmarktzinses%20auf%20Kapitalmarkt.xls!Diagramm%20(en)" TargetMode="External"/></Relationships>
</file>

<file path=ppt/slides/_rels/slide197.xml.rels><?xml version="1.0" encoding="UTF-8" standalone="yes"?>
<Relationships xmlns="http://schemas.openxmlformats.org/package/2006/relationships"><Relationship Id="rId8" Type="http://schemas.openxmlformats.org/officeDocument/2006/relationships/image" Target="../media/image90.wmf"/><Relationship Id="rId3" Type="http://schemas.openxmlformats.org/officeDocument/2006/relationships/image" Target="../media/image85.png"/><Relationship Id="rId7" Type="http://schemas.openxmlformats.org/officeDocument/2006/relationships/image" Target="../media/image89.wmf"/><Relationship Id="rId2" Type="http://schemas.openxmlformats.org/officeDocument/2006/relationships/notesSlide" Target="../notesSlides/notesSlide197.xml"/><Relationship Id="rId1" Type="http://schemas.openxmlformats.org/officeDocument/2006/relationships/slideLayout" Target="../slideLayouts/slideLayout2.xml"/><Relationship Id="rId6" Type="http://schemas.openxmlformats.org/officeDocument/2006/relationships/image" Target="../media/image88.wmf"/><Relationship Id="rId5" Type="http://schemas.openxmlformats.org/officeDocument/2006/relationships/image" Target="../media/image87.wmf"/><Relationship Id="rId4" Type="http://schemas.openxmlformats.org/officeDocument/2006/relationships/image" Target="../media/image86.wmf"/><Relationship Id="rId9" Type="http://schemas.openxmlformats.org/officeDocument/2006/relationships/hyperlink" Target="AU_3_The_Keynesian_Model_and_its_Policy_Implications.PPT#-1,6,3. The Keynesian Model and its Policy Implications 3.1. The Keynesian Theory" TargetMode="Externa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204.xml"/><Relationship Id="rId2" Type="http://schemas.openxmlformats.org/officeDocument/2006/relationships/slideLayout" Target="../slideLayouts/slideLayout7.xml"/><Relationship Id="rId1" Type="http://schemas.openxmlformats.org/officeDocument/2006/relationships/vmlDrawing" Target="../drawings/vmlDrawing96.vml"/><Relationship Id="rId5" Type="http://schemas.openxmlformats.org/officeDocument/2006/relationships/image" Target="../media/image91.emf"/><Relationship Id="rId4" Type="http://schemas.openxmlformats.org/officeDocument/2006/relationships/oleObject" Target="file:///D:\Arbeit\Archiv\Google%20Drive\0Vorlesungen\2.%20Makro&#246;konomik\Grafik-Daten\Haushalts&#252;berschuss%20von%20Bund,%20L&#228;ndern%20&amp;%20Gemeinden%20im%20Konjunkturzyklus.xls!Haushalts&#252;berschuss%20(2)" TargetMode="Externa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206.xml"/><Relationship Id="rId2" Type="http://schemas.openxmlformats.org/officeDocument/2006/relationships/slideLayout" Target="../slideLayouts/slideLayout7.xml"/><Relationship Id="rId1" Type="http://schemas.openxmlformats.org/officeDocument/2006/relationships/vmlDrawing" Target="../drawings/vmlDrawing97.vml"/><Relationship Id="rId5" Type="http://schemas.openxmlformats.org/officeDocument/2006/relationships/image" Target="../media/image92.emf"/><Relationship Id="rId4" Type="http://schemas.openxmlformats.org/officeDocument/2006/relationships/oleObject" Target="file:///D:\Arbeit\Archiv\Google%20Drive\0Vorlesungen\2.%20Makro&#246;konomik\Grafik-Daten\Staatsverschuldung%20und%20Schuldenstandsquote%201950%20-%202004.xls!Staatsverschuldung%20(3)" TargetMode="Externa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3" Type="http://schemas.openxmlformats.org/officeDocument/2006/relationships/notesSlide" Target="../notesSlides/notesSlide213.xml"/><Relationship Id="rId2" Type="http://schemas.openxmlformats.org/officeDocument/2006/relationships/slideLayout" Target="../slideLayouts/slideLayout7.xml"/><Relationship Id="rId1" Type="http://schemas.openxmlformats.org/officeDocument/2006/relationships/vmlDrawing" Target="../drawings/vmlDrawing98.vml"/><Relationship Id="rId5" Type="http://schemas.openxmlformats.org/officeDocument/2006/relationships/image" Target="../media/image94.emf"/><Relationship Id="rId4" Type="http://schemas.openxmlformats.org/officeDocument/2006/relationships/oleObject" Target="../embeddings/oleObject131.bin"/></Relationships>
</file>

<file path=ppt/slides/_rels/slide214.xml.rels><?xml version="1.0" encoding="UTF-8" standalone="yes"?>
<Relationships xmlns="http://schemas.openxmlformats.org/package/2006/relationships"><Relationship Id="rId3" Type="http://schemas.openxmlformats.org/officeDocument/2006/relationships/notesSlide" Target="../notesSlides/notesSlide214.xml"/><Relationship Id="rId2" Type="http://schemas.openxmlformats.org/officeDocument/2006/relationships/slideLayout" Target="../slideLayouts/slideLayout7.xml"/><Relationship Id="rId1" Type="http://schemas.openxmlformats.org/officeDocument/2006/relationships/vmlDrawing" Target="../drawings/vmlDrawing99.vml"/><Relationship Id="rId5" Type="http://schemas.openxmlformats.org/officeDocument/2006/relationships/image" Target="../media/image95.emf"/><Relationship Id="rId4" Type="http://schemas.openxmlformats.org/officeDocument/2006/relationships/oleObject" Target="../embeddings/oleObject132.bin"/></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216.xml"/><Relationship Id="rId7" Type="http://schemas.openxmlformats.org/officeDocument/2006/relationships/image" Target="../media/image96.emf"/><Relationship Id="rId2" Type="http://schemas.openxmlformats.org/officeDocument/2006/relationships/slideLayout" Target="../slideLayouts/slideLayout7.xml"/><Relationship Id="rId1" Type="http://schemas.openxmlformats.org/officeDocument/2006/relationships/vmlDrawing" Target="../drawings/vmlDrawing100.vml"/><Relationship Id="rId6" Type="http://schemas.openxmlformats.org/officeDocument/2006/relationships/oleObject" Target="../embeddings/oleObject134.bin"/><Relationship Id="rId5" Type="http://schemas.openxmlformats.org/officeDocument/2006/relationships/image" Target="../media/image47.emf"/><Relationship Id="rId4" Type="http://schemas.openxmlformats.org/officeDocument/2006/relationships/oleObject" Target="../embeddings/oleObject133.bin"/></Relationships>
</file>

<file path=ppt/slides/_rels/slide217.xml.rels><?xml version="1.0" encoding="UTF-8" standalone="yes"?>
<Relationships xmlns="http://schemas.openxmlformats.org/package/2006/relationships"><Relationship Id="rId3" Type="http://schemas.openxmlformats.org/officeDocument/2006/relationships/notesSlide" Target="../notesSlides/notesSlide217.xml"/><Relationship Id="rId7" Type="http://schemas.openxmlformats.org/officeDocument/2006/relationships/image" Target="../media/image96.emf"/><Relationship Id="rId2" Type="http://schemas.openxmlformats.org/officeDocument/2006/relationships/slideLayout" Target="../slideLayouts/slideLayout7.xml"/><Relationship Id="rId1" Type="http://schemas.openxmlformats.org/officeDocument/2006/relationships/vmlDrawing" Target="../drawings/vmlDrawing101.vml"/><Relationship Id="rId6" Type="http://schemas.openxmlformats.org/officeDocument/2006/relationships/oleObject" Target="../embeddings/oleObject136.bin"/><Relationship Id="rId5" Type="http://schemas.openxmlformats.org/officeDocument/2006/relationships/image" Target="../media/image47.emf"/><Relationship Id="rId4" Type="http://schemas.openxmlformats.org/officeDocument/2006/relationships/oleObject" Target="../embeddings/oleObject135.bin"/></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218.xml"/><Relationship Id="rId7" Type="http://schemas.openxmlformats.org/officeDocument/2006/relationships/image" Target="../media/image97.emf"/><Relationship Id="rId2" Type="http://schemas.openxmlformats.org/officeDocument/2006/relationships/slideLayout" Target="../slideLayouts/slideLayout7.xml"/><Relationship Id="rId1" Type="http://schemas.openxmlformats.org/officeDocument/2006/relationships/vmlDrawing" Target="../drawings/vmlDrawing102.vml"/><Relationship Id="rId6" Type="http://schemas.openxmlformats.org/officeDocument/2006/relationships/oleObject" Target="../embeddings/oleObject138.bin"/><Relationship Id="rId5" Type="http://schemas.openxmlformats.org/officeDocument/2006/relationships/image" Target="../media/image47.emf"/><Relationship Id="rId4" Type="http://schemas.openxmlformats.org/officeDocument/2006/relationships/oleObject" Target="../embeddings/oleObject137.bin"/></Relationships>
</file>

<file path=ppt/slides/_rels/slide219.xml.rels><?xml version="1.0" encoding="UTF-8" standalone="yes"?>
<Relationships xmlns="http://schemas.openxmlformats.org/package/2006/relationships"><Relationship Id="rId3" Type="http://schemas.openxmlformats.org/officeDocument/2006/relationships/notesSlide" Target="../notesSlides/notesSlide219.xml"/><Relationship Id="rId7" Type="http://schemas.openxmlformats.org/officeDocument/2006/relationships/image" Target="../media/image99.png"/><Relationship Id="rId2" Type="http://schemas.openxmlformats.org/officeDocument/2006/relationships/slideLayout" Target="../slideLayouts/slideLayout7.xml"/><Relationship Id="rId1" Type="http://schemas.openxmlformats.org/officeDocument/2006/relationships/vmlDrawing" Target="../drawings/vmlDrawing103.vml"/><Relationship Id="rId6" Type="http://schemas.openxmlformats.org/officeDocument/2006/relationships/oleObject" Target="../embeddings/oleObject140.bin"/><Relationship Id="rId5" Type="http://schemas.openxmlformats.org/officeDocument/2006/relationships/image" Target="../media/image98.png"/><Relationship Id="rId4" Type="http://schemas.openxmlformats.org/officeDocument/2006/relationships/oleObject" Target="../embeddings/oleObject139.bin"/></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3" Type="http://schemas.openxmlformats.org/officeDocument/2006/relationships/notesSlide" Target="../notesSlides/notesSlide220.xml"/><Relationship Id="rId7" Type="http://schemas.openxmlformats.org/officeDocument/2006/relationships/image" Target="../media/image100.emf"/><Relationship Id="rId2" Type="http://schemas.openxmlformats.org/officeDocument/2006/relationships/slideLayout" Target="../slideLayouts/slideLayout7.xml"/><Relationship Id="rId1" Type="http://schemas.openxmlformats.org/officeDocument/2006/relationships/vmlDrawing" Target="../drawings/vmlDrawing104.vml"/><Relationship Id="rId6" Type="http://schemas.openxmlformats.org/officeDocument/2006/relationships/oleObject" Target="../embeddings/oleObject142.bin"/><Relationship Id="rId5" Type="http://schemas.openxmlformats.org/officeDocument/2006/relationships/image" Target="../media/image47.emf"/><Relationship Id="rId4" Type="http://schemas.openxmlformats.org/officeDocument/2006/relationships/oleObject" Target="../embeddings/oleObject141.bin"/></Relationships>
</file>

<file path=ppt/slides/_rels/slide221.xml.rels><?xml version="1.0" encoding="UTF-8" standalone="yes"?>
<Relationships xmlns="http://schemas.openxmlformats.org/package/2006/relationships"><Relationship Id="rId3" Type="http://schemas.openxmlformats.org/officeDocument/2006/relationships/notesSlide" Target="../notesSlides/notesSlide221.xml"/><Relationship Id="rId7" Type="http://schemas.openxmlformats.org/officeDocument/2006/relationships/image" Target="../media/image101.emf"/><Relationship Id="rId2" Type="http://schemas.openxmlformats.org/officeDocument/2006/relationships/slideLayout" Target="../slideLayouts/slideLayout7.xml"/><Relationship Id="rId1" Type="http://schemas.openxmlformats.org/officeDocument/2006/relationships/vmlDrawing" Target="../drawings/vmlDrawing105.vml"/><Relationship Id="rId6" Type="http://schemas.openxmlformats.org/officeDocument/2006/relationships/oleObject" Target="../embeddings/oleObject144.bin"/><Relationship Id="rId5" Type="http://schemas.openxmlformats.org/officeDocument/2006/relationships/image" Target="../media/image47.emf"/><Relationship Id="rId4" Type="http://schemas.openxmlformats.org/officeDocument/2006/relationships/oleObject" Target="../embeddings/oleObject143.bin"/></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3" Type="http://schemas.openxmlformats.org/officeDocument/2006/relationships/notesSlide" Target="../notesSlides/notesSlide223.xml"/><Relationship Id="rId7" Type="http://schemas.openxmlformats.org/officeDocument/2006/relationships/image" Target="../media/image102.emf"/><Relationship Id="rId2" Type="http://schemas.openxmlformats.org/officeDocument/2006/relationships/slideLayout" Target="../slideLayouts/slideLayout7.xml"/><Relationship Id="rId1" Type="http://schemas.openxmlformats.org/officeDocument/2006/relationships/vmlDrawing" Target="../drawings/vmlDrawing106.vml"/><Relationship Id="rId6" Type="http://schemas.openxmlformats.org/officeDocument/2006/relationships/oleObject" Target="../embeddings/oleObject146.bin"/><Relationship Id="rId5" Type="http://schemas.openxmlformats.org/officeDocument/2006/relationships/image" Target="../media/image47.emf"/><Relationship Id="rId4" Type="http://schemas.openxmlformats.org/officeDocument/2006/relationships/oleObject" Target="../embeddings/oleObject145.bin"/></Relationships>
</file>

<file path=ppt/slides/_rels/slide224.xml.rels><?xml version="1.0" encoding="UTF-8" standalone="yes"?>
<Relationships xmlns="http://schemas.openxmlformats.org/package/2006/relationships"><Relationship Id="rId3" Type="http://schemas.openxmlformats.org/officeDocument/2006/relationships/notesSlide" Target="../notesSlides/notesSlide224.xml"/><Relationship Id="rId7" Type="http://schemas.openxmlformats.org/officeDocument/2006/relationships/image" Target="../media/image100.emf"/><Relationship Id="rId2" Type="http://schemas.openxmlformats.org/officeDocument/2006/relationships/slideLayout" Target="../slideLayouts/slideLayout7.xml"/><Relationship Id="rId1" Type="http://schemas.openxmlformats.org/officeDocument/2006/relationships/vmlDrawing" Target="../drawings/vmlDrawing107.vml"/><Relationship Id="rId6" Type="http://schemas.openxmlformats.org/officeDocument/2006/relationships/oleObject" Target="../embeddings/oleObject148.bin"/><Relationship Id="rId5" Type="http://schemas.openxmlformats.org/officeDocument/2006/relationships/image" Target="../media/image47.emf"/><Relationship Id="rId4" Type="http://schemas.openxmlformats.org/officeDocument/2006/relationships/oleObject" Target="../embeddings/oleObject147.bin"/></Relationships>
</file>

<file path=ppt/slides/_rels/slide225.xml.rels><?xml version="1.0" encoding="UTF-8" standalone="yes"?>
<Relationships xmlns="http://schemas.openxmlformats.org/package/2006/relationships"><Relationship Id="rId8" Type="http://schemas.openxmlformats.org/officeDocument/2006/relationships/slide" Target="slide172.xml"/><Relationship Id="rId3" Type="http://schemas.openxmlformats.org/officeDocument/2006/relationships/notesSlide" Target="../notesSlides/notesSlide225.xml"/><Relationship Id="rId7" Type="http://schemas.openxmlformats.org/officeDocument/2006/relationships/image" Target="../media/image9.emf"/><Relationship Id="rId2" Type="http://schemas.openxmlformats.org/officeDocument/2006/relationships/slideLayout" Target="../slideLayouts/slideLayout7.xml"/><Relationship Id="rId1" Type="http://schemas.openxmlformats.org/officeDocument/2006/relationships/vmlDrawing" Target="../drawings/vmlDrawing108.vml"/><Relationship Id="rId6" Type="http://schemas.openxmlformats.org/officeDocument/2006/relationships/oleObject" Target="../embeddings/oleObject150.bin"/><Relationship Id="rId5" Type="http://schemas.openxmlformats.org/officeDocument/2006/relationships/image" Target="../media/image47.emf"/><Relationship Id="rId4" Type="http://schemas.openxmlformats.org/officeDocument/2006/relationships/oleObject" Target="../embeddings/oleObject149.bin"/></Relationships>
</file>

<file path=ppt/slides/_rels/slide226.xml.rels><?xml version="1.0" encoding="UTF-8" standalone="yes"?>
<Relationships xmlns="http://schemas.openxmlformats.org/package/2006/relationships"><Relationship Id="rId3" Type="http://schemas.openxmlformats.org/officeDocument/2006/relationships/notesSlide" Target="../notesSlides/notesSlide226.xml"/><Relationship Id="rId7" Type="http://schemas.openxmlformats.org/officeDocument/2006/relationships/image" Target="../media/image47.emf"/><Relationship Id="rId2" Type="http://schemas.openxmlformats.org/officeDocument/2006/relationships/slideLayout" Target="../slideLayouts/slideLayout7.xml"/><Relationship Id="rId1" Type="http://schemas.openxmlformats.org/officeDocument/2006/relationships/vmlDrawing" Target="../drawings/vmlDrawing109.vml"/><Relationship Id="rId6" Type="http://schemas.openxmlformats.org/officeDocument/2006/relationships/oleObject" Target="../embeddings/oleObject152.bin"/><Relationship Id="rId5" Type="http://schemas.openxmlformats.org/officeDocument/2006/relationships/image" Target="../media/image96.emf"/><Relationship Id="rId4" Type="http://schemas.openxmlformats.org/officeDocument/2006/relationships/oleObject" Target="../embeddings/oleObject151.bin"/></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8" Type="http://schemas.openxmlformats.org/officeDocument/2006/relationships/image" Target="../media/image14.wmf"/><Relationship Id="rId3" Type="http://schemas.openxmlformats.org/officeDocument/2006/relationships/notesSlide" Target="../notesSlides/notesSlide37.xml"/><Relationship Id="rId7" Type="http://schemas.openxmlformats.org/officeDocument/2006/relationships/oleObject" Target="../embeddings/oleObject11.bin"/><Relationship Id="rId2" Type="http://schemas.openxmlformats.org/officeDocument/2006/relationships/slideLayout" Target="../slideLayouts/slideLayout7.xml"/><Relationship Id="rId1" Type="http://schemas.openxmlformats.org/officeDocument/2006/relationships/vmlDrawing" Target="../drawings/vmlDrawing10.vml"/><Relationship Id="rId6" Type="http://schemas.openxmlformats.org/officeDocument/2006/relationships/image" Target="../media/image15.png"/><Relationship Id="rId11" Type="http://schemas.openxmlformats.org/officeDocument/2006/relationships/image" Target="../media/image18.png"/><Relationship Id="rId5" Type="http://schemas.openxmlformats.org/officeDocument/2006/relationships/image" Target="../media/image13.wmf"/><Relationship Id="rId10" Type="http://schemas.openxmlformats.org/officeDocument/2006/relationships/image" Target="../media/image17.png"/><Relationship Id="rId4" Type="http://schemas.openxmlformats.org/officeDocument/2006/relationships/oleObject" Target="../embeddings/oleObject10.bin"/><Relationship Id="rId9" Type="http://schemas.openxmlformats.org/officeDocument/2006/relationships/image" Target="../media/image16.png"/></Relationships>
</file>

<file path=ppt/slides/_rels/slide38.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3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9.xml"/><Relationship Id="rId1" Type="http://schemas.openxmlformats.org/officeDocument/2006/relationships/slideLayout" Target="../slideLayouts/slideLayout7.xml"/><Relationship Id="rId4" Type="http://schemas.openxmlformats.org/officeDocument/2006/relationships/image" Target="../media/image25.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7.xml"/><Relationship Id="rId1" Type="http://schemas.openxmlformats.org/officeDocument/2006/relationships/vmlDrawing" Target="../drawings/vmlDrawing11.vml"/><Relationship Id="rId5" Type="http://schemas.openxmlformats.org/officeDocument/2006/relationships/image" Target="../media/image15.wmf"/><Relationship Id="rId4" Type="http://schemas.openxmlformats.org/officeDocument/2006/relationships/oleObject" Target="../embeddings/oleObject12.bin"/></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7.xml"/><Relationship Id="rId1" Type="http://schemas.openxmlformats.org/officeDocument/2006/relationships/vmlDrawing" Target="../drawings/vmlDrawing12.vml"/><Relationship Id="rId5" Type="http://schemas.openxmlformats.org/officeDocument/2006/relationships/image" Target="../media/image15.wmf"/><Relationship Id="rId4" Type="http://schemas.openxmlformats.org/officeDocument/2006/relationships/oleObject" Target="../embeddings/oleObject13.bin"/></Relationships>
</file>

<file path=ppt/slides/_rels/slide4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2.xml"/><Relationship Id="rId1" Type="http://schemas.openxmlformats.org/officeDocument/2006/relationships/slideLayout" Target="../slideLayouts/slideLayout7.xml"/><Relationship Id="rId4" Type="http://schemas.openxmlformats.org/officeDocument/2006/relationships/image" Target="../media/image28.png"/></Relationships>
</file>

<file path=ppt/slides/_rels/slide4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7.xml"/><Relationship Id="rId1" Type="http://schemas.openxmlformats.org/officeDocument/2006/relationships/vmlDrawing" Target="../drawings/vmlDrawing13.vml"/><Relationship Id="rId5" Type="http://schemas.openxmlformats.org/officeDocument/2006/relationships/image" Target="../media/image17.emf"/><Relationship Id="rId4" Type="http://schemas.openxmlformats.org/officeDocument/2006/relationships/oleObject" Target="../embeddings/oleObject14.bin"/></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7.xml"/><Relationship Id="rId1" Type="http://schemas.openxmlformats.org/officeDocument/2006/relationships/vmlDrawing" Target="../drawings/vmlDrawing14.vml"/><Relationship Id="rId5" Type="http://schemas.openxmlformats.org/officeDocument/2006/relationships/image" Target="../media/image18.emf"/><Relationship Id="rId4" Type="http://schemas.openxmlformats.org/officeDocument/2006/relationships/oleObject" Target="../embeddings/oleObject15.bin"/></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7.xml"/><Relationship Id="rId1" Type="http://schemas.openxmlformats.org/officeDocument/2006/relationships/vmlDrawing" Target="../drawings/vmlDrawing15.vml"/><Relationship Id="rId5" Type="http://schemas.openxmlformats.org/officeDocument/2006/relationships/image" Target="../media/image19.emf"/><Relationship Id="rId4" Type="http://schemas.openxmlformats.org/officeDocument/2006/relationships/oleObject" Target="../embeddings/oleObject16.bin"/></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7.xml"/><Relationship Id="rId1" Type="http://schemas.openxmlformats.org/officeDocument/2006/relationships/vmlDrawing" Target="../drawings/vmlDrawing16.vml"/><Relationship Id="rId5" Type="http://schemas.openxmlformats.org/officeDocument/2006/relationships/image" Target="../media/image20.emf"/><Relationship Id="rId4" Type="http://schemas.openxmlformats.org/officeDocument/2006/relationships/oleObject" Target="../embeddings/oleObject17.bin"/></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7.xml"/><Relationship Id="rId1" Type="http://schemas.openxmlformats.org/officeDocument/2006/relationships/vmlDrawing" Target="../drawings/vmlDrawing17.vml"/><Relationship Id="rId5" Type="http://schemas.openxmlformats.org/officeDocument/2006/relationships/image" Target="../media/image21.emf"/><Relationship Id="rId4" Type="http://schemas.openxmlformats.org/officeDocument/2006/relationships/oleObject" Target="../embeddings/oleObject18.bin"/></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7.xml"/><Relationship Id="rId1" Type="http://schemas.openxmlformats.org/officeDocument/2006/relationships/vmlDrawing" Target="../drawings/vmlDrawing18.vml"/><Relationship Id="rId5" Type="http://schemas.openxmlformats.org/officeDocument/2006/relationships/image" Target="../media/image22.emf"/><Relationship Id="rId4" Type="http://schemas.openxmlformats.org/officeDocument/2006/relationships/oleObject" Target="../embeddings/oleObject19.bin"/></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7.xml"/><Relationship Id="rId1" Type="http://schemas.openxmlformats.org/officeDocument/2006/relationships/vmlDrawing" Target="../drawings/vmlDrawing19.vml"/><Relationship Id="rId5" Type="http://schemas.openxmlformats.org/officeDocument/2006/relationships/image" Target="../media/image23.emf"/><Relationship Id="rId4" Type="http://schemas.openxmlformats.org/officeDocument/2006/relationships/oleObject" Target="../embeddings/oleObject20.bin"/></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7.xml"/><Relationship Id="rId1" Type="http://schemas.openxmlformats.org/officeDocument/2006/relationships/vmlDrawing" Target="../drawings/vmlDrawing20.vml"/><Relationship Id="rId5" Type="http://schemas.openxmlformats.org/officeDocument/2006/relationships/image" Target="../media/image24.emf"/><Relationship Id="rId4" Type="http://schemas.openxmlformats.org/officeDocument/2006/relationships/oleObject" Target="../embeddings/oleObject21.bin"/></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xml"/><Relationship Id="rId1" Type="http://schemas.openxmlformats.org/officeDocument/2006/relationships/vmlDrawing" Target="../drawings/vmlDrawing21.vml"/><Relationship Id="rId5" Type="http://schemas.openxmlformats.org/officeDocument/2006/relationships/image" Target="../media/image25.emf"/><Relationship Id="rId4" Type="http://schemas.openxmlformats.org/officeDocument/2006/relationships/oleObject" Target="../embeddings/oleObject22.bin"/></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7.xml"/><Relationship Id="rId1" Type="http://schemas.openxmlformats.org/officeDocument/2006/relationships/vmlDrawing" Target="../drawings/vmlDrawing22.vml"/><Relationship Id="rId5" Type="http://schemas.openxmlformats.org/officeDocument/2006/relationships/image" Target="../media/image26.emf"/><Relationship Id="rId4" Type="http://schemas.openxmlformats.org/officeDocument/2006/relationships/oleObject" Target="../embeddings/oleObject23.bin"/></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7.xml"/><Relationship Id="rId1" Type="http://schemas.openxmlformats.org/officeDocument/2006/relationships/vmlDrawing" Target="../drawings/vmlDrawing23.vml"/><Relationship Id="rId5" Type="http://schemas.openxmlformats.org/officeDocument/2006/relationships/image" Target="../media/image27.emf"/><Relationship Id="rId4" Type="http://schemas.openxmlformats.org/officeDocument/2006/relationships/oleObject" Target="../embeddings/oleObject24.bin"/></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7.xml"/><Relationship Id="rId1" Type="http://schemas.openxmlformats.org/officeDocument/2006/relationships/vmlDrawing" Target="../drawings/vmlDrawing24.vml"/><Relationship Id="rId5" Type="http://schemas.openxmlformats.org/officeDocument/2006/relationships/image" Target="../media/image28.emf"/><Relationship Id="rId4" Type="http://schemas.openxmlformats.org/officeDocument/2006/relationships/oleObject" Target="../embeddings/oleObject25.bin"/></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7.xml"/><Relationship Id="rId1" Type="http://schemas.openxmlformats.org/officeDocument/2006/relationships/vmlDrawing" Target="../drawings/vmlDrawing25.vml"/><Relationship Id="rId5" Type="http://schemas.openxmlformats.org/officeDocument/2006/relationships/image" Target="../media/image29.emf"/><Relationship Id="rId4" Type="http://schemas.openxmlformats.org/officeDocument/2006/relationships/oleObject" Target="../embeddings/oleObject26.bin"/></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7.xml"/><Relationship Id="rId1" Type="http://schemas.openxmlformats.org/officeDocument/2006/relationships/vmlDrawing" Target="../drawings/vmlDrawing26.vml"/><Relationship Id="rId5" Type="http://schemas.openxmlformats.org/officeDocument/2006/relationships/image" Target="../media/image30.emf"/><Relationship Id="rId4" Type="http://schemas.openxmlformats.org/officeDocument/2006/relationships/oleObject" Target="../embeddings/oleObject27.bin"/></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7.xml"/><Relationship Id="rId1" Type="http://schemas.openxmlformats.org/officeDocument/2006/relationships/vmlDrawing" Target="../drawings/vmlDrawing27.vml"/><Relationship Id="rId5" Type="http://schemas.openxmlformats.org/officeDocument/2006/relationships/image" Target="../media/image31.emf"/><Relationship Id="rId4" Type="http://schemas.openxmlformats.org/officeDocument/2006/relationships/oleObject" Target="../embeddings/oleObject28.bin"/></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7.xml"/><Relationship Id="rId1" Type="http://schemas.openxmlformats.org/officeDocument/2006/relationships/vmlDrawing" Target="../drawings/vmlDrawing28.vml"/><Relationship Id="rId5" Type="http://schemas.openxmlformats.org/officeDocument/2006/relationships/image" Target="../media/image32.emf"/><Relationship Id="rId4" Type="http://schemas.openxmlformats.org/officeDocument/2006/relationships/oleObject" Target="../embeddings/oleObject29.bin"/></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7.xml"/><Relationship Id="rId1" Type="http://schemas.openxmlformats.org/officeDocument/2006/relationships/vmlDrawing" Target="../drawings/vmlDrawing29.vml"/><Relationship Id="rId5" Type="http://schemas.openxmlformats.org/officeDocument/2006/relationships/image" Target="../media/image33.emf"/><Relationship Id="rId4" Type="http://schemas.openxmlformats.org/officeDocument/2006/relationships/oleObject" Target="../embeddings/oleObject30.bin"/></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7.xml"/><Relationship Id="rId1" Type="http://schemas.openxmlformats.org/officeDocument/2006/relationships/vmlDrawing" Target="../drawings/vmlDrawing30.vml"/><Relationship Id="rId5" Type="http://schemas.openxmlformats.org/officeDocument/2006/relationships/image" Target="../media/image24.emf"/><Relationship Id="rId4" Type="http://schemas.openxmlformats.org/officeDocument/2006/relationships/oleObject" Target="../embeddings/oleObject31.bin"/></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7.xml"/><Relationship Id="rId1" Type="http://schemas.openxmlformats.org/officeDocument/2006/relationships/vmlDrawing" Target="../drawings/vmlDrawing31.vml"/><Relationship Id="rId5" Type="http://schemas.openxmlformats.org/officeDocument/2006/relationships/image" Target="../media/image24.emf"/><Relationship Id="rId4" Type="http://schemas.openxmlformats.org/officeDocument/2006/relationships/oleObject" Target="../embeddings/oleObject32.bin"/></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7.xml"/><Relationship Id="rId1" Type="http://schemas.openxmlformats.org/officeDocument/2006/relationships/vmlDrawing" Target="../drawings/vmlDrawing32.vml"/><Relationship Id="rId5" Type="http://schemas.openxmlformats.org/officeDocument/2006/relationships/image" Target="../media/image24.emf"/><Relationship Id="rId4" Type="http://schemas.openxmlformats.org/officeDocument/2006/relationships/oleObject" Target="../embeddings/oleObject33.bin"/></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7.xml"/><Relationship Id="rId1" Type="http://schemas.openxmlformats.org/officeDocument/2006/relationships/vmlDrawing" Target="../drawings/vmlDrawing33.vml"/><Relationship Id="rId5" Type="http://schemas.openxmlformats.org/officeDocument/2006/relationships/image" Target="../media/image24.emf"/><Relationship Id="rId4" Type="http://schemas.openxmlformats.org/officeDocument/2006/relationships/oleObject" Target="../embeddings/oleObject34.bin"/></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7.xml"/><Relationship Id="rId1" Type="http://schemas.openxmlformats.org/officeDocument/2006/relationships/vmlDrawing" Target="../drawings/vmlDrawing34.vml"/><Relationship Id="rId6" Type="http://schemas.openxmlformats.org/officeDocument/2006/relationships/oleObject" Target="../embeddings/oleObject36.bin"/><Relationship Id="rId5" Type="http://schemas.openxmlformats.org/officeDocument/2006/relationships/image" Target="../media/image24.emf"/><Relationship Id="rId4" Type="http://schemas.openxmlformats.org/officeDocument/2006/relationships/oleObject" Target="../embeddings/oleObject35.bin"/></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7.xml"/><Relationship Id="rId1" Type="http://schemas.openxmlformats.org/officeDocument/2006/relationships/vmlDrawing" Target="../drawings/vmlDrawing35.vml"/><Relationship Id="rId6" Type="http://schemas.openxmlformats.org/officeDocument/2006/relationships/oleObject" Target="../embeddings/oleObject38.bin"/><Relationship Id="rId5" Type="http://schemas.openxmlformats.org/officeDocument/2006/relationships/image" Target="../media/image24.emf"/><Relationship Id="rId4" Type="http://schemas.openxmlformats.org/officeDocument/2006/relationships/oleObject" Target="../embeddings/oleObject37.bin"/></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7.xml"/><Relationship Id="rId1" Type="http://schemas.openxmlformats.org/officeDocument/2006/relationships/vmlDrawing" Target="../drawings/vmlDrawing36.vml"/><Relationship Id="rId5" Type="http://schemas.openxmlformats.org/officeDocument/2006/relationships/image" Target="../media/image34.emf"/><Relationship Id="rId4" Type="http://schemas.openxmlformats.org/officeDocument/2006/relationships/oleObject" Target="../embeddings/oleObject39.bin"/></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7.xml"/><Relationship Id="rId1" Type="http://schemas.openxmlformats.org/officeDocument/2006/relationships/vmlDrawing" Target="../drawings/vmlDrawing37.vml"/><Relationship Id="rId5" Type="http://schemas.openxmlformats.org/officeDocument/2006/relationships/image" Target="../media/image35.emf"/><Relationship Id="rId4" Type="http://schemas.openxmlformats.org/officeDocument/2006/relationships/oleObject" Target="../embeddings/oleObject40.bin"/></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7.xml"/><Relationship Id="rId1" Type="http://schemas.openxmlformats.org/officeDocument/2006/relationships/vmlDrawing" Target="../drawings/vmlDrawing38.vml"/><Relationship Id="rId5" Type="http://schemas.openxmlformats.org/officeDocument/2006/relationships/image" Target="../media/image36.emf"/><Relationship Id="rId4" Type="http://schemas.openxmlformats.org/officeDocument/2006/relationships/oleObject" Target="../embeddings/oleObject41.bin"/></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7.xml"/><Relationship Id="rId1" Type="http://schemas.openxmlformats.org/officeDocument/2006/relationships/vmlDrawing" Target="../drawings/vmlDrawing39.vml"/><Relationship Id="rId5" Type="http://schemas.openxmlformats.org/officeDocument/2006/relationships/image" Target="../media/image37.emf"/><Relationship Id="rId4" Type="http://schemas.openxmlformats.org/officeDocument/2006/relationships/oleObject" Target="../embeddings/oleObject42.bin"/></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7.xml"/><Relationship Id="rId1" Type="http://schemas.openxmlformats.org/officeDocument/2006/relationships/vmlDrawing" Target="../drawings/vmlDrawing40.vml"/><Relationship Id="rId5" Type="http://schemas.openxmlformats.org/officeDocument/2006/relationships/image" Target="../media/image38.emf"/><Relationship Id="rId4" Type="http://schemas.openxmlformats.org/officeDocument/2006/relationships/oleObject" Target="../embeddings/oleObject43.bin"/></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7.xml"/><Relationship Id="rId1" Type="http://schemas.openxmlformats.org/officeDocument/2006/relationships/vmlDrawing" Target="../drawings/vmlDrawing41.vml"/><Relationship Id="rId5" Type="http://schemas.openxmlformats.org/officeDocument/2006/relationships/image" Target="../media/image39.emf"/><Relationship Id="rId4" Type="http://schemas.openxmlformats.org/officeDocument/2006/relationships/oleObject" Target="../embeddings/oleObject44.bin"/></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7.xml"/><Relationship Id="rId1" Type="http://schemas.openxmlformats.org/officeDocument/2006/relationships/vmlDrawing" Target="../drawings/vmlDrawing42.vml"/><Relationship Id="rId5" Type="http://schemas.openxmlformats.org/officeDocument/2006/relationships/image" Target="../media/image40.emf"/><Relationship Id="rId4" Type="http://schemas.openxmlformats.org/officeDocument/2006/relationships/oleObject" Target="../embeddings/oleObject45.bin"/></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7.xml"/><Relationship Id="rId1" Type="http://schemas.openxmlformats.org/officeDocument/2006/relationships/vmlDrawing" Target="../drawings/vmlDrawing43.vml"/><Relationship Id="rId5" Type="http://schemas.openxmlformats.org/officeDocument/2006/relationships/image" Target="../media/image41.emf"/><Relationship Id="rId4" Type="http://schemas.openxmlformats.org/officeDocument/2006/relationships/oleObject" Target="../embeddings/oleObject46.bin"/></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7.xml"/><Relationship Id="rId1" Type="http://schemas.openxmlformats.org/officeDocument/2006/relationships/vmlDrawing" Target="../drawings/vmlDrawing2.vml"/><Relationship Id="rId5" Type="http://schemas.openxmlformats.org/officeDocument/2006/relationships/image" Target="../media/image5.emf"/><Relationship Id="rId4" Type="http://schemas.openxmlformats.org/officeDocument/2006/relationships/oleObject" Target="../embeddings/oleObject3.bin"/></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7.xml"/><Relationship Id="rId1" Type="http://schemas.openxmlformats.org/officeDocument/2006/relationships/vmlDrawing" Target="../drawings/vmlDrawing44.vml"/><Relationship Id="rId5" Type="http://schemas.openxmlformats.org/officeDocument/2006/relationships/image" Target="../media/image42.emf"/><Relationship Id="rId4" Type="http://schemas.openxmlformats.org/officeDocument/2006/relationships/oleObject" Target="../embeddings/oleObject47.bin"/></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7.xml"/><Relationship Id="rId1" Type="http://schemas.openxmlformats.org/officeDocument/2006/relationships/vmlDrawing" Target="../drawings/vmlDrawing45.vml"/><Relationship Id="rId5" Type="http://schemas.openxmlformats.org/officeDocument/2006/relationships/image" Target="../media/image43.emf"/><Relationship Id="rId4" Type="http://schemas.openxmlformats.org/officeDocument/2006/relationships/oleObject" Target="../embeddings/oleObject48.bin"/></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2.xml"/><Relationship Id="rId7" Type="http://schemas.openxmlformats.org/officeDocument/2006/relationships/image" Target="../media/image45.wmf"/><Relationship Id="rId2" Type="http://schemas.openxmlformats.org/officeDocument/2006/relationships/slideLayout" Target="../slideLayouts/slideLayout7.xml"/><Relationship Id="rId1" Type="http://schemas.openxmlformats.org/officeDocument/2006/relationships/vmlDrawing" Target="../drawings/vmlDrawing46.vml"/><Relationship Id="rId6" Type="http://schemas.openxmlformats.org/officeDocument/2006/relationships/oleObject" Target="../embeddings/oleObject50.bin"/><Relationship Id="rId5" Type="http://schemas.openxmlformats.org/officeDocument/2006/relationships/image" Target="../media/image44.wmf"/><Relationship Id="rId4" Type="http://schemas.openxmlformats.org/officeDocument/2006/relationships/oleObject" Target="../embeddings/oleObject49.bin"/></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2.xml"/><Relationship Id="rId1" Type="http://schemas.openxmlformats.org/officeDocument/2006/relationships/vmlDrawing" Target="../drawings/vmlDrawing47.vml"/><Relationship Id="rId5" Type="http://schemas.openxmlformats.org/officeDocument/2006/relationships/image" Target="../media/image9.emf"/><Relationship Id="rId4" Type="http://schemas.openxmlformats.org/officeDocument/2006/relationships/oleObject" Target="../embeddings/oleObject51.bin"/></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7.xml"/><Relationship Id="rId1" Type="http://schemas.openxmlformats.org/officeDocument/2006/relationships/vmlDrawing" Target="../drawings/vmlDrawing48.vml"/><Relationship Id="rId5" Type="http://schemas.openxmlformats.org/officeDocument/2006/relationships/image" Target="../media/image9.emf"/><Relationship Id="rId4" Type="http://schemas.openxmlformats.org/officeDocument/2006/relationships/oleObject" Target="../embeddings/oleObject52.bin"/></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xml"/><Relationship Id="rId1" Type="http://schemas.openxmlformats.org/officeDocument/2006/relationships/vmlDrawing" Target="../drawings/vmlDrawing3.vml"/><Relationship Id="rId5" Type="http://schemas.openxmlformats.org/officeDocument/2006/relationships/image" Target="../media/image5.emf"/><Relationship Id="rId4" Type="http://schemas.openxmlformats.org/officeDocument/2006/relationships/oleObject" Target="../embeddings/oleObject4.bin"/></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xml"/><Relationship Id="rId1" Type="http://schemas.openxmlformats.org/officeDocument/2006/relationships/vmlDrawing" Target="../drawings/vmlDrawing49.vml"/><Relationship Id="rId5" Type="http://schemas.openxmlformats.org/officeDocument/2006/relationships/image" Target="../media/image9.emf"/><Relationship Id="rId4" Type="http://schemas.openxmlformats.org/officeDocument/2006/relationships/oleObject" Target="../embeddings/oleObject53.bin"/></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91.xml"/><Relationship Id="rId7" Type="http://schemas.openxmlformats.org/officeDocument/2006/relationships/image" Target="../media/image9.emf"/><Relationship Id="rId2" Type="http://schemas.openxmlformats.org/officeDocument/2006/relationships/slideLayout" Target="../slideLayouts/slideLayout2.xml"/><Relationship Id="rId1" Type="http://schemas.openxmlformats.org/officeDocument/2006/relationships/vmlDrawing" Target="../drawings/vmlDrawing50.vml"/><Relationship Id="rId6" Type="http://schemas.openxmlformats.org/officeDocument/2006/relationships/oleObject" Target="../embeddings/oleObject55.bin"/><Relationship Id="rId5" Type="http://schemas.openxmlformats.org/officeDocument/2006/relationships/image" Target="../media/image47.emf"/><Relationship Id="rId4" Type="http://schemas.openxmlformats.org/officeDocument/2006/relationships/oleObject" Target="../embeddings/oleObject54.bin"/></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92.xml"/><Relationship Id="rId7" Type="http://schemas.openxmlformats.org/officeDocument/2006/relationships/image" Target="../media/image9.emf"/><Relationship Id="rId2" Type="http://schemas.openxmlformats.org/officeDocument/2006/relationships/slideLayout" Target="../slideLayouts/slideLayout2.xml"/><Relationship Id="rId1" Type="http://schemas.openxmlformats.org/officeDocument/2006/relationships/vmlDrawing" Target="../drawings/vmlDrawing51.vml"/><Relationship Id="rId6" Type="http://schemas.openxmlformats.org/officeDocument/2006/relationships/oleObject" Target="../embeddings/oleObject55.bin"/><Relationship Id="rId5" Type="http://schemas.openxmlformats.org/officeDocument/2006/relationships/image" Target="../media/image47.emf"/><Relationship Id="rId4" Type="http://schemas.openxmlformats.org/officeDocument/2006/relationships/oleObject" Target="../embeddings/oleObject54.bin"/></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3.xml"/><Relationship Id="rId7" Type="http://schemas.openxmlformats.org/officeDocument/2006/relationships/image" Target="../media/image9.emf"/><Relationship Id="rId2" Type="http://schemas.openxmlformats.org/officeDocument/2006/relationships/slideLayout" Target="../slideLayouts/slideLayout7.xml"/><Relationship Id="rId1" Type="http://schemas.openxmlformats.org/officeDocument/2006/relationships/vmlDrawing" Target="../drawings/vmlDrawing52.vml"/><Relationship Id="rId6" Type="http://schemas.openxmlformats.org/officeDocument/2006/relationships/oleObject" Target="../embeddings/oleObject57.bin"/><Relationship Id="rId5" Type="http://schemas.openxmlformats.org/officeDocument/2006/relationships/image" Target="../media/image47.emf"/><Relationship Id="rId4" Type="http://schemas.openxmlformats.org/officeDocument/2006/relationships/oleObject" Target="../embeddings/oleObject56.bin"/></Relationships>
</file>

<file path=ppt/slides/_rels/slide9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49.wmf"/><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8.xml"/><Relationship Id="rId7" Type="http://schemas.openxmlformats.org/officeDocument/2006/relationships/image" Target="../media/image47.emf"/><Relationship Id="rId2" Type="http://schemas.openxmlformats.org/officeDocument/2006/relationships/slideLayout" Target="../slideLayouts/slideLayout2.xml"/><Relationship Id="rId1" Type="http://schemas.openxmlformats.org/officeDocument/2006/relationships/vmlDrawing" Target="../drawings/vmlDrawing53.vml"/><Relationship Id="rId6" Type="http://schemas.openxmlformats.org/officeDocument/2006/relationships/oleObject" Target="../embeddings/oleObject59.bin"/><Relationship Id="rId5" Type="http://schemas.openxmlformats.org/officeDocument/2006/relationships/image" Target="../media/image50.emf"/><Relationship Id="rId4" Type="http://schemas.openxmlformats.org/officeDocument/2006/relationships/oleObject" Target="../embeddings/oleObject58.bin"/></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9.xml"/><Relationship Id="rId7" Type="http://schemas.openxmlformats.org/officeDocument/2006/relationships/image" Target="../media/image47.emf"/><Relationship Id="rId2" Type="http://schemas.openxmlformats.org/officeDocument/2006/relationships/slideLayout" Target="../slideLayouts/slideLayout2.xml"/><Relationship Id="rId1" Type="http://schemas.openxmlformats.org/officeDocument/2006/relationships/vmlDrawing" Target="../drawings/vmlDrawing54.vml"/><Relationship Id="rId6" Type="http://schemas.openxmlformats.org/officeDocument/2006/relationships/oleObject" Target="../embeddings/oleObject61.bin"/><Relationship Id="rId5" Type="http://schemas.openxmlformats.org/officeDocument/2006/relationships/image" Target="../media/image50.emf"/><Relationship Id="rId4" Type="http://schemas.openxmlformats.org/officeDocument/2006/relationships/oleObject" Target="../embeddings/oleObject60.bin"/></Relationships>
</file>

<file path=ppt/slides/slide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03B5D77D-3030-4147-8E5A-4869AB701F67}" type="slidenum">
              <a:rPr lang="de-DE" altLang="en-US" sz="1600" smtClean="0"/>
              <a:pPr>
                <a:spcBef>
                  <a:spcPct val="0"/>
                </a:spcBef>
                <a:buClrTx/>
                <a:buFontTx/>
                <a:buNone/>
              </a:pPr>
              <a:t>1</a:t>
            </a:fld>
            <a:r>
              <a:rPr lang="de-DE" altLang="en-US" sz="1600"/>
              <a:t> -</a:t>
            </a:r>
          </a:p>
        </p:txBody>
      </p:sp>
      <p:sp>
        <p:nvSpPr>
          <p:cNvPr id="17411"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398402" name="Rectangle 2"/>
          <p:cNvSpPr>
            <a:spLocks noGrp="1" noChangeArrowheads="1"/>
          </p:cNvSpPr>
          <p:nvPr>
            <p:ph type="title" idx="4294967295"/>
          </p:nvPr>
        </p:nvSpPr>
        <p:spPr>
          <a:xfrm>
            <a:off x="0" y="519113"/>
            <a:ext cx="9144000" cy="809625"/>
          </a:xfrm>
        </p:spPr>
        <p:txBody>
          <a:bodyPr/>
          <a:lstStyle/>
          <a:p>
            <a:pPr eaLnBrk="1" hangingPunct="1">
              <a:defRPr/>
            </a:pPr>
            <a:r>
              <a:rPr lang="de-DE" dirty="0" err="1"/>
              <a:t>Macroeconomics</a:t>
            </a:r>
            <a:br>
              <a:rPr lang="de-DE" dirty="0"/>
            </a:br>
            <a:br>
              <a:rPr lang="de-DE" dirty="0"/>
            </a:br>
            <a:r>
              <a:rPr lang="de-DE" dirty="0"/>
              <a:t> </a:t>
            </a:r>
            <a:r>
              <a:rPr lang="de-DE" sz="2300" dirty="0"/>
              <a:t>4. The </a:t>
            </a:r>
            <a:r>
              <a:rPr lang="de-DE" sz="2300" dirty="0" err="1"/>
              <a:t>Keynesian</a:t>
            </a:r>
            <a:r>
              <a:rPr lang="de-DE" sz="2300" dirty="0"/>
              <a:t> Model </a:t>
            </a:r>
            <a:r>
              <a:rPr lang="de-DE" sz="2300" dirty="0" err="1"/>
              <a:t>and</a:t>
            </a:r>
            <a:r>
              <a:rPr lang="de-DE" sz="2300" dirty="0"/>
              <a:t> </a:t>
            </a:r>
            <a:r>
              <a:rPr lang="de-DE" sz="2300" dirty="0" err="1"/>
              <a:t>its</a:t>
            </a:r>
            <a:r>
              <a:rPr lang="de-DE" sz="2300" dirty="0"/>
              <a:t> </a:t>
            </a:r>
            <a:r>
              <a:rPr lang="de-DE" sz="2300" dirty="0" err="1"/>
              <a:t>Policy</a:t>
            </a:r>
            <a:r>
              <a:rPr lang="de-DE" sz="2300" dirty="0"/>
              <a:t> </a:t>
            </a:r>
            <a:r>
              <a:rPr lang="de-DE" sz="2300" dirty="0" err="1"/>
              <a:t>Implications</a:t>
            </a:r>
            <a:endParaRPr lang="de-DE" sz="2300" dirty="0"/>
          </a:p>
        </p:txBody>
      </p:sp>
      <p:sp>
        <p:nvSpPr>
          <p:cNvPr id="17413" name="Text Box 3"/>
          <p:cNvSpPr txBox="1">
            <a:spLocks noChangeArrowheads="1"/>
          </p:cNvSpPr>
          <p:nvPr/>
        </p:nvSpPr>
        <p:spPr bwMode="auto">
          <a:xfrm>
            <a:off x="614363" y="1255713"/>
            <a:ext cx="81200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a:spcBef>
                <a:spcPct val="50000"/>
              </a:spcBef>
              <a:buClrTx/>
              <a:buFontTx/>
              <a:buNone/>
            </a:pPr>
            <a:endParaRPr lang="de-DE" altLang="en-US" sz="2000"/>
          </a:p>
        </p:txBody>
      </p:sp>
      <p:grpSp>
        <p:nvGrpSpPr>
          <p:cNvPr id="17414" name="Group 4"/>
          <p:cNvGrpSpPr>
            <a:grpSpLocks/>
          </p:cNvGrpSpPr>
          <p:nvPr/>
        </p:nvGrpSpPr>
        <p:grpSpPr bwMode="auto">
          <a:xfrm>
            <a:off x="1898650" y="2022475"/>
            <a:ext cx="5346700" cy="4441825"/>
            <a:chOff x="1196" y="1337"/>
            <a:chExt cx="3368" cy="2798"/>
          </a:xfrm>
        </p:grpSpPr>
        <p:graphicFrame>
          <p:nvGraphicFramePr>
            <p:cNvPr id="17415" name="Object 5"/>
            <p:cNvGraphicFramePr>
              <a:graphicFrameLocks noChangeAspect="1"/>
            </p:cNvGraphicFramePr>
            <p:nvPr/>
          </p:nvGraphicFramePr>
          <p:xfrm>
            <a:off x="1196" y="2335"/>
            <a:ext cx="1512" cy="947"/>
          </p:xfrm>
          <a:graphic>
            <a:graphicData uri="http://schemas.openxmlformats.org/presentationml/2006/ole">
              <mc:AlternateContent xmlns:mc="http://schemas.openxmlformats.org/markup-compatibility/2006">
                <mc:Choice xmlns:v="urn:schemas-microsoft-com:vml" Requires="v">
                  <p:oleObj spid="_x0000_s18375" r:id="rId4" imgW="5905500" imgH="3697288" progId="Unknown">
                    <p:embed/>
                  </p:oleObj>
                </mc:Choice>
                <mc:Fallback>
                  <p:oleObj r:id="rId4" imgW="5905500" imgH="3697288" progId="Unknown">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96" y="2335"/>
                          <a:ext cx="1512" cy="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416" name="Arc 6"/>
            <p:cNvSpPr>
              <a:spLocks/>
            </p:cNvSpPr>
            <p:nvPr/>
          </p:nvSpPr>
          <p:spPr bwMode="auto">
            <a:xfrm rot="10800000">
              <a:off x="1806" y="2940"/>
              <a:ext cx="2439" cy="1195"/>
            </a:xfrm>
            <a:custGeom>
              <a:avLst/>
              <a:gdLst>
                <a:gd name="T0" fmla="*/ 0 w 36663"/>
                <a:gd name="T1" fmla="*/ 0 h 21600"/>
                <a:gd name="T2" fmla="*/ 0 w 36663"/>
                <a:gd name="T3" fmla="*/ 0 h 21600"/>
                <a:gd name="T4" fmla="*/ 0 w 36663"/>
                <a:gd name="T5" fmla="*/ 0 h 21600"/>
                <a:gd name="T6" fmla="*/ 0 60000 65536"/>
                <a:gd name="T7" fmla="*/ 0 60000 65536"/>
                <a:gd name="T8" fmla="*/ 0 60000 65536"/>
                <a:gd name="T9" fmla="*/ 0 w 36663"/>
                <a:gd name="T10" fmla="*/ 0 h 21600"/>
                <a:gd name="T11" fmla="*/ 36663 w 36663"/>
                <a:gd name="T12" fmla="*/ 21600 h 21600"/>
              </a:gdLst>
              <a:ahLst/>
              <a:cxnLst>
                <a:cxn ang="T6">
                  <a:pos x="T0" y="T1"/>
                </a:cxn>
                <a:cxn ang="T7">
                  <a:pos x="T2" y="T3"/>
                </a:cxn>
                <a:cxn ang="T8">
                  <a:pos x="T4" y="T5"/>
                </a:cxn>
              </a:cxnLst>
              <a:rect l="T9" t="T10" r="T11" b="T12"/>
              <a:pathLst>
                <a:path w="36663" h="21600" fill="none" extrusionOk="0">
                  <a:moveTo>
                    <a:pt x="-1" y="10760"/>
                  </a:moveTo>
                  <a:cubicBezTo>
                    <a:pt x="3863" y="4099"/>
                    <a:pt x="10982" y="-1"/>
                    <a:pt x="18683" y="0"/>
                  </a:cubicBezTo>
                  <a:cubicBezTo>
                    <a:pt x="25909" y="0"/>
                    <a:pt x="32657" y="3613"/>
                    <a:pt x="36662" y="9629"/>
                  </a:cubicBezTo>
                </a:path>
                <a:path w="36663" h="21600" stroke="0" extrusionOk="0">
                  <a:moveTo>
                    <a:pt x="-1" y="10760"/>
                  </a:moveTo>
                  <a:cubicBezTo>
                    <a:pt x="3863" y="4099"/>
                    <a:pt x="10982" y="-1"/>
                    <a:pt x="18683" y="0"/>
                  </a:cubicBezTo>
                  <a:cubicBezTo>
                    <a:pt x="25909" y="0"/>
                    <a:pt x="32657" y="3613"/>
                    <a:pt x="36662" y="9629"/>
                  </a:cubicBezTo>
                  <a:lnTo>
                    <a:pt x="18683" y="21600"/>
                  </a:lnTo>
                  <a:lnTo>
                    <a:pt x="-1" y="10760"/>
                  </a:lnTo>
                  <a:close/>
                </a:path>
              </a:pathLst>
            </a:custGeom>
            <a:noFill/>
            <a:ln w="38100" cap="rnd">
              <a:solidFill>
                <a:srgbClr val="CC0000"/>
              </a:solidFill>
              <a:round/>
              <a:headEnd type="none" w="sm" len="sm"/>
              <a:tailEnd type="stealth" w="lg" len="lg"/>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17" name="Arc 7"/>
            <p:cNvSpPr>
              <a:spLocks/>
            </p:cNvSpPr>
            <p:nvPr/>
          </p:nvSpPr>
          <p:spPr bwMode="auto">
            <a:xfrm rot="10680000">
              <a:off x="1969" y="2715"/>
              <a:ext cx="2124" cy="1132"/>
            </a:xfrm>
            <a:custGeom>
              <a:avLst/>
              <a:gdLst>
                <a:gd name="T0" fmla="*/ 0 w 32912"/>
                <a:gd name="T1" fmla="*/ 0 h 21600"/>
                <a:gd name="T2" fmla="*/ 0 w 32912"/>
                <a:gd name="T3" fmla="*/ 0 h 21600"/>
                <a:gd name="T4" fmla="*/ 0 w 32912"/>
                <a:gd name="T5" fmla="*/ 0 h 21600"/>
                <a:gd name="T6" fmla="*/ 0 60000 65536"/>
                <a:gd name="T7" fmla="*/ 0 60000 65536"/>
                <a:gd name="T8" fmla="*/ 0 60000 65536"/>
                <a:gd name="T9" fmla="*/ 0 w 32912"/>
                <a:gd name="T10" fmla="*/ 0 h 21600"/>
                <a:gd name="T11" fmla="*/ 32912 w 32912"/>
                <a:gd name="T12" fmla="*/ 21600 h 21600"/>
              </a:gdLst>
              <a:ahLst/>
              <a:cxnLst>
                <a:cxn ang="T6">
                  <a:pos x="T0" y="T1"/>
                </a:cxn>
                <a:cxn ang="T7">
                  <a:pos x="T2" y="T3"/>
                </a:cxn>
                <a:cxn ang="T8">
                  <a:pos x="T4" y="T5"/>
                </a:cxn>
              </a:cxnLst>
              <a:rect l="T9" t="T10" r="T11" b="T12"/>
              <a:pathLst>
                <a:path w="32912" h="21600" fill="none" extrusionOk="0">
                  <a:moveTo>
                    <a:pt x="-1" y="7572"/>
                  </a:moveTo>
                  <a:cubicBezTo>
                    <a:pt x="4103" y="2767"/>
                    <a:pt x="10105" y="-1"/>
                    <a:pt x="16425" y="0"/>
                  </a:cubicBezTo>
                  <a:cubicBezTo>
                    <a:pt x="22777" y="0"/>
                    <a:pt x="28807" y="2796"/>
                    <a:pt x="32911" y="7645"/>
                  </a:cubicBezTo>
                </a:path>
                <a:path w="32912" h="21600" stroke="0" extrusionOk="0">
                  <a:moveTo>
                    <a:pt x="-1" y="7572"/>
                  </a:moveTo>
                  <a:cubicBezTo>
                    <a:pt x="4103" y="2767"/>
                    <a:pt x="10105" y="-1"/>
                    <a:pt x="16425" y="0"/>
                  </a:cubicBezTo>
                  <a:cubicBezTo>
                    <a:pt x="22777" y="0"/>
                    <a:pt x="28807" y="2796"/>
                    <a:pt x="32911" y="7645"/>
                  </a:cubicBezTo>
                  <a:lnTo>
                    <a:pt x="16425" y="21600"/>
                  </a:lnTo>
                  <a:lnTo>
                    <a:pt x="-1" y="7572"/>
                  </a:lnTo>
                  <a:close/>
                </a:path>
              </a:pathLst>
            </a:custGeom>
            <a:noFill/>
            <a:ln w="38100" cap="rnd">
              <a:solidFill>
                <a:srgbClr val="00FF00"/>
              </a:solidFill>
              <a:round/>
              <a:headEnd type="stealth" w="lg" len="lg"/>
              <a:tailEnd type="none" w="lg" len="lg"/>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7418" name="Group 8"/>
            <p:cNvGrpSpPr>
              <a:grpSpLocks/>
            </p:cNvGrpSpPr>
            <p:nvPr/>
          </p:nvGrpSpPr>
          <p:grpSpPr bwMode="auto">
            <a:xfrm>
              <a:off x="1756" y="1337"/>
              <a:ext cx="2808" cy="1944"/>
              <a:chOff x="700" y="5972"/>
              <a:chExt cx="7020" cy="4860"/>
            </a:xfrm>
          </p:grpSpPr>
          <p:graphicFrame>
            <p:nvGraphicFramePr>
              <p:cNvPr id="17419" name="Object 9"/>
              <p:cNvGraphicFramePr>
                <a:graphicFrameLocks noChangeAspect="1"/>
              </p:cNvGraphicFramePr>
              <p:nvPr/>
            </p:nvGraphicFramePr>
            <p:xfrm>
              <a:off x="6041" y="8312"/>
              <a:ext cx="1679" cy="2520"/>
            </p:xfrm>
            <a:graphic>
              <a:graphicData uri="http://schemas.openxmlformats.org/presentationml/2006/ole">
                <mc:AlternateContent xmlns:mc="http://schemas.openxmlformats.org/markup-compatibility/2006">
                  <mc:Choice xmlns:v="urn:schemas-microsoft-com:vml" Requires="v">
                    <p:oleObj spid="_x0000_s18376" r:id="rId6" imgW="2278063" imgH="3421063" progId="Unknown">
                      <p:embed/>
                    </p:oleObj>
                  </mc:Choice>
                  <mc:Fallback>
                    <p:oleObj r:id="rId6" imgW="2278063" imgH="3421063" progId="Unknown">
                      <p:embed/>
                      <p:pic>
                        <p:nvPicPr>
                          <p:cNvPr id="0"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41" y="8312"/>
                            <a:ext cx="1679" cy="2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17420" name="Group 10"/>
              <p:cNvGrpSpPr>
                <a:grpSpLocks/>
              </p:cNvGrpSpPr>
              <p:nvPr/>
            </p:nvGrpSpPr>
            <p:grpSpPr bwMode="auto">
              <a:xfrm>
                <a:off x="700" y="5972"/>
                <a:ext cx="6221" cy="3647"/>
                <a:chOff x="700" y="5972"/>
                <a:chExt cx="6221" cy="3647"/>
              </a:xfrm>
            </p:grpSpPr>
            <p:sp>
              <p:nvSpPr>
                <p:cNvPr id="17421" name="Arc 11"/>
                <p:cNvSpPr>
                  <a:spLocks/>
                </p:cNvSpPr>
                <p:nvPr/>
              </p:nvSpPr>
              <p:spPr bwMode="auto">
                <a:xfrm rot="-720000">
                  <a:off x="700" y="5972"/>
                  <a:ext cx="6221" cy="2926"/>
                </a:xfrm>
                <a:custGeom>
                  <a:avLst/>
                  <a:gdLst>
                    <a:gd name="T0" fmla="*/ 0 w 37381"/>
                    <a:gd name="T1" fmla="*/ 0 h 21600"/>
                    <a:gd name="T2" fmla="*/ 0 w 37381"/>
                    <a:gd name="T3" fmla="*/ 0 h 21600"/>
                    <a:gd name="T4" fmla="*/ 0 w 37381"/>
                    <a:gd name="T5" fmla="*/ 0 h 21600"/>
                    <a:gd name="T6" fmla="*/ 0 60000 65536"/>
                    <a:gd name="T7" fmla="*/ 0 60000 65536"/>
                    <a:gd name="T8" fmla="*/ 0 60000 65536"/>
                    <a:gd name="T9" fmla="*/ 0 w 37381"/>
                    <a:gd name="T10" fmla="*/ 0 h 21600"/>
                    <a:gd name="T11" fmla="*/ 37381 w 37381"/>
                    <a:gd name="T12" fmla="*/ 21600 h 21600"/>
                  </a:gdLst>
                  <a:ahLst/>
                  <a:cxnLst>
                    <a:cxn ang="T6">
                      <a:pos x="T0" y="T1"/>
                    </a:cxn>
                    <a:cxn ang="T7">
                      <a:pos x="T2" y="T3"/>
                    </a:cxn>
                    <a:cxn ang="T8">
                      <a:pos x="T4" y="T5"/>
                    </a:cxn>
                  </a:cxnLst>
                  <a:rect l="T9" t="T10" r="T11" b="T12"/>
                  <a:pathLst>
                    <a:path w="37381" h="21600" fill="none" extrusionOk="0">
                      <a:moveTo>
                        <a:pt x="-1" y="6979"/>
                      </a:moveTo>
                      <a:cubicBezTo>
                        <a:pt x="4090" y="2531"/>
                        <a:pt x="9856" y="-1"/>
                        <a:pt x="15900" y="0"/>
                      </a:cubicBezTo>
                      <a:cubicBezTo>
                        <a:pt x="26952" y="0"/>
                        <a:pt x="36222" y="8343"/>
                        <a:pt x="37381" y="19335"/>
                      </a:cubicBezTo>
                    </a:path>
                    <a:path w="37381" h="21600" stroke="0" extrusionOk="0">
                      <a:moveTo>
                        <a:pt x="-1" y="6979"/>
                      </a:moveTo>
                      <a:cubicBezTo>
                        <a:pt x="4090" y="2531"/>
                        <a:pt x="9856" y="-1"/>
                        <a:pt x="15900" y="0"/>
                      </a:cubicBezTo>
                      <a:cubicBezTo>
                        <a:pt x="26952" y="0"/>
                        <a:pt x="36222" y="8343"/>
                        <a:pt x="37381" y="19335"/>
                      </a:cubicBezTo>
                      <a:lnTo>
                        <a:pt x="15900" y="21600"/>
                      </a:lnTo>
                      <a:lnTo>
                        <a:pt x="-1" y="6979"/>
                      </a:lnTo>
                      <a:close/>
                    </a:path>
                  </a:pathLst>
                </a:custGeom>
                <a:noFill/>
                <a:ln w="38100" cap="rnd">
                  <a:solidFill>
                    <a:srgbClr val="FF0000"/>
                  </a:solidFill>
                  <a:round/>
                  <a:headEnd type="none" w="sm" len="sm"/>
                  <a:tailEnd type="stealth" w="lg" len="lg"/>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422" name="Arc 12"/>
                <p:cNvSpPr>
                  <a:spLocks/>
                </p:cNvSpPr>
                <p:nvPr/>
              </p:nvSpPr>
              <p:spPr bwMode="auto">
                <a:xfrm rot="-720000">
                  <a:off x="1038" y="6692"/>
                  <a:ext cx="5693" cy="2927"/>
                </a:xfrm>
                <a:custGeom>
                  <a:avLst/>
                  <a:gdLst>
                    <a:gd name="T0" fmla="*/ 0 w 34210"/>
                    <a:gd name="T1" fmla="*/ 0 h 21600"/>
                    <a:gd name="T2" fmla="*/ 0 w 34210"/>
                    <a:gd name="T3" fmla="*/ 0 h 21600"/>
                    <a:gd name="T4" fmla="*/ 0 w 34210"/>
                    <a:gd name="T5" fmla="*/ 0 h 21600"/>
                    <a:gd name="T6" fmla="*/ 0 60000 65536"/>
                    <a:gd name="T7" fmla="*/ 0 60000 65536"/>
                    <a:gd name="T8" fmla="*/ 0 60000 65536"/>
                    <a:gd name="T9" fmla="*/ 0 w 34210"/>
                    <a:gd name="T10" fmla="*/ 0 h 21600"/>
                    <a:gd name="T11" fmla="*/ 34210 w 34210"/>
                    <a:gd name="T12" fmla="*/ 21600 h 21600"/>
                  </a:gdLst>
                  <a:ahLst/>
                  <a:cxnLst>
                    <a:cxn ang="T6">
                      <a:pos x="T0" y="T1"/>
                    </a:cxn>
                    <a:cxn ang="T7">
                      <a:pos x="T2" y="T3"/>
                    </a:cxn>
                    <a:cxn ang="T8">
                      <a:pos x="T4" y="T5"/>
                    </a:cxn>
                  </a:cxnLst>
                  <a:rect l="T9" t="T10" r="T11" b="T12"/>
                  <a:pathLst>
                    <a:path w="34210" h="21600" fill="none" extrusionOk="0">
                      <a:moveTo>
                        <a:pt x="0" y="4902"/>
                      </a:moveTo>
                      <a:cubicBezTo>
                        <a:pt x="3862" y="1732"/>
                        <a:pt x="8705" y="-1"/>
                        <a:pt x="13702" y="0"/>
                      </a:cubicBezTo>
                      <a:cubicBezTo>
                        <a:pt x="23018" y="0"/>
                        <a:pt x="31285" y="5973"/>
                        <a:pt x="34209" y="14819"/>
                      </a:cubicBezTo>
                    </a:path>
                    <a:path w="34210" h="21600" stroke="0" extrusionOk="0">
                      <a:moveTo>
                        <a:pt x="0" y="4902"/>
                      </a:moveTo>
                      <a:cubicBezTo>
                        <a:pt x="3862" y="1732"/>
                        <a:pt x="8705" y="-1"/>
                        <a:pt x="13702" y="0"/>
                      </a:cubicBezTo>
                      <a:cubicBezTo>
                        <a:pt x="23018" y="0"/>
                        <a:pt x="31285" y="5973"/>
                        <a:pt x="34209" y="14819"/>
                      </a:cubicBezTo>
                      <a:lnTo>
                        <a:pt x="13702" y="21600"/>
                      </a:lnTo>
                      <a:lnTo>
                        <a:pt x="0" y="4902"/>
                      </a:lnTo>
                      <a:close/>
                    </a:path>
                  </a:pathLst>
                </a:custGeom>
                <a:noFill/>
                <a:ln w="38100" cap="rnd">
                  <a:solidFill>
                    <a:srgbClr val="00FF00"/>
                  </a:solidFill>
                  <a:round/>
                  <a:headEnd type="stealth" w="lg" len="lg"/>
                  <a:tailEnd type="none" w="lg" len="lg"/>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85C221F-EF9D-4972-9ACA-6C12F4CAF0F9}" type="slidenum">
              <a:rPr lang="de-DE" altLang="en-US" sz="1600" smtClean="0"/>
              <a:pPr>
                <a:spcBef>
                  <a:spcPct val="0"/>
                </a:spcBef>
                <a:buClrTx/>
                <a:buFontTx/>
                <a:buNone/>
              </a:pPr>
              <a:t>10</a:t>
            </a:fld>
            <a:r>
              <a:rPr lang="de-DE" altLang="en-US" sz="1600"/>
              <a:t> -</a:t>
            </a:r>
          </a:p>
        </p:txBody>
      </p:sp>
      <p:sp>
        <p:nvSpPr>
          <p:cNvPr id="2662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2513A3E-C38F-4883-B64B-42D499881F34}" type="slidenum">
              <a:rPr lang="de-DE" altLang="en-US" sz="1600" b="1"/>
              <a:pPr algn="r" eaLnBrk="1" hangingPunct="1">
                <a:spcBef>
                  <a:spcPct val="0"/>
                </a:spcBef>
                <a:buClrTx/>
                <a:buFontTx/>
                <a:buNone/>
              </a:pPr>
              <a:t>10</a:t>
            </a:fld>
            <a:r>
              <a:rPr lang="de-DE" altLang="en-US" sz="1600" b="1"/>
              <a:t> -</a:t>
            </a:r>
          </a:p>
        </p:txBody>
      </p:sp>
      <p:sp>
        <p:nvSpPr>
          <p:cNvPr id="2662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08642"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graphicFrame>
        <p:nvGraphicFramePr>
          <p:cNvPr id="26630" name="Object 3"/>
          <p:cNvGraphicFramePr>
            <a:graphicFrameLocks noChangeAspect="1"/>
          </p:cNvGraphicFramePr>
          <p:nvPr/>
        </p:nvGraphicFramePr>
        <p:xfrm>
          <a:off x="12700" y="1054100"/>
          <a:ext cx="9131300" cy="5803900"/>
        </p:xfrm>
        <a:graphic>
          <a:graphicData uri="http://schemas.openxmlformats.org/presentationml/2006/ole">
            <mc:AlternateContent xmlns:mc="http://schemas.openxmlformats.org/markup-compatibility/2006">
              <mc:Choice xmlns:v="urn:schemas-microsoft-com:vml" Requires="v">
                <p:oleObj spid="_x0000_s27109" name="Arbeitsblatt" r:id="rId4" imgW="5848378" imgH="3762450" progId="Excel.Sheet.8">
                  <p:embed/>
                </p:oleObj>
              </mc:Choice>
              <mc:Fallback>
                <p:oleObj name="Arbeitsblatt" r:id="rId4" imgW="5848378" imgH="3762450" progId="Excel.Shee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700" y="1054100"/>
                        <a:ext cx="9131300" cy="5803900"/>
                      </a:xfrm>
                      <a:prstGeom prst="rect">
                        <a:avLst/>
                      </a:prstGeom>
                      <a:solidFill>
                        <a:srgbClr val="FFFF99"/>
                      </a:solidFill>
                      <a:ln w="28575">
                        <a:solidFill>
                          <a:srgbClr val="FF0000"/>
                        </a:solidFill>
                        <a:miter lim="800000"/>
                        <a:headEnd type="none" w="med"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6631" name="Rectangle 4"/>
          <p:cNvSpPr>
            <a:spLocks noChangeArrowheads="1"/>
          </p:cNvSpPr>
          <p:nvPr/>
        </p:nvSpPr>
        <p:spPr bwMode="auto">
          <a:xfrm>
            <a:off x="3957638" y="3303588"/>
            <a:ext cx="1008062" cy="896937"/>
          </a:xfrm>
          <a:prstGeom prst="rect">
            <a:avLst/>
          </a:prstGeom>
          <a:noFill/>
          <a:ln w="38100" algn="ctr">
            <a:solidFill>
              <a:srgbClr val="FF0000"/>
            </a:solidFill>
            <a:miter lim="800000"/>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6632" name="Rectangle 5"/>
          <p:cNvSpPr>
            <a:spLocks noChangeArrowheads="1"/>
          </p:cNvSpPr>
          <p:nvPr/>
        </p:nvSpPr>
        <p:spPr bwMode="auto">
          <a:xfrm>
            <a:off x="706438" y="3338513"/>
            <a:ext cx="1089025" cy="874712"/>
          </a:xfrm>
          <a:prstGeom prst="rect">
            <a:avLst/>
          </a:prstGeom>
          <a:noFill/>
          <a:ln w="38100" algn="ctr">
            <a:solidFill>
              <a:srgbClr val="FF0000"/>
            </a:solidFill>
            <a:miter lim="800000"/>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6633" name="Rectangle 6"/>
          <p:cNvSpPr>
            <a:spLocks noChangeArrowheads="1"/>
          </p:cNvSpPr>
          <p:nvPr/>
        </p:nvSpPr>
        <p:spPr bwMode="auto">
          <a:xfrm>
            <a:off x="5003800" y="3300413"/>
            <a:ext cx="4140200" cy="900112"/>
          </a:xfrm>
          <a:prstGeom prst="rect">
            <a:avLst/>
          </a:prstGeom>
          <a:noFill/>
          <a:ln w="38100" algn="ctr">
            <a:solidFill>
              <a:srgbClr val="FF0000"/>
            </a:solidFill>
            <a:miter lim="800000"/>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ransition spd="slow"/>
</p:sld>
</file>

<file path=ppt/slides/slide10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776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D753D26-9E3A-4D46-9502-A3BCA76249C6}" type="slidenum">
              <a:rPr lang="de-DE" altLang="en-US" sz="1600" smtClean="0"/>
              <a:pPr>
                <a:spcBef>
                  <a:spcPct val="0"/>
                </a:spcBef>
                <a:buClrTx/>
                <a:buFontTx/>
                <a:buNone/>
              </a:pPr>
              <a:t>100</a:t>
            </a:fld>
            <a:r>
              <a:rPr lang="de-DE" altLang="en-US" sz="1600"/>
              <a:t> -</a:t>
            </a:r>
          </a:p>
        </p:txBody>
      </p:sp>
      <p:sp>
        <p:nvSpPr>
          <p:cNvPr id="11776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25A8A17-B0B1-4535-8674-4D38956C6E59}" type="slidenum">
              <a:rPr lang="de-DE" altLang="en-US" sz="1600" b="1"/>
              <a:pPr algn="r" eaLnBrk="1" hangingPunct="1">
                <a:spcBef>
                  <a:spcPct val="0"/>
                </a:spcBef>
                <a:buClrTx/>
                <a:buFontTx/>
                <a:buNone/>
              </a:pPr>
              <a:t>100</a:t>
            </a:fld>
            <a:r>
              <a:rPr lang="de-DE" altLang="en-US" sz="1600" b="1"/>
              <a:t> -</a:t>
            </a:r>
          </a:p>
        </p:txBody>
      </p:sp>
      <p:sp>
        <p:nvSpPr>
          <p:cNvPr id="117764"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263234"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400" dirty="0"/>
              <a:t>4.2.1.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Consume</a:t>
            </a:r>
            <a:endParaRPr lang="de-DE" sz="2400" dirty="0"/>
          </a:p>
        </p:txBody>
      </p:sp>
      <p:graphicFrame>
        <p:nvGraphicFramePr>
          <p:cNvPr id="117766" name="Object 3"/>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118758" name="Diagramm" r:id="rId4" imgW="7438924" imgH="5314860" progId="MSGraph.Chart.8">
                  <p:embed followColorScheme="full"/>
                </p:oleObj>
              </mc:Choice>
              <mc:Fallback>
                <p:oleObj name="Diagramm" r:id="rId4" imgW="7438924" imgH="5314860"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7767" name="Object 4"/>
          <p:cNvGraphicFramePr>
            <a:graphicFrameLocks/>
          </p:cNvGraphicFramePr>
          <p:nvPr/>
        </p:nvGraphicFramePr>
        <p:xfrm>
          <a:off x="4610100" y="1384300"/>
          <a:ext cx="3776663" cy="3116263"/>
        </p:xfrm>
        <a:graphic>
          <a:graphicData uri="http://schemas.openxmlformats.org/presentationml/2006/ole">
            <mc:AlternateContent xmlns:mc="http://schemas.openxmlformats.org/markup-compatibility/2006">
              <mc:Choice xmlns:v="urn:schemas-microsoft-com:vml" Requires="v">
                <p:oleObj spid="_x0000_s118759" name="Diagramm" r:id="rId6" imgW="7448702" imgH="5315102" progId="MSGraph.Chart.8">
                  <p:embed followColorScheme="full"/>
                </p:oleObj>
              </mc:Choice>
              <mc:Fallback>
                <p:oleObj name="Diagramm" r:id="rId6" imgW="7448702" imgH="5315102" progId="MSGraph.Chart.8">
                  <p:embed followColorScheme="full"/>
                  <p:pic>
                    <p:nvPicPr>
                      <p:cNvPr id="0" name="Object 4"/>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0100"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7768" name="Text Box 5"/>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17769" name="Line 6"/>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7770" name="Text Box 7"/>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17771" name="Text Box 8"/>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17772" name="Line 9"/>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7773" name="Line 10"/>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7774" name="Line 11"/>
          <p:cNvSpPr>
            <a:spLocks noChangeShapeType="1"/>
          </p:cNvSpPr>
          <p:nvPr/>
        </p:nvSpPr>
        <p:spPr bwMode="auto">
          <a:xfrm flipV="1">
            <a:off x="4908550" y="267017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7775" name="Line 12"/>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7776" name="Line 13"/>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7777" name="Text Box 14"/>
          <p:cNvSpPr txBox="1">
            <a:spLocks noChangeArrowheads="1"/>
          </p:cNvSpPr>
          <p:nvPr/>
        </p:nvSpPr>
        <p:spPr bwMode="auto">
          <a:xfrm>
            <a:off x="222250" y="20605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117778" name="Text Box 15"/>
          <p:cNvSpPr txBox="1">
            <a:spLocks noChangeArrowheads="1"/>
          </p:cNvSpPr>
          <p:nvPr/>
        </p:nvSpPr>
        <p:spPr bwMode="auto">
          <a:xfrm>
            <a:off x="7512050" y="2522538"/>
            <a:ext cx="1619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0,5* Y</a:t>
            </a:r>
            <a:endParaRPr lang="el-GR" altLang="en-US" sz="1800">
              <a:solidFill>
                <a:srgbClr val="00FFFF"/>
              </a:solidFill>
            </a:endParaRPr>
          </a:p>
        </p:txBody>
      </p:sp>
      <p:sp>
        <p:nvSpPr>
          <p:cNvPr id="117779" name="Line 16"/>
          <p:cNvSpPr>
            <a:spLocks noChangeShapeType="1"/>
          </p:cNvSpPr>
          <p:nvPr/>
        </p:nvSpPr>
        <p:spPr bwMode="auto">
          <a:xfrm flipV="1">
            <a:off x="4908550" y="16494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7780" name="Text Box 17"/>
          <p:cNvSpPr txBox="1">
            <a:spLocks noChangeArrowheads="1"/>
          </p:cNvSpPr>
          <p:nvPr/>
        </p:nvSpPr>
        <p:spPr bwMode="auto">
          <a:xfrm>
            <a:off x="7524750" y="1484313"/>
            <a:ext cx="1763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0,5*Y + 15</a:t>
            </a:r>
            <a:endParaRPr lang="el-GR" altLang="en-US" sz="1800">
              <a:solidFill>
                <a:srgbClr val="66FFFF"/>
              </a:solidFill>
            </a:endParaRPr>
          </a:p>
        </p:txBody>
      </p:sp>
      <p:sp>
        <p:nvSpPr>
          <p:cNvPr id="117781" name="Text Box 18"/>
          <p:cNvSpPr txBox="1">
            <a:spLocks noChangeArrowheads="1"/>
          </p:cNvSpPr>
          <p:nvPr/>
        </p:nvSpPr>
        <p:spPr bwMode="auto">
          <a:xfrm>
            <a:off x="4067175" y="3278188"/>
            <a:ext cx="7239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r>
              <a:rPr lang="de-DE" altLang="en-US" sz="1800">
                <a:solidFill>
                  <a:srgbClr val="66FFFF"/>
                </a:solidFill>
              </a:rPr>
              <a:t>=15</a:t>
            </a:r>
            <a:endParaRPr lang="el-GR" altLang="en-US" sz="1800">
              <a:solidFill>
                <a:srgbClr val="66FFFF"/>
              </a:solidFill>
            </a:endParaRPr>
          </a:p>
        </p:txBody>
      </p:sp>
      <p:sp>
        <p:nvSpPr>
          <p:cNvPr id="117782" name="AutoShape 19"/>
          <p:cNvSpPr>
            <a:spLocks/>
          </p:cNvSpPr>
          <p:nvPr/>
        </p:nvSpPr>
        <p:spPr bwMode="auto">
          <a:xfrm>
            <a:off x="4751388" y="2960688"/>
            <a:ext cx="125412" cy="982662"/>
          </a:xfrm>
          <a:prstGeom prst="leftBrace">
            <a:avLst>
              <a:gd name="adj1" fmla="val 6529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7783" name="Text Box 20"/>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17784" name="Text Box 21"/>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117785" name="Line 22"/>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7786" name="Text Box 23"/>
          <p:cNvSpPr txBox="1">
            <a:spLocks noChangeArrowheads="1"/>
          </p:cNvSpPr>
          <p:nvPr/>
        </p:nvSpPr>
        <p:spPr bwMode="auto">
          <a:xfrm>
            <a:off x="5680075" y="43227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117787" name="AutoShape 24"/>
          <p:cNvSpPr>
            <a:spLocks/>
          </p:cNvSpPr>
          <p:nvPr/>
        </p:nvSpPr>
        <p:spPr bwMode="auto">
          <a:xfrm rot="-5400000">
            <a:off x="5807869" y="3118644"/>
            <a:ext cx="180975" cy="2027237"/>
          </a:xfrm>
          <a:prstGeom prst="leftBrace">
            <a:avLst>
              <a:gd name="adj1" fmla="val 93348"/>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7788" name="Line 26"/>
          <p:cNvSpPr>
            <a:spLocks noChangeShapeType="1"/>
          </p:cNvSpPr>
          <p:nvPr/>
        </p:nvSpPr>
        <p:spPr bwMode="auto">
          <a:xfrm rot="5400000" flipH="1">
            <a:off x="5885656" y="2942432"/>
            <a:ext cx="2052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7789" name="Oval 27"/>
          <p:cNvSpPr>
            <a:spLocks noChangeArrowheads="1"/>
          </p:cNvSpPr>
          <p:nvPr/>
        </p:nvSpPr>
        <p:spPr bwMode="auto">
          <a:xfrm>
            <a:off x="6877050" y="18811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7790" name="Line 28"/>
          <p:cNvSpPr>
            <a:spLocks noChangeShapeType="1"/>
          </p:cNvSpPr>
          <p:nvPr/>
        </p:nvSpPr>
        <p:spPr bwMode="auto">
          <a:xfrm flipV="1">
            <a:off x="1771650"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7791" name="Text Box 29"/>
          <p:cNvSpPr txBox="1">
            <a:spLocks noChangeArrowheads="1"/>
          </p:cNvSpPr>
          <p:nvPr/>
        </p:nvSpPr>
        <p:spPr bwMode="auto">
          <a:xfrm>
            <a:off x="792163" y="4286250"/>
            <a:ext cx="971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a:t>
            </a:r>
            <a:r>
              <a:rPr lang="de-DE" altLang="en-US" sz="1800" baseline="-25000">
                <a:solidFill>
                  <a:srgbClr val="66FFFF"/>
                </a:solidFill>
              </a:rPr>
              <a:t>1</a:t>
            </a:r>
            <a:r>
              <a:rPr lang="de-DE" altLang="en-US" sz="1800">
                <a:solidFill>
                  <a:srgbClr val="66FFFF"/>
                </a:solidFill>
              </a:rPr>
              <a:t>= 15</a:t>
            </a:r>
            <a:endParaRPr lang="el-GR" altLang="en-US" sz="1800">
              <a:solidFill>
                <a:srgbClr val="66FFFF"/>
              </a:solidFill>
            </a:endParaRPr>
          </a:p>
        </p:txBody>
      </p:sp>
      <p:sp>
        <p:nvSpPr>
          <p:cNvPr id="117792" name="AutoShape 30"/>
          <p:cNvSpPr>
            <a:spLocks/>
          </p:cNvSpPr>
          <p:nvPr/>
        </p:nvSpPr>
        <p:spPr bwMode="auto">
          <a:xfrm rot="-5400000">
            <a:off x="1150938" y="3609975"/>
            <a:ext cx="254000" cy="971550"/>
          </a:xfrm>
          <a:prstGeom prst="leftBrace">
            <a:avLst>
              <a:gd name="adj1" fmla="val 3187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7793" name="Line 31"/>
          <p:cNvSpPr>
            <a:spLocks noChangeShapeType="1"/>
          </p:cNvSpPr>
          <p:nvPr/>
        </p:nvSpPr>
        <p:spPr bwMode="auto">
          <a:xfrm>
            <a:off x="792163" y="2266950"/>
            <a:ext cx="971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7794" name="Oval 32"/>
          <p:cNvSpPr>
            <a:spLocks noChangeArrowheads="1"/>
          </p:cNvSpPr>
          <p:nvPr/>
        </p:nvSpPr>
        <p:spPr bwMode="auto">
          <a:xfrm>
            <a:off x="1733550" y="22098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7795" name="Text Box 34"/>
          <p:cNvSpPr txBox="1">
            <a:spLocks noChangeArrowheads="1"/>
          </p:cNvSpPr>
          <p:nvPr/>
        </p:nvSpPr>
        <p:spPr bwMode="auto">
          <a:xfrm>
            <a:off x="1887538" y="1622425"/>
            <a:ext cx="1568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 = 0,5*Y</a:t>
            </a:r>
            <a:endParaRPr lang="el-GR" altLang="en-US" sz="1800">
              <a:solidFill>
                <a:srgbClr val="66FFFF"/>
              </a:solidFill>
            </a:endParaRPr>
          </a:p>
        </p:txBody>
      </p:sp>
      <p:sp>
        <p:nvSpPr>
          <p:cNvPr id="7263268" name="Text Box 36"/>
          <p:cNvSpPr txBox="1">
            <a:spLocks noChangeArrowheads="1"/>
          </p:cNvSpPr>
          <p:nvPr/>
        </p:nvSpPr>
        <p:spPr bwMode="auto">
          <a:xfrm>
            <a:off x="7524750" y="3141663"/>
            <a:ext cx="1619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0,25* Y</a:t>
            </a:r>
            <a:endParaRPr lang="el-GR" altLang="en-US" sz="1800">
              <a:solidFill>
                <a:srgbClr val="00FFFF"/>
              </a:solidFill>
            </a:endParaRPr>
          </a:p>
        </p:txBody>
      </p:sp>
      <p:sp>
        <p:nvSpPr>
          <p:cNvPr id="7263269" name="Line 37"/>
          <p:cNvSpPr>
            <a:spLocks noChangeShapeType="1"/>
          </p:cNvSpPr>
          <p:nvPr/>
        </p:nvSpPr>
        <p:spPr bwMode="auto">
          <a:xfrm flipV="1">
            <a:off x="4895850" y="2276475"/>
            <a:ext cx="2543175" cy="6477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263270" name="Text Box 38"/>
          <p:cNvSpPr txBox="1">
            <a:spLocks noChangeArrowheads="1"/>
          </p:cNvSpPr>
          <p:nvPr/>
        </p:nvSpPr>
        <p:spPr bwMode="auto">
          <a:xfrm>
            <a:off x="7524750" y="2090738"/>
            <a:ext cx="1763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0,25*Y + 15</a:t>
            </a:r>
            <a:endParaRPr lang="el-GR" altLang="en-US" sz="1800">
              <a:solidFill>
                <a:srgbClr val="66FFFF"/>
              </a:solidFill>
            </a:endParaRPr>
          </a:p>
        </p:txBody>
      </p:sp>
      <p:sp>
        <p:nvSpPr>
          <p:cNvPr id="7263271" name="Arc 39"/>
          <p:cNvSpPr>
            <a:spLocks/>
          </p:cNvSpPr>
          <p:nvPr/>
        </p:nvSpPr>
        <p:spPr bwMode="auto">
          <a:xfrm rot="15713300" flipV="1">
            <a:off x="6727825" y="1990725"/>
            <a:ext cx="355600" cy="431800"/>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rot="10800000" vert="eaVert" wrap="none" lIns="90000" tIns="46800" rIns="90000" bIns="46800" anchor="ctr"/>
          <a:lstStyle/>
          <a:p>
            <a:endParaRPr lang="en-US"/>
          </a:p>
        </p:txBody>
      </p:sp>
      <p:grpSp>
        <p:nvGrpSpPr>
          <p:cNvPr id="2" name="Group 40"/>
          <p:cNvGrpSpPr>
            <a:grpSpLocks/>
          </p:cNvGrpSpPr>
          <p:nvPr/>
        </p:nvGrpSpPr>
        <p:grpSpPr bwMode="auto">
          <a:xfrm>
            <a:off x="4873625" y="3073400"/>
            <a:ext cx="2543175" cy="895350"/>
            <a:chOff x="3070" y="1936"/>
            <a:chExt cx="1602" cy="564"/>
          </a:xfrm>
        </p:grpSpPr>
        <p:sp>
          <p:nvSpPr>
            <p:cNvPr id="117804" name="Line 41"/>
            <p:cNvSpPr>
              <a:spLocks noChangeShapeType="1"/>
            </p:cNvSpPr>
            <p:nvPr/>
          </p:nvSpPr>
          <p:spPr bwMode="auto">
            <a:xfrm flipV="1">
              <a:off x="3070" y="2092"/>
              <a:ext cx="1602" cy="408"/>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7805" name="Arc 42"/>
            <p:cNvSpPr>
              <a:spLocks/>
            </p:cNvSpPr>
            <p:nvPr/>
          </p:nvSpPr>
          <p:spPr bwMode="auto">
            <a:xfrm rot="15713300" flipV="1">
              <a:off x="4220" y="1912"/>
              <a:ext cx="224" cy="27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grpSp>
      <p:sp>
        <p:nvSpPr>
          <p:cNvPr id="117801" name="Line 43"/>
          <p:cNvSpPr>
            <a:spLocks noChangeShapeType="1"/>
          </p:cNvSpPr>
          <p:nvPr/>
        </p:nvSpPr>
        <p:spPr bwMode="auto">
          <a:xfrm>
            <a:off x="4895850" y="1916113"/>
            <a:ext cx="2009775" cy="1111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7802" name="AutoShape 33"/>
          <p:cNvSpPr>
            <a:spLocks noChangeArrowheads="1"/>
          </p:cNvSpPr>
          <p:nvPr/>
        </p:nvSpPr>
        <p:spPr bwMode="auto">
          <a:xfrm>
            <a:off x="303213" y="4735513"/>
            <a:ext cx="8623300" cy="11303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What happens, if households expect a deterioration of economic development and do therefore increase their savings ratio from (1-c) = 50% to (1-c) = 75%?</a:t>
            </a:r>
          </a:p>
        </p:txBody>
      </p:sp>
      <p:sp>
        <p:nvSpPr>
          <p:cNvPr id="117803" name="AutoShape 35"/>
          <p:cNvSpPr>
            <a:spLocks noChangeArrowheads="1"/>
          </p:cNvSpPr>
          <p:nvPr/>
        </p:nvSpPr>
        <p:spPr bwMode="auto">
          <a:xfrm>
            <a:off x="334963" y="5996354"/>
            <a:ext cx="8599487" cy="431066"/>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The consumption ratio decreases from c = 50% to c = (1 - 0,75) = 25%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26326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26327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26326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2632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63268" grpId="0"/>
      <p:bldP spid="7263269" grpId="0" animBg="1"/>
      <p:bldP spid="7263270" grpId="0"/>
      <p:bldP spid="7263271" grpId="0" animBg="1"/>
    </p:bldLst>
  </p:timing>
</p:sld>
</file>

<file path=ppt/slides/slide10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878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C222D52D-77D1-49F5-A578-A2CDDC1BF984}" type="slidenum">
              <a:rPr lang="de-DE" altLang="en-US" sz="1600" smtClean="0"/>
              <a:pPr>
                <a:spcBef>
                  <a:spcPct val="0"/>
                </a:spcBef>
                <a:buClrTx/>
                <a:buFontTx/>
                <a:buNone/>
              </a:pPr>
              <a:t>101</a:t>
            </a:fld>
            <a:r>
              <a:rPr lang="de-DE" altLang="en-US" sz="1600"/>
              <a:t> -</a:t>
            </a:r>
          </a:p>
        </p:txBody>
      </p:sp>
      <p:sp>
        <p:nvSpPr>
          <p:cNvPr id="11878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86B8FB7-4D5B-45DB-B637-40D914BBA20C}" type="slidenum">
              <a:rPr lang="de-DE" altLang="en-US" sz="1600" b="1"/>
              <a:pPr algn="r" eaLnBrk="1" hangingPunct="1">
                <a:spcBef>
                  <a:spcPct val="0"/>
                </a:spcBef>
                <a:buClrTx/>
                <a:buFontTx/>
                <a:buNone/>
              </a:pPr>
              <a:t>101</a:t>
            </a:fld>
            <a:r>
              <a:rPr lang="de-DE" altLang="en-US" sz="1600" b="1"/>
              <a:t> -</a:t>
            </a:r>
          </a:p>
        </p:txBody>
      </p:sp>
      <p:sp>
        <p:nvSpPr>
          <p:cNvPr id="118788"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261186"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400" dirty="0"/>
              <a:t>4.2.1.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Consume</a:t>
            </a:r>
            <a:endParaRPr lang="de-DE" sz="2400" dirty="0"/>
          </a:p>
        </p:txBody>
      </p:sp>
      <p:graphicFrame>
        <p:nvGraphicFramePr>
          <p:cNvPr id="118790" name="Object 3"/>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119778" name="Diagramm" r:id="rId4" imgW="7438924" imgH="5314860" progId="MSGraph.Chart.8">
                  <p:embed followColorScheme="full"/>
                </p:oleObj>
              </mc:Choice>
              <mc:Fallback>
                <p:oleObj name="Diagramm" r:id="rId4" imgW="7438924" imgH="5314860"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8791" name="Object 4"/>
          <p:cNvGraphicFramePr>
            <a:graphicFrameLocks/>
          </p:cNvGraphicFramePr>
          <p:nvPr/>
        </p:nvGraphicFramePr>
        <p:xfrm>
          <a:off x="4610100" y="1384300"/>
          <a:ext cx="3776663" cy="3116263"/>
        </p:xfrm>
        <a:graphic>
          <a:graphicData uri="http://schemas.openxmlformats.org/presentationml/2006/ole">
            <mc:AlternateContent xmlns:mc="http://schemas.openxmlformats.org/markup-compatibility/2006">
              <mc:Choice xmlns:v="urn:schemas-microsoft-com:vml" Requires="v">
                <p:oleObj spid="_x0000_s119779" name="Diagramm" r:id="rId6" imgW="7448702" imgH="5315102" progId="MSGraph.Chart.8">
                  <p:embed followColorScheme="full"/>
                </p:oleObj>
              </mc:Choice>
              <mc:Fallback>
                <p:oleObj name="Diagramm" r:id="rId6" imgW="7448702" imgH="5315102" progId="MSGraph.Chart.8">
                  <p:embed followColorScheme="full"/>
                  <p:pic>
                    <p:nvPicPr>
                      <p:cNvPr id="0" name="Object 4"/>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0100"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8792" name="Text Box 5"/>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18793" name="Line 6"/>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8794" name="Text Box 7"/>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18795" name="Text Box 8"/>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18796" name="Line 9"/>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8797" name="Line 10"/>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8798" name="Line 12"/>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8799" name="Line 13"/>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8800" name="Text Box 14"/>
          <p:cNvSpPr txBox="1">
            <a:spLocks noChangeArrowheads="1"/>
          </p:cNvSpPr>
          <p:nvPr/>
        </p:nvSpPr>
        <p:spPr bwMode="auto">
          <a:xfrm>
            <a:off x="222250" y="20605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118801" name="Text Box 18"/>
          <p:cNvSpPr txBox="1">
            <a:spLocks noChangeArrowheads="1"/>
          </p:cNvSpPr>
          <p:nvPr/>
        </p:nvSpPr>
        <p:spPr bwMode="auto">
          <a:xfrm>
            <a:off x="4067175" y="3278188"/>
            <a:ext cx="7239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r>
              <a:rPr lang="de-DE" altLang="en-US" sz="1800">
                <a:solidFill>
                  <a:srgbClr val="66FFFF"/>
                </a:solidFill>
              </a:rPr>
              <a:t>=15</a:t>
            </a:r>
            <a:endParaRPr lang="el-GR" altLang="en-US" sz="1800">
              <a:solidFill>
                <a:srgbClr val="66FFFF"/>
              </a:solidFill>
            </a:endParaRPr>
          </a:p>
        </p:txBody>
      </p:sp>
      <p:sp>
        <p:nvSpPr>
          <p:cNvPr id="118802" name="AutoShape 19"/>
          <p:cNvSpPr>
            <a:spLocks/>
          </p:cNvSpPr>
          <p:nvPr/>
        </p:nvSpPr>
        <p:spPr bwMode="auto">
          <a:xfrm>
            <a:off x="4751388" y="2960688"/>
            <a:ext cx="125412" cy="982662"/>
          </a:xfrm>
          <a:prstGeom prst="leftBrace">
            <a:avLst>
              <a:gd name="adj1" fmla="val 6529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8803" name="Text Box 20"/>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18804" name="Text Box 21"/>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118805" name="Line 22"/>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8806" name="Text Box 23"/>
          <p:cNvSpPr txBox="1">
            <a:spLocks noChangeArrowheads="1"/>
          </p:cNvSpPr>
          <p:nvPr/>
        </p:nvSpPr>
        <p:spPr bwMode="auto">
          <a:xfrm>
            <a:off x="5319713" y="43227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2</a:t>
            </a:r>
            <a:endParaRPr lang="el-GR" altLang="en-US" sz="1800" baseline="-25000">
              <a:solidFill>
                <a:srgbClr val="66FFFF"/>
              </a:solidFill>
            </a:endParaRPr>
          </a:p>
        </p:txBody>
      </p:sp>
      <p:sp>
        <p:nvSpPr>
          <p:cNvPr id="118807" name="AutoShape 24"/>
          <p:cNvSpPr>
            <a:spLocks/>
          </p:cNvSpPr>
          <p:nvPr/>
        </p:nvSpPr>
        <p:spPr bwMode="auto">
          <a:xfrm rot="-5400000">
            <a:off x="5447507" y="3442494"/>
            <a:ext cx="217487" cy="1343025"/>
          </a:xfrm>
          <a:prstGeom prst="leftBrace">
            <a:avLst>
              <a:gd name="adj1" fmla="val 51460"/>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8808" name="Line 25"/>
          <p:cNvSpPr>
            <a:spLocks noChangeShapeType="1"/>
          </p:cNvSpPr>
          <p:nvPr/>
        </p:nvSpPr>
        <p:spPr bwMode="auto">
          <a:xfrm>
            <a:off x="4895850" y="1916113"/>
            <a:ext cx="2009775" cy="1111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8809" name="Line 26"/>
          <p:cNvSpPr>
            <a:spLocks noChangeShapeType="1"/>
          </p:cNvSpPr>
          <p:nvPr/>
        </p:nvSpPr>
        <p:spPr bwMode="auto">
          <a:xfrm rot="5400000" flipH="1">
            <a:off x="5885656" y="2942432"/>
            <a:ext cx="2052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5081" name="Oval 27"/>
          <p:cNvSpPr>
            <a:spLocks noChangeArrowheads="1"/>
          </p:cNvSpPr>
          <p:nvPr/>
        </p:nvSpPr>
        <p:spPr bwMode="auto">
          <a:xfrm>
            <a:off x="6877050" y="18811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8811" name="Line 28"/>
          <p:cNvSpPr>
            <a:spLocks noChangeShapeType="1"/>
          </p:cNvSpPr>
          <p:nvPr/>
        </p:nvSpPr>
        <p:spPr bwMode="auto">
          <a:xfrm flipV="1">
            <a:off x="1771650"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8812" name="Text Box 29"/>
          <p:cNvSpPr txBox="1">
            <a:spLocks noChangeArrowheads="1"/>
          </p:cNvSpPr>
          <p:nvPr/>
        </p:nvSpPr>
        <p:spPr bwMode="auto">
          <a:xfrm>
            <a:off x="792163" y="4286250"/>
            <a:ext cx="971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a:t>
            </a:r>
            <a:r>
              <a:rPr lang="de-DE" altLang="en-US" sz="1800" baseline="-25000">
                <a:solidFill>
                  <a:srgbClr val="66FFFF"/>
                </a:solidFill>
              </a:rPr>
              <a:t>2</a:t>
            </a:r>
            <a:r>
              <a:rPr lang="de-DE" altLang="en-US" sz="1800">
                <a:solidFill>
                  <a:srgbClr val="66FFFF"/>
                </a:solidFill>
              </a:rPr>
              <a:t>= 15</a:t>
            </a:r>
            <a:endParaRPr lang="el-GR" altLang="en-US" sz="1800">
              <a:solidFill>
                <a:srgbClr val="66FFFF"/>
              </a:solidFill>
            </a:endParaRPr>
          </a:p>
        </p:txBody>
      </p:sp>
      <p:sp>
        <p:nvSpPr>
          <p:cNvPr id="118813" name="AutoShape 30"/>
          <p:cNvSpPr>
            <a:spLocks/>
          </p:cNvSpPr>
          <p:nvPr/>
        </p:nvSpPr>
        <p:spPr bwMode="auto">
          <a:xfrm rot="-5400000">
            <a:off x="1150938" y="3609975"/>
            <a:ext cx="254000" cy="971550"/>
          </a:xfrm>
          <a:prstGeom prst="leftBrace">
            <a:avLst>
              <a:gd name="adj1" fmla="val 3187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8814" name="Line 31"/>
          <p:cNvSpPr>
            <a:spLocks noChangeShapeType="1"/>
          </p:cNvSpPr>
          <p:nvPr/>
        </p:nvSpPr>
        <p:spPr bwMode="auto">
          <a:xfrm>
            <a:off x="792163" y="2266950"/>
            <a:ext cx="971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8815" name="Oval 32"/>
          <p:cNvSpPr>
            <a:spLocks noChangeArrowheads="1"/>
          </p:cNvSpPr>
          <p:nvPr/>
        </p:nvSpPr>
        <p:spPr bwMode="auto">
          <a:xfrm>
            <a:off x="1733550" y="22098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8816" name="Text Box 34"/>
          <p:cNvSpPr txBox="1">
            <a:spLocks noChangeArrowheads="1"/>
          </p:cNvSpPr>
          <p:nvPr/>
        </p:nvSpPr>
        <p:spPr bwMode="auto">
          <a:xfrm>
            <a:off x="1887538" y="1622425"/>
            <a:ext cx="1784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 = 0,75*Y</a:t>
            </a:r>
            <a:endParaRPr lang="el-GR" altLang="en-US" sz="1800">
              <a:solidFill>
                <a:srgbClr val="66FFFF"/>
              </a:solidFill>
            </a:endParaRPr>
          </a:p>
        </p:txBody>
      </p:sp>
      <p:sp>
        <p:nvSpPr>
          <p:cNvPr id="118817" name="AutoShape 35"/>
          <p:cNvSpPr>
            <a:spLocks noChangeArrowheads="1"/>
          </p:cNvSpPr>
          <p:nvPr/>
        </p:nvSpPr>
        <p:spPr bwMode="auto">
          <a:xfrm>
            <a:off x="222250" y="4869229"/>
            <a:ext cx="8748713" cy="431066"/>
          </a:xfrm>
          <a:prstGeom prst="roundRect">
            <a:avLst>
              <a:gd name="adj" fmla="val 12495"/>
            </a:avLst>
          </a:prstGeom>
          <a:solidFill>
            <a:srgbClr val="FFFF99"/>
          </a:solidFill>
          <a:ln w="50800">
            <a:solidFill>
              <a:srgbClr val="FF0000"/>
            </a:solidFill>
            <a:round/>
            <a:headEnd/>
            <a:tailEnd/>
          </a:ln>
        </p:spPr>
        <p:txBody>
          <a:bodyPr wrap="square"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The consumption ratio decreases from c = 50% to c = 25%</a:t>
            </a:r>
          </a:p>
        </p:txBody>
      </p:sp>
      <p:sp>
        <p:nvSpPr>
          <p:cNvPr id="118818" name="Text Box 37"/>
          <p:cNvSpPr txBox="1">
            <a:spLocks noChangeArrowheads="1"/>
          </p:cNvSpPr>
          <p:nvPr/>
        </p:nvSpPr>
        <p:spPr bwMode="auto">
          <a:xfrm>
            <a:off x="7524750" y="3141663"/>
            <a:ext cx="1619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0,25* Y</a:t>
            </a:r>
            <a:endParaRPr lang="el-GR" altLang="en-US" sz="1800">
              <a:solidFill>
                <a:srgbClr val="00FFFF"/>
              </a:solidFill>
            </a:endParaRPr>
          </a:p>
        </p:txBody>
      </p:sp>
      <p:sp>
        <p:nvSpPr>
          <p:cNvPr id="118819" name="Line 38"/>
          <p:cNvSpPr>
            <a:spLocks noChangeShapeType="1"/>
          </p:cNvSpPr>
          <p:nvPr/>
        </p:nvSpPr>
        <p:spPr bwMode="auto">
          <a:xfrm flipV="1">
            <a:off x="4895850" y="2312988"/>
            <a:ext cx="2520950" cy="61118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8820" name="Text Box 39"/>
          <p:cNvSpPr txBox="1">
            <a:spLocks noChangeArrowheads="1"/>
          </p:cNvSpPr>
          <p:nvPr/>
        </p:nvSpPr>
        <p:spPr bwMode="auto">
          <a:xfrm>
            <a:off x="7524750" y="2090738"/>
            <a:ext cx="1763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0,25*Y + 15</a:t>
            </a:r>
            <a:endParaRPr lang="el-GR" altLang="en-US" sz="1800">
              <a:solidFill>
                <a:srgbClr val="66FFFF"/>
              </a:solidFill>
            </a:endParaRPr>
          </a:p>
        </p:txBody>
      </p:sp>
      <p:sp>
        <p:nvSpPr>
          <p:cNvPr id="118821" name="AutoShape 44"/>
          <p:cNvSpPr>
            <a:spLocks noChangeArrowheads="1"/>
          </p:cNvSpPr>
          <p:nvPr/>
        </p:nvSpPr>
        <p:spPr bwMode="auto">
          <a:xfrm>
            <a:off x="228600" y="5461000"/>
            <a:ext cx="8742363" cy="4730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=&gt; GDP decreases from Y</a:t>
            </a:r>
            <a:r>
              <a:rPr lang="en-US" altLang="en-US" sz="2000" baseline="-25000">
                <a:solidFill>
                  <a:schemeClr val="bg1"/>
                </a:solidFill>
              </a:rPr>
              <a:t>1</a:t>
            </a:r>
            <a:r>
              <a:rPr lang="en-US" altLang="en-US" sz="2000">
                <a:solidFill>
                  <a:schemeClr val="bg1"/>
                </a:solidFill>
              </a:rPr>
              <a:t>=15 * (1/(1-0,5) = 30 to Y</a:t>
            </a:r>
            <a:r>
              <a:rPr lang="en-US" altLang="en-US" sz="2000" baseline="-25000">
                <a:solidFill>
                  <a:schemeClr val="bg1"/>
                </a:solidFill>
              </a:rPr>
              <a:t>2</a:t>
            </a:r>
            <a:r>
              <a:rPr lang="en-US" altLang="en-US" sz="2000">
                <a:solidFill>
                  <a:schemeClr val="bg1"/>
                </a:solidFill>
              </a:rPr>
              <a:t>= 15 * (1/(1-0,25) = 20</a:t>
            </a:r>
          </a:p>
        </p:txBody>
      </p:sp>
      <p:sp>
        <p:nvSpPr>
          <p:cNvPr id="118822" name="Line 45"/>
          <p:cNvSpPr>
            <a:spLocks noChangeShapeType="1"/>
          </p:cNvSpPr>
          <p:nvPr/>
        </p:nvSpPr>
        <p:spPr bwMode="auto">
          <a:xfrm flipV="1">
            <a:off x="4895850" y="3357563"/>
            <a:ext cx="2520950" cy="61118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5094" name="Oval 46"/>
          <p:cNvSpPr>
            <a:spLocks noChangeArrowheads="1"/>
          </p:cNvSpPr>
          <p:nvPr/>
        </p:nvSpPr>
        <p:spPr bwMode="auto">
          <a:xfrm>
            <a:off x="6227763" y="253365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8824" name="Line 47"/>
          <p:cNvSpPr>
            <a:spLocks noChangeShapeType="1"/>
          </p:cNvSpPr>
          <p:nvPr/>
        </p:nvSpPr>
        <p:spPr bwMode="auto">
          <a:xfrm>
            <a:off x="4895850" y="2600325"/>
            <a:ext cx="1362075" cy="11113"/>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8825" name="Line 48"/>
          <p:cNvSpPr>
            <a:spLocks noChangeShapeType="1"/>
          </p:cNvSpPr>
          <p:nvPr/>
        </p:nvSpPr>
        <p:spPr bwMode="auto">
          <a:xfrm rot="5400000" flipH="1">
            <a:off x="5597525" y="3267075"/>
            <a:ext cx="1333500"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5097" name="Line 49"/>
          <p:cNvSpPr>
            <a:spLocks noChangeShapeType="1"/>
          </p:cNvSpPr>
          <p:nvPr/>
        </p:nvSpPr>
        <p:spPr bwMode="auto">
          <a:xfrm flipH="1">
            <a:off x="6300788" y="3933825"/>
            <a:ext cx="576262"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5098" name="Arc 52"/>
          <p:cNvSpPr>
            <a:spLocks/>
          </p:cNvSpPr>
          <p:nvPr/>
        </p:nvSpPr>
        <p:spPr bwMode="auto">
          <a:xfrm flipH="1">
            <a:off x="6259513" y="1846263"/>
            <a:ext cx="606425" cy="63817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none" w="lg" len="med"/>
            <a:tailEnd type="triangl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08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509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09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50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81" grpId="0" animBg="1"/>
      <p:bldP spid="45094" grpId="0" animBg="1"/>
      <p:bldP spid="45097" grpId="0" animBg="1"/>
      <p:bldP spid="45098" grpId="0" animBg="1"/>
    </p:bldLst>
  </p:timing>
</p:sld>
</file>

<file path=ppt/slides/slide1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981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0DFC4D8-DBDA-4387-BBA8-0A6691979A78}" type="slidenum">
              <a:rPr lang="de-DE" altLang="en-US" sz="1600" smtClean="0"/>
              <a:pPr>
                <a:spcBef>
                  <a:spcPct val="0"/>
                </a:spcBef>
                <a:buClrTx/>
                <a:buFontTx/>
                <a:buNone/>
              </a:pPr>
              <a:t>102</a:t>
            </a:fld>
            <a:r>
              <a:rPr lang="de-DE" altLang="en-US" sz="1600"/>
              <a:t> -</a:t>
            </a:r>
          </a:p>
        </p:txBody>
      </p:sp>
      <p:sp>
        <p:nvSpPr>
          <p:cNvPr id="11981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84EB2F8-53F3-4772-952D-235F8EC325B1}" type="slidenum">
              <a:rPr lang="de-DE" altLang="en-US" sz="1600" b="1"/>
              <a:pPr algn="r" eaLnBrk="1" hangingPunct="1">
                <a:spcBef>
                  <a:spcPct val="0"/>
                </a:spcBef>
                <a:buClrTx/>
                <a:buFontTx/>
                <a:buNone/>
              </a:pPr>
              <a:t>102</a:t>
            </a:fld>
            <a:r>
              <a:rPr lang="de-DE" altLang="en-US" sz="1600" b="1"/>
              <a:t> -</a:t>
            </a:r>
          </a:p>
        </p:txBody>
      </p:sp>
      <p:sp>
        <p:nvSpPr>
          <p:cNvPr id="119812"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267330"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400" dirty="0"/>
              <a:t>4.2.1.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Consume</a:t>
            </a:r>
            <a:endParaRPr lang="de-DE" sz="2400" dirty="0"/>
          </a:p>
        </p:txBody>
      </p:sp>
      <p:graphicFrame>
        <p:nvGraphicFramePr>
          <p:cNvPr id="119814" name="Object 3"/>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120801" name="Diagramm" r:id="rId4" imgW="7438924" imgH="5314860" progId="MSGraph.Chart.8">
                  <p:embed followColorScheme="full"/>
                </p:oleObj>
              </mc:Choice>
              <mc:Fallback>
                <p:oleObj name="Diagramm" r:id="rId4" imgW="7438924" imgH="5314860"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9815" name="Object 4"/>
          <p:cNvGraphicFramePr>
            <a:graphicFrameLocks/>
          </p:cNvGraphicFramePr>
          <p:nvPr/>
        </p:nvGraphicFramePr>
        <p:xfrm>
          <a:off x="4610100" y="1384300"/>
          <a:ext cx="3776663" cy="3116263"/>
        </p:xfrm>
        <a:graphic>
          <a:graphicData uri="http://schemas.openxmlformats.org/presentationml/2006/ole">
            <mc:AlternateContent xmlns:mc="http://schemas.openxmlformats.org/markup-compatibility/2006">
              <mc:Choice xmlns:v="urn:schemas-microsoft-com:vml" Requires="v">
                <p:oleObj spid="_x0000_s120802" name="Diagramm" r:id="rId6" imgW="7448702" imgH="5315102" progId="MSGraph.Chart.8">
                  <p:embed followColorScheme="full"/>
                </p:oleObj>
              </mc:Choice>
              <mc:Fallback>
                <p:oleObj name="Diagramm" r:id="rId6" imgW="7448702" imgH="5315102" progId="MSGraph.Chart.8">
                  <p:embed followColorScheme="full"/>
                  <p:pic>
                    <p:nvPicPr>
                      <p:cNvPr id="0" name="Object 4"/>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0100"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9816" name="Text Box 5"/>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19817" name="Line 6"/>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9818" name="Text Box 7"/>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19819" name="Text Box 8"/>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19820" name="Line 9"/>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9821" name="Line 10"/>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9822" name="Line 11"/>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9823" name="Line 12"/>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9824" name="Text Box 13"/>
          <p:cNvSpPr txBox="1">
            <a:spLocks noChangeArrowheads="1"/>
          </p:cNvSpPr>
          <p:nvPr/>
        </p:nvSpPr>
        <p:spPr bwMode="auto">
          <a:xfrm>
            <a:off x="222250" y="20605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119825" name="Text Box 15"/>
          <p:cNvSpPr txBox="1">
            <a:spLocks noChangeArrowheads="1"/>
          </p:cNvSpPr>
          <p:nvPr/>
        </p:nvSpPr>
        <p:spPr bwMode="auto">
          <a:xfrm>
            <a:off x="4067175" y="3278188"/>
            <a:ext cx="7239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r>
              <a:rPr lang="de-DE" altLang="en-US" sz="1800">
                <a:solidFill>
                  <a:srgbClr val="66FFFF"/>
                </a:solidFill>
              </a:rPr>
              <a:t>=15</a:t>
            </a:r>
            <a:endParaRPr lang="el-GR" altLang="en-US" sz="1800">
              <a:solidFill>
                <a:srgbClr val="66FFFF"/>
              </a:solidFill>
            </a:endParaRPr>
          </a:p>
        </p:txBody>
      </p:sp>
      <p:sp>
        <p:nvSpPr>
          <p:cNvPr id="119826" name="AutoShape 16"/>
          <p:cNvSpPr>
            <a:spLocks/>
          </p:cNvSpPr>
          <p:nvPr/>
        </p:nvSpPr>
        <p:spPr bwMode="auto">
          <a:xfrm>
            <a:off x="4751388" y="2960688"/>
            <a:ext cx="125412" cy="982662"/>
          </a:xfrm>
          <a:prstGeom prst="leftBrace">
            <a:avLst>
              <a:gd name="adj1" fmla="val 6529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9827" name="Text Box 17"/>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19828" name="Text Box 18"/>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119829" name="Line 19"/>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9830" name="Text Box 20"/>
          <p:cNvSpPr txBox="1">
            <a:spLocks noChangeArrowheads="1"/>
          </p:cNvSpPr>
          <p:nvPr/>
        </p:nvSpPr>
        <p:spPr bwMode="auto">
          <a:xfrm>
            <a:off x="5319713" y="43227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2</a:t>
            </a:r>
            <a:endParaRPr lang="el-GR" altLang="en-US" sz="1800" baseline="-25000">
              <a:solidFill>
                <a:srgbClr val="66FFFF"/>
              </a:solidFill>
            </a:endParaRPr>
          </a:p>
        </p:txBody>
      </p:sp>
      <p:sp>
        <p:nvSpPr>
          <p:cNvPr id="119831" name="AutoShape 21"/>
          <p:cNvSpPr>
            <a:spLocks/>
          </p:cNvSpPr>
          <p:nvPr/>
        </p:nvSpPr>
        <p:spPr bwMode="auto">
          <a:xfrm rot="-5400000">
            <a:off x="5447507" y="3442494"/>
            <a:ext cx="217487" cy="1343025"/>
          </a:xfrm>
          <a:prstGeom prst="leftBrace">
            <a:avLst>
              <a:gd name="adj1" fmla="val 51460"/>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9832" name="Line 25"/>
          <p:cNvSpPr>
            <a:spLocks noChangeShapeType="1"/>
          </p:cNvSpPr>
          <p:nvPr/>
        </p:nvSpPr>
        <p:spPr bwMode="auto">
          <a:xfrm flipV="1">
            <a:off x="1771650"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9833" name="Text Box 26"/>
          <p:cNvSpPr txBox="1">
            <a:spLocks noChangeArrowheads="1"/>
          </p:cNvSpPr>
          <p:nvPr/>
        </p:nvSpPr>
        <p:spPr bwMode="auto">
          <a:xfrm>
            <a:off x="792163" y="4286250"/>
            <a:ext cx="971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a:t>
            </a:r>
            <a:r>
              <a:rPr lang="de-DE" altLang="en-US" sz="1800" baseline="-25000">
                <a:solidFill>
                  <a:srgbClr val="66FFFF"/>
                </a:solidFill>
              </a:rPr>
              <a:t>2</a:t>
            </a:r>
            <a:r>
              <a:rPr lang="de-DE" altLang="en-US" sz="1800">
                <a:solidFill>
                  <a:srgbClr val="66FFFF"/>
                </a:solidFill>
              </a:rPr>
              <a:t>= 15</a:t>
            </a:r>
            <a:endParaRPr lang="el-GR" altLang="en-US" sz="1800">
              <a:solidFill>
                <a:srgbClr val="66FFFF"/>
              </a:solidFill>
            </a:endParaRPr>
          </a:p>
        </p:txBody>
      </p:sp>
      <p:sp>
        <p:nvSpPr>
          <p:cNvPr id="119834" name="AutoShape 27"/>
          <p:cNvSpPr>
            <a:spLocks/>
          </p:cNvSpPr>
          <p:nvPr/>
        </p:nvSpPr>
        <p:spPr bwMode="auto">
          <a:xfrm rot="-5400000">
            <a:off x="1150938" y="3609975"/>
            <a:ext cx="254000" cy="971550"/>
          </a:xfrm>
          <a:prstGeom prst="leftBrace">
            <a:avLst>
              <a:gd name="adj1" fmla="val 3187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9835" name="Line 28"/>
          <p:cNvSpPr>
            <a:spLocks noChangeShapeType="1"/>
          </p:cNvSpPr>
          <p:nvPr/>
        </p:nvSpPr>
        <p:spPr bwMode="auto">
          <a:xfrm>
            <a:off x="792163" y="2266950"/>
            <a:ext cx="971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9836" name="Oval 29"/>
          <p:cNvSpPr>
            <a:spLocks noChangeArrowheads="1"/>
          </p:cNvSpPr>
          <p:nvPr/>
        </p:nvSpPr>
        <p:spPr bwMode="auto">
          <a:xfrm>
            <a:off x="1733550" y="22098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9837" name="Text Box 30"/>
          <p:cNvSpPr txBox="1">
            <a:spLocks noChangeArrowheads="1"/>
          </p:cNvSpPr>
          <p:nvPr/>
        </p:nvSpPr>
        <p:spPr bwMode="auto">
          <a:xfrm>
            <a:off x="1887538" y="1622425"/>
            <a:ext cx="1784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 = 0,75*Y</a:t>
            </a:r>
            <a:endParaRPr lang="el-GR" altLang="en-US" sz="1800">
              <a:solidFill>
                <a:srgbClr val="66FFFF"/>
              </a:solidFill>
            </a:endParaRPr>
          </a:p>
        </p:txBody>
      </p:sp>
      <p:sp>
        <p:nvSpPr>
          <p:cNvPr id="119838" name="AutoShape 31"/>
          <p:cNvSpPr>
            <a:spLocks noChangeArrowheads="1"/>
          </p:cNvSpPr>
          <p:nvPr/>
        </p:nvSpPr>
        <p:spPr bwMode="auto">
          <a:xfrm>
            <a:off x="320675" y="4697413"/>
            <a:ext cx="8616950" cy="1298575"/>
          </a:xfrm>
          <a:prstGeom prst="roundRect">
            <a:avLst>
              <a:gd name="adj" fmla="val 12495"/>
            </a:avLst>
          </a:prstGeom>
          <a:solidFill>
            <a:srgbClr val="FFFF99"/>
          </a:solidFill>
          <a:ln w="50800">
            <a:solidFill>
              <a:srgbClr val="FF0000"/>
            </a:solidFill>
            <a:round/>
            <a:headEnd/>
            <a:tailEnd/>
          </a:ln>
        </p:spPr>
        <p:txBody>
          <a:bodyPr lIns="0" r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Savings and investment remain unchanged, since the increase in the savings ratio 0,75 = (1-0,25) does exactly compensate for the decrease in GDP to a level of 20:</a:t>
            </a:r>
            <a:r>
              <a:rPr lang="en-US" altLang="en-US" sz="2000" baseline="30000" dirty="0">
                <a:solidFill>
                  <a:schemeClr val="bg1"/>
                </a:solidFill>
              </a:rPr>
              <a:t>1)</a:t>
            </a:r>
          </a:p>
          <a:p>
            <a:pPr algn="ctr" eaLnBrk="1" hangingPunct="1">
              <a:spcBef>
                <a:spcPct val="0"/>
              </a:spcBef>
              <a:buClrTx/>
              <a:buFontTx/>
              <a:buNone/>
            </a:pPr>
            <a:r>
              <a:rPr lang="en-US" altLang="en-US" sz="2000" dirty="0">
                <a:solidFill>
                  <a:schemeClr val="bg1"/>
                </a:solidFill>
              </a:rPr>
              <a:t>S(</a:t>
            </a:r>
            <a:r>
              <a:rPr lang="en-US" altLang="en-US" sz="2000" dirty="0" err="1">
                <a:solidFill>
                  <a:schemeClr val="bg1"/>
                </a:solidFill>
              </a:rPr>
              <a:t>Y</a:t>
            </a:r>
            <a:r>
              <a:rPr lang="en-US" altLang="en-US" sz="2000" baseline="-25000" dirty="0" err="1">
                <a:solidFill>
                  <a:schemeClr val="bg1"/>
                </a:solidFill>
              </a:rPr>
              <a:t>1</a:t>
            </a:r>
            <a:r>
              <a:rPr lang="en-US" altLang="en-US" sz="2000" dirty="0">
                <a:solidFill>
                  <a:schemeClr val="bg1"/>
                </a:solidFill>
              </a:rPr>
              <a:t>) = (1-0,5)*30 = 0,5 * </a:t>
            </a:r>
            <a:r>
              <a:rPr lang="en-US" altLang="en-US" sz="2000" dirty="0">
                <a:solidFill>
                  <a:srgbClr val="FF0000"/>
                </a:solidFill>
              </a:rPr>
              <a:t>30 </a:t>
            </a:r>
            <a:r>
              <a:rPr lang="en-US" altLang="en-US" sz="2000" dirty="0">
                <a:solidFill>
                  <a:schemeClr val="bg1"/>
                </a:solidFill>
              </a:rPr>
              <a:t>= </a:t>
            </a:r>
            <a:r>
              <a:rPr lang="en-US" altLang="en-US" sz="2000" dirty="0">
                <a:solidFill>
                  <a:srgbClr val="FF0000"/>
                </a:solidFill>
              </a:rPr>
              <a:t>15</a:t>
            </a:r>
            <a:r>
              <a:rPr lang="en-US" altLang="en-US" sz="2000" dirty="0">
                <a:solidFill>
                  <a:schemeClr val="bg1"/>
                </a:solidFill>
              </a:rPr>
              <a:t>   =  S(</a:t>
            </a:r>
            <a:r>
              <a:rPr lang="en-US" altLang="en-US" sz="2000" dirty="0" err="1">
                <a:solidFill>
                  <a:schemeClr val="bg1"/>
                </a:solidFill>
              </a:rPr>
              <a:t>Y</a:t>
            </a:r>
            <a:r>
              <a:rPr lang="en-US" altLang="en-US" sz="2000" baseline="-25000" dirty="0" err="1">
                <a:solidFill>
                  <a:schemeClr val="bg1"/>
                </a:solidFill>
              </a:rPr>
              <a:t>2</a:t>
            </a:r>
            <a:r>
              <a:rPr lang="en-US" altLang="en-US" sz="2000" dirty="0">
                <a:solidFill>
                  <a:schemeClr val="bg1"/>
                </a:solidFill>
              </a:rPr>
              <a:t>)= (1 - 0,25)*</a:t>
            </a:r>
            <a:r>
              <a:rPr lang="en-US" altLang="en-US" sz="2000" dirty="0">
                <a:solidFill>
                  <a:srgbClr val="3333FF"/>
                </a:solidFill>
              </a:rPr>
              <a:t>2</a:t>
            </a:r>
            <a:r>
              <a:rPr lang="en-US" altLang="en-US" sz="2000" dirty="0">
                <a:solidFill>
                  <a:schemeClr val="bg1"/>
                </a:solidFill>
              </a:rPr>
              <a:t>0 = 0,75 * </a:t>
            </a:r>
            <a:r>
              <a:rPr lang="en-US" altLang="en-US" sz="2000" dirty="0">
                <a:solidFill>
                  <a:srgbClr val="FF0000"/>
                </a:solidFill>
              </a:rPr>
              <a:t>20 </a:t>
            </a:r>
            <a:r>
              <a:rPr lang="en-US" altLang="en-US" sz="2000" dirty="0">
                <a:solidFill>
                  <a:schemeClr val="bg1"/>
                </a:solidFill>
              </a:rPr>
              <a:t>=</a:t>
            </a:r>
            <a:r>
              <a:rPr lang="en-US" altLang="en-US" sz="2000" dirty="0">
                <a:solidFill>
                  <a:srgbClr val="FF0000"/>
                </a:solidFill>
              </a:rPr>
              <a:t>15</a:t>
            </a:r>
          </a:p>
        </p:txBody>
      </p:sp>
      <p:sp>
        <p:nvSpPr>
          <p:cNvPr id="119839" name="Text Box 32"/>
          <p:cNvSpPr txBox="1">
            <a:spLocks noChangeArrowheads="1"/>
          </p:cNvSpPr>
          <p:nvPr/>
        </p:nvSpPr>
        <p:spPr bwMode="auto">
          <a:xfrm>
            <a:off x="7524750" y="3141663"/>
            <a:ext cx="1619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0,25* Y</a:t>
            </a:r>
            <a:endParaRPr lang="el-GR" altLang="en-US" sz="1800">
              <a:solidFill>
                <a:srgbClr val="00FFFF"/>
              </a:solidFill>
            </a:endParaRPr>
          </a:p>
        </p:txBody>
      </p:sp>
      <p:sp>
        <p:nvSpPr>
          <p:cNvPr id="119840" name="Line 33"/>
          <p:cNvSpPr>
            <a:spLocks noChangeShapeType="1"/>
          </p:cNvSpPr>
          <p:nvPr/>
        </p:nvSpPr>
        <p:spPr bwMode="auto">
          <a:xfrm flipV="1">
            <a:off x="4895850" y="2312988"/>
            <a:ext cx="2520950" cy="61118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9841" name="Text Box 34"/>
          <p:cNvSpPr txBox="1">
            <a:spLocks noChangeArrowheads="1"/>
          </p:cNvSpPr>
          <p:nvPr/>
        </p:nvSpPr>
        <p:spPr bwMode="auto">
          <a:xfrm>
            <a:off x="7524750" y="2090738"/>
            <a:ext cx="1763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0,25*Y + 15</a:t>
            </a:r>
            <a:endParaRPr lang="el-GR" altLang="en-US" sz="1800">
              <a:solidFill>
                <a:srgbClr val="66FFFF"/>
              </a:solidFill>
            </a:endParaRPr>
          </a:p>
        </p:txBody>
      </p:sp>
      <p:sp>
        <p:nvSpPr>
          <p:cNvPr id="119842" name="Line 36"/>
          <p:cNvSpPr>
            <a:spLocks noChangeShapeType="1"/>
          </p:cNvSpPr>
          <p:nvPr/>
        </p:nvSpPr>
        <p:spPr bwMode="auto">
          <a:xfrm flipV="1">
            <a:off x="4895850" y="3357563"/>
            <a:ext cx="2520950" cy="61118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9843" name="Oval 37"/>
          <p:cNvSpPr>
            <a:spLocks noChangeArrowheads="1"/>
          </p:cNvSpPr>
          <p:nvPr/>
        </p:nvSpPr>
        <p:spPr bwMode="auto">
          <a:xfrm>
            <a:off x="6227763" y="253365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9844" name="Line 38"/>
          <p:cNvSpPr>
            <a:spLocks noChangeShapeType="1"/>
          </p:cNvSpPr>
          <p:nvPr/>
        </p:nvSpPr>
        <p:spPr bwMode="auto">
          <a:xfrm>
            <a:off x="4895850" y="2600325"/>
            <a:ext cx="1362075" cy="11113"/>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9845" name="Line 39"/>
          <p:cNvSpPr>
            <a:spLocks noChangeShapeType="1"/>
          </p:cNvSpPr>
          <p:nvPr/>
        </p:nvSpPr>
        <p:spPr bwMode="auto">
          <a:xfrm rot="5400000" flipH="1">
            <a:off x="5597525" y="3267075"/>
            <a:ext cx="1333500"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9846" name="Text Box 42"/>
          <p:cNvSpPr txBox="1">
            <a:spLocks noChangeArrowheads="1"/>
          </p:cNvSpPr>
          <p:nvPr/>
        </p:nvSpPr>
        <p:spPr bwMode="auto">
          <a:xfrm>
            <a:off x="393700" y="6045200"/>
            <a:ext cx="84963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just" eaLnBrk="1" hangingPunct="1">
              <a:spcBef>
                <a:spcPct val="50000"/>
              </a:spcBef>
              <a:buClrTx/>
              <a:buFontTx/>
              <a:buNone/>
            </a:pPr>
            <a:r>
              <a:rPr lang="en-US" altLang="en-US" sz="1400" baseline="30000" dirty="0"/>
              <a:t>1) </a:t>
            </a:r>
            <a:r>
              <a:rPr lang="en-US" altLang="en-US" sz="1400" dirty="0"/>
              <a:t>All variables change simultaneously. Therefore savings must not be calculated based on starting income  (=30). The resulting income of a period is not given before the end of a period, which equals 20 in the given example.</a:t>
            </a:r>
            <a:endParaRPr lang="en-US" altLang="en-US" sz="1400" baseline="30000" dirty="0"/>
          </a:p>
        </p:txBody>
      </p:sp>
      <p:sp>
        <p:nvSpPr>
          <p:cNvPr id="2" name="Rechteck 1">
            <a:extLst>
              <a:ext uri="{FF2B5EF4-FFF2-40B4-BE49-F238E27FC236}">
                <a16:creationId xmlns:a16="http://schemas.microsoft.com/office/drawing/2014/main" id="{4E5EA16A-7DCB-4158-BEA7-AB8CCD639D47}"/>
              </a:ext>
            </a:extLst>
          </p:cNvPr>
          <p:cNvSpPr/>
          <p:nvPr/>
        </p:nvSpPr>
        <p:spPr bwMode="auto">
          <a:xfrm>
            <a:off x="2758440" y="5638800"/>
            <a:ext cx="1526223" cy="357188"/>
          </a:xfrm>
          <a:prstGeom prst="rect">
            <a:avLst/>
          </a:prstGeom>
          <a:noFill/>
          <a:ln w="38100" cap="flat" cmpd="sng" algn="ctr">
            <a:solidFill>
              <a:srgbClr val="FF0000"/>
            </a:solidFill>
            <a:prstDash val="solid"/>
            <a:round/>
            <a:headEnd type="none" w="lg" len="med"/>
            <a:tailEnd type="triangle" w="lg"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30000">
              <a:ln>
                <a:noFill/>
              </a:ln>
              <a:solidFill>
                <a:srgbClr val="66FFFF"/>
              </a:solidFill>
              <a:effectLst/>
              <a:latin typeface="Arial" charset="0"/>
            </a:endParaRPr>
          </a:p>
        </p:txBody>
      </p:sp>
      <p:sp>
        <p:nvSpPr>
          <p:cNvPr id="40" name="Rechteck 39">
            <a:extLst>
              <a:ext uri="{FF2B5EF4-FFF2-40B4-BE49-F238E27FC236}">
                <a16:creationId xmlns:a16="http://schemas.microsoft.com/office/drawing/2014/main" id="{4B05B9A4-D0A5-4ADB-BEAE-F833ED114167}"/>
              </a:ext>
            </a:extLst>
          </p:cNvPr>
          <p:cNvSpPr/>
          <p:nvPr/>
        </p:nvSpPr>
        <p:spPr bwMode="auto">
          <a:xfrm>
            <a:off x="7206615" y="5654040"/>
            <a:ext cx="1607821" cy="300038"/>
          </a:xfrm>
          <a:prstGeom prst="rect">
            <a:avLst/>
          </a:prstGeom>
          <a:noFill/>
          <a:ln w="38100" cap="flat" cmpd="sng" algn="ctr">
            <a:solidFill>
              <a:srgbClr val="FF0000"/>
            </a:solidFill>
            <a:prstDash val="solid"/>
            <a:round/>
            <a:headEnd type="none" w="lg" len="med"/>
            <a:tailEnd type="triangle" w="lg"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30000">
              <a:ln>
                <a:noFill/>
              </a:ln>
              <a:solidFill>
                <a:srgbClr val="66FFFF"/>
              </a:solidFill>
              <a:effectLst/>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9838">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0" grpId="0" animBg="1"/>
    </p:bldLst>
  </p:timing>
</p:sld>
</file>

<file path=ppt/slides/slide1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366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5512661-ACA2-498F-BCBC-C4C44A30A000}" type="slidenum">
              <a:rPr lang="de-DE" altLang="en-US" sz="1600" smtClean="0"/>
              <a:pPr>
                <a:spcBef>
                  <a:spcPct val="0"/>
                </a:spcBef>
                <a:buClrTx/>
                <a:buFontTx/>
                <a:buNone/>
              </a:pPr>
              <a:t>103</a:t>
            </a:fld>
            <a:r>
              <a:rPr lang="de-DE" altLang="en-US" sz="1600"/>
              <a:t> -</a:t>
            </a:r>
          </a:p>
        </p:txBody>
      </p:sp>
      <p:sp>
        <p:nvSpPr>
          <p:cNvPr id="11366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8F0803FD-C349-4EEF-AE90-C05D73A80FE6}" type="slidenum">
              <a:rPr lang="de-DE" altLang="en-US" sz="1600" b="1"/>
              <a:pPr algn="r" eaLnBrk="1" hangingPunct="1">
                <a:spcBef>
                  <a:spcPct val="0"/>
                </a:spcBef>
                <a:buClrTx/>
                <a:buFontTx/>
                <a:buNone/>
              </a:pPr>
              <a:t>103</a:t>
            </a:fld>
            <a:r>
              <a:rPr lang="de-DE" altLang="en-US" sz="1600" b="1"/>
              <a:t> -</a:t>
            </a:r>
          </a:p>
        </p:txBody>
      </p:sp>
      <p:sp>
        <p:nvSpPr>
          <p:cNvPr id="113668"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815170"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4.2.1.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Consume</a:t>
            </a:r>
            <a:r>
              <a:rPr lang="de-DE" sz="2400" dirty="0"/>
              <a:t> </a:t>
            </a:r>
          </a:p>
        </p:txBody>
      </p:sp>
      <p:sp>
        <p:nvSpPr>
          <p:cNvPr id="141317" name="Rectangle 3"/>
          <p:cNvSpPr>
            <a:spLocks noGrp="1" noChangeArrowheads="1"/>
          </p:cNvSpPr>
          <p:nvPr>
            <p:ph type="body" idx="1"/>
          </p:nvPr>
        </p:nvSpPr>
        <p:spPr>
          <a:xfrm>
            <a:off x="96838" y="1131888"/>
            <a:ext cx="8955087" cy="5497512"/>
          </a:xfrm>
          <a:noFill/>
        </p:spPr>
        <p:txBody>
          <a:bodyPr/>
          <a:lstStyle/>
          <a:p>
            <a:pPr marL="552450" indent="-495300" eaLnBrk="1" hangingPunct="1"/>
            <a:r>
              <a:rPr lang="en-US" altLang="en-US" sz="2100" dirty="0"/>
              <a:t>This analysis shows:</a:t>
            </a:r>
          </a:p>
          <a:p>
            <a:pPr marL="552450" indent="-495300" eaLnBrk="1" hangingPunct="1"/>
            <a:endParaRPr lang="en-US" altLang="en-US" sz="2100" dirty="0"/>
          </a:p>
          <a:p>
            <a:pPr marL="552450" indent="-495300" eaLnBrk="1" hangingPunct="1"/>
            <a:r>
              <a:rPr lang="en-US" altLang="en-US" sz="2100" dirty="0"/>
              <a:t>Since </a:t>
            </a:r>
            <a:r>
              <a:rPr lang="en-US" altLang="en-US" sz="2100" dirty="0">
                <a:solidFill>
                  <a:srgbClr val="00FF00"/>
                </a:solidFill>
              </a:rPr>
              <a:t>under Keynesian assumptions</a:t>
            </a:r>
            <a:r>
              <a:rPr lang="en-US" altLang="en-US" sz="2100" dirty="0"/>
              <a:t>, supply of goods does always adjust to the demand for goods, a </a:t>
            </a:r>
            <a:r>
              <a:rPr lang="en-US" altLang="en-US" sz="2100" dirty="0">
                <a:solidFill>
                  <a:srgbClr val="00FF00"/>
                </a:solidFill>
              </a:rPr>
              <a:t>reduction of demand </a:t>
            </a:r>
            <a:r>
              <a:rPr lang="en-US" altLang="en-US" sz="2100" dirty="0"/>
              <a:t>causes a </a:t>
            </a:r>
            <a:r>
              <a:rPr lang="en-US" altLang="en-US" sz="2100" dirty="0">
                <a:solidFill>
                  <a:srgbClr val="00FF00"/>
                </a:solidFill>
              </a:rPr>
              <a:t>reduction of GDP</a:t>
            </a:r>
            <a:endParaRPr lang="en-US" altLang="en-US" sz="2100" dirty="0"/>
          </a:p>
          <a:p>
            <a:pPr marL="552450" indent="-495300" eaLnBrk="1" hangingPunct="1"/>
            <a:endParaRPr lang="en-US" altLang="en-US" sz="2100" dirty="0"/>
          </a:p>
          <a:p>
            <a:pPr marL="952500" lvl="1" indent="-495300" eaLnBrk="1" hangingPunct="1"/>
            <a:r>
              <a:rPr lang="en-US" altLang="en-US" sz="2100" dirty="0"/>
              <a:t>So, if households </a:t>
            </a:r>
            <a:r>
              <a:rPr lang="en-US" altLang="en-US" sz="2100" dirty="0">
                <a:solidFill>
                  <a:srgbClr val="00FF00"/>
                </a:solidFill>
              </a:rPr>
              <a:t>expect</a:t>
            </a:r>
            <a:r>
              <a:rPr lang="en-US" altLang="en-US" sz="2100" dirty="0"/>
              <a:t> </a:t>
            </a:r>
            <a:r>
              <a:rPr lang="en-US" altLang="en-US" sz="2100" dirty="0">
                <a:solidFill>
                  <a:srgbClr val="00FF00"/>
                </a:solidFill>
              </a:rPr>
              <a:t>a deterioration </a:t>
            </a:r>
            <a:r>
              <a:rPr lang="en-US" altLang="en-US" sz="2100" dirty="0"/>
              <a:t>of the economic development and reduce their consumption demand, a deterioration of the economic development will actually </a:t>
            </a:r>
            <a:r>
              <a:rPr lang="en-US" altLang="en-US" sz="2100" dirty="0">
                <a:solidFill>
                  <a:srgbClr val="00FF00"/>
                </a:solidFill>
              </a:rPr>
              <a:t>occur, because they have expected it.</a:t>
            </a:r>
          </a:p>
          <a:p>
            <a:pPr marL="952500" lvl="1" indent="-495300" eaLnBrk="1" hangingPunct="1"/>
            <a:endParaRPr lang="en-US" altLang="en-US" sz="2100" dirty="0">
              <a:solidFill>
                <a:srgbClr val="00FF00"/>
              </a:solidFill>
            </a:endParaRPr>
          </a:p>
          <a:p>
            <a:pPr marL="952500" lvl="1" indent="-495300" eaLnBrk="1" hangingPunct="1">
              <a:lnSpc>
                <a:spcPct val="0"/>
              </a:lnSpc>
            </a:pPr>
            <a:endParaRPr lang="en-US" altLang="en-US" sz="2100" dirty="0"/>
          </a:p>
          <a:p>
            <a:pPr marL="952500" lvl="1" indent="-495300" eaLnBrk="1" hangingPunct="1"/>
            <a:r>
              <a:rPr lang="en-US" altLang="en-US" sz="2100" dirty="0"/>
              <a:t>Such a phenomenon is called “</a:t>
            </a:r>
            <a:r>
              <a:rPr lang="en-US" altLang="en-US" sz="2100" dirty="0">
                <a:solidFill>
                  <a:srgbClr val="00FF00"/>
                </a:solidFill>
              </a:rPr>
              <a:t>self-fulfilling expectations</a:t>
            </a:r>
            <a:r>
              <a:rPr lang="en-US" altLang="en-US" sz="2100" dirty="0"/>
              <a:t>”:              What is expected does actually happen, because it is expected.</a:t>
            </a:r>
          </a:p>
        </p:txBody>
      </p:sp>
    </p:spTree>
    <p:extLst>
      <p:ext uri="{BB962C8B-B14F-4D97-AF65-F5344CB8AC3E}">
        <p14:creationId xmlns:p14="http://schemas.microsoft.com/office/powerpoint/2010/main" val="1050271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1317">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1317">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1317">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083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BBC2DAB-0A84-4AB1-910A-03FA8200B5E5}" type="slidenum">
              <a:rPr lang="de-DE" altLang="en-US" sz="1600" smtClean="0"/>
              <a:pPr>
                <a:spcBef>
                  <a:spcPct val="0"/>
                </a:spcBef>
                <a:buClrTx/>
                <a:buFontTx/>
                <a:buNone/>
              </a:pPr>
              <a:t>104</a:t>
            </a:fld>
            <a:r>
              <a:rPr lang="de-DE" altLang="en-US" sz="1600"/>
              <a:t> -</a:t>
            </a:r>
          </a:p>
        </p:txBody>
      </p:sp>
      <p:sp>
        <p:nvSpPr>
          <p:cNvPr id="12083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F335F2C-59C6-4149-85FF-5D1317591C9B}" type="slidenum">
              <a:rPr lang="de-DE" altLang="en-US" sz="1600" b="1"/>
              <a:pPr algn="r" eaLnBrk="1" hangingPunct="1">
                <a:spcBef>
                  <a:spcPct val="0"/>
                </a:spcBef>
                <a:buClrTx/>
                <a:buFontTx/>
                <a:buNone/>
              </a:pPr>
              <a:t>104</a:t>
            </a:fld>
            <a:r>
              <a:rPr lang="de-DE" altLang="en-US" sz="1600" b="1"/>
              <a:t> -</a:t>
            </a:r>
          </a:p>
        </p:txBody>
      </p:sp>
      <p:sp>
        <p:nvSpPr>
          <p:cNvPr id="120836"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269378" name="Rectangle 2"/>
          <p:cNvSpPr>
            <a:spLocks noGrp="1" noChangeArrowheads="1"/>
          </p:cNvSpPr>
          <p:nvPr>
            <p:ph type="body" idx="1"/>
          </p:nvPr>
        </p:nvSpPr>
        <p:spPr>
          <a:xfrm>
            <a:off x="96838" y="1100138"/>
            <a:ext cx="8955087" cy="5529262"/>
          </a:xfrm>
          <a:noFill/>
        </p:spPr>
        <p:txBody>
          <a:bodyPr/>
          <a:lstStyle/>
          <a:p>
            <a:pPr marL="571500" indent="-571500" eaLnBrk="1" hangingPunct="1"/>
            <a:r>
              <a:rPr lang="en-US" altLang="en-US"/>
              <a:t>To sum up:</a:t>
            </a:r>
          </a:p>
          <a:p>
            <a:pPr marL="952500" lvl="1" indent="-495300" eaLnBrk="1" hangingPunct="1"/>
            <a:r>
              <a:rPr lang="en-US" altLang="en-US"/>
              <a:t>A </a:t>
            </a:r>
            <a:r>
              <a:rPr lang="en-US" altLang="en-US">
                <a:solidFill>
                  <a:srgbClr val="00FF00"/>
                </a:solidFill>
              </a:rPr>
              <a:t>deterioration of household expectations</a:t>
            </a:r>
            <a:r>
              <a:rPr lang="en-US" altLang="en-US"/>
              <a:t> on the economic development increases the savings ratio and </a:t>
            </a:r>
            <a:r>
              <a:rPr lang="en-US" altLang="en-US">
                <a:solidFill>
                  <a:srgbClr val="00FF00"/>
                </a:solidFill>
              </a:rPr>
              <a:t>decreases the consumption ratio</a:t>
            </a:r>
            <a:r>
              <a:rPr lang="en-US" altLang="en-US"/>
              <a:t> respectively.</a:t>
            </a:r>
          </a:p>
          <a:p>
            <a:pPr marL="952500" lvl="1" indent="-495300" eaLnBrk="1" hangingPunct="1"/>
            <a:r>
              <a:rPr lang="en-US" altLang="en-US"/>
              <a:t>This </a:t>
            </a:r>
            <a:r>
              <a:rPr lang="en-US" altLang="en-US">
                <a:solidFill>
                  <a:srgbClr val="00FF00"/>
                </a:solidFill>
              </a:rPr>
              <a:t>reduction of consumption demand </a:t>
            </a:r>
            <a:r>
              <a:rPr lang="en-US" altLang="en-US"/>
              <a:t>(C(Y)</a:t>
            </a:r>
            <a:r>
              <a:rPr lang="en-US" altLang="en-US">
                <a:cs typeface="Arial" pitchFamily="34" charset="0"/>
              </a:rPr>
              <a:t>↓</a:t>
            </a:r>
            <a:r>
              <a:rPr lang="en-US" altLang="en-US"/>
              <a:t>) causes a </a:t>
            </a:r>
            <a:r>
              <a:rPr lang="en-US" altLang="en-US">
                <a:solidFill>
                  <a:srgbClr val="00FF00"/>
                </a:solidFill>
              </a:rPr>
              <a:t>reduction of the supply of goods</a:t>
            </a:r>
            <a:r>
              <a:rPr lang="en-US" altLang="en-US"/>
              <a:t> and hence a </a:t>
            </a:r>
            <a:r>
              <a:rPr lang="en-US" altLang="en-US">
                <a:solidFill>
                  <a:srgbClr val="00FF00"/>
                </a:solidFill>
              </a:rPr>
              <a:t>reduction of GDP</a:t>
            </a:r>
            <a:r>
              <a:rPr lang="en-US" altLang="en-US"/>
              <a:t> (Y</a:t>
            </a:r>
            <a:r>
              <a:rPr lang="en-US" altLang="en-US">
                <a:cs typeface="Arial" pitchFamily="34" charset="0"/>
              </a:rPr>
              <a:t>↓)</a:t>
            </a:r>
            <a:r>
              <a:rPr lang="en-US" altLang="en-US"/>
              <a:t>, which equals household income (Y</a:t>
            </a:r>
            <a:r>
              <a:rPr lang="en-US" altLang="en-US">
                <a:cs typeface="Arial" pitchFamily="34" charset="0"/>
              </a:rPr>
              <a:t>↓)</a:t>
            </a:r>
            <a:r>
              <a:rPr lang="en-US" altLang="en-US"/>
              <a:t>.</a:t>
            </a:r>
          </a:p>
          <a:p>
            <a:pPr marL="952500" lvl="1" indent="-495300" eaLnBrk="1" hangingPunct="1">
              <a:lnSpc>
                <a:spcPct val="0"/>
              </a:lnSpc>
            </a:pPr>
            <a:endParaRPr lang="en-US" altLang="en-US"/>
          </a:p>
          <a:p>
            <a:pPr marL="952500" lvl="1" indent="-495300" eaLnBrk="1" hangingPunct="1"/>
            <a:r>
              <a:rPr lang="en-US" altLang="en-US"/>
              <a:t>This </a:t>
            </a:r>
            <a:r>
              <a:rPr lang="en-US" altLang="en-US">
                <a:solidFill>
                  <a:srgbClr val="00FF00"/>
                </a:solidFill>
              </a:rPr>
              <a:t>initiates a negative multiplier process</a:t>
            </a:r>
            <a:r>
              <a:rPr lang="en-US" altLang="en-US"/>
              <a:t>:</a:t>
            </a:r>
          </a:p>
          <a:p>
            <a:pPr marL="1371600" lvl="2" indent="-457200" eaLnBrk="1" hangingPunct="1"/>
            <a:r>
              <a:rPr lang="en-US" altLang="en-US"/>
              <a:t>Household consumption shrinks further, because of lower household income: C(Y</a:t>
            </a:r>
            <a:r>
              <a:rPr lang="en-US" altLang="en-US">
                <a:cs typeface="Arial" pitchFamily="34" charset="0"/>
              </a:rPr>
              <a:t>↓)↓.</a:t>
            </a:r>
          </a:p>
          <a:p>
            <a:pPr marL="1371600" lvl="2" indent="-457200" eaLnBrk="1" hangingPunct="1"/>
            <a:r>
              <a:rPr lang="en-US" altLang="en-US">
                <a:cs typeface="Arial" pitchFamily="34" charset="0"/>
              </a:rPr>
              <a:t>Consequently, consumption demand contracts even further, so that total supply of goods contracts again and consequently household income decreases, so that consumption demand contracts once again and so on…</a:t>
            </a:r>
          </a:p>
        </p:txBody>
      </p:sp>
      <p:sp>
        <p:nvSpPr>
          <p:cNvPr id="7269379" name="Rectangle 3"/>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400" dirty="0"/>
              <a:t>4.2.1.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Consume</a:t>
            </a:r>
            <a:endParaRPr lang="de-DE"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269378">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269378">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7269378">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7269378">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726937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185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3C468D3-882E-40C1-8811-059C6CD20186}" type="slidenum">
              <a:rPr lang="de-DE" altLang="en-US" sz="1600" smtClean="0"/>
              <a:pPr>
                <a:spcBef>
                  <a:spcPct val="0"/>
                </a:spcBef>
                <a:buClrTx/>
                <a:buFontTx/>
                <a:buNone/>
              </a:pPr>
              <a:t>105</a:t>
            </a:fld>
            <a:r>
              <a:rPr lang="de-DE" altLang="en-US" sz="1600"/>
              <a:t> -</a:t>
            </a:r>
          </a:p>
        </p:txBody>
      </p:sp>
      <p:sp>
        <p:nvSpPr>
          <p:cNvPr id="12185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ECE1247-7E38-4BA5-ADA4-5C845C866701}" type="slidenum">
              <a:rPr lang="de-DE" altLang="en-US" sz="1600" b="1"/>
              <a:pPr algn="r" eaLnBrk="1" hangingPunct="1">
                <a:spcBef>
                  <a:spcPct val="0"/>
                </a:spcBef>
                <a:buClrTx/>
                <a:buFontTx/>
                <a:buNone/>
              </a:pPr>
              <a:t>105</a:t>
            </a:fld>
            <a:r>
              <a:rPr lang="de-DE" altLang="en-US" sz="1600" b="1"/>
              <a:t> -</a:t>
            </a:r>
          </a:p>
        </p:txBody>
      </p:sp>
      <p:sp>
        <p:nvSpPr>
          <p:cNvPr id="121860"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271426" name="Rectangle 2"/>
          <p:cNvSpPr>
            <a:spLocks noGrp="1" noChangeArrowheads="1"/>
          </p:cNvSpPr>
          <p:nvPr>
            <p:ph type="body" idx="1"/>
          </p:nvPr>
        </p:nvSpPr>
        <p:spPr>
          <a:xfrm>
            <a:off x="96838" y="1100138"/>
            <a:ext cx="9047162" cy="5529262"/>
          </a:xfrm>
          <a:noFill/>
        </p:spPr>
        <p:txBody>
          <a:bodyPr/>
          <a:lstStyle/>
          <a:p>
            <a:pPr marL="571500" indent="-571500" eaLnBrk="1" hangingPunct="1">
              <a:buFont typeface="Arial Unicode MS" pitchFamily="34" charset="-128"/>
              <a:buNone/>
            </a:pPr>
            <a:endParaRPr lang="en-US" altLang="en-US" dirty="0"/>
          </a:p>
          <a:p>
            <a:pPr marL="952500" lvl="1" indent="-495300" eaLnBrk="1" hangingPunct="1"/>
            <a:r>
              <a:rPr lang="en-US" altLang="en-US" dirty="0"/>
              <a:t>This negative multiplier process </a:t>
            </a:r>
            <a:r>
              <a:rPr lang="en-US" altLang="en-US" dirty="0">
                <a:solidFill>
                  <a:srgbClr val="00FF00"/>
                </a:solidFill>
              </a:rPr>
              <a:t>keeps on, until </a:t>
            </a:r>
            <a:r>
              <a:rPr lang="en-US" altLang="en-US" dirty="0"/>
              <a:t>the decreased </a:t>
            </a:r>
            <a:r>
              <a:rPr lang="en-US" altLang="en-US" dirty="0">
                <a:solidFill>
                  <a:srgbClr val="00FF00"/>
                </a:solidFill>
              </a:rPr>
              <a:t>consumption demand plus </a:t>
            </a:r>
            <a:r>
              <a:rPr lang="en-US" altLang="en-US" dirty="0"/>
              <a:t>the (unchanged!) </a:t>
            </a:r>
            <a:r>
              <a:rPr lang="en-US" altLang="en-US" dirty="0">
                <a:solidFill>
                  <a:srgbClr val="00FF00"/>
                </a:solidFill>
              </a:rPr>
              <a:t>investment goods</a:t>
            </a:r>
            <a:r>
              <a:rPr lang="en-US" altLang="en-US" dirty="0"/>
              <a:t> </a:t>
            </a:r>
            <a:r>
              <a:rPr lang="en-US" altLang="en-US" dirty="0">
                <a:solidFill>
                  <a:srgbClr val="00FF00"/>
                </a:solidFill>
              </a:rPr>
              <a:t>demand</a:t>
            </a:r>
            <a:r>
              <a:rPr lang="en-US" altLang="en-US" dirty="0"/>
              <a:t> </a:t>
            </a:r>
            <a:r>
              <a:rPr lang="en-US" altLang="en-US" dirty="0">
                <a:solidFill>
                  <a:srgbClr val="00FF00"/>
                </a:solidFill>
              </a:rPr>
              <a:t>equals</a:t>
            </a:r>
            <a:r>
              <a:rPr lang="en-US" altLang="en-US" dirty="0"/>
              <a:t> again income and </a:t>
            </a:r>
            <a:r>
              <a:rPr lang="en-US" altLang="en-US" dirty="0">
                <a:solidFill>
                  <a:srgbClr val="00FF00"/>
                </a:solidFill>
              </a:rPr>
              <a:t>GDP</a:t>
            </a:r>
            <a:r>
              <a:rPr lang="en-US" altLang="en-US" dirty="0"/>
              <a:t> respectively:</a:t>
            </a:r>
          </a:p>
          <a:p>
            <a:pPr marL="1371600" lvl="2" indent="-457200" eaLnBrk="1" hangingPunct="1">
              <a:buFont typeface="Arial Unicode MS" pitchFamily="34" charset="-128"/>
              <a:buNone/>
            </a:pPr>
            <a:r>
              <a:rPr lang="en-US" altLang="en-US" sz="2400" dirty="0">
                <a:cs typeface="Arial" pitchFamily="34" charset="0"/>
              </a:rPr>
              <a:t>                            C(Y) + I(</a:t>
            </a:r>
            <a:r>
              <a:rPr lang="en-US" altLang="en-US" sz="2400" dirty="0" err="1">
                <a:cs typeface="Arial" pitchFamily="34" charset="0"/>
              </a:rPr>
              <a:t>i</a:t>
            </a:r>
            <a:r>
              <a:rPr lang="en-US" altLang="en-US" sz="2400" dirty="0">
                <a:cs typeface="Arial" pitchFamily="34" charset="0"/>
              </a:rPr>
              <a:t>, E(r)) = Y</a:t>
            </a:r>
          </a:p>
          <a:p>
            <a:pPr marL="1371600" lvl="2" indent="-457200" eaLnBrk="1" hangingPunct="1">
              <a:lnSpc>
                <a:spcPct val="30000"/>
              </a:lnSpc>
              <a:buFont typeface="Arial Unicode MS" pitchFamily="34" charset="-128"/>
              <a:buNone/>
            </a:pPr>
            <a:endParaRPr lang="en-US" altLang="en-US" sz="2400" dirty="0">
              <a:cs typeface="Arial" pitchFamily="34" charset="0"/>
            </a:endParaRPr>
          </a:p>
          <a:p>
            <a:pPr marL="952500" lvl="1" indent="-495300" eaLnBrk="1" hangingPunct="1"/>
            <a:r>
              <a:rPr lang="en-US" altLang="en-US" dirty="0">
                <a:cs typeface="Arial" pitchFamily="34" charset="0"/>
              </a:rPr>
              <a:t>Since GDP falls, </a:t>
            </a:r>
            <a:r>
              <a:rPr lang="en-US" altLang="en-US" dirty="0">
                <a:solidFill>
                  <a:srgbClr val="00FF00"/>
                </a:solidFill>
                <a:cs typeface="Arial" pitchFamily="34" charset="0"/>
              </a:rPr>
              <a:t>savings stay constant </a:t>
            </a:r>
            <a:r>
              <a:rPr lang="en-US" altLang="en-US" dirty="0">
                <a:cs typeface="Arial" pitchFamily="34" charset="0"/>
              </a:rPr>
              <a:t>despite of the higher savings ratio.</a:t>
            </a:r>
          </a:p>
          <a:p>
            <a:pPr marL="952500" lvl="1" indent="-495300" eaLnBrk="1" hangingPunct="1"/>
            <a:r>
              <a:rPr lang="en-US" altLang="en-US" dirty="0">
                <a:cs typeface="Arial" pitchFamily="34" charset="0"/>
              </a:rPr>
              <a:t>Consequently, </a:t>
            </a:r>
            <a:r>
              <a:rPr lang="en-US" altLang="en-US" dirty="0">
                <a:solidFill>
                  <a:srgbClr val="00FF00"/>
                </a:solidFill>
                <a:cs typeface="Arial" pitchFamily="34" charset="0"/>
              </a:rPr>
              <a:t>investment stays </a:t>
            </a:r>
            <a:r>
              <a:rPr lang="en-US" altLang="en-US" dirty="0">
                <a:cs typeface="Arial" pitchFamily="34" charset="0"/>
              </a:rPr>
              <a:t>also </a:t>
            </a:r>
            <a:r>
              <a:rPr lang="en-US" altLang="en-US" dirty="0">
                <a:solidFill>
                  <a:srgbClr val="00FF00"/>
                </a:solidFill>
                <a:cs typeface="Arial" pitchFamily="34" charset="0"/>
              </a:rPr>
              <a:t>constant</a:t>
            </a:r>
            <a:r>
              <a:rPr lang="en-US" altLang="en-US" dirty="0">
                <a:cs typeface="Arial" pitchFamily="34" charset="0"/>
              </a:rPr>
              <a:t>.</a:t>
            </a:r>
          </a:p>
          <a:p>
            <a:pPr marL="952500" lvl="1" indent="-495300" eaLnBrk="1" hangingPunct="1"/>
            <a:r>
              <a:rPr lang="en-US" altLang="en-US" dirty="0">
                <a:cs typeface="Arial" pitchFamily="34" charset="0"/>
              </a:rPr>
              <a:t>So, contrary to the neoclassical model, </a:t>
            </a:r>
            <a:r>
              <a:rPr lang="en-US" altLang="en-US" dirty="0">
                <a:solidFill>
                  <a:srgbClr val="00FF00"/>
                </a:solidFill>
                <a:cs typeface="Arial" pitchFamily="34" charset="0"/>
              </a:rPr>
              <a:t>investment</a:t>
            </a:r>
            <a:r>
              <a:rPr lang="en-US" altLang="en-US" dirty="0">
                <a:cs typeface="Arial" pitchFamily="34" charset="0"/>
              </a:rPr>
              <a:t> stays constant and </a:t>
            </a:r>
            <a:r>
              <a:rPr lang="en-US" altLang="en-US" dirty="0">
                <a:solidFill>
                  <a:srgbClr val="00FF00"/>
                </a:solidFill>
                <a:cs typeface="Arial" pitchFamily="34" charset="0"/>
              </a:rPr>
              <a:t>cannot compensate for the lower consumption demand</a:t>
            </a:r>
            <a:r>
              <a:rPr lang="en-US" altLang="en-US" dirty="0">
                <a:cs typeface="Arial" pitchFamily="34" charset="0"/>
              </a:rPr>
              <a:t>.</a:t>
            </a:r>
          </a:p>
          <a:p>
            <a:pPr marL="952500" lvl="1" indent="-495300" eaLnBrk="1" hangingPunct="1"/>
            <a:r>
              <a:rPr lang="en-US" altLang="en-US" dirty="0">
                <a:cs typeface="Arial" pitchFamily="34" charset="0"/>
              </a:rPr>
              <a:t>The </a:t>
            </a:r>
            <a:r>
              <a:rPr lang="en-US" altLang="en-US" dirty="0">
                <a:solidFill>
                  <a:srgbClr val="00FF00"/>
                </a:solidFill>
                <a:cs typeface="Arial" pitchFamily="34" charset="0"/>
              </a:rPr>
              <a:t>economy stays stuck </a:t>
            </a:r>
            <a:r>
              <a:rPr lang="en-US" altLang="en-US" dirty="0">
                <a:cs typeface="Arial" pitchFamily="34" charset="0"/>
              </a:rPr>
              <a:t>in new equilibrium with a significantly </a:t>
            </a:r>
            <a:r>
              <a:rPr lang="en-US" altLang="en-US" dirty="0">
                <a:solidFill>
                  <a:srgbClr val="00FF00"/>
                </a:solidFill>
                <a:cs typeface="Arial" pitchFamily="34" charset="0"/>
              </a:rPr>
              <a:t>lower level of GDP</a:t>
            </a:r>
            <a:r>
              <a:rPr lang="en-US" altLang="en-US" dirty="0">
                <a:cs typeface="Arial" pitchFamily="34" charset="0"/>
              </a:rPr>
              <a:t>.</a:t>
            </a:r>
          </a:p>
          <a:p>
            <a:pPr marL="952500" lvl="1" indent="-495300" eaLnBrk="1" hangingPunct="1">
              <a:lnSpc>
                <a:spcPct val="40000"/>
              </a:lnSpc>
            </a:pPr>
            <a:endParaRPr lang="en-US" altLang="en-US" dirty="0">
              <a:cs typeface="Arial" pitchFamily="34" charset="0"/>
            </a:endParaRPr>
          </a:p>
        </p:txBody>
      </p:sp>
      <p:sp>
        <p:nvSpPr>
          <p:cNvPr id="7271427" name="Rectangle 3"/>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400" dirty="0"/>
              <a:t>4.2.1.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Consume</a:t>
            </a:r>
            <a:endParaRPr lang="de-DE"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271426">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271426">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271426">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271426">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27142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288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2B56F1B-4F00-486D-B66B-8A317353B8B7}" type="slidenum">
              <a:rPr lang="de-DE" altLang="en-US" sz="1600" smtClean="0"/>
              <a:pPr>
                <a:spcBef>
                  <a:spcPct val="0"/>
                </a:spcBef>
                <a:buClrTx/>
                <a:buFontTx/>
                <a:buNone/>
              </a:pPr>
              <a:t>106</a:t>
            </a:fld>
            <a:r>
              <a:rPr lang="de-DE" altLang="en-US" sz="1600"/>
              <a:t> -</a:t>
            </a:r>
          </a:p>
        </p:txBody>
      </p:sp>
      <p:sp>
        <p:nvSpPr>
          <p:cNvPr id="12288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AF6F2C40-8367-41FF-8F64-35B3557D8829}" type="slidenum">
              <a:rPr lang="de-DE" altLang="en-US" sz="1600" b="1"/>
              <a:pPr algn="r" eaLnBrk="1" hangingPunct="1">
                <a:spcBef>
                  <a:spcPct val="0"/>
                </a:spcBef>
                <a:buClrTx/>
                <a:buFontTx/>
                <a:buNone/>
              </a:pPr>
              <a:t>106</a:t>
            </a:fld>
            <a:r>
              <a:rPr lang="de-DE" altLang="en-US" sz="1600" b="1"/>
              <a:t> -</a:t>
            </a:r>
          </a:p>
        </p:txBody>
      </p:sp>
      <p:sp>
        <p:nvSpPr>
          <p:cNvPr id="122884"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813122" name="Rectangle 2"/>
          <p:cNvSpPr>
            <a:spLocks noGrp="1" noChangeArrowheads="1"/>
          </p:cNvSpPr>
          <p:nvPr>
            <p:ph type="title"/>
          </p:nvPr>
        </p:nvSpPr>
        <p:spPr>
          <a:xfrm>
            <a:off x="254000" y="131763"/>
            <a:ext cx="8666163" cy="1143000"/>
          </a:xfrm>
        </p:spPr>
        <p:txBody>
          <a:bodyPr/>
          <a:lstStyle/>
          <a:p>
            <a:pPr eaLnBrk="1" hangingPunct="1">
              <a:defRPr/>
            </a:pPr>
            <a:r>
              <a:rPr lang="de-DE"/>
              <a:t>Macroeconomics</a:t>
            </a:r>
          </a:p>
        </p:txBody>
      </p:sp>
      <p:sp>
        <p:nvSpPr>
          <p:cNvPr id="122886" name="Rectangle 3"/>
          <p:cNvSpPr>
            <a:spLocks noGrp="1" noChangeArrowheads="1"/>
          </p:cNvSpPr>
          <p:nvPr>
            <p:ph type="body" idx="1"/>
          </p:nvPr>
        </p:nvSpPr>
        <p:spPr>
          <a:xfrm>
            <a:off x="427038" y="1042988"/>
            <a:ext cx="8318500" cy="5213350"/>
          </a:xfrm>
        </p:spPr>
        <p:txBody>
          <a:bodyPr/>
          <a:lstStyle/>
          <a:p>
            <a:pPr marL="571500" indent="-571500" eaLnBrk="1" hangingPunct="1">
              <a:buFont typeface="Arial Unicode MS" pitchFamily="34" charset="-128"/>
              <a:buNone/>
            </a:pPr>
            <a:r>
              <a:rPr lang="en-US" altLang="en-US" sz="2200">
                <a:solidFill>
                  <a:srgbClr val="FFFF00"/>
                </a:solidFill>
              </a:rPr>
              <a:t>4.  The Keynesian Model and its Policy Implications</a:t>
            </a:r>
          </a:p>
          <a:p>
            <a:pPr marL="571500" indent="-571500" eaLnBrk="1" hangingPunct="1">
              <a:buFont typeface="Arial Unicode MS" pitchFamily="34" charset="-128"/>
              <a:buNone/>
            </a:pPr>
            <a:r>
              <a:rPr lang="en-US" altLang="en-US" sz="2200">
                <a:solidFill>
                  <a:srgbClr val="FFFF00"/>
                </a:solidFill>
              </a:rPr>
              <a:t>	4.1. The Keynesian Theory</a:t>
            </a:r>
          </a:p>
          <a:p>
            <a:pPr marL="571500" indent="-571500" eaLnBrk="1" hangingPunct="1">
              <a:buFont typeface="Arial Unicode MS" pitchFamily="34" charset="-128"/>
              <a:buNone/>
            </a:pPr>
            <a:r>
              <a:rPr lang="en-US" altLang="en-US" sz="2200">
                <a:solidFill>
                  <a:srgbClr val="FFFF00"/>
                </a:solidFill>
              </a:rPr>
              <a:t>		4.1.1. The "Keynesian Cross"</a:t>
            </a:r>
          </a:p>
          <a:p>
            <a:pPr marL="571500" indent="-571500" eaLnBrk="1" hangingPunct="1">
              <a:buFont typeface="Arial Unicode MS" pitchFamily="34" charset="-128"/>
              <a:buNone/>
            </a:pPr>
            <a:r>
              <a:rPr lang="en-US" altLang="en-US" sz="2200">
                <a:solidFill>
                  <a:srgbClr val="FFFF00"/>
                </a:solidFill>
              </a:rPr>
              <a:t>		4.1.2. The Keynesian Model with Capital Market</a:t>
            </a:r>
          </a:p>
          <a:p>
            <a:pPr marL="571500" indent="-571500" eaLnBrk="1" hangingPunct="1">
              <a:buFont typeface="Arial Unicode MS" pitchFamily="34" charset="-128"/>
              <a:buNone/>
            </a:pPr>
            <a:r>
              <a:rPr lang="en-US" altLang="en-US" sz="2200">
                <a:solidFill>
                  <a:srgbClr val="FFFF00"/>
                </a:solidFill>
              </a:rPr>
              <a:t>	4.2. Demand-side Shocks 	</a:t>
            </a:r>
          </a:p>
          <a:p>
            <a:pPr marL="571500" indent="-571500" eaLnBrk="1" hangingPunct="1">
              <a:buFont typeface="Arial Unicode MS" pitchFamily="34" charset="-128"/>
              <a:buNone/>
            </a:pPr>
            <a:r>
              <a:rPr lang="en-US" altLang="en-US" sz="2200">
                <a:solidFill>
                  <a:srgbClr val="FFFF00"/>
                </a:solidFill>
              </a:rPr>
              <a:t>		4.2.1. Reduction of the Propensity to Consume</a:t>
            </a:r>
          </a:p>
          <a:p>
            <a:pPr marL="571500" indent="-571500" eaLnBrk="1" hangingPunct="1">
              <a:buFont typeface="Arial Unicode MS" pitchFamily="34" charset="-128"/>
              <a:buNone/>
            </a:pPr>
            <a:r>
              <a:rPr lang="en-US" altLang="en-US" sz="2200">
                <a:solidFill>
                  <a:srgbClr val="FFFF00"/>
                </a:solidFill>
              </a:rPr>
              <a:t>		4.2.2. Reduction of the Propensity to Invest</a:t>
            </a:r>
          </a:p>
          <a:p>
            <a:pPr marL="571500" indent="-571500" eaLnBrk="1" hangingPunct="1">
              <a:buFont typeface="Arial Unicode MS" pitchFamily="34" charset="-128"/>
              <a:buNone/>
            </a:pPr>
            <a:endParaRPr lang="en-US" altLang="en-US" sz="2200">
              <a:solidFill>
                <a:srgbClr val="FFFF00"/>
              </a:solidFill>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390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DE36280-3087-4B45-8D13-8A35098E359C}" type="slidenum">
              <a:rPr lang="de-DE" altLang="en-US" sz="1600" smtClean="0"/>
              <a:pPr>
                <a:spcBef>
                  <a:spcPct val="0"/>
                </a:spcBef>
                <a:buClrTx/>
                <a:buFontTx/>
                <a:buNone/>
              </a:pPr>
              <a:t>107</a:t>
            </a:fld>
            <a:r>
              <a:rPr lang="de-DE" altLang="en-US" sz="1600"/>
              <a:t> -</a:t>
            </a:r>
          </a:p>
        </p:txBody>
      </p:sp>
      <p:sp>
        <p:nvSpPr>
          <p:cNvPr id="12390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F0716F8-CF46-478B-BB15-287EEA61F8B2}" type="slidenum">
              <a:rPr lang="de-DE" altLang="en-US" sz="1600" b="1"/>
              <a:pPr algn="r" eaLnBrk="1" hangingPunct="1">
                <a:spcBef>
                  <a:spcPct val="0"/>
                </a:spcBef>
                <a:buClrTx/>
                <a:buFontTx/>
                <a:buNone/>
              </a:pPr>
              <a:t>107</a:t>
            </a:fld>
            <a:r>
              <a:rPr lang="de-DE" altLang="en-US" sz="1600" b="1"/>
              <a:t> -</a:t>
            </a:r>
          </a:p>
        </p:txBody>
      </p:sp>
      <p:sp>
        <p:nvSpPr>
          <p:cNvPr id="123908"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817218"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4.2.2.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Invest</a:t>
            </a:r>
            <a:r>
              <a:rPr lang="de-DE" sz="2400" dirty="0"/>
              <a:t> </a:t>
            </a:r>
          </a:p>
        </p:txBody>
      </p:sp>
      <p:sp>
        <p:nvSpPr>
          <p:cNvPr id="123910" name="Rectangle 3"/>
          <p:cNvSpPr>
            <a:spLocks noGrp="1" noChangeArrowheads="1"/>
          </p:cNvSpPr>
          <p:nvPr>
            <p:ph type="body" idx="1"/>
          </p:nvPr>
        </p:nvSpPr>
        <p:spPr>
          <a:xfrm>
            <a:off x="96838" y="1100138"/>
            <a:ext cx="8955087" cy="5529262"/>
          </a:xfrm>
          <a:noFill/>
        </p:spPr>
        <p:txBody>
          <a:bodyPr/>
          <a:lstStyle/>
          <a:p>
            <a:pPr marL="552450" indent="-495300" eaLnBrk="1" hangingPunct="1"/>
            <a:r>
              <a:rPr lang="en-US" altLang="en-US" sz="2200" dirty="0"/>
              <a:t>What happens under Keynesian assumptions, if </a:t>
            </a:r>
            <a:r>
              <a:rPr lang="en-US" altLang="en-US" sz="2200" dirty="0">
                <a:solidFill>
                  <a:srgbClr val="00FF00"/>
                </a:solidFill>
              </a:rPr>
              <a:t>firms reduce their investment </a:t>
            </a:r>
            <a:r>
              <a:rPr lang="en-US" altLang="en-US" sz="2200" dirty="0"/>
              <a:t>demand?</a:t>
            </a:r>
          </a:p>
          <a:p>
            <a:pPr marL="552450" indent="-495300" eaLnBrk="1" hangingPunct="1"/>
            <a:endParaRPr lang="en-US" altLang="en-US" sz="2200" dirty="0"/>
          </a:p>
          <a:p>
            <a:pPr marL="952500" lvl="1" indent="-495300" eaLnBrk="1" hangingPunct="1"/>
            <a:r>
              <a:rPr lang="en-US" altLang="en-US" sz="2000" dirty="0"/>
              <a:t>In section 4.1.2. we have seen that under Keynesian assumptions, the </a:t>
            </a:r>
            <a:r>
              <a:rPr lang="en-US" altLang="en-US" sz="2000" dirty="0">
                <a:solidFill>
                  <a:srgbClr val="00FF00"/>
                </a:solidFill>
              </a:rPr>
              <a:t>investment demand </a:t>
            </a:r>
            <a:r>
              <a:rPr lang="en-US" altLang="en-US" sz="2000" dirty="0"/>
              <a:t>of private companies I(</a:t>
            </a:r>
            <a:r>
              <a:rPr lang="en-US" altLang="en-US" sz="2000" dirty="0" err="1"/>
              <a:t>i</a:t>
            </a:r>
            <a:r>
              <a:rPr lang="en-US" altLang="en-US" sz="2000" dirty="0"/>
              <a:t>, E(r))</a:t>
            </a:r>
            <a:r>
              <a:rPr lang="en-US" altLang="en-US" sz="2000" dirty="0">
                <a:solidFill>
                  <a:srgbClr val="00FF00"/>
                </a:solidFill>
              </a:rPr>
              <a:t> depends </a:t>
            </a:r>
            <a:r>
              <a:rPr lang="en-US" altLang="en-US" sz="2000" dirty="0"/>
              <a:t> </a:t>
            </a:r>
            <a:r>
              <a:rPr lang="en-US" altLang="en-US" sz="2000" dirty="0">
                <a:solidFill>
                  <a:srgbClr val="00FF00"/>
                </a:solidFill>
              </a:rPr>
              <a:t>positively on </a:t>
            </a:r>
            <a:r>
              <a:rPr lang="en-US" altLang="en-US" sz="2000" dirty="0"/>
              <a:t>the expected return </a:t>
            </a:r>
            <a:r>
              <a:rPr lang="en-US" altLang="en-US" sz="2000" dirty="0">
                <a:solidFill>
                  <a:srgbClr val="00FF00"/>
                </a:solidFill>
              </a:rPr>
              <a:t>E(r)</a:t>
            </a:r>
            <a:r>
              <a:rPr lang="en-US" altLang="en-US" sz="2000" dirty="0"/>
              <a:t>: If the expected return increases, investment demand increases too.</a:t>
            </a:r>
          </a:p>
          <a:p>
            <a:pPr marL="952500" lvl="1" indent="-495300" eaLnBrk="1" hangingPunct="1"/>
            <a:endParaRPr lang="en-US" altLang="en-US" sz="2000" dirty="0"/>
          </a:p>
          <a:p>
            <a:pPr marL="952500" lvl="1" indent="-495300" eaLnBrk="1" hangingPunct="1"/>
            <a:r>
              <a:rPr lang="en-US" altLang="en-US" sz="2000" dirty="0"/>
              <a:t>If companies now </a:t>
            </a:r>
            <a:r>
              <a:rPr lang="en-US" altLang="en-US" sz="2000" dirty="0">
                <a:solidFill>
                  <a:srgbClr val="00FF00"/>
                </a:solidFill>
              </a:rPr>
              <a:t>expect a deterioration </a:t>
            </a:r>
            <a:r>
              <a:rPr lang="en-US" altLang="en-US" sz="2000" dirty="0"/>
              <a:t>of the economic development, which will cause a lower return on investment (</a:t>
            </a:r>
            <a:r>
              <a:rPr lang="de-DE" altLang="en-US" sz="1800" kern="1200" dirty="0">
                <a:solidFill>
                  <a:srgbClr val="00FF00"/>
                </a:solidFill>
                <a:latin typeface="Arial" pitchFamily="34" charset="0"/>
                <a:ea typeface="+mn-ea"/>
                <a:cs typeface="+mn-cs"/>
              </a:rPr>
              <a:t>E(</a:t>
            </a:r>
            <a:r>
              <a:rPr lang="de-DE" altLang="en-US" sz="1800" kern="1200" dirty="0" err="1">
                <a:solidFill>
                  <a:srgbClr val="00FF00"/>
                </a:solidFill>
                <a:latin typeface="Arial" pitchFamily="34" charset="0"/>
                <a:ea typeface="+mn-ea"/>
                <a:cs typeface="+mn-cs"/>
              </a:rPr>
              <a:t>r</a:t>
            </a:r>
            <a:r>
              <a:rPr lang="de-DE" altLang="en-US" sz="1800" kern="1200" baseline="-25000" dirty="0" err="1">
                <a:solidFill>
                  <a:srgbClr val="00FF00"/>
                </a:solidFill>
                <a:latin typeface="Arial" pitchFamily="34" charset="0"/>
                <a:ea typeface="+mn-ea"/>
                <a:cs typeface="+mn-cs"/>
              </a:rPr>
              <a:t>1</a:t>
            </a:r>
            <a:r>
              <a:rPr lang="de-DE" altLang="en-US" sz="1800" kern="1200" dirty="0">
                <a:solidFill>
                  <a:srgbClr val="00FF00"/>
                </a:solidFill>
                <a:latin typeface="Arial" pitchFamily="34" charset="0"/>
                <a:ea typeface="+mn-ea"/>
                <a:cs typeface="+mn-cs"/>
              </a:rPr>
              <a:t>) &gt; </a:t>
            </a:r>
            <a:r>
              <a:rPr lang="de-DE" altLang="en-US" sz="2000" dirty="0">
                <a:solidFill>
                  <a:srgbClr val="00FF00"/>
                </a:solidFill>
              </a:rPr>
              <a:t>E(</a:t>
            </a:r>
            <a:r>
              <a:rPr lang="de-DE" altLang="en-US" sz="2000" dirty="0" err="1">
                <a:solidFill>
                  <a:srgbClr val="00FF00"/>
                </a:solidFill>
              </a:rPr>
              <a:t>r</a:t>
            </a:r>
            <a:r>
              <a:rPr lang="de-DE" altLang="en-US" sz="2000" baseline="-25000" dirty="0" err="1">
                <a:solidFill>
                  <a:srgbClr val="00FF00"/>
                </a:solidFill>
              </a:rPr>
              <a:t>2</a:t>
            </a:r>
            <a:r>
              <a:rPr lang="de-DE" altLang="en-US" sz="2000" dirty="0">
                <a:solidFill>
                  <a:srgbClr val="00FF00"/>
                </a:solidFill>
              </a:rPr>
              <a:t>)</a:t>
            </a:r>
            <a:r>
              <a:rPr lang="en-US" altLang="en-US" sz="2000" dirty="0"/>
              <a:t>), it seems to be rational for every company to </a:t>
            </a:r>
            <a:r>
              <a:rPr lang="en-US" altLang="en-US" sz="2000" dirty="0">
                <a:solidFill>
                  <a:srgbClr val="00FF00"/>
                </a:solidFill>
              </a:rPr>
              <a:t>reduce investment </a:t>
            </a:r>
            <a:r>
              <a:rPr lang="en-US" altLang="en-US" sz="2000" dirty="0"/>
              <a:t>to the those investment projects, with returns high enough to cover the interest costs.</a:t>
            </a:r>
          </a:p>
          <a:p>
            <a:pPr marL="952500" lvl="1" indent="-495300" eaLnBrk="1" hangingPunct="1"/>
            <a:endParaRPr lang="en-US" altLang="en-US" sz="2000" dirty="0"/>
          </a:p>
          <a:p>
            <a:pPr marL="952500" lvl="1" indent="-495300" eaLnBrk="1" hangingPunct="1"/>
            <a:r>
              <a:rPr lang="en-US" altLang="en-US" sz="2000" dirty="0"/>
              <a:t>What happens then?</a:t>
            </a: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493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C7D5DB8-DE57-448D-89AE-479A4C9B6179}" type="slidenum">
              <a:rPr lang="de-DE" altLang="en-US" sz="1600" smtClean="0"/>
              <a:pPr>
                <a:spcBef>
                  <a:spcPct val="0"/>
                </a:spcBef>
                <a:buClrTx/>
                <a:buFontTx/>
                <a:buNone/>
              </a:pPr>
              <a:t>108</a:t>
            </a:fld>
            <a:r>
              <a:rPr lang="de-DE" altLang="en-US" sz="1600"/>
              <a:t> -</a:t>
            </a:r>
          </a:p>
        </p:txBody>
      </p:sp>
      <p:sp>
        <p:nvSpPr>
          <p:cNvPr id="12493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FA5F757-C236-4F2B-A725-5307C18D1030}" type="slidenum">
              <a:rPr lang="de-DE" altLang="en-US" sz="1600" b="1"/>
              <a:pPr algn="r" eaLnBrk="1" hangingPunct="1">
                <a:spcBef>
                  <a:spcPct val="0"/>
                </a:spcBef>
                <a:buClrTx/>
                <a:buFontTx/>
                <a:buNone/>
              </a:pPr>
              <a:t>108</a:t>
            </a:fld>
            <a:r>
              <a:rPr lang="de-DE" altLang="en-US" sz="1600" b="1"/>
              <a:t> -</a:t>
            </a:r>
          </a:p>
        </p:txBody>
      </p:sp>
      <p:sp>
        <p:nvSpPr>
          <p:cNvPr id="124932"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dirty="0"/>
              <a:t>Prof. Dr. Rainer Maurer</a:t>
            </a:r>
          </a:p>
        </p:txBody>
      </p:sp>
      <p:graphicFrame>
        <p:nvGraphicFramePr>
          <p:cNvPr id="124933" name="Object 2"/>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125922" name="Diagramm" r:id="rId4" imgW="7438924" imgH="5314860" progId="MSGraph.Chart.8">
                  <p:embed followColorScheme="full"/>
                </p:oleObj>
              </mc:Choice>
              <mc:Fallback>
                <p:oleObj name="Diagramm" r:id="rId4" imgW="7438924" imgH="5314860"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24934" name="Object 3"/>
          <p:cNvGraphicFramePr>
            <a:graphicFrameLocks/>
          </p:cNvGraphicFramePr>
          <p:nvPr/>
        </p:nvGraphicFramePr>
        <p:xfrm>
          <a:off x="4610100" y="1384300"/>
          <a:ext cx="3776663" cy="3116263"/>
        </p:xfrm>
        <a:graphic>
          <a:graphicData uri="http://schemas.openxmlformats.org/presentationml/2006/ole">
            <mc:AlternateContent xmlns:mc="http://schemas.openxmlformats.org/markup-compatibility/2006">
              <mc:Choice xmlns:v="urn:schemas-microsoft-com:vml" Requires="v">
                <p:oleObj spid="_x0000_s125923" name="Diagramm" r:id="rId6" imgW="7448702" imgH="5315102" progId="MSGraph.Chart.8">
                  <p:embed followColorScheme="full"/>
                </p:oleObj>
              </mc:Choice>
              <mc:Fallback>
                <p:oleObj name="Diagramm" r:id="rId6" imgW="7448702" imgH="5315102"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0100"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24935" name="Line 6"/>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98788" name="Rectangle 4"/>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4.2.2.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Invest</a:t>
            </a:r>
            <a:r>
              <a:rPr lang="de-DE" sz="2400" dirty="0"/>
              <a:t> </a:t>
            </a:r>
          </a:p>
        </p:txBody>
      </p:sp>
      <p:sp>
        <p:nvSpPr>
          <p:cNvPr id="124937" name="Text Box 5"/>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24938" name="Text Box 7"/>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24939" name="Text Box 8"/>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24940" name="Line 9"/>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4941" name="Line 10"/>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4942" name="Line 12"/>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4943" name="Line 13"/>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4944" name="Text Box 14"/>
          <p:cNvSpPr txBox="1">
            <a:spLocks noChangeArrowheads="1"/>
          </p:cNvSpPr>
          <p:nvPr/>
        </p:nvSpPr>
        <p:spPr bwMode="auto">
          <a:xfrm>
            <a:off x="222250" y="20605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124945" name="Line 16"/>
          <p:cNvSpPr>
            <a:spLocks noChangeShapeType="1"/>
          </p:cNvSpPr>
          <p:nvPr/>
        </p:nvSpPr>
        <p:spPr bwMode="auto">
          <a:xfrm flipV="1">
            <a:off x="4908550" y="16621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4946" name="Text Box 17"/>
          <p:cNvSpPr txBox="1">
            <a:spLocks noChangeArrowheads="1"/>
          </p:cNvSpPr>
          <p:nvPr/>
        </p:nvSpPr>
        <p:spPr bwMode="auto">
          <a:xfrm>
            <a:off x="7524750" y="1484313"/>
            <a:ext cx="1763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+ 15</a:t>
            </a:r>
            <a:endParaRPr lang="el-GR" altLang="en-US" sz="1800">
              <a:solidFill>
                <a:srgbClr val="66FFFF"/>
              </a:solidFill>
            </a:endParaRPr>
          </a:p>
        </p:txBody>
      </p:sp>
      <p:sp>
        <p:nvSpPr>
          <p:cNvPr id="124947" name="Text Box 18"/>
          <p:cNvSpPr txBox="1">
            <a:spLocks noChangeArrowheads="1"/>
          </p:cNvSpPr>
          <p:nvPr/>
        </p:nvSpPr>
        <p:spPr bwMode="auto">
          <a:xfrm>
            <a:off x="4067175" y="3278188"/>
            <a:ext cx="7239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r>
              <a:rPr lang="de-DE" altLang="en-US" sz="1800">
                <a:solidFill>
                  <a:srgbClr val="66FFFF"/>
                </a:solidFill>
              </a:rPr>
              <a:t>=15</a:t>
            </a:r>
            <a:endParaRPr lang="el-GR" altLang="en-US" sz="1800">
              <a:solidFill>
                <a:srgbClr val="66FFFF"/>
              </a:solidFill>
            </a:endParaRPr>
          </a:p>
        </p:txBody>
      </p:sp>
      <p:sp>
        <p:nvSpPr>
          <p:cNvPr id="124948" name="AutoShape 19"/>
          <p:cNvSpPr>
            <a:spLocks/>
          </p:cNvSpPr>
          <p:nvPr/>
        </p:nvSpPr>
        <p:spPr bwMode="auto">
          <a:xfrm>
            <a:off x="4751388" y="2960688"/>
            <a:ext cx="125412" cy="982662"/>
          </a:xfrm>
          <a:prstGeom prst="leftBrace">
            <a:avLst>
              <a:gd name="adj1" fmla="val 6529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4949" name="Text Box 20"/>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24950" name="Text Box 21"/>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a:solidFill>
                  <a:srgbClr val="66FFFF"/>
                </a:solidFill>
              </a:rPr>
              <a:t>I(i, E(</a:t>
            </a:r>
            <a:r>
              <a:rPr lang="de-DE" altLang="en-US" sz="1800" dirty="0" err="1">
                <a:solidFill>
                  <a:srgbClr val="66FFFF"/>
                </a:solidFill>
              </a:rPr>
              <a:t>r</a:t>
            </a:r>
            <a:r>
              <a:rPr lang="de-DE" altLang="en-US" sz="1800" baseline="-25000" dirty="0" err="1">
                <a:solidFill>
                  <a:srgbClr val="66FFFF"/>
                </a:solidFill>
              </a:rPr>
              <a:t>1</a:t>
            </a:r>
            <a:r>
              <a:rPr lang="de-DE" altLang="en-US" sz="1800" dirty="0">
                <a:solidFill>
                  <a:srgbClr val="66FFFF"/>
                </a:solidFill>
              </a:rPr>
              <a:t>))</a:t>
            </a:r>
            <a:endParaRPr lang="el-GR" altLang="en-US" sz="1800" dirty="0">
              <a:solidFill>
                <a:srgbClr val="66FFFF"/>
              </a:solidFill>
            </a:endParaRPr>
          </a:p>
        </p:txBody>
      </p:sp>
      <p:sp>
        <p:nvSpPr>
          <p:cNvPr id="124951" name="Line 22"/>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4952" name="Text Box 23"/>
          <p:cNvSpPr txBox="1">
            <a:spLocks noChangeArrowheads="1"/>
          </p:cNvSpPr>
          <p:nvPr/>
        </p:nvSpPr>
        <p:spPr bwMode="auto">
          <a:xfrm>
            <a:off x="5680075" y="43227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124953" name="AutoShape 24"/>
          <p:cNvSpPr>
            <a:spLocks/>
          </p:cNvSpPr>
          <p:nvPr/>
        </p:nvSpPr>
        <p:spPr bwMode="auto">
          <a:xfrm rot="-5400000">
            <a:off x="5807869" y="3118644"/>
            <a:ext cx="180975" cy="2027237"/>
          </a:xfrm>
          <a:prstGeom prst="leftBrace">
            <a:avLst>
              <a:gd name="adj1" fmla="val 93348"/>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4954" name="Line 25"/>
          <p:cNvSpPr>
            <a:spLocks noChangeShapeType="1"/>
          </p:cNvSpPr>
          <p:nvPr/>
        </p:nvSpPr>
        <p:spPr bwMode="auto">
          <a:xfrm rot="5400000" flipH="1">
            <a:off x="5885656" y="2942432"/>
            <a:ext cx="2052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4955" name="Oval 26"/>
          <p:cNvSpPr>
            <a:spLocks noChangeArrowheads="1"/>
          </p:cNvSpPr>
          <p:nvPr/>
        </p:nvSpPr>
        <p:spPr bwMode="auto">
          <a:xfrm>
            <a:off x="6877050" y="18811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4956" name="Line 27"/>
          <p:cNvSpPr>
            <a:spLocks noChangeShapeType="1"/>
          </p:cNvSpPr>
          <p:nvPr/>
        </p:nvSpPr>
        <p:spPr bwMode="auto">
          <a:xfrm flipV="1">
            <a:off x="1771650"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4957" name="Text Box 28"/>
          <p:cNvSpPr txBox="1">
            <a:spLocks noChangeArrowheads="1"/>
          </p:cNvSpPr>
          <p:nvPr/>
        </p:nvSpPr>
        <p:spPr bwMode="auto">
          <a:xfrm>
            <a:off x="792163" y="4286250"/>
            <a:ext cx="971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a:t>
            </a:r>
            <a:r>
              <a:rPr lang="de-DE" altLang="en-US" sz="1800" baseline="-25000">
                <a:solidFill>
                  <a:srgbClr val="66FFFF"/>
                </a:solidFill>
              </a:rPr>
              <a:t>1</a:t>
            </a:r>
            <a:r>
              <a:rPr lang="de-DE" altLang="en-US" sz="1800">
                <a:solidFill>
                  <a:srgbClr val="66FFFF"/>
                </a:solidFill>
              </a:rPr>
              <a:t>= 15</a:t>
            </a:r>
            <a:endParaRPr lang="el-GR" altLang="en-US" sz="1800">
              <a:solidFill>
                <a:srgbClr val="66FFFF"/>
              </a:solidFill>
            </a:endParaRPr>
          </a:p>
        </p:txBody>
      </p:sp>
      <p:sp>
        <p:nvSpPr>
          <p:cNvPr id="124958" name="AutoShape 29"/>
          <p:cNvSpPr>
            <a:spLocks/>
          </p:cNvSpPr>
          <p:nvPr/>
        </p:nvSpPr>
        <p:spPr bwMode="auto">
          <a:xfrm rot="-5400000">
            <a:off x="1150938" y="3609975"/>
            <a:ext cx="254000" cy="971550"/>
          </a:xfrm>
          <a:prstGeom prst="leftBrace">
            <a:avLst>
              <a:gd name="adj1" fmla="val 3187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4959" name="Line 30"/>
          <p:cNvSpPr>
            <a:spLocks noChangeShapeType="1"/>
          </p:cNvSpPr>
          <p:nvPr/>
        </p:nvSpPr>
        <p:spPr bwMode="auto">
          <a:xfrm>
            <a:off x="792163" y="2266950"/>
            <a:ext cx="971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4960" name="Oval 31"/>
          <p:cNvSpPr>
            <a:spLocks noChangeArrowheads="1"/>
          </p:cNvSpPr>
          <p:nvPr/>
        </p:nvSpPr>
        <p:spPr bwMode="auto">
          <a:xfrm>
            <a:off x="1733550" y="22098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4961" name="AutoShape 32"/>
          <p:cNvSpPr>
            <a:spLocks noChangeArrowheads="1"/>
          </p:cNvSpPr>
          <p:nvPr/>
        </p:nvSpPr>
        <p:spPr bwMode="auto">
          <a:xfrm>
            <a:off x="287338" y="4867275"/>
            <a:ext cx="8651875" cy="11303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What happens, if firms expect a lower return on investment E(</a:t>
            </a:r>
            <a:r>
              <a:rPr lang="en-US" altLang="en-US" sz="2000" dirty="0" err="1">
                <a:solidFill>
                  <a:schemeClr val="bg1"/>
                </a:solidFill>
              </a:rPr>
              <a:t>r</a:t>
            </a:r>
            <a:r>
              <a:rPr lang="en-US" altLang="en-US" sz="2000" baseline="-25000" dirty="0" err="1">
                <a:solidFill>
                  <a:schemeClr val="bg1"/>
                </a:solidFill>
              </a:rPr>
              <a:t>2</a:t>
            </a:r>
            <a:r>
              <a:rPr lang="en-US" altLang="en-US" sz="2000" dirty="0">
                <a:solidFill>
                  <a:schemeClr val="bg1"/>
                </a:solidFill>
              </a:rPr>
              <a:t>) &lt; E(</a:t>
            </a:r>
            <a:r>
              <a:rPr lang="en-US" altLang="en-US" sz="2000" dirty="0" err="1">
                <a:solidFill>
                  <a:schemeClr val="bg1"/>
                </a:solidFill>
              </a:rPr>
              <a:t>r</a:t>
            </a:r>
            <a:r>
              <a:rPr lang="en-US" altLang="en-US" sz="2000" baseline="-25000" dirty="0" err="1">
                <a:solidFill>
                  <a:schemeClr val="bg1"/>
                </a:solidFill>
              </a:rPr>
              <a:t>1</a:t>
            </a:r>
            <a:r>
              <a:rPr lang="en-US" altLang="en-US" sz="2000" dirty="0">
                <a:solidFill>
                  <a:schemeClr val="bg1"/>
                </a:solidFill>
              </a:rPr>
              <a:t>), because of a deterioration of the economic development and  </a:t>
            </a:r>
            <a:r>
              <a:rPr lang="en-US" altLang="en-US" sz="2000" dirty="0">
                <a:solidFill>
                  <a:srgbClr val="FF0000"/>
                </a:solidFill>
              </a:rPr>
              <a:t>lower their investment from 15 to 5</a:t>
            </a:r>
            <a:r>
              <a:rPr lang="en-US" altLang="en-US" sz="2000" dirty="0">
                <a:solidFill>
                  <a:schemeClr val="bg2">
                    <a:lumMod val="50000"/>
                    <a:lumOff val="50000"/>
                  </a:schemeClr>
                </a:solidFill>
              </a:rPr>
              <a:t> </a:t>
            </a:r>
            <a:r>
              <a:rPr lang="en-US" altLang="en-US" sz="2000" dirty="0">
                <a:solidFill>
                  <a:schemeClr val="bg2">
                    <a:lumMod val="75000"/>
                    <a:lumOff val="25000"/>
                  </a:schemeClr>
                </a:solidFill>
              </a:rPr>
              <a:t>units?</a:t>
            </a:r>
          </a:p>
        </p:txBody>
      </p:sp>
      <p:sp>
        <p:nvSpPr>
          <p:cNvPr id="124962" name="Text Box 33"/>
          <p:cNvSpPr txBox="1">
            <a:spLocks noChangeArrowheads="1"/>
          </p:cNvSpPr>
          <p:nvPr/>
        </p:nvSpPr>
        <p:spPr bwMode="auto">
          <a:xfrm>
            <a:off x="1887538" y="1622425"/>
            <a:ext cx="1568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 = 0,5*Y</a:t>
            </a:r>
            <a:endParaRPr lang="el-GR" altLang="en-US" sz="1800">
              <a:solidFill>
                <a:srgbClr val="66FFFF"/>
              </a:solidFill>
            </a:endParaRPr>
          </a:p>
        </p:txBody>
      </p:sp>
      <p:sp>
        <p:nvSpPr>
          <p:cNvPr id="124963" name="Line 34"/>
          <p:cNvSpPr>
            <a:spLocks noChangeShapeType="1"/>
          </p:cNvSpPr>
          <p:nvPr/>
        </p:nvSpPr>
        <p:spPr bwMode="auto">
          <a:xfrm>
            <a:off x="4895850" y="1916113"/>
            <a:ext cx="2009775" cy="1111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595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CBE949C9-EF04-4AB2-B0B7-824B9CA8B13D}" type="slidenum">
              <a:rPr lang="de-DE" altLang="en-US" sz="1600" smtClean="0"/>
              <a:pPr>
                <a:spcBef>
                  <a:spcPct val="0"/>
                </a:spcBef>
                <a:buClrTx/>
                <a:buFontTx/>
                <a:buNone/>
              </a:pPr>
              <a:t>109</a:t>
            </a:fld>
            <a:r>
              <a:rPr lang="de-DE" altLang="en-US" sz="1600"/>
              <a:t> -</a:t>
            </a:r>
          </a:p>
        </p:txBody>
      </p:sp>
      <p:sp>
        <p:nvSpPr>
          <p:cNvPr id="12595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E772D1C-8166-4128-8404-39B5931B4E55}" type="slidenum">
              <a:rPr lang="de-DE" altLang="en-US" sz="1600" b="1"/>
              <a:pPr algn="r" eaLnBrk="1" hangingPunct="1">
                <a:spcBef>
                  <a:spcPct val="0"/>
                </a:spcBef>
                <a:buClrTx/>
                <a:buFontTx/>
                <a:buNone/>
              </a:pPr>
              <a:t>109</a:t>
            </a:fld>
            <a:r>
              <a:rPr lang="de-DE" altLang="en-US" sz="1600" b="1"/>
              <a:t> -</a:t>
            </a:r>
          </a:p>
        </p:txBody>
      </p:sp>
      <p:sp>
        <p:nvSpPr>
          <p:cNvPr id="125956"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graphicFrame>
        <p:nvGraphicFramePr>
          <p:cNvPr id="125957" name="Object 2"/>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126949" name="Diagramm" r:id="rId4" imgW="7438924" imgH="5314860" progId="MSGraph.Chart.8">
                  <p:embed followColorScheme="full"/>
                </p:oleObj>
              </mc:Choice>
              <mc:Fallback>
                <p:oleObj name="Diagramm" r:id="rId4" imgW="7438924" imgH="5314860"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25958" name="Object 3"/>
          <p:cNvGraphicFramePr>
            <a:graphicFrameLocks/>
          </p:cNvGraphicFramePr>
          <p:nvPr/>
        </p:nvGraphicFramePr>
        <p:xfrm>
          <a:off x="4610100" y="1397000"/>
          <a:ext cx="3776663" cy="3116263"/>
        </p:xfrm>
        <a:graphic>
          <a:graphicData uri="http://schemas.openxmlformats.org/presentationml/2006/ole">
            <mc:AlternateContent xmlns:mc="http://schemas.openxmlformats.org/markup-compatibility/2006">
              <mc:Choice xmlns:v="urn:schemas-microsoft-com:vml" Requires="v">
                <p:oleObj spid="_x0000_s126950" name="Diagramm" r:id="rId6" imgW="7448702" imgH="5315102" progId="MSGraph.Chart.8">
                  <p:embed followColorScheme="full"/>
                </p:oleObj>
              </mc:Choice>
              <mc:Fallback>
                <p:oleObj name="Diagramm" r:id="rId6" imgW="7448702" imgH="5315102"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0100" y="13970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25959" name="Line 4"/>
          <p:cNvSpPr>
            <a:spLocks noChangeShapeType="1"/>
          </p:cNvSpPr>
          <p:nvPr/>
        </p:nvSpPr>
        <p:spPr bwMode="auto">
          <a:xfrm flipV="1">
            <a:off x="4908550" y="16621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5960" name="Text Box 5"/>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25961" name="Line 6"/>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5962" name="Text Box 7"/>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25963" name="Text Box 8"/>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25964" name="Line 9"/>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5965" name="Line 10"/>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5966" name="Line 12"/>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5967" name="Line 13"/>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5968" name="Text Box 14"/>
          <p:cNvSpPr txBox="1">
            <a:spLocks noChangeArrowheads="1"/>
          </p:cNvSpPr>
          <p:nvPr/>
        </p:nvSpPr>
        <p:spPr bwMode="auto">
          <a:xfrm>
            <a:off x="222250" y="20605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125969" name="Text Box 17"/>
          <p:cNvSpPr txBox="1">
            <a:spLocks noChangeArrowheads="1"/>
          </p:cNvSpPr>
          <p:nvPr/>
        </p:nvSpPr>
        <p:spPr bwMode="auto">
          <a:xfrm>
            <a:off x="7392988" y="1484313"/>
            <a:ext cx="17637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+ 15</a:t>
            </a:r>
            <a:endParaRPr lang="el-GR" altLang="en-US" sz="1800">
              <a:solidFill>
                <a:srgbClr val="66FFFF"/>
              </a:solidFill>
            </a:endParaRPr>
          </a:p>
        </p:txBody>
      </p:sp>
      <p:sp>
        <p:nvSpPr>
          <p:cNvPr id="125970" name="Text Box 18"/>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25971" name="Text Box 19"/>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125972" name="Line 20"/>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5973" name="Line 21"/>
          <p:cNvSpPr>
            <a:spLocks noChangeShapeType="1"/>
          </p:cNvSpPr>
          <p:nvPr/>
        </p:nvSpPr>
        <p:spPr bwMode="auto">
          <a:xfrm rot="5400000" flipH="1">
            <a:off x="5885656" y="2942432"/>
            <a:ext cx="2052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5974" name="Oval 22"/>
          <p:cNvSpPr>
            <a:spLocks noChangeArrowheads="1"/>
          </p:cNvSpPr>
          <p:nvPr/>
        </p:nvSpPr>
        <p:spPr bwMode="auto">
          <a:xfrm>
            <a:off x="6877050" y="18811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5975" name="Line 23"/>
          <p:cNvSpPr>
            <a:spLocks noChangeShapeType="1"/>
          </p:cNvSpPr>
          <p:nvPr/>
        </p:nvSpPr>
        <p:spPr bwMode="auto">
          <a:xfrm flipV="1">
            <a:off x="1771650"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5976" name="Text Box 24"/>
          <p:cNvSpPr txBox="1">
            <a:spLocks noChangeArrowheads="1"/>
          </p:cNvSpPr>
          <p:nvPr/>
        </p:nvSpPr>
        <p:spPr bwMode="auto">
          <a:xfrm>
            <a:off x="792163" y="4286250"/>
            <a:ext cx="971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a:t>
            </a:r>
            <a:r>
              <a:rPr lang="de-DE" altLang="en-US" sz="1800" baseline="-25000">
                <a:solidFill>
                  <a:srgbClr val="66FFFF"/>
                </a:solidFill>
              </a:rPr>
              <a:t>1</a:t>
            </a:r>
            <a:r>
              <a:rPr lang="de-DE" altLang="en-US" sz="1800">
                <a:solidFill>
                  <a:srgbClr val="66FFFF"/>
                </a:solidFill>
              </a:rPr>
              <a:t>= 15</a:t>
            </a:r>
            <a:endParaRPr lang="el-GR" altLang="en-US" sz="1800">
              <a:solidFill>
                <a:srgbClr val="66FFFF"/>
              </a:solidFill>
            </a:endParaRPr>
          </a:p>
        </p:txBody>
      </p:sp>
      <p:sp>
        <p:nvSpPr>
          <p:cNvPr id="125977" name="AutoShape 25"/>
          <p:cNvSpPr>
            <a:spLocks/>
          </p:cNvSpPr>
          <p:nvPr/>
        </p:nvSpPr>
        <p:spPr bwMode="auto">
          <a:xfrm rot="-5400000">
            <a:off x="1150938" y="3609975"/>
            <a:ext cx="254000" cy="971550"/>
          </a:xfrm>
          <a:prstGeom prst="leftBrace">
            <a:avLst>
              <a:gd name="adj1" fmla="val 3187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5978" name="Line 26"/>
          <p:cNvSpPr>
            <a:spLocks noChangeShapeType="1"/>
          </p:cNvSpPr>
          <p:nvPr/>
        </p:nvSpPr>
        <p:spPr bwMode="auto">
          <a:xfrm>
            <a:off x="792163" y="2266950"/>
            <a:ext cx="971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5979" name="Oval 27"/>
          <p:cNvSpPr>
            <a:spLocks noChangeArrowheads="1"/>
          </p:cNvSpPr>
          <p:nvPr/>
        </p:nvSpPr>
        <p:spPr bwMode="auto">
          <a:xfrm>
            <a:off x="1733550" y="22098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48158" name="Line 28"/>
          <p:cNvSpPr>
            <a:spLocks noChangeShapeType="1"/>
          </p:cNvSpPr>
          <p:nvPr/>
        </p:nvSpPr>
        <p:spPr bwMode="auto">
          <a:xfrm flipV="1">
            <a:off x="4895850" y="233362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8159" name="Text Box 29"/>
          <p:cNvSpPr txBox="1">
            <a:spLocks noChangeArrowheads="1"/>
          </p:cNvSpPr>
          <p:nvPr/>
        </p:nvSpPr>
        <p:spPr bwMode="auto">
          <a:xfrm>
            <a:off x="7380288" y="2168525"/>
            <a:ext cx="17637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+ 5</a:t>
            </a:r>
            <a:endParaRPr lang="el-GR" altLang="en-US" sz="1800">
              <a:solidFill>
                <a:srgbClr val="66FFFF"/>
              </a:solidFill>
            </a:endParaRPr>
          </a:p>
        </p:txBody>
      </p:sp>
      <p:sp>
        <p:nvSpPr>
          <p:cNvPr id="48160" name="Line 30"/>
          <p:cNvSpPr>
            <a:spLocks noChangeShapeType="1"/>
          </p:cNvSpPr>
          <p:nvPr/>
        </p:nvSpPr>
        <p:spPr bwMode="auto">
          <a:xfrm>
            <a:off x="5184775" y="2889250"/>
            <a:ext cx="0" cy="468313"/>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8161" name="Line 31"/>
          <p:cNvSpPr>
            <a:spLocks noChangeShapeType="1"/>
          </p:cNvSpPr>
          <p:nvPr/>
        </p:nvSpPr>
        <p:spPr bwMode="auto">
          <a:xfrm>
            <a:off x="7164388" y="1881188"/>
            <a:ext cx="0" cy="468312"/>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5984" name="Text Box 32"/>
          <p:cNvSpPr txBox="1">
            <a:spLocks noChangeArrowheads="1"/>
          </p:cNvSpPr>
          <p:nvPr/>
        </p:nvSpPr>
        <p:spPr bwMode="auto">
          <a:xfrm>
            <a:off x="5680075" y="43227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125985" name="AutoShape 33"/>
          <p:cNvSpPr>
            <a:spLocks/>
          </p:cNvSpPr>
          <p:nvPr/>
        </p:nvSpPr>
        <p:spPr bwMode="auto">
          <a:xfrm rot="-5400000">
            <a:off x="5807869" y="3118644"/>
            <a:ext cx="180975" cy="2027237"/>
          </a:xfrm>
          <a:prstGeom prst="leftBrace">
            <a:avLst>
              <a:gd name="adj1" fmla="val 93348"/>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5986" name="Text Box 34"/>
          <p:cNvSpPr txBox="1">
            <a:spLocks noChangeArrowheads="1"/>
          </p:cNvSpPr>
          <p:nvPr/>
        </p:nvSpPr>
        <p:spPr bwMode="auto">
          <a:xfrm>
            <a:off x="1887538" y="1622425"/>
            <a:ext cx="1568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 = 0,5*Y</a:t>
            </a:r>
            <a:endParaRPr lang="el-GR" altLang="en-US" sz="1800">
              <a:solidFill>
                <a:srgbClr val="66FFFF"/>
              </a:solidFill>
            </a:endParaRPr>
          </a:p>
        </p:txBody>
      </p:sp>
      <p:sp>
        <p:nvSpPr>
          <p:cNvPr id="48165" name="Line 35"/>
          <p:cNvSpPr>
            <a:spLocks noChangeShapeType="1"/>
          </p:cNvSpPr>
          <p:nvPr/>
        </p:nvSpPr>
        <p:spPr bwMode="auto">
          <a:xfrm>
            <a:off x="900113" y="2066925"/>
            <a:ext cx="2232025" cy="17573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8166" name="Text Box 36"/>
          <p:cNvSpPr txBox="1">
            <a:spLocks noChangeArrowheads="1"/>
          </p:cNvSpPr>
          <p:nvPr/>
        </p:nvSpPr>
        <p:spPr bwMode="auto">
          <a:xfrm>
            <a:off x="3132138" y="3571875"/>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2</a:t>
            </a:r>
            <a:r>
              <a:rPr lang="de-DE" altLang="en-US" sz="1800">
                <a:solidFill>
                  <a:srgbClr val="66FFFF"/>
                </a:solidFill>
              </a:rPr>
              <a:t>))</a:t>
            </a:r>
            <a:endParaRPr lang="el-GR" altLang="en-US" sz="1800">
              <a:solidFill>
                <a:srgbClr val="66FFFF"/>
              </a:solidFill>
            </a:endParaRPr>
          </a:p>
        </p:txBody>
      </p:sp>
      <p:sp>
        <p:nvSpPr>
          <p:cNvPr id="7800871" name="Rectangle 39"/>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4.2.2.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Invest</a:t>
            </a:r>
            <a:r>
              <a:rPr lang="de-DE" sz="2400" dirty="0"/>
              <a:t> </a:t>
            </a:r>
          </a:p>
        </p:txBody>
      </p:sp>
      <p:sp>
        <p:nvSpPr>
          <p:cNvPr id="125990" name="Line 40"/>
          <p:cNvSpPr>
            <a:spLocks noChangeShapeType="1"/>
          </p:cNvSpPr>
          <p:nvPr/>
        </p:nvSpPr>
        <p:spPr bwMode="auto">
          <a:xfrm>
            <a:off x="4895850" y="1916113"/>
            <a:ext cx="2009775" cy="1111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5991" name="Text Box 47"/>
          <p:cNvSpPr txBox="1">
            <a:spLocks noChangeArrowheads="1"/>
          </p:cNvSpPr>
          <p:nvPr/>
        </p:nvSpPr>
        <p:spPr bwMode="auto">
          <a:xfrm>
            <a:off x="406400" y="5892800"/>
            <a:ext cx="84963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just" eaLnBrk="1" hangingPunct="1">
              <a:spcBef>
                <a:spcPct val="50000"/>
              </a:spcBef>
              <a:buClrTx/>
              <a:buFontTx/>
              <a:buNone/>
            </a:pPr>
            <a:r>
              <a:rPr lang="en-US" altLang="en-US" sz="1400" baseline="30000"/>
              <a:t>1) </a:t>
            </a:r>
            <a:r>
              <a:rPr lang="en-US" altLang="en-US" sz="1400"/>
              <a:t>All variables change simultaneously. Therefore, both demand curves must be shifted simultaneously. (If only the credit demand curve were shifted, the decreasing interest rate would increase investment demand to its starting level.)</a:t>
            </a:r>
            <a:endParaRPr lang="en-US" altLang="en-US" sz="1400" baseline="30000"/>
          </a:p>
        </p:txBody>
      </p:sp>
      <p:sp>
        <p:nvSpPr>
          <p:cNvPr id="125992" name="AutoShape 48"/>
          <p:cNvSpPr>
            <a:spLocks noChangeArrowheads="1"/>
          </p:cNvSpPr>
          <p:nvPr/>
        </p:nvSpPr>
        <p:spPr bwMode="auto">
          <a:xfrm>
            <a:off x="298450" y="4933950"/>
            <a:ext cx="8604250" cy="738188"/>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The </a:t>
            </a:r>
            <a:r>
              <a:rPr lang="en-US" altLang="en-US" sz="2000">
                <a:solidFill>
                  <a:srgbClr val="FF0000"/>
                </a:solidFill>
              </a:rPr>
              <a:t>demand for investment goods</a:t>
            </a:r>
            <a:r>
              <a:rPr lang="en-US" altLang="en-US" sz="2000">
                <a:solidFill>
                  <a:srgbClr val="00FF00"/>
                </a:solidFill>
              </a:rPr>
              <a:t> </a:t>
            </a:r>
            <a:r>
              <a:rPr lang="en-US" altLang="en-US" sz="2000">
                <a:solidFill>
                  <a:schemeClr val="bg1"/>
                </a:solidFill>
              </a:rPr>
              <a:t>and the </a:t>
            </a:r>
            <a:r>
              <a:rPr lang="en-US" altLang="en-US" sz="2000">
                <a:solidFill>
                  <a:srgbClr val="FF0000"/>
                </a:solidFill>
              </a:rPr>
              <a:t>demand for credits</a:t>
            </a:r>
            <a:r>
              <a:rPr lang="en-US" altLang="en-US" sz="2000">
                <a:solidFill>
                  <a:srgbClr val="00FF00"/>
                </a:solidFill>
              </a:rPr>
              <a:t> </a:t>
            </a:r>
            <a:r>
              <a:rPr lang="en-US" altLang="en-US" sz="2000">
                <a:solidFill>
                  <a:schemeClr val="bg1"/>
                </a:solidFill>
              </a:rPr>
              <a:t>to finance these investment goods </a:t>
            </a:r>
            <a:r>
              <a:rPr lang="en-US" altLang="en-US" sz="2000">
                <a:solidFill>
                  <a:srgbClr val="FF0000"/>
                </a:solidFill>
              </a:rPr>
              <a:t>decrease</a:t>
            </a:r>
            <a:r>
              <a:rPr lang="en-US" altLang="en-US" sz="2000">
                <a:solidFill>
                  <a:srgbClr val="3333FF"/>
                </a:solidFill>
              </a:rPr>
              <a:t>.</a:t>
            </a:r>
            <a:r>
              <a:rPr lang="en-US" altLang="en-US" sz="2000" baseline="30000">
                <a:solidFill>
                  <a:srgbClr val="3333FF"/>
                </a:solidFill>
              </a:rPr>
              <a:t>1)</a:t>
            </a:r>
          </a:p>
        </p:txBody>
      </p:sp>
      <p:sp>
        <p:nvSpPr>
          <p:cNvPr id="48176" name="Line 43"/>
          <p:cNvSpPr>
            <a:spLocks noChangeShapeType="1"/>
          </p:cNvSpPr>
          <p:nvPr/>
        </p:nvSpPr>
        <p:spPr bwMode="auto">
          <a:xfrm flipH="1">
            <a:off x="2266950" y="3081338"/>
            <a:ext cx="541338"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8177" name="Line 43"/>
          <p:cNvSpPr>
            <a:spLocks noChangeShapeType="1"/>
          </p:cNvSpPr>
          <p:nvPr/>
        </p:nvSpPr>
        <p:spPr bwMode="auto">
          <a:xfrm flipH="1">
            <a:off x="1062038" y="2143125"/>
            <a:ext cx="541337"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8178" name="Text Box 18"/>
          <p:cNvSpPr txBox="1">
            <a:spLocks noChangeArrowheads="1"/>
          </p:cNvSpPr>
          <p:nvPr/>
        </p:nvSpPr>
        <p:spPr bwMode="auto">
          <a:xfrm>
            <a:off x="4168775" y="3608388"/>
            <a:ext cx="7239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2</a:t>
            </a:r>
            <a:r>
              <a:rPr lang="de-DE" altLang="en-US" sz="1800">
                <a:solidFill>
                  <a:srgbClr val="66FFFF"/>
                </a:solidFill>
              </a:rPr>
              <a:t>=5</a:t>
            </a:r>
            <a:endParaRPr lang="el-GR" altLang="en-US" sz="1800">
              <a:solidFill>
                <a:srgbClr val="66FFFF"/>
              </a:solidFill>
            </a:endParaRPr>
          </a:p>
        </p:txBody>
      </p:sp>
      <p:sp>
        <p:nvSpPr>
          <p:cNvPr id="48179" name="AutoShape 19"/>
          <p:cNvSpPr>
            <a:spLocks/>
          </p:cNvSpPr>
          <p:nvPr/>
        </p:nvSpPr>
        <p:spPr bwMode="auto">
          <a:xfrm>
            <a:off x="4738688" y="3608388"/>
            <a:ext cx="138112" cy="334962"/>
          </a:xfrm>
          <a:prstGeom prst="leftBrace">
            <a:avLst>
              <a:gd name="adj1" fmla="val 20211"/>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16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816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817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817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815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815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816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816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179"/>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81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58" grpId="0" animBg="1"/>
      <p:bldP spid="48159" grpId="0"/>
      <p:bldP spid="48160" grpId="0" animBg="1"/>
      <p:bldP spid="48161" grpId="0" animBg="1"/>
      <p:bldP spid="48165" grpId="0" animBg="1"/>
      <p:bldP spid="48166" grpId="0"/>
      <p:bldP spid="48176" grpId="0" animBg="1"/>
      <p:bldP spid="48177" grpId="0" animBg="1"/>
      <p:bldP spid="48178" grpId="0"/>
      <p:bldP spid="48179"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2765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0020CA3D-60C1-4B3A-B39C-8BCB666FF120}" type="slidenum">
              <a:rPr lang="de-DE" altLang="en-US" sz="1600" smtClean="0"/>
              <a:pPr>
                <a:spcBef>
                  <a:spcPct val="0"/>
                </a:spcBef>
                <a:buClrTx/>
                <a:buFontTx/>
                <a:buNone/>
              </a:pPr>
              <a:t>11</a:t>
            </a:fld>
            <a:r>
              <a:rPr lang="de-DE" altLang="en-US" sz="1600"/>
              <a:t> -</a:t>
            </a:r>
          </a:p>
        </p:txBody>
      </p:sp>
      <p:sp>
        <p:nvSpPr>
          <p:cNvPr id="2765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CAA465BA-B0B1-4EAC-AE28-7F17DB02565F}" type="slidenum">
              <a:rPr lang="de-DE" altLang="en-US" sz="1600" b="1"/>
              <a:pPr algn="r" eaLnBrk="1" hangingPunct="1">
                <a:spcBef>
                  <a:spcPct val="0"/>
                </a:spcBef>
                <a:buClrTx/>
                <a:buFontTx/>
                <a:buNone/>
              </a:pPr>
              <a:t>11</a:t>
            </a:fld>
            <a:r>
              <a:rPr lang="de-DE" altLang="en-US" sz="1600" b="1"/>
              <a:t> -</a:t>
            </a:r>
          </a:p>
        </p:txBody>
      </p:sp>
      <p:sp>
        <p:nvSpPr>
          <p:cNvPr id="2765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300546"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27654" name="Rectangle 3"/>
          <p:cNvSpPr>
            <a:spLocks noGrp="1" noChangeArrowheads="1"/>
          </p:cNvSpPr>
          <p:nvPr>
            <p:ph type="body" idx="4294967295"/>
          </p:nvPr>
        </p:nvSpPr>
        <p:spPr>
          <a:xfrm>
            <a:off x="457200" y="1100138"/>
            <a:ext cx="8686800" cy="5757862"/>
          </a:xfrm>
          <a:noFill/>
        </p:spPr>
        <p:txBody>
          <a:bodyPr/>
          <a:lstStyle/>
          <a:p>
            <a:pPr marL="571500" indent="-571500" eaLnBrk="1" hangingPunct="1">
              <a:lnSpc>
                <a:spcPct val="80000"/>
              </a:lnSpc>
            </a:pPr>
            <a:r>
              <a:rPr lang="en-US" altLang="en-US" sz="2000"/>
              <a:t>Such a strong and sustained collapse of the economic development was </a:t>
            </a:r>
            <a:r>
              <a:rPr lang="en-US" altLang="en-US" sz="2000">
                <a:solidFill>
                  <a:srgbClr val="00FF00"/>
                </a:solidFill>
              </a:rPr>
              <a:t>contradictory</a:t>
            </a:r>
            <a:r>
              <a:rPr lang="en-US" altLang="en-US" sz="2000"/>
              <a:t> </a:t>
            </a:r>
            <a:r>
              <a:rPr lang="en-US" altLang="en-US" sz="2000">
                <a:solidFill>
                  <a:srgbClr val="00FF00"/>
                </a:solidFill>
              </a:rPr>
              <a:t>to</a:t>
            </a:r>
            <a:r>
              <a:rPr lang="en-US" altLang="en-US" sz="2000"/>
              <a:t> basic results of the </a:t>
            </a:r>
            <a:r>
              <a:rPr lang="en-US" altLang="en-US" sz="2000">
                <a:solidFill>
                  <a:srgbClr val="00FF00"/>
                </a:solidFill>
              </a:rPr>
              <a:t>neoclassical</a:t>
            </a:r>
            <a:r>
              <a:rPr lang="en-US" altLang="en-US" sz="2000"/>
              <a:t> </a:t>
            </a:r>
            <a:r>
              <a:rPr lang="en-US" altLang="en-US" sz="2000">
                <a:solidFill>
                  <a:srgbClr val="00FF00"/>
                </a:solidFill>
              </a:rPr>
              <a:t>theory</a:t>
            </a:r>
            <a:r>
              <a:rPr lang="en-US" altLang="en-US" sz="2000"/>
              <a:t>:</a:t>
            </a:r>
          </a:p>
          <a:p>
            <a:pPr marL="971550" lvl="1" indent="-571500" eaLnBrk="1" hangingPunct="1">
              <a:lnSpc>
                <a:spcPct val="80000"/>
              </a:lnSpc>
            </a:pPr>
            <a:r>
              <a:rPr lang="en-US" altLang="en-US" sz="2000"/>
              <a:t>As analyzed in Chapter 2, a </a:t>
            </a:r>
            <a:r>
              <a:rPr lang="en-US" altLang="en-US" sz="2000">
                <a:solidFill>
                  <a:srgbClr val="00FF00"/>
                </a:solidFill>
              </a:rPr>
              <a:t>reduction of consumption</a:t>
            </a:r>
            <a:r>
              <a:rPr lang="en-US" altLang="en-US" sz="2000"/>
              <a:t> should increase savings supply and </a:t>
            </a:r>
            <a:r>
              <a:rPr lang="en-US" altLang="en-US" sz="2000">
                <a:solidFill>
                  <a:srgbClr val="00FF00"/>
                </a:solidFill>
              </a:rPr>
              <a:t>reduce</a:t>
            </a:r>
            <a:r>
              <a:rPr lang="en-US" altLang="en-US" sz="2000"/>
              <a:t> the </a:t>
            </a:r>
            <a:r>
              <a:rPr lang="en-US" altLang="en-US" sz="2000">
                <a:solidFill>
                  <a:srgbClr val="00FF00"/>
                </a:solidFill>
              </a:rPr>
              <a:t>interest rate</a:t>
            </a:r>
            <a:r>
              <a:rPr lang="en-US" altLang="en-US" sz="2000"/>
              <a:t>, such that </a:t>
            </a:r>
            <a:r>
              <a:rPr lang="en-US" altLang="en-US" sz="2000">
                <a:solidFill>
                  <a:srgbClr val="00FF00"/>
                </a:solidFill>
              </a:rPr>
              <a:t>investment demand grows</a:t>
            </a:r>
            <a:r>
              <a:rPr lang="en-US" altLang="en-US" sz="2000"/>
              <a:t> and compensates for the decrease of consumption.</a:t>
            </a:r>
          </a:p>
          <a:p>
            <a:pPr marL="971550" lvl="1" indent="-571500" eaLnBrk="1" hangingPunct="1">
              <a:lnSpc>
                <a:spcPct val="80000"/>
              </a:lnSpc>
            </a:pPr>
            <a:r>
              <a:rPr lang="en-US" altLang="en-US" sz="2000"/>
              <a:t>However, during the world economic crisis, not only consumption demand but </a:t>
            </a:r>
            <a:r>
              <a:rPr lang="en-US" altLang="en-US" sz="2000">
                <a:solidFill>
                  <a:srgbClr val="00FF00"/>
                </a:solidFill>
              </a:rPr>
              <a:t>also investment</a:t>
            </a:r>
            <a:r>
              <a:rPr lang="en-US" altLang="en-US" sz="2000"/>
              <a:t> demand </a:t>
            </a:r>
            <a:r>
              <a:rPr lang="en-US" altLang="en-US" sz="2000">
                <a:solidFill>
                  <a:srgbClr val="00FF00"/>
                </a:solidFill>
              </a:rPr>
              <a:t>decreased</a:t>
            </a:r>
            <a:r>
              <a:rPr lang="en-US" altLang="en-US" sz="2000"/>
              <a:t>, because of the </a:t>
            </a:r>
            <a:r>
              <a:rPr lang="en-US" altLang="en-US" sz="2000">
                <a:solidFill>
                  <a:srgbClr val="00FF00"/>
                </a:solidFill>
              </a:rPr>
              <a:t>worsening</a:t>
            </a:r>
            <a:r>
              <a:rPr lang="en-US" altLang="en-US" sz="2000"/>
              <a:t> of economic </a:t>
            </a:r>
            <a:r>
              <a:rPr lang="en-US" altLang="en-US" sz="2000">
                <a:solidFill>
                  <a:srgbClr val="00FF00"/>
                </a:solidFill>
              </a:rPr>
              <a:t>prospects</a:t>
            </a:r>
            <a:r>
              <a:rPr lang="en-US" altLang="en-US" sz="2000"/>
              <a:t> of firms.</a:t>
            </a:r>
          </a:p>
          <a:p>
            <a:pPr marL="971550" lvl="1" indent="-571500" eaLnBrk="1" hangingPunct="1">
              <a:lnSpc>
                <a:spcPct val="80000"/>
              </a:lnSpc>
            </a:pPr>
            <a:r>
              <a:rPr lang="en-US" altLang="en-US" sz="2000"/>
              <a:t>As a result, the saved </a:t>
            </a:r>
            <a:r>
              <a:rPr lang="en-US" altLang="en-US" sz="2000">
                <a:solidFill>
                  <a:srgbClr val="00FF00"/>
                </a:solidFill>
              </a:rPr>
              <a:t>money</a:t>
            </a:r>
            <a:r>
              <a:rPr lang="en-US" altLang="en-US" sz="2000"/>
              <a:t> was not invested but „</a:t>
            </a:r>
            <a:r>
              <a:rPr lang="en-US" altLang="en-US" sz="2000">
                <a:solidFill>
                  <a:srgbClr val="00FF00"/>
                </a:solidFill>
              </a:rPr>
              <a:t>hoarded</a:t>
            </a:r>
            <a:r>
              <a:rPr lang="en-US" altLang="en-US" sz="2000"/>
              <a:t>“.</a:t>
            </a:r>
          </a:p>
          <a:p>
            <a:pPr marL="971550" lvl="1" indent="-571500" eaLnBrk="1" hangingPunct="1">
              <a:lnSpc>
                <a:spcPct val="80000"/>
              </a:lnSpc>
            </a:pPr>
            <a:r>
              <a:rPr lang="en-US" altLang="en-US" sz="2000"/>
              <a:t>In such a case, the neoclassical model predicts a </a:t>
            </a:r>
            <a:r>
              <a:rPr lang="en-US" altLang="en-US" sz="2000">
                <a:solidFill>
                  <a:srgbClr val="00FF00"/>
                </a:solidFill>
              </a:rPr>
              <a:t>demand gap</a:t>
            </a:r>
            <a:r>
              <a:rPr lang="en-US" altLang="en-US" sz="2000"/>
              <a:t> on the market for goods, which causes a </a:t>
            </a:r>
            <a:r>
              <a:rPr lang="en-US" altLang="en-US" sz="2000">
                <a:solidFill>
                  <a:srgbClr val="00FF00"/>
                </a:solidFill>
              </a:rPr>
              <a:t>decrease</a:t>
            </a:r>
            <a:r>
              <a:rPr lang="en-US" altLang="en-US" sz="2000"/>
              <a:t> of the </a:t>
            </a:r>
            <a:r>
              <a:rPr lang="en-US" altLang="en-US" sz="2000">
                <a:solidFill>
                  <a:srgbClr val="00FF00"/>
                </a:solidFill>
              </a:rPr>
              <a:t>price level</a:t>
            </a:r>
            <a:r>
              <a:rPr lang="en-US" altLang="en-US" sz="2000"/>
              <a:t> for goods </a:t>
            </a:r>
            <a:r>
              <a:rPr lang="en-US" altLang="en-US" sz="2000">
                <a:solidFill>
                  <a:srgbClr val="00FF00"/>
                </a:solidFill>
              </a:rPr>
              <a:t>P↓</a:t>
            </a:r>
            <a:r>
              <a:rPr lang="en-US" altLang="en-US" sz="2000"/>
              <a:t>.</a:t>
            </a:r>
          </a:p>
          <a:p>
            <a:pPr marL="971550" lvl="1" indent="-571500" eaLnBrk="1" hangingPunct="1">
              <a:lnSpc>
                <a:spcPct val="80000"/>
              </a:lnSpc>
            </a:pPr>
            <a:r>
              <a:rPr lang="en-US" altLang="en-US" sz="2000"/>
              <a:t>This reduction of goods prices should increase the value of real money supply </a:t>
            </a:r>
            <a:r>
              <a:rPr lang="en-US" altLang="en-US" sz="2000">
                <a:solidFill>
                  <a:srgbClr val="00FF00"/>
                </a:solidFill>
              </a:rPr>
              <a:t>(M/P↓)↑</a:t>
            </a:r>
            <a:r>
              <a:rPr lang="en-US" altLang="en-US" sz="2000"/>
              <a:t>, so that the capital market interest rate decreases </a:t>
            </a:r>
            <a:r>
              <a:rPr lang="en-US" altLang="en-US" sz="2000">
                <a:solidFill>
                  <a:srgbClr val="00FF00"/>
                </a:solidFill>
              </a:rPr>
              <a:t>i↓</a:t>
            </a:r>
            <a:r>
              <a:rPr lang="en-US" altLang="en-US" sz="2000"/>
              <a:t>. This decrease of the interest rate should  then cause an increase of consumption </a:t>
            </a:r>
            <a:r>
              <a:rPr lang="en-US" altLang="en-US" sz="2000">
                <a:solidFill>
                  <a:srgbClr val="00FF00"/>
                </a:solidFill>
              </a:rPr>
              <a:t>C(i↓)↑</a:t>
            </a:r>
            <a:r>
              <a:rPr lang="en-US" altLang="en-US" sz="2000"/>
              <a:t> and investment goods demand </a:t>
            </a:r>
            <a:r>
              <a:rPr lang="en-US" altLang="en-US" sz="2000">
                <a:solidFill>
                  <a:srgbClr val="00FF00"/>
                </a:solidFill>
              </a:rPr>
              <a:t>I(i↓)↑</a:t>
            </a:r>
            <a:r>
              <a:rPr lang="en-US" altLang="en-US" sz="2000"/>
              <a:t>. </a:t>
            </a:r>
          </a:p>
          <a:p>
            <a:pPr marL="571500" indent="-571500" eaLnBrk="1" hangingPunct="1">
              <a:lnSpc>
                <a:spcPct val="80000"/>
              </a:lnSpc>
            </a:pPr>
            <a:r>
              <a:rPr lang="en-US" altLang="en-US" sz="2000"/>
              <a:t>This </a:t>
            </a:r>
            <a:r>
              <a:rPr lang="en-US" altLang="en-US" sz="2000">
                <a:solidFill>
                  <a:srgbClr val="00FF00"/>
                </a:solidFill>
              </a:rPr>
              <a:t>built-in stabilization mechanism</a:t>
            </a:r>
            <a:r>
              <a:rPr lang="en-US" altLang="en-US" sz="2000"/>
              <a:t> (called “Pigou Effect”) should </a:t>
            </a:r>
            <a:r>
              <a:rPr lang="en-US" altLang="en-US" sz="2000">
                <a:solidFill>
                  <a:srgbClr val="00FF00"/>
                </a:solidFill>
              </a:rPr>
              <a:t>restore</a:t>
            </a:r>
            <a:r>
              <a:rPr lang="en-US" altLang="en-US" sz="2000"/>
              <a:t> the </a:t>
            </a:r>
            <a:r>
              <a:rPr lang="en-US" altLang="en-US" sz="2000">
                <a:solidFill>
                  <a:srgbClr val="00FF00"/>
                </a:solidFill>
              </a:rPr>
              <a:t>economic equilibrium</a:t>
            </a:r>
            <a:r>
              <a:rPr lang="en-US" altLang="en-US" sz="2000"/>
              <a:t> after a demand shock has hit the economy.</a:t>
            </a:r>
            <a:endParaRPr lang="en-US" altLang="en-US" sz="1200"/>
          </a:p>
        </p:txBody>
      </p:sp>
    </p:spTree>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697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E9A4868-56E9-4D45-8B0D-227F578425BB}" type="slidenum">
              <a:rPr lang="de-DE" altLang="en-US" sz="1600" smtClean="0"/>
              <a:pPr>
                <a:spcBef>
                  <a:spcPct val="0"/>
                </a:spcBef>
                <a:buClrTx/>
                <a:buFontTx/>
                <a:buNone/>
              </a:pPr>
              <a:t>110</a:t>
            </a:fld>
            <a:r>
              <a:rPr lang="de-DE" altLang="en-US" sz="1600"/>
              <a:t> -</a:t>
            </a:r>
          </a:p>
        </p:txBody>
      </p:sp>
      <p:sp>
        <p:nvSpPr>
          <p:cNvPr id="12697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DC4E829-B303-4107-8767-328DE6D9FF23}" type="slidenum">
              <a:rPr lang="de-DE" altLang="en-US" sz="1600" b="1"/>
              <a:pPr algn="r" eaLnBrk="1" hangingPunct="1">
                <a:spcBef>
                  <a:spcPct val="0"/>
                </a:spcBef>
                <a:buClrTx/>
                <a:buFontTx/>
                <a:buNone/>
              </a:pPr>
              <a:t>110</a:t>
            </a:fld>
            <a:r>
              <a:rPr lang="de-DE" altLang="en-US" sz="1600" b="1"/>
              <a:t> -</a:t>
            </a:r>
          </a:p>
        </p:txBody>
      </p:sp>
      <p:sp>
        <p:nvSpPr>
          <p:cNvPr id="126980" name="Fußzeilenplatzhalter 4"/>
          <p:cNvSpPr>
            <a:spLocks noGrp="1"/>
          </p:cNvSpPr>
          <p:nvPr>
            <p:ph type="ftr" sz="quarter" idx="11"/>
          </p:nvPr>
        </p:nvSpPr>
        <p:spPr>
          <a:xfrm>
            <a:off x="0" y="6381750"/>
            <a:ext cx="5653088"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graphicFrame>
        <p:nvGraphicFramePr>
          <p:cNvPr id="126981" name="Object 2"/>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127983" name="Diagramm" r:id="rId4" imgW="7438924" imgH="5314860" progId="MSGraph.Chart.8">
                  <p:embed followColorScheme="full"/>
                </p:oleObj>
              </mc:Choice>
              <mc:Fallback>
                <p:oleObj name="Diagramm" r:id="rId4" imgW="7438924" imgH="5314860"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26982" name="Object 3"/>
          <p:cNvGraphicFramePr>
            <a:graphicFrameLocks/>
          </p:cNvGraphicFramePr>
          <p:nvPr/>
        </p:nvGraphicFramePr>
        <p:xfrm>
          <a:off x="4610100" y="1384300"/>
          <a:ext cx="3776663" cy="3116263"/>
        </p:xfrm>
        <a:graphic>
          <a:graphicData uri="http://schemas.openxmlformats.org/presentationml/2006/ole">
            <mc:AlternateContent xmlns:mc="http://schemas.openxmlformats.org/markup-compatibility/2006">
              <mc:Choice xmlns:v="urn:schemas-microsoft-com:vml" Requires="v">
                <p:oleObj spid="_x0000_s127984" name="Diagramm" r:id="rId6" imgW="7448702" imgH="5315102" progId="MSGraph.Chart.8">
                  <p:embed followColorScheme="full"/>
                </p:oleObj>
              </mc:Choice>
              <mc:Fallback>
                <p:oleObj name="Diagramm" r:id="rId6" imgW="7448702" imgH="5315102"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0100"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26983" name="Line 4"/>
          <p:cNvSpPr>
            <a:spLocks noChangeShapeType="1"/>
          </p:cNvSpPr>
          <p:nvPr/>
        </p:nvSpPr>
        <p:spPr bwMode="auto">
          <a:xfrm flipV="1">
            <a:off x="4908550" y="16621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6984" name="Line 5"/>
          <p:cNvSpPr>
            <a:spLocks noChangeShapeType="1"/>
          </p:cNvSpPr>
          <p:nvPr/>
        </p:nvSpPr>
        <p:spPr bwMode="auto">
          <a:xfrm flipV="1">
            <a:off x="1771650"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6985" name="Text Box 6"/>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26986" name="Line 7"/>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6987" name="Text Box 8"/>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26988" name="Text Box 9"/>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26989" name="Line 10"/>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6990" name="Line 11"/>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6991" name="Line 13"/>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6992" name="Line 14"/>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6993" name="Text Box 15"/>
          <p:cNvSpPr txBox="1">
            <a:spLocks noChangeArrowheads="1"/>
          </p:cNvSpPr>
          <p:nvPr/>
        </p:nvSpPr>
        <p:spPr bwMode="auto">
          <a:xfrm>
            <a:off x="222250" y="20605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126994" name="Text Box 18"/>
          <p:cNvSpPr txBox="1">
            <a:spLocks noChangeArrowheads="1"/>
          </p:cNvSpPr>
          <p:nvPr/>
        </p:nvSpPr>
        <p:spPr bwMode="auto">
          <a:xfrm>
            <a:off x="7550150" y="1484313"/>
            <a:ext cx="1763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+ 15</a:t>
            </a:r>
            <a:endParaRPr lang="el-GR" altLang="en-US" sz="1800">
              <a:solidFill>
                <a:srgbClr val="66FFFF"/>
              </a:solidFill>
            </a:endParaRPr>
          </a:p>
        </p:txBody>
      </p:sp>
      <p:sp>
        <p:nvSpPr>
          <p:cNvPr id="126995" name="Text Box 19"/>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26996" name="Text Box 20"/>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126997" name="Line 21"/>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6998" name="Line 22"/>
          <p:cNvSpPr>
            <a:spLocks noChangeShapeType="1"/>
          </p:cNvSpPr>
          <p:nvPr/>
        </p:nvSpPr>
        <p:spPr bwMode="auto">
          <a:xfrm rot="5400000" flipH="1">
            <a:off x="5885656" y="2942432"/>
            <a:ext cx="2052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6999" name="Oval 23"/>
          <p:cNvSpPr>
            <a:spLocks noChangeArrowheads="1"/>
          </p:cNvSpPr>
          <p:nvPr/>
        </p:nvSpPr>
        <p:spPr bwMode="auto">
          <a:xfrm>
            <a:off x="6877050" y="18811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49178" name="Line 24"/>
          <p:cNvSpPr>
            <a:spLocks noChangeShapeType="1"/>
          </p:cNvSpPr>
          <p:nvPr/>
        </p:nvSpPr>
        <p:spPr bwMode="auto">
          <a:xfrm flipV="1">
            <a:off x="1116013"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9179" name="Text Box 25"/>
          <p:cNvSpPr txBox="1">
            <a:spLocks noChangeArrowheads="1"/>
          </p:cNvSpPr>
          <p:nvPr/>
        </p:nvSpPr>
        <p:spPr bwMode="auto">
          <a:xfrm>
            <a:off x="576263" y="4257675"/>
            <a:ext cx="971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a:t>
            </a:r>
            <a:r>
              <a:rPr lang="de-DE" altLang="en-US" sz="1800" baseline="-25000">
                <a:solidFill>
                  <a:srgbClr val="66FFFF"/>
                </a:solidFill>
              </a:rPr>
              <a:t>2</a:t>
            </a:r>
            <a:r>
              <a:rPr lang="de-DE" altLang="en-US" sz="1800">
                <a:solidFill>
                  <a:srgbClr val="66FFFF"/>
                </a:solidFill>
              </a:rPr>
              <a:t>= 5</a:t>
            </a:r>
            <a:endParaRPr lang="el-GR" altLang="en-US" sz="1800">
              <a:solidFill>
                <a:srgbClr val="66FFFF"/>
              </a:solidFill>
            </a:endParaRPr>
          </a:p>
        </p:txBody>
      </p:sp>
      <p:sp>
        <p:nvSpPr>
          <p:cNvPr id="49180" name="AutoShape 26"/>
          <p:cNvSpPr>
            <a:spLocks/>
          </p:cNvSpPr>
          <p:nvPr/>
        </p:nvSpPr>
        <p:spPr bwMode="auto">
          <a:xfrm rot="-5400000">
            <a:off x="827881" y="3933032"/>
            <a:ext cx="252413" cy="323850"/>
          </a:xfrm>
          <a:prstGeom prst="leftBrace">
            <a:avLst>
              <a:gd name="adj1" fmla="val 10692"/>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7003" name="Line 27"/>
          <p:cNvSpPr>
            <a:spLocks noChangeShapeType="1"/>
          </p:cNvSpPr>
          <p:nvPr/>
        </p:nvSpPr>
        <p:spPr bwMode="auto">
          <a:xfrm>
            <a:off x="792163" y="2266950"/>
            <a:ext cx="971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7004" name="Oval 28"/>
          <p:cNvSpPr>
            <a:spLocks noChangeArrowheads="1"/>
          </p:cNvSpPr>
          <p:nvPr/>
        </p:nvSpPr>
        <p:spPr bwMode="auto">
          <a:xfrm>
            <a:off x="1733550" y="22098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7005" name="Line 29"/>
          <p:cNvSpPr>
            <a:spLocks noChangeShapeType="1"/>
          </p:cNvSpPr>
          <p:nvPr/>
        </p:nvSpPr>
        <p:spPr bwMode="auto">
          <a:xfrm flipV="1">
            <a:off x="4895850" y="233362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7006" name="Text Box 30"/>
          <p:cNvSpPr txBox="1">
            <a:spLocks noChangeArrowheads="1"/>
          </p:cNvSpPr>
          <p:nvPr/>
        </p:nvSpPr>
        <p:spPr bwMode="auto">
          <a:xfrm>
            <a:off x="7537450" y="2168525"/>
            <a:ext cx="17637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+ 5</a:t>
            </a:r>
            <a:endParaRPr lang="el-GR" altLang="en-US" sz="1800">
              <a:solidFill>
                <a:srgbClr val="66FFFF"/>
              </a:solidFill>
            </a:endParaRPr>
          </a:p>
        </p:txBody>
      </p:sp>
      <p:sp>
        <p:nvSpPr>
          <p:cNvPr id="127007" name="Line 31"/>
          <p:cNvSpPr>
            <a:spLocks noChangeShapeType="1"/>
          </p:cNvSpPr>
          <p:nvPr/>
        </p:nvSpPr>
        <p:spPr bwMode="auto">
          <a:xfrm>
            <a:off x="7164388" y="1881188"/>
            <a:ext cx="0" cy="468312"/>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7008" name="Line 32"/>
          <p:cNvSpPr>
            <a:spLocks noChangeShapeType="1"/>
          </p:cNvSpPr>
          <p:nvPr/>
        </p:nvSpPr>
        <p:spPr bwMode="auto">
          <a:xfrm flipH="1">
            <a:off x="5651500" y="3968750"/>
            <a:ext cx="1189038"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7009" name="Line 33"/>
          <p:cNvSpPr>
            <a:spLocks noChangeShapeType="1"/>
          </p:cNvSpPr>
          <p:nvPr/>
        </p:nvSpPr>
        <p:spPr bwMode="auto">
          <a:xfrm>
            <a:off x="4895850" y="3273425"/>
            <a:ext cx="677863" cy="11113"/>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7010" name="Line 34"/>
          <p:cNvSpPr>
            <a:spLocks noChangeShapeType="1"/>
          </p:cNvSpPr>
          <p:nvPr/>
        </p:nvSpPr>
        <p:spPr bwMode="auto">
          <a:xfrm rot="5400000" flipH="1">
            <a:off x="5237957" y="3591719"/>
            <a:ext cx="684212"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7011" name="Oval 35"/>
          <p:cNvSpPr>
            <a:spLocks noChangeArrowheads="1"/>
          </p:cNvSpPr>
          <p:nvPr/>
        </p:nvSpPr>
        <p:spPr bwMode="auto">
          <a:xfrm>
            <a:off x="5543550" y="32131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7012" name="Text Box 36"/>
          <p:cNvSpPr txBox="1">
            <a:spLocks noChangeArrowheads="1"/>
          </p:cNvSpPr>
          <p:nvPr/>
        </p:nvSpPr>
        <p:spPr bwMode="auto">
          <a:xfrm>
            <a:off x="5003800" y="4257675"/>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2</a:t>
            </a:r>
            <a:endParaRPr lang="el-GR" altLang="en-US" sz="1800" baseline="-25000">
              <a:solidFill>
                <a:srgbClr val="66FFFF"/>
              </a:solidFill>
            </a:endParaRPr>
          </a:p>
        </p:txBody>
      </p:sp>
      <p:sp>
        <p:nvSpPr>
          <p:cNvPr id="127013" name="AutoShape 37"/>
          <p:cNvSpPr>
            <a:spLocks/>
          </p:cNvSpPr>
          <p:nvPr/>
        </p:nvSpPr>
        <p:spPr bwMode="auto">
          <a:xfrm rot="-5400000">
            <a:off x="5159376" y="3730625"/>
            <a:ext cx="146050" cy="695325"/>
          </a:xfrm>
          <a:prstGeom prst="leftBrace">
            <a:avLst>
              <a:gd name="adj1" fmla="val 3967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7014" name="Text Box 38"/>
          <p:cNvSpPr txBox="1">
            <a:spLocks noChangeArrowheads="1"/>
          </p:cNvSpPr>
          <p:nvPr/>
        </p:nvSpPr>
        <p:spPr bwMode="auto">
          <a:xfrm>
            <a:off x="1403350" y="1484313"/>
            <a:ext cx="1568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 = 0,5*Y</a:t>
            </a:r>
            <a:endParaRPr lang="el-GR" altLang="en-US" sz="1800">
              <a:solidFill>
                <a:srgbClr val="66FFFF"/>
              </a:solidFill>
            </a:endParaRPr>
          </a:p>
        </p:txBody>
      </p:sp>
      <p:sp>
        <p:nvSpPr>
          <p:cNvPr id="127015" name="Line 39"/>
          <p:cNvSpPr>
            <a:spLocks noChangeShapeType="1"/>
          </p:cNvSpPr>
          <p:nvPr/>
        </p:nvSpPr>
        <p:spPr bwMode="auto">
          <a:xfrm>
            <a:off x="900113" y="2066925"/>
            <a:ext cx="2232025" cy="17573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7016" name="Text Box 40"/>
          <p:cNvSpPr txBox="1">
            <a:spLocks noChangeArrowheads="1"/>
          </p:cNvSpPr>
          <p:nvPr/>
        </p:nvSpPr>
        <p:spPr bwMode="auto">
          <a:xfrm>
            <a:off x="3132138" y="3571875"/>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2</a:t>
            </a:r>
            <a:r>
              <a:rPr lang="de-DE" altLang="en-US" sz="1800">
                <a:solidFill>
                  <a:srgbClr val="66FFFF"/>
                </a:solidFill>
              </a:rPr>
              <a:t>))</a:t>
            </a:r>
            <a:endParaRPr lang="el-GR" altLang="en-US" sz="1800">
              <a:solidFill>
                <a:srgbClr val="66FFFF"/>
              </a:solidFill>
            </a:endParaRPr>
          </a:p>
        </p:txBody>
      </p:sp>
      <p:sp>
        <p:nvSpPr>
          <p:cNvPr id="49197" name="Line 43"/>
          <p:cNvSpPr>
            <a:spLocks noChangeShapeType="1"/>
          </p:cNvSpPr>
          <p:nvPr/>
        </p:nvSpPr>
        <p:spPr bwMode="auto">
          <a:xfrm flipH="1">
            <a:off x="1185863" y="3968750"/>
            <a:ext cx="541337"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802924" name="Rectangle 44"/>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4.2.2.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Invest</a:t>
            </a:r>
            <a:r>
              <a:rPr lang="de-DE" sz="2400" dirty="0"/>
              <a:t> </a:t>
            </a:r>
          </a:p>
        </p:txBody>
      </p:sp>
      <p:sp>
        <p:nvSpPr>
          <p:cNvPr id="127019" name="Line 45"/>
          <p:cNvSpPr>
            <a:spLocks noChangeShapeType="1"/>
          </p:cNvSpPr>
          <p:nvPr/>
        </p:nvSpPr>
        <p:spPr bwMode="auto">
          <a:xfrm>
            <a:off x="4895850" y="1916113"/>
            <a:ext cx="2009775" cy="1111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7020" name="Line 46"/>
          <p:cNvSpPr>
            <a:spLocks noChangeShapeType="1"/>
          </p:cNvSpPr>
          <p:nvPr/>
        </p:nvSpPr>
        <p:spPr bwMode="auto">
          <a:xfrm>
            <a:off x="5184775" y="2889250"/>
            <a:ext cx="0" cy="468313"/>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7021" name="AutoShape 34"/>
          <p:cNvSpPr>
            <a:spLocks noChangeArrowheads="1"/>
          </p:cNvSpPr>
          <p:nvPr/>
        </p:nvSpPr>
        <p:spPr bwMode="auto">
          <a:xfrm>
            <a:off x="323850" y="4668838"/>
            <a:ext cx="8531225"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If investment equals 5 and the consumption ratio is 50%, the resulting GDP equals Y = 5 * ( 1/(1-0,5) ) = 5 * 2 = 10</a:t>
            </a:r>
          </a:p>
        </p:txBody>
      </p:sp>
      <p:sp>
        <p:nvSpPr>
          <p:cNvPr id="127022" name="AutoShape 35"/>
          <p:cNvSpPr>
            <a:spLocks noChangeArrowheads="1"/>
          </p:cNvSpPr>
          <p:nvPr/>
        </p:nvSpPr>
        <p:spPr bwMode="auto">
          <a:xfrm>
            <a:off x="323850" y="5603875"/>
            <a:ext cx="8464550"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For an consumption ratio for c = 50% the savings ratio will equal (1-c) = 50%, so that at a GDP of 10, savings equal S(Y) = 0.5 * 10 = 5.</a:t>
            </a:r>
          </a:p>
        </p:txBody>
      </p:sp>
      <p:sp>
        <p:nvSpPr>
          <p:cNvPr id="127023" name="Line 43"/>
          <p:cNvSpPr>
            <a:spLocks noChangeShapeType="1"/>
          </p:cNvSpPr>
          <p:nvPr/>
        </p:nvSpPr>
        <p:spPr bwMode="auto">
          <a:xfrm flipH="1">
            <a:off x="2266950" y="3081338"/>
            <a:ext cx="541338"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7024" name="Line 43"/>
          <p:cNvSpPr>
            <a:spLocks noChangeShapeType="1"/>
          </p:cNvSpPr>
          <p:nvPr/>
        </p:nvSpPr>
        <p:spPr bwMode="auto">
          <a:xfrm flipH="1">
            <a:off x="1168718" y="2143125"/>
            <a:ext cx="541337"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7025" name="Text Box 18"/>
          <p:cNvSpPr txBox="1">
            <a:spLocks noChangeArrowheads="1"/>
          </p:cNvSpPr>
          <p:nvPr/>
        </p:nvSpPr>
        <p:spPr bwMode="auto">
          <a:xfrm>
            <a:off x="4168775" y="3608388"/>
            <a:ext cx="7239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2</a:t>
            </a:r>
            <a:r>
              <a:rPr lang="de-DE" altLang="en-US" sz="1800">
                <a:solidFill>
                  <a:srgbClr val="66FFFF"/>
                </a:solidFill>
              </a:rPr>
              <a:t>=5</a:t>
            </a:r>
            <a:endParaRPr lang="el-GR" altLang="en-US" sz="1800">
              <a:solidFill>
                <a:srgbClr val="66FFFF"/>
              </a:solidFill>
            </a:endParaRPr>
          </a:p>
        </p:txBody>
      </p:sp>
      <p:sp>
        <p:nvSpPr>
          <p:cNvPr id="127026" name="AutoShape 19"/>
          <p:cNvSpPr>
            <a:spLocks/>
          </p:cNvSpPr>
          <p:nvPr/>
        </p:nvSpPr>
        <p:spPr bwMode="auto">
          <a:xfrm>
            <a:off x="4738688" y="3608388"/>
            <a:ext cx="138112" cy="334962"/>
          </a:xfrm>
          <a:prstGeom prst="leftBrace">
            <a:avLst>
              <a:gd name="adj1" fmla="val 20211"/>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51" name="Arc 52">
            <a:extLst>
              <a:ext uri="{FF2B5EF4-FFF2-40B4-BE49-F238E27FC236}">
                <a16:creationId xmlns:a16="http://schemas.microsoft.com/office/drawing/2014/main" id="{A981C7BD-E058-412A-B55B-7A4978334B1B}"/>
              </a:ext>
            </a:extLst>
          </p:cNvPr>
          <p:cNvSpPr>
            <a:spLocks/>
          </p:cNvSpPr>
          <p:nvPr/>
        </p:nvSpPr>
        <p:spPr bwMode="auto">
          <a:xfrm flipH="1">
            <a:off x="5564822" y="1922463"/>
            <a:ext cx="1285875" cy="1235074"/>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none" w="lg" len="med"/>
            <a:tailEnd type="triangl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19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917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918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91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78" grpId="0" animBg="1"/>
      <p:bldP spid="49179" grpId="0"/>
      <p:bldP spid="49180" grpId="0" animBg="1"/>
      <p:bldP spid="49197" grpId="0" animBg="1"/>
      <p:bldP spid="51" grpId="0" animBg="1"/>
    </p:bldLst>
  </p:timing>
</p:sld>
</file>

<file path=ppt/slides/slide1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800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4442D77-BF20-4F7B-B45C-5286D115AA7B}" type="slidenum">
              <a:rPr lang="de-DE" altLang="en-US" sz="1600" smtClean="0"/>
              <a:pPr>
                <a:spcBef>
                  <a:spcPct val="0"/>
                </a:spcBef>
                <a:buClrTx/>
                <a:buFontTx/>
                <a:buNone/>
              </a:pPr>
              <a:t>111</a:t>
            </a:fld>
            <a:r>
              <a:rPr lang="de-DE" altLang="en-US" sz="1600"/>
              <a:t> -</a:t>
            </a:r>
          </a:p>
        </p:txBody>
      </p:sp>
      <p:sp>
        <p:nvSpPr>
          <p:cNvPr id="12800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32F97AA-4E12-40ED-9F56-AFB8F8C02888}" type="slidenum">
              <a:rPr lang="de-DE" altLang="en-US" sz="1600" b="1"/>
              <a:pPr algn="r" eaLnBrk="1" hangingPunct="1">
                <a:spcBef>
                  <a:spcPct val="0"/>
                </a:spcBef>
                <a:buClrTx/>
                <a:buFontTx/>
                <a:buNone/>
              </a:pPr>
              <a:t>111</a:t>
            </a:fld>
            <a:r>
              <a:rPr lang="de-DE" altLang="en-US" sz="1600" b="1"/>
              <a:t> -</a:t>
            </a:r>
          </a:p>
        </p:txBody>
      </p:sp>
      <p:sp>
        <p:nvSpPr>
          <p:cNvPr id="128004"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graphicFrame>
        <p:nvGraphicFramePr>
          <p:cNvPr id="128005" name="Object 2"/>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128989" name="Diagramm" r:id="rId4" imgW="7438924" imgH="5314860" progId="MSGraph.Chart.8">
                  <p:embed followColorScheme="full"/>
                </p:oleObj>
              </mc:Choice>
              <mc:Fallback>
                <p:oleObj name="Diagramm" r:id="rId4" imgW="7438924" imgH="5314860"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28006" name="Object 3"/>
          <p:cNvGraphicFramePr>
            <a:graphicFrameLocks/>
          </p:cNvGraphicFramePr>
          <p:nvPr/>
        </p:nvGraphicFramePr>
        <p:xfrm>
          <a:off x="4610100" y="1397000"/>
          <a:ext cx="3776663" cy="3116263"/>
        </p:xfrm>
        <a:graphic>
          <a:graphicData uri="http://schemas.openxmlformats.org/presentationml/2006/ole">
            <mc:AlternateContent xmlns:mc="http://schemas.openxmlformats.org/markup-compatibility/2006">
              <mc:Choice xmlns:v="urn:schemas-microsoft-com:vml" Requires="v">
                <p:oleObj spid="_x0000_s128990" name="Diagramm" r:id="rId6" imgW="7448702" imgH="5315102" progId="MSGraph.Chart.8">
                  <p:embed followColorScheme="full"/>
                </p:oleObj>
              </mc:Choice>
              <mc:Fallback>
                <p:oleObj name="Diagramm" r:id="rId6" imgW="7448702" imgH="5315102"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0100" y="13970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28007" name="Line 5"/>
          <p:cNvSpPr>
            <a:spLocks noChangeShapeType="1"/>
          </p:cNvSpPr>
          <p:nvPr/>
        </p:nvSpPr>
        <p:spPr bwMode="auto">
          <a:xfrm flipV="1">
            <a:off x="1116013"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8008" name="Line 6"/>
          <p:cNvSpPr>
            <a:spLocks noChangeShapeType="1"/>
          </p:cNvSpPr>
          <p:nvPr/>
        </p:nvSpPr>
        <p:spPr bwMode="auto">
          <a:xfrm>
            <a:off x="900113" y="2066925"/>
            <a:ext cx="2232025" cy="17573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8009" name="Text Box 7"/>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28010" name="Line 8"/>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8011" name="Text Box 9"/>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28012" name="Text Box 10"/>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28013" name="Line 11"/>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8014" name="Line 12"/>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8015" name="Line 14"/>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8016" name="Line 15"/>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28017" name="Text Box 16"/>
          <p:cNvSpPr txBox="1">
            <a:spLocks noChangeArrowheads="1"/>
          </p:cNvSpPr>
          <p:nvPr/>
        </p:nvSpPr>
        <p:spPr bwMode="auto">
          <a:xfrm>
            <a:off x="222250" y="20605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128018" name="Text Box 18"/>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28019" name="Line 19"/>
          <p:cNvSpPr>
            <a:spLocks noChangeShapeType="1"/>
          </p:cNvSpPr>
          <p:nvPr/>
        </p:nvSpPr>
        <p:spPr bwMode="auto">
          <a:xfrm>
            <a:off x="792163" y="2266950"/>
            <a:ext cx="358775"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8020" name="Oval 20"/>
          <p:cNvSpPr>
            <a:spLocks noChangeArrowheads="1"/>
          </p:cNvSpPr>
          <p:nvPr/>
        </p:nvSpPr>
        <p:spPr bwMode="auto">
          <a:xfrm>
            <a:off x="1079500" y="22098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8021" name="Line 21"/>
          <p:cNvSpPr>
            <a:spLocks noChangeShapeType="1"/>
          </p:cNvSpPr>
          <p:nvPr/>
        </p:nvSpPr>
        <p:spPr bwMode="auto">
          <a:xfrm flipV="1">
            <a:off x="4895850" y="233362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8022" name="Text Box 22"/>
          <p:cNvSpPr txBox="1">
            <a:spLocks noChangeArrowheads="1"/>
          </p:cNvSpPr>
          <p:nvPr/>
        </p:nvSpPr>
        <p:spPr bwMode="auto">
          <a:xfrm>
            <a:off x="7512050" y="2168525"/>
            <a:ext cx="17637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+ 5</a:t>
            </a:r>
            <a:endParaRPr lang="el-GR" altLang="en-US" sz="1800">
              <a:solidFill>
                <a:srgbClr val="66FFFF"/>
              </a:solidFill>
            </a:endParaRPr>
          </a:p>
        </p:txBody>
      </p:sp>
      <p:sp>
        <p:nvSpPr>
          <p:cNvPr id="128023" name="Line 23"/>
          <p:cNvSpPr>
            <a:spLocks noChangeShapeType="1"/>
          </p:cNvSpPr>
          <p:nvPr/>
        </p:nvSpPr>
        <p:spPr bwMode="auto">
          <a:xfrm>
            <a:off x="4895850" y="3273425"/>
            <a:ext cx="677863" cy="11113"/>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8024" name="Line 24"/>
          <p:cNvSpPr>
            <a:spLocks noChangeShapeType="1"/>
          </p:cNvSpPr>
          <p:nvPr/>
        </p:nvSpPr>
        <p:spPr bwMode="auto">
          <a:xfrm rot="5400000" flipH="1">
            <a:off x="5237957" y="3591719"/>
            <a:ext cx="684212"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8025" name="Oval 25"/>
          <p:cNvSpPr>
            <a:spLocks noChangeArrowheads="1"/>
          </p:cNvSpPr>
          <p:nvPr/>
        </p:nvSpPr>
        <p:spPr bwMode="auto">
          <a:xfrm>
            <a:off x="5543550" y="32131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8026" name="Text Box 28"/>
          <p:cNvSpPr txBox="1">
            <a:spLocks noChangeArrowheads="1"/>
          </p:cNvSpPr>
          <p:nvPr/>
        </p:nvSpPr>
        <p:spPr bwMode="auto">
          <a:xfrm>
            <a:off x="5003800" y="4257675"/>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2</a:t>
            </a:r>
            <a:endParaRPr lang="el-GR" altLang="en-US" sz="1800" baseline="-25000">
              <a:solidFill>
                <a:srgbClr val="66FFFF"/>
              </a:solidFill>
            </a:endParaRPr>
          </a:p>
        </p:txBody>
      </p:sp>
      <p:sp>
        <p:nvSpPr>
          <p:cNvPr id="128027" name="AutoShape 29"/>
          <p:cNvSpPr>
            <a:spLocks/>
          </p:cNvSpPr>
          <p:nvPr/>
        </p:nvSpPr>
        <p:spPr bwMode="auto">
          <a:xfrm rot="-5400000">
            <a:off x="5159376" y="3730625"/>
            <a:ext cx="146050" cy="695325"/>
          </a:xfrm>
          <a:prstGeom prst="leftBrace">
            <a:avLst>
              <a:gd name="adj1" fmla="val 3967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8028" name="AutoShape 30"/>
          <p:cNvSpPr>
            <a:spLocks/>
          </p:cNvSpPr>
          <p:nvPr/>
        </p:nvSpPr>
        <p:spPr bwMode="auto">
          <a:xfrm rot="-5400000">
            <a:off x="827881" y="3933032"/>
            <a:ext cx="252413" cy="323850"/>
          </a:xfrm>
          <a:prstGeom prst="leftBrace">
            <a:avLst>
              <a:gd name="adj1" fmla="val 10692"/>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28029" name="Text Box 31"/>
          <p:cNvSpPr txBox="1">
            <a:spLocks noChangeArrowheads="1"/>
          </p:cNvSpPr>
          <p:nvPr/>
        </p:nvSpPr>
        <p:spPr bwMode="auto">
          <a:xfrm>
            <a:off x="3132138" y="3571875"/>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2</a:t>
            </a:r>
            <a:r>
              <a:rPr lang="de-DE" altLang="en-US" sz="1800">
                <a:solidFill>
                  <a:srgbClr val="66FFFF"/>
                </a:solidFill>
              </a:rPr>
              <a:t>))</a:t>
            </a:r>
            <a:endParaRPr lang="el-GR" altLang="en-US" sz="1800">
              <a:solidFill>
                <a:srgbClr val="66FFFF"/>
              </a:solidFill>
            </a:endParaRPr>
          </a:p>
        </p:txBody>
      </p:sp>
      <p:sp>
        <p:nvSpPr>
          <p:cNvPr id="128030" name="Text Box 32"/>
          <p:cNvSpPr txBox="1">
            <a:spLocks noChangeArrowheads="1"/>
          </p:cNvSpPr>
          <p:nvPr/>
        </p:nvSpPr>
        <p:spPr bwMode="auto">
          <a:xfrm>
            <a:off x="576263" y="4257675"/>
            <a:ext cx="971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a:t>
            </a:r>
            <a:r>
              <a:rPr lang="de-DE" altLang="en-US" sz="1800" baseline="-25000">
                <a:solidFill>
                  <a:srgbClr val="66FFFF"/>
                </a:solidFill>
              </a:rPr>
              <a:t>2</a:t>
            </a:r>
            <a:r>
              <a:rPr lang="de-DE" altLang="en-US" sz="1800">
                <a:solidFill>
                  <a:srgbClr val="66FFFF"/>
                </a:solidFill>
              </a:rPr>
              <a:t>= 5</a:t>
            </a:r>
            <a:endParaRPr lang="el-GR" altLang="en-US" sz="1800">
              <a:solidFill>
                <a:srgbClr val="66FFFF"/>
              </a:solidFill>
            </a:endParaRPr>
          </a:p>
        </p:txBody>
      </p:sp>
      <p:sp>
        <p:nvSpPr>
          <p:cNvPr id="128031" name="Text Box 33"/>
          <p:cNvSpPr txBox="1">
            <a:spLocks noChangeArrowheads="1"/>
          </p:cNvSpPr>
          <p:nvPr/>
        </p:nvSpPr>
        <p:spPr bwMode="auto">
          <a:xfrm>
            <a:off x="827088" y="1484313"/>
            <a:ext cx="1568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 = 0,5*Y</a:t>
            </a:r>
            <a:endParaRPr lang="el-GR" altLang="en-US" sz="1800">
              <a:solidFill>
                <a:srgbClr val="66FFFF"/>
              </a:solidFill>
            </a:endParaRPr>
          </a:p>
        </p:txBody>
      </p:sp>
      <p:sp>
        <p:nvSpPr>
          <p:cNvPr id="128032" name="AutoShape 34"/>
          <p:cNvSpPr>
            <a:spLocks noChangeArrowheads="1"/>
          </p:cNvSpPr>
          <p:nvPr/>
        </p:nvSpPr>
        <p:spPr bwMode="auto">
          <a:xfrm>
            <a:off x="323850" y="4668838"/>
            <a:ext cx="8531225"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If investment equals 5 and the consumption ratio is 50%, the resulting GDP equals Y = 5 * ( 1/(1-0,5) ) = 5 * 2 = 10</a:t>
            </a:r>
          </a:p>
        </p:txBody>
      </p:sp>
      <p:sp>
        <p:nvSpPr>
          <p:cNvPr id="128033" name="AutoShape 35"/>
          <p:cNvSpPr>
            <a:spLocks noChangeArrowheads="1"/>
          </p:cNvSpPr>
          <p:nvPr/>
        </p:nvSpPr>
        <p:spPr bwMode="auto">
          <a:xfrm>
            <a:off x="323850" y="5603875"/>
            <a:ext cx="8464550"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For a consumption ratio of c = 50% the savings ratio will equal (1-c) = 50%, so that at a GDP of 10 savings equal S(Y) = 0.5 * 10 = 5.</a:t>
            </a:r>
          </a:p>
        </p:txBody>
      </p:sp>
      <p:sp>
        <p:nvSpPr>
          <p:cNvPr id="7804964" name="Rectangle 36"/>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4.2.2.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Invest</a:t>
            </a:r>
            <a:r>
              <a:rPr lang="de-DE" sz="2400" dirty="0"/>
              <a:t> </a:t>
            </a:r>
          </a:p>
        </p:txBody>
      </p:sp>
      <p:sp>
        <p:nvSpPr>
          <p:cNvPr id="128035" name="Text Box 18"/>
          <p:cNvSpPr txBox="1">
            <a:spLocks noChangeArrowheads="1"/>
          </p:cNvSpPr>
          <p:nvPr/>
        </p:nvSpPr>
        <p:spPr bwMode="auto">
          <a:xfrm>
            <a:off x="4168775" y="3608388"/>
            <a:ext cx="7239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2</a:t>
            </a:r>
            <a:r>
              <a:rPr lang="de-DE" altLang="en-US" sz="1800">
                <a:solidFill>
                  <a:srgbClr val="66FFFF"/>
                </a:solidFill>
              </a:rPr>
              <a:t>=5</a:t>
            </a:r>
            <a:endParaRPr lang="el-GR" altLang="en-US" sz="1800">
              <a:solidFill>
                <a:srgbClr val="66FFFF"/>
              </a:solidFill>
            </a:endParaRPr>
          </a:p>
        </p:txBody>
      </p:sp>
      <p:sp>
        <p:nvSpPr>
          <p:cNvPr id="128036" name="AutoShape 19"/>
          <p:cNvSpPr>
            <a:spLocks/>
          </p:cNvSpPr>
          <p:nvPr/>
        </p:nvSpPr>
        <p:spPr bwMode="auto">
          <a:xfrm>
            <a:off x="4738688" y="3608388"/>
            <a:ext cx="138112" cy="334962"/>
          </a:xfrm>
          <a:prstGeom prst="leftBrace">
            <a:avLst>
              <a:gd name="adj1" fmla="val 20211"/>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390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DE36280-3087-4B45-8D13-8A35098E359C}" type="slidenum">
              <a:rPr lang="de-DE" altLang="en-US" sz="1600" smtClean="0"/>
              <a:pPr>
                <a:spcBef>
                  <a:spcPct val="0"/>
                </a:spcBef>
                <a:buClrTx/>
                <a:buFontTx/>
                <a:buNone/>
              </a:pPr>
              <a:t>112</a:t>
            </a:fld>
            <a:r>
              <a:rPr lang="de-DE" altLang="en-US" sz="1600"/>
              <a:t> -</a:t>
            </a:r>
          </a:p>
        </p:txBody>
      </p:sp>
      <p:sp>
        <p:nvSpPr>
          <p:cNvPr id="12390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F0716F8-CF46-478B-BB15-287EEA61F8B2}" type="slidenum">
              <a:rPr lang="de-DE" altLang="en-US" sz="1600" b="1"/>
              <a:pPr algn="r" eaLnBrk="1" hangingPunct="1">
                <a:spcBef>
                  <a:spcPct val="0"/>
                </a:spcBef>
                <a:buClrTx/>
                <a:buFontTx/>
                <a:buNone/>
              </a:pPr>
              <a:t>112</a:t>
            </a:fld>
            <a:r>
              <a:rPr lang="de-DE" altLang="en-US" sz="1600" b="1"/>
              <a:t> -</a:t>
            </a:r>
          </a:p>
        </p:txBody>
      </p:sp>
      <p:sp>
        <p:nvSpPr>
          <p:cNvPr id="123908"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817218"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4.2.2.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Invest</a:t>
            </a:r>
            <a:r>
              <a:rPr lang="de-DE" sz="2400" dirty="0"/>
              <a:t> </a:t>
            </a:r>
          </a:p>
        </p:txBody>
      </p:sp>
      <p:sp>
        <p:nvSpPr>
          <p:cNvPr id="123910" name="Rectangle 3"/>
          <p:cNvSpPr>
            <a:spLocks noGrp="1" noChangeArrowheads="1"/>
          </p:cNvSpPr>
          <p:nvPr>
            <p:ph type="body" idx="1"/>
          </p:nvPr>
        </p:nvSpPr>
        <p:spPr>
          <a:xfrm>
            <a:off x="96838" y="1100138"/>
            <a:ext cx="8955087" cy="5529262"/>
          </a:xfrm>
          <a:noFill/>
        </p:spPr>
        <p:txBody>
          <a:bodyPr/>
          <a:lstStyle/>
          <a:p>
            <a:pPr marL="571500" indent="-571500" eaLnBrk="1" hangingPunct="1"/>
            <a:r>
              <a:rPr lang="en-US" altLang="en-US" sz="2100" dirty="0"/>
              <a:t>This analysis shows:</a:t>
            </a:r>
          </a:p>
          <a:p>
            <a:pPr marL="571500" indent="-571500" eaLnBrk="1" hangingPunct="1"/>
            <a:endParaRPr lang="en-US" altLang="en-US" sz="2100" dirty="0"/>
          </a:p>
          <a:p>
            <a:pPr marL="571500" indent="-571500" eaLnBrk="1" hangingPunct="1"/>
            <a:r>
              <a:rPr lang="en-US" altLang="en-US" sz="2100" dirty="0"/>
              <a:t>Since under Keynesian assumptions, supply of goods does always adjust to the demand for goods, a </a:t>
            </a:r>
            <a:r>
              <a:rPr lang="en-US" altLang="en-US" sz="2100" dirty="0">
                <a:solidFill>
                  <a:srgbClr val="00FF00"/>
                </a:solidFill>
              </a:rPr>
              <a:t>reduction of demand </a:t>
            </a:r>
            <a:r>
              <a:rPr lang="en-US" altLang="en-US" sz="2100" dirty="0"/>
              <a:t>causes a </a:t>
            </a:r>
            <a:r>
              <a:rPr lang="en-US" altLang="en-US" sz="2100" dirty="0">
                <a:solidFill>
                  <a:srgbClr val="00FF00"/>
                </a:solidFill>
              </a:rPr>
              <a:t>reduction of GDP</a:t>
            </a:r>
            <a:r>
              <a:rPr lang="en-US" altLang="en-US" sz="2100" dirty="0"/>
              <a:t>:</a:t>
            </a:r>
          </a:p>
          <a:p>
            <a:pPr marL="571500" indent="-571500" eaLnBrk="1" hangingPunct="1"/>
            <a:endParaRPr lang="en-US" altLang="en-US" sz="2100" dirty="0"/>
          </a:p>
          <a:p>
            <a:pPr marL="952500" lvl="1" indent="-495300" eaLnBrk="1" hangingPunct="1"/>
            <a:r>
              <a:rPr lang="en-US" altLang="en-US" sz="2100" dirty="0"/>
              <a:t>If firms </a:t>
            </a:r>
            <a:r>
              <a:rPr lang="en-US" altLang="en-US" sz="2100" dirty="0">
                <a:solidFill>
                  <a:srgbClr val="00FF00"/>
                </a:solidFill>
              </a:rPr>
              <a:t>expect a deterioration </a:t>
            </a:r>
            <a:r>
              <a:rPr lang="en-US" altLang="en-US" sz="2100" dirty="0"/>
              <a:t>of economic development, such that they fear a decrease in investment return, they </a:t>
            </a:r>
            <a:r>
              <a:rPr lang="en-US" altLang="en-US" sz="2100" dirty="0">
                <a:solidFill>
                  <a:srgbClr val="00FF00"/>
                </a:solidFill>
              </a:rPr>
              <a:t>reduce their demand for investment</a:t>
            </a:r>
            <a:r>
              <a:rPr lang="en-US" altLang="en-US" sz="2100" dirty="0"/>
              <a:t> goods. As a result, their expectations finally realize.</a:t>
            </a:r>
          </a:p>
          <a:p>
            <a:pPr marL="952500" lvl="1" indent="-495300" eaLnBrk="1" hangingPunct="1"/>
            <a:r>
              <a:rPr lang="en-US" altLang="en-US" sz="2100" dirty="0"/>
              <a:t>Consequently, what they have expected, </a:t>
            </a:r>
            <a:r>
              <a:rPr lang="en-US" altLang="en-US" sz="2100" dirty="0">
                <a:solidFill>
                  <a:srgbClr val="00FF00"/>
                </a:solidFill>
              </a:rPr>
              <a:t>a deterioration </a:t>
            </a:r>
            <a:r>
              <a:rPr lang="en-US" altLang="en-US" sz="2100" dirty="0"/>
              <a:t>of the economic development, does actually </a:t>
            </a:r>
            <a:r>
              <a:rPr lang="en-US" altLang="en-US" sz="2100" dirty="0">
                <a:solidFill>
                  <a:srgbClr val="00FF00"/>
                </a:solidFill>
              </a:rPr>
              <a:t>occur, because the have expected it.</a:t>
            </a:r>
          </a:p>
          <a:p>
            <a:pPr marL="952500" lvl="1" indent="-495300" eaLnBrk="1" hangingPunct="1">
              <a:lnSpc>
                <a:spcPct val="0"/>
              </a:lnSpc>
            </a:pPr>
            <a:endParaRPr lang="en-US" altLang="en-US" sz="2100" dirty="0"/>
          </a:p>
          <a:p>
            <a:pPr marL="952500" lvl="1" indent="-495300" eaLnBrk="1" hangingPunct="1"/>
            <a:r>
              <a:rPr lang="en-US" altLang="en-US" sz="2100" dirty="0"/>
              <a:t>Consequently, firms too can cause “</a:t>
            </a:r>
            <a:r>
              <a:rPr lang="en-US" altLang="en-US" sz="2100" dirty="0">
                <a:solidFill>
                  <a:srgbClr val="00FF00"/>
                </a:solidFill>
              </a:rPr>
              <a:t>self-fulfilling expectations</a:t>
            </a:r>
            <a:r>
              <a:rPr lang="en-US" altLang="en-US" sz="2100" dirty="0"/>
              <a:t>”: What is expected does actually happen, </a:t>
            </a:r>
            <a:r>
              <a:rPr lang="en-US" altLang="en-US" sz="2100" dirty="0">
                <a:solidFill>
                  <a:srgbClr val="FFC000"/>
                </a:solidFill>
              </a:rPr>
              <a:t>because</a:t>
            </a:r>
            <a:r>
              <a:rPr lang="en-US" altLang="en-US" sz="2100" dirty="0"/>
              <a:t> it is expected.</a:t>
            </a:r>
            <a:endParaRPr lang="de-DE" altLang="en-US" sz="2100" dirty="0"/>
          </a:p>
        </p:txBody>
      </p:sp>
    </p:spTree>
    <p:extLst>
      <p:ext uri="{BB962C8B-B14F-4D97-AF65-F5344CB8AC3E}">
        <p14:creationId xmlns:p14="http://schemas.microsoft.com/office/powerpoint/2010/main" val="294320072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902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ABB85E4-0532-4E69-BD72-77B80ECEE39B}" type="slidenum">
              <a:rPr lang="de-DE" altLang="en-US" sz="1600" smtClean="0"/>
              <a:pPr>
                <a:spcBef>
                  <a:spcPct val="0"/>
                </a:spcBef>
                <a:buClrTx/>
                <a:buFontTx/>
                <a:buNone/>
              </a:pPr>
              <a:t>113</a:t>
            </a:fld>
            <a:r>
              <a:rPr lang="de-DE" altLang="en-US" sz="1600"/>
              <a:t> -</a:t>
            </a:r>
          </a:p>
        </p:txBody>
      </p:sp>
      <p:sp>
        <p:nvSpPr>
          <p:cNvPr id="12902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5ABC184B-346D-4A99-95E2-FB2DB4294FC3}" type="slidenum">
              <a:rPr lang="de-DE" altLang="en-US" sz="1600" b="1"/>
              <a:pPr algn="r" eaLnBrk="1" hangingPunct="1">
                <a:spcBef>
                  <a:spcPct val="0"/>
                </a:spcBef>
                <a:buClrTx/>
                <a:buFontTx/>
                <a:buNone/>
              </a:pPr>
              <a:t>113</a:t>
            </a:fld>
            <a:r>
              <a:rPr lang="de-DE" altLang="en-US" sz="1600" b="1"/>
              <a:t> -</a:t>
            </a:r>
          </a:p>
        </p:txBody>
      </p:sp>
      <p:sp>
        <p:nvSpPr>
          <p:cNvPr id="129028"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129029" name="Rectangle 2"/>
          <p:cNvSpPr>
            <a:spLocks noGrp="1" noChangeArrowheads="1"/>
          </p:cNvSpPr>
          <p:nvPr>
            <p:ph type="body" idx="1"/>
          </p:nvPr>
        </p:nvSpPr>
        <p:spPr>
          <a:xfrm>
            <a:off x="96838" y="1100138"/>
            <a:ext cx="8955087" cy="5529262"/>
          </a:xfrm>
          <a:noFill/>
        </p:spPr>
        <p:txBody>
          <a:bodyPr/>
          <a:lstStyle/>
          <a:p>
            <a:pPr marL="571500" indent="-571500" eaLnBrk="1" hangingPunct="1"/>
            <a:r>
              <a:rPr lang="en-US" altLang="en-US"/>
              <a:t>To sum up:</a:t>
            </a:r>
          </a:p>
          <a:p>
            <a:pPr marL="952500" lvl="1" indent="-495300" eaLnBrk="1" hangingPunct="1"/>
            <a:r>
              <a:rPr lang="en-US" altLang="en-US"/>
              <a:t>A </a:t>
            </a:r>
            <a:r>
              <a:rPr lang="en-US" altLang="en-US">
                <a:solidFill>
                  <a:srgbClr val="00FF00"/>
                </a:solidFill>
              </a:rPr>
              <a:t>deterioration of the expectations of firms</a:t>
            </a:r>
            <a:r>
              <a:rPr lang="en-US" altLang="en-US"/>
              <a:t> on the economic development causes a </a:t>
            </a:r>
            <a:r>
              <a:rPr lang="en-US" altLang="en-US">
                <a:solidFill>
                  <a:srgbClr val="00FF00"/>
                </a:solidFill>
              </a:rPr>
              <a:t>reduction</a:t>
            </a:r>
            <a:r>
              <a:rPr lang="en-US" altLang="en-US"/>
              <a:t> of the </a:t>
            </a:r>
            <a:r>
              <a:rPr lang="en-US" altLang="en-US">
                <a:solidFill>
                  <a:srgbClr val="00FF00"/>
                </a:solidFill>
              </a:rPr>
              <a:t>investment demand </a:t>
            </a:r>
            <a:r>
              <a:rPr lang="en-US" altLang="en-US"/>
              <a:t>of firms.</a:t>
            </a:r>
          </a:p>
          <a:p>
            <a:pPr marL="952500" lvl="1" indent="-495300" eaLnBrk="1" hangingPunct="1">
              <a:lnSpc>
                <a:spcPct val="0"/>
              </a:lnSpc>
            </a:pPr>
            <a:endParaRPr lang="en-US" altLang="en-US"/>
          </a:p>
          <a:p>
            <a:pPr marL="952500" lvl="1" indent="-495300" eaLnBrk="1" hangingPunct="1"/>
            <a:r>
              <a:rPr lang="en-US" altLang="en-US"/>
              <a:t>This </a:t>
            </a:r>
            <a:r>
              <a:rPr lang="en-US" altLang="en-US">
                <a:solidFill>
                  <a:srgbClr val="00FF00"/>
                </a:solidFill>
              </a:rPr>
              <a:t>reduction of investment demand </a:t>
            </a:r>
            <a:r>
              <a:rPr lang="en-US" altLang="en-US"/>
              <a:t>(I(i, E(r)</a:t>
            </a:r>
            <a:r>
              <a:rPr lang="en-US" altLang="en-US">
                <a:cs typeface="Arial" pitchFamily="34" charset="0"/>
              </a:rPr>
              <a:t>↓</a:t>
            </a:r>
            <a:r>
              <a:rPr lang="en-US" altLang="en-US"/>
              <a:t>)</a:t>
            </a:r>
            <a:r>
              <a:rPr lang="en-US" altLang="en-US">
                <a:cs typeface="Arial" pitchFamily="34" charset="0"/>
              </a:rPr>
              <a:t>↓</a:t>
            </a:r>
            <a:r>
              <a:rPr lang="en-US" altLang="en-US"/>
              <a:t>) causes a </a:t>
            </a:r>
            <a:r>
              <a:rPr lang="en-US" altLang="en-US">
                <a:solidFill>
                  <a:srgbClr val="00FF00"/>
                </a:solidFill>
              </a:rPr>
              <a:t>reduction of the supply of goods</a:t>
            </a:r>
            <a:r>
              <a:rPr lang="en-US" altLang="en-US"/>
              <a:t> and hence a </a:t>
            </a:r>
            <a:r>
              <a:rPr lang="en-US" altLang="en-US">
                <a:solidFill>
                  <a:srgbClr val="00FF00"/>
                </a:solidFill>
              </a:rPr>
              <a:t>reduction of GDP</a:t>
            </a:r>
            <a:r>
              <a:rPr lang="en-US" altLang="en-US"/>
              <a:t> (Y</a:t>
            </a:r>
            <a:r>
              <a:rPr lang="en-US" altLang="en-US">
                <a:cs typeface="Arial" pitchFamily="34" charset="0"/>
              </a:rPr>
              <a:t>↓)</a:t>
            </a:r>
            <a:r>
              <a:rPr lang="en-US" altLang="en-US"/>
              <a:t>, which equals </a:t>
            </a:r>
            <a:r>
              <a:rPr lang="en-US" altLang="en-US">
                <a:solidFill>
                  <a:srgbClr val="00FF00"/>
                </a:solidFill>
              </a:rPr>
              <a:t>household income</a:t>
            </a:r>
            <a:r>
              <a:rPr lang="en-US" altLang="en-US"/>
              <a:t> (Y</a:t>
            </a:r>
            <a:r>
              <a:rPr lang="en-US" altLang="en-US">
                <a:cs typeface="Arial" pitchFamily="34" charset="0"/>
              </a:rPr>
              <a:t>↓)</a:t>
            </a:r>
            <a:r>
              <a:rPr lang="en-US" altLang="en-US"/>
              <a:t>.</a:t>
            </a:r>
          </a:p>
          <a:p>
            <a:pPr marL="952500" lvl="1" indent="-495300" eaLnBrk="1" hangingPunct="1">
              <a:lnSpc>
                <a:spcPct val="0"/>
              </a:lnSpc>
            </a:pPr>
            <a:endParaRPr lang="en-US" altLang="en-US"/>
          </a:p>
          <a:p>
            <a:pPr marL="952500" lvl="1" indent="-495300" eaLnBrk="1" hangingPunct="1"/>
            <a:r>
              <a:rPr lang="en-US" altLang="en-US"/>
              <a:t>This </a:t>
            </a:r>
            <a:r>
              <a:rPr lang="en-US" altLang="en-US">
                <a:solidFill>
                  <a:srgbClr val="00FF00"/>
                </a:solidFill>
              </a:rPr>
              <a:t>initiates a negative multiplier process</a:t>
            </a:r>
            <a:r>
              <a:rPr lang="en-US" altLang="en-US"/>
              <a:t>:</a:t>
            </a:r>
          </a:p>
          <a:p>
            <a:pPr marL="1371600" lvl="2" indent="-457200" eaLnBrk="1" hangingPunct="1"/>
            <a:r>
              <a:rPr lang="en-US" altLang="en-US"/>
              <a:t>Household consumption shrinks further, because of lower household income: C(Y</a:t>
            </a:r>
            <a:r>
              <a:rPr lang="en-US" altLang="en-US">
                <a:cs typeface="Arial" pitchFamily="34" charset="0"/>
              </a:rPr>
              <a:t>↓)↓.</a:t>
            </a:r>
          </a:p>
          <a:p>
            <a:pPr marL="1371600" lvl="2" indent="-457200" eaLnBrk="1" hangingPunct="1"/>
            <a:r>
              <a:rPr lang="en-US" altLang="en-US">
                <a:cs typeface="Arial" pitchFamily="34" charset="0"/>
              </a:rPr>
              <a:t>Consequently, consumption demand contracts even further, so that total supply of goods contracts again too and consequently household income decreases, so that consumption demand contracts once again and so on…</a:t>
            </a:r>
          </a:p>
          <a:p>
            <a:pPr marL="952500" lvl="1" indent="-495300" eaLnBrk="1" hangingPunct="1"/>
            <a:endParaRPr lang="en-US" altLang="en-US">
              <a:cs typeface="Arial" pitchFamily="34" charset="0"/>
            </a:endParaRPr>
          </a:p>
        </p:txBody>
      </p:sp>
      <p:sp>
        <p:nvSpPr>
          <p:cNvPr id="7809027" name="Rectangle 3"/>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4.2.2.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Invest</a:t>
            </a:r>
            <a:r>
              <a:rPr lang="de-DE" sz="2400" dirty="0"/>
              <a:t> </a:t>
            </a:r>
          </a:p>
        </p:txBody>
      </p:sp>
    </p:spTree>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005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5201EB5-1B46-44D1-98EA-B90ABBDEDB4B}" type="slidenum">
              <a:rPr lang="de-DE" altLang="en-US" sz="1600" smtClean="0"/>
              <a:pPr>
                <a:spcBef>
                  <a:spcPct val="0"/>
                </a:spcBef>
                <a:buClrTx/>
                <a:buFontTx/>
                <a:buNone/>
              </a:pPr>
              <a:t>114</a:t>
            </a:fld>
            <a:r>
              <a:rPr lang="de-DE" altLang="en-US" sz="1600"/>
              <a:t> -</a:t>
            </a:r>
          </a:p>
        </p:txBody>
      </p:sp>
      <p:sp>
        <p:nvSpPr>
          <p:cNvPr id="13005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8A7E53A9-BEB0-4BFC-9823-FD6B99C804E3}" type="slidenum">
              <a:rPr lang="de-DE" altLang="en-US" sz="1600" b="1"/>
              <a:pPr algn="r" eaLnBrk="1" hangingPunct="1">
                <a:spcBef>
                  <a:spcPct val="0"/>
                </a:spcBef>
                <a:buClrTx/>
                <a:buFontTx/>
                <a:buNone/>
              </a:pPr>
              <a:t>114</a:t>
            </a:fld>
            <a:r>
              <a:rPr lang="de-DE" altLang="en-US" sz="1600" b="1"/>
              <a:t> -</a:t>
            </a:r>
          </a:p>
        </p:txBody>
      </p:sp>
      <p:sp>
        <p:nvSpPr>
          <p:cNvPr id="130052"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130053" name="Rectangle 2"/>
          <p:cNvSpPr>
            <a:spLocks noGrp="1" noChangeArrowheads="1"/>
          </p:cNvSpPr>
          <p:nvPr>
            <p:ph type="body" idx="1"/>
          </p:nvPr>
        </p:nvSpPr>
        <p:spPr>
          <a:xfrm>
            <a:off x="96838" y="1100138"/>
            <a:ext cx="8955087" cy="5529262"/>
          </a:xfrm>
          <a:noFill/>
        </p:spPr>
        <p:txBody>
          <a:bodyPr/>
          <a:lstStyle/>
          <a:p>
            <a:pPr marL="571500" indent="-571500" eaLnBrk="1" hangingPunct="1">
              <a:buFont typeface="Arial Unicode MS" pitchFamily="34" charset="-128"/>
              <a:buNone/>
            </a:pPr>
            <a:endParaRPr lang="en-US" altLang="en-US" dirty="0"/>
          </a:p>
          <a:p>
            <a:pPr marL="952500" lvl="1" indent="-495300" eaLnBrk="1" hangingPunct="1"/>
            <a:r>
              <a:rPr lang="en-US" altLang="en-US" dirty="0"/>
              <a:t>This negative multiplier process </a:t>
            </a:r>
            <a:r>
              <a:rPr lang="en-US" altLang="en-US" dirty="0">
                <a:solidFill>
                  <a:srgbClr val="00FF00"/>
                </a:solidFill>
              </a:rPr>
              <a:t>keeps on, until </a:t>
            </a:r>
            <a:r>
              <a:rPr lang="en-US" altLang="en-US" dirty="0"/>
              <a:t>the decreased </a:t>
            </a:r>
            <a:r>
              <a:rPr lang="en-US" altLang="en-US" dirty="0">
                <a:solidFill>
                  <a:srgbClr val="00FF00"/>
                </a:solidFill>
              </a:rPr>
              <a:t>consumption demand plus </a:t>
            </a:r>
            <a:r>
              <a:rPr lang="en-US" altLang="en-US" dirty="0"/>
              <a:t>the </a:t>
            </a:r>
            <a:r>
              <a:rPr lang="en-US" altLang="en-US" dirty="0">
                <a:solidFill>
                  <a:srgbClr val="00FF00"/>
                </a:solidFill>
              </a:rPr>
              <a:t>investment goods</a:t>
            </a:r>
            <a:r>
              <a:rPr lang="en-US" altLang="en-US" dirty="0"/>
              <a:t> </a:t>
            </a:r>
            <a:r>
              <a:rPr lang="en-US" altLang="en-US" dirty="0">
                <a:solidFill>
                  <a:srgbClr val="00FF00"/>
                </a:solidFill>
              </a:rPr>
              <a:t>demand</a:t>
            </a:r>
            <a:r>
              <a:rPr lang="en-US" altLang="en-US" dirty="0"/>
              <a:t> </a:t>
            </a:r>
            <a:r>
              <a:rPr lang="en-US" altLang="en-US" dirty="0">
                <a:solidFill>
                  <a:srgbClr val="00FF00"/>
                </a:solidFill>
              </a:rPr>
              <a:t>equals</a:t>
            </a:r>
            <a:r>
              <a:rPr lang="en-US" altLang="en-US" dirty="0"/>
              <a:t> again </a:t>
            </a:r>
            <a:r>
              <a:rPr lang="en-US" altLang="en-US" dirty="0">
                <a:solidFill>
                  <a:srgbClr val="00FF00"/>
                </a:solidFill>
              </a:rPr>
              <a:t>GDP</a:t>
            </a:r>
            <a:r>
              <a:rPr lang="en-US" altLang="en-US" dirty="0"/>
              <a:t>:</a:t>
            </a:r>
          </a:p>
          <a:p>
            <a:pPr marL="1371600" lvl="2" indent="-457200" eaLnBrk="1" hangingPunct="1">
              <a:buFont typeface="Arial Unicode MS" pitchFamily="34" charset="-128"/>
              <a:buNone/>
            </a:pPr>
            <a:r>
              <a:rPr lang="en-US" altLang="en-US" sz="2400" dirty="0">
                <a:cs typeface="Arial" pitchFamily="34" charset="0"/>
              </a:rPr>
              <a:t>                            C(Y) + I(</a:t>
            </a:r>
            <a:r>
              <a:rPr lang="en-US" altLang="en-US" sz="2400" dirty="0" err="1">
                <a:cs typeface="Arial" pitchFamily="34" charset="0"/>
              </a:rPr>
              <a:t>i</a:t>
            </a:r>
            <a:r>
              <a:rPr lang="en-US" altLang="en-US" sz="2400" dirty="0">
                <a:cs typeface="Arial" pitchFamily="34" charset="0"/>
              </a:rPr>
              <a:t>, E(r)) = Y</a:t>
            </a:r>
          </a:p>
          <a:p>
            <a:pPr marL="1371600" lvl="2" indent="-457200" eaLnBrk="1" hangingPunct="1">
              <a:lnSpc>
                <a:spcPct val="30000"/>
              </a:lnSpc>
              <a:buFont typeface="Arial Unicode MS" pitchFamily="34" charset="-128"/>
              <a:buNone/>
            </a:pPr>
            <a:endParaRPr lang="en-US" altLang="en-US" sz="2400" dirty="0">
              <a:cs typeface="Arial" pitchFamily="34" charset="0"/>
            </a:endParaRPr>
          </a:p>
          <a:p>
            <a:pPr marL="952500" lvl="1" indent="-495300" eaLnBrk="1" hangingPunct="1"/>
            <a:r>
              <a:rPr lang="en-US" altLang="en-US" dirty="0">
                <a:cs typeface="Arial" pitchFamily="34" charset="0"/>
              </a:rPr>
              <a:t>Since GDP falls, </a:t>
            </a:r>
            <a:r>
              <a:rPr lang="en-US" altLang="en-US" dirty="0">
                <a:solidFill>
                  <a:srgbClr val="00FF00"/>
                </a:solidFill>
                <a:cs typeface="Arial" pitchFamily="34" charset="0"/>
              </a:rPr>
              <a:t>savings fall also</a:t>
            </a:r>
            <a:r>
              <a:rPr lang="en-US" altLang="en-US" dirty="0">
                <a:cs typeface="Arial" pitchFamily="34" charset="0"/>
              </a:rPr>
              <a:t>, because savings equal the savings ratio times GDP.</a:t>
            </a:r>
          </a:p>
          <a:p>
            <a:pPr marL="952500" lvl="1" indent="-495300" eaLnBrk="1" hangingPunct="1"/>
            <a:r>
              <a:rPr lang="en-US" altLang="en-US" dirty="0">
                <a:cs typeface="Arial" pitchFamily="34" charset="0"/>
              </a:rPr>
              <a:t>Therefore, </a:t>
            </a:r>
            <a:r>
              <a:rPr lang="en-US" altLang="en-US" dirty="0">
                <a:solidFill>
                  <a:srgbClr val="00FF00"/>
                </a:solidFill>
                <a:cs typeface="Arial" pitchFamily="34" charset="0"/>
              </a:rPr>
              <a:t>the interest rate stays constant </a:t>
            </a:r>
            <a:r>
              <a:rPr lang="en-US" altLang="en-US" dirty="0">
                <a:cs typeface="Arial" pitchFamily="34" charset="0"/>
              </a:rPr>
              <a:t>compared to the initial situation.</a:t>
            </a:r>
          </a:p>
          <a:p>
            <a:pPr marL="952500" lvl="1" indent="-495300" eaLnBrk="1" hangingPunct="1"/>
            <a:r>
              <a:rPr lang="en-US" altLang="en-US" dirty="0">
                <a:cs typeface="Arial" pitchFamily="34" charset="0"/>
              </a:rPr>
              <a:t>As a result, the </a:t>
            </a:r>
            <a:r>
              <a:rPr lang="en-US" altLang="en-US" dirty="0">
                <a:solidFill>
                  <a:srgbClr val="00FF00"/>
                </a:solidFill>
                <a:cs typeface="Arial" pitchFamily="34" charset="0"/>
              </a:rPr>
              <a:t>investment</a:t>
            </a:r>
            <a:r>
              <a:rPr lang="en-US" altLang="en-US" dirty="0">
                <a:cs typeface="Arial" pitchFamily="34" charset="0"/>
              </a:rPr>
              <a:t> credit demand </a:t>
            </a:r>
            <a:r>
              <a:rPr lang="en-US" altLang="en-US" dirty="0">
                <a:solidFill>
                  <a:srgbClr val="00FF00"/>
                </a:solidFill>
                <a:cs typeface="Arial" pitchFamily="34" charset="0"/>
              </a:rPr>
              <a:t>remains on its lower level</a:t>
            </a:r>
            <a:r>
              <a:rPr lang="en-US" altLang="en-US" dirty="0">
                <a:cs typeface="Arial" pitchFamily="34" charset="0"/>
              </a:rPr>
              <a:t>.</a:t>
            </a:r>
          </a:p>
          <a:p>
            <a:pPr marL="952500" lvl="1" indent="-495300" eaLnBrk="1" hangingPunct="1"/>
            <a:r>
              <a:rPr lang="en-US" altLang="en-US" dirty="0">
                <a:latin typeface="Arial" pitchFamily="34" charset="0"/>
              </a:rPr>
              <a:t>So the whole adjustment process ends in a </a:t>
            </a:r>
            <a:r>
              <a:rPr lang="en-US" altLang="en-US" dirty="0">
                <a:solidFill>
                  <a:srgbClr val="00FF00"/>
                </a:solidFill>
                <a:latin typeface="Arial" pitchFamily="34" charset="0"/>
              </a:rPr>
              <a:t>stable equilibrium </a:t>
            </a:r>
            <a:r>
              <a:rPr lang="en-US" altLang="en-US" dirty="0">
                <a:latin typeface="Arial" pitchFamily="34" charset="0"/>
              </a:rPr>
              <a:t>with a </a:t>
            </a:r>
            <a:r>
              <a:rPr lang="en-US" altLang="en-US" dirty="0">
                <a:solidFill>
                  <a:srgbClr val="00FF00"/>
                </a:solidFill>
                <a:latin typeface="Arial" pitchFamily="34" charset="0"/>
              </a:rPr>
              <a:t>significantly lower level of GDP</a:t>
            </a:r>
            <a:r>
              <a:rPr lang="en-US" altLang="en-US" dirty="0">
                <a:latin typeface="Arial" pitchFamily="34" charset="0"/>
              </a:rPr>
              <a:t>.</a:t>
            </a:r>
          </a:p>
          <a:p>
            <a:pPr marL="952500" lvl="1" indent="-495300" eaLnBrk="1" hangingPunct="1"/>
            <a:endParaRPr lang="en-US" altLang="en-US" dirty="0">
              <a:cs typeface="Arial" pitchFamily="34" charset="0"/>
            </a:endParaRPr>
          </a:p>
        </p:txBody>
      </p:sp>
      <p:sp>
        <p:nvSpPr>
          <p:cNvPr id="7271427" name="Rectangle 3"/>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400" dirty="0"/>
              <a:t>4.2.1.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Consume</a:t>
            </a:r>
            <a:endParaRPr lang="de-DE" sz="2400" dirty="0"/>
          </a:p>
        </p:txBody>
      </p:sp>
    </p:spTree>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2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4B716DBA-BEEC-4FCA-B024-F9F40ED70027}" type="slidenum">
              <a:rPr lang="de-DE" altLang="en-US" sz="1600" smtClean="0"/>
              <a:pPr>
                <a:spcBef>
                  <a:spcPct val="0"/>
                </a:spcBef>
                <a:buClrTx/>
                <a:buFontTx/>
                <a:buNone/>
              </a:pPr>
              <a:t>115</a:t>
            </a:fld>
            <a:r>
              <a:rPr lang="de-DE" altLang="en-US" sz="1600"/>
              <a:t> -</a:t>
            </a:r>
          </a:p>
        </p:txBody>
      </p:sp>
      <p:sp>
        <p:nvSpPr>
          <p:cNvPr id="13312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en-US" altLang="en-US" sz="1600" b="1"/>
              <a:t>- </a:t>
            </a:r>
            <a:fld id="{ECB027A6-3FE5-4A4F-8669-4DD54E31F255}" type="slidenum">
              <a:rPr lang="en-US" altLang="en-US" sz="1600" b="1"/>
              <a:pPr algn="r" eaLnBrk="1" hangingPunct="1">
                <a:spcBef>
                  <a:spcPct val="0"/>
                </a:spcBef>
                <a:buClrTx/>
                <a:buFontTx/>
                <a:buNone/>
              </a:pPr>
              <a:t>115</a:t>
            </a:fld>
            <a:r>
              <a:rPr lang="en-US" altLang="en-US" sz="1600" b="1"/>
              <a:t> -</a:t>
            </a:r>
          </a:p>
        </p:txBody>
      </p:sp>
      <p:sp>
        <p:nvSpPr>
          <p:cNvPr id="133124" name="Fußzeilenplatzhalter 4"/>
          <p:cNvSpPr>
            <a:spLocks noGrp="1"/>
          </p:cNvSpPr>
          <p:nvPr>
            <p:ph type="ftr" sz="quarter" idx="11"/>
          </p:nvPr>
        </p:nvSpPr>
        <p:spPr>
          <a:xfrm>
            <a:off x="0" y="6381750"/>
            <a:ext cx="5653088"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en-US" altLang="en-US" sz="600"/>
              <a:t>Prof. Dr. Rainer Maurer</a:t>
            </a:r>
          </a:p>
        </p:txBody>
      </p:sp>
      <p:sp>
        <p:nvSpPr>
          <p:cNvPr id="7277570" name="Rectangle 2"/>
          <p:cNvSpPr>
            <a:spLocks noGrp="1" noChangeArrowheads="1"/>
          </p:cNvSpPr>
          <p:nvPr>
            <p:ph type="title"/>
          </p:nvPr>
        </p:nvSpPr>
        <p:spPr>
          <a:xfrm>
            <a:off x="254000" y="131763"/>
            <a:ext cx="8666163" cy="1143000"/>
          </a:xfrm>
        </p:spPr>
        <p:txBody>
          <a:bodyPr/>
          <a:lstStyle/>
          <a:p>
            <a:pPr eaLnBrk="1" hangingPunct="1">
              <a:defRPr/>
            </a:pPr>
            <a:r>
              <a:rPr lang="de-DE"/>
              <a:t>Macroeconomics</a:t>
            </a:r>
          </a:p>
        </p:txBody>
      </p:sp>
      <p:sp>
        <p:nvSpPr>
          <p:cNvPr id="133126" name="Rectangle 3"/>
          <p:cNvSpPr>
            <a:spLocks noGrp="1" noChangeArrowheads="1"/>
          </p:cNvSpPr>
          <p:nvPr>
            <p:ph type="body" idx="1"/>
          </p:nvPr>
        </p:nvSpPr>
        <p:spPr>
          <a:xfrm>
            <a:off x="427038" y="1042988"/>
            <a:ext cx="8318500" cy="5213350"/>
          </a:xfrm>
        </p:spPr>
        <p:txBody>
          <a:bodyPr/>
          <a:lstStyle/>
          <a:p>
            <a:pPr marL="571500" indent="-571500" eaLnBrk="1" hangingPunct="1">
              <a:buFont typeface="Arial Unicode MS" pitchFamily="34" charset="-128"/>
              <a:buNone/>
            </a:pPr>
            <a:r>
              <a:rPr lang="en-US" altLang="en-US" sz="2200" dirty="0">
                <a:solidFill>
                  <a:srgbClr val="FFFF00"/>
                </a:solidFill>
              </a:rPr>
              <a:t>4.  The Keynesian Model and its Policy Implications</a:t>
            </a:r>
          </a:p>
          <a:p>
            <a:pPr marL="571500" indent="-571500" eaLnBrk="1" hangingPunct="1">
              <a:buFont typeface="Arial Unicode MS" pitchFamily="34" charset="-128"/>
              <a:buNone/>
            </a:pPr>
            <a:r>
              <a:rPr lang="en-US" altLang="en-US" sz="2200" dirty="0">
                <a:solidFill>
                  <a:srgbClr val="FFFF00"/>
                </a:solidFill>
              </a:rPr>
              <a:t>	4.1. The Keynesian Theory</a:t>
            </a:r>
          </a:p>
          <a:p>
            <a:pPr marL="571500" indent="-571500" eaLnBrk="1" hangingPunct="1">
              <a:buFont typeface="Arial Unicode MS" pitchFamily="34" charset="-128"/>
              <a:buNone/>
            </a:pPr>
            <a:r>
              <a:rPr lang="en-US" altLang="en-US" sz="2200" dirty="0">
                <a:solidFill>
                  <a:srgbClr val="FFFF00"/>
                </a:solidFill>
              </a:rPr>
              <a:t>		4.1.1. The "Keynesian Cross"</a:t>
            </a:r>
          </a:p>
          <a:p>
            <a:pPr marL="571500" indent="-571500" eaLnBrk="1" hangingPunct="1">
              <a:buFont typeface="Arial Unicode MS" pitchFamily="34" charset="-128"/>
              <a:buNone/>
            </a:pPr>
            <a:r>
              <a:rPr lang="en-US" altLang="en-US" sz="2200" dirty="0">
                <a:solidFill>
                  <a:srgbClr val="FFFF00"/>
                </a:solidFill>
              </a:rPr>
              <a:t>		4.1.2. The Keynesian Model with Capital Market</a:t>
            </a:r>
          </a:p>
          <a:p>
            <a:pPr marL="571500" indent="-571500" eaLnBrk="1" hangingPunct="1">
              <a:buNone/>
            </a:pPr>
            <a:r>
              <a:rPr lang="en-US" altLang="en-US" sz="2200" dirty="0">
                <a:solidFill>
                  <a:srgbClr val="FFFF00"/>
                </a:solidFill>
              </a:rPr>
              <a:t>	4.2. Demand-side Shocks                               	                          	4.2.1. Reduction of the Propensity to Consume</a:t>
            </a:r>
          </a:p>
          <a:p>
            <a:pPr marL="571500" indent="-571500" eaLnBrk="1" hangingPunct="1">
              <a:buNone/>
            </a:pPr>
            <a:r>
              <a:rPr lang="en-US" altLang="en-US" sz="2200" dirty="0">
                <a:solidFill>
                  <a:srgbClr val="FFFF00"/>
                </a:solidFill>
              </a:rPr>
              <a:t>		4.2.2. Reduction of the Propensity to Invest</a:t>
            </a:r>
          </a:p>
          <a:p>
            <a:pPr marL="571500" indent="-571500" eaLnBrk="1" hangingPunct="1">
              <a:buFont typeface="Arial Unicode MS" pitchFamily="34" charset="-128"/>
              <a:buNone/>
            </a:pPr>
            <a:r>
              <a:rPr lang="en-US" altLang="en-US" sz="2200" dirty="0">
                <a:solidFill>
                  <a:srgbClr val="FFFF00"/>
                </a:solidFill>
              </a:rPr>
              <a:t>		4.2.3. Consequences for the Labor Market</a:t>
            </a:r>
          </a:p>
          <a:p>
            <a:pPr marL="571500" indent="-571500" eaLnBrk="1" hangingPunct="1">
              <a:buFont typeface="Arial Unicode MS" pitchFamily="34" charset="-128"/>
              <a:buNone/>
            </a:pPr>
            <a:r>
              <a:rPr lang="en-US" altLang="en-US" sz="2200" dirty="0">
                <a:solidFill>
                  <a:srgbClr val="FFFF00"/>
                </a:solidFill>
              </a:rPr>
              <a:t>		</a:t>
            </a: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414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C6009A98-ED1A-43A4-BC36-C14CA840E1A6}" type="slidenum">
              <a:rPr lang="de-DE" altLang="en-US" sz="1600" smtClean="0"/>
              <a:pPr>
                <a:spcBef>
                  <a:spcPct val="0"/>
                </a:spcBef>
                <a:buClrTx/>
                <a:buFontTx/>
                <a:buNone/>
              </a:pPr>
              <a:t>116</a:t>
            </a:fld>
            <a:r>
              <a:rPr lang="de-DE" altLang="en-US" sz="1600"/>
              <a:t> -</a:t>
            </a:r>
          </a:p>
        </p:txBody>
      </p:sp>
      <p:sp>
        <p:nvSpPr>
          <p:cNvPr id="13414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en-US" altLang="en-US" sz="1600" b="1"/>
              <a:t>- </a:t>
            </a:r>
            <a:fld id="{F3E4DA55-F284-407A-A82F-276B036F324A}" type="slidenum">
              <a:rPr lang="en-US" altLang="en-US" sz="1600" b="1"/>
              <a:pPr algn="r" eaLnBrk="1" hangingPunct="1">
                <a:spcBef>
                  <a:spcPct val="0"/>
                </a:spcBef>
                <a:buClrTx/>
                <a:buFontTx/>
                <a:buNone/>
              </a:pPr>
              <a:t>116</a:t>
            </a:fld>
            <a:r>
              <a:rPr lang="en-US" altLang="en-US" sz="1600" b="1"/>
              <a:t> -</a:t>
            </a:r>
          </a:p>
        </p:txBody>
      </p:sp>
      <p:sp>
        <p:nvSpPr>
          <p:cNvPr id="134148"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en-US" altLang="en-US" sz="600"/>
              <a:t>Prof. Dr. Rainer Maurer</a:t>
            </a:r>
          </a:p>
        </p:txBody>
      </p:sp>
      <p:sp>
        <p:nvSpPr>
          <p:cNvPr id="8312834"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en-US" sz="2400" dirty="0"/>
              <a:t>4.2.3. Consequences for the Labor Market</a:t>
            </a:r>
            <a:endParaRPr lang="de-DE" sz="2600" dirty="0"/>
          </a:p>
        </p:txBody>
      </p:sp>
      <p:sp>
        <p:nvSpPr>
          <p:cNvPr id="8312835" name="Rectangle 3"/>
          <p:cNvSpPr>
            <a:spLocks noGrp="1" noChangeArrowheads="1"/>
          </p:cNvSpPr>
          <p:nvPr>
            <p:ph type="body" idx="1"/>
          </p:nvPr>
        </p:nvSpPr>
        <p:spPr>
          <a:xfrm>
            <a:off x="96838" y="1100138"/>
            <a:ext cx="8955087" cy="5757862"/>
          </a:xfrm>
          <a:noFill/>
        </p:spPr>
        <p:txBody>
          <a:bodyPr/>
          <a:lstStyle/>
          <a:p>
            <a:pPr marL="571500" indent="-571500" eaLnBrk="1" hangingPunct="1"/>
            <a:r>
              <a:rPr lang="en-US" altLang="en-US" dirty="0"/>
              <a:t>As the preceding section has revealed, a </a:t>
            </a:r>
            <a:r>
              <a:rPr lang="en-US" altLang="en-US" dirty="0">
                <a:solidFill>
                  <a:srgbClr val="00FF00"/>
                </a:solidFill>
              </a:rPr>
              <a:t>deterioration of</a:t>
            </a:r>
            <a:r>
              <a:rPr lang="en-US" altLang="en-US" dirty="0"/>
              <a:t> consumer and/or investor </a:t>
            </a:r>
            <a:r>
              <a:rPr lang="en-US" altLang="en-US" dirty="0">
                <a:solidFill>
                  <a:srgbClr val="00FF00"/>
                </a:solidFill>
              </a:rPr>
              <a:t>expectations</a:t>
            </a:r>
            <a:r>
              <a:rPr lang="en-US" altLang="en-US" dirty="0"/>
              <a:t> concerning the economic development can actually </a:t>
            </a:r>
            <a:r>
              <a:rPr lang="en-US" altLang="en-US" dirty="0">
                <a:solidFill>
                  <a:srgbClr val="00FF00"/>
                </a:solidFill>
              </a:rPr>
              <a:t>cause a recession</a:t>
            </a:r>
            <a:r>
              <a:rPr lang="en-US" altLang="en-US" dirty="0"/>
              <a:t>          – a </a:t>
            </a:r>
            <a:r>
              <a:rPr lang="en-US" altLang="en-US" dirty="0">
                <a:solidFill>
                  <a:srgbClr val="00FF00"/>
                </a:solidFill>
              </a:rPr>
              <a:t>decline in GDP</a:t>
            </a:r>
            <a:r>
              <a:rPr lang="en-US" altLang="en-US" dirty="0"/>
              <a:t>.</a:t>
            </a:r>
          </a:p>
          <a:p>
            <a:pPr marL="571500" indent="-571500" eaLnBrk="1" hangingPunct="1"/>
            <a:r>
              <a:rPr lang="en-US" altLang="en-US" dirty="0"/>
              <a:t>A decline in GDP means however that firms also </a:t>
            </a:r>
            <a:r>
              <a:rPr lang="en-US" altLang="en-US" dirty="0">
                <a:solidFill>
                  <a:srgbClr val="00FF00"/>
                </a:solidFill>
              </a:rPr>
              <a:t>reduce their demand for production factors</a:t>
            </a:r>
            <a:r>
              <a:rPr lang="en-US" altLang="en-US" dirty="0"/>
              <a:t> - notably their demand for labor:</a:t>
            </a:r>
          </a:p>
          <a:p>
            <a:pPr marL="952500" lvl="1" indent="-495300" eaLnBrk="1" hangingPunct="1"/>
            <a:r>
              <a:rPr lang="en-US" altLang="en-US" dirty="0">
                <a:solidFill>
                  <a:srgbClr val="00FF00"/>
                </a:solidFill>
              </a:rPr>
              <a:t>If wages are</a:t>
            </a:r>
            <a:r>
              <a:rPr lang="en-US" altLang="en-US" dirty="0"/>
              <a:t> not flexible, but </a:t>
            </a:r>
            <a:r>
              <a:rPr lang="en-US" altLang="en-US" dirty="0">
                <a:solidFill>
                  <a:srgbClr val="00FF00"/>
                </a:solidFill>
              </a:rPr>
              <a:t>fixed</a:t>
            </a:r>
            <a:r>
              <a:rPr lang="en-US" altLang="en-US" dirty="0"/>
              <a:t> by collective labor agreements, </a:t>
            </a:r>
            <a:r>
              <a:rPr lang="en-US" altLang="en-US" dirty="0">
                <a:solidFill>
                  <a:srgbClr val="00FF00"/>
                </a:solidFill>
              </a:rPr>
              <a:t>labor supply</a:t>
            </a:r>
            <a:r>
              <a:rPr lang="en-US" altLang="en-US" dirty="0"/>
              <a:t> stays </a:t>
            </a:r>
            <a:r>
              <a:rPr lang="en-US" altLang="en-US" dirty="0">
                <a:solidFill>
                  <a:srgbClr val="00FF00"/>
                </a:solidFill>
              </a:rPr>
              <a:t>unchanged</a:t>
            </a:r>
            <a:r>
              <a:rPr lang="en-US" altLang="en-US" dirty="0"/>
              <a:t>.</a:t>
            </a:r>
          </a:p>
          <a:p>
            <a:pPr marL="952500" lvl="1" indent="-495300" eaLnBrk="1" hangingPunct="1"/>
            <a:r>
              <a:rPr lang="en-US" altLang="en-US" dirty="0"/>
              <a:t>If labor demand slumps while labor supply stays unchanged, </a:t>
            </a:r>
            <a:r>
              <a:rPr lang="en-US" altLang="en-US" dirty="0">
                <a:solidFill>
                  <a:srgbClr val="00FF00"/>
                </a:solidFill>
              </a:rPr>
              <a:t>unemployment will emerge</a:t>
            </a:r>
            <a:r>
              <a:rPr lang="en-US" altLang="en-US" dirty="0"/>
              <a:t>. </a:t>
            </a:r>
          </a:p>
          <a:p>
            <a:pPr marL="952500" lvl="1" indent="-495300" eaLnBrk="1" hangingPunct="1"/>
            <a:r>
              <a:rPr lang="en-US" altLang="en-US" dirty="0"/>
              <a:t>This kind of unemployment is ultimately </a:t>
            </a:r>
            <a:r>
              <a:rPr lang="en-US" altLang="en-US" dirty="0">
                <a:solidFill>
                  <a:srgbClr val="00FF00"/>
                </a:solidFill>
              </a:rPr>
              <a:t>caused</a:t>
            </a:r>
            <a:r>
              <a:rPr lang="en-US" altLang="en-US" dirty="0"/>
              <a:t> </a:t>
            </a:r>
            <a:r>
              <a:rPr lang="en-US" altLang="en-US" dirty="0">
                <a:solidFill>
                  <a:srgbClr val="00FF00"/>
                </a:solidFill>
              </a:rPr>
              <a:t>by</a:t>
            </a:r>
            <a:r>
              <a:rPr lang="en-US" altLang="en-US" dirty="0"/>
              <a:t> a </a:t>
            </a:r>
            <a:r>
              <a:rPr lang="en-US" altLang="en-US" dirty="0">
                <a:solidFill>
                  <a:srgbClr val="00FF00"/>
                </a:solidFill>
              </a:rPr>
              <a:t>reduction</a:t>
            </a:r>
            <a:r>
              <a:rPr lang="en-US" altLang="en-US" dirty="0"/>
              <a:t> in the </a:t>
            </a:r>
            <a:r>
              <a:rPr lang="en-US" altLang="en-US" dirty="0">
                <a:solidFill>
                  <a:srgbClr val="00FF00"/>
                </a:solidFill>
              </a:rPr>
              <a:t>demand for goods</a:t>
            </a:r>
            <a:r>
              <a:rPr lang="en-US" altLang="en-US" dirty="0"/>
              <a:t> – not by “too high” wages.</a:t>
            </a:r>
          </a:p>
          <a:p>
            <a:pPr marL="952500" lvl="1" indent="-495300" eaLnBrk="1" hangingPunct="1"/>
            <a:r>
              <a:rPr lang="en-US" altLang="en-US" dirty="0"/>
              <a:t>It is therefore called “</a:t>
            </a:r>
            <a:r>
              <a:rPr lang="en-US" altLang="en-US" dirty="0">
                <a:solidFill>
                  <a:srgbClr val="FF9900"/>
                </a:solidFill>
              </a:rPr>
              <a:t>Keynesian unemployment</a:t>
            </a:r>
            <a:r>
              <a:rPr lang="en-US" altLang="en-US" dirty="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312835">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312835">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312835">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8312835">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831283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517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2597803-4C42-42B5-A03E-519B957662DE}" type="slidenum">
              <a:rPr lang="de-DE" altLang="en-US" sz="1600" smtClean="0"/>
              <a:pPr>
                <a:spcBef>
                  <a:spcPct val="0"/>
                </a:spcBef>
                <a:buClrTx/>
                <a:buFontTx/>
                <a:buNone/>
              </a:pPr>
              <a:t>117</a:t>
            </a:fld>
            <a:r>
              <a:rPr lang="de-DE" altLang="en-US" sz="1600"/>
              <a:t> -</a:t>
            </a:r>
          </a:p>
        </p:txBody>
      </p:sp>
      <p:grpSp>
        <p:nvGrpSpPr>
          <p:cNvPr id="135171" name="Group 2"/>
          <p:cNvGrpSpPr>
            <a:grpSpLocks/>
          </p:cNvGrpSpPr>
          <p:nvPr/>
        </p:nvGrpSpPr>
        <p:grpSpPr bwMode="auto">
          <a:xfrm>
            <a:off x="495300" y="4665663"/>
            <a:ext cx="544513" cy="946150"/>
            <a:chOff x="0" y="2947"/>
            <a:chExt cx="343" cy="596"/>
          </a:xfrm>
        </p:grpSpPr>
        <p:grpSp>
          <p:nvGrpSpPr>
            <p:cNvPr id="135197" name="Group 3"/>
            <p:cNvGrpSpPr>
              <a:grpSpLocks/>
            </p:cNvGrpSpPr>
            <p:nvPr/>
          </p:nvGrpSpPr>
          <p:grpSpPr bwMode="auto">
            <a:xfrm>
              <a:off x="0" y="3017"/>
              <a:ext cx="336" cy="526"/>
              <a:chOff x="8" y="3017"/>
              <a:chExt cx="336" cy="526"/>
            </a:xfrm>
          </p:grpSpPr>
          <p:sp>
            <p:nvSpPr>
              <p:cNvPr id="135199" name="Text Box 10"/>
              <p:cNvSpPr txBox="1">
                <a:spLocks noChangeArrowheads="1"/>
              </p:cNvSpPr>
              <p:nvPr/>
            </p:nvSpPr>
            <p:spPr bwMode="auto">
              <a:xfrm>
                <a:off x="8" y="3274"/>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P</a:t>
                </a:r>
                <a:r>
                  <a:rPr lang="de-DE" altLang="en-US" sz="2200" baseline="-25000">
                    <a:solidFill>
                      <a:srgbClr val="66FFFF"/>
                    </a:solidFill>
                  </a:rPr>
                  <a:t>1</a:t>
                </a:r>
                <a:endParaRPr lang="el-GR" altLang="en-US" sz="2200" baseline="-25000">
                  <a:solidFill>
                    <a:srgbClr val="66FFFF"/>
                  </a:solidFill>
                </a:endParaRPr>
              </a:p>
            </p:txBody>
          </p:sp>
          <p:sp>
            <p:nvSpPr>
              <p:cNvPr id="135200" name="Text Box 10"/>
              <p:cNvSpPr txBox="1">
                <a:spLocks noChangeArrowheads="1"/>
              </p:cNvSpPr>
              <p:nvPr/>
            </p:nvSpPr>
            <p:spPr bwMode="auto">
              <a:xfrm>
                <a:off x="8" y="3017"/>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w</a:t>
                </a:r>
                <a:r>
                  <a:rPr lang="de-DE" altLang="en-US" sz="2200" baseline="-25000">
                    <a:solidFill>
                      <a:srgbClr val="66FFFF"/>
                    </a:solidFill>
                  </a:rPr>
                  <a:t>1</a:t>
                </a:r>
                <a:endParaRPr lang="el-GR" altLang="en-US" sz="2200" baseline="-25000">
                  <a:solidFill>
                    <a:srgbClr val="66FFFF"/>
                  </a:solidFill>
                </a:endParaRPr>
              </a:p>
            </p:txBody>
          </p:sp>
        </p:grpSp>
        <p:sp>
          <p:nvSpPr>
            <p:cNvPr id="135198" name="Text Box 10"/>
            <p:cNvSpPr txBox="1">
              <a:spLocks noChangeArrowheads="1"/>
            </p:cNvSpPr>
            <p:nvPr/>
          </p:nvSpPr>
          <p:spPr bwMode="auto">
            <a:xfrm>
              <a:off x="79" y="2947"/>
              <a:ext cx="264"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4400" baseline="-25000">
                  <a:solidFill>
                    <a:srgbClr val="66FFFF"/>
                  </a:solidFill>
                </a:rPr>
                <a:t>_</a:t>
              </a:r>
              <a:endParaRPr lang="el-GR" altLang="en-US" sz="4400" baseline="-25000">
                <a:solidFill>
                  <a:srgbClr val="66FFFF"/>
                </a:solidFill>
              </a:endParaRPr>
            </a:p>
          </p:txBody>
        </p:sp>
      </p:grpSp>
      <p:sp>
        <p:nvSpPr>
          <p:cNvPr id="135172" name="Rectangle 2"/>
          <p:cNvSpPr>
            <a:spLocks noGrp="1" noChangeArrowheads="1"/>
          </p:cNvSpPr>
          <p:nvPr>
            <p:ph type="title" idx="4294967295"/>
          </p:nvPr>
        </p:nvSpPr>
        <p:spPr>
          <a:xfrm>
            <a:off x="5194300" y="0"/>
            <a:ext cx="3949700" cy="57308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2000" b="0">
                <a:effectLst/>
              </a:rPr>
              <a:t>The Effect of the Demand for Goods on the Labor Market</a:t>
            </a:r>
          </a:p>
        </p:txBody>
      </p:sp>
      <p:graphicFrame>
        <p:nvGraphicFramePr>
          <p:cNvPr id="135173" name="Object 2"/>
          <p:cNvGraphicFramePr>
            <a:graphicFrameLocks/>
          </p:cNvGraphicFramePr>
          <p:nvPr/>
        </p:nvGraphicFramePr>
        <p:xfrm>
          <a:off x="896938" y="0"/>
          <a:ext cx="4448175" cy="3219450"/>
        </p:xfrm>
        <a:graphic>
          <a:graphicData uri="http://schemas.openxmlformats.org/presentationml/2006/ole">
            <mc:AlternateContent xmlns:mc="http://schemas.openxmlformats.org/markup-compatibility/2006">
              <mc:Choice xmlns:v="urn:schemas-microsoft-com:vml" Requires="v">
                <p:oleObj spid="_x0000_s136153" name="Diagramm" r:id="rId4" imgW="7438949" imgH="5324551" progId="MSGraph.Chart.8">
                  <p:embed followColorScheme="full"/>
                </p:oleObj>
              </mc:Choice>
              <mc:Fallback>
                <p:oleObj name="Diagramm" r:id="rId4" imgW="7438949" imgH="5324551"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6938" y="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5174" name="Object 3"/>
          <p:cNvGraphicFramePr>
            <a:graphicFrameLocks/>
          </p:cNvGraphicFramePr>
          <p:nvPr/>
        </p:nvGraphicFramePr>
        <p:xfrm>
          <a:off x="898525" y="3346450"/>
          <a:ext cx="4448175" cy="3219450"/>
        </p:xfrm>
        <a:graphic>
          <a:graphicData uri="http://schemas.openxmlformats.org/presentationml/2006/ole">
            <mc:AlternateContent xmlns:mc="http://schemas.openxmlformats.org/markup-compatibility/2006">
              <mc:Choice xmlns:v="urn:schemas-microsoft-com:vml" Requires="v">
                <p:oleObj spid="_x0000_s136154" name="Diagramm" r:id="rId6" imgW="7429500" imgH="5334000" progId="MSGraph.Chart.8">
                  <p:embed followColorScheme="full"/>
                </p:oleObj>
              </mc:Choice>
              <mc:Fallback>
                <p:oleObj name="Diagramm" r:id="rId6" imgW="7429500" imgH="5334000"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8525" y="334645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5175" name="Text Box 15"/>
          <p:cNvSpPr txBox="1">
            <a:spLocks noChangeArrowheads="1"/>
          </p:cNvSpPr>
          <p:nvPr/>
        </p:nvSpPr>
        <p:spPr bwMode="auto">
          <a:xfrm>
            <a:off x="4927600" y="300831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135176" name="Arc 16"/>
          <p:cNvSpPr>
            <a:spLocks/>
          </p:cNvSpPr>
          <p:nvPr/>
        </p:nvSpPr>
        <p:spPr bwMode="auto">
          <a:xfrm flipH="1">
            <a:off x="1022350" y="1206500"/>
            <a:ext cx="4492625" cy="2082800"/>
          </a:xfrm>
          <a:custGeom>
            <a:avLst/>
            <a:gdLst>
              <a:gd name="T0" fmla="*/ 2147483647 w 21450"/>
              <a:gd name="T1" fmla="*/ 0 h 21034"/>
              <a:gd name="T2" fmla="*/ 2147483647 w 21450"/>
              <a:gd name="T3" fmla="*/ 2147483647 h 21034"/>
              <a:gd name="T4" fmla="*/ 0 w 21450"/>
              <a:gd name="T5" fmla="*/ 2147483647 h 21034"/>
              <a:gd name="T6" fmla="*/ 0 60000 65536"/>
              <a:gd name="T7" fmla="*/ 0 60000 65536"/>
              <a:gd name="T8" fmla="*/ 0 60000 65536"/>
              <a:gd name="T9" fmla="*/ 0 w 21450"/>
              <a:gd name="T10" fmla="*/ 0 h 21034"/>
              <a:gd name="T11" fmla="*/ 21450 w 21450"/>
              <a:gd name="T12" fmla="*/ 21034 h 21034"/>
            </a:gdLst>
            <a:ahLst/>
            <a:cxnLst>
              <a:cxn ang="T6">
                <a:pos x="T0" y="T1"/>
              </a:cxn>
              <a:cxn ang="T7">
                <a:pos x="T2" y="T3"/>
              </a:cxn>
              <a:cxn ang="T8">
                <a:pos x="T4" y="T5"/>
              </a:cxn>
            </a:cxnLst>
            <a:rect l="T9" t="T10" r="T11" b="T12"/>
            <a:pathLst>
              <a:path w="21450" h="21034" fill="none" extrusionOk="0">
                <a:moveTo>
                  <a:pt x="4912" y="0"/>
                </a:moveTo>
                <a:cubicBezTo>
                  <a:pt x="13770" y="2068"/>
                  <a:pt x="20382" y="9464"/>
                  <a:pt x="21450" y="18496"/>
                </a:cubicBezTo>
              </a:path>
              <a:path w="21450" h="21034" stroke="0" extrusionOk="0">
                <a:moveTo>
                  <a:pt x="4912" y="0"/>
                </a:moveTo>
                <a:cubicBezTo>
                  <a:pt x="13770" y="2068"/>
                  <a:pt x="20382" y="9464"/>
                  <a:pt x="21450" y="18496"/>
                </a:cubicBezTo>
                <a:lnTo>
                  <a:pt x="0" y="21034"/>
                </a:lnTo>
                <a:lnTo>
                  <a:pt x="4912" y="0"/>
                </a:lnTo>
                <a:close/>
              </a:path>
            </a:pathLst>
          </a:custGeom>
          <a:noFill/>
          <a:ln w="38100">
            <a:solidFill>
              <a:srgbClr val="00FFFF"/>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lstStyle/>
          <a:p>
            <a:endParaRPr lang="en-US"/>
          </a:p>
        </p:txBody>
      </p:sp>
      <p:sp>
        <p:nvSpPr>
          <p:cNvPr id="135177" name="Text Box 18"/>
          <p:cNvSpPr txBox="1">
            <a:spLocks noChangeArrowheads="1"/>
          </p:cNvSpPr>
          <p:nvPr/>
        </p:nvSpPr>
        <p:spPr bwMode="auto">
          <a:xfrm>
            <a:off x="601663" y="55563"/>
            <a:ext cx="722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b="1"/>
              <a:t>Y</a:t>
            </a:r>
            <a:r>
              <a:rPr lang="de-DE" altLang="en-US" sz="1800" b="1"/>
              <a:t>  </a:t>
            </a:r>
          </a:p>
        </p:txBody>
      </p:sp>
      <p:sp>
        <p:nvSpPr>
          <p:cNvPr id="135178" name="Line 16"/>
          <p:cNvSpPr>
            <a:spLocks noChangeShapeType="1"/>
          </p:cNvSpPr>
          <p:nvPr/>
        </p:nvSpPr>
        <p:spPr bwMode="auto">
          <a:xfrm rot="5400000" flipH="1">
            <a:off x="681038" y="3927475"/>
            <a:ext cx="49339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5179" name="Text Box 15"/>
          <p:cNvSpPr txBox="1">
            <a:spLocks noChangeArrowheads="1"/>
          </p:cNvSpPr>
          <p:nvPr/>
        </p:nvSpPr>
        <p:spPr bwMode="auto">
          <a:xfrm>
            <a:off x="4954588" y="634206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135180" name="Line 16"/>
          <p:cNvSpPr>
            <a:spLocks noChangeShapeType="1"/>
          </p:cNvSpPr>
          <p:nvPr/>
        </p:nvSpPr>
        <p:spPr bwMode="auto">
          <a:xfrm flipH="1">
            <a:off x="971550" y="1477963"/>
            <a:ext cx="22034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5181" name="Text Box 10"/>
          <p:cNvSpPr txBox="1">
            <a:spLocks noChangeArrowheads="1"/>
          </p:cNvSpPr>
          <p:nvPr/>
        </p:nvSpPr>
        <p:spPr bwMode="auto">
          <a:xfrm>
            <a:off x="177800" y="1257300"/>
            <a:ext cx="596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00FF00"/>
                </a:solidFill>
              </a:rPr>
              <a:t>Y(L</a:t>
            </a:r>
            <a:r>
              <a:rPr lang="de-DE" altLang="en-US" sz="2000" baseline="-25000">
                <a:solidFill>
                  <a:srgbClr val="00FF00"/>
                </a:solidFill>
              </a:rPr>
              <a:t>D1</a:t>
            </a:r>
            <a:r>
              <a:rPr lang="de-DE" altLang="en-US" sz="2000">
                <a:solidFill>
                  <a:srgbClr val="00FF00"/>
                </a:solidFill>
              </a:rPr>
              <a:t>,K</a:t>
            </a:r>
            <a:r>
              <a:rPr lang="de-DE" altLang="en-US" sz="2000" baseline="-25000">
                <a:solidFill>
                  <a:srgbClr val="00FF00"/>
                </a:solidFill>
              </a:rPr>
              <a:t>1</a:t>
            </a:r>
            <a:r>
              <a:rPr lang="de-DE" altLang="en-US" sz="2000">
                <a:solidFill>
                  <a:srgbClr val="00FF00"/>
                </a:solidFill>
              </a:rPr>
              <a:t>)</a:t>
            </a:r>
            <a:endParaRPr lang="el-GR" altLang="en-US" sz="2000">
              <a:solidFill>
                <a:srgbClr val="00FF00"/>
              </a:solidFill>
            </a:endParaRPr>
          </a:p>
        </p:txBody>
      </p:sp>
      <p:sp>
        <p:nvSpPr>
          <p:cNvPr id="135182" name="Text Box 10"/>
          <p:cNvSpPr txBox="1">
            <a:spLocks noChangeArrowheads="1"/>
          </p:cNvSpPr>
          <p:nvPr/>
        </p:nvSpPr>
        <p:spPr bwMode="auto">
          <a:xfrm>
            <a:off x="2886075" y="6430963"/>
            <a:ext cx="17018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CC"/>
                </a:solidFill>
              </a:rPr>
              <a:t>L</a:t>
            </a:r>
            <a:r>
              <a:rPr lang="en-US" altLang="en-US" sz="2000" baseline="-25000">
                <a:solidFill>
                  <a:srgbClr val="66FFCC"/>
                </a:solidFill>
              </a:rPr>
              <a:t>D1</a:t>
            </a:r>
            <a:r>
              <a:rPr lang="en-US" altLang="en-US" sz="2000">
                <a:solidFill>
                  <a:srgbClr val="66FFCC"/>
                </a:solidFill>
              </a:rPr>
              <a:t>(w</a:t>
            </a:r>
            <a:r>
              <a:rPr lang="en-US" altLang="en-US" sz="2000" baseline="-25000">
                <a:solidFill>
                  <a:srgbClr val="66FFCC"/>
                </a:solidFill>
              </a:rPr>
              <a:t>1</a:t>
            </a:r>
            <a:r>
              <a:rPr lang="en-US" altLang="en-US" sz="2000">
                <a:solidFill>
                  <a:srgbClr val="66FFCC"/>
                </a:solidFill>
              </a:rPr>
              <a:t>/P</a:t>
            </a:r>
            <a:r>
              <a:rPr lang="en-US" altLang="en-US" sz="2000" baseline="-25000">
                <a:solidFill>
                  <a:srgbClr val="66FFCC"/>
                </a:solidFill>
              </a:rPr>
              <a:t>1</a:t>
            </a:r>
            <a:r>
              <a:rPr lang="en-US" altLang="en-US" sz="2000">
                <a:solidFill>
                  <a:srgbClr val="66FFCC"/>
                </a:solidFill>
              </a:rPr>
              <a:t>,K</a:t>
            </a:r>
            <a:r>
              <a:rPr lang="en-US" altLang="en-US" sz="2000" baseline="-25000">
                <a:solidFill>
                  <a:srgbClr val="66FFCC"/>
                </a:solidFill>
              </a:rPr>
              <a:t>1</a:t>
            </a:r>
            <a:r>
              <a:rPr lang="en-US" altLang="en-US" sz="2000">
                <a:solidFill>
                  <a:srgbClr val="66FFCC"/>
                </a:solidFill>
              </a:rPr>
              <a:t>)</a:t>
            </a:r>
            <a:endParaRPr lang="el-GR" altLang="en-US" sz="2000">
              <a:solidFill>
                <a:srgbClr val="66FFCC"/>
              </a:solidFill>
            </a:endParaRPr>
          </a:p>
        </p:txBody>
      </p:sp>
      <p:sp>
        <p:nvSpPr>
          <p:cNvPr id="135183" name="Line 32"/>
          <p:cNvSpPr>
            <a:spLocks noChangeShapeType="1"/>
          </p:cNvSpPr>
          <p:nvPr/>
        </p:nvSpPr>
        <p:spPr bwMode="auto">
          <a:xfrm flipV="1">
            <a:off x="1787525" y="4098925"/>
            <a:ext cx="2743200" cy="215900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5184" name="Line 16"/>
          <p:cNvSpPr>
            <a:spLocks noChangeShapeType="1"/>
          </p:cNvSpPr>
          <p:nvPr/>
        </p:nvSpPr>
        <p:spPr bwMode="auto">
          <a:xfrm rot="10800000">
            <a:off x="982663" y="5219700"/>
            <a:ext cx="21653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5185" name="Text Box 10"/>
          <p:cNvSpPr txBox="1">
            <a:spLocks noChangeArrowheads="1"/>
          </p:cNvSpPr>
          <p:nvPr/>
        </p:nvSpPr>
        <p:spPr bwMode="auto">
          <a:xfrm>
            <a:off x="4343400" y="1233488"/>
            <a:ext cx="977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Y(L,K</a:t>
            </a:r>
            <a:r>
              <a:rPr lang="de-DE" altLang="en-US" sz="2200" baseline="-25000">
                <a:solidFill>
                  <a:srgbClr val="66FFFF"/>
                </a:solidFill>
              </a:rPr>
              <a:t>1</a:t>
            </a:r>
            <a:r>
              <a:rPr lang="de-DE" altLang="en-US" sz="2200">
                <a:solidFill>
                  <a:srgbClr val="66FFFF"/>
                </a:solidFill>
              </a:rPr>
              <a:t>)</a:t>
            </a:r>
            <a:endParaRPr lang="el-GR" altLang="en-US" sz="2200">
              <a:solidFill>
                <a:srgbClr val="66FFFF"/>
              </a:solidFill>
            </a:endParaRPr>
          </a:p>
        </p:txBody>
      </p:sp>
      <p:sp>
        <p:nvSpPr>
          <p:cNvPr id="135186" name="Text Box 13"/>
          <p:cNvSpPr txBox="1">
            <a:spLocks noChangeArrowheads="1"/>
          </p:cNvSpPr>
          <p:nvPr/>
        </p:nvSpPr>
        <p:spPr bwMode="auto">
          <a:xfrm>
            <a:off x="4365625" y="42084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S</a:t>
            </a:r>
            <a:r>
              <a:rPr lang="de-DE" altLang="en-US" sz="2200">
                <a:solidFill>
                  <a:srgbClr val="66FFFF"/>
                </a:solidFill>
              </a:rPr>
              <a:t>(w/p)</a:t>
            </a:r>
            <a:endParaRPr lang="el-GR" altLang="en-US" sz="2200">
              <a:solidFill>
                <a:srgbClr val="66FFFF"/>
              </a:solidFill>
            </a:endParaRPr>
          </a:p>
        </p:txBody>
      </p:sp>
      <p:sp>
        <p:nvSpPr>
          <p:cNvPr id="135187" name="AutoShape 64"/>
          <p:cNvSpPr>
            <a:spLocks noChangeArrowheads="1"/>
          </p:cNvSpPr>
          <p:nvPr/>
        </p:nvSpPr>
        <p:spPr bwMode="auto">
          <a:xfrm>
            <a:off x="5507212" y="615950"/>
            <a:ext cx="3624262" cy="5943600"/>
          </a:xfrm>
          <a:prstGeom prst="roundRect">
            <a:avLst>
              <a:gd name="adj" fmla="val 12495"/>
            </a:avLst>
          </a:prstGeom>
          <a:solidFill>
            <a:srgbClr val="FFFF99"/>
          </a:solidFill>
          <a:ln w="50800">
            <a:solidFill>
              <a:srgbClr val="FF0000"/>
            </a:solidFill>
            <a:round/>
            <a:headEnd/>
            <a:tailEnd/>
          </a:ln>
        </p:spPr>
        <p:txBody>
          <a:bodyPr lIns="0" tIns="0" rIns="0" bIns="0"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rgbClr val="3333FF"/>
                </a:solidFill>
              </a:rPr>
              <a:t>Under the assumptions of the neoclassical model (s. chapter 2.1.) the supply of goods depends on the </a:t>
            </a:r>
            <a:r>
              <a:rPr lang="en-US" altLang="en-US" sz="2000" dirty="0">
                <a:solidFill>
                  <a:srgbClr val="FF0000"/>
                </a:solidFill>
              </a:rPr>
              <a:t>equilibrium labor input L</a:t>
            </a:r>
            <a:r>
              <a:rPr lang="en-US" altLang="en-US" sz="2000" baseline="-25000" dirty="0">
                <a:solidFill>
                  <a:srgbClr val="FF0000"/>
                </a:solidFill>
              </a:rPr>
              <a:t>D</a:t>
            </a:r>
            <a:r>
              <a:rPr lang="en-US" altLang="en-US" sz="2000" dirty="0">
                <a:solidFill>
                  <a:srgbClr val="FF0000"/>
                </a:solidFill>
              </a:rPr>
              <a:t>(</a:t>
            </a:r>
            <a:r>
              <a:rPr lang="en-US" altLang="en-US" sz="2000" dirty="0" err="1">
                <a:solidFill>
                  <a:srgbClr val="FF0000"/>
                </a:solidFill>
              </a:rPr>
              <a:t>w</a:t>
            </a:r>
            <a:r>
              <a:rPr lang="en-US" altLang="en-US" sz="2000" baseline="-25000" dirty="0" err="1">
                <a:solidFill>
                  <a:srgbClr val="FF0000"/>
                </a:solidFill>
              </a:rPr>
              <a:t>1</a:t>
            </a:r>
            <a:r>
              <a:rPr lang="en-US" altLang="en-US" sz="2000" dirty="0">
                <a:solidFill>
                  <a:srgbClr val="FF0000"/>
                </a:solidFill>
              </a:rPr>
              <a:t>/P</a:t>
            </a:r>
            <a:r>
              <a:rPr lang="en-US" altLang="en-US" sz="2000" baseline="-25000" dirty="0">
                <a:solidFill>
                  <a:srgbClr val="FF0000"/>
                </a:solidFill>
              </a:rPr>
              <a:t>1</a:t>
            </a:r>
            <a:r>
              <a:rPr lang="en-US" altLang="en-US" sz="2000" dirty="0">
                <a:solidFill>
                  <a:srgbClr val="FF0000"/>
                </a:solidFill>
              </a:rPr>
              <a:t>,K</a:t>
            </a:r>
            <a:r>
              <a:rPr lang="en-US" altLang="en-US" sz="2000" baseline="-25000" dirty="0">
                <a:solidFill>
                  <a:srgbClr val="FF0000"/>
                </a:solidFill>
              </a:rPr>
              <a:t>1</a:t>
            </a:r>
            <a:r>
              <a:rPr lang="en-US" altLang="en-US" sz="2000" dirty="0">
                <a:solidFill>
                  <a:srgbClr val="FF0000"/>
                </a:solidFill>
              </a:rPr>
              <a:t>)</a:t>
            </a:r>
            <a:r>
              <a:rPr lang="en-US" altLang="en-US" sz="2000" dirty="0">
                <a:solidFill>
                  <a:srgbClr val="3333FF"/>
                </a:solidFill>
              </a:rPr>
              <a:t>, determined on the labor market, and the given capital stock </a:t>
            </a:r>
            <a:r>
              <a:rPr lang="en-US" altLang="en-US" sz="2000" dirty="0" err="1">
                <a:solidFill>
                  <a:srgbClr val="3333FF"/>
                </a:solidFill>
              </a:rPr>
              <a:t>K</a:t>
            </a:r>
            <a:r>
              <a:rPr lang="en-US" altLang="en-US" sz="2000" baseline="-25000" dirty="0" err="1">
                <a:solidFill>
                  <a:srgbClr val="3333FF"/>
                </a:solidFill>
              </a:rPr>
              <a:t>1</a:t>
            </a:r>
            <a:r>
              <a:rPr lang="en-US" altLang="en-US" sz="2000" dirty="0">
                <a:solidFill>
                  <a:srgbClr val="3333FF"/>
                </a:solidFill>
              </a:rPr>
              <a:t>.</a:t>
            </a:r>
          </a:p>
          <a:p>
            <a:pPr eaLnBrk="1" hangingPunct="1">
              <a:spcBef>
                <a:spcPct val="0"/>
              </a:spcBef>
              <a:buClrTx/>
              <a:buFontTx/>
              <a:buNone/>
            </a:pPr>
            <a:endParaRPr lang="en-US" altLang="en-US" sz="2000" dirty="0">
              <a:solidFill>
                <a:srgbClr val="3333FF"/>
              </a:solidFill>
            </a:endParaRPr>
          </a:p>
          <a:p>
            <a:pPr eaLnBrk="1" hangingPunct="1">
              <a:spcBef>
                <a:spcPct val="0"/>
              </a:spcBef>
              <a:buClrTx/>
              <a:buFontTx/>
              <a:buNone/>
            </a:pPr>
            <a:r>
              <a:rPr lang="en-US" altLang="en-US" sz="2000" dirty="0">
                <a:solidFill>
                  <a:srgbClr val="3333FF"/>
                </a:solidFill>
              </a:rPr>
              <a:t>The resulting level of GDP is called "</a:t>
            </a:r>
            <a:r>
              <a:rPr lang="en-US" altLang="en-US" sz="2000" dirty="0">
                <a:solidFill>
                  <a:srgbClr val="FF0000"/>
                </a:solidFill>
              </a:rPr>
              <a:t>Normal Capacity GDP</a:t>
            </a:r>
            <a:r>
              <a:rPr lang="en-US" altLang="en-US" sz="2000" dirty="0">
                <a:solidFill>
                  <a:srgbClr val="3333FF"/>
                </a:solidFill>
              </a:rPr>
              <a:t>” or (since there is no unemployment) "</a:t>
            </a:r>
            <a:r>
              <a:rPr lang="en-US" altLang="en-US" sz="2000" dirty="0">
                <a:solidFill>
                  <a:srgbClr val="FF0000"/>
                </a:solidFill>
              </a:rPr>
              <a:t>Full Employment GDP</a:t>
            </a:r>
            <a:r>
              <a:rPr lang="en-US" altLang="en-US" sz="2000" dirty="0">
                <a:solidFill>
                  <a:srgbClr val="3333FF"/>
                </a:solidFill>
              </a:rPr>
              <a:t>“. </a:t>
            </a:r>
          </a:p>
        </p:txBody>
      </p:sp>
      <p:sp>
        <p:nvSpPr>
          <p:cNvPr id="135188" name="Line 32"/>
          <p:cNvSpPr>
            <a:spLocks noChangeShapeType="1"/>
          </p:cNvSpPr>
          <p:nvPr/>
        </p:nvSpPr>
        <p:spPr bwMode="auto">
          <a:xfrm rot="5400000" flipV="1">
            <a:off x="1902619" y="3998119"/>
            <a:ext cx="2344738" cy="2222500"/>
          </a:xfrm>
          <a:prstGeom prst="line">
            <a:avLst/>
          </a:prstGeom>
          <a:noFill/>
          <a:ln w="38100">
            <a:solidFill>
              <a:srgbClr val="00FF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5189" name="Text Box 9"/>
          <p:cNvSpPr txBox="1">
            <a:spLocks noChangeArrowheads="1"/>
          </p:cNvSpPr>
          <p:nvPr/>
        </p:nvSpPr>
        <p:spPr bwMode="auto">
          <a:xfrm>
            <a:off x="4057650" y="5749925"/>
            <a:ext cx="1423988"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00FF00"/>
                </a:solidFill>
              </a:rPr>
              <a:t>L</a:t>
            </a:r>
            <a:r>
              <a:rPr lang="de-DE" altLang="en-US" sz="2200" baseline="-25000">
                <a:solidFill>
                  <a:srgbClr val="00FF00"/>
                </a:solidFill>
              </a:rPr>
              <a:t>D </a:t>
            </a:r>
            <a:r>
              <a:rPr lang="de-DE" altLang="en-US" sz="2200">
                <a:solidFill>
                  <a:srgbClr val="00FF00"/>
                </a:solidFill>
              </a:rPr>
              <a:t>(w/p,K</a:t>
            </a:r>
            <a:r>
              <a:rPr lang="de-DE" altLang="en-US" sz="2200" baseline="-25000">
                <a:solidFill>
                  <a:srgbClr val="00FF00"/>
                </a:solidFill>
              </a:rPr>
              <a:t>1</a:t>
            </a:r>
            <a:r>
              <a:rPr lang="de-DE" altLang="en-US" sz="2200">
                <a:solidFill>
                  <a:srgbClr val="00FF00"/>
                </a:solidFill>
              </a:rPr>
              <a:t>)</a:t>
            </a:r>
            <a:endParaRPr lang="el-GR" altLang="en-US" sz="2200">
              <a:solidFill>
                <a:srgbClr val="00FF00"/>
              </a:solidFill>
            </a:endParaRPr>
          </a:p>
        </p:txBody>
      </p:sp>
      <p:sp>
        <p:nvSpPr>
          <p:cNvPr id="1003546" name="Line 26"/>
          <p:cNvSpPr>
            <a:spLocks noChangeShapeType="1"/>
          </p:cNvSpPr>
          <p:nvPr/>
        </p:nvSpPr>
        <p:spPr bwMode="auto">
          <a:xfrm flipH="1">
            <a:off x="1028700" y="1039813"/>
            <a:ext cx="252413" cy="395287"/>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003547" name="AutoShape 53"/>
          <p:cNvSpPr>
            <a:spLocks noChangeArrowheads="1"/>
          </p:cNvSpPr>
          <p:nvPr/>
        </p:nvSpPr>
        <p:spPr bwMode="auto">
          <a:xfrm>
            <a:off x="1185863" y="241300"/>
            <a:ext cx="3216275" cy="820738"/>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"Normal Capacity GDP" or "Full Employment GDP"</a:t>
            </a:r>
            <a:endParaRPr lang="de-DE" altLang="en-US" sz="2000">
              <a:solidFill>
                <a:srgbClr val="3333FF"/>
              </a:solidFill>
            </a:endParaRPr>
          </a:p>
        </p:txBody>
      </p:sp>
      <p:sp>
        <p:nvSpPr>
          <p:cNvPr id="135192" name="Line 28"/>
          <p:cNvSpPr>
            <a:spLocks noChangeShapeType="1"/>
          </p:cNvSpPr>
          <p:nvPr/>
        </p:nvSpPr>
        <p:spPr bwMode="auto">
          <a:xfrm flipH="1">
            <a:off x="2209800" y="3810000"/>
            <a:ext cx="317500" cy="2794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35193" name="AutoShape 53"/>
          <p:cNvSpPr>
            <a:spLocks noChangeArrowheads="1"/>
          </p:cNvSpPr>
          <p:nvPr/>
        </p:nvSpPr>
        <p:spPr bwMode="auto">
          <a:xfrm>
            <a:off x="50800" y="3130550"/>
            <a:ext cx="2543175" cy="676275"/>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Labor Demand of the Neoclassical Model</a:t>
            </a:r>
            <a:endParaRPr lang="de-DE" altLang="en-US" sz="2000">
              <a:solidFill>
                <a:srgbClr val="3333FF"/>
              </a:solidFill>
            </a:endParaRPr>
          </a:p>
        </p:txBody>
      </p:sp>
      <p:sp>
        <p:nvSpPr>
          <p:cNvPr id="135194" name="Text Box 10"/>
          <p:cNvSpPr txBox="1">
            <a:spLocks noChangeArrowheads="1"/>
          </p:cNvSpPr>
          <p:nvPr/>
        </p:nvSpPr>
        <p:spPr bwMode="auto">
          <a:xfrm>
            <a:off x="2836863" y="3067050"/>
            <a:ext cx="1701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CC"/>
                </a:solidFill>
              </a:rPr>
              <a:t>L</a:t>
            </a:r>
            <a:r>
              <a:rPr lang="en-US" altLang="en-US" sz="2000" baseline="-25000">
                <a:solidFill>
                  <a:srgbClr val="66FFCC"/>
                </a:solidFill>
              </a:rPr>
              <a:t>D1</a:t>
            </a:r>
            <a:r>
              <a:rPr lang="en-US" altLang="en-US" sz="2000">
                <a:solidFill>
                  <a:srgbClr val="66FFCC"/>
                </a:solidFill>
              </a:rPr>
              <a:t>(w</a:t>
            </a:r>
            <a:r>
              <a:rPr lang="en-US" altLang="en-US" sz="2000" baseline="-25000">
                <a:solidFill>
                  <a:srgbClr val="66FFCC"/>
                </a:solidFill>
              </a:rPr>
              <a:t>1</a:t>
            </a:r>
            <a:r>
              <a:rPr lang="en-US" altLang="en-US" sz="2000">
                <a:solidFill>
                  <a:srgbClr val="66FFCC"/>
                </a:solidFill>
              </a:rPr>
              <a:t>/P</a:t>
            </a:r>
            <a:r>
              <a:rPr lang="en-US" altLang="en-US" sz="2000" baseline="-25000">
                <a:solidFill>
                  <a:srgbClr val="66FFCC"/>
                </a:solidFill>
              </a:rPr>
              <a:t>1</a:t>
            </a:r>
            <a:r>
              <a:rPr lang="en-US" altLang="en-US" sz="2000">
                <a:solidFill>
                  <a:srgbClr val="66FFCC"/>
                </a:solidFill>
              </a:rPr>
              <a:t>,K</a:t>
            </a:r>
            <a:r>
              <a:rPr lang="en-US" altLang="en-US" sz="2000" baseline="-25000">
                <a:solidFill>
                  <a:srgbClr val="66FFCC"/>
                </a:solidFill>
              </a:rPr>
              <a:t>1</a:t>
            </a:r>
            <a:r>
              <a:rPr lang="en-US" altLang="en-US" sz="2000">
                <a:solidFill>
                  <a:srgbClr val="66FFCC"/>
                </a:solidFill>
              </a:rPr>
              <a:t>)</a:t>
            </a:r>
            <a:endParaRPr lang="el-GR" altLang="en-US" sz="2000">
              <a:solidFill>
                <a:srgbClr val="66FFCC"/>
              </a:solidFill>
            </a:endParaRPr>
          </a:p>
        </p:txBody>
      </p:sp>
      <p:sp>
        <p:nvSpPr>
          <p:cNvPr id="1003555" name="Line 35"/>
          <p:cNvSpPr>
            <a:spLocks noChangeShapeType="1"/>
          </p:cNvSpPr>
          <p:nvPr/>
        </p:nvSpPr>
        <p:spPr bwMode="auto">
          <a:xfrm flipH="1">
            <a:off x="3176588" y="2757488"/>
            <a:ext cx="317500" cy="2794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003554" name="AutoShape 53"/>
          <p:cNvSpPr>
            <a:spLocks noChangeArrowheads="1"/>
          </p:cNvSpPr>
          <p:nvPr/>
        </p:nvSpPr>
        <p:spPr bwMode="auto">
          <a:xfrm>
            <a:off x="3443288" y="2141538"/>
            <a:ext cx="1552575" cy="676275"/>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Equilibrium Labor Input</a:t>
            </a:r>
            <a:endParaRPr lang="de-DE" altLang="en-US" sz="2000">
              <a:solidFill>
                <a:srgbClr val="3333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0355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0355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0354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035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546" grpId="0" animBg="1"/>
      <p:bldP spid="1003547" grpId="0" animBg="1"/>
      <p:bldP spid="1003555" grpId="0" animBg="1"/>
      <p:bldP spid="1003554" grpId="0" animBg="1"/>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619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9A428DB-35BB-49D9-9871-AD57201B900D}" type="slidenum">
              <a:rPr lang="de-DE" altLang="en-US" sz="1600" smtClean="0"/>
              <a:pPr>
                <a:spcBef>
                  <a:spcPct val="0"/>
                </a:spcBef>
                <a:buClrTx/>
                <a:buFontTx/>
                <a:buNone/>
              </a:pPr>
              <a:t>118</a:t>
            </a:fld>
            <a:r>
              <a:rPr lang="de-DE" altLang="en-US" sz="1600"/>
              <a:t> -</a:t>
            </a:r>
          </a:p>
        </p:txBody>
      </p:sp>
      <p:grpSp>
        <p:nvGrpSpPr>
          <p:cNvPr id="136195" name="Group 2"/>
          <p:cNvGrpSpPr>
            <a:grpSpLocks/>
          </p:cNvGrpSpPr>
          <p:nvPr/>
        </p:nvGrpSpPr>
        <p:grpSpPr bwMode="auto">
          <a:xfrm>
            <a:off x="495300" y="4665663"/>
            <a:ext cx="544513" cy="946150"/>
            <a:chOff x="0" y="2947"/>
            <a:chExt cx="343" cy="596"/>
          </a:xfrm>
        </p:grpSpPr>
        <p:grpSp>
          <p:nvGrpSpPr>
            <p:cNvPr id="136221" name="Group 3"/>
            <p:cNvGrpSpPr>
              <a:grpSpLocks/>
            </p:cNvGrpSpPr>
            <p:nvPr/>
          </p:nvGrpSpPr>
          <p:grpSpPr bwMode="auto">
            <a:xfrm>
              <a:off x="0" y="3017"/>
              <a:ext cx="336" cy="526"/>
              <a:chOff x="8" y="3017"/>
              <a:chExt cx="336" cy="526"/>
            </a:xfrm>
          </p:grpSpPr>
          <p:sp>
            <p:nvSpPr>
              <p:cNvPr id="136223" name="Text Box 10"/>
              <p:cNvSpPr txBox="1">
                <a:spLocks noChangeArrowheads="1"/>
              </p:cNvSpPr>
              <p:nvPr/>
            </p:nvSpPr>
            <p:spPr bwMode="auto">
              <a:xfrm>
                <a:off x="8" y="3274"/>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P</a:t>
                </a:r>
                <a:r>
                  <a:rPr lang="de-DE" altLang="en-US" sz="2200" baseline="-25000">
                    <a:solidFill>
                      <a:srgbClr val="66FFFF"/>
                    </a:solidFill>
                  </a:rPr>
                  <a:t>1</a:t>
                </a:r>
                <a:endParaRPr lang="el-GR" altLang="en-US" sz="2200" baseline="-25000">
                  <a:solidFill>
                    <a:srgbClr val="66FFFF"/>
                  </a:solidFill>
                </a:endParaRPr>
              </a:p>
            </p:txBody>
          </p:sp>
          <p:sp>
            <p:nvSpPr>
              <p:cNvPr id="136224" name="Text Box 10"/>
              <p:cNvSpPr txBox="1">
                <a:spLocks noChangeArrowheads="1"/>
              </p:cNvSpPr>
              <p:nvPr/>
            </p:nvSpPr>
            <p:spPr bwMode="auto">
              <a:xfrm>
                <a:off x="8" y="3017"/>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w</a:t>
                </a:r>
                <a:r>
                  <a:rPr lang="de-DE" altLang="en-US" sz="2200" baseline="-25000">
                    <a:solidFill>
                      <a:srgbClr val="66FFFF"/>
                    </a:solidFill>
                  </a:rPr>
                  <a:t>1</a:t>
                </a:r>
                <a:endParaRPr lang="el-GR" altLang="en-US" sz="2200" baseline="-25000">
                  <a:solidFill>
                    <a:srgbClr val="66FFFF"/>
                  </a:solidFill>
                </a:endParaRPr>
              </a:p>
            </p:txBody>
          </p:sp>
        </p:grpSp>
        <p:sp>
          <p:nvSpPr>
            <p:cNvPr id="136222" name="Text Box 10"/>
            <p:cNvSpPr txBox="1">
              <a:spLocks noChangeArrowheads="1"/>
            </p:cNvSpPr>
            <p:nvPr/>
          </p:nvSpPr>
          <p:spPr bwMode="auto">
            <a:xfrm>
              <a:off x="79" y="2947"/>
              <a:ext cx="264"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4400" baseline="-25000">
                  <a:solidFill>
                    <a:srgbClr val="66FFFF"/>
                  </a:solidFill>
                </a:rPr>
                <a:t>_</a:t>
              </a:r>
              <a:endParaRPr lang="el-GR" altLang="en-US" sz="4400" baseline="-25000">
                <a:solidFill>
                  <a:srgbClr val="66FFFF"/>
                </a:solidFill>
              </a:endParaRPr>
            </a:p>
          </p:txBody>
        </p:sp>
      </p:grpSp>
      <p:sp>
        <p:nvSpPr>
          <p:cNvPr id="136196" name="Rectangle 2"/>
          <p:cNvSpPr>
            <a:spLocks noGrp="1" noChangeArrowheads="1"/>
          </p:cNvSpPr>
          <p:nvPr>
            <p:ph type="title" idx="4294967295"/>
          </p:nvPr>
        </p:nvSpPr>
        <p:spPr>
          <a:xfrm>
            <a:off x="5194300" y="0"/>
            <a:ext cx="3949700" cy="57308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2000" b="0">
                <a:effectLst/>
              </a:rPr>
              <a:t>The Effect of the Demand for Goods on the Labor Market</a:t>
            </a:r>
          </a:p>
        </p:txBody>
      </p:sp>
      <p:graphicFrame>
        <p:nvGraphicFramePr>
          <p:cNvPr id="136197" name="Object 2"/>
          <p:cNvGraphicFramePr>
            <a:graphicFrameLocks/>
          </p:cNvGraphicFramePr>
          <p:nvPr/>
        </p:nvGraphicFramePr>
        <p:xfrm>
          <a:off x="896938" y="0"/>
          <a:ext cx="4448175" cy="3219450"/>
        </p:xfrm>
        <a:graphic>
          <a:graphicData uri="http://schemas.openxmlformats.org/presentationml/2006/ole">
            <mc:AlternateContent xmlns:mc="http://schemas.openxmlformats.org/markup-compatibility/2006">
              <mc:Choice xmlns:v="urn:schemas-microsoft-com:vml" Requires="v">
                <p:oleObj spid="_x0000_s137175" name="Diagramm" r:id="rId4" imgW="7438949" imgH="5324551" progId="MSGraph.Chart.8">
                  <p:embed followColorScheme="full"/>
                </p:oleObj>
              </mc:Choice>
              <mc:Fallback>
                <p:oleObj name="Diagramm" r:id="rId4" imgW="7438949" imgH="5324551"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6938" y="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6198" name="Object 3"/>
          <p:cNvGraphicFramePr>
            <a:graphicFrameLocks/>
          </p:cNvGraphicFramePr>
          <p:nvPr/>
        </p:nvGraphicFramePr>
        <p:xfrm>
          <a:off x="898525" y="3346450"/>
          <a:ext cx="4448175" cy="3219450"/>
        </p:xfrm>
        <a:graphic>
          <a:graphicData uri="http://schemas.openxmlformats.org/presentationml/2006/ole">
            <mc:AlternateContent xmlns:mc="http://schemas.openxmlformats.org/markup-compatibility/2006">
              <mc:Choice xmlns:v="urn:schemas-microsoft-com:vml" Requires="v">
                <p:oleObj spid="_x0000_s137176" name="Diagramm" r:id="rId6" imgW="7429500" imgH="5334000" progId="MSGraph.Chart.8">
                  <p:embed followColorScheme="full"/>
                </p:oleObj>
              </mc:Choice>
              <mc:Fallback>
                <p:oleObj name="Diagramm" r:id="rId6" imgW="7429500" imgH="5334000"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8525" y="334645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6199" name="Text Box 15"/>
          <p:cNvSpPr txBox="1">
            <a:spLocks noChangeArrowheads="1"/>
          </p:cNvSpPr>
          <p:nvPr/>
        </p:nvSpPr>
        <p:spPr bwMode="auto">
          <a:xfrm>
            <a:off x="4927600" y="300831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136200" name="Arc 16"/>
          <p:cNvSpPr>
            <a:spLocks/>
          </p:cNvSpPr>
          <p:nvPr/>
        </p:nvSpPr>
        <p:spPr bwMode="auto">
          <a:xfrm flipH="1">
            <a:off x="1022350" y="1206500"/>
            <a:ext cx="4492625" cy="2082800"/>
          </a:xfrm>
          <a:custGeom>
            <a:avLst/>
            <a:gdLst>
              <a:gd name="T0" fmla="*/ 2147483647 w 21450"/>
              <a:gd name="T1" fmla="*/ 0 h 21034"/>
              <a:gd name="T2" fmla="*/ 2147483647 w 21450"/>
              <a:gd name="T3" fmla="*/ 2147483647 h 21034"/>
              <a:gd name="T4" fmla="*/ 0 w 21450"/>
              <a:gd name="T5" fmla="*/ 2147483647 h 21034"/>
              <a:gd name="T6" fmla="*/ 0 60000 65536"/>
              <a:gd name="T7" fmla="*/ 0 60000 65536"/>
              <a:gd name="T8" fmla="*/ 0 60000 65536"/>
              <a:gd name="T9" fmla="*/ 0 w 21450"/>
              <a:gd name="T10" fmla="*/ 0 h 21034"/>
              <a:gd name="T11" fmla="*/ 21450 w 21450"/>
              <a:gd name="T12" fmla="*/ 21034 h 21034"/>
            </a:gdLst>
            <a:ahLst/>
            <a:cxnLst>
              <a:cxn ang="T6">
                <a:pos x="T0" y="T1"/>
              </a:cxn>
              <a:cxn ang="T7">
                <a:pos x="T2" y="T3"/>
              </a:cxn>
              <a:cxn ang="T8">
                <a:pos x="T4" y="T5"/>
              </a:cxn>
            </a:cxnLst>
            <a:rect l="T9" t="T10" r="T11" b="T12"/>
            <a:pathLst>
              <a:path w="21450" h="21034" fill="none" extrusionOk="0">
                <a:moveTo>
                  <a:pt x="4912" y="0"/>
                </a:moveTo>
                <a:cubicBezTo>
                  <a:pt x="13770" y="2068"/>
                  <a:pt x="20382" y="9464"/>
                  <a:pt x="21450" y="18496"/>
                </a:cubicBezTo>
              </a:path>
              <a:path w="21450" h="21034" stroke="0" extrusionOk="0">
                <a:moveTo>
                  <a:pt x="4912" y="0"/>
                </a:moveTo>
                <a:cubicBezTo>
                  <a:pt x="13770" y="2068"/>
                  <a:pt x="20382" y="9464"/>
                  <a:pt x="21450" y="18496"/>
                </a:cubicBezTo>
                <a:lnTo>
                  <a:pt x="0" y="21034"/>
                </a:lnTo>
                <a:lnTo>
                  <a:pt x="4912" y="0"/>
                </a:lnTo>
                <a:close/>
              </a:path>
            </a:pathLst>
          </a:custGeom>
          <a:noFill/>
          <a:ln w="38100">
            <a:solidFill>
              <a:srgbClr val="00FFFF"/>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lstStyle/>
          <a:p>
            <a:endParaRPr lang="en-US"/>
          </a:p>
        </p:txBody>
      </p:sp>
      <p:sp>
        <p:nvSpPr>
          <p:cNvPr id="136201" name="Text Box 18"/>
          <p:cNvSpPr txBox="1">
            <a:spLocks noChangeArrowheads="1"/>
          </p:cNvSpPr>
          <p:nvPr/>
        </p:nvSpPr>
        <p:spPr bwMode="auto">
          <a:xfrm>
            <a:off x="601663" y="55563"/>
            <a:ext cx="722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b="1"/>
              <a:t>Y</a:t>
            </a:r>
            <a:r>
              <a:rPr lang="de-DE" altLang="en-US" sz="1800" b="1"/>
              <a:t>  </a:t>
            </a:r>
          </a:p>
        </p:txBody>
      </p:sp>
      <p:sp>
        <p:nvSpPr>
          <p:cNvPr id="136202" name="Line 16"/>
          <p:cNvSpPr>
            <a:spLocks noChangeShapeType="1"/>
          </p:cNvSpPr>
          <p:nvPr/>
        </p:nvSpPr>
        <p:spPr bwMode="auto">
          <a:xfrm rot="5400000" flipH="1">
            <a:off x="681038" y="3927475"/>
            <a:ext cx="49339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6203" name="Text Box 15"/>
          <p:cNvSpPr txBox="1">
            <a:spLocks noChangeArrowheads="1"/>
          </p:cNvSpPr>
          <p:nvPr/>
        </p:nvSpPr>
        <p:spPr bwMode="auto">
          <a:xfrm>
            <a:off x="4954588" y="634206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136204" name="Line 16"/>
          <p:cNvSpPr>
            <a:spLocks noChangeShapeType="1"/>
          </p:cNvSpPr>
          <p:nvPr/>
        </p:nvSpPr>
        <p:spPr bwMode="auto">
          <a:xfrm flipH="1">
            <a:off x="971550" y="1477963"/>
            <a:ext cx="22034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6205" name="Text Box 10"/>
          <p:cNvSpPr txBox="1">
            <a:spLocks noChangeArrowheads="1"/>
          </p:cNvSpPr>
          <p:nvPr/>
        </p:nvSpPr>
        <p:spPr bwMode="auto">
          <a:xfrm>
            <a:off x="177800" y="1257300"/>
            <a:ext cx="596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00FF00"/>
                </a:solidFill>
              </a:rPr>
              <a:t>Y(L</a:t>
            </a:r>
            <a:r>
              <a:rPr lang="de-DE" altLang="en-US" sz="2000" baseline="-25000">
                <a:solidFill>
                  <a:srgbClr val="00FF00"/>
                </a:solidFill>
              </a:rPr>
              <a:t>D1</a:t>
            </a:r>
            <a:r>
              <a:rPr lang="de-DE" altLang="en-US" sz="2000">
                <a:solidFill>
                  <a:srgbClr val="00FF00"/>
                </a:solidFill>
              </a:rPr>
              <a:t>,K</a:t>
            </a:r>
            <a:r>
              <a:rPr lang="de-DE" altLang="en-US" sz="2000" baseline="-25000">
                <a:solidFill>
                  <a:srgbClr val="00FF00"/>
                </a:solidFill>
              </a:rPr>
              <a:t>1</a:t>
            </a:r>
            <a:r>
              <a:rPr lang="de-DE" altLang="en-US" sz="2000">
                <a:solidFill>
                  <a:srgbClr val="00FF00"/>
                </a:solidFill>
              </a:rPr>
              <a:t>)</a:t>
            </a:r>
            <a:endParaRPr lang="el-GR" altLang="en-US" sz="2000">
              <a:solidFill>
                <a:srgbClr val="00FF00"/>
              </a:solidFill>
            </a:endParaRPr>
          </a:p>
        </p:txBody>
      </p:sp>
      <p:sp>
        <p:nvSpPr>
          <p:cNvPr id="136206" name="Text Box 10"/>
          <p:cNvSpPr txBox="1">
            <a:spLocks noChangeArrowheads="1"/>
          </p:cNvSpPr>
          <p:nvPr/>
        </p:nvSpPr>
        <p:spPr bwMode="auto">
          <a:xfrm>
            <a:off x="2886075" y="6430963"/>
            <a:ext cx="17018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CC"/>
                </a:solidFill>
              </a:rPr>
              <a:t>L</a:t>
            </a:r>
            <a:r>
              <a:rPr lang="en-US" altLang="en-US" sz="2000" baseline="-25000">
                <a:solidFill>
                  <a:srgbClr val="66FFCC"/>
                </a:solidFill>
              </a:rPr>
              <a:t>D1</a:t>
            </a:r>
            <a:r>
              <a:rPr lang="en-US" altLang="en-US" sz="2000">
                <a:solidFill>
                  <a:srgbClr val="66FFCC"/>
                </a:solidFill>
              </a:rPr>
              <a:t>(w</a:t>
            </a:r>
            <a:r>
              <a:rPr lang="en-US" altLang="en-US" sz="2000" baseline="-25000">
                <a:solidFill>
                  <a:srgbClr val="66FFCC"/>
                </a:solidFill>
              </a:rPr>
              <a:t>1</a:t>
            </a:r>
            <a:r>
              <a:rPr lang="en-US" altLang="en-US" sz="2000">
                <a:solidFill>
                  <a:srgbClr val="66FFCC"/>
                </a:solidFill>
              </a:rPr>
              <a:t>/P</a:t>
            </a:r>
            <a:r>
              <a:rPr lang="en-US" altLang="en-US" sz="2000" baseline="-25000">
                <a:solidFill>
                  <a:srgbClr val="66FFCC"/>
                </a:solidFill>
              </a:rPr>
              <a:t>1</a:t>
            </a:r>
            <a:r>
              <a:rPr lang="en-US" altLang="en-US" sz="2000">
                <a:solidFill>
                  <a:srgbClr val="66FFCC"/>
                </a:solidFill>
              </a:rPr>
              <a:t>,K</a:t>
            </a:r>
            <a:r>
              <a:rPr lang="en-US" altLang="en-US" sz="2000" baseline="-25000">
                <a:solidFill>
                  <a:srgbClr val="66FFCC"/>
                </a:solidFill>
              </a:rPr>
              <a:t>1</a:t>
            </a:r>
            <a:r>
              <a:rPr lang="en-US" altLang="en-US" sz="2000">
                <a:solidFill>
                  <a:srgbClr val="66FFCC"/>
                </a:solidFill>
              </a:rPr>
              <a:t>)</a:t>
            </a:r>
            <a:endParaRPr lang="el-GR" altLang="en-US" sz="2000">
              <a:solidFill>
                <a:srgbClr val="66FFCC"/>
              </a:solidFill>
            </a:endParaRPr>
          </a:p>
        </p:txBody>
      </p:sp>
      <p:sp>
        <p:nvSpPr>
          <p:cNvPr id="136207" name="Line 32"/>
          <p:cNvSpPr>
            <a:spLocks noChangeShapeType="1"/>
          </p:cNvSpPr>
          <p:nvPr/>
        </p:nvSpPr>
        <p:spPr bwMode="auto">
          <a:xfrm flipV="1">
            <a:off x="1787525" y="4098925"/>
            <a:ext cx="2743200" cy="215900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6208" name="Line 16"/>
          <p:cNvSpPr>
            <a:spLocks noChangeShapeType="1"/>
          </p:cNvSpPr>
          <p:nvPr/>
        </p:nvSpPr>
        <p:spPr bwMode="auto">
          <a:xfrm rot="10800000">
            <a:off x="982663" y="5219700"/>
            <a:ext cx="21653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6209" name="Text Box 10"/>
          <p:cNvSpPr txBox="1">
            <a:spLocks noChangeArrowheads="1"/>
          </p:cNvSpPr>
          <p:nvPr/>
        </p:nvSpPr>
        <p:spPr bwMode="auto">
          <a:xfrm>
            <a:off x="4343400" y="1233488"/>
            <a:ext cx="977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Y(L,K</a:t>
            </a:r>
            <a:r>
              <a:rPr lang="de-DE" altLang="en-US" sz="2200" baseline="-25000">
                <a:solidFill>
                  <a:srgbClr val="66FFFF"/>
                </a:solidFill>
              </a:rPr>
              <a:t>1</a:t>
            </a:r>
            <a:r>
              <a:rPr lang="de-DE" altLang="en-US" sz="2200">
                <a:solidFill>
                  <a:srgbClr val="66FFFF"/>
                </a:solidFill>
              </a:rPr>
              <a:t>)</a:t>
            </a:r>
            <a:endParaRPr lang="el-GR" altLang="en-US" sz="2200">
              <a:solidFill>
                <a:srgbClr val="66FFFF"/>
              </a:solidFill>
            </a:endParaRPr>
          </a:p>
        </p:txBody>
      </p:sp>
      <p:sp>
        <p:nvSpPr>
          <p:cNvPr id="136210" name="Text Box 13"/>
          <p:cNvSpPr txBox="1">
            <a:spLocks noChangeArrowheads="1"/>
          </p:cNvSpPr>
          <p:nvPr/>
        </p:nvSpPr>
        <p:spPr bwMode="auto">
          <a:xfrm>
            <a:off x="4365625" y="42084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S</a:t>
            </a:r>
            <a:r>
              <a:rPr lang="de-DE" altLang="en-US" sz="2200">
                <a:solidFill>
                  <a:srgbClr val="66FFFF"/>
                </a:solidFill>
              </a:rPr>
              <a:t>(w/p)</a:t>
            </a:r>
            <a:endParaRPr lang="el-GR" altLang="en-US" sz="2200">
              <a:solidFill>
                <a:srgbClr val="66FFFF"/>
              </a:solidFill>
            </a:endParaRPr>
          </a:p>
        </p:txBody>
      </p:sp>
      <p:sp>
        <p:nvSpPr>
          <p:cNvPr id="136211" name="AutoShape 64"/>
          <p:cNvSpPr>
            <a:spLocks noChangeArrowheads="1"/>
          </p:cNvSpPr>
          <p:nvPr/>
        </p:nvSpPr>
        <p:spPr bwMode="auto">
          <a:xfrm>
            <a:off x="5519738" y="615950"/>
            <a:ext cx="3624262" cy="5943600"/>
          </a:xfrm>
          <a:prstGeom prst="roundRect">
            <a:avLst>
              <a:gd name="adj" fmla="val 12495"/>
            </a:avLst>
          </a:prstGeom>
          <a:solidFill>
            <a:srgbClr val="FFFF99"/>
          </a:solidFill>
          <a:ln w="50800">
            <a:solidFill>
              <a:srgbClr val="FF0000"/>
            </a:solidFill>
            <a:round/>
            <a:headEnd/>
            <a:tailEnd/>
          </a:ln>
        </p:spPr>
        <p:txBody>
          <a:bodyPr lIns="0" tIns="0" rIns="0" bIns="0"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rgbClr val="3333FF"/>
                </a:solidFill>
              </a:rPr>
              <a:t>Under the assumptions of the Keynesian model, </a:t>
            </a:r>
            <a:r>
              <a:rPr lang="en-US" altLang="en-US" sz="2000" dirty="0">
                <a:solidFill>
                  <a:srgbClr val="FF0000"/>
                </a:solidFill>
              </a:rPr>
              <a:t>firms adjust</a:t>
            </a:r>
            <a:r>
              <a:rPr lang="en-US" altLang="en-US" sz="2000" dirty="0">
                <a:solidFill>
                  <a:srgbClr val="3333FF"/>
                </a:solidFill>
              </a:rPr>
              <a:t> in the short run their production of goods to the demand for goods. Therefore they will also adjust their </a:t>
            </a:r>
            <a:r>
              <a:rPr lang="en-US" altLang="en-US" sz="2000" dirty="0">
                <a:solidFill>
                  <a:srgbClr val="FF0000"/>
                </a:solidFill>
              </a:rPr>
              <a:t>labor demand</a:t>
            </a:r>
            <a:r>
              <a:rPr lang="en-US" altLang="en-US" sz="2000" dirty="0">
                <a:solidFill>
                  <a:srgbClr val="3333FF"/>
                </a:solidFill>
              </a:rPr>
              <a:t> </a:t>
            </a:r>
            <a:r>
              <a:rPr lang="en-US" altLang="en-US" sz="2000" dirty="0">
                <a:solidFill>
                  <a:srgbClr val="FF0000"/>
                </a:solidFill>
              </a:rPr>
              <a:t>to the demand for goods </a:t>
            </a:r>
            <a:r>
              <a:rPr lang="en-US" altLang="en-US" sz="2000" dirty="0">
                <a:solidFill>
                  <a:srgbClr val="3333FF"/>
                </a:solidFill>
              </a:rPr>
              <a:t>in the short run!</a:t>
            </a:r>
          </a:p>
          <a:p>
            <a:pPr eaLnBrk="1" hangingPunct="1">
              <a:lnSpc>
                <a:spcPct val="40000"/>
              </a:lnSpc>
              <a:spcBef>
                <a:spcPct val="0"/>
              </a:spcBef>
              <a:buClrTx/>
              <a:buFontTx/>
              <a:buNone/>
            </a:pPr>
            <a:endParaRPr lang="en-US" altLang="en-US" sz="2000" dirty="0">
              <a:solidFill>
                <a:srgbClr val="3333FF"/>
              </a:solidFill>
            </a:endParaRPr>
          </a:p>
          <a:p>
            <a:pPr eaLnBrk="1" hangingPunct="1">
              <a:spcBef>
                <a:spcPct val="0"/>
              </a:spcBef>
              <a:buClrTx/>
              <a:buFontTx/>
              <a:buNone/>
            </a:pPr>
            <a:r>
              <a:rPr lang="en-US" altLang="en-US" sz="2000" dirty="0">
                <a:solidFill>
                  <a:srgbClr val="3333FF"/>
                </a:solidFill>
              </a:rPr>
              <a:t>Consequently, </a:t>
            </a:r>
            <a:r>
              <a:rPr lang="en-US" altLang="en-US" sz="2000" dirty="0">
                <a:solidFill>
                  <a:srgbClr val="FF0000"/>
                </a:solidFill>
              </a:rPr>
              <a:t>in the short run</a:t>
            </a:r>
            <a:r>
              <a:rPr lang="en-US" altLang="en-US" sz="2000" dirty="0">
                <a:solidFill>
                  <a:srgbClr val="3333FF"/>
                </a:solidFill>
              </a:rPr>
              <a:t>, the </a:t>
            </a:r>
            <a:r>
              <a:rPr lang="en-US" altLang="en-US" sz="2000" dirty="0">
                <a:solidFill>
                  <a:srgbClr val="FF0000"/>
                </a:solidFill>
              </a:rPr>
              <a:t>labor demand</a:t>
            </a:r>
            <a:r>
              <a:rPr lang="en-US" altLang="en-US" sz="2000" dirty="0">
                <a:solidFill>
                  <a:srgbClr val="3333FF"/>
                </a:solidFill>
              </a:rPr>
              <a:t> of firms is, under Keynesian assumptions, not </a:t>
            </a:r>
            <a:r>
              <a:rPr lang="en-US" altLang="en-US" sz="2000" dirty="0">
                <a:solidFill>
                  <a:srgbClr val="FF0000"/>
                </a:solidFill>
              </a:rPr>
              <a:t>determined</a:t>
            </a:r>
            <a:r>
              <a:rPr lang="en-US" altLang="en-US" sz="2000" dirty="0">
                <a:solidFill>
                  <a:srgbClr val="3333FF"/>
                </a:solidFill>
              </a:rPr>
              <a:t> by the real wage w/P and the given capital stock </a:t>
            </a:r>
            <a:r>
              <a:rPr lang="en-US" altLang="en-US" sz="2000" dirty="0" err="1">
                <a:solidFill>
                  <a:srgbClr val="3333FF"/>
                </a:solidFill>
              </a:rPr>
              <a:t>K</a:t>
            </a:r>
            <a:r>
              <a:rPr lang="en-US" altLang="en-US" sz="2000" baseline="-25000" dirty="0" err="1">
                <a:solidFill>
                  <a:srgbClr val="3333FF"/>
                </a:solidFill>
              </a:rPr>
              <a:t>1</a:t>
            </a:r>
            <a:r>
              <a:rPr lang="en-US" altLang="en-US" sz="2000" dirty="0">
                <a:solidFill>
                  <a:srgbClr val="3333FF"/>
                </a:solidFill>
              </a:rPr>
              <a:t>, i.e. by L</a:t>
            </a:r>
            <a:r>
              <a:rPr lang="en-US" altLang="en-US" sz="2000" baseline="-25000" dirty="0">
                <a:solidFill>
                  <a:srgbClr val="3333FF"/>
                </a:solidFill>
              </a:rPr>
              <a:t>D</a:t>
            </a:r>
            <a:r>
              <a:rPr lang="en-US" altLang="en-US" sz="2000" dirty="0">
                <a:solidFill>
                  <a:srgbClr val="3333FF"/>
                </a:solidFill>
              </a:rPr>
              <a:t>(w/P,K</a:t>
            </a:r>
            <a:r>
              <a:rPr lang="en-US" altLang="en-US" sz="2000" baseline="-25000" dirty="0">
                <a:solidFill>
                  <a:srgbClr val="3333FF"/>
                </a:solidFill>
              </a:rPr>
              <a:t>1</a:t>
            </a:r>
            <a:r>
              <a:rPr lang="en-US" altLang="en-US" sz="2000" dirty="0">
                <a:solidFill>
                  <a:srgbClr val="3333FF"/>
                </a:solidFill>
              </a:rPr>
              <a:t>), but </a:t>
            </a:r>
            <a:r>
              <a:rPr lang="en-US" altLang="en-US" sz="2000" dirty="0">
                <a:solidFill>
                  <a:srgbClr val="FF0000"/>
                </a:solidFill>
              </a:rPr>
              <a:t>by</a:t>
            </a:r>
            <a:r>
              <a:rPr lang="en-US" altLang="en-US" sz="2000" dirty="0">
                <a:solidFill>
                  <a:srgbClr val="3333FF"/>
                </a:solidFill>
              </a:rPr>
              <a:t> the </a:t>
            </a:r>
            <a:r>
              <a:rPr lang="en-US" altLang="en-US" sz="2000" dirty="0">
                <a:solidFill>
                  <a:srgbClr val="FF0000"/>
                </a:solidFill>
              </a:rPr>
              <a:t>demand for goods</a:t>
            </a:r>
            <a:r>
              <a:rPr lang="en-US" altLang="en-US" sz="2000" dirty="0">
                <a:solidFill>
                  <a:srgbClr val="3333FF"/>
                </a:solidFill>
              </a:rPr>
              <a:t> Y</a:t>
            </a:r>
            <a:r>
              <a:rPr lang="en-US" altLang="en-US" sz="2000" baseline="-25000" dirty="0">
                <a:solidFill>
                  <a:srgbClr val="3333FF"/>
                </a:solidFill>
              </a:rPr>
              <a:t>D</a:t>
            </a:r>
            <a:r>
              <a:rPr lang="en-US" altLang="en-US" sz="2000" dirty="0">
                <a:solidFill>
                  <a:srgbClr val="3333FF"/>
                </a:solidFill>
              </a:rPr>
              <a:t>.</a:t>
            </a:r>
          </a:p>
          <a:p>
            <a:pPr eaLnBrk="1" hangingPunct="1">
              <a:lnSpc>
                <a:spcPct val="40000"/>
              </a:lnSpc>
              <a:spcBef>
                <a:spcPct val="0"/>
              </a:spcBef>
              <a:buClrTx/>
              <a:buFontTx/>
              <a:buNone/>
            </a:pPr>
            <a:endParaRPr lang="en-US" altLang="en-US" sz="2000" dirty="0">
              <a:solidFill>
                <a:srgbClr val="3333FF"/>
              </a:solidFill>
            </a:endParaRPr>
          </a:p>
          <a:p>
            <a:pPr eaLnBrk="1" hangingPunct="1">
              <a:spcBef>
                <a:spcPct val="0"/>
              </a:spcBef>
              <a:buClrTx/>
              <a:buFontTx/>
              <a:buNone/>
            </a:pPr>
            <a:r>
              <a:rPr lang="en-US" altLang="en-US" sz="2000" dirty="0">
                <a:solidFill>
                  <a:srgbClr val="3333FF"/>
                </a:solidFill>
              </a:rPr>
              <a:t>The </a:t>
            </a:r>
            <a:r>
              <a:rPr lang="en-US" altLang="en-US" sz="2000" dirty="0">
                <a:solidFill>
                  <a:srgbClr val="FF0000"/>
                </a:solidFill>
              </a:rPr>
              <a:t>"short-run" demand for labor</a:t>
            </a:r>
            <a:r>
              <a:rPr lang="en-US" altLang="en-US" sz="2000" dirty="0">
                <a:solidFill>
                  <a:srgbClr val="3333FF"/>
                </a:solidFill>
              </a:rPr>
              <a:t> therefore equals </a:t>
            </a:r>
            <a:r>
              <a:rPr lang="en-US" altLang="en-US" sz="2000" dirty="0">
                <a:solidFill>
                  <a:srgbClr val="FF0000"/>
                </a:solidFill>
              </a:rPr>
              <a:t>L</a:t>
            </a:r>
            <a:r>
              <a:rPr lang="en-US" altLang="en-US" sz="2000" baseline="-25000" dirty="0">
                <a:solidFill>
                  <a:srgbClr val="FF0000"/>
                </a:solidFill>
              </a:rPr>
              <a:t>D</a:t>
            </a:r>
            <a:r>
              <a:rPr lang="en-US" altLang="en-US" sz="2000" dirty="0">
                <a:solidFill>
                  <a:srgbClr val="FF0000"/>
                </a:solidFill>
              </a:rPr>
              <a:t>(Y</a:t>
            </a:r>
            <a:r>
              <a:rPr lang="en-US" altLang="en-US" sz="2000" baseline="-25000" dirty="0">
                <a:solidFill>
                  <a:srgbClr val="FF0000"/>
                </a:solidFill>
              </a:rPr>
              <a:t>D</a:t>
            </a:r>
            <a:r>
              <a:rPr lang="en-US" altLang="en-US" sz="2000" dirty="0">
                <a:solidFill>
                  <a:srgbClr val="FF0000"/>
                </a:solidFill>
              </a:rPr>
              <a:t>)</a:t>
            </a:r>
          </a:p>
        </p:txBody>
      </p:sp>
      <p:sp>
        <p:nvSpPr>
          <p:cNvPr id="136212" name="Line 32"/>
          <p:cNvSpPr>
            <a:spLocks noChangeShapeType="1"/>
          </p:cNvSpPr>
          <p:nvPr/>
        </p:nvSpPr>
        <p:spPr bwMode="auto">
          <a:xfrm rot="5400000" flipV="1">
            <a:off x="1902619" y="3998119"/>
            <a:ext cx="2344738" cy="2222500"/>
          </a:xfrm>
          <a:prstGeom prst="line">
            <a:avLst/>
          </a:prstGeom>
          <a:noFill/>
          <a:ln w="38100">
            <a:solidFill>
              <a:srgbClr val="00FF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6213" name="Text Box 9"/>
          <p:cNvSpPr txBox="1">
            <a:spLocks noChangeArrowheads="1"/>
          </p:cNvSpPr>
          <p:nvPr/>
        </p:nvSpPr>
        <p:spPr bwMode="auto">
          <a:xfrm>
            <a:off x="4057650" y="5749925"/>
            <a:ext cx="1423988"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00FF00"/>
                </a:solidFill>
              </a:rPr>
              <a:t>L</a:t>
            </a:r>
            <a:r>
              <a:rPr lang="de-DE" altLang="en-US" sz="2200" baseline="-25000">
                <a:solidFill>
                  <a:srgbClr val="00FF00"/>
                </a:solidFill>
              </a:rPr>
              <a:t>D </a:t>
            </a:r>
            <a:r>
              <a:rPr lang="de-DE" altLang="en-US" sz="2200">
                <a:solidFill>
                  <a:srgbClr val="00FF00"/>
                </a:solidFill>
              </a:rPr>
              <a:t>(w/p,K</a:t>
            </a:r>
            <a:r>
              <a:rPr lang="de-DE" altLang="en-US" sz="2200" baseline="-25000">
                <a:solidFill>
                  <a:srgbClr val="00FF00"/>
                </a:solidFill>
              </a:rPr>
              <a:t>1</a:t>
            </a:r>
            <a:r>
              <a:rPr lang="de-DE" altLang="en-US" sz="2200">
                <a:solidFill>
                  <a:srgbClr val="00FF00"/>
                </a:solidFill>
              </a:rPr>
              <a:t>)</a:t>
            </a:r>
            <a:endParaRPr lang="el-GR" altLang="en-US" sz="2200">
              <a:solidFill>
                <a:srgbClr val="00FF00"/>
              </a:solidFill>
            </a:endParaRPr>
          </a:p>
        </p:txBody>
      </p:sp>
      <p:sp>
        <p:nvSpPr>
          <p:cNvPr id="136214" name="Line 25"/>
          <p:cNvSpPr>
            <a:spLocks noChangeShapeType="1"/>
          </p:cNvSpPr>
          <p:nvPr/>
        </p:nvSpPr>
        <p:spPr bwMode="auto">
          <a:xfrm flipH="1">
            <a:off x="1028700" y="1039813"/>
            <a:ext cx="252413" cy="395287"/>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36215" name="AutoShape 53"/>
          <p:cNvSpPr>
            <a:spLocks noChangeArrowheads="1"/>
          </p:cNvSpPr>
          <p:nvPr/>
        </p:nvSpPr>
        <p:spPr bwMode="auto">
          <a:xfrm>
            <a:off x="1185863" y="241300"/>
            <a:ext cx="3216275" cy="820738"/>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"Normal Capacity GDP" or "Full Employment GDP"</a:t>
            </a:r>
            <a:endParaRPr lang="de-DE" altLang="en-US" sz="2000">
              <a:solidFill>
                <a:srgbClr val="3333FF"/>
              </a:solidFill>
            </a:endParaRPr>
          </a:p>
        </p:txBody>
      </p:sp>
      <p:sp>
        <p:nvSpPr>
          <p:cNvPr id="136216" name="Line 27"/>
          <p:cNvSpPr>
            <a:spLocks noChangeShapeType="1"/>
          </p:cNvSpPr>
          <p:nvPr/>
        </p:nvSpPr>
        <p:spPr bwMode="auto">
          <a:xfrm flipH="1">
            <a:off x="2209800" y="3810000"/>
            <a:ext cx="317500" cy="2794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36217" name="AutoShape 53"/>
          <p:cNvSpPr>
            <a:spLocks noChangeArrowheads="1"/>
          </p:cNvSpPr>
          <p:nvPr/>
        </p:nvSpPr>
        <p:spPr bwMode="auto">
          <a:xfrm>
            <a:off x="50800" y="3130550"/>
            <a:ext cx="2543175" cy="676275"/>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Labor Demand of the Neoclassical Model</a:t>
            </a:r>
            <a:endParaRPr lang="de-DE" altLang="en-US" sz="2000">
              <a:solidFill>
                <a:srgbClr val="3333FF"/>
              </a:solidFill>
            </a:endParaRPr>
          </a:p>
        </p:txBody>
      </p:sp>
      <p:sp>
        <p:nvSpPr>
          <p:cNvPr id="136218" name="Text Box 10"/>
          <p:cNvSpPr txBox="1">
            <a:spLocks noChangeArrowheads="1"/>
          </p:cNvSpPr>
          <p:nvPr/>
        </p:nvSpPr>
        <p:spPr bwMode="auto">
          <a:xfrm>
            <a:off x="2836863" y="3067050"/>
            <a:ext cx="17018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CC"/>
                </a:solidFill>
              </a:rPr>
              <a:t>L</a:t>
            </a:r>
            <a:r>
              <a:rPr lang="en-US" altLang="en-US" sz="2000" baseline="-25000">
                <a:solidFill>
                  <a:srgbClr val="66FFCC"/>
                </a:solidFill>
              </a:rPr>
              <a:t>D1</a:t>
            </a:r>
            <a:r>
              <a:rPr lang="en-US" altLang="en-US" sz="2000">
                <a:solidFill>
                  <a:srgbClr val="66FFCC"/>
                </a:solidFill>
              </a:rPr>
              <a:t>(w</a:t>
            </a:r>
            <a:r>
              <a:rPr lang="en-US" altLang="en-US" sz="2000" baseline="-25000">
                <a:solidFill>
                  <a:srgbClr val="66FFCC"/>
                </a:solidFill>
              </a:rPr>
              <a:t>1</a:t>
            </a:r>
            <a:r>
              <a:rPr lang="en-US" altLang="en-US" sz="2000">
                <a:solidFill>
                  <a:srgbClr val="66FFCC"/>
                </a:solidFill>
              </a:rPr>
              <a:t>/P</a:t>
            </a:r>
            <a:r>
              <a:rPr lang="en-US" altLang="en-US" sz="2000" baseline="-25000">
                <a:solidFill>
                  <a:srgbClr val="66FFCC"/>
                </a:solidFill>
              </a:rPr>
              <a:t>1</a:t>
            </a:r>
            <a:r>
              <a:rPr lang="en-US" altLang="en-US" sz="2000">
                <a:solidFill>
                  <a:srgbClr val="66FFCC"/>
                </a:solidFill>
              </a:rPr>
              <a:t>,K</a:t>
            </a:r>
            <a:r>
              <a:rPr lang="en-US" altLang="en-US" sz="2000" baseline="-25000">
                <a:solidFill>
                  <a:srgbClr val="66FFCC"/>
                </a:solidFill>
              </a:rPr>
              <a:t>1</a:t>
            </a:r>
            <a:r>
              <a:rPr lang="en-US" altLang="en-US" sz="2000">
                <a:solidFill>
                  <a:srgbClr val="66FFCC"/>
                </a:solidFill>
              </a:rPr>
              <a:t>)</a:t>
            </a:r>
            <a:endParaRPr lang="el-GR" altLang="en-US" sz="2000">
              <a:solidFill>
                <a:srgbClr val="66FFCC"/>
              </a:solidFill>
            </a:endParaRPr>
          </a:p>
        </p:txBody>
      </p:sp>
      <p:sp>
        <p:nvSpPr>
          <p:cNvPr id="136219" name="Line 31"/>
          <p:cNvSpPr>
            <a:spLocks noChangeShapeType="1"/>
          </p:cNvSpPr>
          <p:nvPr/>
        </p:nvSpPr>
        <p:spPr bwMode="auto">
          <a:xfrm flipH="1">
            <a:off x="3176588" y="2757488"/>
            <a:ext cx="317500" cy="2794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36220" name="AutoShape 53"/>
          <p:cNvSpPr>
            <a:spLocks noChangeArrowheads="1"/>
          </p:cNvSpPr>
          <p:nvPr/>
        </p:nvSpPr>
        <p:spPr bwMode="auto">
          <a:xfrm>
            <a:off x="3443288" y="2141538"/>
            <a:ext cx="1552575" cy="676275"/>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Equilibrium Labor Input</a:t>
            </a:r>
            <a:endParaRPr lang="de-DE" altLang="en-US" sz="2000">
              <a:solidFill>
                <a:srgbClr val="3333FF"/>
              </a:solidFill>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EC3B8A4-27A8-4689-9059-006068DE3EE6}" type="slidenum">
              <a:rPr lang="de-DE" altLang="en-US" sz="1600" smtClean="0"/>
              <a:pPr>
                <a:spcBef>
                  <a:spcPct val="0"/>
                </a:spcBef>
                <a:buClrTx/>
                <a:buFontTx/>
                <a:buNone/>
              </a:pPr>
              <a:t>119</a:t>
            </a:fld>
            <a:r>
              <a:rPr lang="de-DE" altLang="en-US" sz="1600"/>
              <a:t> -</a:t>
            </a:r>
          </a:p>
        </p:txBody>
      </p:sp>
      <p:grpSp>
        <p:nvGrpSpPr>
          <p:cNvPr id="137219" name="Group 2"/>
          <p:cNvGrpSpPr>
            <a:grpSpLocks/>
          </p:cNvGrpSpPr>
          <p:nvPr/>
        </p:nvGrpSpPr>
        <p:grpSpPr bwMode="auto">
          <a:xfrm>
            <a:off x="495300" y="4665663"/>
            <a:ext cx="544513" cy="946150"/>
            <a:chOff x="0" y="2947"/>
            <a:chExt cx="343" cy="596"/>
          </a:xfrm>
        </p:grpSpPr>
        <p:grpSp>
          <p:nvGrpSpPr>
            <p:cNvPr id="137246" name="Group 3"/>
            <p:cNvGrpSpPr>
              <a:grpSpLocks/>
            </p:cNvGrpSpPr>
            <p:nvPr/>
          </p:nvGrpSpPr>
          <p:grpSpPr bwMode="auto">
            <a:xfrm>
              <a:off x="0" y="3017"/>
              <a:ext cx="336" cy="526"/>
              <a:chOff x="8" y="3017"/>
              <a:chExt cx="336" cy="526"/>
            </a:xfrm>
          </p:grpSpPr>
          <p:sp>
            <p:nvSpPr>
              <p:cNvPr id="137248" name="Text Box 10"/>
              <p:cNvSpPr txBox="1">
                <a:spLocks noChangeArrowheads="1"/>
              </p:cNvSpPr>
              <p:nvPr/>
            </p:nvSpPr>
            <p:spPr bwMode="auto">
              <a:xfrm>
                <a:off x="8" y="3274"/>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P</a:t>
                </a:r>
                <a:r>
                  <a:rPr lang="en-US" altLang="en-US" sz="2200" baseline="-25000">
                    <a:solidFill>
                      <a:srgbClr val="66FFFF"/>
                    </a:solidFill>
                  </a:rPr>
                  <a:t>1</a:t>
                </a:r>
              </a:p>
            </p:txBody>
          </p:sp>
          <p:sp>
            <p:nvSpPr>
              <p:cNvPr id="137249" name="Text Box 10"/>
              <p:cNvSpPr txBox="1">
                <a:spLocks noChangeArrowheads="1"/>
              </p:cNvSpPr>
              <p:nvPr/>
            </p:nvSpPr>
            <p:spPr bwMode="auto">
              <a:xfrm>
                <a:off x="8" y="3017"/>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w</a:t>
                </a:r>
                <a:r>
                  <a:rPr lang="en-US" altLang="en-US" sz="2200" baseline="-25000">
                    <a:solidFill>
                      <a:srgbClr val="66FFFF"/>
                    </a:solidFill>
                  </a:rPr>
                  <a:t>1</a:t>
                </a:r>
              </a:p>
            </p:txBody>
          </p:sp>
        </p:grpSp>
        <p:sp>
          <p:nvSpPr>
            <p:cNvPr id="137247" name="Text Box 10"/>
            <p:cNvSpPr txBox="1">
              <a:spLocks noChangeArrowheads="1"/>
            </p:cNvSpPr>
            <p:nvPr/>
          </p:nvSpPr>
          <p:spPr bwMode="auto">
            <a:xfrm>
              <a:off x="79" y="2947"/>
              <a:ext cx="264"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4400" baseline="-25000">
                  <a:solidFill>
                    <a:srgbClr val="66FFFF"/>
                  </a:solidFill>
                </a:rPr>
                <a:t>_</a:t>
              </a:r>
            </a:p>
          </p:txBody>
        </p:sp>
      </p:grpSp>
      <p:sp>
        <p:nvSpPr>
          <p:cNvPr id="137220" name="Rectangle 2"/>
          <p:cNvSpPr>
            <a:spLocks noGrp="1" noChangeArrowheads="1"/>
          </p:cNvSpPr>
          <p:nvPr>
            <p:ph type="title" idx="4294967295"/>
          </p:nvPr>
        </p:nvSpPr>
        <p:spPr>
          <a:xfrm>
            <a:off x="5194300" y="0"/>
            <a:ext cx="3949700" cy="57308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2000" b="0">
                <a:effectLst/>
              </a:rPr>
              <a:t>The Effect of the Demand for Goods on the Labor Market</a:t>
            </a:r>
          </a:p>
        </p:txBody>
      </p:sp>
      <p:graphicFrame>
        <p:nvGraphicFramePr>
          <p:cNvPr id="137221" name="Object 2"/>
          <p:cNvGraphicFramePr>
            <a:graphicFrameLocks/>
          </p:cNvGraphicFramePr>
          <p:nvPr/>
        </p:nvGraphicFramePr>
        <p:xfrm>
          <a:off x="896938" y="0"/>
          <a:ext cx="4448175" cy="3219450"/>
        </p:xfrm>
        <a:graphic>
          <a:graphicData uri="http://schemas.openxmlformats.org/presentationml/2006/ole">
            <mc:AlternateContent xmlns:mc="http://schemas.openxmlformats.org/markup-compatibility/2006">
              <mc:Choice xmlns:v="urn:schemas-microsoft-com:vml" Requires="v">
                <p:oleObj spid="_x0000_s138200" name="Diagramm" r:id="rId4" imgW="7438949" imgH="5324551" progId="MSGraph.Chart.8">
                  <p:embed followColorScheme="full"/>
                </p:oleObj>
              </mc:Choice>
              <mc:Fallback>
                <p:oleObj name="Diagramm" r:id="rId4" imgW="7438949" imgH="5324551"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6938" y="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7222" name="Object 3"/>
          <p:cNvGraphicFramePr>
            <a:graphicFrameLocks/>
          </p:cNvGraphicFramePr>
          <p:nvPr/>
        </p:nvGraphicFramePr>
        <p:xfrm>
          <a:off x="898525" y="3346450"/>
          <a:ext cx="4448175" cy="3219450"/>
        </p:xfrm>
        <a:graphic>
          <a:graphicData uri="http://schemas.openxmlformats.org/presentationml/2006/ole">
            <mc:AlternateContent xmlns:mc="http://schemas.openxmlformats.org/markup-compatibility/2006">
              <mc:Choice xmlns:v="urn:schemas-microsoft-com:vml" Requires="v">
                <p:oleObj spid="_x0000_s138201" name="Diagramm" r:id="rId6" imgW="7429500" imgH="5334000" progId="MSGraph.Chart.8">
                  <p:embed followColorScheme="full"/>
                </p:oleObj>
              </mc:Choice>
              <mc:Fallback>
                <p:oleObj name="Diagramm" r:id="rId6" imgW="7429500" imgH="5334000"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8525" y="334645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7223" name="Text Box 15"/>
          <p:cNvSpPr txBox="1">
            <a:spLocks noChangeArrowheads="1"/>
          </p:cNvSpPr>
          <p:nvPr/>
        </p:nvSpPr>
        <p:spPr bwMode="auto">
          <a:xfrm>
            <a:off x="4927600" y="300831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200" b="1"/>
              <a:t>L  </a:t>
            </a:r>
          </a:p>
        </p:txBody>
      </p:sp>
      <p:sp>
        <p:nvSpPr>
          <p:cNvPr id="137224" name="Arc 16"/>
          <p:cNvSpPr>
            <a:spLocks/>
          </p:cNvSpPr>
          <p:nvPr/>
        </p:nvSpPr>
        <p:spPr bwMode="auto">
          <a:xfrm flipH="1">
            <a:off x="1022350" y="1206500"/>
            <a:ext cx="4492625" cy="2082800"/>
          </a:xfrm>
          <a:custGeom>
            <a:avLst/>
            <a:gdLst>
              <a:gd name="T0" fmla="*/ 2147483647 w 21450"/>
              <a:gd name="T1" fmla="*/ 0 h 21034"/>
              <a:gd name="T2" fmla="*/ 2147483647 w 21450"/>
              <a:gd name="T3" fmla="*/ 2147483647 h 21034"/>
              <a:gd name="T4" fmla="*/ 0 w 21450"/>
              <a:gd name="T5" fmla="*/ 2147483647 h 21034"/>
              <a:gd name="T6" fmla="*/ 0 60000 65536"/>
              <a:gd name="T7" fmla="*/ 0 60000 65536"/>
              <a:gd name="T8" fmla="*/ 0 60000 65536"/>
              <a:gd name="T9" fmla="*/ 0 w 21450"/>
              <a:gd name="T10" fmla="*/ 0 h 21034"/>
              <a:gd name="T11" fmla="*/ 21450 w 21450"/>
              <a:gd name="T12" fmla="*/ 21034 h 21034"/>
            </a:gdLst>
            <a:ahLst/>
            <a:cxnLst>
              <a:cxn ang="T6">
                <a:pos x="T0" y="T1"/>
              </a:cxn>
              <a:cxn ang="T7">
                <a:pos x="T2" y="T3"/>
              </a:cxn>
              <a:cxn ang="T8">
                <a:pos x="T4" y="T5"/>
              </a:cxn>
            </a:cxnLst>
            <a:rect l="T9" t="T10" r="T11" b="T12"/>
            <a:pathLst>
              <a:path w="21450" h="21034" fill="none" extrusionOk="0">
                <a:moveTo>
                  <a:pt x="4912" y="0"/>
                </a:moveTo>
                <a:cubicBezTo>
                  <a:pt x="13770" y="2068"/>
                  <a:pt x="20382" y="9464"/>
                  <a:pt x="21450" y="18496"/>
                </a:cubicBezTo>
              </a:path>
              <a:path w="21450" h="21034" stroke="0" extrusionOk="0">
                <a:moveTo>
                  <a:pt x="4912" y="0"/>
                </a:moveTo>
                <a:cubicBezTo>
                  <a:pt x="13770" y="2068"/>
                  <a:pt x="20382" y="9464"/>
                  <a:pt x="21450" y="18496"/>
                </a:cubicBezTo>
                <a:lnTo>
                  <a:pt x="0" y="21034"/>
                </a:lnTo>
                <a:lnTo>
                  <a:pt x="4912" y="0"/>
                </a:lnTo>
                <a:close/>
              </a:path>
            </a:pathLst>
          </a:custGeom>
          <a:noFill/>
          <a:ln w="38100">
            <a:solidFill>
              <a:srgbClr val="00FFFF"/>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lstStyle/>
          <a:p>
            <a:endParaRPr lang="en-US"/>
          </a:p>
        </p:txBody>
      </p:sp>
      <p:sp>
        <p:nvSpPr>
          <p:cNvPr id="137225" name="Text Box 18"/>
          <p:cNvSpPr txBox="1">
            <a:spLocks noChangeArrowheads="1"/>
          </p:cNvSpPr>
          <p:nvPr/>
        </p:nvSpPr>
        <p:spPr bwMode="auto">
          <a:xfrm>
            <a:off x="601663" y="55563"/>
            <a:ext cx="722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b="1"/>
              <a:t>Y</a:t>
            </a:r>
            <a:r>
              <a:rPr lang="en-US" altLang="en-US" sz="1800" b="1"/>
              <a:t>  </a:t>
            </a:r>
          </a:p>
        </p:txBody>
      </p:sp>
      <p:sp>
        <p:nvSpPr>
          <p:cNvPr id="137226" name="Line 16"/>
          <p:cNvSpPr>
            <a:spLocks noChangeShapeType="1"/>
          </p:cNvSpPr>
          <p:nvPr/>
        </p:nvSpPr>
        <p:spPr bwMode="auto">
          <a:xfrm rot="5400000" flipH="1">
            <a:off x="681038" y="3927475"/>
            <a:ext cx="49339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7227" name="Text Box 15"/>
          <p:cNvSpPr txBox="1">
            <a:spLocks noChangeArrowheads="1"/>
          </p:cNvSpPr>
          <p:nvPr/>
        </p:nvSpPr>
        <p:spPr bwMode="auto">
          <a:xfrm>
            <a:off x="4954588" y="634206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200" b="1"/>
              <a:t>L  </a:t>
            </a:r>
          </a:p>
        </p:txBody>
      </p:sp>
      <p:sp>
        <p:nvSpPr>
          <p:cNvPr id="137228" name="Line 16"/>
          <p:cNvSpPr>
            <a:spLocks noChangeShapeType="1"/>
          </p:cNvSpPr>
          <p:nvPr/>
        </p:nvSpPr>
        <p:spPr bwMode="auto">
          <a:xfrm flipH="1">
            <a:off x="971550" y="1477963"/>
            <a:ext cx="22034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7229" name="Text Box 10"/>
          <p:cNvSpPr txBox="1">
            <a:spLocks noChangeArrowheads="1"/>
          </p:cNvSpPr>
          <p:nvPr/>
        </p:nvSpPr>
        <p:spPr bwMode="auto">
          <a:xfrm>
            <a:off x="2886075" y="6430963"/>
            <a:ext cx="17018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CC"/>
                </a:solidFill>
              </a:rPr>
              <a:t>L</a:t>
            </a:r>
            <a:r>
              <a:rPr lang="en-US" altLang="en-US" sz="2000" baseline="-25000">
                <a:solidFill>
                  <a:srgbClr val="66FFCC"/>
                </a:solidFill>
              </a:rPr>
              <a:t>D1</a:t>
            </a:r>
            <a:r>
              <a:rPr lang="en-US" altLang="en-US" sz="2000">
                <a:solidFill>
                  <a:srgbClr val="66FFCC"/>
                </a:solidFill>
              </a:rPr>
              <a:t>(w</a:t>
            </a:r>
            <a:r>
              <a:rPr lang="en-US" altLang="en-US" sz="2000" baseline="-25000">
                <a:solidFill>
                  <a:srgbClr val="66FFCC"/>
                </a:solidFill>
              </a:rPr>
              <a:t>1</a:t>
            </a:r>
            <a:r>
              <a:rPr lang="en-US" altLang="en-US" sz="2000">
                <a:solidFill>
                  <a:srgbClr val="66FFCC"/>
                </a:solidFill>
              </a:rPr>
              <a:t>/P</a:t>
            </a:r>
            <a:r>
              <a:rPr lang="en-US" altLang="en-US" sz="2000" baseline="-25000">
                <a:solidFill>
                  <a:srgbClr val="66FFCC"/>
                </a:solidFill>
              </a:rPr>
              <a:t>1</a:t>
            </a:r>
            <a:r>
              <a:rPr lang="en-US" altLang="en-US" sz="2000">
                <a:solidFill>
                  <a:srgbClr val="66FFCC"/>
                </a:solidFill>
              </a:rPr>
              <a:t>,K</a:t>
            </a:r>
            <a:r>
              <a:rPr lang="en-US" altLang="en-US" sz="2000" baseline="-25000">
                <a:solidFill>
                  <a:srgbClr val="66FFCC"/>
                </a:solidFill>
              </a:rPr>
              <a:t>1</a:t>
            </a:r>
            <a:r>
              <a:rPr lang="en-US" altLang="en-US" sz="2000">
                <a:solidFill>
                  <a:srgbClr val="66FFCC"/>
                </a:solidFill>
              </a:rPr>
              <a:t>)</a:t>
            </a:r>
          </a:p>
        </p:txBody>
      </p:sp>
      <p:sp>
        <p:nvSpPr>
          <p:cNvPr id="137230" name="Line 32"/>
          <p:cNvSpPr>
            <a:spLocks noChangeShapeType="1"/>
          </p:cNvSpPr>
          <p:nvPr/>
        </p:nvSpPr>
        <p:spPr bwMode="auto">
          <a:xfrm flipV="1">
            <a:off x="1787525" y="4098925"/>
            <a:ext cx="2743200" cy="215900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7231" name="Line 16"/>
          <p:cNvSpPr>
            <a:spLocks noChangeShapeType="1"/>
          </p:cNvSpPr>
          <p:nvPr/>
        </p:nvSpPr>
        <p:spPr bwMode="auto">
          <a:xfrm rot="10800000">
            <a:off x="982663" y="5219700"/>
            <a:ext cx="21653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7232" name="Text Box 10"/>
          <p:cNvSpPr txBox="1">
            <a:spLocks noChangeArrowheads="1"/>
          </p:cNvSpPr>
          <p:nvPr/>
        </p:nvSpPr>
        <p:spPr bwMode="auto">
          <a:xfrm>
            <a:off x="4343400" y="1233488"/>
            <a:ext cx="977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Y(L,K</a:t>
            </a:r>
            <a:r>
              <a:rPr lang="en-US" altLang="en-US" sz="2200" baseline="-25000">
                <a:solidFill>
                  <a:srgbClr val="66FFFF"/>
                </a:solidFill>
              </a:rPr>
              <a:t>1</a:t>
            </a:r>
            <a:r>
              <a:rPr lang="en-US" altLang="en-US" sz="2200">
                <a:solidFill>
                  <a:srgbClr val="66FFFF"/>
                </a:solidFill>
              </a:rPr>
              <a:t>)</a:t>
            </a:r>
          </a:p>
        </p:txBody>
      </p:sp>
      <p:sp>
        <p:nvSpPr>
          <p:cNvPr id="137233" name="Text Box 13"/>
          <p:cNvSpPr txBox="1">
            <a:spLocks noChangeArrowheads="1"/>
          </p:cNvSpPr>
          <p:nvPr/>
        </p:nvSpPr>
        <p:spPr bwMode="auto">
          <a:xfrm>
            <a:off x="4365625" y="42084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L</a:t>
            </a:r>
            <a:r>
              <a:rPr lang="en-US" altLang="en-US" sz="2200" baseline="-25000">
                <a:solidFill>
                  <a:srgbClr val="66FFFF"/>
                </a:solidFill>
              </a:rPr>
              <a:t>S</a:t>
            </a:r>
            <a:r>
              <a:rPr lang="en-US" altLang="en-US" sz="2200">
                <a:solidFill>
                  <a:srgbClr val="66FFFF"/>
                </a:solidFill>
              </a:rPr>
              <a:t>(w/p)</a:t>
            </a:r>
          </a:p>
        </p:txBody>
      </p:sp>
      <p:sp>
        <p:nvSpPr>
          <p:cNvPr id="137234" name="AutoShape 64"/>
          <p:cNvSpPr>
            <a:spLocks noChangeArrowheads="1"/>
          </p:cNvSpPr>
          <p:nvPr/>
        </p:nvSpPr>
        <p:spPr bwMode="auto">
          <a:xfrm>
            <a:off x="5519738" y="615950"/>
            <a:ext cx="3624262" cy="5943600"/>
          </a:xfrm>
          <a:prstGeom prst="roundRect">
            <a:avLst>
              <a:gd name="adj" fmla="val 12495"/>
            </a:avLst>
          </a:prstGeom>
          <a:solidFill>
            <a:srgbClr val="FFFF99"/>
          </a:solidFill>
          <a:ln w="50800">
            <a:solidFill>
              <a:srgbClr val="FF0000"/>
            </a:solidFill>
            <a:round/>
            <a:headEnd/>
            <a:tailEnd/>
          </a:ln>
        </p:spPr>
        <p:txBody>
          <a:bodyPr lIns="0" tIns="0" rIns="0" bIns="0"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rgbClr val="3333FF"/>
                </a:solidFill>
              </a:rPr>
              <a:t>If the demand for goods equals the full employment GDP, i.e. </a:t>
            </a:r>
            <a:r>
              <a:rPr lang="en-US" altLang="en-US" sz="2000" dirty="0">
                <a:solidFill>
                  <a:srgbClr val="FF0000"/>
                </a:solidFill>
              </a:rPr>
              <a:t>Y</a:t>
            </a:r>
            <a:r>
              <a:rPr lang="en-US" altLang="en-US" sz="2000" baseline="-25000" dirty="0">
                <a:solidFill>
                  <a:srgbClr val="FF0000"/>
                </a:solidFill>
              </a:rPr>
              <a:t>D</a:t>
            </a:r>
            <a:r>
              <a:rPr lang="en-US" altLang="en-US" sz="2000" dirty="0">
                <a:solidFill>
                  <a:srgbClr val="FF0000"/>
                </a:solidFill>
              </a:rPr>
              <a:t>= Y(L</a:t>
            </a:r>
            <a:r>
              <a:rPr lang="en-US" altLang="en-US" sz="2000" baseline="-25000" dirty="0">
                <a:solidFill>
                  <a:srgbClr val="FF0000"/>
                </a:solidFill>
              </a:rPr>
              <a:t>D1</a:t>
            </a:r>
            <a:r>
              <a:rPr lang="en-US" altLang="en-US" sz="2000" dirty="0">
                <a:solidFill>
                  <a:srgbClr val="FF0000"/>
                </a:solidFill>
              </a:rPr>
              <a:t>,K</a:t>
            </a:r>
            <a:r>
              <a:rPr lang="en-US" altLang="en-US" sz="2000" baseline="-25000" dirty="0">
                <a:solidFill>
                  <a:srgbClr val="FF0000"/>
                </a:solidFill>
              </a:rPr>
              <a:t>1</a:t>
            </a:r>
            <a:r>
              <a:rPr lang="en-US" altLang="en-US" sz="2000" dirty="0">
                <a:solidFill>
                  <a:srgbClr val="FF0000"/>
                </a:solidFill>
              </a:rPr>
              <a:t>)</a:t>
            </a:r>
            <a:r>
              <a:rPr lang="en-US" altLang="en-US" sz="2000" dirty="0">
                <a:solidFill>
                  <a:srgbClr val="3333FF"/>
                </a:solidFill>
              </a:rPr>
              <a:t>, Keynesian labor demand will equal the equilibrium labor input of the neoclassical model: </a:t>
            </a:r>
            <a:r>
              <a:rPr lang="en-US" altLang="en-US" sz="2000" dirty="0">
                <a:solidFill>
                  <a:srgbClr val="FF0000"/>
                </a:solidFill>
              </a:rPr>
              <a:t>L</a:t>
            </a:r>
            <a:r>
              <a:rPr lang="en-US" altLang="en-US" sz="2000" baseline="-25000" dirty="0">
                <a:solidFill>
                  <a:srgbClr val="FF0000"/>
                </a:solidFill>
              </a:rPr>
              <a:t>D</a:t>
            </a:r>
            <a:r>
              <a:rPr lang="en-US" altLang="en-US" sz="2000" dirty="0">
                <a:solidFill>
                  <a:srgbClr val="FF0000"/>
                </a:solidFill>
              </a:rPr>
              <a:t>(Y</a:t>
            </a:r>
            <a:r>
              <a:rPr lang="en-US" altLang="en-US" sz="2000" baseline="-25000" dirty="0">
                <a:solidFill>
                  <a:srgbClr val="FF0000"/>
                </a:solidFill>
              </a:rPr>
              <a:t>D</a:t>
            </a:r>
            <a:r>
              <a:rPr lang="en-US" altLang="en-US" sz="2000" dirty="0">
                <a:solidFill>
                  <a:srgbClr val="FF0000"/>
                </a:solidFill>
              </a:rPr>
              <a:t>) = L</a:t>
            </a:r>
            <a:r>
              <a:rPr lang="en-US" altLang="en-US" sz="2000" baseline="-25000" dirty="0">
                <a:solidFill>
                  <a:srgbClr val="FF0000"/>
                </a:solidFill>
              </a:rPr>
              <a:t>D</a:t>
            </a:r>
            <a:r>
              <a:rPr lang="en-US" altLang="en-US" sz="2000" dirty="0">
                <a:solidFill>
                  <a:srgbClr val="FF0000"/>
                </a:solidFill>
              </a:rPr>
              <a:t>(</a:t>
            </a:r>
            <a:r>
              <a:rPr lang="en-US" altLang="en-US" sz="2000" dirty="0" err="1">
                <a:solidFill>
                  <a:srgbClr val="FF0000"/>
                </a:solidFill>
              </a:rPr>
              <a:t>w</a:t>
            </a:r>
            <a:r>
              <a:rPr lang="en-US" altLang="en-US" sz="2000" baseline="-25000" dirty="0" err="1">
                <a:solidFill>
                  <a:srgbClr val="FF0000"/>
                </a:solidFill>
              </a:rPr>
              <a:t>1</a:t>
            </a:r>
            <a:r>
              <a:rPr lang="en-US" altLang="en-US" sz="2000" dirty="0">
                <a:solidFill>
                  <a:srgbClr val="FF0000"/>
                </a:solidFill>
              </a:rPr>
              <a:t>/P</a:t>
            </a:r>
            <a:r>
              <a:rPr lang="en-US" altLang="en-US" sz="2000" baseline="-25000" dirty="0">
                <a:solidFill>
                  <a:srgbClr val="FF0000"/>
                </a:solidFill>
              </a:rPr>
              <a:t>1</a:t>
            </a:r>
            <a:r>
              <a:rPr lang="en-US" altLang="en-US" sz="2000" dirty="0">
                <a:solidFill>
                  <a:srgbClr val="FF0000"/>
                </a:solidFill>
              </a:rPr>
              <a:t>,K</a:t>
            </a:r>
            <a:r>
              <a:rPr lang="en-US" altLang="en-US" sz="2000" baseline="-25000" dirty="0">
                <a:solidFill>
                  <a:srgbClr val="FF0000"/>
                </a:solidFill>
              </a:rPr>
              <a:t>1</a:t>
            </a:r>
            <a:r>
              <a:rPr lang="en-US" altLang="en-US" sz="2000" dirty="0">
                <a:solidFill>
                  <a:srgbClr val="FF0000"/>
                </a:solidFill>
              </a:rPr>
              <a:t>)</a:t>
            </a:r>
            <a:r>
              <a:rPr lang="en-US" altLang="en-US" sz="2000" dirty="0">
                <a:solidFill>
                  <a:srgbClr val="3333FF"/>
                </a:solidFill>
              </a:rPr>
              <a:t>. </a:t>
            </a:r>
          </a:p>
        </p:txBody>
      </p:sp>
      <p:sp>
        <p:nvSpPr>
          <p:cNvPr id="137235" name="Line 32"/>
          <p:cNvSpPr>
            <a:spLocks noChangeShapeType="1"/>
          </p:cNvSpPr>
          <p:nvPr/>
        </p:nvSpPr>
        <p:spPr bwMode="auto">
          <a:xfrm rot="5400000" flipV="1">
            <a:off x="1902619" y="3998119"/>
            <a:ext cx="2344738" cy="2222500"/>
          </a:xfrm>
          <a:prstGeom prst="line">
            <a:avLst/>
          </a:prstGeom>
          <a:noFill/>
          <a:ln w="38100">
            <a:solidFill>
              <a:srgbClr val="00FF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7236" name="Text Box 9"/>
          <p:cNvSpPr txBox="1">
            <a:spLocks noChangeArrowheads="1"/>
          </p:cNvSpPr>
          <p:nvPr/>
        </p:nvSpPr>
        <p:spPr bwMode="auto">
          <a:xfrm>
            <a:off x="4057650" y="5749925"/>
            <a:ext cx="1423988"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00FF00"/>
                </a:solidFill>
              </a:rPr>
              <a:t>L</a:t>
            </a:r>
            <a:r>
              <a:rPr lang="en-US" altLang="en-US" sz="2200" baseline="-25000">
                <a:solidFill>
                  <a:srgbClr val="00FF00"/>
                </a:solidFill>
              </a:rPr>
              <a:t>D </a:t>
            </a:r>
            <a:r>
              <a:rPr lang="en-US" altLang="en-US" sz="2200">
                <a:solidFill>
                  <a:srgbClr val="00FF00"/>
                </a:solidFill>
              </a:rPr>
              <a:t>(w/p,K</a:t>
            </a:r>
            <a:r>
              <a:rPr lang="en-US" altLang="en-US" sz="2200" baseline="-25000">
                <a:solidFill>
                  <a:srgbClr val="00FF00"/>
                </a:solidFill>
              </a:rPr>
              <a:t>1</a:t>
            </a:r>
            <a:r>
              <a:rPr lang="en-US" altLang="en-US" sz="2200">
                <a:solidFill>
                  <a:srgbClr val="00FF00"/>
                </a:solidFill>
              </a:rPr>
              <a:t>)</a:t>
            </a:r>
          </a:p>
        </p:txBody>
      </p:sp>
      <p:sp>
        <p:nvSpPr>
          <p:cNvPr id="137237" name="Line 25"/>
          <p:cNvSpPr>
            <a:spLocks noChangeShapeType="1"/>
          </p:cNvSpPr>
          <p:nvPr/>
        </p:nvSpPr>
        <p:spPr bwMode="auto">
          <a:xfrm flipH="1">
            <a:off x="1028700" y="1039813"/>
            <a:ext cx="252413" cy="395287"/>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37238" name="AutoShape 53"/>
          <p:cNvSpPr>
            <a:spLocks noChangeArrowheads="1"/>
          </p:cNvSpPr>
          <p:nvPr/>
        </p:nvSpPr>
        <p:spPr bwMode="auto">
          <a:xfrm>
            <a:off x="1185863" y="241300"/>
            <a:ext cx="3216275" cy="820738"/>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"Normal Capacity GDP" or "Full Employment GDP"</a:t>
            </a:r>
          </a:p>
        </p:txBody>
      </p:sp>
      <p:sp>
        <p:nvSpPr>
          <p:cNvPr id="1011739" name="Line 27"/>
          <p:cNvSpPr>
            <a:spLocks noChangeShapeType="1"/>
          </p:cNvSpPr>
          <p:nvPr/>
        </p:nvSpPr>
        <p:spPr bwMode="auto">
          <a:xfrm flipH="1">
            <a:off x="3403600" y="2959100"/>
            <a:ext cx="368300" cy="5715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011740" name="AutoShape 53"/>
          <p:cNvSpPr>
            <a:spLocks noChangeArrowheads="1"/>
          </p:cNvSpPr>
          <p:nvPr/>
        </p:nvSpPr>
        <p:spPr bwMode="auto">
          <a:xfrm>
            <a:off x="3276600" y="2254250"/>
            <a:ext cx="2035175" cy="701675"/>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Keynesian Labor Demand</a:t>
            </a:r>
          </a:p>
        </p:txBody>
      </p:sp>
      <p:sp>
        <p:nvSpPr>
          <p:cNvPr id="1011744" name="Text Box 13"/>
          <p:cNvSpPr txBox="1">
            <a:spLocks noChangeArrowheads="1"/>
          </p:cNvSpPr>
          <p:nvPr/>
        </p:nvSpPr>
        <p:spPr bwMode="auto">
          <a:xfrm>
            <a:off x="3209925" y="34845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FF3399"/>
                </a:solidFill>
              </a:rPr>
              <a:t>L</a:t>
            </a:r>
            <a:r>
              <a:rPr lang="en-US" altLang="en-US" sz="2200" baseline="-25000">
                <a:solidFill>
                  <a:srgbClr val="FF3399"/>
                </a:solidFill>
              </a:rPr>
              <a:t>D</a:t>
            </a:r>
            <a:r>
              <a:rPr lang="en-US" altLang="en-US" sz="2200">
                <a:solidFill>
                  <a:srgbClr val="FF3399"/>
                </a:solidFill>
              </a:rPr>
              <a:t>(Y</a:t>
            </a:r>
            <a:r>
              <a:rPr lang="en-US" altLang="en-US" sz="2200" baseline="-25000">
                <a:solidFill>
                  <a:srgbClr val="FF3399"/>
                </a:solidFill>
              </a:rPr>
              <a:t>D,1</a:t>
            </a:r>
            <a:r>
              <a:rPr lang="en-US" altLang="en-US" sz="2200">
                <a:solidFill>
                  <a:srgbClr val="FF3399"/>
                </a:solidFill>
              </a:rPr>
              <a:t>)</a:t>
            </a:r>
          </a:p>
        </p:txBody>
      </p:sp>
      <p:sp>
        <p:nvSpPr>
          <p:cNvPr id="1011745" name="Line 33"/>
          <p:cNvSpPr>
            <a:spLocks noChangeShapeType="1"/>
          </p:cNvSpPr>
          <p:nvPr/>
        </p:nvSpPr>
        <p:spPr bwMode="auto">
          <a:xfrm flipH="1">
            <a:off x="3149600" y="3683000"/>
            <a:ext cx="0" cy="2768600"/>
          </a:xfrm>
          <a:prstGeom prst="line">
            <a:avLst/>
          </a:prstGeom>
          <a:noFill/>
          <a:ln w="38100">
            <a:solidFill>
              <a:srgbClr val="FF00FF"/>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011746" name="Line 16"/>
          <p:cNvSpPr>
            <a:spLocks noChangeShapeType="1"/>
          </p:cNvSpPr>
          <p:nvPr/>
        </p:nvSpPr>
        <p:spPr bwMode="auto">
          <a:xfrm rot="-5400000" flipH="1" flipV="1">
            <a:off x="2060575" y="2551113"/>
            <a:ext cx="2178050" cy="0"/>
          </a:xfrm>
          <a:prstGeom prst="line">
            <a:avLst/>
          </a:prstGeom>
          <a:noFill/>
          <a:ln w="28575">
            <a:solidFill>
              <a:srgbClr val="FFFF00"/>
            </a:solidFill>
            <a:prstDash val="solid"/>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11747" name="Line 16"/>
          <p:cNvSpPr>
            <a:spLocks noChangeShapeType="1"/>
          </p:cNvSpPr>
          <p:nvPr/>
        </p:nvSpPr>
        <p:spPr bwMode="auto">
          <a:xfrm flipV="1">
            <a:off x="973138" y="1479550"/>
            <a:ext cx="2203450" cy="0"/>
          </a:xfrm>
          <a:prstGeom prst="line">
            <a:avLst/>
          </a:prstGeom>
          <a:noFill/>
          <a:ln w="28575">
            <a:solidFill>
              <a:srgbClr val="FFFF00"/>
            </a:solidFill>
            <a:prstDash val="solid"/>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dirty="0"/>
          </a:p>
        </p:txBody>
      </p:sp>
      <p:sp>
        <p:nvSpPr>
          <p:cNvPr id="137245" name="Text Box 10"/>
          <p:cNvSpPr txBox="1">
            <a:spLocks noChangeArrowheads="1"/>
          </p:cNvSpPr>
          <p:nvPr/>
        </p:nvSpPr>
        <p:spPr bwMode="auto">
          <a:xfrm>
            <a:off x="177800" y="1257300"/>
            <a:ext cx="596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FF3399"/>
                </a:solidFill>
              </a:rPr>
              <a:t>Y</a:t>
            </a:r>
            <a:r>
              <a:rPr lang="de-DE" altLang="en-US" sz="2200" baseline="-25000">
                <a:solidFill>
                  <a:srgbClr val="FF3399"/>
                </a:solidFill>
              </a:rPr>
              <a:t>D,1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1174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1174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1174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1174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1173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117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1739" grpId="0" animBg="1"/>
      <p:bldP spid="1011740" grpId="0" animBg="1"/>
      <p:bldP spid="1011744" grpId="0"/>
      <p:bldP spid="1011745" grpId="0" animBg="1"/>
      <p:bldP spid="1011746" grpId="0" animBg="1"/>
      <p:bldP spid="1011747" grpId="0" animBg="1"/>
    </p:bldLst>
  </p:timing>
</p:sld>
</file>

<file path=ppt/slides/slide1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2867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4C451165-A034-43D3-9C62-AB9B9BD021AA}" type="slidenum">
              <a:rPr lang="de-DE" altLang="en-US" sz="1600" smtClean="0"/>
              <a:pPr>
                <a:spcBef>
                  <a:spcPct val="0"/>
                </a:spcBef>
                <a:buClrTx/>
                <a:buFontTx/>
                <a:buNone/>
              </a:pPr>
              <a:t>12</a:t>
            </a:fld>
            <a:r>
              <a:rPr lang="de-DE" altLang="en-US" sz="1600"/>
              <a:t> -</a:t>
            </a:r>
          </a:p>
        </p:txBody>
      </p:sp>
      <p:sp>
        <p:nvSpPr>
          <p:cNvPr id="2867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085B933-F2E3-41EA-BC9B-1290DC8A836B}" type="slidenum">
              <a:rPr lang="de-DE" altLang="en-US" sz="1600" b="1"/>
              <a:pPr algn="r" eaLnBrk="1" hangingPunct="1">
                <a:spcBef>
                  <a:spcPct val="0"/>
                </a:spcBef>
                <a:buClrTx/>
                <a:buFontTx/>
                <a:buNone/>
              </a:pPr>
              <a:t>12</a:t>
            </a:fld>
            <a:r>
              <a:rPr lang="de-DE" altLang="en-US" sz="1600" b="1"/>
              <a:t> -</a:t>
            </a:r>
          </a:p>
        </p:txBody>
      </p:sp>
      <p:sp>
        <p:nvSpPr>
          <p:cNvPr id="2867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302594"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28678" name="Rectangle 3"/>
          <p:cNvSpPr>
            <a:spLocks noGrp="1" noChangeArrowheads="1"/>
          </p:cNvSpPr>
          <p:nvPr>
            <p:ph type="body" idx="4294967295"/>
          </p:nvPr>
        </p:nvSpPr>
        <p:spPr>
          <a:xfrm>
            <a:off x="457200" y="1100138"/>
            <a:ext cx="8686800" cy="5757862"/>
          </a:xfrm>
          <a:noFill/>
        </p:spPr>
        <p:txBody>
          <a:bodyPr/>
          <a:lstStyle/>
          <a:p>
            <a:pPr marL="571500" indent="-571500" eaLnBrk="1" hangingPunct="1"/>
            <a:r>
              <a:rPr lang="en-US" altLang="en-US" sz="2200" dirty="0"/>
              <a:t>According to the neoclassical theory, the “</a:t>
            </a:r>
            <a:r>
              <a:rPr lang="en-US" altLang="en-US" sz="2200" dirty="0">
                <a:solidFill>
                  <a:srgbClr val="00FF00"/>
                </a:solidFill>
              </a:rPr>
              <a:t>self-healing capacities</a:t>
            </a:r>
            <a:r>
              <a:rPr lang="en-US" altLang="en-US" sz="2200" dirty="0"/>
              <a:t>” of a market economy should </a:t>
            </a:r>
            <a:r>
              <a:rPr lang="en-US" altLang="en-US" sz="2200" dirty="0">
                <a:solidFill>
                  <a:srgbClr val="00FF00"/>
                </a:solidFill>
              </a:rPr>
              <a:t>autonomously</a:t>
            </a:r>
            <a:r>
              <a:rPr lang="en-US" altLang="en-US" sz="2200" dirty="0"/>
              <a:t> </a:t>
            </a:r>
            <a:r>
              <a:rPr lang="en-US" altLang="en-US" sz="2200" dirty="0">
                <a:solidFill>
                  <a:srgbClr val="00FF00"/>
                </a:solidFill>
              </a:rPr>
              <a:t>overcome a collapse</a:t>
            </a:r>
            <a:r>
              <a:rPr lang="en-US" altLang="en-US" sz="2200" dirty="0"/>
              <a:t> of the demand for goods.</a:t>
            </a:r>
          </a:p>
          <a:p>
            <a:pPr marL="571500" indent="-571500" eaLnBrk="1" hangingPunct="1">
              <a:lnSpc>
                <a:spcPct val="20000"/>
              </a:lnSpc>
            </a:pPr>
            <a:endParaRPr lang="en-US" altLang="en-US" sz="2200" dirty="0"/>
          </a:p>
          <a:p>
            <a:pPr marL="571500" indent="-571500" eaLnBrk="1" hangingPunct="1"/>
            <a:r>
              <a:rPr lang="en-US" altLang="en-US" sz="2200" dirty="0"/>
              <a:t>However, these forces did not work</a:t>
            </a:r>
            <a:r>
              <a:rPr lang="en-US" altLang="en-US" dirty="0"/>
              <a:t>:</a:t>
            </a:r>
          </a:p>
          <a:p>
            <a:pPr marL="571500" indent="-571500" eaLnBrk="1" hangingPunct="1">
              <a:lnSpc>
                <a:spcPct val="30000"/>
              </a:lnSpc>
            </a:pPr>
            <a:endParaRPr lang="en-US" altLang="en-US" dirty="0"/>
          </a:p>
          <a:p>
            <a:pPr marL="901700" lvl="1" indent="-546100" eaLnBrk="1" hangingPunct="1"/>
            <a:r>
              <a:rPr lang="en-US" altLang="en-US" sz="2000" dirty="0"/>
              <a:t>From 1929 to 1932 </a:t>
            </a:r>
            <a:r>
              <a:rPr lang="en-US" altLang="en-US" sz="2000" dirty="0">
                <a:solidFill>
                  <a:srgbClr val="00FF00"/>
                </a:solidFill>
              </a:rPr>
              <a:t>production</a:t>
            </a:r>
            <a:r>
              <a:rPr lang="en-US" altLang="en-US" sz="2000" dirty="0"/>
              <a:t> of goods and services </a:t>
            </a:r>
            <a:r>
              <a:rPr lang="en-US" altLang="en-US" sz="2000" dirty="0">
                <a:solidFill>
                  <a:srgbClr val="00FF00"/>
                </a:solidFill>
              </a:rPr>
              <a:t>decreased</a:t>
            </a:r>
            <a:r>
              <a:rPr lang="en-US" altLang="en-US" sz="2000" dirty="0"/>
              <a:t> by more that </a:t>
            </a:r>
            <a:r>
              <a:rPr lang="en-US" altLang="en-US" sz="2000" dirty="0">
                <a:solidFill>
                  <a:srgbClr val="00FF00"/>
                </a:solidFill>
              </a:rPr>
              <a:t>10%</a:t>
            </a:r>
            <a:r>
              <a:rPr lang="en-US" altLang="en-US" sz="2000" dirty="0"/>
              <a:t> per year.</a:t>
            </a:r>
          </a:p>
          <a:p>
            <a:pPr marL="901700" lvl="1" indent="-546100" eaLnBrk="1" hangingPunct="1"/>
            <a:r>
              <a:rPr lang="en-US" altLang="en-US" sz="2000" dirty="0"/>
              <a:t>Even though the price level for goods </a:t>
            </a:r>
            <a:r>
              <a:rPr lang="en-US" altLang="en-US" sz="2000" dirty="0">
                <a:solidFill>
                  <a:srgbClr val="00FF00"/>
                </a:solidFill>
              </a:rPr>
              <a:t>decreased</a:t>
            </a:r>
            <a:r>
              <a:rPr lang="en-US" altLang="en-US" sz="2000" dirty="0"/>
              <a:t>, consumption and investment demand did not grow, because </a:t>
            </a:r>
            <a:r>
              <a:rPr lang="en-US" altLang="en-US" sz="2000" dirty="0">
                <a:solidFill>
                  <a:srgbClr val="00FF00"/>
                </a:solidFill>
              </a:rPr>
              <a:t>people expected a further decrease</a:t>
            </a:r>
            <a:r>
              <a:rPr lang="en-US" altLang="en-US" sz="2000" dirty="0"/>
              <a:t> in prices and </a:t>
            </a:r>
            <a:r>
              <a:rPr lang="en-US" altLang="en-US" sz="2000" dirty="0">
                <a:solidFill>
                  <a:srgbClr val="00FF00"/>
                </a:solidFill>
              </a:rPr>
              <a:t>postponed consumption and investment</a:t>
            </a:r>
            <a:r>
              <a:rPr lang="en-US" altLang="en-US" sz="2000" dirty="0"/>
              <a:t> into the future.</a:t>
            </a:r>
          </a:p>
          <a:p>
            <a:pPr marL="901700" lvl="1" indent="-546100" eaLnBrk="1" hangingPunct="1"/>
            <a:r>
              <a:rPr lang="en-US" altLang="en-US" sz="2000" dirty="0"/>
              <a:t>Production of firms simply adjusted to this lower demand.</a:t>
            </a:r>
          </a:p>
          <a:p>
            <a:pPr marL="901700" lvl="1" indent="-546100" eaLnBrk="1" hangingPunct="1"/>
            <a:r>
              <a:rPr lang="en-US" altLang="en-US" sz="2000" dirty="0"/>
              <a:t>The result was a self-reinforcing “</a:t>
            </a:r>
            <a:r>
              <a:rPr lang="en-US" altLang="en-US" sz="2000" dirty="0">
                <a:solidFill>
                  <a:srgbClr val="00FF00"/>
                </a:solidFill>
              </a:rPr>
              <a:t>deflation spiral</a:t>
            </a:r>
            <a:r>
              <a:rPr lang="en-US" altLang="en-US" sz="2000" dirty="0"/>
              <a:t>”: A further decrease of the demand for goods!</a:t>
            </a:r>
          </a:p>
          <a:p>
            <a:pPr marL="901700" lvl="1" indent="-546100" eaLnBrk="1" hangingPunct="1"/>
            <a:r>
              <a:rPr lang="en-US" altLang="en-US" sz="2000" dirty="0"/>
              <a:t>The “</a:t>
            </a:r>
            <a:r>
              <a:rPr lang="en-US" altLang="en-US" sz="2000" dirty="0">
                <a:solidFill>
                  <a:srgbClr val="00FF00"/>
                </a:solidFill>
              </a:rPr>
              <a:t>self-healing capacities” </a:t>
            </a:r>
            <a:r>
              <a:rPr lang="en-US" altLang="en-US" sz="2000" dirty="0"/>
              <a:t>of the neoclassical theory</a:t>
            </a:r>
            <a:r>
              <a:rPr lang="en-US" altLang="en-US" sz="2000" dirty="0">
                <a:solidFill>
                  <a:srgbClr val="00FF00"/>
                </a:solidFill>
              </a:rPr>
              <a:t> failed</a:t>
            </a:r>
            <a:r>
              <a:rPr lang="en-US" altLang="en-US" sz="2000" dirty="0"/>
              <a:t>.</a:t>
            </a:r>
            <a:endParaRPr lang="de-DE" altLang="en-US" sz="2000" dirty="0"/>
          </a:p>
        </p:txBody>
      </p:sp>
    </p:spTree>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824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F8F85FE-174A-49A7-BCAD-0C68596FFCCE}" type="slidenum">
              <a:rPr lang="de-DE" altLang="en-US" sz="1600" smtClean="0"/>
              <a:pPr>
                <a:spcBef>
                  <a:spcPct val="0"/>
                </a:spcBef>
                <a:buClrTx/>
                <a:buFontTx/>
                <a:buNone/>
              </a:pPr>
              <a:t>120</a:t>
            </a:fld>
            <a:r>
              <a:rPr lang="de-DE" altLang="en-US" sz="1600"/>
              <a:t> -</a:t>
            </a:r>
          </a:p>
        </p:txBody>
      </p:sp>
      <p:grpSp>
        <p:nvGrpSpPr>
          <p:cNvPr id="138243" name="Group 2"/>
          <p:cNvGrpSpPr>
            <a:grpSpLocks/>
          </p:cNvGrpSpPr>
          <p:nvPr/>
        </p:nvGrpSpPr>
        <p:grpSpPr bwMode="auto">
          <a:xfrm>
            <a:off x="495300" y="4665663"/>
            <a:ext cx="544513" cy="946150"/>
            <a:chOff x="0" y="2947"/>
            <a:chExt cx="343" cy="596"/>
          </a:xfrm>
        </p:grpSpPr>
        <p:grpSp>
          <p:nvGrpSpPr>
            <p:cNvPr id="138281" name="Group 3"/>
            <p:cNvGrpSpPr>
              <a:grpSpLocks/>
            </p:cNvGrpSpPr>
            <p:nvPr/>
          </p:nvGrpSpPr>
          <p:grpSpPr bwMode="auto">
            <a:xfrm>
              <a:off x="0" y="3017"/>
              <a:ext cx="336" cy="526"/>
              <a:chOff x="8" y="3017"/>
              <a:chExt cx="336" cy="526"/>
            </a:xfrm>
          </p:grpSpPr>
          <p:sp>
            <p:nvSpPr>
              <p:cNvPr id="138283" name="Text Box 10"/>
              <p:cNvSpPr txBox="1">
                <a:spLocks noChangeArrowheads="1"/>
              </p:cNvSpPr>
              <p:nvPr/>
            </p:nvSpPr>
            <p:spPr bwMode="auto">
              <a:xfrm>
                <a:off x="8" y="3274"/>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P</a:t>
                </a:r>
                <a:r>
                  <a:rPr lang="de-DE" altLang="en-US" sz="2200" baseline="-25000">
                    <a:solidFill>
                      <a:srgbClr val="66FFFF"/>
                    </a:solidFill>
                  </a:rPr>
                  <a:t>1</a:t>
                </a:r>
                <a:endParaRPr lang="el-GR" altLang="en-US" sz="2200" baseline="-25000">
                  <a:solidFill>
                    <a:srgbClr val="66FFFF"/>
                  </a:solidFill>
                </a:endParaRPr>
              </a:p>
            </p:txBody>
          </p:sp>
          <p:sp>
            <p:nvSpPr>
              <p:cNvPr id="138284" name="Text Box 10"/>
              <p:cNvSpPr txBox="1">
                <a:spLocks noChangeArrowheads="1"/>
              </p:cNvSpPr>
              <p:nvPr/>
            </p:nvSpPr>
            <p:spPr bwMode="auto">
              <a:xfrm>
                <a:off x="8" y="3017"/>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w</a:t>
                </a:r>
                <a:r>
                  <a:rPr lang="de-DE" altLang="en-US" sz="2200" baseline="-25000">
                    <a:solidFill>
                      <a:srgbClr val="66FFFF"/>
                    </a:solidFill>
                  </a:rPr>
                  <a:t>1</a:t>
                </a:r>
                <a:endParaRPr lang="el-GR" altLang="en-US" sz="2200" baseline="-25000">
                  <a:solidFill>
                    <a:srgbClr val="66FFFF"/>
                  </a:solidFill>
                </a:endParaRPr>
              </a:p>
            </p:txBody>
          </p:sp>
        </p:grpSp>
        <p:sp>
          <p:nvSpPr>
            <p:cNvPr id="138282" name="Text Box 10"/>
            <p:cNvSpPr txBox="1">
              <a:spLocks noChangeArrowheads="1"/>
            </p:cNvSpPr>
            <p:nvPr/>
          </p:nvSpPr>
          <p:spPr bwMode="auto">
            <a:xfrm>
              <a:off x="79" y="2947"/>
              <a:ext cx="264"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4400" baseline="-25000">
                  <a:solidFill>
                    <a:srgbClr val="66FFFF"/>
                  </a:solidFill>
                </a:rPr>
                <a:t>_</a:t>
              </a:r>
              <a:endParaRPr lang="el-GR" altLang="en-US" sz="4400" baseline="-25000">
                <a:solidFill>
                  <a:srgbClr val="66FFFF"/>
                </a:solidFill>
              </a:endParaRPr>
            </a:p>
          </p:txBody>
        </p:sp>
      </p:grpSp>
      <p:sp>
        <p:nvSpPr>
          <p:cNvPr id="138244" name="Rectangle 2"/>
          <p:cNvSpPr>
            <a:spLocks noGrp="1" noChangeArrowheads="1"/>
          </p:cNvSpPr>
          <p:nvPr>
            <p:ph type="title" idx="4294967295"/>
          </p:nvPr>
        </p:nvSpPr>
        <p:spPr>
          <a:xfrm>
            <a:off x="5194300" y="0"/>
            <a:ext cx="3949700" cy="57308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2000" b="0">
                <a:effectLst/>
              </a:rPr>
              <a:t>The Effect of the Demand for Goods on the Labor Market</a:t>
            </a:r>
          </a:p>
        </p:txBody>
      </p:sp>
      <p:graphicFrame>
        <p:nvGraphicFramePr>
          <p:cNvPr id="138245" name="Object 2"/>
          <p:cNvGraphicFramePr>
            <a:graphicFrameLocks/>
          </p:cNvGraphicFramePr>
          <p:nvPr/>
        </p:nvGraphicFramePr>
        <p:xfrm>
          <a:off x="896938" y="0"/>
          <a:ext cx="4448175" cy="3219450"/>
        </p:xfrm>
        <a:graphic>
          <a:graphicData uri="http://schemas.openxmlformats.org/presentationml/2006/ole">
            <mc:AlternateContent xmlns:mc="http://schemas.openxmlformats.org/markup-compatibility/2006">
              <mc:Choice xmlns:v="urn:schemas-microsoft-com:vml" Requires="v">
                <p:oleObj spid="_x0000_s139235" name="Diagramm" r:id="rId4" imgW="7438949" imgH="5324551" progId="MSGraph.Chart.8">
                  <p:embed followColorScheme="full"/>
                </p:oleObj>
              </mc:Choice>
              <mc:Fallback>
                <p:oleObj name="Diagramm" r:id="rId4" imgW="7438949" imgH="5324551"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6938" y="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8246" name="Object 3"/>
          <p:cNvGraphicFramePr>
            <a:graphicFrameLocks/>
          </p:cNvGraphicFramePr>
          <p:nvPr/>
        </p:nvGraphicFramePr>
        <p:xfrm>
          <a:off x="898525" y="3346450"/>
          <a:ext cx="4448175" cy="3219450"/>
        </p:xfrm>
        <a:graphic>
          <a:graphicData uri="http://schemas.openxmlformats.org/presentationml/2006/ole">
            <mc:AlternateContent xmlns:mc="http://schemas.openxmlformats.org/markup-compatibility/2006">
              <mc:Choice xmlns:v="urn:schemas-microsoft-com:vml" Requires="v">
                <p:oleObj spid="_x0000_s139236" name="Diagramm" r:id="rId6" imgW="7429500" imgH="5334000" progId="MSGraph.Chart.8">
                  <p:embed followColorScheme="full"/>
                </p:oleObj>
              </mc:Choice>
              <mc:Fallback>
                <p:oleObj name="Diagramm" r:id="rId6" imgW="7429500" imgH="5334000"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8525" y="334645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8247" name="Text Box 15"/>
          <p:cNvSpPr txBox="1">
            <a:spLocks noChangeArrowheads="1"/>
          </p:cNvSpPr>
          <p:nvPr/>
        </p:nvSpPr>
        <p:spPr bwMode="auto">
          <a:xfrm>
            <a:off x="4927600" y="300831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138248" name="Text Box 18"/>
          <p:cNvSpPr txBox="1">
            <a:spLocks noChangeArrowheads="1"/>
          </p:cNvSpPr>
          <p:nvPr/>
        </p:nvSpPr>
        <p:spPr bwMode="auto">
          <a:xfrm>
            <a:off x="601663" y="55563"/>
            <a:ext cx="722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b="1"/>
              <a:t>Y</a:t>
            </a:r>
            <a:r>
              <a:rPr lang="de-DE" altLang="en-US" sz="1800" b="1"/>
              <a:t>  </a:t>
            </a:r>
          </a:p>
        </p:txBody>
      </p:sp>
      <p:sp>
        <p:nvSpPr>
          <p:cNvPr id="138249" name="Line 16"/>
          <p:cNvSpPr>
            <a:spLocks noChangeShapeType="1"/>
          </p:cNvSpPr>
          <p:nvPr/>
        </p:nvSpPr>
        <p:spPr bwMode="auto">
          <a:xfrm rot="5400000" flipH="1">
            <a:off x="681038" y="3927475"/>
            <a:ext cx="49339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8250" name="Text Box 15"/>
          <p:cNvSpPr txBox="1">
            <a:spLocks noChangeArrowheads="1"/>
          </p:cNvSpPr>
          <p:nvPr/>
        </p:nvSpPr>
        <p:spPr bwMode="auto">
          <a:xfrm>
            <a:off x="4954588" y="634206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138251" name="Line 16"/>
          <p:cNvSpPr>
            <a:spLocks noChangeShapeType="1"/>
          </p:cNvSpPr>
          <p:nvPr/>
        </p:nvSpPr>
        <p:spPr bwMode="auto">
          <a:xfrm flipH="1">
            <a:off x="971550" y="1477963"/>
            <a:ext cx="22034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8252" name="Text Box 10"/>
          <p:cNvSpPr txBox="1">
            <a:spLocks noChangeArrowheads="1"/>
          </p:cNvSpPr>
          <p:nvPr/>
        </p:nvSpPr>
        <p:spPr bwMode="auto">
          <a:xfrm>
            <a:off x="3025775" y="6430963"/>
            <a:ext cx="368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1</a:t>
            </a:r>
            <a:endParaRPr lang="el-GR" altLang="en-US" sz="2200" baseline="-25000">
              <a:solidFill>
                <a:srgbClr val="66FFFF"/>
              </a:solidFill>
            </a:endParaRPr>
          </a:p>
        </p:txBody>
      </p:sp>
      <p:sp>
        <p:nvSpPr>
          <p:cNvPr id="138253" name="Line 16"/>
          <p:cNvSpPr>
            <a:spLocks noChangeShapeType="1"/>
          </p:cNvSpPr>
          <p:nvPr/>
        </p:nvSpPr>
        <p:spPr bwMode="auto">
          <a:xfrm rot="10800000">
            <a:off x="982663" y="5219700"/>
            <a:ext cx="21653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8254" name="Text Box 10"/>
          <p:cNvSpPr txBox="1">
            <a:spLocks noChangeArrowheads="1"/>
          </p:cNvSpPr>
          <p:nvPr/>
        </p:nvSpPr>
        <p:spPr bwMode="auto">
          <a:xfrm>
            <a:off x="2947988" y="3003550"/>
            <a:ext cx="596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1</a:t>
            </a:r>
            <a:endParaRPr lang="el-GR" altLang="en-US" sz="2200" baseline="-25000">
              <a:solidFill>
                <a:srgbClr val="66FFFF"/>
              </a:solidFill>
            </a:endParaRPr>
          </a:p>
        </p:txBody>
      </p:sp>
      <p:sp>
        <p:nvSpPr>
          <p:cNvPr id="138255" name="Text Box 10"/>
          <p:cNvSpPr txBox="1">
            <a:spLocks noChangeArrowheads="1"/>
          </p:cNvSpPr>
          <p:nvPr/>
        </p:nvSpPr>
        <p:spPr bwMode="auto">
          <a:xfrm>
            <a:off x="4343400" y="1233488"/>
            <a:ext cx="977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Y(L,K</a:t>
            </a:r>
            <a:r>
              <a:rPr lang="de-DE" altLang="en-US" sz="2200" baseline="-25000">
                <a:solidFill>
                  <a:srgbClr val="66FFFF"/>
                </a:solidFill>
              </a:rPr>
              <a:t>1</a:t>
            </a:r>
            <a:r>
              <a:rPr lang="de-DE" altLang="en-US" sz="2200">
                <a:solidFill>
                  <a:srgbClr val="66FFFF"/>
                </a:solidFill>
              </a:rPr>
              <a:t>)</a:t>
            </a:r>
            <a:endParaRPr lang="el-GR" altLang="en-US" sz="2200">
              <a:solidFill>
                <a:srgbClr val="66FFFF"/>
              </a:solidFill>
            </a:endParaRPr>
          </a:p>
        </p:txBody>
      </p:sp>
      <p:sp>
        <p:nvSpPr>
          <p:cNvPr id="1005588" name="Text Box 13"/>
          <p:cNvSpPr txBox="1">
            <a:spLocks noChangeArrowheads="1"/>
          </p:cNvSpPr>
          <p:nvPr/>
        </p:nvSpPr>
        <p:spPr bwMode="auto">
          <a:xfrm>
            <a:off x="1774825" y="32305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FF3399"/>
                </a:solidFill>
              </a:rPr>
              <a:t>L</a:t>
            </a:r>
            <a:r>
              <a:rPr lang="de-DE" altLang="en-US" sz="2200" baseline="-25000">
                <a:solidFill>
                  <a:srgbClr val="FF3399"/>
                </a:solidFill>
              </a:rPr>
              <a:t>D</a:t>
            </a:r>
            <a:r>
              <a:rPr lang="de-DE" altLang="en-US" sz="2200">
                <a:solidFill>
                  <a:srgbClr val="FF3399"/>
                </a:solidFill>
              </a:rPr>
              <a:t>(Y</a:t>
            </a:r>
            <a:r>
              <a:rPr lang="de-DE" altLang="en-US" sz="2200" baseline="-25000">
                <a:solidFill>
                  <a:srgbClr val="FF3399"/>
                </a:solidFill>
              </a:rPr>
              <a:t>D,2</a:t>
            </a:r>
            <a:r>
              <a:rPr lang="de-DE" altLang="en-US" sz="2200">
                <a:solidFill>
                  <a:srgbClr val="FF3399"/>
                </a:solidFill>
              </a:rPr>
              <a:t>)</a:t>
            </a:r>
            <a:endParaRPr lang="el-GR" altLang="en-US" sz="2200">
              <a:solidFill>
                <a:srgbClr val="FF3399"/>
              </a:solidFill>
            </a:endParaRPr>
          </a:p>
        </p:txBody>
      </p:sp>
      <p:sp>
        <p:nvSpPr>
          <p:cNvPr id="138257" name="AutoShape 64"/>
          <p:cNvSpPr>
            <a:spLocks noChangeArrowheads="1"/>
          </p:cNvSpPr>
          <p:nvPr/>
        </p:nvSpPr>
        <p:spPr bwMode="auto">
          <a:xfrm>
            <a:off x="5354638" y="615950"/>
            <a:ext cx="3789362" cy="5943600"/>
          </a:xfrm>
          <a:prstGeom prst="roundRect">
            <a:avLst>
              <a:gd name="adj" fmla="val 12495"/>
            </a:avLst>
          </a:prstGeom>
          <a:solidFill>
            <a:srgbClr val="FFFF99"/>
          </a:solidFill>
          <a:ln w="50800">
            <a:solidFill>
              <a:srgbClr val="FF0000"/>
            </a:solidFill>
            <a:round/>
            <a:headEnd/>
            <a:tailEnd/>
          </a:ln>
        </p:spPr>
        <p:txBody>
          <a:bodyPr lIns="0" tIns="0" rIns="0" bIns="0"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rgbClr val="3333FF"/>
                </a:solidFill>
              </a:rPr>
              <a:t>If the demand for goods falls (for one of the reasons discussed in section 4.2.) below the full employment GDP, i.e. </a:t>
            </a:r>
            <a:r>
              <a:rPr lang="en-US" altLang="en-US" sz="2000" dirty="0">
                <a:solidFill>
                  <a:srgbClr val="FF0000"/>
                </a:solidFill>
              </a:rPr>
              <a:t>Y</a:t>
            </a:r>
            <a:r>
              <a:rPr lang="en-US" altLang="en-US" sz="2000" baseline="-25000" dirty="0">
                <a:solidFill>
                  <a:srgbClr val="FF0000"/>
                </a:solidFill>
              </a:rPr>
              <a:t>D</a:t>
            </a:r>
            <a:r>
              <a:rPr lang="en-US" altLang="en-US" sz="2000" dirty="0">
                <a:solidFill>
                  <a:srgbClr val="FF0000"/>
                </a:solidFill>
              </a:rPr>
              <a:t>&lt; Y(L</a:t>
            </a:r>
            <a:r>
              <a:rPr lang="en-US" altLang="en-US" sz="2000" baseline="-25000" dirty="0">
                <a:solidFill>
                  <a:srgbClr val="FF0000"/>
                </a:solidFill>
              </a:rPr>
              <a:t>D1</a:t>
            </a:r>
            <a:r>
              <a:rPr lang="en-US" altLang="en-US" sz="2000" dirty="0">
                <a:solidFill>
                  <a:srgbClr val="FF0000"/>
                </a:solidFill>
              </a:rPr>
              <a:t>,K</a:t>
            </a:r>
            <a:r>
              <a:rPr lang="en-US" altLang="en-US" sz="2000" baseline="-25000" dirty="0">
                <a:solidFill>
                  <a:srgbClr val="FF0000"/>
                </a:solidFill>
              </a:rPr>
              <a:t>1</a:t>
            </a:r>
            <a:r>
              <a:rPr lang="en-US" altLang="en-US" sz="2000" dirty="0">
                <a:solidFill>
                  <a:srgbClr val="FF0000"/>
                </a:solidFill>
              </a:rPr>
              <a:t>)</a:t>
            </a:r>
            <a:r>
              <a:rPr lang="en-US" altLang="en-US" sz="2000" dirty="0">
                <a:solidFill>
                  <a:srgbClr val="3333FF"/>
                </a:solidFill>
              </a:rPr>
              <a:t>, Keynesian labor demand will be lower than the equilibrium labor input of the neoclassical model: </a:t>
            </a:r>
            <a:r>
              <a:rPr lang="en-US" altLang="en-US" sz="2000" dirty="0">
                <a:solidFill>
                  <a:srgbClr val="FF0000"/>
                </a:solidFill>
              </a:rPr>
              <a:t>L</a:t>
            </a:r>
            <a:r>
              <a:rPr lang="en-US" altLang="en-US" sz="2000" baseline="-25000" dirty="0">
                <a:solidFill>
                  <a:srgbClr val="FF0000"/>
                </a:solidFill>
              </a:rPr>
              <a:t>D</a:t>
            </a:r>
            <a:r>
              <a:rPr lang="en-US" altLang="en-US" sz="2000" dirty="0">
                <a:solidFill>
                  <a:srgbClr val="FF0000"/>
                </a:solidFill>
              </a:rPr>
              <a:t>(Y</a:t>
            </a:r>
            <a:r>
              <a:rPr lang="en-US" altLang="en-US" sz="2000" baseline="-25000" dirty="0">
                <a:solidFill>
                  <a:srgbClr val="FF0000"/>
                </a:solidFill>
              </a:rPr>
              <a:t>D</a:t>
            </a:r>
            <a:r>
              <a:rPr lang="en-US" altLang="en-US" sz="2000" dirty="0">
                <a:solidFill>
                  <a:srgbClr val="FF0000"/>
                </a:solidFill>
              </a:rPr>
              <a:t>) &lt; L</a:t>
            </a:r>
            <a:r>
              <a:rPr lang="en-US" altLang="en-US" sz="2000" baseline="-25000" dirty="0">
                <a:solidFill>
                  <a:srgbClr val="FF0000"/>
                </a:solidFill>
              </a:rPr>
              <a:t>D</a:t>
            </a:r>
            <a:r>
              <a:rPr lang="en-US" altLang="en-US" sz="2000" dirty="0">
                <a:solidFill>
                  <a:srgbClr val="FF0000"/>
                </a:solidFill>
              </a:rPr>
              <a:t>(</a:t>
            </a:r>
            <a:r>
              <a:rPr lang="en-US" altLang="en-US" sz="2000" dirty="0" err="1">
                <a:solidFill>
                  <a:srgbClr val="FF0000"/>
                </a:solidFill>
              </a:rPr>
              <a:t>w</a:t>
            </a:r>
            <a:r>
              <a:rPr lang="en-US" altLang="en-US" sz="2000" baseline="-25000" dirty="0" err="1">
                <a:solidFill>
                  <a:srgbClr val="FF0000"/>
                </a:solidFill>
              </a:rPr>
              <a:t>1</a:t>
            </a:r>
            <a:r>
              <a:rPr lang="en-US" altLang="en-US" sz="2000" dirty="0">
                <a:solidFill>
                  <a:srgbClr val="FF0000"/>
                </a:solidFill>
              </a:rPr>
              <a:t>/P</a:t>
            </a:r>
            <a:r>
              <a:rPr lang="en-US" altLang="en-US" sz="2000" baseline="-25000" dirty="0">
                <a:solidFill>
                  <a:srgbClr val="FF0000"/>
                </a:solidFill>
              </a:rPr>
              <a:t>1</a:t>
            </a:r>
            <a:r>
              <a:rPr lang="en-US" altLang="en-US" sz="2000" dirty="0">
                <a:solidFill>
                  <a:srgbClr val="FF0000"/>
                </a:solidFill>
              </a:rPr>
              <a:t>,K</a:t>
            </a:r>
            <a:r>
              <a:rPr lang="en-US" altLang="en-US" sz="2000" baseline="-25000" dirty="0">
                <a:solidFill>
                  <a:srgbClr val="FF0000"/>
                </a:solidFill>
              </a:rPr>
              <a:t>1</a:t>
            </a:r>
            <a:r>
              <a:rPr lang="en-US" altLang="en-US" sz="2000" dirty="0">
                <a:solidFill>
                  <a:srgbClr val="FF0000"/>
                </a:solidFill>
              </a:rPr>
              <a:t>)</a:t>
            </a:r>
            <a:r>
              <a:rPr lang="en-US" altLang="en-US" sz="2000" dirty="0">
                <a:solidFill>
                  <a:srgbClr val="3333FF"/>
                </a:solidFill>
              </a:rPr>
              <a:t>. </a:t>
            </a:r>
          </a:p>
          <a:p>
            <a:pPr eaLnBrk="1" hangingPunct="1">
              <a:spcBef>
                <a:spcPct val="0"/>
              </a:spcBef>
              <a:buClrTx/>
              <a:buFontTx/>
              <a:buNone/>
            </a:pPr>
            <a:endParaRPr lang="en-US" altLang="en-US" sz="2000" dirty="0">
              <a:solidFill>
                <a:srgbClr val="3333FF"/>
              </a:solidFill>
            </a:endParaRPr>
          </a:p>
          <a:p>
            <a:pPr eaLnBrk="1" hangingPunct="1">
              <a:spcBef>
                <a:spcPct val="0"/>
              </a:spcBef>
              <a:buClrTx/>
              <a:buFontTx/>
              <a:buNone/>
            </a:pPr>
            <a:r>
              <a:rPr lang="en-US" altLang="en-US" sz="2000" dirty="0">
                <a:solidFill>
                  <a:srgbClr val="3333FF"/>
                </a:solidFill>
              </a:rPr>
              <a:t>If the real wage is downward fixed by a collective bargaining contract to the long-run market equilibrium level of </a:t>
            </a:r>
            <a:r>
              <a:rPr lang="en-US" altLang="en-US" sz="2000" dirty="0" err="1">
                <a:solidFill>
                  <a:srgbClr val="3333FF"/>
                </a:solidFill>
              </a:rPr>
              <a:t>w</a:t>
            </a:r>
            <a:r>
              <a:rPr lang="en-US" altLang="en-US" sz="2000" baseline="-25000" dirty="0" err="1">
                <a:solidFill>
                  <a:srgbClr val="3333FF"/>
                </a:solidFill>
              </a:rPr>
              <a:t>1</a:t>
            </a:r>
            <a:r>
              <a:rPr lang="en-US" altLang="en-US" sz="2000" dirty="0">
                <a:solidFill>
                  <a:srgbClr val="3333FF"/>
                </a:solidFill>
              </a:rPr>
              <a:t>/</a:t>
            </a:r>
            <a:r>
              <a:rPr lang="en-US" altLang="en-US" sz="2000" dirty="0" err="1">
                <a:solidFill>
                  <a:srgbClr val="3333FF"/>
                </a:solidFill>
              </a:rPr>
              <a:t>P</a:t>
            </a:r>
            <a:r>
              <a:rPr lang="en-US" altLang="en-US" sz="2000" baseline="-25000" dirty="0" err="1">
                <a:solidFill>
                  <a:srgbClr val="3333FF"/>
                </a:solidFill>
              </a:rPr>
              <a:t>1</a:t>
            </a:r>
            <a:r>
              <a:rPr lang="en-US" altLang="en-US" sz="2000" dirty="0">
                <a:solidFill>
                  <a:srgbClr val="3333FF"/>
                </a:solidFill>
              </a:rPr>
              <a:t>, the resulting unemployment is called </a:t>
            </a:r>
            <a:r>
              <a:rPr lang="en-US" altLang="en-US" sz="2000" dirty="0">
                <a:solidFill>
                  <a:srgbClr val="FF0000"/>
                </a:solidFill>
              </a:rPr>
              <a:t>“Keynesian unemployment”</a:t>
            </a:r>
            <a:endParaRPr lang="en-US" altLang="en-US" sz="2000" dirty="0">
              <a:solidFill>
                <a:srgbClr val="3333FF"/>
              </a:solidFill>
            </a:endParaRPr>
          </a:p>
        </p:txBody>
      </p:sp>
      <p:sp>
        <p:nvSpPr>
          <p:cNvPr id="1005590" name="Line 22"/>
          <p:cNvSpPr>
            <a:spLocks noChangeShapeType="1"/>
          </p:cNvSpPr>
          <p:nvPr/>
        </p:nvSpPr>
        <p:spPr bwMode="auto">
          <a:xfrm>
            <a:off x="1141413" y="1533525"/>
            <a:ext cx="0" cy="3048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005591" name="Line 16"/>
          <p:cNvSpPr>
            <a:spLocks noChangeShapeType="1"/>
          </p:cNvSpPr>
          <p:nvPr/>
        </p:nvSpPr>
        <p:spPr bwMode="auto">
          <a:xfrm>
            <a:off x="1011238" y="1885950"/>
            <a:ext cx="1111250" cy="0"/>
          </a:xfrm>
          <a:prstGeom prst="line">
            <a:avLst/>
          </a:prstGeom>
          <a:noFill/>
          <a:ln w="28575">
            <a:solidFill>
              <a:srgbClr val="FFFF00"/>
            </a:solidFill>
            <a:prstDash val="sysDot"/>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8260" name="Arc 16"/>
          <p:cNvSpPr>
            <a:spLocks/>
          </p:cNvSpPr>
          <p:nvPr/>
        </p:nvSpPr>
        <p:spPr bwMode="auto">
          <a:xfrm flipH="1">
            <a:off x="1022350" y="1206500"/>
            <a:ext cx="4492625" cy="2082800"/>
          </a:xfrm>
          <a:custGeom>
            <a:avLst/>
            <a:gdLst>
              <a:gd name="T0" fmla="*/ 2147483647 w 21450"/>
              <a:gd name="T1" fmla="*/ 0 h 21034"/>
              <a:gd name="T2" fmla="*/ 2147483647 w 21450"/>
              <a:gd name="T3" fmla="*/ 2147483647 h 21034"/>
              <a:gd name="T4" fmla="*/ 0 w 21450"/>
              <a:gd name="T5" fmla="*/ 2147483647 h 21034"/>
              <a:gd name="T6" fmla="*/ 0 60000 65536"/>
              <a:gd name="T7" fmla="*/ 0 60000 65536"/>
              <a:gd name="T8" fmla="*/ 0 60000 65536"/>
              <a:gd name="T9" fmla="*/ 0 w 21450"/>
              <a:gd name="T10" fmla="*/ 0 h 21034"/>
              <a:gd name="T11" fmla="*/ 21450 w 21450"/>
              <a:gd name="T12" fmla="*/ 21034 h 21034"/>
            </a:gdLst>
            <a:ahLst/>
            <a:cxnLst>
              <a:cxn ang="T6">
                <a:pos x="T0" y="T1"/>
              </a:cxn>
              <a:cxn ang="T7">
                <a:pos x="T2" y="T3"/>
              </a:cxn>
              <a:cxn ang="T8">
                <a:pos x="T4" y="T5"/>
              </a:cxn>
            </a:cxnLst>
            <a:rect l="T9" t="T10" r="T11" b="T12"/>
            <a:pathLst>
              <a:path w="21450" h="21034" fill="none" extrusionOk="0">
                <a:moveTo>
                  <a:pt x="4912" y="0"/>
                </a:moveTo>
                <a:cubicBezTo>
                  <a:pt x="13770" y="2068"/>
                  <a:pt x="20382" y="9464"/>
                  <a:pt x="21450" y="18496"/>
                </a:cubicBezTo>
              </a:path>
              <a:path w="21450" h="21034" stroke="0" extrusionOk="0">
                <a:moveTo>
                  <a:pt x="4912" y="0"/>
                </a:moveTo>
                <a:cubicBezTo>
                  <a:pt x="13770" y="2068"/>
                  <a:pt x="20382" y="9464"/>
                  <a:pt x="21450" y="18496"/>
                </a:cubicBezTo>
                <a:lnTo>
                  <a:pt x="0" y="21034"/>
                </a:lnTo>
                <a:lnTo>
                  <a:pt x="4912" y="0"/>
                </a:lnTo>
                <a:close/>
              </a:path>
            </a:pathLst>
          </a:custGeom>
          <a:noFill/>
          <a:ln w="38100">
            <a:solidFill>
              <a:srgbClr val="00FFFF"/>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lstStyle/>
          <a:p>
            <a:endParaRPr lang="en-US"/>
          </a:p>
        </p:txBody>
      </p:sp>
      <p:sp>
        <p:nvSpPr>
          <p:cNvPr id="1005594" name="Line 26"/>
          <p:cNvSpPr>
            <a:spLocks noChangeShapeType="1"/>
          </p:cNvSpPr>
          <p:nvPr/>
        </p:nvSpPr>
        <p:spPr bwMode="auto">
          <a:xfrm flipH="1">
            <a:off x="2070100" y="3683000"/>
            <a:ext cx="0" cy="2768600"/>
          </a:xfrm>
          <a:prstGeom prst="line">
            <a:avLst/>
          </a:prstGeom>
          <a:noFill/>
          <a:ln w="38100">
            <a:solidFill>
              <a:srgbClr val="FF00FF"/>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005595" name="Text Box 10"/>
          <p:cNvSpPr txBox="1">
            <a:spLocks noChangeArrowheads="1"/>
          </p:cNvSpPr>
          <p:nvPr/>
        </p:nvSpPr>
        <p:spPr bwMode="auto">
          <a:xfrm>
            <a:off x="280988" y="1690688"/>
            <a:ext cx="596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00FFCC"/>
                </a:solidFill>
              </a:rPr>
              <a:t>Y</a:t>
            </a:r>
            <a:r>
              <a:rPr lang="de-DE" altLang="en-US" sz="2000" baseline="-25000">
                <a:solidFill>
                  <a:srgbClr val="00FFCC"/>
                </a:solidFill>
              </a:rPr>
              <a:t>D,2</a:t>
            </a:r>
            <a:endParaRPr lang="el-GR" altLang="en-US" sz="2000">
              <a:solidFill>
                <a:srgbClr val="00FFCC"/>
              </a:solidFill>
            </a:endParaRPr>
          </a:p>
        </p:txBody>
      </p:sp>
      <p:sp>
        <p:nvSpPr>
          <p:cNvPr id="1005596" name="Line 28"/>
          <p:cNvSpPr>
            <a:spLocks noChangeShapeType="1"/>
          </p:cNvSpPr>
          <p:nvPr/>
        </p:nvSpPr>
        <p:spPr bwMode="auto">
          <a:xfrm flipH="1">
            <a:off x="2171700" y="6197600"/>
            <a:ext cx="876300" cy="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005597" name="Line 29"/>
          <p:cNvSpPr>
            <a:spLocks noChangeShapeType="1"/>
          </p:cNvSpPr>
          <p:nvPr/>
        </p:nvSpPr>
        <p:spPr bwMode="auto">
          <a:xfrm>
            <a:off x="1498600" y="4114800"/>
            <a:ext cx="495300" cy="1905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005598" name="AutoShape 53"/>
          <p:cNvSpPr>
            <a:spLocks noChangeArrowheads="1"/>
          </p:cNvSpPr>
          <p:nvPr/>
        </p:nvSpPr>
        <p:spPr bwMode="auto">
          <a:xfrm>
            <a:off x="88900" y="2863850"/>
            <a:ext cx="1565275" cy="1616075"/>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1900">
                <a:solidFill>
                  <a:srgbClr val="3333FF"/>
                </a:solidFill>
              </a:rPr>
              <a:t>Decrease of Keynesian Labor Demand in a Recession</a:t>
            </a:r>
            <a:endParaRPr lang="de-DE" altLang="en-US" sz="1900">
              <a:solidFill>
                <a:srgbClr val="3333FF"/>
              </a:solidFill>
            </a:endParaRPr>
          </a:p>
        </p:txBody>
      </p:sp>
      <p:sp>
        <p:nvSpPr>
          <p:cNvPr id="138266" name="Line 32"/>
          <p:cNvSpPr>
            <a:spLocks noChangeShapeType="1"/>
          </p:cNvSpPr>
          <p:nvPr/>
        </p:nvSpPr>
        <p:spPr bwMode="auto">
          <a:xfrm flipV="1">
            <a:off x="1787525" y="4098925"/>
            <a:ext cx="2743200" cy="215900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8267" name="Text Box 13"/>
          <p:cNvSpPr txBox="1">
            <a:spLocks noChangeArrowheads="1"/>
          </p:cNvSpPr>
          <p:nvPr/>
        </p:nvSpPr>
        <p:spPr bwMode="auto">
          <a:xfrm>
            <a:off x="4365625" y="42084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S</a:t>
            </a:r>
            <a:r>
              <a:rPr lang="de-DE" altLang="en-US" sz="2200">
                <a:solidFill>
                  <a:srgbClr val="66FFFF"/>
                </a:solidFill>
              </a:rPr>
              <a:t>(w/p)</a:t>
            </a:r>
            <a:endParaRPr lang="el-GR" altLang="en-US" sz="2200">
              <a:solidFill>
                <a:srgbClr val="66FFFF"/>
              </a:solidFill>
            </a:endParaRPr>
          </a:p>
        </p:txBody>
      </p:sp>
      <p:sp>
        <p:nvSpPr>
          <p:cNvPr id="1005601" name="AutoShape 33"/>
          <p:cNvSpPr>
            <a:spLocks/>
          </p:cNvSpPr>
          <p:nvPr/>
        </p:nvSpPr>
        <p:spPr bwMode="auto">
          <a:xfrm rot="-5400000">
            <a:off x="2463800" y="4521200"/>
            <a:ext cx="279400" cy="1054100"/>
          </a:xfrm>
          <a:prstGeom prst="rightBrace">
            <a:avLst>
              <a:gd name="adj1" fmla="val 31439"/>
              <a:gd name="adj2" fmla="val 50000"/>
            </a:avLst>
          </a:prstGeom>
          <a:noFill/>
          <a:ln w="38100">
            <a:solidFill>
              <a:srgbClr val="FF0000"/>
            </a:solidFill>
            <a:round/>
            <a:headEnd/>
            <a:tailEnd type="none" w="lg" len="med"/>
          </a:ln>
          <a:extLst>
            <a:ext uri="{909E8E84-426E-40DD-AFC4-6F175D3DCCD1}">
              <a14:hiddenFill xmlns:a14="http://schemas.microsoft.com/office/drawing/2010/main">
                <a:solidFill>
                  <a:srgbClr val="FFFFFF"/>
                </a:solidFill>
              </a14:hiddenFill>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
        <p:nvSpPr>
          <p:cNvPr id="1005603" name="Line 35"/>
          <p:cNvSpPr>
            <a:spLocks noChangeShapeType="1"/>
          </p:cNvSpPr>
          <p:nvPr/>
        </p:nvSpPr>
        <p:spPr bwMode="auto">
          <a:xfrm flipH="1">
            <a:off x="1752600" y="1027113"/>
            <a:ext cx="557213" cy="649287"/>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005604" name="AutoShape 53"/>
          <p:cNvSpPr>
            <a:spLocks noChangeArrowheads="1"/>
          </p:cNvSpPr>
          <p:nvPr/>
        </p:nvSpPr>
        <p:spPr bwMode="auto">
          <a:xfrm>
            <a:off x="1147763" y="106363"/>
            <a:ext cx="3254375" cy="968375"/>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Decrease of GDP below its Full Employment Level in a Recession</a:t>
            </a:r>
            <a:endParaRPr lang="de-DE" altLang="en-US" sz="2000">
              <a:solidFill>
                <a:srgbClr val="3333FF"/>
              </a:solidFill>
            </a:endParaRPr>
          </a:p>
        </p:txBody>
      </p:sp>
      <p:sp>
        <p:nvSpPr>
          <p:cNvPr id="1005605" name="AutoShape 37"/>
          <p:cNvSpPr>
            <a:spLocks/>
          </p:cNvSpPr>
          <p:nvPr/>
        </p:nvSpPr>
        <p:spPr bwMode="auto">
          <a:xfrm>
            <a:off x="1485900" y="1473200"/>
            <a:ext cx="254000" cy="406400"/>
          </a:xfrm>
          <a:prstGeom prst="rightBrace">
            <a:avLst>
              <a:gd name="adj1" fmla="val 13333"/>
              <a:gd name="adj2" fmla="val 50000"/>
            </a:avLst>
          </a:prstGeom>
          <a:noFill/>
          <a:ln w="38100">
            <a:solidFill>
              <a:srgbClr val="FF0000"/>
            </a:solidFill>
            <a:round/>
            <a:headEnd/>
            <a:tailEnd type="none" w="lg" len="med"/>
          </a:ln>
          <a:extLst>
            <a:ext uri="{909E8E84-426E-40DD-AFC4-6F175D3DCCD1}">
              <a14:hiddenFill xmlns:a14="http://schemas.microsoft.com/office/drawing/2010/main">
                <a:solidFill>
                  <a:srgbClr val="FFFFFF"/>
                </a:solidFill>
              </a14:hiddenFill>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
        <p:nvSpPr>
          <p:cNvPr id="1005606" name="Line 38"/>
          <p:cNvSpPr>
            <a:spLocks noChangeShapeType="1"/>
          </p:cNvSpPr>
          <p:nvPr/>
        </p:nvSpPr>
        <p:spPr bwMode="auto">
          <a:xfrm flipH="1">
            <a:off x="2173288" y="2871788"/>
            <a:ext cx="876300" cy="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38273" name="AutoShape 39">
            <a:hlinkClick r:id="rId8" action="ppaction://hlinksldjump" highlightClick="1"/>
          </p:cNvPr>
          <p:cNvSpPr>
            <a:spLocks noChangeArrowheads="1"/>
          </p:cNvSpPr>
          <p:nvPr/>
        </p:nvSpPr>
        <p:spPr bwMode="auto">
          <a:xfrm rot="10800000">
            <a:off x="166688" y="6364288"/>
            <a:ext cx="471487" cy="341312"/>
          </a:xfrm>
          <a:prstGeom prst="actionButtonBeginning">
            <a:avLst/>
          </a:prstGeom>
          <a:solidFill>
            <a:srgbClr val="FFFF00"/>
          </a:solidFill>
          <a:ln w="12700">
            <a:solidFill>
              <a:srgbClr val="0000CC"/>
            </a:solidFill>
            <a:miter lim="800000"/>
            <a:headEnd/>
            <a:tailEnd type="none" w="lg" len="med"/>
          </a:ln>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
        <p:nvSpPr>
          <p:cNvPr id="1005593" name="Line 16"/>
          <p:cNvSpPr>
            <a:spLocks noChangeShapeType="1"/>
          </p:cNvSpPr>
          <p:nvPr/>
        </p:nvSpPr>
        <p:spPr bwMode="auto">
          <a:xfrm rot="5400000" flipV="1">
            <a:off x="1146175" y="2795588"/>
            <a:ext cx="1835150" cy="0"/>
          </a:xfrm>
          <a:prstGeom prst="line">
            <a:avLst/>
          </a:prstGeom>
          <a:noFill/>
          <a:ln w="28575">
            <a:solidFill>
              <a:srgbClr val="FFFF00"/>
            </a:solidFill>
            <a:prstDash val="sysDot"/>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8275" name="Text Box 13"/>
          <p:cNvSpPr txBox="1">
            <a:spLocks noChangeArrowheads="1"/>
          </p:cNvSpPr>
          <p:nvPr/>
        </p:nvSpPr>
        <p:spPr bwMode="auto">
          <a:xfrm>
            <a:off x="3209925" y="34845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FF3399"/>
                </a:solidFill>
              </a:rPr>
              <a:t>L</a:t>
            </a:r>
            <a:r>
              <a:rPr lang="en-US" altLang="en-US" sz="2200" baseline="-25000">
                <a:solidFill>
                  <a:srgbClr val="FF3399"/>
                </a:solidFill>
              </a:rPr>
              <a:t>D</a:t>
            </a:r>
            <a:r>
              <a:rPr lang="en-US" altLang="en-US" sz="2200">
                <a:solidFill>
                  <a:srgbClr val="FF3399"/>
                </a:solidFill>
              </a:rPr>
              <a:t>(Y</a:t>
            </a:r>
            <a:r>
              <a:rPr lang="en-US" altLang="en-US" sz="2200" baseline="-25000">
                <a:solidFill>
                  <a:srgbClr val="FF3399"/>
                </a:solidFill>
              </a:rPr>
              <a:t>D,1</a:t>
            </a:r>
            <a:r>
              <a:rPr lang="en-US" altLang="en-US" sz="2200">
                <a:solidFill>
                  <a:srgbClr val="FF3399"/>
                </a:solidFill>
              </a:rPr>
              <a:t>)</a:t>
            </a:r>
          </a:p>
        </p:txBody>
      </p:sp>
      <p:sp>
        <p:nvSpPr>
          <p:cNvPr id="138276" name="Line 41"/>
          <p:cNvSpPr>
            <a:spLocks noChangeShapeType="1"/>
          </p:cNvSpPr>
          <p:nvPr/>
        </p:nvSpPr>
        <p:spPr bwMode="auto">
          <a:xfrm flipH="1">
            <a:off x="3149600" y="3683000"/>
            <a:ext cx="0" cy="2768600"/>
          </a:xfrm>
          <a:prstGeom prst="line">
            <a:avLst/>
          </a:prstGeom>
          <a:noFill/>
          <a:ln w="38100">
            <a:solidFill>
              <a:srgbClr val="FF00FF"/>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38277" name="Text Box 10"/>
          <p:cNvSpPr txBox="1">
            <a:spLocks noChangeArrowheads="1"/>
          </p:cNvSpPr>
          <p:nvPr/>
        </p:nvSpPr>
        <p:spPr bwMode="auto">
          <a:xfrm>
            <a:off x="317500" y="1257300"/>
            <a:ext cx="596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FF3399"/>
                </a:solidFill>
              </a:rPr>
              <a:t>Y</a:t>
            </a:r>
            <a:r>
              <a:rPr lang="de-DE" altLang="en-US" sz="2200" baseline="-25000">
                <a:solidFill>
                  <a:srgbClr val="FF3399"/>
                </a:solidFill>
              </a:rPr>
              <a:t>D,1</a:t>
            </a:r>
          </a:p>
        </p:txBody>
      </p:sp>
      <p:sp>
        <p:nvSpPr>
          <p:cNvPr id="8335444" name="AutoShape 84"/>
          <p:cNvSpPr>
            <a:spLocks noChangeArrowheads="1"/>
          </p:cNvSpPr>
          <p:nvPr/>
        </p:nvSpPr>
        <p:spPr bwMode="auto">
          <a:xfrm>
            <a:off x="2336800" y="4211638"/>
            <a:ext cx="1830388" cy="6223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1900">
                <a:solidFill>
                  <a:srgbClr val="3333FF"/>
                </a:solidFill>
              </a:rPr>
              <a:t>Keynesian Unemployment</a:t>
            </a:r>
          </a:p>
        </p:txBody>
      </p:sp>
      <p:sp>
        <p:nvSpPr>
          <p:cNvPr id="138279" name="Textfeld 1">
            <a:hlinkClick r:id="rId9"/>
          </p:cNvPr>
          <p:cNvSpPr txBox="1">
            <a:spLocks noChangeArrowheads="1"/>
          </p:cNvSpPr>
          <p:nvPr/>
        </p:nvSpPr>
        <p:spPr bwMode="auto">
          <a:xfrm>
            <a:off x="933450" y="6469063"/>
            <a:ext cx="641350" cy="350837"/>
          </a:xfrm>
          <a:prstGeom prst="rect">
            <a:avLst/>
          </a:prstGeom>
          <a:solidFill>
            <a:srgbClr val="FFFF00">
              <a:alpha val="50195"/>
            </a:srgbClr>
          </a:solidFill>
          <a:ln w="25400">
            <a:solidFill>
              <a:srgbClr val="FFFF66"/>
            </a:solidFill>
            <a:miter lim="800000"/>
            <a:headEnd/>
            <a:tailEnd/>
          </a:ln>
        </p:spPr>
        <p:txBody>
          <a:bodyPr lIns="36000" tIns="36000" rIns="36000" bIns="360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solidFill>
                  <a:srgbClr val="FFFF00"/>
                </a:solidFill>
              </a:rPr>
              <a:t>LME</a:t>
            </a:r>
            <a:endParaRPr lang="en-US" altLang="en-US" sz="1800">
              <a:solidFill>
                <a:srgbClr val="FFFF00"/>
              </a:solidFill>
            </a:endParaRPr>
          </a:p>
        </p:txBody>
      </p:sp>
      <p:sp>
        <p:nvSpPr>
          <p:cNvPr id="138280" name="Textfeld 43">
            <a:hlinkClick r:id="rId10"/>
          </p:cNvPr>
          <p:cNvSpPr txBox="1">
            <a:spLocks noChangeArrowheads="1"/>
          </p:cNvSpPr>
          <p:nvPr/>
        </p:nvSpPr>
        <p:spPr bwMode="auto">
          <a:xfrm>
            <a:off x="1651000" y="6469063"/>
            <a:ext cx="641350" cy="350837"/>
          </a:xfrm>
          <a:prstGeom prst="rect">
            <a:avLst/>
          </a:prstGeom>
          <a:solidFill>
            <a:srgbClr val="FFFF00">
              <a:alpha val="50195"/>
            </a:srgbClr>
          </a:solidFill>
          <a:ln w="25400">
            <a:solidFill>
              <a:srgbClr val="FFFF66"/>
            </a:solidFill>
            <a:miter lim="800000"/>
            <a:headEnd/>
            <a:tailEnd/>
          </a:ln>
        </p:spPr>
        <p:txBody>
          <a:bodyPr lIns="36000" tIns="36000" rIns="36000" bIns="360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solidFill>
                  <a:srgbClr val="FFFF00"/>
                </a:solidFill>
              </a:rPr>
              <a:t>ECB</a:t>
            </a:r>
            <a:endParaRPr lang="en-US" altLang="en-US" sz="1800">
              <a:solidFill>
                <a:srgbClr val="FF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055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0560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0560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0560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055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0559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0559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0560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00559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0558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005596"/>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05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0559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00560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3354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5588" grpId="0"/>
      <p:bldP spid="1005590" grpId="0" animBg="1"/>
      <p:bldP spid="1005591" grpId="0" animBg="1"/>
      <p:bldP spid="1005594" grpId="0" animBg="1"/>
      <p:bldP spid="1005595" grpId="0"/>
      <p:bldP spid="1005596" grpId="0" animBg="1"/>
      <p:bldP spid="1005597" grpId="0" animBg="1"/>
      <p:bldP spid="1005598" grpId="0" animBg="1"/>
      <p:bldP spid="1005601" grpId="0" animBg="1"/>
      <p:bldP spid="1005603" grpId="0" animBg="1"/>
      <p:bldP spid="1005604" grpId="0" animBg="1"/>
      <p:bldP spid="1005605" grpId="0" animBg="1"/>
      <p:bldP spid="1005606" grpId="0" animBg="1"/>
      <p:bldP spid="1005593" grpId="0" animBg="1"/>
      <p:bldP spid="8335444" grpId="0" animBg="1"/>
    </p:bldLst>
  </p:timing>
</p:sld>
</file>

<file path=ppt/slides/slide1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926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AEF780F-5F38-42AC-B189-67D2284B994C}" type="slidenum">
              <a:rPr lang="de-DE" altLang="en-US" sz="1600" smtClean="0"/>
              <a:pPr>
                <a:spcBef>
                  <a:spcPct val="0"/>
                </a:spcBef>
                <a:buClrTx/>
                <a:buFontTx/>
                <a:buNone/>
              </a:pPr>
              <a:t>121</a:t>
            </a:fld>
            <a:r>
              <a:rPr lang="de-DE" altLang="en-US" sz="1600"/>
              <a:t> -</a:t>
            </a:r>
          </a:p>
        </p:txBody>
      </p:sp>
      <p:grpSp>
        <p:nvGrpSpPr>
          <p:cNvPr id="139267" name="Group 2"/>
          <p:cNvGrpSpPr>
            <a:grpSpLocks/>
          </p:cNvGrpSpPr>
          <p:nvPr/>
        </p:nvGrpSpPr>
        <p:grpSpPr bwMode="auto">
          <a:xfrm>
            <a:off x="495300" y="4665663"/>
            <a:ext cx="544513" cy="946150"/>
            <a:chOff x="0" y="2947"/>
            <a:chExt cx="343" cy="596"/>
          </a:xfrm>
        </p:grpSpPr>
        <p:grpSp>
          <p:nvGrpSpPr>
            <p:cNvPr id="139309" name="Group 3"/>
            <p:cNvGrpSpPr>
              <a:grpSpLocks/>
            </p:cNvGrpSpPr>
            <p:nvPr/>
          </p:nvGrpSpPr>
          <p:grpSpPr bwMode="auto">
            <a:xfrm>
              <a:off x="0" y="3017"/>
              <a:ext cx="336" cy="526"/>
              <a:chOff x="8" y="3017"/>
              <a:chExt cx="336" cy="526"/>
            </a:xfrm>
          </p:grpSpPr>
          <p:sp>
            <p:nvSpPr>
              <p:cNvPr id="139311" name="Text Box 10"/>
              <p:cNvSpPr txBox="1">
                <a:spLocks noChangeArrowheads="1"/>
              </p:cNvSpPr>
              <p:nvPr/>
            </p:nvSpPr>
            <p:spPr bwMode="auto">
              <a:xfrm>
                <a:off x="8" y="3274"/>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P</a:t>
                </a:r>
                <a:r>
                  <a:rPr lang="de-DE" altLang="en-US" sz="2200" baseline="-25000">
                    <a:solidFill>
                      <a:srgbClr val="66FFFF"/>
                    </a:solidFill>
                  </a:rPr>
                  <a:t>1</a:t>
                </a:r>
                <a:endParaRPr lang="el-GR" altLang="en-US" sz="2200" baseline="-25000">
                  <a:solidFill>
                    <a:srgbClr val="66FFFF"/>
                  </a:solidFill>
                </a:endParaRPr>
              </a:p>
            </p:txBody>
          </p:sp>
          <p:sp>
            <p:nvSpPr>
              <p:cNvPr id="139312" name="Text Box 10"/>
              <p:cNvSpPr txBox="1">
                <a:spLocks noChangeArrowheads="1"/>
              </p:cNvSpPr>
              <p:nvPr/>
            </p:nvSpPr>
            <p:spPr bwMode="auto">
              <a:xfrm>
                <a:off x="8" y="3017"/>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w</a:t>
                </a:r>
                <a:r>
                  <a:rPr lang="de-DE" altLang="en-US" sz="2200" baseline="-25000">
                    <a:solidFill>
                      <a:srgbClr val="66FFFF"/>
                    </a:solidFill>
                  </a:rPr>
                  <a:t>1</a:t>
                </a:r>
                <a:endParaRPr lang="el-GR" altLang="en-US" sz="2200" baseline="-25000">
                  <a:solidFill>
                    <a:srgbClr val="66FFFF"/>
                  </a:solidFill>
                </a:endParaRPr>
              </a:p>
            </p:txBody>
          </p:sp>
        </p:grpSp>
        <p:sp>
          <p:nvSpPr>
            <p:cNvPr id="139310" name="Text Box 10"/>
            <p:cNvSpPr txBox="1">
              <a:spLocks noChangeArrowheads="1"/>
            </p:cNvSpPr>
            <p:nvPr/>
          </p:nvSpPr>
          <p:spPr bwMode="auto">
            <a:xfrm>
              <a:off x="79" y="2947"/>
              <a:ext cx="264"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4400" baseline="-25000">
                  <a:solidFill>
                    <a:srgbClr val="66FFFF"/>
                  </a:solidFill>
                </a:rPr>
                <a:t>_</a:t>
              </a:r>
              <a:endParaRPr lang="el-GR" altLang="en-US" sz="4400" baseline="-25000">
                <a:solidFill>
                  <a:srgbClr val="66FFFF"/>
                </a:solidFill>
              </a:endParaRPr>
            </a:p>
          </p:txBody>
        </p:sp>
      </p:grpSp>
      <p:sp>
        <p:nvSpPr>
          <p:cNvPr id="139268" name="Rectangle 2"/>
          <p:cNvSpPr>
            <a:spLocks noGrp="1" noChangeArrowheads="1"/>
          </p:cNvSpPr>
          <p:nvPr>
            <p:ph type="title" idx="4294967295"/>
          </p:nvPr>
        </p:nvSpPr>
        <p:spPr>
          <a:xfrm>
            <a:off x="5194300" y="0"/>
            <a:ext cx="3949700" cy="57308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sz="2000" b="0">
                <a:effectLst/>
              </a:rPr>
              <a:t>The Effect of the Demand for Goods on the Labor Market</a:t>
            </a:r>
          </a:p>
        </p:txBody>
      </p:sp>
      <p:graphicFrame>
        <p:nvGraphicFramePr>
          <p:cNvPr id="139269" name="Object 2"/>
          <p:cNvGraphicFramePr>
            <a:graphicFrameLocks/>
          </p:cNvGraphicFramePr>
          <p:nvPr/>
        </p:nvGraphicFramePr>
        <p:xfrm>
          <a:off x="896938" y="0"/>
          <a:ext cx="4448175" cy="3219450"/>
        </p:xfrm>
        <a:graphic>
          <a:graphicData uri="http://schemas.openxmlformats.org/presentationml/2006/ole">
            <mc:AlternateContent xmlns:mc="http://schemas.openxmlformats.org/markup-compatibility/2006">
              <mc:Choice xmlns:v="urn:schemas-microsoft-com:vml" Requires="v">
                <p:oleObj spid="_x0000_s140263" name="Diagramm" r:id="rId4" imgW="7438949" imgH="5324551" progId="MSGraph.Chart.8">
                  <p:embed followColorScheme="full"/>
                </p:oleObj>
              </mc:Choice>
              <mc:Fallback>
                <p:oleObj name="Diagramm" r:id="rId4" imgW="7438949" imgH="5324551"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6938" y="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39270" name="Object 3"/>
          <p:cNvGraphicFramePr>
            <a:graphicFrameLocks/>
          </p:cNvGraphicFramePr>
          <p:nvPr/>
        </p:nvGraphicFramePr>
        <p:xfrm>
          <a:off x="898525" y="3346450"/>
          <a:ext cx="4448175" cy="3219450"/>
        </p:xfrm>
        <a:graphic>
          <a:graphicData uri="http://schemas.openxmlformats.org/presentationml/2006/ole">
            <mc:AlternateContent xmlns:mc="http://schemas.openxmlformats.org/markup-compatibility/2006">
              <mc:Choice xmlns:v="urn:schemas-microsoft-com:vml" Requires="v">
                <p:oleObj spid="_x0000_s140264" name="Diagramm" r:id="rId6" imgW="7429500" imgH="5334000" progId="MSGraph.Chart.8">
                  <p:embed followColorScheme="full"/>
                </p:oleObj>
              </mc:Choice>
              <mc:Fallback>
                <p:oleObj name="Diagramm" r:id="rId6" imgW="7429500" imgH="5334000"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8525" y="334645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39271" name="Text Box 15"/>
          <p:cNvSpPr txBox="1">
            <a:spLocks noChangeArrowheads="1"/>
          </p:cNvSpPr>
          <p:nvPr/>
        </p:nvSpPr>
        <p:spPr bwMode="auto">
          <a:xfrm>
            <a:off x="4927600" y="300831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139272" name="Text Box 18"/>
          <p:cNvSpPr txBox="1">
            <a:spLocks noChangeArrowheads="1"/>
          </p:cNvSpPr>
          <p:nvPr/>
        </p:nvSpPr>
        <p:spPr bwMode="auto">
          <a:xfrm>
            <a:off x="601663" y="55563"/>
            <a:ext cx="722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b="1"/>
              <a:t>Y</a:t>
            </a:r>
            <a:r>
              <a:rPr lang="de-DE" altLang="en-US" sz="1800" b="1"/>
              <a:t>  </a:t>
            </a:r>
          </a:p>
        </p:txBody>
      </p:sp>
      <p:sp>
        <p:nvSpPr>
          <p:cNvPr id="139273" name="Line 16"/>
          <p:cNvSpPr>
            <a:spLocks noChangeShapeType="1"/>
          </p:cNvSpPr>
          <p:nvPr/>
        </p:nvSpPr>
        <p:spPr bwMode="auto">
          <a:xfrm rot="5400000" flipH="1">
            <a:off x="681038" y="3927475"/>
            <a:ext cx="49339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9274" name="Text Box 15"/>
          <p:cNvSpPr txBox="1">
            <a:spLocks noChangeArrowheads="1"/>
          </p:cNvSpPr>
          <p:nvPr/>
        </p:nvSpPr>
        <p:spPr bwMode="auto">
          <a:xfrm>
            <a:off x="4954588" y="634206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139275" name="Line 16"/>
          <p:cNvSpPr>
            <a:spLocks noChangeShapeType="1"/>
          </p:cNvSpPr>
          <p:nvPr/>
        </p:nvSpPr>
        <p:spPr bwMode="auto">
          <a:xfrm flipH="1">
            <a:off x="971550" y="1477963"/>
            <a:ext cx="22034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9276" name="Text Box 10"/>
          <p:cNvSpPr txBox="1">
            <a:spLocks noChangeArrowheads="1"/>
          </p:cNvSpPr>
          <p:nvPr/>
        </p:nvSpPr>
        <p:spPr bwMode="auto">
          <a:xfrm>
            <a:off x="3025775" y="6430963"/>
            <a:ext cx="368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1</a:t>
            </a:r>
            <a:endParaRPr lang="el-GR" altLang="en-US" sz="2200" baseline="-25000">
              <a:solidFill>
                <a:srgbClr val="66FFFF"/>
              </a:solidFill>
            </a:endParaRPr>
          </a:p>
        </p:txBody>
      </p:sp>
      <p:sp>
        <p:nvSpPr>
          <p:cNvPr id="139277" name="Line 16"/>
          <p:cNvSpPr>
            <a:spLocks noChangeShapeType="1"/>
          </p:cNvSpPr>
          <p:nvPr/>
        </p:nvSpPr>
        <p:spPr bwMode="auto">
          <a:xfrm rot="10800000">
            <a:off x="982663" y="5219700"/>
            <a:ext cx="21653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9278" name="Text Box 10"/>
          <p:cNvSpPr txBox="1">
            <a:spLocks noChangeArrowheads="1"/>
          </p:cNvSpPr>
          <p:nvPr/>
        </p:nvSpPr>
        <p:spPr bwMode="auto">
          <a:xfrm>
            <a:off x="2947988" y="3003550"/>
            <a:ext cx="596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1</a:t>
            </a:r>
            <a:endParaRPr lang="el-GR" altLang="en-US" sz="2200" baseline="-25000">
              <a:solidFill>
                <a:srgbClr val="66FFFF"/>
              </a:solidFill>
            </a:endParaRPr>
          </a:p>
        </p:txBody>
      </p:sp>
      <p:sp>
        <p:nvSpPr>
          <p:cNvPr id="139279" name="Text Box 10"/>
          <p:cNvSpPr txBox="1">
            <a:spLocks noChangeArrowheads="1"/>
          </p:cNvSpPr>
          <p:nvPr/>
        </p:nvSpPr>
        <p:spPr bwMode="auto">
          <a:xfrm>
            <a:off x="4343400" y="1233488"/>
            <a:ext cx="977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Y(L,K</a:t>
            </a:r>
            <a:r>
              <a:rPr lang="de-DE" altLang="en-US" sz="2200" baseline="-25000">
                <a:solidFill>
                  <a:srgbClr val="66FFFF"/>
                </a:solidFill>
              </a:rPr>
              <a:t>1</a:t>
            </a:r>
            <a:r>
              <a:rPr lang="de-DE" altLang="en-US" sz="2200">
                <a:solidFill>
                  <a:srgbClr val="66FFFF"/>
                </a:solidFill>
              </a:rPr>
              <a:t>)</a:t>
            </a:r>
            <a:endParaRPr lang="el-GR" altLang="en-US" sz="2200">
              <a:solidFill>
                <a:srgbClr val="66FFFF"/>
              </a:solidFill>
            </a:endParaRPr>
          </a:p>
        </p:txBody>
      </p:sp>
      <p:sp>
        <p:nvSpPr>
          <p:cNvPr id="968724" name="Text Box 13"/>
          <p:cNvSpPr txBox="1">
            <a:spLocks noChangeArrowheads="1"/>
          </p:cNvSpPr>
          <p:nvPr/>
        </p:nvSpPr>
        <p:spPr bwMode="auto">
          <a:xfrm>
            <a:off x="4251325" y="34972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D</a:t>
            </a:r>
            <a:r>
              <a:rPr lang="de-DE" altLang="en-US" sz="2200">
                <a:solidFill>
                  <a:srgbClr val="66FFFF"/>
                </a:solidFill>
              </a:rPr>
              <a:t>(Y</a:t>
            </a:r>
            <a:r>
              <a:rPr lang="de-DE" altLang="en-US" sz="2200" baseline="-25000">
                <a:solidFill>
                  <a:srgbClr val="66FFFF"/>
                </a:solidFill>
              </a:rPr>
              <a:t>D,2</a:t>
            </a:r>
            <a:r>
              <a:rPr lang="de-DE" altLang="en-US" sz="2200">
                <a:solidFill>
                  <a:srgbClr val="66FFFF"/>
                </a:solidFill>
              </a:rPr>
              <a:t>)</a:t>
            </a:r>
            <a:endParaRPr lang="el-GR" altLang="en-US" sz="2200">
              <a:solidFill>
                <a:srgbClr val="66FFFF"/>
              </a:solidFill>
            </a:endParaRPr>
          </a:p>
        </p:txBody>
      </p:sp>
      <p:sp>
        <p:nvSpPr>
          <p:cNvPr id="139281" name="AutoShape 64"/>
          <p:cNvSpPr>
            <a:spLocks noChangeArrowheads="1"/>
          </p:cNvSpPr>
          <p:nvPr/>
        </p:nvSpPr>
        <p:spPr bwMode="auto">
          <a:xfrm>
            <a:off x="5494338" y="615950"/>
            <a:ext cx="3649662" cy="5943600"/>
          </a:xfrm>
          <a:prstGeom prst="roundRect">
            <a:avLst>
              <a:gd name="adj" fmla="val 12495"/>
            </a:avLst>
          </a:prstGeom>
          <a:solidFill>
            <a:srgbClr val="FFFF99"/>
          </a:solidFill>
          <a:ln w="50800">
            <a:solidFill>
              <a:srgbClr val="FF0000"/>
            </a:solidFill>
            <a:round/>
            <a:headEnd/>
            <a:tailEnd/>
          </a:ln>
        </p:spPr>
        <p:txBody>
          <a:bodyPr lIns="0" tIns="0" rIns="0" bIns="0"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rgbClr val="3333FF"/>
                </a:solidFill>
              </a:rPr>
              <a:t>We know from section 4.2. that also the opposite can happen: The demand for goods can grow above full employment GDP, i.e.           </a:t>
            </a:r>
            <a:r>
              <a:rPr lang="en-US" altLang="en-US" sz="2000" dirty="0">
                <a:solidFill>
                  <a:srgbClr val="FF0000"/>
                </a:solidFill>
              </a:rPr>
              <a:t>Y</a:t>
            </a:r>
            <a:r>
              <a:rPr lang="en-US" altLang="en-US" sz="2000" baseline="-25000" dirty="0">
                <a:solidFill>
                  <a:srgbClr val="FF0000"/>
                </a:solidFill>
              </a:rPr>
              <a:t>D </a:t>
            </a:r>
            <a:r>
              <a:rPr lang="en-US" altLang="en-US" sz="2000" dirty="0">
                <a:solidFill>
                  <a:srgbClr val="FF0000"/>
                </a:solidFill>
              </a:rPr>
              <a:t>&gt; Y(L</a:t>
            </a:r>
            <a:r>
              <a:rPr lang="en-US" altLang="en-US" sz="2000" baseline="-25000" dirty="0">
                <a:solidFill>
                  <a:srgbClr val="FF0000"/>
                </a:solidFill>
              </a:rPr>
              <a:t>D1</a:t>
            </a:r>
            <a:r>
              <a:rPr lang="en-US" altLang="en-US" sz="2000" dirty="0">
                <a:solidFill>
                  <a:srgbClr val="FF0000"/>
                </a:solidFill>
              </a:rPr>
              <a:t>,K</a:t>
            </a:r>
            <a:r>
              <a:rPr lang="en-US" altLang="en-US" sz="2000" baseline="-25000" dirty="0">
                <a:solidFill>
                  <a:srgbClr val="FF0000"/>
                </a:solidFill>
              </a:rPr>
              <a:t>1</a:t>
            </a:r>
            <a:r>
              <a:rPr lang="en-US" altLang="en-US" sz="2000" dirty="0">
                <a:solidFill>
                  <a:srgbClr val="FF0000"/>
                </a:solidFill>
              </a:rPr>
              <a:t>)</a:t>
            </a:r>
            <a:r>
              <a:rPr lang="en-US" altLang="en-US" sz="2000" dirty="0">
                <a:solidFill>
                  <a:srgbClr val="3333FF"/>
                </a:solidFill>
              </a:rPr>
              <a:t>. Then Keynesian labor demand will be higher than the equilibrium labor input of the neoclassical model: </a:t>
            </a:r>
            <a:r>
              <a:rPr lang="en-US" altLang="en-US" sz="2000" dirty="0">
                <a:solidFill>
                  <a:srgbClr val="FF0000"/>
                </a:solidFill>
              </a:rPr>
              <a:t>L</a:t>
            </a:r>
            <a:r>
              <a:rPr lang="en-US" altLang="en-US" sz="2000" baseline="-25000" dirty="0">
                <a:solidFill>
                  <a:srgbClr val="FF0000"/>
                </a:solidFill>
              </a:rPr>
              <a:t>D</a:t>
            </a:r>
            <a:r>
              <a:rPr lang="en-US" altLang="en-US" sz="2000" dirty="0">
                <a:solidFill>
                  <a:srgbClr val="FF0000"/>
                </a:solidFill>
              </a:rPr>
              <a:t>(Y</a:t>
            </a:r>
            <a:r>
              <a:rPr lang="en-US" altLang="en-US" sz="2000" baseline="-25000" dirty="0">
                <a:solidFill>
                  <a:srgbClr val="FF0000"/>
                </a:solidFill>
              </a:rPr>
              <a:t>D</a:t>
            </a:r>
            <a:r>
              <a:rPr lang="en-US" altLang="en-US" sz="2000" dirty="0">
                <a:solidFill>
                  <a:srgbClr val="FF0000"/>
                </a:solidFill>
              </a:rPr>
              <a:t>) &gt; L</a:t>
            </a:r>
            <a:r>
              <a:rPr lang="en-US" altLang="en-US" sz="2000" baseline="-25000" dirty="0">
                <a:solidFill>
                  <a:srgbClr val="FF0000"/>
                </a:solidFill>
              </a:rPr>
              <a:t>D</a:t>
            </a:r>
            <a:r>
              <a:rPr lang="en-US" altLang="en-US" sz="2000" dirty="0">
                <a:solidFill>
                  <a:srgbClr val="FF0000"/>
                </a:solidFill>
              </a:rPr>
              <a:t>(</a:t>
            </a:r>
            <a:r>
              <a:rPr lang="en-US" altLang="en-US" sz="2000" dirty="0" err="1">
                <a:solidFill>
                  <a:srgbClr val="FF0000"/>
                </a:solidFill>
              </a:rPr>
              <a:t>w</a:t>
            </a:r>
            <a:r>
              <a:rPr lang="en-US" altLang="en-US" sz="2000" baseline="-25000" dirty="0" err="1">
                <a:solidFill>
                  <a:srgbClr val="FF0000"/>
                </a:solidFill>
              </a:rPr>
              <a:t>1</a:t>
            </a:r>
            <a:r>
              <a:rPr lang="en-US" altLang="en-US" sz="2000" dirty="0">
                <a:solidFill>
                  <a:srgbClr val="FF0000"/>
                </a:solidFill>
              </a:rPr>
              <a:t>/P</a:t>
            </a:r>
            <a:r>
              <a:rPr lang="en-US" altLang="en-US" sz="2000" baseline="-25000" dirty="0">
                <a:solidFill>
                  <a:srgbClr val="FF0000"/>
                </a:solidFill>
              </a:rPr>
              <a:t>1</a:t>
            </a:r>
            <a:r>
              <a:rPr lang="en-US" altLang="en-US" sz="2000" dirty="0">
                <a:solidFill>
                  <a:srgbClr val="FF0000"/>
                </a:solidFill>
              </a:rPr>
              <a:t>,K</a:t>
            </a:r>
            <a:r>
              <a:rPr lang="en-US" altLang="en-US" sz="2000" baseline="-25000" dirty="0">
                <a:solidFill>
                  <a:srgbClr val="FF0000"/>
                </a:solidFill>
              </a:rPr>
              <a:t>1</a:t>
            </a:r>
            <a:r>
              <a:rPr lang="en-US" altLang="en-US" sz="2000" dirty="0">
                <a:solidFill>
                  <a:srgbClr val="FF0000"/>
                </a:solidFill>
              </a:rPr>
              <a:t>)</a:t>
            </a:r>
            <a:r>
              <a:rPr lang="en-US" altLang="en-US" sz="2000" dirty="0">
                <a:solidFill>
                  <a:srgbClr val="3333FF"/>
                </a:solidFill>
              </a:rPr>
              <a:t>. </a:t>
            </a:r>
          </a:p>
          <a:p>
            <a:pPr eaLnBrk="1" hangingPunct="1">
              <a:lnSpc>
                <a:spcPct val="60000"/>
              </a:lnSpc>
              <a:spcBef>
                <a:spcPct val="0"/>
              </a:spcBef>
              <a:buClrTx/>
              <a:buFontTx/>
              <a:buNone/>
            </a:pPr>
            <a:endParaRPr lang="en-US" altLang="en-US" sz="2000" dirty="0">
              <a:solidFill>
                <a:srgbClr val="3333FF"/>
              </a:solidFill>
            </a:endParaRPr>
          </a:p>
          <a:p>
            <a:pPr eaLnBrk="1" hangingPunct="1">
              <a:spcBef>
                <a:spcPct val="0"/>
              </a:spcBef>
              <a:buClrTx/>
              <a:buFontTx/>
              <a:buNone/>
            </a:pPr>
            <a:r>
              <a:rPr lang="en-US" altLang="en-US" sz="2000" dirty="0">
                <a:solidFill>
                  <a:srgbClr val="3333FF"/>
                </a:solidFill>
              </a:rPr>
              <a:t>Since </a:t>
            </a:r>
            <a:r>
              <a:rPr lang="en-US" altLang="en-US" sz="2000" dirty="0">
                <a:solidFill>
                  <a:srgbClr val="FF0000"/>
                </a:solidFill>
              </a:rPr>
              <a:t>collective bargaining contracts</a:t>
            </a:r>
            <a:r>
              <a:rPr lang="en-US" altLang="en-US" sz="2000" dirty="0">
                <a:solidFill>
                  <a:srgbClr val="3333FF"/>
                </a:solidFill>
              </a:rPr>
              <a:t> typically allow an increase of wages, wages will grow (also due to </a:t>
            </a:r>
            <a:r>
              <a:rPr lang="en-US" altLang="en-US" sz="2000" dirty="0">
                <a:solidFill>
                  <a:srgbClr val="FF0000"/>
                </a:solidFill>
              </a:rPr>
              <a:t>overtime premiums</a:t>
            </a:r>
            <a:r>
              <a:rPr lang="en-US" altLang="en-US" sz="2000" dirty="0">
                <a:solidFill>
                  <a:srgbClr val="3333FF"/>
                </a:solidFill>
              </a:rPr>
              <a:t>). The result is called </a:t>
            </a:r>
            <a:r>
              <a:rPr lang="en-US" altLang="en-US" sz="2000" dirty="0">
                <a:solidFill>
                  <a:srgbClr val="FF0000"/>
                </a:solidFill>
              </a:rPr>
              <a:t>“Keynesian overemployment”</a:t>
            </a:r>
            <a:endParaRPr lang="en-US" altLang="en-US" sz="2000" dirty="0">
              <a:solidFill>
                <a:srgbClr val="3333FF"/>
              </a:solidFill>
            </a:endParaRPr>
          </a:p>
        </p:txBody>
      </p:sp>
      <p:sp>
        <p:nvSpPr>
          <p:cNvPr id="968726" name="Line 22"/>
          <p:cNvSpPr>
            <a:spLocks noChangeShapeType="1"/>
          </p:cNvSpPr>
          <p:nvPr/>
        </p:nvSpPr>
        <p:spPr bwMode="auto">
          <a:xfrm flipV="1">
            <a:off x="1141413" y="1254125"/>
            <a:ext cx="0" cy="1905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39283" name="Arc 16"/>
          <p:cNvSpPr>
            <a:spLocks/>
          </p:cNvSpPr>
          <p:nvPr/>
        </p:nvSpPr>
        <p:spPr bwMode="auto">
          <a:xfrm flipH="1">
            <a:off x="1022350" y="1206500"/>
            <a:ext cx="4492625" cy="2082800"/>
          </a:xfrm>
          <a:custGeom>
            <a:avLst/>
            <a:gdLst>
              <a:gd name="T0" fmla="*/ 2147483647 w 21450"/>
              <a:gd name="T1" fmla="*/ 0 h 21034"/>
              <a:gd name="T2" fmla="*/ 2147483647 w 21450"/>
              <a:gd name="T3" fmla="*/ 2147483647 h 21034"/>
              <a:gd name="T4" fmla="*/ 0 w 21450"/>
              <a:gd name="T5" fmla="*/ 2147483647 h 21034"/>
              <a:gd name="T6" fmla="*/ 0 60000 65536"/>
              <a:gd name="T7" fmla="*/ 0 60000 65536"/>
              <a:gd name="T8" fmla="*/ 0 60000 65536"/>
              <a:gd name="T9" fmla="*/ 0 w 21450"/>
              <a:gd name="T10" fmla="*/ 0 h 21034"/>
              <a:gd name="T11" fmla="*/ 21450 w 21450"/>
              <a:gd name="T12" fmla="*/ 21034 h 21034"/>
            </a:gdLst>
            <a:ahLst/>
            <a:cxnLst>
              <a:cxn ang="T6">
                <a:pos x="T0" y="T1"/>
              </a:cxn>
              <a:cxn ang="T7">
                <a:pos x="T2" y="T3"/>
              </a:cxn>
              <a:cxn ang="T8">
                <a:pos x="T4" y="T5"/>
              </a:cxn>
            </a:cxnLst>
            <a:rect l="T9" t="T10" r="T11" b="T12"/>
            <a:pathLst>
              <a:path w="21450" h="21034" fill="none" extrusionOk="0">
                <a:moveTo>
                  <a:pt x="4912" y="0"/>
                </a:moveTo>
                <a:cubicBezTo>
                  <a:pt x="13770" y="2068"/>
                  <a:pt x="20382" y="9464"/>
                  <a:pt x="21450" y="18496"/>
                </a:cubicBezTo>
              </a:path>
              <a:path w="21450" h="21034" stroke="0" extrusionOk="0">
                <a:moveTo>
                  <a:pt x="4912" y="0"/>
                </a:moveTo>
                <a:cubicBezTo>
                  <a:pt x="13770" y="2068"/>
                  <a:pt x="20382" y="9464"/>
                  <a:pt x="21450" y="18496"/>
                </a:cubicBezTo>
                <a:lnTo>
                  <a:pt x="0" y="21034"/>
                </a:lnTo>
                <a:lnTo>
                  <a:pt x="4912" y="0"/>
                </a:lnTo>
                <a:close/>
              </a:path>
            </a:pathLst>
          </a:custGeom>
          <a:noFill/>
          <a:ln w="38100">
            <a:solidFill>
              <a:srgbClr val="00FFFF"/>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lstStyle/>
          <a:p>
            <a:endParaRPr lang="en-US"/>
          </a:p>
        </p:txBody>
      </p:sp>
      <p:sp>
        <p:nvSpPr>
          <p:cNvPr id="968730" name="Line 26"/>
          <p:cNvSpPr>
            <a:spLocks noChangeShapeType="1"/>
          </p:cNvSpPr>
          <p:nvPr/>
        </p:nvSpPr>
        <p:spPr bwMode="auto">
          <a:xfrm flipH="1">
            <a:off x="4203700" y="3683000"/>
            <a:ext cx="0" cy="2768600"/>
          </a:xfrm>
          <a:prstGeom prst="line">
            <a:avLst/>
          </a:prstGeom>
          <a:noFill/>
          <a:ln w="38100">
            <a:solidFill>
              <a:srgbClr val="FF00FF"/>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968731" name="Text Box 10"/>
          <p:cNvSpPr txBox="1">
            <a:spLocks noChangeArrowheads="1"/>
          </p:cNvSpPr>
          <p:nvPr/>
        </p:nvSpPr>
        <p:spPr bwMode="auto">
          <a:xfrm>
            <a:off x="306388" y="877888"/>
            <a:ext cx="596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00FFCC"/>
                </a:solidFill>
              </a:rPr>
              <a:t>Y</a:t>
            </a:r>
            <a:r>
              <a:rPr lang="de-DE" altLang="en-US" sz="2000" baseline="-25000">
                <a:solidFill>
                  <a:srgbClr val="00FFCC"/>
                </a:solidFill>
              </a:rPr>
              <a:t>D,2</a:t>
            </a:r>
            <a:endParaRPr lang="el-GR" altLang="en-US" sz="2000">
              <a:solidFill>
                <a:srgbClr val="00FFCC"/>
              </a:solidFill>
            </a:endParaRPr>
          </a:p>
        </p:txBody>
      </p:sp>
      <p:sp>
        <p:nvSpPr>
          <p:cNvPr id="968732" name="Line 28"/>
          <p:cNvSpPr>
            <a:spLocks noChangeShapeType="1"/>
          </p:cNvSpPr>
          <p:nvPr/>
        </p:nvSpPr>
        <p:spPr bwMode="auto">
          <a:xfrm>
            <a:off x="3263900" y="6197600"/>
            <a:ext cx="876300" cy="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968733" name="AutoShape 53"/>
          <p:cNvSpPr>
            <a:spLocks noChangeArrowheads="1"/>
          </p:cNvSpPr>
          <p:nvPr/>
        </p:nvSpPr>
        <p:spPr bwMode="auto">
          <a:xfrm>
            <a:off x="444500" y="3028950"/>
            <a:ext cx="2378075" cy="930275"/>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1900">
                <a:solidFill>
                  <a:srgbClr val="3333FF"/>
                </a:solidFill>
              </a:rPr>
              <a:t>Increase in Short-run Labor Demand in a Boom</a:t>
            </a:r>
            <a:endParaRPr lang="de-DE" altLang="en-US" sz="1900">
              <a:solidFill>
                <a:srgbClr val="3333FF"/>
              </a:solidFill>
            </a:endParaRPr>
          </a:p>
        </p:txBody>
      </p:sp>
      <p:sp>
        <p:nvSpPr>
          <p:cNvPr id="139288" name="Line 32"/>
          <p:cNvSpPr>
            <a:spLocks noChangeShapeType="1"/>
          </p:cNvSpPr>
          <p:nvPr/>
        </p:nvSpPr>
        <p:spPr bwMode="auto">
          <a:xfrm flipV="1">
            <a:off x="1787525" y="4098925"/>
            <a:ext cx="2743200" cy="215900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9289" name="Text Box 13"/>
          <p:cNvSpPr txBox="1">
            <a:spLocks noChangeArrowheads="1"/>
          </p:cNvSpPr>
          <p:nvPr/>
        </p:nvSpPr>
        <p:spPr bwMode="auto">
          <a:xfrm>
            <a:off x="4365625" y="42084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S</a:t>
            </a:r>
            <a:r>
              <a:rPr lang="de-DE" altLang="en-US" sz="2200">
                <a:solidFill>
                  <a:srgbClr val="66FFFF"/>
                </a:solidFill>
              </a:rPr>
              <a:t>(w/p)</a:t>
            </a:r>
            <a:endParaRPr lang="el-GR" altLang="en-US" sz="2200">
              <a:solidFill>
                <a:srgbClr val="66FFFF"/>
              </a:solidFill>
            </a:endParaRPr>
          </a:p>
        </p:txBody>
      </p:sp>
      <p:sp>
        <p:nvSpPr>
          <p:cNvPr id="968736" name="AutoShape 32"/>
          <p:cNvSpPr>
            <a:spLocks/>
          </p:cNvSpPr>
          <p:nvPr/>
        </p:nvSpPr>
        <p:spPr bwMode="auto">
          <a:xfrm rot="5400000" flipV="1">
            <a:off x="3543300" y="3962400"/>
            <a:ext cx="279400" cy="1054100"/>
          </a:xfrm>
          <a:prstGeom prst="rightBrace">
            <a:avLst>
              <a:gd name="adj1" fmla="val 31439"/>
              <a:gd name="adj2" fmla="val 50000"/>
            </a:avLst>
          </a:prstGeom>
          <a:noFill/>
          <a:ln w="38100">
            <a:solidFill>
              <a:srgbClr val="FF0000"/>
            </a:solidFill>
            <a:round/>
            <a:headEnd/>
            <a:tailEnd type="none" w="lg" len="med"/>
          </a:ln>
          <a:extLst>
            <a:ext uri="{909E8E84-426E-40DD-AFC4-6F175D3DCCD1}">
              <a14:hiddenFill xmlns:a14="http://schemas.microsoft.com/office/drawing/2010/main">
                <a:solidFill>
                  <a:srgbClr val="FFFFFF"/>
                </a:solidFill>
              </a14:hiddenFill>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
        <p:nvSpPr>
          <p:cNvPr id="8335444" name="AutoShape 84"/>
          <p:cNvSpPr>
            <a:spLocks noChangeArrowheads="1"/>
          </p:cNvSpPr>
          <p:nvPr/>
        </p:nvSpPr>
        <p:spPr bwMode="auto">
          <a:xfrm>
            <a:off x="3289300" y="4770438"/>
            <a:ext cx="2097088" cy="6223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1900">
                <a:solidFill>
                  <a:srgbClr val="3333FF"/>
                </a:solidFill>
              </a:rPr>
              <a:t>Keynesian Overemployment</a:t>
            </a:r>
          </a:p>
        </p:txBody>
      </p:sp>
      <p:sp>
        <p:nvSpPr>
          <p:cNvPr id="968738" name="Line 34"/>
          <p:cNvSpPr>
            <a:spLocks noChangeShapeType="1"/>
          </p:cNvSpPr>
          <p:nvPr/>
        </p:nvSpPr>
        <p:spPr bwMode="auto">
          <a:xfrm flipH="1">
            <a:off x="1778000" y="1025525"/>
            <a:ext cx="327025" cy="346075"/>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968739" name="AutoShape 53"/>
          <p:cNvSpPr>
            <a:spLocks noChangeArrowheads="1"/>
          </p:cNvSpPr>
          <p:nvPr/>
        </p:nvSpPr>
        <p:spPr bwMode="auto">
          <a:xfrm>
            <a:off x="2036763" y="106363"/>
            <a:ext cx="3254375" cy="968375"/>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Increase in GDP above its Full Employment Level in a Boom</a:t>
            </a:r>
            <a:endParaRPr lang="de-DE" altLang="en-US" sz="2000">
              <a:solidFill>
                <a:srgbClr val="3333FF"/>
              </a:solidFill>
            </a:endParaRPr>
          </a:p>
        </p:txBody>
      </p:sp>
      <p:sp>
        <p:nvSpPr>
          <p:cNvPr id="968740" name="AutoShape 36"/>
          <p:cNvSpPr>
            <a:spLocks/>
          </p:cNvSpPr>
          <p:nvPr/>
        </p:nvSpPr>
        <p:spPr bwMode="auto">
          <a:xfrm>
            <a:off x="1498600" y="1244600"/>
            <a:ext cx="228600" cy="228600"/>
          </a:xfrm>
          <a:prstGeom prst="rightBrace">
            <a:avLst>
              <a:gd name="adj1" fmla="val 8333"/>
              <a:gd name="adj2" fmla="val 50000"/>
            </a:avLst>
          </a:prstGeom>
          <a:noFill/>
          <a:ln w="38100">
            <a:solidFill>
              <a:srgbClr val="FF0000"/>
            </a:solidFill>
            <a:round/>
            <a:headEnd/>
            <a:tailEnd type="none" w="lg" len="med"/>
          </a:ln>
          <a:extLst>
            <a:ext uri="{909E8E84-426E-40DD-AFC4-6F175D3DCCD1}">
              <a14:hiddenFill xmlns:a14="http://schemas.microsoft.com/office/drawing/2010/main">
                <a:solidFill>
                  <a:srgbClr val="FFFFFF"/>
                </a:solidFill>
              </a14:hiddenFill>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
        <p:nvSpPr>
          <p:cNvPr id="968741" name="Line 37"/>
          <p:cNvSpPr>
            <a:spLocks noChangeShapeType="1"/>
          </p:cNvSpPr>
          <p:nvPr/>
        </p:nvSpPr>
        <p:spPr bwMode="auto">
          <a:xfrm>
            <a:off x="3214688" y="2871788"/>
            <a:ext cx="876300" cy="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968742" name="Line 38"/>
          <p:cNvSpPr>
            <a:spLocks noChangeShapeType="1"/>
          </p:cNvSpPr>
          <p:nvPr/>
        </p:nvSpPr>
        <p:spPr bwMode="auto">
          <a:xfrm flipH="1" flipV="1">
            <a:off x="1128713" y="4381500"/>
            <a:ext cx="1587" cy="787400"/>
          </a:xfrm>
          <a:prstGeom prst="line">
            <a:avLst/>
          </a:prstGeom>
          <a:noFill/>
          <a:ln w="38100">
            <a:solidFill>
              <a:srgbClr val="FF0000"/>
            </a:solidFill>
            <a:round/>
            <a:headEnd type="none" w="med" len="lg"/>
            <a:tailEnd type="triangle" w="lg" len="lg"/>
          </a:ln>
          <a:extLst>
            <a:ext uri="{909E8E84-426E-40DD-AFC4-6F175D3DCCD1}">
              <a14:hiddenFill xmlns:a14="http://schemas.microsoft.com/office/drawing/2010/main">
                <a:noFill/>
              </a14:hiddenFill>
            </a:ext>
          </a:extLst>
        </p:spPr>
        <p:txBody>
          <a:bodyPr wrap="none" lIns="90000" tIns="46800" rIns="90000" bIns="46800" anchor="ctr"/>
          <a:lstStyle/>
          <a:p>
            <a:endParaRPr lang="en-US"/>
          </a:p>
        </p:txBody>
      </p:sp>
      <p:sp>
        <p:nvSpPr>
          <p:cNvPr id="968743" name="Line 16"/>
          <p:cNvSpPr>
            <a:spLocks noChangeShapeType="1"/>
          </p:cNvSpPr>
          <p:nvPr/>
        </p:nvSpPr>
        <p:spPr bwMode="auto">
          <a:xfrm rot="10800000">
            <a:off x="982663" y="4356100"/>
            <a:ext cx="32194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nvGrpSpPr>
          <p:cNvPr id="4" name="Group 40"/>
          <p:cNvGrpSpPr>
            <a:grpSpLocks/>
          </p:cNvGrpSpPr>
          <p:nvPr/>
        </p:nvGrpSpPr>
        <p:grpSpPr bwMode="auto">
          <a:xfrm>
            <a:off x="495300" y="3814763"/>
            <a:ext cx="544513" cy="946150"/>
            <a:chOff x="0" y="2947"/>
            <a:chExt cx="343" cy="596"/>
          </a:xfrm>
        </p:grpSpPr>
        <p:grpSp>
          <p:nvGrpSpPr>
            <p:cNvPr id="139305" name="Group 41"/>
            <p:cNvGrpSpPr>
              <a:grpSpLocks/>
            </p:cNvGrpSpPr>
            <p:nvPr/>
          </p:nvGrpSpPr>
          <p:grpSpPr bwMode="auto">
            <a:xfrm>
              <a:off x="0" y="3017"/>
              <a:ext cx="336" cy="526"/>
              <a:chOff x="8" y="3017"/>
              <a:chExt cx="336" cy="526"/>
            </a:xfrm>
          </p:grpSpPr>
          <p:sp>
            <p:nvSpPr>
              <p:cNvPr id="139307" name="Text Box 10"/>
              <p:cNvSpPr txBox="1">
                <a:spLocks noChangeArrowheads="1"/>
              </p:cNvSpPr>
              <p:nvPr/>
            </p:nvSpPr>
            <p:spPr bwMode="auto">
              <a:xfrm>
                <a:off x="8" y="3274"/>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P</a:t>
                </a:r>
                <a:r>
                  <a:rPr lang="de-DE" altLang="en-US" sz="2200" baseline="-25000">
                    <a:solidFill>
                      <a:srgbClr val="66FFFF"/>
                    </a:solidFill>
                  </a:rPr>
                  <a:t>1</a:t>
                </a:r>
                <a:endParaRPr lang="el-GR" altLang="en-US" sz="2200" baseline="-25000">
                  <a:solidFill>
                    <a:srgbClr val="66FFFF"/>
                  </a:solidFill>
                </a:endParaRPr>
              </a:p>
            </p:txBody>
          </p:sp>
          <p:sp>
            <p:nvSpPr>
              <p:cNvPr id="139308" name="Text Box 10"/>
              <p:cNvSpPr txBox="1">
                <a:spLocks noChangeArrowheads="1"/>
              </p:cNvSpPr>
              <p:nvPr/>
            </p:nvSpPr>
            <p:spPr bwMode="auto">
              <a:xfrm>
                <a:off x="8" y="3017"/>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w</a:t>
                </a:r>
                <a:r>
                  <a:rPr lang="de-DE" altLang="en-US" sz="2200" baseline="-25000">
                    <a:solidFill>
                      <a:srgbClr val="66FFFF"/>
                    </a:solidFill>
                  </a:rPr>
                  <a:t>2</a:t>
                </a:r>
                <a:endParaRPr lang="el-GR" altLang="en-US" sz="2200" baseline="-25000">
                  <a:solidFill>
                    <a:srgbClr val="66FFFF"/>
                  </a:solidFill>
                </a:endParaRPr>
              </a:p>
            </p:txBody>
          </p:sp>
        </p:grpSp>
        <p:sp>
          <p:nvSpPr>
            <p:cNvPr id="139306" name="Text Box 10"/>
            <p:cNvSpPr txBox="1">
              <a:spLocks noChangeArrowheads="1"/>
            </p:cNvSpPr>
            <p:nvPr/>
          </p:nvSpPr>
          <p:spPr bwMode="auto">
            <a:xfrm>
              <a:off x="79" y="2947"/>
              <a:ext cx="264"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4400" baseline="-25000">
                  <a:solidFill>
                    <a:srgbClr val="66FFFF"/>
                  </a:solidFill>
                </a:rPr>
                <a:t>_</a:t>
              </a:r>
              <a:endParaRPr lang="el-GR" altLang="en-US" sz="4400" baseline="-25000">
                <a:solidFill>
                  <a:srgbClr val="66FFFF"/>
                </a:solidFill>
              </a:endParaRPr>
            </a:p>
          </p:txBody>
        </p:sp>
      </p:grpSp>
      <p:sp>
        <p:nvSpPr>
          <p:cNvPr id="139299" name="AutoShape 45">
            <a:hlinkClick r:id="rId8" action="ppaction://hlinksldjump" highlightClick="1"/>
          </p:cNvPr>
          <p:cNvSpPr>
            <a:spLocks noChangeArrowheads="1"/>
          </p:cNvSpPr>
          <p:nvPr/>
        </p:nvSpPr>
        <p:spPr bwMode="auto">
          <a:xfrm rot="10800000">
            <a:off x="166688" y="6364288"/>
            <a:ext cx="471487" cy="341312"/>
          </a:xfrm>
          <a:prstGeom prst="actionButtonBeginning">
            <a:avLst/>
          </a:prstGeom>
          <a:solidFill>
            <a:srgbClr val="FFFF00"/>
          </a:solidFill>
          <a:ln w="12700">
            <a:solidFill>
              <a:srgbClr val="0000CC"/>
            </a:solidFill>
            <a:miter lim="800000"/>
            <a:headEnd/>
            <a:tailEnd type="none" w="lg" len="med"/>
          </a:ln>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
        <p:nvSpPr>
          <p:cNvPr id="968727" name="Line 16"/>
          <p:cNvSpPr>
            <a:spLocks noChangeShapeType="1"/>
          </p:cNvSpPr>
          <p:nvPr/>
        </p:nvSpPr>
        <p:spPr bwMode="auto">
          <a:xfrm>
            <a:off x="1011238" y="1238250"/>
            <a:ext cx="3219450" cy="0"/>
          </a:xfrm>
          <a:prstGeom prst="line">
            <a:avLst/>
          </a:prstGeom>
          <a:noFill/>
          <a:ln w="28575">
            <a:solidFill>
              <a:srgbClr val="FFFF00"/>
            </a:solidFill>
            <a:prstDash val="sysDot"/>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68729" name="Line 16"/>
          <p:cNvSpPr>
            <a:spLocks noChangeShapeType="1"/>
          </p:cNvSpPr>
          <p:nvPr/>
        </p:nvSpPr>
        <p:spPr bwMode="auto">
          <a:xfrm rot="5400000" flipV="1">
            <a:off x="2955925" y="2497138"/>
            <a:ext cx="2482850" cy="0"/>
          </a:xfrm>
          <a:prstGeom prst="line">
            <a:avLst/>
          </a:prstGeom>
          <a:noFill/>
          <a:ln w="28575">
            <a:solidFill>
              <a:srgbClr val="FFFF00"/>
            </a:solidFill>
            <a:prstDash val="sysDot"/>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39302" name="Text Box 13"/>
          <p:cNvSpPr txBox="1">
            <a:spLocks noChangeArrowheads="1"/>
          </p:cNvSpPr>
          <p:nvPr/>
        </p:nvSpPr>
        <p:spPr bwMode="auto">
          <a:xfrm>
            <a:off x="3209925" y="34845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FF3399"/>
                </a:solidFill>
              </a:rPr>
              <a:t>L</a:t>
            </a:r>
            <a:r>
              <a:rPr lang="en-US" altLang="en-US" sz="2200" baseline="-25000">
                <a:solidFill>
                  <a:srgbClr val="FF3399"/>
                </a:solidFill>
              </a:rPr>
              <a:t>D</a:t>
            </a:r>
            <a:r>
              <a:rPr lang="en-US" altLang="en-US" sz="2200">
                <a:solidFill>
                  <a:srgbClr val="FF3399"/>
                </a:solidFill>
              </a:rPr>
              <a:t>(Y</a:t>
            </a:r>
            <a:r>
              <a:rPr lang="en-US" altLang="en-US" sz="2200" baseline="-25000">
                <a:solidFill>
                  <a:srgbClr val="FF3399"/>
                </a:solidFill>
              </a:rPr>
              <a:t>D,1</a:t>
            </a:r>
            <a:r>
              <a:rPr lang="en-US" altLang="en-US" sz="2200">
                <a:solidFill>
                  <a:srgbClr val="FF3399"/>
                </a:solidFill>
              </a:rPr>
              <a:t>)</a:t>
            </a:r>
          </a:p>
        </p:txBody>
      </p:sp>
      <p:sp>
        <p:nvSpPr>
          <p:cNvPr id="139303" name="Line 47"/>
          <p:cNvSpPr>
            <a:spLocks noChangeShapeType="1"/>
          </p:cNvSpPr>
          <p:nvPr/>
        </p:nvSpPr>
        <p:spPr bwMode="auto">
          <a:xfrm flipH="1">
            <a:off x="3149600" y="3683000"/>
            <a:ext cx="0" cy="2768600"/>
          </a:xfrm>
          <a:prstGeom prst="line">
            <a:avLst/>
          </a:prstGeom>
          <a:noFill/>
          <a:ln w="38100">
            <a:solidFill>
              <a:srgbClr val="FF00FF"/>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39304" name="Text Box 10"/>
          <p:cNvSpPr txBox="1">
            <a:spLocks noChangeArrowheads="1"/>
          </p:cNvSpPr>
          <p:nvPr/>
        </p:nvSpPr>
        <p:spPr bwMode="auto">
          <a:xfrm>
            <a:off x="317500" y="1257300"/>
            <a:ext cx="596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FF3399"/>
                </a:solidFill>
              </a:rPr>
              <a:t>Y</a:t>
            </a:r>
            <a:r>
              <a:rPr lang="de-DE" altLang="en-US" sz="2200" baseline="-25000">
                <a:solidFill>
                  <a:srgbClr val="FF3399"/>
                </a:solidFill>
              </a:rPr>
              <a:t>D,1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872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6874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6873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6873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6872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6873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6872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68741"/>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6873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6872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68732"/>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968733"/>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96874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968743"/>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4"/>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96873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83354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8724" grpId="0"/>
      <p:bldP spid="968726" grpId="0" animBg="1"/>
      <p:bldP spid="968730" grpId="0" animBg="1"/>
      <p:bldP spid="968731" grpId="0"/>
      <p:bldP spid="968732" grpId="0" animBg="1"/>
      <p:bldP spid="968733" grpId="0" animBg="1"/>
      <p:bldP spid="968736" grpId="0" animBg="1"/>
      <p:bldP spid="8335444" grpId="0" animBg="1"/>
      <p:bldP spid="968738" grpId="0" animBg="1"/>
      <p:bldP spid="968739" grpId="0" animBg="1"/>
      <p:bldP spid="968740" grpId="0" animBg="1"/>
      <p:bldP spid="968741" grpId="0" animBg="1"/>
      <p:bldP spid="968742" grpId="0" animBg="1"/>
      <p:bldP spid="968743" grpId="0" animBg="1"/>
      <p:bldP spid="968727" grpId="0" animBg="1"/>
      <p:bldP spid="968729" grpId="0" animBg="1"/>
    </p:bldLst>
  </p:timing>
</p:sld>
</file>

<file path=ppt/slides/slide1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6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007F9A8-ACD1-48FF-B5DD-FA141A7FDD9B}" type="slidenum">
              <a:rPr lang="de-DE" altLang="en-US" sz="1600" smtClean="0"/>
              <a:pPr>
                <a:spcBef>
                  <a:spcPct val="0"/>
                </a:spcBef>
                <a:buClrTx/>
                <a:buFontTx/>
                <a:buNone/>
              </a:pPr>
              <a:t>122</a:t>
            </a:fld>
            <a:r>
              <a:rPr lang="de-DE" altLang="en-US" sz="1600"/>
              <a:t> -</a:t>
            </a:r>
          </a:p>
        </p:txBody>
      </p:sp>
      <p:sp>
        <p:nvSpPr>
          <p:cNvPr id="14336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A03CF7AB-D12D-4B58-BF5A-D3653B83CA31}" type="slidenum">
              <a:rPr lang="de-DE" altLang="en-US" sz="1600" b="1"/>
              <a:pPr algn="r" eaLnBrk="1" hangingPunct="1">
                <a:spcBef>
                  <a:spcPct val="0"/>
                </a:spcBef>
                <a:buClrTx/>
                <a:buFontTx/>
                <a:buNone/>
              </a:pPr>
              <a:t>122</a:t>
            </a:fld>
            <a:r>
              <a:rPr lang="de-DE" altLang="en-US" sz="1600" b="1"/>
              <a:t> -</a:t>
            </a:r>
          </a:p>
        </p:txBody>
      </p:sp>
      <p:sp>
        <p:nvSpPr>
          <p:cNvPr id="143364"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6761474" name="Rectangle 2"/>
          <p:cNvSpPr>
            <a:spLocks noGrp="1" noChangeArrowheads="1"/>
          </p:cNvSpPr>
          <p:nvPr>
            <p:ph type="title"/>
          </p:nvPr>
        </p:nvSpPr>
        <p:spPr>
          <a:xfrm>
            <a:off x="0" y="31750"/>
            <a:ext cx="9144000" cy="1100138"/>
          </a:xfrm>
        </p:spPr>
        <p:txBody>
          <a:bodyPr/>
          <a:lstStyle/>
          <a:p>
            <a:pPr marL="571500" indent="-571500"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4.2.3. Consequences for the Labor Market</a:t>
            </a:r>
          </a:p>
        </p:txBody>
      </p:sp>
      <p:sp>
        <p:nvSpPr>
          <p:cNvPr id="143366" name="Rectangle 3"/>
          <p:cNvSpPr>
            <a:spLocks noGrp="1" noChangeArrowheads="1"/>
          </p:cNvSpPr>
          <p:nvPr>
            <p:ph type="body" idx="1"/>
          </p:nvPr>
        </p:nvSpPr>
        <p:spPr>
          <a:xfrm>
            <a:off x="96838" y="1239838"/>
            <a:ext cx="8955087" cy="5618162"/>
          </a:xfrm>
          <a:noFill/>
        </p:spPr>
        <p:txBody>
          <a:bodyPr/>
          <a:lstStyle/>
          <a:p>
            <a:pPr marL="571500" indent="-571500" eaLnBrk="1" hangingPunct="1"/>
            <a:r>
              <a:rPr lang="en-US" altLang="en-US" sz="2300" dirty="0"/>
              <a:t>Consequently, the Keynesian theory implies that </a:t>
            </a:r>
            <a:r>
              <a:rPr lang="en-US" altLang="en-US" sz="2300" dirty="0">
                <a:solidFill>
                  <a:srgbClr val="00FF00"/>
                </a:solidFill>
              </a:rPr>
              <a:t>the labor market depends</a:t>
            </a:r>
            <a:r>
              <a:rPr lang="en-US" altLang="en-US" sz="2300" dirty="0"/>
              <a:t> </a:t>
            </a:r>
            <a:r>
              <a:rPr lang="en-US" altLang="en-US" sz="2300" dirty="0">
                <a:solidFill>
                  <a:srgbClr val="00FF00"/>
                </a:solidFill>
              </a:rPr>
              <a:t>on</a:t>
            </a:r>
            <a:r>
              <a:rPr lang="en-US" altLang="en-US" sz="2300" dirty="0"/>
              <a:t> the business cycle fluctuations of </a:t>
            </a:r>
            <a:r>
              <a:rPr lang="en-US" altLang="en-US" sz="2300" dirty="0">
                <a:solidFill>
                  <a:srgbClr val="00FF00"/>
                </a:solidFill>
              </a:rPr>
              <a:t>GDP</a:t>
            </a:r>
            <a:r>
              <a:rPr lang="en-US" altLang="en-US" sz="2300" dirty="0"/>
              <a:t>:</a:t>
            </a:r>
          </a:p>
          <a:p>
            <a:pPr marL="571500" indent="-571500" eaLnBrk="1" hangingPunct="1"/>
            <a:endParaRPr lang="en-US" altLang="en-US" sz="2300" dirty="0"/>
          </a:p>
          <a:p>
            <a:pPr marL="720725" lvl="1" indent="-320675" eaLnBrk="1" hangingPunct="1"/>
            <a:r>
              <a:rPr lang="en-US" altLang="en-US" sz="1900" dirty="0"/>
              <a:t>A </a:t>
            </a:r>
            <a:r>
              <a:rPr lang="en-US" altLang="en-US" sz="1900" dirty="0">
                <a:solidFill>
                  <a:srgbClr val="00FF00"/>
                </a:solidFill>
              </a:rPr>
              <a:t>negative demand-side shock </a:t>
            </a:r>
            <a:r>
              <a:rPr lang="en-US" altLang="en-US" sz="1900" dirty="0"/>
              <a:t>causes a </a:t>
            </a:r>
            <a:r>
              <a:rPr lang="en-US" altLang="en-US" sz="1900" dirty="0">
                <a:solidFill>
                  <a:srgbClr val="00FF00"/>
                </a:solidFill>
              </a:rPr>
              <a:t>downswing of GDP </a:t>
            </a:r>
            <a:r>
              <a:rPr lang="en-US" altLang="en-US" sz="1900" dirty="0"/>
              <a:t>and consequently a reduction in labor demand with the consequence of </a:t>
            </a:r>
            <a:r>
              <a:rPr lang="en-US" altLang="en-US" sz="1900" dirty="0">
                <a:solidFill>
                  <a:srgbClr val="00FF00"/>
                </a:solidFill>
              </a:rPr>
              <a:t>Keynesian unemployment</a:t>
            </a:r>
            <a:r>
              <a:rPr lang="en-US" altLang="en-US" sz="1900" dirty="0"/>
              <a:t>.</a:t>
            </a:r>
          </a:p>
          <a:p>
            <a:pPr marL="720725" lvl="1" indent="-320675" eaLnBrk="1" hangingPunct="1"/>
            <a:endParaRPr lang="en-US" altLang="en-US" sz="1900" dirty="0"/>
          </a:p>
          <a:p>
            <a:pPr marL="720725" lvl="1" indent="-320675" eaLnBrk="1" hangingPunct="1"/>
            <a:r>
              <a:rPr lang="en-US" altLang="en-US" sz="1900" dirty="0"/>
              <a:t>A </a:t>
            </a:r>
            <a:r>
              <a:rPr lang="en-US" altLang="en-US" sz="1900" dirty="0">
                <a:solidFill>
                  <a:srgbClr val="00FF00"/>
                </a:solidFill>
              </a:rPr>
              <a:t>positive demand-side shock </a:t>
            </a:r>
            <a:r>
              <a:rPr lang="en-US" altLang="en-US" sz="1900" dirty="0"/>
              <a:t>causes </a:t>
            </a:r>
            <a:r>
              <a:rPr lang="en-US" altLang="en-US" sz="1900" dirty="0">
                <a:solidFill>
                  <a:srgbClr val="00FF00"/>
                </a:solidFill>
              </a:rPr>
              <a:t>an upswing of GDP </a:t>
            </a:r>
            <a:r>
              <a:rPr lang="en-US" altLang="en-US" sz="1900" dirty="0"/>
              <a:t>and consequently a increase in labor demand with the consequence of </a:t>
            </a:r>
            <a:r>
              <a:rPr lang="en-US" altLang="en-US" sz="1900" dirty="0">
                <a:solidFill>
                  <a:srgbClr val="00FF00"/>
                </a:solidFill>
              </a:rPr>
              <a:t>Keynesian overemployment</a:t>
            </a:r>
            <a:r>
              <a:rPr lang="en-US" altLang="en-US" sz="1900" dirty="0"/>
              <a:t>.</a:t>
            </a:r>
          </a:p>
          <a:p>
            <a:pPr marL="320675" indent="-320675" eaLnBrk="1" hangingPunct="1"/>
            <a:endParaRPr lang="en-US" altLang="en-US" sz="2100" dirty="0"/>
          </a:p>
          <a:p>
            <a:pPr marL="320675" indent="-320675" eaLnBrk="1" hangingPunct="1"/>
            <a:r>
              <a:rPr lang="en-US" altLang="en-US" sz="2100" dirty="0"/>
              <a:t>Consequently, the </a:t>
            </a:r>
            <a:r>
              <a:rPr lang="en-US" altLang="en-US" sz="2100" dirty="0">
                <a:solidFill>
                  <a:srgbClr val="00FF00"/>
                </a:solidFill>
              </a:rPr>
              <a:t>unemployment</a:t>
            </a:r>
            <a:r>
              <a:rPr lang="en-US" altLang="en-US" sz="2100" dirty="0"/>
              <a:t> rate </a:t>
            </a:r>
            <a:r>
              <a:rPr lang="en-US" altLang="en-US" sz="2100" dirty="0">
                <a:solidFill>
                  <a:srgbClr val="00FF00"/>
                </a:solidFill>
              </a:rPr>
              <a:t>and GDP </a:t>
            </a:r>
            <a:r>
              <a:rPr lang="en-US" altLang="en-US" sz="2100" dirty="0"/>
              <a:t>should be </a:t>
            </a:r>
            <a:r>
              <a:rPr lang="en-US" altLang="en-US" sz="2100" dirty="0">
                <a:solidFill>
                  <a:srgbClr val="00FF00"/>
                </a:solidFill>
              </a:rPr>
              <a:t>negatively</a:t>
            </a:r>
            <a:r>
              <a:rPr lang="en-US" altLang="en-US" sz="2100" dirty="0"/>
              <a:t> </a:t>
            </a:r>
            <a:r>
              <a:rPr lang="en-US" altLang="en-US" sz="2100" dirty="0">
                <a:solidFill>
                  <a:srgbClr val="00FF00"/>
                </a:solidFill>
              </a:rPr>
              <a:t>correlated</a:t>
            </a:r>
            <a:r>
              <a:rPr lang="en-US" altLang="en-US" sz="2100" dirty="0"/>
              <a:t>.</a:t>
            </a:r>
          </a:p>
          <a:p>
            <a:pPr marL="720725" lvl="1" indent="-320675" eaLnBrk="1" hangingPunct="1"/>
            <a:endParaRPr lang="en-US" altLang="en-US" sz="1900" dirty="0"/>
          </a:p>
          <a:p>
            <a:pPr marL="320675" indent="-320675" eaLnBrk="1" hangingPunct="1"/>
            <a:r>
              <a:rPr lang="en-US" altLang="en-US" sz="2100" dirty="0"/>
              <a:t>The following diagrams show, this is </a:t>
            </a:r>
            <a:r>
              <a:rPr lang="en-US" altLang="en-US" sz="2100" dirty="0">
                <a:solidFill>
                  <a:srgbClr val="00FF00"/>
                </a:solidFill>
              </a:rPr>
              <a:t>actually</a:t>
            </a:r>
            <a:r>
              <a:rPr lang="en-US" altLang="en-US" sz="2100" dirty="0"/>
              <a:t> the </a:t>
            </a:r>
            <a:r>
              <a:rPr lang="en-US" altLang="en-US" sz="2100" dirty="0">
                <a:solidFill>
                  <a:srgbClr val="00FF00"/>
                </a:solidFill>
              </a:rPr>
              <a:t>case</a:t>
            </a:r>
            <a:r>
              <a:rPr lang="en-US" altLang="en-US" sz="2100" dirty="0"/>
              <a:t>:</a:t>
            </a:r>
          </a:p>
          <a:p>
            <a:pPr marL="720725" lvl="1" indent="-320675" eaLnBrk="1" hangingPunct="1"/>
            <a:endParaRPr lang="en-US" altLang="en-US" sz="1900" dirty="0"/>
          </a:p>
          <a:p>
            <a:pPr marL="720725" lvl="1" indent="-320675" eaLnBrk="1" hangingPunct="1"/>
            <a:endParaRPr lang="en-US" altLang="en-US" sz="1900" dirty="0"/>
          </a:p>
          <a:p>
            <a:pPr marL="720725" lvl="1" indent="-320675" eaLnBrk="1" hangingPunct="1"/>
            <a:endParaRPr lang="en-US" altLang="en-US" sz="1900" dirty="0"/>
          </a:p>
          <a:p>
            <a:pPr marL="720725" lvl="1" indent="-320675" eaLnBrk="1" hangingPunct="1"/>
            <a:endParaRPr lang="en-US" altLang="en-US" sz="1900" dirty="0"/>
          </a:p>
          <a:p>
            <a:pPr marL="571500" indent="-571500" eaLnBrk="1" hangingPunct="1">
              <a:lnSpc>
                <a:spcPct val="50000"/>
              </a:lnSpc>
            </a:pPr>
            <a:endParaRPr lang="en-US" altLang="en-US" sz="2300" dirty="0"/>
          </a:p>
        </p:txBody>
      </p:sp>
    </p:spTree>
    <p:extLst>
      <p:ext uri="{BB962C8B-B14F-4D97-AF65-F5344CB8AC3E}">
        <p14:creationId xmlns:p14="http://schemas.microsoft.com/office/powerpoint/2010/main" val="22678422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3366">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3366">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3366">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336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029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A0FBE48-66CC-4B50-8CE5-E8930845E8FB}" type="slidenum">
              <a:rPr lang="de-DE" altLang="en-US" sz="1600" smtClean="0"/>
              <a:pPr>
                <a:spcBef>
                  <a:spcPct val="0"/>
                </a:spcBef>
                <a:buClrTx/>
                <a:buFontTx/>
                <a:buNone/>
              </a:pPr>
              <a:t>123</a:t>
            </a:fld>
            <a:r>
              <a:rPr lang="de-DE" altLang="en-US" sz="1600"/>
              <a:t> -</a:t>
            </a:r>
          </a:p>
        </p:txBody>
      </p:sp>
      <p:graphicFrame>
        <p:nvGraphicFramePr>
          <p:cNvPr id="140291" name="Object 9"/>
          <p:cNvGraphicFramePr>
            <a:graphicFrameLocks noChangeAspect="1"/>
          </p:cNvGraphicFramePr>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spid="_x0000_s140771" name="Diagramm" r:id="rId4" imgW="9239216" imgH="5753100" progId="Excel.Chart.8">
                  <p:link updateAutomatic="1"/>
                </p:oleObj>
              </mc:Choice>
              <mc:Fallback>
                <p:oleObj name="Diagramm" r:id="rId4" imgW="9239216" imgH="5753100" progId="Excel.Chart.8">
                  <p:link updateAutomatic="1"/>
                  <p:pic>
                    <p:nvPicPr>
                      <p:cNvPr id="0"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38100" algn="ctr">
                            <a:solidFill>
                              <a:srgbClr val="FF0000"/>
                            </a:solidFill>
                            <a:miter lim="800000"/>
                            <a:headEnd type="none" w="lg" len="med"/>
                            <a:tailEnd type="none" w="lg"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0292"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F518FC43-58D5-4A0A-A4DC-0CD61F2F4F1F}" type="slidenum">
              <a:rPr lang="de-DE" altLang="en-US" sz="1600" b="1"/>
              <a:pPr algn="r" eaLnBrk="1" hangingPunct="1">
                <a:spcBef>
                  <a:spcPct val="0"/>
                </a:spcBef>
                <a:buClrTx/>
                <a:buFontTx/>
                <a:buNone/>
              </a:pPr>
              <a:t>123</a:t>
            </a:fld>
            <a:r>
              <a:rPr lang="de-DE" altLang="en-US" sz="1600" b="1"/>
              <a:t> -</a:t>
            </a:r>
          </a:p>
        </p:txBody>
      </p:sp>
      <p:sp>
        <p:nvSpPr>
          <p:cNvPr id="140293"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140294" name="Text Box 9"/>
          <p:cNvSpPr txBox="1">
            <a:spLocks noChangeArrowheads="1"/>
          </p:cNvSpPr>
          <p:nvPr/>
        </p:nvSpPr>
        <p:spPr bwMode="auto">
          <a:xfrm>
            <a:off x="0" y="6540500"/>
            <a:ext cx="3060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400">
                <a:solidFill>
                  <a:schemeClr val="bg2"/>
                </a:solidFill>
              </a:rPr>
              <a:t>Source: EU-Ameco Database</a:t>
            </a:r>
          </a:p>
        </p:txBody>
      </p:sp>
      <p:sp>
        <p:nvSpPr>
          <p:cNvPr id="140295" name="AutoShape 13"/>
          <p:cNvSpPr>
            <a:spLocks noChangeArrowheads="1"/>
          </p:cNvSpPr>
          <p:nvPr/>
        </p:nvSpPr>
        <p:spPr bwMode="auto">
          <a:xfrm>
            <a:off x="3519055" y="4689475"/>
            <a:ext cx="5539220" cy="952500"/>
          </a:xfrm>
          <a:prstGeom prst="roundRect">
            <a:avLst>
              <a:gd name="adj" fmla="val 12495"/>
            </a:avLst>
          </a:prstGeom>
          <a:solidFill>
            <a:srgbClr val="FFFF99"/>
          </a:solidFill>
          <a:ln w="50800">
            <a:solidFill>
              <a:srgbClr val="FF0000"/>
            </a:solidFill>
            <a:round/>
            <a:headEnd/>
            <a:tailEnd/>
          </a:ln>
        </p:spPr>
        <p:txBody>
          <a:bodyPr lIns="3600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1900" dirty="0">
                <a:solidFill>
                  <a:srgbClr val="3333FF"/>
                </a:solidFill>
              </a:rPr>
              <a:t>Classification of Business Cycles: </a:t>
            </a:r>
          </a:p>
          <a:p>
            <a:pPr eaLnBrk="1" hangingPunct="1">
              <a:spcBef>
                <a:spcPct val="0"/>
              </a:spcBef>
              <a:buClrTx/>
              <a:buFontTx/>
              <a:buNone/>
            </a:pPr>
            <a:r>
              <a:rPr lang="en-US" altLang="en-US" sz="1900" dirty="0">
                <a:solidFill>
                  <a:srgbClr val="3333FF"/>
                </a:solidFill>
              </a:rPr>
              <a:t>Actual GDP Growth &gt; Growth Trend =Upswing</a:t>
            </a:r>
          </a:p>
          <a:p>
            <a:pPr eaLnBrk="1" hangingPunct="1">
              <a:spcBef>
                <a:spcPct val="0"/>
              </a:spcBef>
              <a:buClrTx/>
              <a:buFontTx/>
              <a:buNone/>
            </a:pPr>
            <a:r>
              <a:rPr lang="en-US" altLang="en-US" sz="1900" dirty="0">
                <a:solidFill>
                  <a:srgbClr val="3333FF"/>
                </a:solidFill>
              </a:rPr>
              <a:t>Actual GDP Growth &lt; Growth Trend =Downswing</a:t>
            </a:r>
          </a:p>
        </p:txBody>
      </p:sp>
      <p:sp>
        <p:nvSpPr>
          <p:cNvPr id="2" name="Rechteck 1">
            <a:extLst>
              <a:ext uri="{FF2B5EF4-FFF2-40B4-BE49-F238E27FC236}">
                <a16:creationId xmlns:a16="http://schemas.microsoft.com/office/drawing/2014/main" id="{DD91E5AA-3734-4880-9D11-C72CCD172EC0}"/>
              </a:ext>
            </a:extLst>
          </p:cNvPr>
          <p:cNvSpPr/>
          <p:nvPr/>
        </p:nvSpPr>
        <p:spPr bwMode="auto">
          <a:xfrm>
            <a:off x="2493820" y="5960634"/>
            <a:ext cx="83128" cy="727075"/>
          </a:xfrm>
          <a:prstGeom prst="rect">
            <a:avLst/>
          </a:prstGeom>
          <a:solidFill>
            <a:schemeClr val="bg1">
              <a:lumMod val="60000"/>
              <a:lumOff val="40000"/>
            </a:schemeClr>
          </a:solidFill>
          <a:ln w="38100" cap="flat" cmpd="sng" algn="ctr">
            <a:noFill/>
            <a:prstDash val="solid"/>
            <a:round/>
            <a:headEnd type="none" w="lg" len="med"/>
            <a:tailEnd type="triangle" w="lg"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30000">
              <a:ln>
                <a:noFill/>
              </a:ln>
              <a:solidFill>
                <a:srgbClr val="66FFFF"/>
              </a:solidFill>
              <a:effectLst/>
              <a:latin typeface="Arial" charset="0"/>
            </a:endParaRPr>
          </a:p>
        </p:txBody>
      </p:sp>
    </p:spTree>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131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A009054-E713-466A-A6DB-850B1EA7F7FF}" type="slidenum">
              <a:rPr lang="de-DE" altLang="en-US" sz="1600" smtClean="0"/>
              <a:pPr>
                <a:spcBef>
                  <a:spcPct val="0"/>
                </a:spcBef>
                <a:buClrTx/>
                <a:buFontTx/>
                <a:buNone/>
              </a:pPr>
              <a:t>124</a:t>
            </a:fld>
            <a:r>
              <a:rPr lang="de-DE" altLang="en-US" sz="1600"/>
              <a:t> -</a:t>
            </a:r>
          </a:p>
        </p:txBody>
      </p:sp>
      <p:graphicFrame>
        <p:nvGraphicFramePr>
          <p:cNvPr id="141315" name="Object 9"/>
          <p:cNvGraphicFramePr>
            <a:graphicFrameLocks noChangeAspect="1"/>
          </p:cNvGraphicFramePr>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spid="_x0000_s141795" name="Diagramm" r:id="rId4" imgW="9239216" imgH="5753100" progId="Excel.Chart.8">
                  <p:link updateAutomatic="1"/>
                </p:oleObj>
              </mc:Choice>
              <mc:Fallback>
                <p:oleObj name="Diagramm" r:id="rId4" imgW="9239216" imgH="5753100" progId="Excel.Chart.8">
                  <p:link updateAutomatic="1"/>
                  <p:pic>
                    <p:nvPicPr>
                      <p:cNvPr id="0"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38100" algn="ctr">
                            <a:solidFill>
                              <a:srgbClr val="FF0000"/>
                            </a:solidFill>
                            <a:miter lim="800000"/>
                            <a:headEnd type="none" w="lg" len="med"/>
                            <a:tailEnd type="none" w="lg"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1316"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CFEC30F7-0AE7-4F10-8E93-35AD75220854}" type="slidenum">
              <a:rPr lang="de-DE" altLang="en-US" sz="1600" b="1"/>
              <a:pPr algn="r" eaLnBrk="1" hangingPunct="1">
                <a:spcBef>
                  <a:spcPct val="0"/>
                </a:spcBef>
                <a:buClrTx/>
                <a:buFontTx/>
                <a:buNone/>
              </a:pPr>
              <a:t>124</a:t>
            </a:fld>
            <a:r>
              <a:rPr lang="de-DE" altLang="en-US" sz="1600" b="1"/>
              <a:t> -</a:t>
            </a:r>
          </a:p>
        </p:txBody>
      </p:sp>
      <p:sp>
        <p:nvSpPr>
          <p:cNvPr id="141317"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141319" name="Text Box 9"/>
          <p:cNvSpPr txBox="1">
            <a:spLocks noChangeArrowheads="1"/>
          </p:cNvSpPr>
          <p:nvPr/>
        </p:nvSpPr>
        <p:spPr bwMode="auto">
          <a:xfrm>
            <a:off x="0" y="6540500"/>
            <a:ext cx="3060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400">
                <a:solidFill>
                  <a:schemeClr val="bg2"/>
                </a:solidFill>
              </a:rPr>
              <a:t>Source: EU-Ameco Database</a:t>
            </a:r>
          </a:p>
        </p:txBody>
      </p:sp>
      <p:sp>
        <p:nvSpPr>
          <p:cNvPr id="8" name="AutoShape 13">
            <a:extLst>
              <a:ext uri="{FF2B5EF4-FFF2-40B4-BE49-F238E27FC236}">
                <a16:creationId xmlns:a16="http://schemas.microsoft.com/office/drawing/2014/main" id="{710B2810-C790-4782-B778-439C3734BABB}"/>
              </a:ext>
            </a:extLst>
          </p:cNvPr>
          <p:cNvSpPr>
            <a:spLocks noChangeArrowheads="1"/>
          </p:cNvSpPr>
          <p:nvPr/>
        </p:nvSpPr>
        <p:spPr bwMode="auto">
          <a:xfrm>
            <a:off x="3519055" y="4689475"/>
            <a:ext cx="5539220" cy="952500"/>
          </a:xfrm>
          <a:prstGeom prst="roundRect">
            <a:avLst>
              <a:gd name="adj" fmla="val 12495"/>
            </a:avLst>
          </a:prstGeom>
          <a:solidFill>
            <a:srgbClr val="FFFF99"/>
          </a:solidFill>
          <a:ln w="50800">
            <a:solidFill>
              <a:srgbClr val="FF0000"/>
            </a:solidFill>
            <a:round/>
            <a:headEnd/>
            <a:tailEnd/>
          </a:ln>
        </p:spPr>
        <p:txBody>
          <a:bodyPr lIns="3600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1900" dirty="0">
                <a:solidFill>
                  <a:srgbClr val="3333FF"/>
                </a:solidFill>
              </a:rPr>
              <a:t>Classification of Business Cycles: </a:t>
            </a:r>
          </a:p>
          <a:p>
            <a:pPr eaLnBrk="1" hangingPunct="1">
              <a:spcBef>
                <a:spcPct val="0"/>
              </a:spcBef>
              <a:buClrTx/>
              <a:buFontTx/>
              <a:buNone/>
            </a:pPr>
            <a:r>
              <a:rPr lang="en-US" altLang="en-US" sz="1900" dirty="0">
                <a:solidFill>
                  <a:srgbClr val="3333FF"/>
                </a:solidFill>
              </a:rPr>
              <a:t>Actual GDP Growth &gt; Growth Trend =Upswing</a:t>
            </a:r>
          </a:p>
          <a:p>
            <a:pPr eaLnBrk="1" hangingPunct="1">
              <a:spcBef>
                <a:spcPct val="0"/>
              </a:spcBef>
              <a:buClrTx/>
              <a:buFontTx/>
              <a:buNone/>
            </a:pPr>
            <a:r>
              <a:rPr lang="en-US" altLang="en-US" sz="1900" dirty="0">
                <a:solidFill>
                  <a:srgbClr val="3333FF"/>
                </a:solidFill>
              </a:rPr>
              <a:t>Actual GDP Growth &lt; Growth Trend =Downswing</a:t>
            </a:r>
          </a:p>
        </p:txBody>
      </p:sp>
    </p:spTree>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142338" name="Objekt 1"/>
          <p:cNvGraphicFramePr>
            <a:graphicFrameLocks noChangeAspect="1"/>
          </p:cNvGraphicFramePr>
          <p:nvPr/>
        </p:nvGraphicFramePr>
        <p:xfrm>
          <a:off x="6350" y="0"/>
          <a:ext cx="9132888" cy="6853238"/>
        </p:xfrm>
        <a:graphic>
          <a:graphicData uri="http://schemas.openxmlformats.org/presentationml/2006/ole">
            <mc:AlternateContent xmlns:mc="http://schemas.openxmlformats.org/markup-compatibility/2006">
              <mc:Choice xmlns:v="urn:schemas-microsoft-com:vml" Requires="v">
                <p:oleObj spid="_x0000_s142820" name="Arbeitsblatt" r:id="rId4" imgW="9133161" imgH="5655443" progId="Excel.Sheet.8">
                  <p:link updateAutomatic="1"/>
                </p:oleObj>
              </mc:Choice>
              <mc:Fallback>
                <p:oleObj name="Arbeitsblatt" r:id="rId4" imgW="9133161" imgH="5655443" progId="Excel.Sheet.8">
                  <p:link updateAutomatic="1"/>
                  <p:pic>
                    <p:nvPicPr>
                      <p:cNvPr id="0" name="Objekt 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50" y="0"/>
                        <a:ext cx="9132888" cy="685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2339"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97F0F3D-81C7-4C60-91B6-4BB50C84C787}" type="slidenum">
              <a:rPr lang="de-DE" altLang="en-US" sz="1600" smtClean="0"/>
              <a:pPr>
                <a:spcBef>
                  <a:spcPct val="0"/>
                </a:spcBef>
                <a:buClrTx/>
                <a:buFontTx/>
                <a:buNone/>
              </a:pPr>
              <a:t>125</a:t>
            </a:fld>
            <a:r>
              <a:rPr lang="de-DE" altLang="en-US" sz="1600"/>
              <a:t> -</a:t>
            </a:r>
          </a:p>
        </p:txBody>
      </p:sp>
      <p:sp>
        <p:nvSpPr>
          <p:cNvPr id="142340"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C8C2B5C-7559-4B0E-9E8E-09FFE155A919}" type="slidenum">
              <a:rPr lang="de-DE" altLang="en-US" sz="1600" b="1"/>
              <a:pPr algn="r" eaLnBrk="1" hangingPunct="1">
                <a:spcBef>
                  <a:spcPct val="0"/>
                </a:spcBef>
                <a:buClrTx/>
                <a:buFontTx/>
                <a:buNone/>
              </a:pPr>
              <a:t>125</a:t>
            </a:fld>
            <a:r>
              <a:rPr lang="de-DE" altLang="en-US" sz="1600" b="1"/>
              <a:t> -</a:t>
            </a:r>
          </a:p>
        </p:txBody>
      </p:sp>
      <p:sp>
        <p:nvSpPr>
          <p:cNvPr id="142341" name="Fußzeilenplatzhalter 4"/>
          <p:cNvSpPr>
            <a:spLocks noGrp="1"/>
          </p:cNvSpPr>
          <p:nvPr>
            <p:ph type="ftr" sz="quarter" idx="11"/>
          </p:nvPr>
        </p:nvSpPr>
        <p:spPr>
          <a:xfrm>
            <a:off x="0" y="6381750"/>
            <a:ext cx="5653088"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142342" name="Text Box 3"/>
          <p:cNvSpPr txBox="1">
            <a:spLocks noChangeArrowheads="1"/>
          </p:cNvSpPr>
          <p:nvPr/>
        </p:nvSpPr>
        <p:spPr bwMode="auto">
          <a:xfrm>
            <a:off x="0" y="6367463"/>
            <a:ext cx="309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400">
                <a:solidFill>
                  <a:schemeClr val="bg2"/>
                </a:solidFill>
              </a:rPr>
              <a:t>Source: EU-AMECO Data Base</a:t>
            </a:r>
          </a:p>
        </p:txBody>
      </p:sp>
      <p:sp>
        <p:nvSpPr>
          <p:cNvPr id="142343" name="AutoShape 9">
            <a:hlinkClick r:id="rId6" highlightClick="1"/>
          </p:cNvPr>
          <p:cNvSpPr>
            <a:spLocks noChangeArrowheads="1"/>
          </p:cNvSpPr>
          <p:nvPr/>
        </p:nvSpPr>
        <p:spPr bwMode="auto">
          <a:xfrm>
            <a:off x="7534275" y="6324600"/>
            <a:ext cx="390525" cy="285750"/>
          </a:xfrm>
          <a:prstGeom prst="actionButtonEnd">
            <a:avLst/>
          </a:prstGeom>
          <a:solidFill>
            <a:srgbClr val="99CCFF"/>
          </a:solidFill>
          <a:ln w="12700">
            <a:solidFill>
              <a:srgbClr val="0000FF"/>
            </a:solidFill>
            <a:miter lim="800000"/>
            <a:headEnd/>
            <a:tailEnd type="none" w="lg" len="med"/>
          </a:ln>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cxnSp>
        <p:nvCxnSpPr>
          <p:cNvPr id="3" name="Gerade Verbindung mit Pfeil 2">
            <a:extLst>
              <a:ext uri="{FF2B5EF4-FFF2-40B4-BE49-F238E27FC236}">
                <a16:creationId xmlns:a16="http://schemas.microsoft.com/office/drawing/2014/main" id="{8D5054A5-A638-4545-BD8D-6B2F95868B84}"/>
              </a:ext>
            </a:extLst>
          </p:cNvPr>
          <p:cNvCxnSpPr>
            <a:cxnSpLocks/>
          </p:cNvCxnSpPr>
          <p:nvPr/>
        </p:nvCxnSpPr>
        <p:spPr bwMode="auto">
          <a:xfrm flipV="1">
            <a:off x="2632364" y="2867891"/>
            <a:ext cx="5292436" cy="1953492"/>
          </a:xfrm>
          <a:prstGeom prst="straightConnector1">
            <a:avLst/>
          </a:prstGeom>
          <a:noFill/>
          <a:ln w="63500" cap="flat" cmpd="sng" algn="ctr">
            <a:solidFill>
              <a:schemeClr val="bg2"/>
            </a:solidFill>
            <a:prstDash val="solid"/>
            <a:round/>
            <a:headEnd type="none" w="lg" len="med"/>
            <a:tailEnd type="triangle" w="lg" len="lg"/>
          </a:ln>
          <a:effectLst/>
        </p:spPr>
      </p:cxn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6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007F9A8-ACD1-48FF-B5DD-FA141A7FDD9B}" type="slidenum">
              <a:rPr lang="de-DE" altLang="en-US" sz="1600" smtClean="0"/>
              <a:pPr>
                <a:spcBef>
                  <a:spcPct val="0"/>
                </a:spcBef>
                <a:buClrTx/>
                <a:buFontTx/>
                <a:buNone/>
              </a:pPr>
              <a:t>126</a:t>
            </a:fld>
            <a:r>
              <a:rPr lang="de-DE" altLang="en-US" sz="1600"/>
              <a:t> -</a:t>
            </a:r>
          </a:p>
        </p:txBody>
      </p:sp>
      <p:sp>
        <p:nvSpPr>
          <p:cNvPr id="14336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A03CF7AB-D12D-4B58-BF5A-D3653B83CA31}" type="slidenum">
              <a:rPr lang="de-DE" altLang="en-US" sz="1600" b="1"/>
              <a:pPr algn="r" eaLnBrk="1" hangingPunct="1">
                <a:spcBef>
                  <a:spcPct val="0"/>
                </a:spcBef>
                <a:buClrTx/>
                <a:buFontTx/>
                <a:buNone/>
              </a:pPr>
              <a:t>126</a:t>
            </a:fld>
            <a:r>
              <a:rPr lang="de-DE" altLang="en-US" sz="1600" b="1"/>
              <a:t> -</a:t>
            </a:r>
          </a:p>
        </p:txBody>
      </p:sp>
      <p:sp>
        <p:nvSpPr>
          <p:cNvPr id="143364"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6761474" name="Rectangle 2"/>
          <p:cNvSpPr>
            <a:spLocks noGrp="1" noChangeArrowheads="1"/>
          </p:cNvSpPr>
          <p:nvPr>
            <p:ph type="title"/>
          </p:nvPr>
        </p:nvSpPr>
        <p:spPr>
          <a:xfrm>
            <a:off x="0" y="31750"/>
            <a:ext cx="9144000" cy="1100138"/>
          </a:xfrm>
        </p:spPr>
        <p:txBody>
          <a:bodyPr/>
          <a:lstStyle/>
          <a:p>
            <a:pPr marL="571500" indent="-571500"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4.2.3. Consequences for the Labor Market</a:t>
            </a:r>
          </a:p>
        </p:txBody>
      </p:sp>
      <p:sp>
        <p:nvSpPr>
          <p:cNvPr id="143366" name="Rectangle 3"/>
          <p:cNvSpPr>
            <a:spLocks noGrp="1" noChangeArrowheads="1"/>
          </p:cNvSpPr>
          <p:nvPr>
            <p:ph type="body" idx="1"/>
          </p:nvPr>
        </p:nvSpPr>
        <p:spPr>
          <a:xfrm>
            <a:off x="96838" y="1239838"/>
            <a:ext cx="8955087" cy="5618162"/>
          </a:xfrm>
          <a:noFill/>
        </p:spPr>
        <p:txBody>
          <a:bodyPr/>
          <a:lstStyle/>
          <a:p>
            <a:pPr marL="571500" indent="-571500" eaLnBrk="1" hangingPunct="1"/>
            <a:r>
              <a:rPr lang="en-US" altLang="en-US" sz="2300" dirty="0"/>
              <a:t>To sum up:</a:t>
            </a:r>
          </a:p>
          <a:p>
            <a:pPr marL="571500" indent="-571500" eaLnBrk="1" hangingPunct="1">
              <a:lnSpc>
                <a:spcPct val="50000"/>
              </a:lnSpc>
            </a:pPr>
            <a:endParaRPr lang="en-US" altLang="en-US" sz="2300" dirty="0"/>
          </a:p>
          <a:p>
            <a:pPr marL="952500" lvl="1" indent="-495300" eaLnBrk="1" hangingPunct="1"/>
            <a:r>
              <a:rPr lang="en-US" altLang="en-US" sz="2300" dirty="0"/>
              <a:t>Keynesian theory and empirical evidence shows </a:t>
            </a:r>
            <a:r>
              <a:rPr lang="en-US" altLang="en-US" sz="2300" dirty="0">
                <a:solidFill>
                  <a:srgbClr val="00FF00"/>
                </a:solidFill>
              </a:rPr>
              <a:t>recessions</a:t>
            </a:r>
            <a:r>
              <a:rPr lang="en-US" altLang="en-US" sz="2300" dirty="0"/>
              <a:t> typically come along with an increase in </a:t>
            </a:r>
            <a:r>
              <a:rPr lang="en-US" altLang="en-US" sz="2300" dirty="0">
                <a:solidFill>
                  <a:srgbClr val="00FF00"/>
                </a:solidFill>
              </a:rPr>
              <a:t>unemployment</a:t>
            </a:r>
            <a:r>
              <a:rPr lang="en-US" altLang="en-US" sz="2300" dirty="0"/>
              <a:t>.</a:t>
            </a:r>
          </a:p>
          <a:p>
            <a:pPr marL="952500" lvl="1" indent="-495300" eaLnBrk="1" hangingPunct="1"/>
            <a:r>
              <a:rPr lang="en-US" altLang="en-US" sz="2300" dirty="0"/>
              <a:t>This leads to the question, whether the </a:t>
            </a:r>
            <a:r>
              <a:rPr lang="en-US" altLang="en-US" sz="2300" dirty="0">
                <a:solidFill>
                  <a:srgbClr val="00FF00"/>
                </a:solidFill>
              </a:rPr>
              <a:t>government should intervene</a:t>
            </a:r>
            <a:r>
              <a:rPr lang="en-US" altLang="en-US" sz="2300" dirty="0"/>
              <a:t> in a recession to prevent the emergence of Keynesian unemployment.</a:t>
            </a:r>
          </a:p>
          <a:p>
            <a:pPr marL="952500" lvl="1" indent="-495300" eaLnBrk="1" hangingPunct="1"/>
            <a:r>
              <a:rPr lang="en-US" altLang="en-US" sz="2300" dirty="0"/>
              <a:t>As the </a:t>
            </a:r>
            <a:r>
              <a:rPr lang="en-US" altLang="en-US" sz="2300" dirty="0">
                <a:solidFill>
                  <a:srgbClr val="00FF00"/>
                </a:solidFill>
              </a:rPr>
              <a:t>neoclassical model</a:t>
            </a:r>
            <a:r>
              <a:rPr lang="en-US" altLang="en-US" sz="2300" dirty="0"/>
              <a:t> (Chapter 3.2) has revealed, fiscal as well as monetary policy is </a:t>
            </a:r>
            <a:r>
              <a:rPr lang="en-US" altLang="en-US" sz="2300" dirty="0">
                <a:solidFill>
                  <a:srgbClr val="00FF00"/>
                </a:solidFill>
              </a:rPr>
              <a:t>without effect</a:t>
            </a:r>
            <a:r>
              <a:rPr lang="en-US" altLang="en-US" sz="2300" dirty="0"/>
              <a:t> under the assumptions of the neoclassical model.</a:t>
            </a:r>
          </a:p>
          <a:p>
            <a:pPr marL="952500" lvl="1" indent="-495300" eaLnBrk="1" hangingPunct="1"/>
            <a:r>
              <a:rPr lang="en-US" altLang="en-US" sz="2300" dirty="0"/>
              <a:t>In the following, we will analyze whether this result also holds under the assumptions of the </a:t>
            </a:r>
            <a:r>
              <a:rPr lang="en-US" altLang="en-US" sz="2300" dirty="0">
                <a:solidFill>
                  <a:srgbClr val="00FF00"/>
                </a:solidFill>
              </a:rPr>
              <a:t>Keynesian model</a:t>
            </a:r>
            <a:r>
              <a:rPr lang="en-US" altLang="en-US" sz="2300" dirty="0"/>
              <a:t>.</a:t>
            </a:r>
          </a:p>
        </p:txBody>
      </p:sp>
    </p:spTree>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438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193F3F40-0EEB-4ADF-9F1D-3530C41F492B}" type="slidenum">
              <a:rPr lang="de-DE" altLang="en-US" sz="1600" smtClean="0"/>
              <a:pPr>
                <a:spcBef>
                  <a:spcPct val="0"/>
                </a:spcBef>
                <a:buClrTx/>
                <a:buFontTx/>
                <a:buNone/>
              </a:pPr>
              <a:t>127</a:t>
            </a:fld>
            <a:r>
              <a:rPr lang="de-DE" altLang="en-US" sz="1600"/>
              <a:t> -</a:t>
            </a:r>
          </a:p>
        </p:txBody>
      </p:sp>
      <p:sp>
        <p:nvSpPr>
          <p:cNvPr id="14438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en-US" altLang="en-US" sz="1600" b="1"/>
              <a:t>- </a:t>
            </a:r>
            <a:fld id="{A18ADF94-5E24-4548-BDCC-94ADAA0D5E46}" type="slidenum">
              <a:rPr lang="en-US" altLang="en-US" sz="1600" b="1"/>
              <a:pPr algn="r" eaLnBrk="1" hangingPunct="1">
                <a:spcBef>
                  <a:spcPct val="0"/>
                </a:spcBef>
                <a:buClrTx/>
                <a:buFontTx/>
                <a:buNone/>
              </a:pPr>
              <a:t>127</a:t>
            </a:fld>
            <a:r>
              <a:rPr lang="en-US" altLang="en-US" sz="1600" b="1"/>
              <a:t> -</a:t>
            </a:r>
          </a:p>
        </p:txBody>
      </p:sp>
      <p:sp>
        <p:nvSpPr>
          <p:cNvPr id="144388" name="Fußzeilenplatzhalter 4"/>
          <p:cNvSpPr>
            <a:spLocks noGrp="1"/>
          </p:cNvSpPr>
          <p:nvPr>
            <p:ph type="ftr" sz="quarter" idx="11"/>
          </p:nvPr>
        </p:nvSpPr>
        <p:spPr>
          <a:xfrm>
            <a:off x="0" y="6381750"/>
            <a:ext cx="5653088"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en-US" altLang="en-US" sz="600"/>
              <a:t>Prof. Dr. Rainer Maurer</a:t>
            </a:r>
          </a:p>
        </p:txBody>
      </p:sp>
      <p:sp>
        <p:nvSpPr>
          <p:cNvPr id="7277570" name="Rectangle 2"/>
          <p:cNvSpPr>
            <a:spLocks noGrp="1" noChangeArrowheads="1"/>
          </p:cNvSpPr>
          <p:nvPr>
            <p:ph type="title"/>
          </p:nvPr>
        </p:nvSpPr>
        <p:spPr>
          <a:xfrm>
            <a:off x="254000" y="131763"/>
            <a:ext cx="8666163" cy="1143000"/>
          </a:xfrm>
        </p:spPr>
        <p:txBody>
          <a:bodyPr/>
          <a:lstStyle/>
          <a:p>
            <a:pPr eaLnBrk="1" hangingPunct="1">
              <a:defRPr/>
            </a:pPr>
            <a:r>
              <a:rPr lang="de-DE"/>
              <a:t>Macroeconomics</a:t>
            </a:r>
          </a:p>
        </p:txBody>
      </p:sp>
      <p:sp>
        <p:nvSpPr>
          <p:cNvPr id="144390" name="Rectangle 3"/>
          <p:cNvSpPr>
            <a:spLocks noGrp="1" noChangeArrowheads="1"/>
          </p:cNvSpPr>
          <p:nvPr>
            <p:ph type="body" idx="1"/>
          </p:nvPr>
        </p:nvSpPr>
        <p:spPr>
          <a:xfrm>
            <a:off x="427038" y="1042988"/>
            <a:ext cx="8318500" cy="5213350"/>
          </a:xfrm>
        </p:spPr>
        <p:txBody>
          <a:bodyPr/>
          <a:lstStyle/>
          <a:p>
            <a:pPr marL="571500" indent="-571500" eaLnBrk="1" hangingPunct="1">
              <a:buFont typeface="Arial Unicode MS" pitchFamily="34" charset="-128"/>
              <a:buNone/>
            </a:pPr>
            <a:r>
              <a:rPr lang="en-US" altLang="en-US" sz="2200">
                <a:solidFill>
                  <a:srgbClr val="FFFF00"/>
                </a:solidFill>
              </a:rPr>
              <a:t>4.  The Keynesian Model and its Policy Implications</a:t>
            </a:r>
          </a:p>
          <a:p>
            <a:pPr marL="571500" indent="-571500" eaLnBrk="1" hangingPunct="1">
              <a:buFont typeface="Arial Unicode MS" pitchFamily="34" charset="-128"/>
              <a:buNone/>
            </a:pPr>
            <a:r>
              <a:rPr lang="en-US" altLang="en-US" sz="2200">
                <a:solidFill>
                  <a:srgbClr val="FFFF00"/>
                </a:solidFill>
              </a:rPr>
              <a:t>	4.1. The Keynesian Theory</a:t>
            </a:r>
          </a:p>
          <a:p>
            <a:pPr marL="571500" indent="-571500" eaLnBrk="1" hangingPunct="1">
              <a:buFont typeface="Arial Unicode MS" pitchFamily="34" charset="-128"/>
              <a:buNone/>
            </a:pPr>
            <a:r>
              <a:rPr lang="en-US" altLang="en-US" sz="2200">
                <a:solidFill>
                  <a:srgbClr val="FFFF00"/>
                </a:solidFill>
              </a:rPr>
              <a:t>		4.1.1. The "Keynesian Cross"</a:t>
            </a:r>
          </a:p>
          <a:p>
            <a:pPr marL="571500" indent="-571500" eaLnBrk="1" hangingPunct="1">
              <a:buFont typeface="Arial Unicode MS" pitchFamily="34" charset="-128"/>
              <a:buNone/>
            </a:pPr>
            <a:r>
              <a:rPr lang="en-US" altLang="en-US" sz="2200">
                <a:solidFill>
                  <a:srgbClr val="FFFF00"/>
                </a:solidFill>
              </a:rPr>
              <a:t>		4.1.2. The Keynesian Model with Capital Market</a:t>
            </a:r>
          </a:p>
          <a:p>
            <a:pPr marL="571500" indent="-571500" eaLnBrk="1" hangingPunct="1">
              <a:buFont typeface="Arial Unicode MS" pitchFamily="34" charset="-128"/>
              <a:buNone/>
            </a:pPr>
            <a:r>
              <a:rPr lang="en-US" altLang="en-US" sz="2200">
                <a:solidFill>
                  <a:srgbClr val="FFFF00"/>
                </a:solidFill>
              </a:rPr>
              <a:t>	4.2. Demand-side Shocks                               	                          	4.2.1. Reduction of the Propensity to Invest</a:t>
            </a:r>
          </a:p>
          <a:p>
            <a:pPr marL="571500" indent="-571500" eaLnBrk="1" hangingPunct="1">
              <a:buFont typeface="Arial Unicode MS" pitchFamily="34" charset="-128"/>
              <a:buNone/>
            </a:pPr>
            <a:r>
              <a:rPr lang="en-US" altLang="en-US" sz="2200">
                <a:solidFill>
                  <a:srgbClr val="FFFF00"/>
                </a:solidFill>
              </a:rPr>
              <a:t>		4.2.2. Reduction of the Propensity to Consume</a:t>
            </a:r>
          </a:p>
          <a:p>
            <a:pPr marL="571500" indent="-571500" eaLnBrk="1" hangingPunct="1">
              <a:buFont typeface="Arial Unicode MS" pitchFamily="34" charset="-128"/>
              <a:buNone/>
            </a:pPr>
            <a:r>
              <a:rPr lang="en-US" altLang="en-US" sz="2200">
                <a:solidFill>
                  <a:srgbClr val="FFFF00"/>
                </a:solidFill>
              </a:rPr>
              <a:t>		4.2.3. Consequences for the Labor Market</a:t>
            </a:r>
          </a:p>
          <a:p>
            <a:pPr marL="571500" indent="-571500" eaLnBrk="1" hangingPunct="1">
              <a:buFont typeface="Arial Unicode MS" pitchFamily="34" charset="-128"/>
              <a:buNone/>
            </a:pPr>
            <a:r>
              <a:rPr lang="en-US" altLang="en-US" sz="2200">
                <a:solidFill>
                  <a:srgbClr val="FFFF00"/>
                </a:solidFill>
              </a:rPr>
              <a:t>	4.3. Fiscal and Monetary Policy in the Keynesian Model	4.3.1. Fiscal Policy</a:t>
            </a:r>
          </a:p>
          <a:p>
            <a:pPr marL="571500" indent="-571500" eaLnBrk="1" hangingPunct="1">
              <a:buFont typeface="Arial Unicode MS" pitchFamily="34" charset="-128"/>
              <a:buNone/>
            </a:pPr>
            <a:r>
              <a:rPr lang="en-US" altLang="en-US" sz="2200">
                <a:solidFill>
                  <a:srgbClr val="FFFF00"/>
                </a:solidFill>
              </a:rPr>
              <a:t>		</a:t>
            </a: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541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732F9C0-3C57-49F3-9BCF-D779C3974E90}" type="slidenum">
              <a:rPr lang="de-DE" altLang="en-US" sz="1600" smtClean="0"/>
              <a:pPr>
                <a:spcBef>
                  <a:spcPct val="0"/>
                </a:spcBef>
                <a:buClrTx/>
                <a:buFontTx/>
                <a:buNone/>
              </a:pPr>
              <a:t>128</a:t>
            </a:fld>
            <a:r>
              <a:rPr lang="de-DE" altLang="en-US" sz="1600"/>
              <a:t> -</a:t>
            </a:r>
          </a:p>
        </p:txBody>
      </p:sp>
      <p:sp>
        <p:nvSpPr>
          <p:cNvPr id="14541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699E827-0956-4AEF-9C86-C791EA1767D4}" type="slidenum">
              <a:rPr lang="de-DE" altLang="en-US" sz="1600" b="1"/>
              <a:pPr algn="r" eaLnBrk="1" hangingPunct="1">
                <a:spcBef>
                  <a:spcPct val="0"/>
                </a:spcBef>
                <a:buClrTx/>
                <a:buFontTx/>
                <a:buNone/>
              </a:pPr>
              <a:t>128</a:t>
            </a:fld>
            <a:r>
              <a:rPr lang="de-DE" altLang="en-US" sz="1600" b="1"/>
              <a:t> -</a:t>
            </a:r>
          </a:p>
        </p:txBody>
      </p:sp>
      <p:sp>
        <p:nvSpPr>
          <p:cNvPr id="14541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45413" name="Rectangle 3"/>
          <p:cNvSpPr>
            <a:spLocks noGrp="1" noChangeArrowheads="1"/>
          </p:cNvSpPr>
          <p:nvPr>
            <p:ph type="body" idx="4294967295"/>
          </p:nvPr>
        </p:nvSpPr>
        <p:spPr>
          <a:xfrm>
            <a:off x="457200" y="1260475"/>
            <a:ext cx="8636000" cy="5486400"/>
          </a:xfrm>
          <a:noFill/>
        </p:spPr>
        <p:txBody>
          <a:bodyPr/>
          <a:lstStyle/>
          <a:p>
            <a:pPr eaLnBrk="1" hangingPunct="1">
              <a:lnSpc>
                <a:spcPct val="90000"/>
              </a:lnSpc>
            </a:pPr>
            <a:r>
              <a:rPr lang="en-US" altLang="en-US" sz="2200" dirty="0"/>
              <a:t>As we have already seen in chapter 3.2.2, there are two types of </a:t>
            </a:r>
            <a:r>
              <a:rPr lang="en-US" altLang="en-US" sz="2200" dirty="0">
                <a:solidFill>
                  <a:srgbClr val="00FF00"/>
                </a:solidFill>
              </a:rPr>
              <a:t>fiscal policy</a:t>
            </a:r>
            <a:r>
              <a:rPr lang="en-US" altLang="en-US" sz="2200" dirty="0"/>
              <a:t> depending on their way of financing:</a:t>
            </a:r>
          </a:p>
          <a:p>
            <a:pPr lvl="1" eaLnBrk="1" hangingPunct="1">
              <a:lnSpc>
                <a:spcPct val="90000"/>
              </a:lnSpc>
            </a:pPr>
            <a:r>
              <a:rPr lang="en-US" altLang="en-US" dirty="0">
                <a:solidFill>
                  <a:srgbClr val="00FF00"/>
                </a:solidFill>
              </a:rPr>
              <a:t>Debt Financed</a:t>
            </a:r>
            <a:r>
              <a:rPr lang="en-US" altLang="en-US" dirty="0"/>
              <a:t> Fiscal Policy</a:t>
            </a:r>
          </a:p>
          <a:p>
            <a:pPr lvl="1" eaLnBrk="1" hangingPunct="1">
              <a:lnSpc>
                <a:spcPct val="90000"/>
              </a:lnSpc>
            </a:pPr>
            <a:r>
              <a:rPr lang="en-US" altLang="en-US" dirty="0">
                <a:solidFill>
                  <a:srgbClr val="00FF00"/>
                </a:solidFill>
              </a:rPr>
              <a:t>Tax Financed</a:t>
            </a:r>
            <a:r>
              <a:rPr lang="en-US" altLang="en-US" dirty="0"/>
              <a:t> Fiscal Policy</a:t>
            </a:r>
          </a:p>
          <a:p>
            <a:pPr lvl="1" eaLnBrk="1" hangingPunct="1">
              <a:lnSpc>
                <a:spcPct val="90000"/>
              </a:lnSpc>
            </a:pPr>
            <a:endParaRPr lang="en-US" altLang="en-US" dirty="0"/>
          </a:p>
          <a:p>
            <a:pPr eaLnBrk="1" hangingPunct="1">
              <a:lnSpc>
                <a:spcPct val="90000"/>
              </a:lnSpc>
            </a:pPr>
            <a:r>
              <a:rPr lang="en-US" altLang="en-US" sz="2200" dirty="0"/>
              <a:t>If the government finances its consumption (G) by taxes (T) </a:t>
            </a:r>
            <a:r>
              <a:rPr lang="en-US" altLang="en-US" sz="2200" i="1" dirty="0"/>
              <a:t>and</a:t>
            </a:r>
            <a:r>
              <a:rPr lang="en-US" altLang="en-US" sz="2200" dirty="0"/>
              <a:t> by new indebtedness (D</a:t>
            </a:r>
            <a:r>
              <a:rPr lang="en-US" altLang="en-US" sz="2200" baseline="-25000" dirty="0"/>
              <a:t>G</a:t>
            </a:r>
            <a:r>
              <a:rPr lang="en-US" altLang="en-US" sz="2200" dirty="0"/>
              <a:t>) the following budget constraint results:</a:t>
            </a:r>
          </a:p>
          <a:p>
            <a:pPr lvl="1" eaLnBrk="1" hangingPunct="1">
              <a:lnSpc>
                <a:spcPct val="90000"/>
              </a:lnSpc>
            </a:pPr>
            <a:r>
              <a:rPr lang="en-US" altLang="en-US" dirty="0">
                <a:solidFill>
                  <a:srgbClr val="00FF00"/>
                </a:solidFill>
              </a:rPr>
              <a:t>G = T + D</a:t>
            </a:r>
            <a:r>
              <a:rPr lang="en-US" altLang="en-US" baseline="-25000" dirty="0">
                <a:solidFill>
                  <a:srgbClr val="00FF00"/>
                </a:solidFill>
              </a:rPr>
              <a:t>G</a:t>
            </a:r>
          </a:p>
          <a:p>
            <a:pPr eaLnBrk="1" hangingPunct="1">
              <a:lnSpc>
                <a:spcPct val="90000"/>
              </a:lnSpc>
            </a:pPr>
            <a:r>
              <a:rPr lang="en-US" altLang="en-US" sz="2200" dirty="0"/>
              <a:t>To simplify the following analysis we will analyze </a:t>
            </a:r>
            <a:r>
              <a:rPr lang="en-US" altLang="en-US" sz="2200" dirty="0">
                <a:solidFill>
                  <a:srgbClr val="00FF00"/>
                </a:solidFill>
              </a:rPr>
              <a:t>only debt financed</a:t>
            </a:r>
            <a:r>
              <a:rPr lang="en-US" altLang="en-US" sz="2200" dirty="0"/>
              <a:t> fiscal policy:</a:t>
            </a:r>
          </a:p>
          <a:p>
            <a:pPr lvl="1" eaLnBrk="1" hangingPunct="1">
              <a:lnSpc>
                <a:spcPct val="90000"/>
              </a:lnSpc>
            </a:pPr>
            <a:r>
              <a:rPr lang="en-US" altLang="en-US" dirty="0">
                <a:solidFill>
                  <a:srgbClr val="00FF00"/>
                </a:solidFill>
              </a:rPr>
              <a:t>G = D</a:t>
            </a:r>
            <a:r>
              <a:rPr lang="en-US" altLang="en-US" baseline="-25000" dirty="0">
                <a:solidFill>
                  <a:srgbClr val="00FF00"/>
                </a:solidFill>
              </a:rPr>
              <a:t>G</a:t>
            </a:r>
            <a:r>
              <a:rPr lang="en-US" altLang="en-US" dirty="0">
                <a:solidFill>
                  <a:srgbClr val="00FF00"/>
                </a:solidFill>
              </a:rPr>
              <a:t>          |  Debt Financed Fiscal Policy</a:t>
            </a:r>
          </a:p>
          <a:p>
            <a:pPr lvl="1" eaLnBrk="1" hangingPunct="1">
              <a:lnSpc>
                <a:spcPct val="20000"/>
              </a:lnSpc>
            </a:pPr>
            <a:endParaRPr lang="en-US" altLang="en-US" dirty="0">
              <a:solidFill>
                <a:srgbClr val="00FF00"/>
              </a:solidFill>
            </a:endParaRPr>
          </a:p>
          <a:p>
            <a:pPr eaLnBrk="1" hangingPunct="1">
              <a:lnSpc>
                <a:spcPct val="90000"/>
              </a:lnSpc>
            </a:pPr>
            <a:r>
              <a:rPr lang="en-US" altLang="en-US" sz="2200" dirty="0"/>
              <a:t>Under Keynesian assumptions, </a:t>
            </a:r>
            <a:r>
              <a:rPr lang="en-US" altLang="en-US" sz="2200" dirty="0">
                <a:solidFill>
                  <a:srgbClr val="00FF00"/>
                </a:solidFill>
              </a:rPr>
              <a:t>tax financed</a:t>
            </a:r>
            <a:r>
              <a:rPr lang="en-US" altLang="en-US" sz="2200" dirty="0"/>
              <a:t> fiscal policy has the </a:t>
            </a:r>
            <a:r>
              <a:rPr lang="en-US" altLang="en-US" sz="2200" dirty="0">
                <a:solidFill>
                  <a:srgbClr val="00FF00"/>
                </a:solidFill>
              </a:rPr>
              <a:t>same results</a:t>
            </a:r>
            <a:r>
              <a:rPr lang="en-US" altLang="en-US" sz="2200" dirty="0"/>
              <a:t>, yet the strength of the effect is </a:t>
            </a:r>
            <a:r>
              <a:rPr lang="en-US" altLang="en-US" sz="2200" dirty="0">
                <a:solidFill>
                  <a:srgbClr val="00FF00"/>
                </a:solidFill>
              </a:rPr>
              <a:t>somewhat weaker</a:t>
            </a:r>
            <a:r>
              <a:rPr lang="en-US" altLang="en-US" sz="2200" dirty="0"/>
              <a:t>, since it lacks a multiplier effect (</a:t>
            </a:r>
            <a:r>
              <a:rPr lang="en-US" altLang="en-US" sz="2200" dirty="0" err="1"/>
              <a:t>Haavelmo</a:t>
            </a:r>
            <a:r>
              <a:rPr lang="en-US" altLang="en-US" sz="2200" dirty="0"/>
              <a:t>-Theorem).</a:t>
            </a:r>
          </a:p>
        </p:txBody>
      </p:sp>
      <p:sp>
        <p:nvSpPr>
          <p:cNvPr id="901125" name="Rectangle 6"/>
          <p:cNvSpPr>
            <a:spLocks noGrp="1" noChangeArrowheads="1"/>
          </p:cNvSpPr>
          <p:nvPr>
            <p:ph type="title" idx="4294967295"/>
          </p:nvPr>
        </p:nvSpPr>
        <p:spPr>
          <a:xfrm>
            <a:off x="0" y="-19050"/>
            <a:ext cx="9144000" cy="998538"/>
          </a:xfrm>
        </p:spPr>
        <p:txBody>
          <a:bodyPr tIns="0"/>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4.3.1. </a:t>
            </a:r>
            <a:r>
              <a:rPr lang="de-DE" sz="2600" dirty="0" err="1"/>
              <a:t>Fiscal</a:t>
            </a:r>
            <a:r>
              <a:rPr lang="de-DE" sz="2600" dirty="0"/>
              <a:t> </a:t>
            </a:r>
            <a:r>
              <a:rPr lang="de-DE" sz="2600" dirty="0" err="1"/>
              <a:t>Policy</a:t>
            </a:r>
            <a:endParaRPr lang="en-US" sz="2600" dirty="0"/>
          </a:p>
        </p:txBody>
      </p:sp>
      <p:sp>
        <p:nvSpPr>
          <p:cNvPr id="901126" name="AutoShape 6"/>
          <p:cNvSpPr>
            <a:spLocks noChangeArrowheads="1"/>
          </p:cNvSpPr>
          <p:nvPr/>
        </p:nvSpPr>
        <p:spPr bwMode="auto">
          <a:xfrm>
            <a:off x="50800" y="4658752"/>
            <a:ext cx="914400" cy="495300"/>
          </a:xfrm>
          <a:prstGeom prst="rightArrow">
            <a:avLst>
              <a:gd name="adj1" fmla="val 50000"/>
              <a:gd name="adj2" fmla="val 46154"/>
            </a:avLst>
          </a:prstGeom>
          <a:solidFill>
            <a:srgbClr val="FF0000"/>
          </a:solidFill>
          <a:ln w="12700" algn="ctr">
            <a:solidFill>
              <a:srgbClr val="0000CC"/>
            </a:solidFill>
            <a:miter lim="800000"/>
            <a:headEnd/>
            <a:tailEnd type="none" w="lg" len="med"/>
          </a:ln>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541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541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541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541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541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4541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011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4541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26" grpId="0" animBg="1"/>
    </p:bldLst>
  </p:timing>
</p:sld>
</file>

<file path=ppt/slides/slide1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643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40EFEFB-026D-41DF-9BF6-AEB01C5775C0}" type="slidenum">
              <a:rPr lang="de-DE" altLang="en-US" sz="1600" smtClean="0"/>
              <a:pPr>
                <a:spcBef>
                  <a:spcPct val="0"/>
                </a:spcBef>
                <a:buClrTx/>
                <a:buFontTx/>
                <a:buNone/>
              </a:pPr>
              <a:t>129</a:t>
            </a:fld>
            <a:r>
              <a:rPr lang="de-DE" altLang="en-US" sz="1600"/>
              <a:t> -</a:t>
            </a:r>
          </a:p>
        </p:txBody>
      </p:sp>
      <p:graphicFrame>
        <p:nvGraphicFramePr>
          <p:cNvPr id="146435" name="Object 2"/>
          <p:cNvGraphicFramePr>
            <a:graphicFrameLocks/>
          </p:cNvGraphicFramePr>
          <p:nvPr/>
        </p:nvGraphicFramePr>
        <p:xfrm>
          <a:off x="4692650" y="1244600"/>
          <a:ext cx="3079750" cy="2330450"/>
        </p:xfrm>
        <a:graphic>
          <a:graphicData uri="http://schemas.openxmlformats.org/presentationml/2006/ole">
            <mc:AlternateContent xmlns:mc="http://schemas.openxmlformats.org/markup-compatibility/2006">
              <mc:Choice xmlns:v="urn:schemas-microsoft-com:vml" Requires="v">
                <p:oleObj spid="_x0000_s147424" name="Diagramm" r:id="rId4" imgW="7448702" imgH="5315102" progId="MSGraph.Chart.8">
                  <p:embed followColorScheme="full"/>
                </p:oleObj>
              </mc:Choice>
              <mc:Fallback>
                <p:oleObj name="Diagramm" r:id="rId4" imgW="7448702" imgH="5315102"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92650" y="12446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6436"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98CBB0C5-6DFB-43C7-839A-54BD892B28FE}" type="slidenum">
              <a:rPr lang="de-DE" altLang="en-US" sz="1600" b="1"/>
              <a:pPr algn="r" eaLnBrk="1" hangingPunct="1">
                <a:spcBef>
                  <a:spcPct val="0"/>
                </a:spcBef>
                <a:buClrTx/>
                <a:buFontTx/>
                <a:buNone/>
              </a:pPr>
              <a:t>129</a:t>
            </a:fld>
            <a:r>
              <a:rPr lang="de-DE" altLang="en-US" sz="1600" b="1"/>
              <a:t> -</a:t>
            </a:r>
          </a:p>
        </p:txBody>
      </p:sp>
      <p:sp>
        <p:nvSpPr>
          <p:cNvPr id="146437"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46438" name="Text Box 24"/>
          <p:cNvSpPr txBox="1">
            <a:spLocks noChangeArrowheads="1"/>
          </p:cNvSpPr>
          <p:nvPr/>
        </p:nvSpPr>
        <p:spPr bwMode="auto">
          <a:xfrm>
            <a:off x="4933950" y="10255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t>Y</a:t>
            </a:r>
          </a:p>
        </p:txBody>
      </p:sp>
      <p:sp>
        <p:nvSpPr>
          <p:cNvPr id="146439" name="Text Box 25"/>
          <p:cNvSpPr txBox="1">
            <a:spLocks noChangeArrowheads="1"/>
          </p:cNvSpPr>
          <p:nvPr/>
        </p:nvSpPr>
        <p:spPr bwMode="auto">
          <a:xfrm>
            <a:off x="1601788" y="1050925"/>
            <a:ext cx="3540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a:t>
            </a:r>
          </a:p>
        </p:txBody>
      </p:sp>
      <p:sp>
        <p:nvSpPr>
          <p:cNvPr id="146440" name="Text Box 26"/>
          <p:cNvSpPr txBox="1">
            <a:spLocks noChangeArrowheads="1"/>
          </p:cNvSpPr>
          <p:nvPr/>
        </p:nvSpPr>
        <p:spPr bwMode="auto">
          <a:xfrm>
            <a:off x="1012825" y="17446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err="1">
                <a:solidFill>
                  <a:srgbClr val="66FFFF"/>
                </a:solidFill>
              </a:rPr>
              <a:t>i</a:t>
            </a:r>
            <a:r>
              <a:rPr lang="de-DE" altLang="en-US" sz="1800" baseline="-25000" dirty="0" err="1">
                <a:solidFill>
                  <a:srgbClr val="66FFFF"/>
                </a:solidFill>
              </a:rPr>
              <a:t>1</a:t>
            </a:r>
            <a:endParaRPr lang="el-GR" altLang="en-US" sz="1800" baseline="-25000" dirty="0">
              <a:solidFill>
                <a:srgbClr val="66FFFF"/>
              </a:solidFill>
            </a:endParaRPr>
          </a:p>
        </p:txBody>
      </p:sp>
      <p:sp>
        <p:nvSpPr>
          <p:cNvPr id="146441" name="Text Box 27"/>
          <p:cNvSpPr txBox="1">
            <a:spLocks noChangeArrowheads="1"/>
          </p:cNvSpPr>
          <p:nvPr/>
        </p:nvSpPr>
        <p:spPr bwMode="auto">
          <a:xfrm>
            <a:off x="6997700" y="20224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C(Y)</a:t>
            </a:r>
          </a:p>
        </p:txBody>
      </p:sp>
      <p:sp>
        <p:nvSpPr>
          <p:cNvPr id="146442" name="Text Box 28"/>
          <p:cNvSpPr txBox="1">
            <a:spLocks noChangeArrowheads="1"/>
          </p:cNvSpPr>
          <p:nvPr/>
        </p:nvSpPr>
        <p:spPr bwMode="auto">
          <a:xfrm>
            <a:off x="7662863" y="28400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Y</a:t>
            </a:r>
          </a:p>
        </p:txBody>
      </p:sp>
      <p:graphicFrame>
        <p:nvGraphicFramePr>
          <p:cNvPr id="146443" name="Object 29"/>
          <p:cNvGraphicFramePr>
            <a:graphicFrameLocks/>
          </p:cNvGraphicFramePr>
          <p:nvPr/>
        </p:nvGraphicFramePr>
        <p:xfrm>
          <a:off x="1276350" y="1257300"/>
          <a:ext cx="3079750" cy="2330450"/>
        </p:xfrm>
        <a:graphic>
          <a:graphicData uri="http://schemas.openxmlformats.org/presentationml/2006/ole">
            <mc:AlternateContent xmlns:mc="http://schemas.openxmlformats.org/markup-compatibility/2006">
              <mc:Choice xmlns:v="urn:schemas-microsoft-com:vml" Requires="v">
                <p:oleObj spid="_x0000_s147425" name="Diagramm" r:id="rId6" imgW="7439008" imgH="5315085" progId="MSGraph.Chart.8">
                  <p:embed followColorScheme="full"/>
                </p:oleObj>
              </mc:Choice>
              <mc:Fallback>
                <p:oleObj name="Diagramm" r:id="rId6" imgW="7439008" imgH="5315085" progId="MSGraph.Chart.8">
                  <p:embed followColorScheme="full"/>
                  <p:pic>
                    <p:nvPicPr>
                      <p:cNvPr id="0" name="Object 29"/>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76350" y="12573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6444" name="Line 30"/>
          <p:cNvSpPr>
            <a:spLocks noChangeShapeType="1"/>
          </p:cNvSpPr>
          <p:nvPr/>
        </p:nvSpPr>
        <p:spPr bwMode="auto">
          <a:xfrm flipV="1">
            <a:off x="4933950" y="13922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6445" name="Line 31"/>
          <p:cNvSpPr>
            <a:spLocks noChangeShapeType="1"/>
          </p:cNvSpPr>
          <p:nvPr/>
        </p:nvSpPr>
        <p:spPr bwMode="auto">
          <a:xfrm>
            <a:off x="4230688" y="31734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6446" name="Line 32"/>
          <p:cNvSpPr>
            <a:spLocks noChangeShapeType="1"/>
          </p:cNvSpPr>
          <p:nvPr/>
        </p:nvSpPr>
        <p:spPr bwMode="auto">
          <a:xfrm rot="5400000" flipH="1">
            <a:off x="1531938" y="13430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6447" name="Line 33"/>
          <p:cNvSpPr>
            <a:spLocks noChangeShapeType="1"/>
          </p:cNvSpPr>
          <p:nvPr/>
        </p:nvSpPr>
        <p:spPr bwMode="auto">
          <a:xfrm flipV="1">
            <a:off x="4935538" y="22193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6448" name="Line 34"/>
          <p:cNvSpPr>
            <a:spLocks noChangeShapeType="1"/>
          </p:cNvSpPr>
          <p:nvPr/>
        </p:nvSpPr>
        <p:spPr bwMode="auto">
          <a:xfrm>
            <a:off x="7656513" y="31686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6449" name="Line 35"/>
          <p:cNvSpPr>
            <a:spLocks noChangeShapeType="1"/>
          </p:cNvSpPr>
          <p:nvPr/>
        </p:nvSpPr>
        <p:spPr bwMode="auto">
          <a:xfrm rot="5400000" flipH="1">
            <a:off x="4881563" y="13430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6450" name="Line 37"/>
          <p:cNvSpPr>
            <a:spLocks noChangeShapeType="1"/>
          </p:cNvSpPr>
          <p:nvPr/>
        </p:nvSpPr>
        <p:spPr bwMode="auto">
          <a:xfrm>
            <a:off x="1577975" y="1917700"/>
            <a:ext cx="566738" cy="635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6451" name="Text Box 40"/>
          <p:cNvSpPr txBox="1">
            <a:spLocks noChangeArrowheads="1"/>
          </p:cNvSpPr>
          <p:nvPr/>
        </p:nvSpPr>
        <p:spPr bwMode="auto">
          <a:xfrm>
            <a:off x="4448175" y="265906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30000" dirty="0">
              <a:solidFill>
                <a:srgbClr val="66FFFF"/>
              </a:solidFill>
            </a:endParaRPr>
          </a:p>
        </p:txBody>
      </p:sp>
      <p:sp>
        <p:nvSpPr>
          <p:cNvPr id="146452" name="AutoShape 41"/>
          <p:cNvSpPr>
            <a:spLocks/>
          </p:cNvSpPr>
          <p:nvPr/>
        </p:nvSpPr>
        <p:spPr bwMode="auto">
          <a:xfrm>
            <a:off x="4692650" y="2665413"/>
            <a:ext cx="242888" cy="492125"/>
          </a:xfrm>
          <a:prstGeom prst="leftBrace">
            <a:avLst>
              <a:gd name="adj1" fmla="val 16884"/>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6453" name="Text Box 43"/>
          <p:cNvSpPr txBox="1">
            <a:spLocks noChangeArrowheads="1"/>
          </p:cNvSpPr>
          <p:nvPr/>
        </p:nvSpPr>
        <p:spPr bwMode="auto">
          <a:xfrm>
            <a:off x="4187825" y="28352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I,S</a:t>
            </a:r>
          </a:p>
        </p:txBody>
      </p:sp>
      <p:sp>
        <p:nvSpPr>
          <p:cNvPr id="146454" name="Line 49"/>
          <p:cNvSpPr>
            <a:spLocks noChangeShapeType="1"/>
          </p:cNvSpPr>
          <p:nvPr/>
        </p:nvSpPr>
        <p:spPr bwMode="auto">
          <a:xfrm>
            <a:off x="1624013" y="15668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6455" name="Line 50"/>
          <p:cNvSpPr>
            <a:spLocks noChangeShapeType="1"/>
          </p:cNvSpPr>
          <p:nvPr/>
        </p:nvSpPr>
        <p:spPr bwMode="auto">
          <a:xfrm flipV="1">
            <a:off x="4948238" y="17129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6456" name="Line 51"/>
          <p:cNvSpPr>
            <a:spLocks noChangeShapeType="1"/>
          </p:cNvSpPr>
          <p:nvPr/>
        </p:nvSpPr>
        <p:spPr bwMode="auto">
          <a:xfrm rot="5400000" flipH="1">
            <a:off x="5423694" y="2731294"/>
            <a:ext cx="12398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6457" name="Line 52"/>
          <p:cNvSpPr>
            <a:spLocks noChangeShapeType="1"/>
          </p:cNvSpPr>
          <p:nvPr/>
        </p:nvSpPr>
        <p:spPr bwMode="auto">
          <a:xfrm>
            <a:off x="4926013" y="21574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6458" name="Oval 53"/>
          <p:cNvSpPr>
            <a:spLocks noChangeArrowheads="1"/>
          </p:cNvSpPr>
          <p:nvPr/>
        </p:nvSpPr>
        <p:spPr bwMode="auto">
          <a:xfrm>
            <a:off x="5997575" y="21304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6459" name="Line 55"/>
          <p:cNvSpPr>
            <a:spLocks noChangeShapeType="1"/>
          </p:cNvSpPr>
          <p:nvPr/>
        </p:nvSpPr>
        <p:spPr bwMode="auto">
          <a:xfrm flipV="1">
            <a:off x="2133600" y="1603375"/>
            <a:ext cx="11113" cy="15668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6460" name="Text Box 57"/>
          <p:cNvSpPr txBox="1">
            <a:spLocks noChangeArrowheads="1"/>
          </p:cNvSpPr>
          <p:nvPr/>
        </p:nvSpPr>
        <p:spPr bwMode="auto">
          <a:xfrm>
            <a:off x="5757863" y="33401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Y</a:t>
            </a:r>
            <a:r>
              <a:rPr lang="de-DE" altLang="en-US" sz="2000" baseline="-25000" dirty="0" err="1">
                <a:solidFill>
                  <a:srgbClr val="66FFFF"/>
                </a:solidFill>
              </a:rPr>
              <a:t>2</a:t>
            </a:r>
            <a:endParaRPr lang="el-GR" altLang="en-US" sz="2000" baseline="-25000" dirty="0">
              <a:solidFill>
                <a:srgbClr val="66FFFF"/>
              </a:solidFill>
            </a:endParaRPr>
          </a:p>
        </p:txBody>
      </p:sp>
      <p:sp>
        <p:nvSpPr>
          <p:cNvPr id="146461" name="Text Box 58"/>
          <p:cNvSpPr txBox="1">
            <a:spLocks noChangeArrowheads="1"/>
          </p:cNvSpPr>
          <p:nvPr/>
        </p:nvSpPr>
        <p:spPr bwMode="auto">
          <a:xfrm>
            <a:off x="3381375" y="2681288"/>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endParaRPr lang="el-GR" altLang="en-US" sz="1800">
              <a:solidFill>
                <a:srgbClr val="66FFFF"/>
              </a:solidFill>
            </a:endParaRPr>
          </a:p>
        </p:txBody>
      </p:sp>
      <p:sp>
        <p:nvSpPr>
          <p:cNvPr id="146462" name="Text Box 60"/>
          <p:cNvSpPr txBox="1">
            <a:spLocks noChangeArrowheads="1"/>
          </p:cNvSpPr>
          <p:nvPr/>
        </p:nvSpPr>
        <p:spPr bwMode="auto">
          <a:xfrm>
            <a:off x="6972300" y="15081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C(Y) + </a:t>
            </a:r>
            <a:r>
              <a:rPr lang="de-DE" altLang="en-US" sz="200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146463" name="Oval 63"/>
          <p:cNvSpPr>
            <a:spLocks noChangeArrowheads="1"/>
          </p:cNvSpPr>
          <p:nvPr/>
        </p:nvSpPr>
        <p:spPr bwMode="auto">
          <a:xfrm>
            <a:off x="2101850" y="18748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6464" name="Text Box 66"/>
          <p:cNvSpPr txBox="1">
            <a:spLocks noChangeArrowheads="1"/>
          </p:cNvSpPr>
          <p:nvPr/>
        </p:nvSpPr>
        <p:spPr bwMode="auto">
          <a:xfrm>
            <a:off x="2078038" y="1225550"/>
            <a:ext cx="1878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S(Y) = 0,5*Y</a:t>
            </a:r>
            <a:endParaRPr lang="el-GR" altLang="en-US" sz="2000">
              <a:solidFill>
                <a:srgbClr val="66FFFF"/>
              </a:solidFill>
            </a:endParaRPr>
          </a:p>
        </p:txBody>
      </p:sp>
      <p:sp>
        <p:nvSpPr>
          <p:cNvPr id="146465" name="Text Box 69"/>
          <p:cNvSpPr txBox="1">
            <a:spLocks noChangeArrowheads="1"/>
          </p:cNvSpPr>
          <p:nvPr/>
        </p:nvSpPr>
        <p:spPr bwMode="auto">
          <a:xfrm>
            <a:off x="1952625" y="3297238"/>
            <a:ext cx="366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146466" name="AutoShape 81"/>
          <p:cNvSpPr>
            <a:spLocks noChangeArrowheads="1"/>
          </p:cNvSpPr>
          <p:nvPr/>
        </p:nvSpPr>
        <p:spPr bwMode="auto">
          <a:xfrm>
            <a:off x="88900" y="41386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rgbClr val="FF0000"/>
                </a:solidFill>
              </a:rPr>
              <a:t>Starting point</a:t>
            </a:r>
            <a:r>
              <a:rPr lang="en-US" altLang="en-US" sz="2000" dirty="0">
                <a:solidFill>
                  <a:srgbClr val="3333FF"/>
                </a:solidFill>
              </a:rPr>
              <a:t> is a situation, where a </a:t>
            </a:r>
            <a:r>
              <a:rPr lang="en-US" altLang="en-US" sz="2000" dirty="0">
                <a:solidFill>
                  <a:srgbClr val="FF0000"/>
                </a:solidFill>
              </a:rPr>
              <a:t>demand-side recession</a:t>
            </a:r>
            <a:r>
              <a:rPr lang="en-US" altLang="en-US" sz="2000" dirty="0">
                <a:solidFill>
                  <a:srgbClr val="3333FF"/>
                </a:solidFill>
              </a:rPr>
              <a:t> has caused GDP to fall to a level of </a:t>
            </a:r>
            <a:r>
              <a:rPr lang="en-US" altLang="en-US" sz="2000" dirty="0" err="1">
                <a:solidFill>
                  <a:srgbClr val="3333FF"/>
                </a:solidFill>
              </a:rPr>
              <a:t>Y</a:t>
            </a:r>
            <a:r>
              <a:rPr lang="en-US" altLang="en-US" sz="2000" baseline="-25000" dirty="0" err="1">
                <a:solidFill>
                  <a:srgbClr val="3333FF"/>
                </a:solidFill>
              </a:rPr>
              <a:t>2</a:t>
            </a:r>
            <a:r>
              <a:rPr lang="en-US" altLang="en-US" sz="2000" dirty="0">
                <a:solidFill>
                  <a:srgbClr val="3333FF"/>
                </a:solidFill>
              </a:rPr>
              <a:t> below its full employment level </a:t>
            </a:r>
            <a:r>
              <a:rPr lang="en-US" altLang="en-US" sz="2000" dirty="0" err="1">
                <a:solidFill>
                  <a:srgbClr val="3333FF"/>
                </a:solidFill>
              </a:rPr>
              <a:t>Y</a:t>
            </a:r>
            <a:r>
              <a:rPr lang="en-US" altLang="en-US" sz="2000" baseline="-25000" dirty="0" err="1">
                <a:solidFill>
                  <a:srgbClr val="3333FF"/>
                </a:solidFill>
              </a:rPr>
              <a:t>1</a:t>
            </a:r>
            <a:r>
              <a:rPr lang="en-US" altLang="en-US" sz="2000" dirty="0">
                <a:solidFill>
                  <a:srgbClr val="3333FF"/>
                </a:solidFill>
              </a:rPr>
              <a:t>, so that </a:t>
            </a:r>
            <a:r>
              <a:rPr lang="en-US" altLang="en-US" sz="2000" dirty="0">
                <a:solidFill>
                  <a:srgbClr val="FF0000"/>
                </a:solidFill>
              </a:rPr>
              <a:t>Keynesian unemployment</a:t>
            </a:r>
            <a:r>
              <a:rPr lang="en-US" altLang="en-US" sz="2000" dirty="0">
                <a:solidFill>
                  <a:srgbClr val="3333FF"/>
                </a:solidFill>
              </a:rPr>
              <a:t> has emerged. </a:t>
            </a:r>
          </a:p>
          <a:p>
            <a:pPr eaLnBrk="1" hangingPunct="1">
              <a:spcBef>
                <a:spcPct val="0"/>
              </a:spcBef>
              <a:buClrTx/>
              <a:buFontTx/>
              <a:buNone/>
            </a:pPr>
            <a:endParaRPr lang="en-US" altLang="en-US" sz="2000" dirty="0">
              <a:solidFill>
                <a:srgbClr val="3333FF"/>
              </a:solidFill>
            </a:endParaRPr>
          </a:p>
          <a:p>
            <a:pPr eaLnBrk="1" hangingPunct="1">
              <a:spcBef>
                <a:spcPct val="0"/>
              </a:spcBef>
              <a:buClrTx/>
              <a:buFontTx/>
              <a:buNone/>
            </a:pPr>
            <a:r>
              <a:rPr lang="en-US" altLang="en-US" sz="2000" dirty="0">
                <a:solidFill>
                  <a:srgbClr val="3333FF"/>
                </a:solidFill>
              </a:rPr>
              <a:t>What happens then, if the government rises its consumption from G=0 to G=5 and finances this expenditure with new debt of D</a:t>
            </a:r>
            <a:r>
              <a:rPr lang="en-US" altLang="en-US" sz="2000" baseline="-25000" dirty="0">
                <a:solidFill>
                  <a:srgbClr val="3333FF"/>
                </a:solidFill>
              </a:rPr>
              <a:t>G</a:t>
            </a:r>
            <a:r>
              <a:rPr lang="en-US" altLang="en-US" sz="2000" dirty="0">
                <a:solidFill>
                  <a:srgbClr val="3333FF"/>
                </a:solidFill>
              </a:rPr>
              <a:t>=G=5 via the credit market?</a:t>
            </a:r>
          </a:p>
        </p:txBody>
      </p:sp>
      <p:sp>
        <p:nvSpPr>
          <p:cNvPr id="146467" name="Line 51"/>
          <p:cNvSpPr>
            <a:spLocks noChangeShapeType="1"/>
          </p:cNvSpPr>
          <p:nvPr/>
        </p:nvSpPr>
        <p:spPr bwMode="auto">
          <a:xfrm rot="5400000" flipH="1">
            <a:off x="6485731" y="3171032"/>
            <a:ext cx="18573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6468" name="Text Box 77"/>
          <p:cNvSpPr txBox="1">
            <a:spLocks noChangeArrowheads="1"/>
          </p:cNvSpPr>
          <p:nvPr/>
        </p:nvSpPr>
        <p:spPr bwMode="auto">
          <a:xfrm>
            <a:off x="6354763" y="33528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Y</a:t>
            </a:r>
            <a:r>
              <a:rPr lang="de-DE" altLang="en-US" sz="2000" baseline="-25000" dirty="0" err="1">
                <a:solidFill>
                  <a:srgbClr val="66FFFF"/>
                </a:solidFill>
              </a:rPr>
              <a:t>1</a:t>
            </a:r>
            <a:endParaRPr lang="el-GR" altLang="en-US" sz="2000" baseline="-25000" dirty="0">
              <a:solidFill>
                <a:srgbClr val="66FFFF"/>
              </a:solidFill>
            </a:endParaRPr>
          </a:p>
        </p:txBody>
      </p:sp>
      <p:sp>
        <p:nvSpPr>
          <p:cNvPr id="903242" name="Line 74"/>
          <p:cNvSpPr>
            <a:spLocks noChangeShapeType="1"/>
          </p:cNvSpPr>
          <p:nvPr/>
        </p:nvSpPr>
        <p:spPr bwMode="auto">
          <a:xfrm flipH="1">
            <a:off x="6642100" y="2730500"/>
            <a:ext cx="723900" cy="4445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903241" name="AutoShape 81"/>
          <p:cNvSpPr>
            <a:spLocks noChangeArrowheads="1"/>
          </p:cNvSpPr>
          <p:nvPr/>
        </p:nvSpPr>
        <p:spPr bwMode="auto">
          <a:xfrm>
            <a:off x="7175500" y="2476500"/>
            <a:ext cx="1562100" cy="801688"/>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Full Employ-ment GDP</a:t>
            </a:r>
          </a:p>
        </p:txBody>
      </p:sp>
      <p:sp>
        <p:nvSpPr>
          <p:cNvPr id="903243" name="Rectangle 6"/>
          <p:cNvSpPr>
            <a:spLocks noChangeArrowheads="1"/>
          </p:cNvSpPr>
          <p:nvPr/>
        </p:nvSpPr>
        <p:spPr bwMode="auto">
          <a:xfrm>
            <a:off x="0" y="-19050"/>
            <a:ext cx="9144000" cy="998538"/>
          </a:xfrm>
          <a:prstGeom prst="rect">
            <a:avLst/>
          </a:prstGeom>
          <a:noFill/>
          <a:ln w="9525">
            <a:noFill/>
            <a:miter lim="800000"/>
            <a:headEnd/>
            <a:tailEnd/>
          </a:ln>
        </p:spPr>
        <p:txBody>
          <a:bodyPr tIns="0" anchor="ctr"/>
          <a:lstStyle/>
          <a:p>
            <a:pPr algn="ctr" eaLnBrk="1" hangingPunct="1">
              <a:defRPr/>
            </a:pPr>
            <a:r>
              <a:rPr lang="de-DE" sz="2800" b="1" dirty="0">
                <a:solidFill>
                  <a:srgbClr val="FFFF00"/>
                </a:solidFill>
                <a:effectLst>
                  <a:outerShdw blurRad="38100" dist="38100" dir="2700000" algn="tl">
                    <a:srgbClr val="000000"/>
                  </a:outerShdw>
                </a:effectLst>
              </a:rPr>
              <a:t>4. The </a:t>
            </a:r>
            <a:r>
              <a:rPr lang="de-DE" sz="2800" b="1" dirty="0" err="1">
                <a:solidFill>
                  <a:srgbClr val="FFFF00"/>
                </a:solidFill>
                <a:effectLst>
                  <a:outerShdw blurRad="38100" dist="38100" dir="2700000" algn="tl">
                    <a:srgbClr val="000000"/>
                  </a:outerShdw>
                </a:effectLst>
              </a:rPr>
              <a:t>Keynesian</a:t>
            </a:r>
            <a:r>
              <a:rPr lang="de-DE" sz="2800" b="1" dirty="0">
                <a:solidFill>
                  <a:srgbClr val="FFFF00"/>
                </a:solidFill>
                <a:effectLst>
                  <a:outerShdw blurRad="38100" dist="38100" dir="2700000" algn="tl">
                    <a:srgbClr val="000000"/>
                  </a:outerShdw>
                </a:effectLst>
              </a:rPr>
              <a:t> Model </a:t>
            </a:r>
            <a:r>
              <a:rPr lang="de-DE" sz="2800" b="1" dirty="0" err="1">
                <a:solidFill>
                  <a:srgbClr val="FFFF00"/>
                </a:solidFill>
                <a:effectLst>
                  <a:outerShdw blurRad="38100" dist="38100" dir="2700000" algn="tl">
                    <a:srgbClr val="000000"/>
                  </a:outerShdw>
                </a:effectLst>
              </a:rPr>
              <a:t>and</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its</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Policy</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Implications</a:t>
            </a:r>
            <a:br>
              <a:rPr lang="de-DE" sz="2800" b="1" dirty="0">
                <a:solidFill>
                  <a:srgbClr val="FFFF00"/>
                </a:solidFill>
                <a:effectLst>
                  <a:outerShdw blurRad="38100" dist="38100" dir="2700000" algn="tl">
                    <a:srgbClr val="000000"/>
                  </a:outerShdw>
                </a:effectLst>
              </a:rPr>
            </a:br>
            <a:r>
              <a:rPr lang="de-DE" sz="2800" b="1" dirty="0">
                <a:solidFill>
                  <a:srgbClr val="FFFF00"/>
                </a:solidFill>
                <a:effectLst>
                  <a:outerShdw blurRad="38100" dist="38100" dir="2700000" algn="tl">
                    <a:srgbClr val="000000"/>
                  </a:outerShdw>
                </a:effectLst>
              </a:rPr>
              <a:t> </a:t>
            </a:r>
            <a:r>
              <a:rPr lang="de-DE" sz="2600" b="1" dirty="0">
                <a:solidFill>
                  <a:srgbClr val="FFFF00"/>
                </a:solidFill>
                <a:effectLst>
                  <a:outerShdw blurRad="38100" dist="38100" dir="2700000" algn="tl">
                    <a:srgbClr val="000000"/>
                  </a:outerShdw>
                </a:effectLst>
              </a:rPr>
              <a:t>4.3.1. </a:t>
            </a:r>
            <a:r>
              <a:rPr lang="de-DE" sz="2600" b="1" dirty="0" err="1">
                <a:solidFill>
                  <a:srgbClr val="FFFF00"/>
                </a:solidFill>
                <a:effectLst>
                  <a:outerShdw blurRad="38100" dist="38100" dir="2700000" algn="tl">
                    <a:srgbClr val="000000"/>
                  </a:outerShdw>
                </a:effectLst>
              </a:rPr>
              <a:t>Fiscal</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Policy</a:t>
            </a:r>
            <a:endParaRPr lang="en-US" sz="2600" b="1" dirty="0">
              <a:solidFill>
                <a:srgbClr val="FFFF00"/>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032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0324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4646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3242" grpId="0" animBg="1"/>
      <p:bldP spid="903241"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69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43EBE6E4-BB2F-41DF-B209-8EA4878926D1}" type="slidenum">
              <a:rPr lang="de-DE" altLang="en-US" sz="1600" smtClean="0"/>
              <a:pPr>
                <a:spcBef>
                  <a:spcPct val="0"/>
                </a:spcBef>
                <a:buClrTx/>
                <a:buFontTx/>
                <a:buNone/>
              </a:pPr>
              <a:t>13</a:t>
            </a:fld>
            <a:r>
              <a:rPr lang="de-DE" altLang="en-US" sz="1600"/>
              <a:t> -</a:t>
            </a:r>
          </a:p>
        </p:txBody>
      </p:sp>
      <p:sp>
        <p:nvSpPr>
          <p:cNvPr id="2969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D25B1A9-FB95-473A-B249-F293939F328A}" type="slidenum">
              <a:rPr lang="de-DE" altLang="en-US" sz="1600" b="1"/>
              <a:pPr algn="r" eaLnBrk="1" hangingPunct="1">
                <a:spcBef>
                  <a:spcPct val="0"/>
                </a:spcBef>
                <a:buClrTx/>
                <a:buFontTx/>
                <a:buNone/>
              </a:pPr>
              <a:t>13</a:t>
            </a:fld>
            <a:r>
              <a:rPr lang="de-DE" altLang="en-US" sz="1600" b="1"/>
              <a:t> -</a:t>
            </a:r>
          </a:p>
        </p:txBody>
      </p:sp>
      <p:sp>
        <p:nvSpPr>
          <p:cNvPr id="2970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20930"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669701" name="Rectangle 3"/>
          <p:cNvSpPr>
            <a:spLocks noGrp="1" noChangeArrowheads="1"/>
          </p:cNvSpPr>
          <p:nvPr>
            <p:ph type="body" idx="4294967295"/>
          </p:nvPr>
        </p:nvSpPr>
        <p:spPr>
          <a:xfrm>
            <a:off x="228600" y="1023938"/>
            <a:ext cx="8915400" cy="5834062"/>
          </a:xfrm>
          <a:noFill/>
        </p:spPr>
        <p:txBody>
          <a:bodyPr/>
          <a:lstStyle/>
          <a:p>
            <a:pPr marL="571500" indent="-571500" eaLnBrk="1" hangingPunct="1">
              <a:lnSpc>
                <a:spcPct val="90000"/>
              </a:lnSpc>
            </a:pPr>
            <a:r>
              <a:rPr lang="en-US" altLang="en-US" sz="2600"/>
              <a:t>The Keynesian Theory</a:t>
            </a:r>
          </a:p>
          <a:p>
            <a:pPr marL="952500" lvl="1" indent="-495300" eaLnBrk="1" hangingPunct="1">
              <a:lnSpc>
                <a:spcPct val="90000"/>
              </a:lnSpc>
            </a:pPr>
            <a:r>
              <a:rPr lang="en-US" altLang="en-US"/>
              <a:t>Under these historical circumstances </a:t>
            </a:r>
            <a:r>
              <a:rPr lang="en-US" altLang="en-US">
                <a:solidFill>
                  <a:srgbClr val="00FF00"/>
                </a:solidFill>
              </a:rPr>
              <a:t>John Maynard Keynes</a:t>
            </a:r>
            <a:r>
              <a:rPr lang="en-US" altLang="en-US"/>
              <a:t> developed his new macroeconomic theory, which was intended to </a:t>
            </a:r>
            <a:r>
              <a:rPr lang="en-US" altLang="en-US">
                <a:solidFill>
                  <a:srgbClr val="00FF00"/>
                </a:solidFill>
              </a:rPr>
              <a:t>explain</a:t>
            </a:r>
            <a:r>
              <a:rPr lang="en-US" altLang="en-US"/>
              <a:t> the consequences of the world economic crisis and to deliver economic </a:t>
            </a:r>
            <a:r>
              <a:rPr lang="en-US" altLang="en-US">
                <a:solidFill>
                  <a:srgbClr val="00FF00"/>
                </a:solidFill>
              </a:rPr>
              <a:t>policy recommendations</a:t>
            </a:r>
            <a:r>
              <a:rPr lang="en-US" altLang="en-US"/>
              <a:t> appropriate to overcome such a crisis.</a:t>
            </a:r>
          </a:p>
          <a:p>
            <a:pPr marL="952500" lvl="1" indent="-495300" eaLnBrk="1" hangingPunct="1">
              <a:lnSpc>
                <a:spcPct val="90000"/>
              </a:lnSpc>
            </a:pPr>
            <a:r>
              <a:rPr lang="en-US" altLang="en-US"/>
              <a:t>This theory was published in a book with the title “</a:t>
            </a:r>
            <a:r>
              <a:rPr lang="en-US" altLang="en-US">
                <a:solidFill>
                  <a:srgbClr val="00FF00"/>
                </a:solidFill>
              </a:rPr>
              <a:t>General Theory of Employment, Interest and Money</a:t>
            </a:r>
            <a:r>
              <a:rPr lang="en-US" altLang="en-US"/>
              <a:t>” (1936).</a:t>
            </a:r>
          </a:p>
          <a:p>
            <a:pPr marL="952500" lvl="1" indent="-495300" eaLnBrk="1" hangingPunct="1">
              <a:lnSpc>
                <a:spcPct val="90000"/>
              </a:lnSpc>
            </a:pPr>
            <a:r>
              <a:rPr lang="en-US" altLang="en-US"/>
              <a:t>In this book, </a:t>
            </a:r>
            <a:r>
              <a:rPr lang="en-US" altLang="en-US">
                <a:solidFill>
                  <a:srgbClr val="00FF00"/>
                </a:solidFill>
              </a:rPr>
              <a:t>Keynes contested two basic assumptions</a:t>
            </a:r>
            <a:r>
              <a:rPr lang="en-US" altLang="en-US"/>
              <a:t> of the neoclassical theory by assuming that</a:t>
            </a:r>
          </a:p>
          <a:p>
            <a:pPr marL="952500" lvl="1" indent="-495300" eaLnBrk="1" hangingPunct="1">
              <a:lnSpc>
                <a:spcPts val="300"/>
              </a:lnSpc>
            </a:pPr>
            <a:endParaRPr lang="en-US" altLang="en-US"/>
          </a:p>
          <a:p>
            <a:pPr marL="1352550" lvl="2" indent="-495300" eaLnBrk="1" hangingPunct="1">
              <a:lnSpc>
                <a:spcPct val="90000"/>
              </a:lnSpc>
              <a:buFont typeface="Arial" pitchFamily="34" charset="0"/>
              <a:buAutoNum type="arabicPeriod"/>
            </a:pPr>
            <a:r>
              <a:rPr lang="en-US" altLang="en-US"/>
              <a:t>…</a:t>
            </a:r>
            <a:r>
              <a:rPr lang="en-US" altLang="en-US">
                <a:solidFill>
                  <a:srgbClr val="FF9900"/>
                </a:solidFill>
              </a:rPr>
              <a:t>in the short run, goods prices are fix,</a:t>
            </a:r>
            <a:r>
              <a:rPr lang="en-US" altLang="en-US"/>
              <a:t> so that they cannot de-crease in case of a reduction of goods demand. As a consequen-ce, he assumed that instead of goods prices the supply of goods adjusts to changes in demand </a:t>
            </a:r>
            <a:r>
              <a:rPr lang="en-US" altLang="en-US">
                <a:solidFill>
                  <a:srgbClr val="FF9900"/>
                </a:solidFill>
              </a:rPr>
              <a:t>= “Keynesian Price Rigidity”</a:t>
            </a:r>
            <a:r>
              <a:rPr lang="en-US" altLang="en-US"/>
              <a:t>. </a:t>
            </a:r>
          </a:p>
          <a:p>
            <a:pPr marL="1352550" lvl="2" indent="-495300" eaLnBrk="1" hangingPunct="1">
              <a:lnSpc>
                <a:spcPct val="90000"/>
              </a:lnSpc>
              <a:buFont typeface="Arial" pitchFamily="34" charset="0"/>
              <a:buAutoNum type="arabicPeriod"/>
            </a:pPr>
            <a:r>
              <a:rPr lang="en-US" altLang="en-US"/>
              <a:t>…</a:t>
            </a:r>
            <a:r>
              <a:rPr lang="en-US" altLang="en-US">
                <a:solidFill>
                  <a:srgbClr val="FF9900"/>
                </a:solidFill>
              </a:rPr>
              <a:t>household consumption</a:t>
            </a:r>
            <a:r>
              <a:rPr lang="en-US" altLang="en-US"/>
              <a:t> is only a </a:t>
            </a:r>
            <a:r>
              <a:rPr lang="en-US" altLang="en-US">
                <a:solidFill>
                  <a:srgbClr val="FF9900"/>
                </a:solidFill>
              </a:rPr>
              <a:t>positive function of household income</a:t>
            </a:r>
            <a:r>
              <a:rPr lang="en-US" altLang="en-US">
                <a:solidFill>
                  <a:srgbClr val="00FF00"/>
                </a:solidFill>
              </a:rPr>
              <a:t> C(Y </a:t>
            </a:r>
            <a:r>
              <a:rPr lang="en-US" altLang="en-US">
                <a:solidFill>
                  <a:srgbClr val="00FF00"/>
                </a:solidFill>
                <a:cs typeface="Arial" pitchFamily="34" charset="0"/>
              </a:rPr>
              <a:t>↑</a:t>
            </a:r>
            <a:r>
              <a:rPr lang="en-US" altLang="en-US">
                <a:solidFill>
                  <a:srgbClr val="00FF00"/>
                </a:solidFill>
              </a:rPr>
              <a:t>)</a:t>
            </a:r>
            <a:r>
              <a:rPr lang="en-US" altLang="en-US">
                <a:solidFill>
                  <a:srgbClr val="00FF00"/>
                </a:solidFill>
                <a:cs typeface="Arial" pitchFamily="34" charset="0"/>
              </a:rPr>
              <a:t>↑</a:t>
            </a:r>
            <a:r>
              <a:rPr lang="en-US" altLang="en-US"/>
              <a:t>; the negative impact of the interest rate </a:t>
            </a:r>
            <a:r>
              <a:rPr lang="en-US" altLang="en-US">
                <a:solidFill>
                  <a:srgbClr val="00FF00"/>
                </a:solidFill>
              </a:rPr>
              <a:t>C(i</a:t>
            </a:r>
            <a:r>
              <a:rPr lang="en-US" altLang="en-US">
                <a:solidFill>
                  <a:srgbClr val="00FF00"/>
                </a:solidFill>
                <a:cs typeface="Arial" pitchFamily="34" charset="0"/>
              </a:rPr>
              <a:t>↓</a:t>
            </a:r>
            <a:r>
              <a:rPr lang="en-US" altLang="en-US">
                <a:solidFill>
                  <a:srgbClr val="00FF00"/>
                </a:solidFill>
              </a:rPr>
              <a:t>)</a:t>
            </a:r>
            <a:r>
              <a:rPr lang="en-US" altLang="en-US">
                <a:solidFill>
                  <a:srgbClr val="00FF00"/>
                </a:solidFill>
                <a:cs typeface="Arial" pitchFamily="34" charset="0"/>
              </a:rPr>
              <a:t>↑ </a:t>
            </a:r>
            <a:r>
              <a:rPr lang="en-US" altLang="en-US"/>
              <a:t>can be neglected </a:t>
            </a:r>
            <a:r>
              <a:rPr lang="en-US" altLang="en-US">
                <a:solidFill>
                  <a:srgbClr val="FF9900"/>
                </a:solidFill>
              </a:rPr>
              <a:t>= “Keynesian Consumption Function”</a:t>
            </a:r>
            <a:r>
              <a:rPr lang="en-US" altLang="en-US"/>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69701">
                                            <p:txEl>
                                              <p:pRg st="5" end="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69701">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745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AAF20B1-BE07-42A5-8732-E43BF09B891F}" type="slidenum">
              <a:rPr lang="de-DE" altLang="en-US" sz="1600" smtClean="0"/>
              <a:pPr>
                <a:spcBef>
                  <a:spcPct val="0"/>
                </a:spcBef>
                <a:buClrTx/>
                <a:buFontTx/>
                <a:buNone/>
              </a:pPr>
              <a:t>130</a:t>
            </a:fld>
            <a:r>
              <a:rPr lang="de-DE" altLang="en-US" sz="1600"/>
              <a:t> -</a:t>
            </a:r>
          </a:p>
        </p:txBody>
      </p:sp>
      <p:graphicFrame>
        <p:nvGraphicFramePr>
          <p:cNvPr id="147459" name="Object 2"/>
          <p:cNvGraphicFramePr>
            <a:graphicFrameLocks/>
          </p:cNvGraphicFramePr>
          <p:nvPr/>
        </p:nvGraphicFramePr>
        <p:xfrm>
          <a:off x="4705350" y="1244600"/>
          <a:ext cx="3079750" cy="2330450"/>
        </p:xfrm>
        <a:graphic>
          <a:graphicData uri="http://schemas.openxmlformats.org/presentationml/2006/ole">
            <mc:AlternateContent xmlns:mc="http://schemas.openxmlformats.org/markup-compatibility/2006">
              <mc:Choice xmlns:v="urn:schemas-microsoft-com:vml" Requires="v">
                <p:oleObj spid="_x0000_s148455" name="Diagramm" r:id="rId4" imgW="7448702" imgH="5315102" progId="MSGraph.Chart.8">
                  <p:embed followColorScheme="full"/>
                </p:oleObj>
              </mc:Choice>
              <mc:Fallback>
                <p:oleObj name="Diagramm" r:id="rId4" imgW="7448702" imgH="5315102"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05350" y="12446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7460"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56539BF-2E25-4E59-8B52-15E4C59176D9}" type="slidenum">
              <a:rPr lang="de-DE" altLang="en-US" sz="1600" b="1"/>
              <a:pPr algn="r" eaLnBrk="1" hangingPunct="1">
                <a:spcBef>
                  <a:spcPct val="0"/>
                </a:spcBef>
                <a:buClrTx/>
                <a:buFontTx/>
                <a:buNone/>
              </a:pPr>
              <a:t>130</a:t>
            </a:fld>
            <a:r>
              <a:rPr lang="de-DE" altLang="en-US" sz="1600" b="1"/>
              <a:t> -</a:t>
            </a:r>
          </a:p>
        </p:txBody>
      </p:sp>
      <p:sp>
        <p:nvSpPr>
          <p:cNvPr id="147461"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47462" name="Text Box 24"/>
          <p:cNvSpPr txBox="1">
            <a:spLocks noChangeArrowheads="1"/>
          </p:cNvSpPr>
          <p:nvPr/>
        </p:nvSpPr>
        <p:spPr bwMode="auto">
          <a:xfrm>
            <a:off x="4946650" y="10255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t>Y</a:t>
            </a:r>
          </a:p>
        </p:txBody>
      </p:sp>
      <p:sp>
        <p:nvSpPr>
          <p:cNvPr id="147463" name="Text Box 25"/>
          <p:cNvSpPr txBox="1">
            <a:spLocks noChangeArrowheads="1"/>
          </p:cNvSpPr>
          <p:nvPr/>
        </p:nvSpPr>
        <p:spPr bwMode="auto">
          <a:xfrm>
            <a:off x="1614488" y="1050925"/>
            <a:ext cx="3540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a:t>
            </a:r>
          </a:p>
        </p:txBody>
      </p:sp>
      <p:sp>
        <p:nvSpPr>
          <p:cNvPr id="147464" name="Text Box 26"/>
          <p:cNvSpPr txBox="1">
            <a:spLocks noChangeArrowheads="1"/>
          </p:cNvSpPr>
          <p:nvPr/>
        </p:nvSpPr>
        <p:spPr bwMode="auto">
          <a:xfrm>
            <a:off x="1025525" y="17446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err="1">
                <a:solidFill>
                  <a:srgbClr val="66FFFF"/>
                </a:solidFill>
              </a:rPr>
              <a:t>i</a:t>
            </a:r>
            <a:r>
              <a:rPr lang="de-DE" altLang="en-US" sz="1800" baseline="-25000" dirty="0" err="1">
                <a:solidFill>
                  <a:srgbClr val="66FFFF"/>
                </a:solidFill>
              </a:rPr>
              <a:t>1</a:t>
            </a:r>
            <a:endParaRPr lang="el-GR" altLang="en-US" sz="1800" baseline="-25000" dirty="0">
              <a:solidFill>
                <a:srgbClr val="66FFFF"/>
              </a:solidFill>
            </a:endParaRPr>
          </a:p>
        </p:txBody>
      </p:sp>
      <p:sp>
        <p:nvSpPr>
          <p:cNvPr id="147465" name="Text Box 27"/>
          <p:cNvSpPr txBox="1">
            <a:spLocks noChangeArrowheads="1"/>
          </p:cNvSpPr>
          <p:nvPr/>
        </p:nvSpPr>
        <p:spPr bwMode="auto">
          <a:xfrm>
            <a:off x="7010400" y="20224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C(Y)</a:t>
            </a:r>
          </a:p>
        </p:txBody>
      </p:sp>
      <p:sp>
        <p:nvSpPr>
          <p:cNvPr id="147466" name="Text Box 28"/>
          <p:cNvSpPr txBox="1">
            <a:spLocks noChangeArrowheads="1"/>
          </p:cNvSpPr>
          <p:nvPr/>
        </p:nvSpPr>
        <p:spPr bwMode="auto">
          <a:xfrm>
            <a:off x="7675563" y="28400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Y</a:t>
            </a:r>
          </a:p>
        </p:txBody>
      </p:sp>
      <p:graphicFrame>
        <p:nvGraphicFramePr>
          <p:cNvPr id="147467" name="Object 29"/>
          <p:cNvGraphicFramePr>
            <a:graphicFrameLocks/>
          </p:cNvGraphicFramePr>
          <p:nvPr/>
        </p:nvGraphicFramePr>
        <p:xfrm>
          <a:off x="1289050" y="1257300"/>
          <a:ext cx="3079750" cy="2330450"/>
        </p:xfrm>
        <a:graphic>
          <a:graphicData uri="http://schemas.openxmlformats.org/presentationml/2006/ole">
            <mc:AlternateContent xmlns:mc="http://schemas.openxmlformats.org/markup-compatibility/2006">
              <mc:Choice xmlns:v="urn:schemas-microsoft-com:vml" Requires="v">
                <p:oleObj spid="_x0000_s148456" name="Diagramm" r:id="rId6" imgW="7439008" imgH="5315085" progId="MSGraph.Chart.8">
                  <p:embed followColorScheme="full"/>
                </p:oleObj>
              </mc:Choice>
              <mc:Fallback>
                <p:oleObj name="Diagramm" r:id="rId6" imgW="7439008" imgH="5315085" progId="MSGraph.Chart.8">
                  <p:embed followColorScheme="full"/>
                  <p:pic>
                    <p:nvPicPr>
                      <p:cNvPr id="0" name="Object 29"/>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89050" y="12573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7468" name="Line 30"/>
          <p:cNvSpPr>
            <a:spLocks noChangeShapeType="1"/>
          </p:cNvSpPr>
          <p:nvPr/>
        </p:nvSpPr>
        <p:spPr bwMode="auto">
          <a:xfrm flipV="1">
            <a:off x="4946650" y="13922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7469" name="Line 31"/>
          <p:cNvSpPr>
            <a:spLocks noChangeShapeType="1"/>
          </p:cNvSpPr>
          <p:nvPr/>
        </p:nvSpPr>
        <p:spPr bwMode="auto">
          <a:xfrm>
            <a:off x="4243388" y="31734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7470" name="Line 33"/>
          <p:cNvSpPr>
            <a:spLocks noChangeShapeType="1"/>
          </p:cNvSpPr>
          <p:nvPr/>
        </p:nvSpPr>
        <p:spPr bwMode="auto">
          <a:xfrm flipV="1">
            <a:off x="4948238" y="22193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7471" name="Line 34"/>
          <p:cNvSpPr>
            <a:spLocks noChangeShapeType="1"/>
          </p:cNvSpPr>
          <p:nvPr/>
        </p:nvSpPr>
        <p:spPr bwMode="auto">
          <a:xfrm>
            <a:off x="7669213" y="31686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7472" name="Line 36"/>
          <p:cNvSpPr>
            <a:spLocks noChangeShapeType="1"/>
          </p:cNvSpPr>
          <p:nvPr/>
        </p:nvSpPr>
        <p:spPr bwMode="auto">
          <a:xfrm>
            <a:off x="1590675" y="1917700"/>
            <a:ext cx="566738" cy="635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7473" name="Text Box 38"/>
          <p:cNvSpPr txBox="1">
            <a:spLocks noChangeArrowheads="1"/>
          </p:cNvSpPr>
          <p:nvPr/>
        </p:nvSpPr>
        <p:spPr bwMode="auto">
          <a:xfrm>
            <a:off x="4518025" y="275431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30000" dirty="0">
              <a:solidFill>
                <a:srgbClr val="66FFFF"/>
              </a:solidFill>
            </a:endParaRPr>
          </a:p>
        </p:txBody>
      </p:sp>
      <p:sp>
        <p:nvSpPr>
          <p:cNvPr id="147474" name="AutoShape 39"/>
          <p:cNvSpPr>
            <a:spLocks/>
          </p:cNvSpPr>
          <p:nvPr/>
        </p:nvSpPr>
        <p:spPr bwMode="auto">
          <a:xfrm>
            <a:off x="4705350" y="2665413"/>
            <a:ext cx="242888" cy="492125"/>
          </a:xfrm>
          <a:prstGeom prst="leftBrace">
            <a:avLst>
              <a:gd name="adj1" fmla="val 16884"/>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7475" name="Text Box 41"/>
          <p:cNvSpPr txBox="1">
            <a:spLocks noChangeArrowheads="1"/>
          </p:cNvSpPr>
          <p:nvPr/>
        </p:nvSpPr>
        <p:spPr bwMode="auto">
          <a:xfrm>
            <a:off x="4200525" y="28352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I,S</a:t>
            </a:r>
          </a:p>
        </p:txBody>
      </p:sp>
      <p:sp>
        <p:nvSpPr>
          <p:cNvPr id="147476" name="Line 46"/>
          <p:cNvSpPr>
            <a:spLocks noChangeShapeType="1"/>
          </p:cNvSpPr>
          <p:nvPr/>
        </p:nvSpPr>
        <p:spPr bwMode="auto">
          <a:xfrm>
            <a:off x="1636713" y="15668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7477" name="Line 47"/>
          <p:cNvSpPr>
            <a:spLocks noChangeShapeType="1"/>
          </p:cNvSpPr>
          <p:nvPr/>
        </p:nvSpPr>
        <p:spPr bwMode="auto">
          <a:xfrm flipV="1">
            <a:off x="4960938" y="17129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7478" name="Line 48"/>
          <p:cNvSpPr>
            <a:spLocks noChangeShapeType="1"/>
          </p:cNvSpPr>
          <p:nvPr/>
        </p:nvSpPr>
        <p:spPr bwMode="auto">
          <a:xfrm rot="5400000" flipH="1">
            <a:off x="5525294" y="2642394"/>
            <a:ext cx="10620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7479" name="Line 49"/>
          <p:cNvSpPr>
            <a:spLocks noChangeShapeType="1"/>
          </p:cNvSpPr>
          <p:nvPr/>
        </p:nvSpPr>
        <p:spPr bwMode="auto">
          <a:xfrm>
            <a:off x="4938713" y="21574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7480" name="Oval 50"/>
          <p:cNvSpPr>
            <a:spLocks noChangeArrowheads="1"/>
          </p:cNvSpPr>
          <p:nvPr/>
        </p:nvSpPr>
        <p:spPr bwMode="auto">
          <a:xfrm>
            <a:off x="6010275" y="21304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7481" name="Line 52"/>
          <p:cNvSpPr>
            <a:spLocks noChangeShapeType="1"/>
          </p:cNvSpPr>
          <p:nvPr/>
        </p:nvSpPr>
        <p:spPr bwMode="auto">
          <a:xfrm flipV="1">
            <a:off x="2146300" y="1603375"/>
            <a:ext cx="11113" cy="15668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7482" name="Text Box 53"/>
          <p:cNvSpPr txBox="1">
            <a:spLocks noChangeArrowheads="1"/>
          </p:cNvSpPr>
          <p:nvPr/>
        </p:nvSpPr>
        <p:spPr bwMode="auto">
          <a:xfrm>
            <a:off x="1965325" y="3297238"/>
            <a:ext cx="366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147483" name="Text Box 54"/>
          <p:cNvSpPr txBox="1">
            <a:spLocks noChangeArrowheads="1"/>
          </p:cNvSpPr>
          <p:nvPr/>
        </p:nvSpPr>
        <p:spPr bwMode="auto">
          <a:xfrm>
            <a:off x="5999163" y="33401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Y</a:t>
            </a:r>
            <a:r>
              <a:rPr lang="de-DE" altLang="en-US" sz="2000" baseline="-25000" dirty="0" err="1">
                <a:solidFill>
                  <a:srgbClr val="66FFFF"/>
                </a:solidFill>
              </a:rPr>
              <a:t>2</a:t>
            </a:r>
            <a:endParaRPr lang="el-GR" altLang="en-US" sz="2000" baseline="-25000" dirty="0">
              <a:solidFill>
                <a:srgbClr val="66FFFF"/>
              </a:solidFill>
            </a:endParaRPr>
          </a:p>
        </p:txBody>
      </p:sp>
      <p:sp>
        <p:nvSpPr>
          <p:cNvPr id="147484" name="Text Box 55"/>
          <p:cNvSpPr txBox="1">
            <a:spLocks noChangeArrowheads="1"/>
          </p:cNvSpPr>
          <p:nvPr/>
        </p:nvSpPr>
        <p:spPr bwMode="auto">
          <a:xfrm>
            <a:off x="3394075" y="2681288"/>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endParaRPr lang="el-GR" altLang="en-US" sz="1800">
              <a:solidFill>
                <a:srgbClr val="66FFFF"/>
              </a:solidFill>
            </a:endParaRPr>
          </a:p>
        </p:txBody>
      </p:sp>
      <p:sp>
        <p:nvSpPr>
          <p:cNvPr id="147485" name="Text Box 57"/>
          <p:cNvSpPr txBox="1">
            <a:spLocks noChangeArrowheads="1"/>
          </p:cNvSpPr>
          <p:nvPr/>
        </p:nvSpPr>
        <p:spPr bwMode="auto">
          <a:xfrm>
            <a:off x="6985000" y="15081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C(Y) + </a:t>
            </a:r>
            <a:r>
              <a:rPr lang="de-DE" altLang="en-US" sz="2000" dirty="0" err="1">
                <a:solidFill>
                  <a:srgbClr val="66FFFF"/>
                </a:solidFill>
              </a:rPr>
              <a:t>I</a:t>
            </a:r>
            <a:r>
              <a:rPr lang="de-DE" altLang="en-US" sz="2000" baseline="-25000" dirty="0" err="1">
                <a:solidFill>
                  <a:srgbClr val="66FFFF"/>
                </a:solidFill>
              </a:rPr>
              <a:t>1</a:t>
            </a:r>
            <a:endParaRPr lang="el-GR" altLang="en-US" sz="2000" baseline="30000" dirty="0">
              <a:solidFill>
                <a:srgbClr val="66FFFF"/>
              </a:solidFill>
            </a:endParaRPr>
          </a:p>
        </p:txBody>
      </p:sp>
      <p:sp>
        <p:nvSpPr>
          <p:cNvPr id="147486" name="Oval 60"/>
          <p:cNvSpPr>
            <a:spLocks noChangeArrowheads="1"/>
          </p:cNvSpPr>
          <p:nvPr/>
        </p:nvSpPr>
        <p:spPr bwMode="auto">
          <a:xfrm>
            <a:off x="2114550" y="18748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7487" name="Text Box 63"/>
          <p:cNvSpPr txBox="1">
            <a:spLocks noChangeArrowheads="1"/>
          </p:cNvSpPr>
          <p:nvPr/>
        </p:nvSpPr>
        <p:spPr bwMode="auto">
          <a:xfrm>
            <a:off x="2090738" y="1225550"/>
            <a:ext cx="1878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S(Y) = 0,5*Y</a:t>
            </a:r>
            <a:endParaRPr lang="el-GR" altLang="en-US" sz="2000">
              <a:solidFill>
                <a:srgbClr val="66FFFF"/>
              </a:solidFill>
            </a:endParaRPr>
          </a:p>
        </p:txBody>
      </p:sp>
      <p:sp>
        <p:nvSpPr>
          <p:cNvPr id="7326785" name="Line 65"/>
          <p:cNvSpPr>
            <a:spLocks noChangeShapeType="1"/>
          </p:cNvSpPr>
          <p:nvPr/>
        </p:nvSpPr>
        <p:spPr bwMode="auto">
          <a:xfrm flipV="1">
            <a:off x="4948238" y="1455738"/>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26786" name="Oval 66"/>
          <p:cNvSpPr>
            <a:spLocks noChangeArrowheads="1"/>
          </p:cNvSpPr>
          <p:nvPr/>
        </p:nvSpPr>
        <p:spPr bwMode="auto">
          <a:xfrm>
            <a:off x="6553200" y="162877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326787" name="Line 67"/>
          <p:cNvSpPr>
            <a:spLocks noChangeShapeType="1"/>
          </p:cNvSpPr>
          <p:nvPr/>
        </p:nvSpPr>
        <p:spPr bwMode="auto">
          <a:xfrm flipV="1">
            <a:off x="6881813" y="1566863"/>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26788" name="Line 68"/>
          <p:cNvSpPr>
            <a:spLocks noChangeShapeType="1"/>
          </p:cNvSpPr>
          <p:nvPr/>
        </p:nvSpPr>
        <p:spPr bwMode="auto">
          <a:xfrm flipV="1">
            <a:off x="5422900" y="2230438"/>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26789" name="Text Box 69"/>
          <p:cNvSpPr txBox="1">
            <a:spLocks noChangeArrowheads="1"/>
          </p:cNvSpPr>
          <p:nvPr/>
        </p:nvSpPr>
        <p:spPr bwMode="auto">
          <a:xfrm>
            <a:off x="6986588" y="1220788"/>
            <a:ext cx="1763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C(Y) + </a:t>
            </a:r>
            <a:r>
              <a:rPr lang="de-DE" altLang="en-US" sz="2000" dirty="0" err="1">
                <a:solidFill>
                  <a:srgbClr val="66FFFF"/>
                </a:solidFill>
              </a:rPr>
              <a:t>I</a:t>
            </a:r>
            <a:r>
              <a:rPr lang="de-DE" altLang="en-US" sz="2000" baseline="-25000" dirty="0" err="1">
                <a:solidFill>
                  <a:srgbClr val="66FFFF"/>
                </a:solidFill>
              </a:rPr>
              <a:t>1</a:t>
            </a:r>
            <a:r>
              <a:rPr lang="de-DE" altLang="en-US" sz="2000" dirty="0">
                <a:solidFill>
                  <a:srgbClr val="66FFFF"/>
                </a:solidFill>
              </a:rPr>
              <a:t> + G</a:t>
            </a:r>
            <a:endParaRPr lang="el-GR" altLang="en-US" sz="2000" baseline="30000" dirty="0">
              <a:solidFill>
                <a:srgbClr val="66FFFF"/>
              </a:solidFill>
            </a:endParaRPr>
          </a:p>
        </p:txBody>
      </p:sp>
      <p:sp>
        <p:nvSpPr>
          <p:cNvPr id="147493" name="AutoShape 81"/>
          <p:cNvSpPr>
            <a:spLocks noChangeArrowheads="1"/>
          </p:cNvSpPr>
          <p:nvPr/>
        </p:nvSpPr>
        <p:spPr bwMode="auto">
          <a:xfrm>
            <a:off x="88900" y="41386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dirty="0">
                <a:solidFill>
                  <a:srgbClr val="3333FF"/>
                </a:solidFill>
              </a:rPr>
              <a:t>The rise of government consumption from G=0 to G=5 raises </a:t>
            </a:r>
          </a:p>
          <a:p>
            <a:pPr algn="ctr" eaLnBrk="1" hangingPunct="1">
              <a:spcBef>
                <a:spcPct val="50000"/>
              </a:spcBef>
              <a:buClrTx/>
              <a:buFontTx/>
              <a:buNone/>
            </a:pPr>
            <a:r>
              <a:rPr lang="en-US" altLang="en-US" sz="2000" dirty="0">
                <a:solidFill>
                  <a:srgbClr val="3333FF"/>
                </a:solidFill>
              </a:rPr>
              <a:t>total demand for goods by 5 units.</a:t>
            </a:r>
          </a:p>
        </p:txBody>
      </p:sp>
      <p:sp>
        <p:nvSpPr>
          <p:cNvPr id="147494" name="Text Box 77"/>
          <p:cNvSpPr txBox="1">
            <a:spLocks noChangeArrowheads="1"/>
          </p:cNvSpPr>
          <p:nvPr/>
        </p:nvSpPr>
        <p:spPr bwMode="auto">
          <a:xfrm>
            <a:off x="6443663" y="33528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Y</a:t>
            </a:r>
            <a:r>
              <a:rPr lang="de-DE" altLang="en-US" sz="2000" baseline="-25000" dirty="0" err="1">
                <a:solidFill>
                  <a:srgbClr val="66FFFF"/>
                </a:solidFill>
              </a:rPr>
              <a:t>1</a:t>
            </a:r>
            <a:endParaRPr lang="el-GR" altLang="en-US" sz="2000" baseline="-25000" dirty="0">
              <a:solidFill>
                <a:srgbClr val="66FFFF"/>
              </a:solidFill>
            </a:endParaRPr>
          </a:p>
        </p:txBody>
      </p:sp>
      <p:sp>
        <p:nvSpPr>
          <p:cNvPr id="147495" name="Line 51"/>
          <p:cNvSpPr>
            <a:spLocks noChangeShapeType="1"/>
          </p:cNvSpPr>
          <p:nvPr/>
        </p:nvSpPr>
        <p:spPr bwMode="auto">
          <a:xfrm rot="5400000" flipH="1">
            <a:off x="6504781" y="3164682"/>
            <a:ext cx="14763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7496" name="Line 32"/>
          <p:cNvSpPr>
            <a:spLocks noChangeShapeType="1"/>
          </p:cNvSpPr>
          <p:nvPr/>
        </p:nvSpPr>
        <p:spPr bwMode="auto">
          <a:xfrm rot="5400000" flipH="1">
            <a:off x="1531938" y="13430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7497" name="Line 35"/>
          <p:cNvSpPr>
            <a:spLocks noChangeShapeType="1"/>
          </p:cNvSpPr>
          <p:nvPr/>
        </p:nvSpPr>
        <p:spPr bwMode="auto">
          <a:xfrm rot="5400000" flipH="1">
            <a:off x="4881563" y="13430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05298" name="Rectangle 6"/>
          <p:cNvSpPr>
            <a:spLocks noChangeArrowheads="1"/>
          </p:cNvSpPr>
          <p:nvPr/>
        </p:nvSpPr>
        <p:spPr bwMode="auto">
          <a:xfrm>
            <a:off x="0" y="-19050"/>
            <a:ext cx="9144000" cy="998538"/>
          </a:xfrm>
          <a:prstGeom prst="rect">
            <a:avLst/>
          </a:prstGeom>
          <a:noFill/>
          <a:ln w="9525">
            <a:noFill/>
            <a:miter lim="800000"/>
            <a:headEnd/>
            <a:tailEnd/>
          </a:ln>
        </p:spPr>
        <p:txBody>
          <a:bodyPr tIns="0" anchor="ctr"/>
          <a:lstStyle/>
          <a:p>
            <a:pPr algn="ctr" eaLnBrk="1" hangingPunct="1">
              <a:defRPr/>
            </a:pPr>
            <a:r>
              <a:rPr lang="de-DE" sz="2800" b="1" dirty="0">
                <a:solidFill>
                  <a:srgbClr val="FFFF00"/>
                </a:solidFill>
                <a:effectLst>
                  <a:outerShdw blurRad="38100" dist="38100" dir="2700000" algn="tl">
                    <a:srgbClr val="000000"/>
                  </a:outerShdw>
                </a:effectLst>
              </a:rPr>
              <a:t>4. The </a:t>
            </a:r>
            <a:r>
              <a:rPr lang="de-DE" sz="2800" b="1" dirty="0" err="1">
                <a:solidFill>
                  <a:srgbClr val="FFFF00"/>
                </a:solidFill>
                <a:effectLst>
                  <a:outerShdw blurRad="38100" dist="38100" dir="2700000" algn="tl">
                    <a:srgbClr val="000000"/>
                  </a:outerShdw>
                </a:effectLst>
              </a:rPr>
              <a:t>Keynesian</a:t>
            </a:r>
            <a:r>
              <a:rPr lang="de-DE" sz="2800" b="1" dirty="0">
                <a:solidFill>
                  <a:srgbClr val="FFFF00"/>
                </a:solidFill>
                <a:effectLst>
                  <a:outerShdw blurRad="38100" dist="38100" dir="2700000" algn="tl">
                    <a:srgbClr val="000000"/>
                  </a:outerShdw>
                </a:effectLst>
              </a:rPr>
              <a:t> Model </a:t>
            </a:r>
            <a:r>
              <a:rPr lang="de-DE" sz="2800" b="1" dirty="0" err="1">
                <a:solidFill>
                  <a:srgbClr val="FFFF00"/>
                </a:solidFill>
                <a:effectLst>
                  <a:outerShdw blurRad="38100" dist="38100" dir="2700000" algn="tl">
                    <a:srgbClr val="000000"/>
                  </a:outerShdw>
                </a:effectLst>
              </a:rPr>
              <a:t>and</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its</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Policy</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Implications</a:t>
            </a:r>
            <a:br>
              <a:rPr lang="de-DE" sz="2800" b="1" dirty="0">
                <a:solidFill>
                  <a:srgbClr val="FFFF00"/>
                </a:solidFill>
                <a:effectLst>
                  <a:outerShdw blurRad="38100" dist="38100" dir="2700000" algn="tl">
                    <a:srgbClr val="000000"/>
                  </a:outerShdw>
                </a:effectLst>
              </a:rPr>
            </a:br>
            <a:r>
              <a:rPr lang="de-DE" sz="2800" b="1" dirty="0">
                <a:solidFill>
                  <a:srgbClr val="FFFF00"/>
                </a:solidFill>
                <a:effectLst>
                  <a:outerShdw blurRad="38100" dist="38100" dir="2700000" algn="tl">
                    <a:srgbClr val="000000"/>
                  </a:outerShdw>
                </a:effectLst>
              </a:rPr>
              <a:t> </a:t>
            </a:r>
            <a:r>
              <a:rPr lang="de-DE" sz="2600" b="1" dirty="0">
                <a:solidFill>
                  <a:srgbClr val="FFFF00"/>
                </a:solidFill>
                <a:effectLst>
                  <a:outerShdw blurRad="38100" dist="38100" dir="2700000" algn="tl">
                    <a:srgbClr val="000000"/>
                  </a:outerShdw>
                </a:effectLst>
              </a:rPr>
              <a:t>4.3.1. </a:t>
            </a:r>
            <a:r>
              <a:rPr lang="de-DE" sz="2600" b="1" dirty="0" err="1">
                <a:solidFill>
                  <a:srgbClr val="FFFF00"/>
                </a:solidFill>
                <a:effectLst>
                  <a:outerShdw blurRad="38100" dist="38100" dir="2700000" algn="tl">
                    <a:srgbClr val="000000"/>
                  </a:outerShdw>
                </a:effectLst>
              </a:rPr>
              <a:t>Fiscal</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Policy</a:t>
            </a:r>
            <a:endParaRPr lang="en-US" sz="2600" b="1" dirty="0">
              <a:solidFill>
                <a:srgbClr val="FFFF00"/>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32678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32678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32678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32678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3267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26785" grpId="0" animBg="1"/>
      <p:bldP spid="7326786" grpId="0" animBg="1"/>
      <p:bldP spid="7326787" grpId="0" animBg="1"/>
      <p:bldP spid="7326788" grpId="0" animBg="1"/>
      <p:bldP spid="7326789" grpId="0"/>
    </p:bldLst>
  </p:timing>
</p:sld>
</file>

<file path=ppt/slides/slide1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848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9273762-D09C-4CAF-B158-108B5820DCB2}" type="slidenum">
              <a:rPr lang="de-DE" altLang="en-US" sz="1600" smtClean="0"/>
              <a:pPr>
                <a:spcBef>
                  <a:spcPct val="0"/>
                </a:spcBef>
                <a:buClrTx/>
                <a:buFontTx/>
                <a:buNone/>
              </a:pPr>
              <a:t>131</a:t>
            </a:fld>
            <a:r>
              <a:rPr lang="de-DE" altLang="en-US" sz="1600"/>
              <a:t> -</a:t>
            </a:r>
          </a:p>
        </p:txBody>
      </p:sp>
      <p:graphicFrame>
        <p:nvGraphicFramePr>
          <p:cNvPr id="148483" name="Object 2"/>
          <p:cNvGraphicFramePr>
            <a:graphicFrameLocks/>
          </p:cNvGraphicFramePr>
          <p:nvPr/>
        </p:nvGraphicFramePr>
        <p:xfrm>
          <a:off x="4692650" y="1244600"/>
          <a:ext cx="3079750" cy="2330450"/>
        </p:xfrm>
        <a:graphic>
          <a:graphicData uri="http://schemas.openxmlformats.org/presentationml/2006/ole">
            <mc:AlternateContent xmlns:mc="http://schemas.openxmlformats.org/markup-compatibility/2006">
              <mc:Choice xmlns:v="urn:schemas-microsoft-com:vml" Requires="v">
                <p:oleObj spid="_x0000_s149486" name="Diagramm" r:id="rId4" imgW="7448702" imgH="5315102" progId="MSGraph.Chart.8">
                  <p:embed followColorScheme="full"/>
                </p:oleObj>
              </mc:Choice>
              <mc:Fallback>
                <p:oleObj name="Diagramm" r:id="rId4" imgW="7448702" imgH="5315102"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92650" y="12446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8484"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3C954B0-49F3-4062-9225-835B4871D35E}" type="slidenum">
              <a:rPr lang="de-DE" altLang="en-US" sz="1600" b="1"/>
              <a:pPr algn="r" eaLnBrk="1" hangingPunct="1">
                <a:spcBef>
                  <a:spcPct val="0"/>
                </a:spcBef>
                <a:buClrTx/>
                <a:buFontTx/>
                <a:buNone/>
              </a:pPr>
              <a:t>131</a:t>
            </a:fld>
            <a:r>
              <a:rPr lang="de-DE" altLang="en-US" sz="1600" b="1"/>
              <a:t> -</a:t>
            </a:r>
          </a:p>
        </p:txBody>
      </p:sp>
      <p:sp>
        <p:nvSpPr>
          <p:cNvPr id="148485"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48486" name="Text Box 24"/>
          <p:cNvSpPr txBox="1">
            <a:spLocks noChangeArrowheads="1"/>
          </p:cNvSpPr>
          <p:nvPr/>
        </p:nvSpPr>
        <p:spPr bwMode="auto">
          <a:xfrm>
            <a:off x="4933950" y="10255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t>Y</a:t>
            </a:r>
          </a:p>
        </p:txBody>
      </p:sp>
      <p:sp>
        <p:nvSpPr>
          <p:cNvPr id="148487" name="Text Box 25"/>
          <p:cNvSpPr txBox="1">
            <a:spLocks noChangeArrowheads="1"/>
          </p:cNvSpPr>
          <p:nvPr/>
        </p:nvSpPr>
        <p:spPr bwMode="auto">
          <a:xfrm>
            <a:off x="1601788" y="1050925"/>
            <a:ext cx="3540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a:t>
            </a:r>
          </a:p>
        </p:txBody>
      </p:sp>
      <p:sp>
        <p:nvSpPr>
          <p:cNvPr id="148488" name="Text Box 26"/>
          <p:cNvSpPr txBox="1">
            <a:spLocks noChangeArrowheads="1"/>
          </p:cNvSpPr>
          <p:nvPr/>
        </p:nvSpPr>
        <p:spPr bwMode="auto">
          <a:xfrm>
            <a:off x="1012825" y="17446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err="1">
                <a:solidFill>
                  <a:srgbClr val="66FFFF"/>
                </a:solidFill>
              </a:rPr>
              <a:t>i</a:t>
            </a:r>
            <a:r>
              <a:rPr lang="de-DE" altLang="en-US" sz="1800" baseline="-25000" dirty="0" err="1">
                <a:solidFill>
                  <a:srgbClr val="66FFFF"/>
                </a:solidFill>
              </a:rPr>
              <a:t>1</a:t>
            </a:r>
            <a:endParaRPr lang="el-GR" altLang="en-US" sz="1800" baseline="-25000" dirty="0">
              <a:solidFill>
                <a:srgbClr val="66FFFF"/>
              </a:solidFill>
            </a:endParaRPr>
          </a:p>
        </p:txBody>
      </p:sp>
      <p:sp>
        <p:nvSpPr>
          <p:cNvPr id="148489" name="Text Box 27"/>
          <p:cNvSpPr txBox="1">
            <a:spLocks noChangeArrowheads="1"/>
          </p:cNvSpPr>
          <p:nvPr/>
        </p:nvSpPr>
        <p:spPr bwMode="auto">
          <a:xfrm>
            <a:off x="6997700" y="20224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C(Y)</a:t>
            </a:r>
          </a:p>
        </p:txBody>
      </p:sp>
      <p:sp>
        <p:nvSpPr>
          <p:cNvPr id="148490" name="Text Box 28"/>
          <p:cNvSpPr txBox="1">
            <a:spLocks noChangeArrowheads="1"/>
          </p:cNvSpPr>
          <p:nvPr/>
        </p:nvSpPr>
        <p:spPr bwMode="auto">
          <a:xfrm>
            <a:off x="7662863" y="28400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Y</a:t>
            </a:r>
          </a:p>
        </p:txBody>
      </p:sp>
      <p:graphicFrame>
        <p:nvGraphicFramePr>
          <p:cNvPr id="148491" name="Object 29"/>
          <p:cNvGraphicFramePr>
            <a:graphicFrameLocks/>
          </p:cNvGraphicFramePr>
          <p:nvPr/>
        </p:nvGraphicFramePr>
        <p:xfrm>
          <a:off x="1276350" y="1257300"/>
          <a:ext cx="3079750" cy="2330450"/>
        </p:xfrm>
        <a:graphic>
          <a:graphicData uri="http://schemas.openxmlformats.org/presentationml/2006/ole">
            <mc:AlternateContent xmlns:mc="http://schemas.openxmlformats.org/markup-compatibility/2006">
              <mc:Choice xmlns:v="urn:schemas-microsoft-com:vml" Requires="v">
                <p:oleObj spid="_x0000_s149487" name="Diagramm" r:id="rId6" imgW="7439008" imgH="5315085" progId="MSGraph.Chart.8">
                  <p:embed followColorScheme="full"/>
                </p:oleObj>
              </mc:Choice>
              <mc:Fallback>
                <p:oleObj name="Diagramm" r:id="rId6" imgW="7439008" imgH="5315085" progId="MSGraph.Chart.8">
                  <p:embed followColorScheme="full"/>
                  <p:pic>
                    <p:nvPicPr>
                      <p:cNvPr id="0" name="Object 29"/>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76350" y="12573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8492" name="Line 30"/>
          <p:cNvSpPr>
            <a:spLocks noChangeShapeType="1"/>
          </p:cNvSpPr>
          <p:nvPr/>
        </p:nvSpPr>
        <p:spPr bwMode="auto">
          <a:xfrm flipV="1">
            <a:off x="4933950" y="13922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493" name="Line 31"/>
          <p:cNvSpPr>
            <a:spLocks noChangeShapeType="1"/>
          </p:cNvSpPr>
          <p:nvPr/>
        </p:nvSpPr>
        <p:spPr bwMode="auto">
          <a:xfrm>
            <a:off x="4230688" y="31734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8494" name="Line 33"/>
          <p:cNvSpPr>
            <a:spLocks noChangeShapeType="1"/>
          </p:cNvSpPr>
          <p:nvPr/>
        </p:nvSpPr>
        <p:spPr bwMode="auto">
          <a:xfrm flipV="1">
            <a:off x="4935538" y="22193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495" name="Line 34"/>
          <p:cNvSpPr>
            <a:spLocks noChangeShapeType="1"/>
          </p:cNvSpPr>
          <p:nvPr/>
        </p:nvSpPr>
        <p:spPr bwMode="auto">
          <a:xfrm>
            <a:off x="7656513" y="31686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8496" name="Line 36"/>
          <p:cNvSpPr>
            <a:spLocks noChangeShapeType="1"/>
          </p:cNvSpPr>
          <p:nvPr/>
        </p:nvSpPr>
        <p:spPr bwMode="auto">
          <a:xfrm>
            <a:off x="1577975" y="1917700"/>
            <a:ext cx="566738" cy="635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497" name="Text Box 38"/>
          <p:cNvSpPr txBox="1">
            <a:spLocks noChangeArrowheads="1"/>
          </p:cNvSpPr>
          <p:nvPr/>
        </p:nvSpPr>
        <p:spPr bwMode="auto">
          <a:xfrm>
            <a:off x="4505325" y="275431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30000" dirty="0">
              <a:solidFill>
                <a:srgbClr val="66FFFF"/>
              </a:solidFill>
            </a:endParaRPr>
          </a:p>
        </p:txBody>
      </p:sp>
      <p:sp>
        <p:nvSpPr>
          <p:cNvPr id="148498" name="AutoShape 39"/>
          <p:cNvSpPr>
            <a:spLocks/>
          </p:cNvSpPr>
          <p:nvPr/>
        </p:nvSpPr>
        <p:spPr bwMode="auto">
          <a:xfrm>
            <a:off x="4692650" y="2665413"/>
            <a:ext cx="242888" cy="492125"/>
          </a:xfrm>
          <a:prstGeom prst="leftBrace">
            <a:avLst>
              <a:gd name="adj1" fmla="val 16884"/>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8499" name="Text Box 41"/>
          <p:cNvSpPr txBox="1">
            <a:spLocks noChangeArrowheads="1"/>
          </p:cNvSpPr>
          <p:nvPr/>
        </p:nvSpPr>
        <p:spPr bwMode="auto">
          <a:xfrm>
            <a:off x="4187825" y="28352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I,S</a:t>
            </a:r>
          </a:p>
        </p:txBody>
      </p:sp>
      <p:sp>
        <p:nvSpPr>
          <p:cNvPr id="148500" name="Line 46"/>
          <p:cNvSpPr>
            <a:spLocks noChangeShapeType="1"/>
          </p:cNvSpPr>
          <p:nvPr/>
        </p:nvSpPr>
        <p:spPr bwMode="auto">
          <a:xfrm>
            <a:off x="1624013" y="15668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501" name="Line 47"/>
          <p:cNvSpPr>
            <a:spLocks noChangeShapeType="1"/>
          </p:cNvSpPr>
          <p:nvPr/>
        </p:nvSpPr>
        <p:spPr bwMode="auto">
          <a:xfrm flipV="1">
            <a:off x="4948238" y="17129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502" name="Line 48"/>
          <p:cNvSpPr>
            <a:spLocks noChangeShapeType="1"/>
          </p:cNvSpPr>
          <p:nvPr/>
        </p:nvSpPr>
        <p:spPr bwMode="auto">
          <a:xfrm rot="5400000" flipH="1">
            <a:off x="5512594" y="2642394"/>
            <a:ext cx="10620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503" name="Line 49"/>
          <p:cNvSpPr>
            <a:spLocks noChangeShapeType="1"/>
          </p:cNvSpPr>
          <p:nvPr/>
        </p:nvSpPr>
        <p:spPr bwMode="auto">
          <a:xfrm>
            <a:off x="4926013" y="21574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504" name="Oval 50"/>
          <p:cNvSpPr>
            <a:spLocks noChangeArrowheads="1"/>
          </p:cNvSpPr>
          <p:nvPr/>
        </p:nvSpPr>
        <p:spPr bwMode="auto">
          <a:xfrm>
            <a:off x="5997575" y="21304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8505" name="Line 52"/>
          <p:cNvSpPr>
            <a:spLocks noChangeShapeType="1"/>
          </p:cNvSpPr>
          <p:nvPr/>
        </p:nvSpPr>
        <p:spPr bwMode="auto">
          <a:xfrm flipV="1">
            <a:off x="2133600" y="1603375"/>
            <a:ext cx="11113" cy="15668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506" name="Text Box 53"/>
          <p:cNvSpPr txBox="1">
            <a:spLocks noChangeArrowheads="1"/>
          </p:cNvSpPr>
          <p:nvPr/>
        </p:nvSpPr>
        <p:spPr bwMode="auto">
          <a:xfrm>
            <a:off x="1952625" y="3297238"/>
            <a:ext cx="366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148507" name="Text Box 54"/>
          <p:cNvSpPr txBox="1">
            <a:spLocks noChangeArrowheads="1"/>
          </p:cNvSpPr>
          <p:nvPr/>
        </p:nvSpPr>
        <p:spPr bwMode="auto">
          <a:xfrm>
            <a:off x="5986463" y="33401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Y</a:t>
            </a:r>
            <a:r>
              <a:rPr lang="de-DE" altLang="en-US" sz="2000" baseline="-25000" dirty="0" err="1">
                <a:solidFill>
                  <a:srgbClr val="66FFFF"/>
                </a:solidFill>
              </a:rPr>
              <a:t>2</a:t>
            </a:r>
            <a:endParaRPr lang="el-GR" altLang="en-US" sz="2000" baseline="-25000" dirty="0">
              <a:solidFill>
                <a:srgbClr val="66FFFF"/>
              </a:solidFill>
            </a:endParaRPr>
          </a:p>
        </p:txBody>
      </p:sp>
      <p:sp>
        <p:nvSpPr>
          <p:cNvPr id="148508" name="Text Box 55"/>
          <p:cNvSpPr txBox="1">
            <a:spLocks noChangeArrowheads="1"/>
          </p:cNvSpPr>
          <p:nvPr/>
        </p:nvSpPr>
        <p:spPr bwMode="auto">
          <a:xfrm>
            <a:off x="3381375" y="2681288"/>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endParaRPr lang="el-GR" altLang="en-US" sz="1800">
              <a:solidFill>
                <a:srgbClr val="66FFFF"/>
              </a:solidFill>
            </a:endParaRPr>
          </a:p>
        </p:txBody>
      </p:sp>
      <p:sp>
        <p:nvSpPr>
          <p:cNvPr id="148509" name="Text Box 57"/>
          <p:cNvSpPr txBox="1">
            <a:spLocks noChangeArrowheads="1"/>
          </p:cNvSpPr>
          <p:nvPr/>
        </p:nvSpPr>
        <p:spPr bwMode="auto">
          <a:xfrm>
            <a:off x="6972300" y="15081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C(Y) + </a:t>
            </a:r>
            <a:r>
              <a:rPr lang="de-DE" altLang="en-US" sz="2000" dirty="0" err="1">
                <a:solidFill>
                  <a:srgbClr val="66FFFF"/>
                </a:solidFill>
              </a:rPr>
              <a:t>I</a:t>
            </a:r>
            <a:r>
              <a:rPr lang="de-DE" altLang="en-US" sz="2000" baseline="-25000" dirty="0" err="1">
                <a:solidFill>
                  <a:srgbClr val="66FFFF"/>
                </a:solidFill>
              </a:rPr>
              <a:t>1</a:t>
            </a:r>
            <a:endParaRPr lang="el-GR" altLang="en-US" sz="2000" baseline="30000" dirty="0">
              <a:solidFill>
                <a:srgbClr val="66FFFF"/>
              </a:solidFill>
            </a:endParaRPr>
          </a:p>
        </p:txBody>
      </p:sp>
      <p:sp>
        <p:nvSpPr>
          <p:cNvPr id="148510" name="Oval 60"/>
          <p:cNvSpPr>
            <a:spLocks noChangeArrowheads="1"/>
          </p:cNvSpPr>
          <p:nvPr/>
        </p:nvSpPr>
        <p:spPr bwMode="auto">
          <a:xfrm>
            <a:off x="2101850" y="18748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8511" name="Text Box 63"/>
          <p:cNvSpPr txBox="1">
            <a:spLocks noChangeArrowheads="1"/>
          </p:cNvSpPr>
          <p:nvPr/>
        </p:nvSpPr>
        <p:spPr bwMode="auto">
          <a:xfrm>
            <a:off x="2078038" y="1225550"/>
            <a:ext cx="1878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S(Y) = 0,5*Y</a:t>
            </a:r>
            <a:endParaRPr lang="el-GR" altLang="en-US" sz="2000">
              <a:solidFill>
                <a:srgbClr val="66FFFF"/>
              </a:solidFill>
            </a:endParaRPr>
          </a:p>
        </p:txBody>
      </p:sp>
      <p:sp>
        <p:nvSpPr>
          <p:cNvPr id="148512" name="Line 65"/>
          <p:cNvSpPr>
            <a:spLocks noChangeShapeType="1"/>
          </p:cNvSpPr>
          <p:nvPr/>
        </p:nvSpPr>
        <p:spPr bwMode="auto">
          <a:xfrm flipV="1">
            <a:off x="4935538" y="1455738"/>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513" name="Line 67"/>
          <p:cNvSpPr>
            <a:spLocks noChangeShapeType="1"/>
          </p:cNvSpPr>
          <p:nvPr/>
        </p:nvSpPr>
        <p:spPr bwMode="auto">
          <a:xfrm flipV="1">
            <a:off x="6869113" y="1566863"/>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514" name="Line 68"/>
          <p:cNvSpPr>
            <a:spLocks noChangeShapeType="1"/>
          </p:cNvSpPr>
          <p:nvPr/>
        </p:nvSpPr>
        <p:spPr bwMode="auto">
          <a:xfrm flipV="1">
            <a:off x="5410200" y="2230438"/>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515" name="Text Box 69"/>
          <p:cNvSpPr txBox="1">
            <a:spLocks noChangeArrowheads="1"/>
          </p:cNvSpPr>
          <p:nvPr/>
        </p:nvSpPr>
        <p:spPr bwMode="auto">
          <a:xfrm>
            <a:off x="6973888" y="1220788"/>
            <a:ext cx="1763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C(Y) + </a:t>
            </a:r>
            <a:r>
              <a:rPr lang="de-DE" altLang="en-US" sz="2000" dirty="0" err="1">
                <a:solidFill>
                  <a:srgbClr val="66FFFF"/>
                </a:solidFill>
              </a:rPr>
              <a:t>I</a:t>
            </a:r>
            <a:r>
              <a:rPr lang="de-DE" altLang="en-US" sz="2000" baseline="-25000" dirty="0" err="1">
                <a:solidFill>
                  <a:srgbClr val="66FFFF"/>
                </a:solidFill>
              </a:rPr>
              <a:t>1</a:t>
            </a:r>
            <a:r>
              <a:rPr lang="de-DE" altLang="en-US" sz="2000" dirty="0">
                <a:solidFill>
                  <a:srgbClr val="66FFFF"/>
                </a:solidFill>
              </a:rPr>
              <a:t> + G</a:t>
            </a:r>
            <a:endParaRPr lang="el-GR" altLang="en-US" sz="2000" baseline="30000" dirty="0">
              <a:solidFill>
                <a:srgbClr val="66FFFF"/>
              </a:solidFill>
            </a:endParaRPr>
          </a:p>
        </p:txBody>
      </p:sp>
      <p:sp>
        <p:nvSpPr>
          <p:cNvPr id="7328838" name="Line 70"/>
          <p:cNvSpPr>
            <a:spLocks noChangeShapeType="1"/>
          </p:cNvSpPr>
          <p:nvPr/>
        </p:nvSpPr>
        <p:spPr bwMode="auto">
          <a:xfrm rot="-5400000">
            <a:off x="5798344" y="2420144"/>
            <a:ext cx="1535112" cy="635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28839" name="Arc 71"/>
          <p:cNvSpPr>
            <a:spLocks/>
          </p:cNvSpPr>
          <p:nvPr/>
        </p:nvSpPr>
        <p:spPr bwMode="auto">
          <a:xfrm rot="10313300" flipV="1">
            <a:off x="5978525" y="1651000"/>
            <a:ext cx="552450" cy="36512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7328840" name="Line 72"/>
          <p:cNvSpPr>
            <a:spLocks noChangeShapeType="1"/>
          </p:cNvSpPr>
          <p:nvPr/>
        </p:nvSpPr>
        <p:spPr bwMode="auto">
          <a:xfrm>
            <a:off x="1666875" y="1387475"/>
            <a:ext cx="1819275" cy="13128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28841" name="Text Box 73"/>
          <p:cNvSpPr txBox="1">
            <a:spLocks noChangeArrowheads="1"/>
          </p:cNvSpPr>
          <p:nvPr/>
        </p:nvSpPr>
        <p:spPr bwMode="auto">
          <a:xfrm>
            <a:off x="3113088" y="2035175"/>
            <a:ext cx="2030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I(i, E(r°)) + D</a:t>
            </a:r>
            <a:r>
              <a:rPr lang="de-DE" altLang="en-US" sz="2000" baseline="-25000">
                <a:solidFill>
                  <a:srgbClr val="66FFFF"/>
                </a:solidFill>
              </a:rPr>
              <a:t>G</a:t>
            </a:r>
            <a:endParaRPr lang="el-GR" altLang="en-US" sz="2000" baseline="-25000">
              <a:solidFill>
                <a:srgbClr val="66FFFF"/>
              </a:solidFill>
            </a:endParaRPr>
          </a:p>
        </p:txBody>
      </p:sp>
      <p:sp>
        <p:nvSpPr>
          <p:cNvPr id="7328842" name="Line 74"/>
          <p:cNvSpPr>
            <a:spLocks noChangeShapeType="1"/>
          </p:cNvSpPr>
          <p:nvPr/>
        </p:nvSpPr>
        <p:spPr bwMode="auto">
          <a:xfrm rot="-5400000">
            <a:off x="3160713" y="2455863"/>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28843" name="Line 75"/>
          <p:cNvSpPr>
            <a:spLocks noChangeShapeType="1"/>
          </p:cNvSpPr>
          <p:nvPr/>
        </p:nvSpPr>
        <p:spPr bwMode="auto">
          <a:xfrm rot="16200000">
            <a:off x="2339976" y="1841500"/>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28844" name="Line 76"/>
          <p:cNvSpPr>
            <a:spLocks noChangeShapeType="1"/>
          </p:cNvSpPr>
          <p:nvPr/>
        </p:nvSpPr>
        <p:spPr bwMode="auto">
          <a:xfrm>
            <a:off x="6091238" y="3048000"/>
            <a:ext cx="450850"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523" name="Text Box 77"/>
          <p:cNvSpPr txBox="1">
            <a:spLocks noChangeArrowheads="1"/>
          </p:cNvSpPr>
          <p:nvPr/>
        </p:nvSpPr>
        <p:spPr bwMode="auto">
          <a:xfrm>
            <a:off x="6443663" y="33528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Y</a:t>
            </a:r>
            <a:r>
              <a:rPr lang="de-DE" altLang="en-US" sz="2000" baseline="-25000" dirty="0" err="1">
                <a:solidFill>
                  <a:srgbClr val="66FFFF"/>
                </a:solidFill>
              </a:rPr>
              <a:t>1</a:t>
            </a:r>
            <a:endParaRPr lang="el-GR" altLang="en-US" sz="2000" baseline="-25000" dirty="0">
              <a:solidFill>
                <a:srgbClr val="66FFFF"/>
              </a:solidFill>
            </a:endParaRPr>
          </a:p>
        </p:txBody>
      </p:sp>
      <p:sp>
        <p:nvSpPr>
          <p:cNvPr id="148524" name="AutoShape 81"/>
          <p:cNvSpPr>
            <a:spLocks noChangeArrowheads="1"/>
          </p:cNvSpPr>
          <p:nvPr/>
        </p:nvSpPr>
        <p:spPr bwMode="auto">
          <a:xfrm>
            <a:off x="101600" y="41386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rgbClr val="3333FF"/>
                </a:solidFill>
              </a:rPr>
              <a:t>The multiplier effect then causes consumption demand to grow by additional 5 units, such that total demand grows by 10 units.</a:t>
            </a:r>
          </a:p>
          <a:p>
            <a:pPr eaLnBrk="1" hangingPunct="1">
              <a:spcBef>
                <a:spcPct val="0"/>
              </a:spcBef>
              <a:buClrTx/>
              <a:buFontTx/>
              <a:buNone/>
            </a:pPr>
            <a:endParaRPr lang="en-US" altLang="en-US" sz="2000" dirty="0">
              <a:solidFill>
                <a:srgbClr val="3333FF"/>
              </a:solidFill>
            </a:endParaRPr>
          </a:p>
          <a:p>
            <a:pPr eaLnBrk="1" hangingPunct="1">
              <a:spcBef>
                <a:spcPct val="0"/>
              </a:spcBef>
              <a:buClrTx/>
              <a:buFontTx/>
              <a:buNone/>
            </a:pPr>
            <a:r>
              <a:rPr lang="en-US" altLang="en-US" sz="2000" dirty="0">
                <a:solidFill>
                  <a:srgbClr val="3333FF"/>
                </a:solidFill>
              </a:rPr>
              <a:t>To finance this additional government consumption, the credit demand grows by the government demand for credits equal to G=D</a:t>
            </a:r>
            <a:r>
              <a:rPr lang="en-US" altLang="en-US" sz="2000" baseline="-25000" dirty="0">
                <a:solidFill>
                  <a:srgbClr val="3333FF"/>
                </a:solidFill>
              </a:rPr>
              <a:t>G</a:t>
            </a:r>
            <a:r>
              <a:rPr lang="en-US" altLang="en-US" sz="2000" dirty="0">
                <a:solidFill>
                  <a:srgbClr val="3333FF"/>
                </a:solidFill>
              </a:rPr>
              <a:t>=5.</a:t>
            </a:r>
          </a:p>
        </p:txBody>
      </p:sp>
      <p:sp>
        <p:nvSpPr>
          <p:cNvPr id="148525" name="Line 32"/>
          <p:cNvSpPr>
            <a:spLocks noChangeShapeType="1"/>
          </p:cNvSpPr>
          <p:nvPr/>
        </p:nvSpPr>
        <p:spPr bwMode="auto">
          <a:xfrm rot="5400000" flipH="1">
            <a:off x="1531938" y="13430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8526" name="Line 35"/>
          <p:cNvSpPr>
            <a:spLocks noChangeShapeType="1"/>
          </p:cNvSpPr>
          <p:nvPr/>
        </p:nvSpPr>
        <p:spPr bwMode="auto">
          <a:xfrm rot="5400000" flipH="1">
            <a:off x="4881563" y="13430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07352" name="Rectangle 6"/>
          <p:cNvSpPr>
            <a:spLocks noChangeArrowheads="1"/>
          </p:cNvSpPr>
          <p:nvPr/>
        </p:nvSpPr>
        <p:spPr bwMode="auto">
          <a:xfrm>
            <a:off x="0" y="-19050"/>
            <a:ext cx="9144000" cy="998538"/>
          </a:xfrm>
          <a:prstGeom prst="rect">
            <a:avLst/>
          </a:prstGeom>
          <a:noFill/>
          <a:ln w="9525">
            <a:noFill/>
            <a:miter lim="800000"/>
            <a:headEnd/>
            <a:tailEnd/>
          </a:ln>
        </p:spPr>
        <p:txBody>
          <a:bodyPr tIns="0" anchor="ctr"/>
          <a:lstStyle/>
          <a:p>
            <a:pPr algn="ctr" eaLnBrk="1" hangingPunct="1">
              <a:defRPr/>
            </a:pPr>
            <a:r>
              <a:rPr lang="de-DE" sz="2800" b="1" dirty="0">
                <a:solidFill>
                  <a:srgbClr val="FFFF00"/>
                </a:solidFill>
                <a:effectLst>
                  <a:outerShdw blurRad="38100" dist="38100" dir="2700000" algn="tl">
                    <a:srgbClr val="000000"/>
                  </a:outerShdw>
                </a:effectLst>
              </a:rPr>
              <a:t>4. The </a:t>
            </a:r>
            <a:r>
              <a:rPr lang="de-DE" sz="2800" b="1" dirty="0" err="1">
                <a:solidFill>
                  <a:srgbClr val="FFFF00"/>
                </a:solidFill>
                <a:effectLst>
                  <a:outerShdw blurRad="38100" dist="38100" dir="2700000" algn="tl">
                    <a:srgbClr val="000000"/>
                  </a:outerShdw>
                </a:effectLst>
              </a:rPr>
              <a:t>Keynesian</a:t>
            </a:r>
            <a:r>
              <a:rPr lang="de-DE" sz="2800" b="1" dirty="0">
                <a:solidFill>
                  <a:srgbClr val="FFFF00"/>
                </a:solidFill>
                <a:effectLst>
                  <a:outerShdw blurRad="38100" dist="38100" dir="2700000" algn="tl">
                    <a:srgbClr val="000000"/>
                  </a:outerShdw>
                </a:effectLst>
              </a:rPr>
              <a:t> Model </a:t>
            </a:r>
            <a:r>
              <a:rPr lang="de-DE" sz="2800" b="1" dirty="0" err="1">
                <a:solidFill>
                  <a:srgbClr val="FFFF00"/>
                </a:solidFill>
                <a:effectLst>
                  <a:outerShdw blurRad="38100" dist="38100" dir="2700000" algn="tl">
                    <a:srgbClr val="000000"/>
                  </a:outerShdw>
                </a:effectLst>
              </a:rPr>
              <a:t>and</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its</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Policy</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Implications</a:t>
            </a:r>
            <a:br>
              <a:rPr lang="de-DE" sz="2800" b="1" dirty="0">
                <a:solidFill>
                  <a:srgbClr val="FFFF00"/>
                </a:solidFill>
                <a:effectLst>
                  <a:outerShdw blurRad="38100" dist="38100" dir="2700000" algn="tl">
                    <a:srgbClr val="000000"/>
                  </a:outerShdw>
                </a:effectLst>
              </a:rPr>
            </a:br>
            <a:r>
              <a:rPr lang="de-DE" sz="2800" b="1" dirty="0">
                <a:solidFill>
                  <a:srgbClr val="FFFF00"/>
                </a:solidFill>
                <a:effectLst>
                  <a:outerShdw blurRad="38100" dist="38100" dir="2700000" algn="tl">
                    <a:srgbClr val="000000"/>
                  </a:outerShdw>
                </a:effectLst>
              </a:rPr>
              <a:t> </a:t>
            </a:r>
            <a:r>
              <a:rPr lang="de-DE" sz="2600" b="1" dirty="0">
                <a:solidFill>
                  <a:srgbClr val="FFFF00"/>
                </a:solidFill>
                <a:effectLst>
                  <a:outerShdw blurRad="38100" dist="38100" dir="2700000" algn="tl">
                    <a:srgbClr val="000000"/>
                  </a:outerShdw>
                </a:effectLst>
              </a:rPr>
              <a:t>4.3.1. </a:t>
            </a:r>
            <a:r>
              <a:rPr lang="de-DE" sz="2600" b="1" dirty="0" err="1">
                <a:solidFill>
                  <a:srgbClr val="FFFF00"/>
                </a:solidFill>
                <a:effectLst>
                  <a:outerShdw blurRad="38100" dist="38100" dir="2700000" algn="tl">
                    <a:srgbClr val="000000"/>
                  </a:outerShdw>
                </a:effectLst>
              </a:rPr>
              <a:t>Fiscal</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Policy</a:t>
            </a:r>
            <a:endParaRPr lang="en-US" sz="2600" b="1" dirty="0">
              <a:solidFill>
                <a:srgbClr val="FFFF00"/>
              </a:solidFill>
              <a:effectLst>
                <a:outerShdw blurRad="38100" dist="38100" dir="2700000" algn="tl">
                  <a:srgbClr val="000000"/>
                </a:outerShdw>
              </a:effectLst>
            </a:endParaRPr>
          </a:p>
        </p:txBody>
      </p:sp>
      <p:sp>
        <p:nvSpPr>
          <p:cNvPr id="148528" name="Line 51"/>
          <p:cNvSpPr>
            <a:spLocks noChangeShapeType="1"/>
          </p:cNvSpPr>
          <p:nvPr/>
        </p:nvSpPr>
        <p:spPr bwMode="auto">
          <a:xfrm rot="5400000" flipH="1">
            <a:off x="6504781" y="3164682"/>
            <a:ext cx="14763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8529" name="Oval 66"/>
          <p:cNvSpPr>
            <a:spLocks noChangeArrowheads="1"/>
          </p:cNvSpPr>
          <p:nvPr/>
        </p:nvSpPr>
        <p:spPr bwMode="auto">
          <a:xfrm>
            <a:off x="6529388" y="162877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32883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32883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32884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32884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32884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32884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3288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28838" grpId="0" animBg="1"/>
      <p:bldP spid="7328839" grpId="0" animBg="1"/>
      <p:bldP spid="7328840" grpId="0" animBg="1"/>
      <p:bldP spid="7328841" grpId="0"/>
      <p:bldP spid="7328842" grpId="0" animBg="1"/>
      <p:bldP spid="7328843" grpId="0" animBg="1"/>
      <p:bldP spid="7328844" grpId="0" animBg="1"/>
    </p:bldLst>
  </p:timing>
</p:sld>
</file>

<file path=ppt/slides/slide13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950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1F21EBF7-C77A-4AA3-92AD-8A2709DDB514}" type="slidenum">
              <a:rPr lang="de-DE" altLang="en-US" sz="1600" smtClean="0"/>
              <a:pPr>
                <a:spcBef>
                  <a:spcPct val="0"/>
                </a:spcBef>
                <a:buClrTx/>
                <a:buFontTx/>
                <a:buNone/>
              </a:pPr>
              <a:t>132</a:t>
            </a:fld>
            <a:r>
              <a:rPr lang="de-DE" altLang="en-US" sz="1600"/>
              <a:t> -</a:t>
            </a:r>
          </a:p>
        </p:txBody>
      </p:sp>
      <p:graphicFrame>
        <p:nvGraphicFramePr>
          <p:cNvPr id="149507" name="Object 2"/>
          <p:cNvGraphicFramePr>
            <a:graphicFrameLocks/>
          </p:cNvGraphicFramePr>
          <p:nvPr/>
        </p:nvGraphicFramePr>
        <p:xfrm>
          <a:off x="4679950" y="1244600"/>
          <a:ext cx="3079750" cy="2330450"/>
        </p:xfrm>
        <a:graphic>
          <a:graphicData uri="http://schemas.openxmlformats.org/presentationml/2006/ole">
            <mc:AlternateContent xmlns:mc="http://schemas.openxmlformats.org/markup-compatibility/2006">
              <mc:Choice xmlns:v="urn:schemas-microsoft-com:vml" Requires="v">
                <p:oleObj spid="_x0000_s150512" name="Diagramm" r:id="rId4" imgW="7448702" imgH="5315102" progId="MSGraph.Chart.8">
                  <p:embed followColorScheme="full"/>
                </p:oleObj>
              </mc:Choice>
              <mc:Fallback>
                <p:oleObj name="Diagramm" r:id="rId4" imgW="7448702" imgH="5315102"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79950" y="12446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9508"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5F773926-D345-47F0-976C-85F79EEA74ED}" type="slidenum">
              <a:rPr lang="de-DE" altLang="en-US" sz="1600" b="1"/>
              <a:pPr algn="r" eaLnBrk="1" hangingPunct="1">
                <a:spcBef>
                  <a:spcPct val="0"/>
                </a:spcBef>
                <a:buClrTx/>
                <a:buFontTx/>
                <a:buNone/>
              </a:pPr>
              <a:t>132</a:t>
            </a:fld>
            <a:r>
              <a:rPr lang="de-DE" altLang="en-US" sz="1600" b="1"/>
              <a:t> -</a:t>
            </a:r>
          </a:p>
        </p:txBody>
      </p:sp>
      <p:sp>
        <p:nvSpPr>
          <p:cNvPr id="149509"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49510" name="Text Box 24"/>
          <p:cNvSpPr txBox="1">
            <a:spLocks noChangeArrowheads="1"/>
          </p:cNvSpPr>
          <p:nvPr/>
        </p:nvSpPr>
        <p:spPr bwMode="auto">
          <a:xfrm>
            <a:off x="4921250" y="10001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t>Y</a:t>
            </a:r>
          </a:p>
        </p:txBody>
      </p:sp>
      <p:sp>
        <p:nvSpPr>
          <p:cNvPr id="149511" name="Text Box 25"/>
          <p:cNvSpPr txBox="1">
            <a:spLocks noChangeArrowheads="1"/>
          </p:cNvSpPr>
          <p:nvPr/>
        </p:nvSpPr>
        <p:spPr bwMode="auto">
          <a:xfrm>
            <a:off x="1589088" y="1025525"/>
            <a:ext cx="3540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a:t>
            </a:r>
          </a:p>
        </p:txBody>
      </p:sp>
      <p:sp>
        <p:nvSpPr>
          <p:cNvPr id="149512" name="Text Box 26"/>
          <p:cNvSpPr txBox="1">
            <a:spLocks noChangeArrowheads="1"/>
          </p:cNvSpPr>
          <p:nvPr/>
        </p:nvSpPr>
        <p:spPr bwMode="auto">
          <a:xfrm>
            <a:off x="1000125" y="17192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err="1">
                <a:solidFill>
                  <a:srgbClr val="66FFFF"/>
                </a:solidFill>
              </a:rPr>
              <a:t>i</a:t>
            </a:r>
            <a:r>
              <a:rPr lang="de-DE" altLang="en-US" sz="1800" baseline="-25000" dirty="0" err="1">
                <a:solidFill>
                  <a:srgbClr val="66FFFF"/>
                </a:solidFill>
              </a:rPr>
              <a:t>1</a:t>
            </a:r>
            <a:endParaRPr lang="el-GR" altLang="en-US" sz="1800" baseline="-25000" dirty="0">
              <a:solidFill>
                <a:srgbClr val="66FFFF"/>
              </a:solidFill>
            </a:endParaRPr>
          </a:p>
        </p:txBody>
      </p:sp>
      <p:sp>
        <p:nvSpPr>
          <p:cNvPr id="149513" name="Text Box 27"/>
          <p:cNvSpPr txBox="1">
            <a:spLocks noChangeArrowheads="1"/>
          </p:cNvSpPr>
          <p:nvPr/>
        </p:nvSpPr>
        <p:spPr bwMode="auto">
          <a:xfrm>
            <a:off x="6985000" y="19970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C(Y)</a:t>
            </a:r>
          </a:p>
        </p:txBody>
      </p:sp>
      <p:sp>
        <p:nvSpPr>
          <p:cNvPr id="149514" name="Text Box 28"/>
          <p:cNvSpPr txBox="1">
            <a:spLocks noChangeArrowheads="1"/>
          </p:cNvSpPr>
          <p:nvPr/>
        </p:nvSpPr>
        <p:spPr bwMode="auto">
          <a:xfrm>
            <a:off x="7650163" y="28146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Y</a:t>
            </a:r>
          </a:p>
        </p:txBody>
      </p:sp>
      <p:graphicFrame>
        <p:nvGraphicFramePr>
          <p:cNvPr id="149515" name="Object 29"/>
          <p:cNvGraphicFramePr>
            <a:graphicFrameLocks/>
          </p:cNvGraphicFramePr>
          <p:nvPr/>
        </p:nvGraphicFramePr>
        <p:xfrm>
          <a:off x="1263650" y="1231900"/>
          <a:ext cx="3079750" cy="2330450"/>
        </p:xfrm>
        <a:graphic>
          <a:graphicData uri="http://schemas.openxmlformats.org/presentationml/2006/ole">
            <mc:AlternateContent xmlns:mc="http://schemas.openxmlformats.org/markup-compatibility/2006">
              <mc:Choice xmlns:v="urn:schemas-microsoft-com:vml" Requires="v">
                <p:oleObj spid="_x0000_s150513" name="Diagramm" r:id="rId6" imgW="7439008" imgH="5315085" progId="MSGraph.Chart.8">
                  <p:embed followColorScheme="full"/>
                </p:oleObj>
              </mc:Choice>
              <mc:Fallback>
                <p:oleObj name="Diagramm" r:id="rId6" imgW="7439008" imgH="5315085" progId="MSGraph.Chart.8">
                  <p:embed followColorScheme="full"/>
                  <p:pic>
                    <p:nvPicPr>
                      <p:cNvPr id="0" name="Object 29"/>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63650" y="12319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9516" name="Line 30"/>
          <p:cNvSpPr>
            <a:spLocks noChangeShapeType="1"/>
          </p:cNvSpPr>
          <p:nvPr/>
        </p:nvSpPr>
        <p:spPr bwMode="auto">
          <a:xfrm flipV="1">
            <a:off x="4921250" y="13668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17" name="Line 31"/>
          <p:cNvSpPr>
            <a:spLocks noChangeShapeType="1"/>
          </p:cNvSpPr>
          <p:nvPr/>
        </p:nvSpPr>
        <p:spPr bwMode="auto">
          <a:xfrm>
            <a:off x="4217988" y="31480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9518" name="Line 33"/>
          <p:cNvSpPr>
            <a:spLocks noChangeShapeType="1"/>
          </p:cNvSpPr>
          <p:nvPr/>
        </p:nvSpPr>
        <p:spPr bwMode="auto">
          <a:xfrm flipV="1">
            <a:off x="4922838" y="21939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19" name="Line 34"/>
          <p:cNvSpPr>
            <a:spLocks noChangeShapeType="1"/>
          </p:cNvSpPr>
          <p:nvPr/>
        </p:nvSpPr>
        <p:spPr bwMode="auto">
          <a:xfrm>
            <a:off x="7643813" y="31432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9520" name="Line 36"/>
          <p:cNvSpPr>
            <a:spLocks noChangeShapeType="1"/>
          </p:cNvSpPr>
          <p:nvPr/>
        </p:nvSpPr>
        <p:spPr bwMode="auto">
          <a:xfrm>
            <a:off x="1565275" y="1892300"/>
            <a:ext cx="566738" cy="635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21" name="Text Box 38"/>
          <p:cNvSpPr txBox="1">
            <a:spLocks noChangeArrowheads="1"/>
          </p:cNvSpPr>
          <p:nvPr/>
        </p:nvSpPr>
        <p:spPr bwMode="auto">
          <a:xfrm>
            <a:off x="4492625" y="270986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30000" dirty="0">
              <a:solidFill>
                <a:srgbClr val="66FFFF"/>
              </a:solidFill>
            </a:endParaRPr>
          </a:p>
        </p:txBody>
      </p:sp>
      <p:sp>
        <p:nvSpPr>
          <p:cNvPr id="149522" name="AutoShape 39"/>
          <p:cNvSpPr>
            <a:spLocks/>
          </p:cNvSpPr>
          <p:nvPr/>
        </p:nvSpPr>
        <p:spPr bwMode="auto">
          <a:xfrm>
            <a:off x="4679950" y="2640013"/>
            <a:ext cx="242888" cy="492125"/>
          </a:xfrm>
          <a:prstGeom prst="leftBrace">
            <a:avLst>
              <a:gd name="adj1" fmla="val 16884"/>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9523" name="Text Box 41"/>
          <p:cNvSpPr txBox="1">
            <a:spLocks noChangeArrowheads="1"/>
          </p:cNvSpPr>
          <p:nvPr/>
        </p:nvSpPr>
        <p:spPr bwMode="auto">
          <a:xfrm>
            <a:off x="4175125" y="28098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I,S</a:t>
            </a:r>
          </a:p>
        </p:txBody>
      </p:sp>
      <p:sp>
        <p:nvSpPr>
          <p:cNvPr id="149524" name="Line 46"/>
          <p:cNvSpPr>
            <a:spLocks noChangeShapeType="1"/>
          </p:cNvSpPr>
          <p:nvPr/>
        </p:nvSpPr>
        <p:spPr bwMode="auto">
          <a:xfrm>
            <a:off x="1611313" y="15414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25" name="Line 47"/>
          <p:cNvSpPr>
            <a:spLocks noChangeShapeType="1"/>
          </p:cNvSpPr>
          <p:nvPr/>
        </p:nvSpPr>
        <p:spPr bwMode="auto">
          <a:xfrm flipV="1">
            <a:off x="4935538" y="16875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26" name="Line 48"/>
          <p:cNvSpPr>
            <a:spLocks noChangeShapeType="1"/>
          </p:cNvSpPr>
          <p:nvPr/>
        </p:nvSpPr>
        <p:spPr bwMode="auto">
          <a:xfrm rot="5400000" flipH="1">
            <a:off x="5506244" y="2610644"/>
            <a:ext cx="10493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27" name="Line 49"/>
          <p:cNvSpPr>
            <a:spLocks noChangeShapeType="1"/>
          </p:cNvSpPr>
          <p:nvPr/>
        </p:nvSpPr>
        <p:spPr bwMode="auto">
          <a:xfrm>
            <a:off x="4913313" y="21320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28" name="Oval 50"/>
          <p:cNvSpPr>
            <a:spLocks noChangeArrowheads="1"/>
          </p:cNvSpPr>
          <p:nvPr/>
        </p:nvSpPr>
        <p:spPr bwMode="auto">
          <a:xfrm>
            <a:off x="5984875" y="21050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9529" name="Line 52"/>
          <p:cNvSpPr>
            <a:spLocks noChangeShapeType="1"/>
          </p:cNvSpPr>
          <p:nvPr/>
        </p:nvSpPr>
        <p:spPr bwMode="auto">
          <a:xfrm flipV="1">
            <a:off x="2120900" y="1577975"/>
            <a:ext cx="11113" cy="15668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30" name="Text Box 53"/>
          <p:cNvSpPr txBox="1">
            <a:spLocks noChangeArrowheads="1"/>
          </p:cNvSpPr>
          <p:nvPr/>
        </p:nvSpPr>
        <p:spPr bwMode="auto">
          <a:xfrm>
            <a:off x="1939925" y="3271838"/>
            <a:ext cx="366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149531" name="Text Box 54"/>
          <p:cNvSpPr txBox="1">
            <a:spLocks noChangeArrowheads="1"/>
          </p:cNvSpPr>
          <p:nvPr/>
        </p:nvSpPr>
        <p:spPr bwMode="auto">
          <a:xfrm>
            <a:off x="5973763" y="33147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Y</a:t>
            </a:r>
            <a:r>
              <a:rPr lang="de-DE" altLang="en-US" sz="2000" baseline="-25000" dirty="0" err="1">
                <a:solidFill>
                  <a:srgbClr val="66FFFF"/>
                </a:solidFill>
              </a:rPr>
              <a:t>2</a:t>
            </a:r>
            <a:endParaRPr lang="el-GR" altLang="en-US" sz="2000" baseline="-25000" dirty="0">
              <a:solidFill>
                <a:srgbClr val="66FFFF"/>
              </a:solidFill>
            </a:endParaRPr>
          </a:p>
        </p:txBody>
      </p:sp>
      <p:sp>
        <p:nvSpPr>
          <p:cNvPr id="149532" name="Text Box 55"/>
          <p:cNvSpPr txBox="1">
            <a:spLocks noChangeArrowheads="1"/>
          </p:cNvSpPr>
          <p:nvPr/>
        </p:nvSpPr>
        <p:spPr bwMode="auto">
          <a:xfrm>
            <a:off x="3368675" y="2655888"/>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endParaRPr lang="el-GR" altLang="en-US" sz="1800">
              <a:solidFill>
                <a:srgbClr val="66FFFF"/>
              </a:solidFill>
            </a:endParaRPr>
          </a:p>
        </p:txBody>
      </p:sp>
      <p:sp>
        <p:nvSpPr>
          <p:cNvPr id="149533" name="Text Box 57"/>
          <p:cNvSpPr txBox="1">
            <a:spLocks noChangeArrowheads="1"/>
          </p:cNvSpPr>
          <p:nvPr/>
        </p:nvSpPr>
        <p:spPr bwMode="auto">
          <a:xfrm>
            <a:off x="6959600" y="14827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C(Y) + </a:t>
            </a:r>
            <a:r>
              <a:rPr lang="de-DE" altLang="en-US" sz="2000" dirty="0" err="1">
                <a:solidFill>
                  <a:srgbClr val="66FFFF"/>
                </a:solidFill>
              </a:rPr>
              <a:t>I</a:t>
            </a:r>
            <a:r>
              <a:rPr lang="de-DE" altLang="en-US" sz="2000" baseline="-25000" dirty="0" err="1">
                <a:solidFill>
                  <a:srgbClr val="66FFFF"/>
                </a:solidFill>
              </a:rPr>
              <a:t>1</a:t>
            </a:r>
            <a:endParaRPr lang="el-GR" altLang="en-US" sz="2000" baseline="30000" dirty="0">
              <a:solidFill>
                <a:srgbClr val="66FFFF"/>
              </a:solidFill>
            </a:endParaRPr>
          </a:p>
        </p:txBody>
      </p:sp>
      <p:sp>
        <p:nvSpPr>
          <p:cNvPr id="149534" name="Oval 60"/>
          <p:cNvSpPr>
            <a:spLocks noChangeArrowheads="1"/>
          </p:cNvSpPr>
          <p:nvPr/>
        </p:nvSpPr>
        <p:spPr bwMode="auto">
          <a:xfrm>
            <a:off x="2089150" y="18494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9535" name="Text Box 63"/>
          <p:cNvSpPr txBox="1">
            <a:spLocks noChangeArrowheads="1"/>
          </p:cNvSpPr>
          <p:nvPr/>
        </p:nvSpPr>
        <p:spPr bwMode="auto">
          <a:xfrm>
            <a:off x="2065338" y="1200150"/>
            <a:ext cx="1878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S(Y) = 0,5*Y</a:t>
            </a:r>
            <a:endParaRPr lang="el-GR" altLang="en-US" sz="2000">
              <a:solidFill>
                <a:srgbClr val="66FFFF"/>
              </a:solidFill>
            </a:endParaRPr>
          </a:p>
        </p:txBody>
      </p:sp>
      <p:sp>
        <p:nvSpPr>
          <p:cNvPr id="149536" name="Line 65"/>
          <p:cNvSpPr>
            <a:spLocks noChangeShapeType="1"/>
          </p:cNvSpPr>
          <p:nvPr/>
        </p:nvSpPr>
        <p:spPr bwMode="auto">
          <a:xfrm flipV="1">
            <a:off x="4922838" y="1430338"/>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37" name="Oval 66"/>
          <p:cNvSpPr>
            <a:spLocks noChangeArrowheads="1"/>
          </p:cNvSpPr>
          <p:nvPr/>
        </p:nvSpPr>
        <p:spPr bwMode="auto">
          <a:xfrm>
            <a:off x="6527800" y="160337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49538" name="Line 67"/>
          <p:cNvSpPr>
            <a:spLocks noChangeShapeType="1"/>
          </p:cNvSpPr>
          <p:nvPr/>
        </p:nvSpPr>
        <p:spPr bwMode="auto">
          <a:xfrm flipV="1">
            <a:off x="6856413" y="1541463"/>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39" name="Line 68"/>
          <p:cNvSpPr>
            <a:spLocks noChangeShapeType="1"/>
          </p:cNvSpPr>
          <p:nvPr/>
        </p:nvSpPr>
        <p:spPr bwMode="auto">
          <a:xfrm flipV="1">
            <a:off x="5397500" y="2205038"/>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40" name="Text Box 69"/>
          <p:cNvSpPr txBox="1">
            <a:spLocks noChangeArrowheads="1"/>
          </p:cNvSpPr>
          <p:nvPr/>
        </p:nvSpPr>
        <p:spPr bwMode="auto">
          <a:xfrm>
            <a:off x="6961188" y="1195388"/>
            <a:ext cx="1763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C(Y) + </a:t>
            </a:r>
            <a:r>
              <a:rPr lang="de-DE" altLang="en-US" sz="2000" dirty="0" err="1">
                <a:solidFill>
                  <a:srgbClr val="66FFFF"/>
                </a:solidFill>
              </a:rPr>
              <a:t>I</a:t>
            </a:r>
            <a:r>
              <a:rPr lang="de-DE" altLang="en-US" sz="2000" baseline="-25000" dirty="0" err="1">
                <a:solidFill>
                  <a:srgbClr val="66FFFF"/>
                </a:solidFill>
              </a:rPr>
              <a:t>1</a:t>
            </a:r>
            <a:r>
              <a:rPr lang="de-DE" altLang="en-US" sz="2000" dirty="0">
                <a:solidFill>
                  <a:srgbClr val="66FFFF"/>
                </a:solidFill>
              </a:rPr>
              <a:t> + G</a:t>
            </a:r>
            <a:endParaRPr lang="el-GR" altLang="en-US" sz="2000" baseline="30000" dirty="0">
              <a:solidFill>
                <a:srgbClr val="66FFFF"/>
              </a:solidFill>
            </a:endParaRPr>
          </a:p>
        </p:txBody>
      </p:sp>
      <p:sp>
        <p:nvSpPr>
          <p:cNvPr id="149541" name="Line 70"/>
          <p:cNvSpPr>
            <a:spLocks noChangeShapeType="1"/>
          </p:cNvSpPr>
          <p:nvPr/>
        </p:nvSpPr>
        <p:spPr bwMode="auto">
          <a:xfrm rot="5400000" flipH="1">
            <a:off x="5800725" y="2386013"/>
            <a:ext cx="1517650" cy="635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42" name="Arc 71"/>
          <p:cNvSpPr>
            <a:spLocks/>
          </p:cNvSpPr>
          <p:nvPr/>
        </p:nvSpPr>
        <p:spPr bwMode="auto">
          <a:xfrm rot="10313300" flipV="1">
            <a:off x="5965825" y="1625600"/>
            <a:ext cx="552450" cy="36512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149543" name="Line 72"/>
          <p:cNvSpPr>
            <a:spLocks noChangeShapeType="1"/>
          </p:cNvSpPr>
          <p:nvPr/>
        </p:nvSpPr>
        <p:spPr bwMode="auto">
          <a:xfrm>
            <a:off x="1654175" y="1362075"/>
            <a:ext cx="1819275" cy="13128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44" name="Text Box 73"/>
          <p:cNvSpPr txBox="1">
            <a:spLocks noChangeArrowheads="1"/>
          </p:cNvSpPr>
          <p:nvPr/>
        </p:nvSpPr>
        <p:spPr bwMode="auto">
          <a:xfrm>
            <a:off x="3100388" y="2009775"/>
            <a:ext cx="2030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I(i, E(r°)) + D</a:t>
            </a:r>
            <a:r>
              <a:rPr lang="de-DE" altLang="en-US" sz="2000" baseline="-25000">
                <a:solidFill>
                  <a:srgbClr val="66FFFF"/>
                </a:solidFill>
              </a:rPr>
              <a:t>G</a:t>
            </a:r>
            <a:endParaRPr lang="el-GR" altLang="en-US" sz="2000" baseline="-25000">
              <a:solidFill>
                <a:srgbClr val="66FFFF"/>
              </a:solidFill>
            </a:endParaRPr>
          </a:p>
        </p:txBody>
      </p:sp>
      <p:sp>
        <p:nvSpPr>
          <p:cNvPr id="149545" name="Line 74"/>
          <p:cNvSpPr>
            <a:spLocks noChangeShapeType="1"/>
          </p:cNvSpPr>
          <p:nvPr/>
        </p:nvSpPr>
        <p:spPr bwMode="auto">
          <a:xfrm rot="-5400000">
            <a:off x="3148013" y="2430463"/>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46" name="Line 75"/>
          <p:cNvSpPr>
            <a:spLocks noChangeShapeType="1"/>
          </p:cNvSpPr>
          <p:nvPr/>
        </p:nvSpPr>
        <p:spPr bwMode="auto">
          <a:xfrm rot="-5400000">
            <a:off x="1912938" y="1560513"/>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30892" name="Line 76"/>
          <p:cNvSpPr>
            <a:spLocks noChangeShapeType="1"/>
          </p:cNvSpPr>
          <p:nvPr/>
        </p:nvSpPr>
        <p:spPr bwMode="auto">
          <a:xfrm flipV="1">
            <a:off x="2363788" y="1576388"/>
            <a:ext cx="11112" cy="1566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30893" name="Line 77"/>
          <p:cNvSpPr>
            <a:spLocks noChangeShapeType="1"/>
          </p:cNvSpPr>
          <p:nvPr/>
        </p:nvSpPr>
        <p:spPr bwMode="auto">
          <a:xfrm flipV="1">
            <a:off x="2120900" y="1879600"/>
            <a:ext cx="220663" cy="11113"/>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30894" name="Oval 78"/>
          <p:cNvSpPr>
            <a:spLocks noChangeArrowheads="1"/>
          </p:cNvSpPr>
          <p:nvPr/>
        </p:nvSpPr>
        <p:spPr bwMode="auto">
          <a:xfrm>
            <a:off x="2333625" y="18494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330895" name="Line 79"/>
          <p:cNvSpPr>
            <a:spLocks noChangeShapeType="1"/>
          </p:cNvSpPr>
          <p:nvPr/>
        </p:nvSpPr>
        <p:spPr bwMode="auto">
          <a:xfrm>
            <a:off x="2182813" y="2640013"/>
            <a:ext cx="158750"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51" name="Line 80"/>
          <p:cNvSpPr>
            <a:spLocks noChangeShapeType="1"/>
          </p:cNvSpPr>
          <p:nvPr/>
        </p:nvSpPr>
        <p:spPr bwMode="auto">
          <a:xfrm>
            <a:off x="6078538" y="3022600"/>
            <a:ext cx="450850"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49552" name="AutoShape 81"/>
          <p:cNvSpPr>
            <a:spLocks noChangeArrowheads="1"/>
          </p:cNvSpPr>
          <p:nvPr/>
        </p:nvSpPr>
        <p:spPr bwMode="auto">
          <a:xfrm>
            <a:off x="88900" y="41386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rgbClr val="3333FF"/>
                </a:solidFill>
              </a:rPr>
              <a:t>Since the increase in income by 10, increases, for a given savings ratio of 50%, the credit supply of households by 5, credit supply of households grows by the same amount as government consumption.</a:t>
            </a:r>
          </a:p>
          <a:p>
            <a:pPr eaLnBrk="1" hangingPunct="1">
              <a:spcBef>
                <a:spcPct val="0"/>
              </a:spcBef>
              <a:buClrTx/>
              <a:buFontTx/>
              <a:buNone/>
            </a:pPr>
            <a:endParaRPr lang="de-DE" altLang="en-US" sz="2000" dirty="0">
              <a:solidFill>
                <a:srgbClr val="3333FF"/>
              </a:solidFill>
            </a:endParaRPr>
          </a:p>
          <a:p>
            <a:pPr eaLnBrk="1" hangingPunct="1">
              <a:spcBef>
                <a:spcPct val="0"/>
              </a:spcBef>
              <a:buClrTx/>
              <a:buNone/>
            </a:pPr>
            <a:r>
              <a:rPr lang="en-US" altLang="en-US" sz="2000" dirty="0">
                <a:solidFill>
                  <a:srgbClr val="3333FF"/>
                </a:solidFill>
              </a:rPr>
              <a:t>As a result, the interest rate stays constant, such that investment demand does not fall, but stays on its initial level of 10 units. Consequently, a Crowding-Out does not take place!</a:t>
            </a:r>
          </a:p>
        </p:txBody>
      </p:sp>
      <p:sp>
        <p:nvSpPr>
          <p:cNvPr id="149553" name="Text Box 77"/>
          <p:cNvSpPr txBox="1">
            <a:spLocks noChangeArrowheads="1"/>
          </p:cNvSpPr>
          <p:nvPr/>
        </p:nvSpPr>
        <p:spPr bwMode="auto">
          <a:xfrm>
            <a:off x="6443663" y="33528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Y</a:t>
            </a:r>
            <a:r>
              <a:rPr lang="de-DE" altLang="en-US" sz="2000" baseline="-25000" dirty="0" err="1">
                <a:solidFill>
                  <a:srgbClr val="66FFFF"/>
                </a:solidFill>
              </a:rPr>
              <a:t>1</a:t>
            </a:r>
            <a:endParaRPr lang="el-GR" altLang="en-US" sz="2000" baseline="-25000" dirty="0">
              <a:solidFill>
                <a:srgbClr val="66FFFF"/>
              </a:solidFill>
            </a:endParaRPr>
          </a:p>
        </p:txBody>
      </p:sp>
      <p:sp>
        <p:nvSpPr>
          <p:cNvPr id="149554" name="Line 32"/>
          <p:cNvSpPr>
            <a:spLocks noChangeShapeType="1"/>
          </p:cNvSpPr>
          <p:nvPr/>
        </p:nvSpPr>
        <p:spPr bwMode="auto">
          <a:xfrm rot="5400000" flipH="1">
            <a:off x="1531938" y="13430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49555" name="Line 35"/>
          <p:cNvSpPr>
            <a:spLocks noChangeShapeType="1"/>
          </p:cNvSpPr>
          <p:nvPr/>
        </p:nvSpPr>
        <p:spPr bwMode="auto">
          <a:xfrm rot="5400000" flipH="1">
            <a:off x="4881563" y="13430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56505" name="Rectangle 6"/>
          <p:cNvSpPr>
            <a:spLocks noChangeArrowheads="1"/>
          </p:cNvSpPr>
          <p:nvPr/>
        </p:nvSpPr>
        <p:spPr bwMode="auto">
          <a:xfrm>
            <a:off x="0" y="-19050"/>
            <a:ext cx="9144000" cy="998538"/>
          </a:xfrm>
          <a:prstGeom prst="rect">
            <a:avLst/>
          </a:prstGeom>
          <a:noFill/>
          <a:ln w="9525">
            <a:noFill/>
            <a:miter lim="800000"/>
            <a:headEnd/>
            <a:tailEnd/>
          </a:ln>
        </p:spPr>
        <p:txBody>
          <a:bodyPr tIns="0" anchor="ctr"/>
          <a:lstStyle/>
          <a:p>
            <a:pPr algn="ctr" eaLnBrk="1" hangingPunct="1">
              <a:defRPr/>
            </a:pPr>
            <a:r>
              <a:rPr lang="de-DE" sz="2800" b="1" dirty="0">
                <a:solidFill>
                  <a:srgbClr val="FFFF00"/>
                </a:solidFill>
                <a:effectLst>
                  <a:outerShdw blurRad="38100" dist="38100" dir="2700000" algn="tl">
                    <a:srgbClr val="000000"/>
                  </a:outerShdw>
                </a:effectLst>
              </a:rPr>
              <a:t>4. The </a:t>
            </a:r>
            <a:r>
              <a:rPr lang="de-DE" sz="2800" b="1" dirty="0" err="1">
                <a:solidFill>
                  <a:srgbClr val="FFFF00"/>
                </a:solidFill>
                <a:effectLst>
                  <a:outerShdw blurRad="38100" dist="38100" dir="2700000" algn="tl">
                    <a:srgbClr val="000000"/>
                  </a:outerShdw>
                </a:effectLst>
              </a:rPr>
              <a:t>Keynesian</a:t>
            </a:r>
            <a:r>
              <a:rPr lang="de-DE" sz="2800" b="1" dirty="0">
                <a:solidFill>
                  <a:srgbClr val="FFFF00"/>
                </a:solidFill>
                <a:effectLst>
                  <a:outerShdw blurRad="38100" dist="38100" dir="2700000" algn="tl">
                    <a:srgbClr val="000000"/>
                  </a:outerShdw>
                </a:effectLst>
              </a:rPr>
              <a:t> Model </a:t>
            </a:r>
            <a:r>
              <a:rPr lang="de-DE" sz="2800" b="1" dirty="0" err="1">
                <a:solidFill>
                  <a:srgbClr val="FFFF00"/>
                </a:solidFill>
                <a:effectLst>
                  <a:outerShdw blurRad="38100" dist="38100" dir="2700000" algn="tl">
                    <a:srgbClr val="000000"/>
                  </a:outerShdw>
                </a:effectLst>
              </a:rPr>
              <a:t>and</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its</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Policy</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Implications</a:t>
            </a:r>
            <a:br>
              <a:rPr lang="de-DE" sz="2800" b="1" dirty="0">
                <a:solidFill>
                  <a:srgbClr val="FFFF00"/>
                </a:solidFill>
                <a:effectLst>
                  <a:outerShdw blurRad="38100" dist="38100" dir="2700000" algn="tl">
                    <a:srgbClr val="000000"/>
                  </a:outerShdw>
                </a:effectLst>
              </a:rPr>
            </a:br>
            <a:r>
              <a:rPr lang="de-DE" sz="2800" b="1" dirty="0">
                <a:solidFill>
                  <a:srgbClr val="FFFF00"/>
                </a:solidFill>
                <a:effectLst>
                  <a:outerShdw blurRad="38100" dist="38100" dir="2700000" algn="tl">
                    <a:srgbClr val="000000"/>
                  </a:outerShdw>
                </a:effectLst>
              </a:rPr>
              <a:t> </a:t>
            </a:r>
            <a:r>
              <a:rPr lang="de-DE" sz="2600" b="1" dirty="0">
                <a:solidFill>
                  <a:srgbClr val="FFFF00"/>
                </a:solidFill>
                <a:effectLst>
                  <a:outerShdw blurRad="38100" dist="38100" dir="2700000" algn="tl">
                    <a:srgbClr val="000000"/>
                  </a:outerShdw>
                </a:effectLst>
              </a:rPr>
              <a:t>4.3.1. </a:t>
            </a:r>
            <a:r>
              <a:rPr lang="de-DE" sz="2600" b="1" dirty="0" err="1">
                <a:solidFill>
                  <a:srgbClr val="FFFF00"/>
                </a:solidFill>
                <a:effectLst>
                  <a:outerShdw blurRad="38100" dist="38100" dir="2700000" algn="tl">
                    <a:srgbClr val="000000"/>
                  </a:outerShdw>
                </a:effectLst>
              </a:rPr>
              <a:t>Fiscal</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Policy</a:t>
            </a:r>
            <a:endParaRPr lang="en-US" sz="2600" b="1" dirty="0">
              <a:solidFill>
                <a:srgbClr val="FFFF00"/>
              </a:solidFill>
              <a:effectLst>
                <a:outerShdw blurRad="38100" dist="38100" dir="2700000" algn="tl">
                  <a:srgbClr val="000000"/>
                </a:outerShdw>
              </a:effectLst>
            </a:endParaRPr>
          </a:p>
        </p:txBody>
      </p:sp>
      <p:sp>
        <p:nvSpPr>
          <p:cNvPr id="149557" name="Line 51"/>
          <p:cNvSpPr>
            <a:spLocks noChangeShapeType="1"/>
          </p:cNvSpPr>
          <p:nvPr/>
        </p:nvSpPr>
        <p:spPr bwMode="auto">
          <a:xfrm rot="5400000" flipH="1">
            <a:off x="6504781" y="3164682"/>
            <a:ext cx="14763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33089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3308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33089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3308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30892" grpId="0" animBg="1"/>
      <p:bldP spid="7330893" grpId="0" animBg="1"/>
      <p:bldP spid="7330894" grpId="0" animBg="1"/>
      <p:bldP spid="7330895" grpId="0" animBg="1"/>
    </p:bldLst>
  </p:timing>
</p:sld>
</file>

<file path=ppt/slides/slide1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053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19156DA5-7B35-48C6-B5D1-55A2BACD547D}" type="slidenum">
              <a:rPr lang="de-DE" altLang="en-US" sz="1600" smtClean="0"/>
              <a:pPr>
                <a:spcBef>
                  <a:spcPct val="0"/>
                </a:spcBef>
                <a:buClrTx/>
                <a:buFontTx/>
                <a:buNone/>
              </a:pPr>
              <a:t>133</a:t>
            </a:fld>
            <a:r>
              <a:rPr lang="de-DE" altLang="en-US" sz="1600"/>
              <a:t> -</a:t>
            </a:r>
          </a:p>
        </p:txBody>
      </p:sp>
      <p:graphicFrame>
        <p:nvGraphicFramePr>
          <p:cNvPr id="150531" name="Object 2"/>
          <p:cNvGraphicFramePr>
            <a:graphicFrameLocks/>
          </p:cNvGraphicFramePr>
          <p:nvPr/>
        </p:nvGraphicFramePr>
        <p:xfrm>
          <a:off x="4679950" y="1244600"/>
          <a:ext cx="3079750" cy="2330450"/>
        </p:xfrm>
        <a:graphic>
          <a:graphicData uri="http://schemas.openxmlformats.org/presentationml/2006/ole">
            <mc:AlternateContent xmlns:mc="http://schemas.openxmlformats.org/markup-compatibility/2006">
              <mc:Choice xmlns:v="urn:schemas-microsoft-com:vml" Requires="v">
                <p:oleObj spid="_x0000_s151533" name="Diagramm" r:id="rId4" imgW="7448702" imgH="5315102" progId="MSGraph.Chart.8">
                  <p:embed followColorScheme="full"/>
                </p:oleObj>
              </mc:Choice>
              <mc:Fallback>
                <p:oleObj name="Diagramm" r:id="rId4" imgW="7448702" imgH="5315102"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79950" y="12446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0532"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9F11649-DEF0-4447-AA96-B35DF7300FB7}" type="slidenum">
              <a:rPr lang="de-DE" altLang="en-US" sz="1600" b="1"/>
              <a:pPr algn="r" eaLnBrk="1" hangingPunct="1">
                <a:spcBef>
                  <a:spcPct val="0"/>
                </a:spcBef>
                <a:buClrTx/>
                <a:buFontTx/>
                <a:buNone/>
              </a:pPr>
              <a:t>133</a:t>
            </a:fld>
            <a:r>
              <a:rPr lang="de-DE" altLang="en-US" sz="1600" b="1"/>
              <a:t> -</a:t>
            </a:r>
          </a:p>
        </p:txBody>
      </p:sp>
      <p:sp>
        <p:nvSpPr>
          <p:cNvPr id="150533"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50534" name="Text Box 24"/>
          <p:cNvSpPr txBox="1">
            <a:spLocks noChangeArrowheads="1"/>
          </p:cNvSpPr>
          <p:nvPr/>
        </p:nvSpPr>
        <p:spPr bwMode="auto">
          <a:xfrm>
            <a:off x="4921250" y="10255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t>Y</a:t>
            </a:r>
          </a:p>
        </p:txBody>
      </p:sp>
      <p:sp>
        <p:nvSpPr>
          <p:cNvPr id="150535" name="Text Box 25"/>
          <p:cNvSpPr txBox="1">
            <a:spLocks noChangeArrowheads="1"/>
          </p:cNvSpPr>
          <p:nvPr/>
        </p:nvSpPr>
        <p:spPr bwMode="auto">
          <a:xfrm>
            <a:off x="1589088" y="1050925"/>
            <a:ext cx="3540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a:t>
            </a:r>
          </a:p>
        </p:txBody>
      </p:sp>
      <p:sp>
        <p:nvSpPr>
          <p:cNvPr id="150536" name="Text Box 26"/>
          <p:cNvSpPr txBox="1">
            <a:spLocks noChangeArrowheads="1"/>
          </p:cNvSpPr>
          <p:nvPr/>
        </p:nvSpPr>
        <p:spPr bwMode="auto">
          <a:xfrm>
            <a:off x="1000125" y="17446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err="1">
                <a:solidFill>
                  <a:srgbClr val="66FFFF"/>
                </a:solidFill>
              </a:rPr>
              <a:t>i</a:t>
            </a:r>
            <a:r>
              <a:rPr lang="de-DE" altLang="en-US" sz="1800" baseline="-25000" dirty="0" err="1">
                <a:solidFill>
                  <a:srgbClr val="66FFFF"/>
                </a:solidFill>
              </a:rPr>
              <a:t>1</a:t>
            </a:r>
            <a:endParaRPr lang="el-GR" altLang="en-US" sz="1800" baseline="-25000" dirty="0">
              <a:solidFill>
                <a:srgbClr val="66FFFF"/>
              </a:solidFill>
            </a:endParaRPr>
          </a:p>
        </p:txBody>
      </p:sp>
      <p:sp>
        <p:nvSpPr>
          <p:cNvPr id="150537" name="Text Box 27"/>
          <p:cNvSpPr txBox="1">
            <a:spLocks noChangeArrowheads="1"/>
          </p:cNvSpPr>
          <p:nvPr/>
        </p:nvSpPr>
        <p:spPr bwMode="auto">
          <a:xfrm>
            <a:off x="6985000" y="20224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C(Y)</a:t>
            </a:r>
          </a:p>
        </p:txBody>
      </p:sp>
      <p:sp>
        <p:nvSpPr>
          <p:cNvPr id="150538" name="Text Box 28"/>
          <p:cNvSpPr txBox="1">
            <a:spLocks noChangeArrowheads="1"/>
          </p:cNvSpPr>
          <p:nvPr/>
        </p:nvSpPr>
        <p:spPr bwMode="auto">
          <a:xfrm>
            <a:off x="7650163" y="28400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Y</a:t>
            </a:r>
          </a:p>
        </p:txBody>
      </p:sp>
      <p:graphicFrame>
        <p:nvGraphicFramePr>
          <p:cNvPr id="150539" name="Object 29"/>
          <p:cNvGraphicFramePr>
            <a:graphicFrameLocks/>
          </p:cNvGraphicFramePr>
          <p:nvPr/>
        </p:nvGraphicFramePr>
        <p:xfrm>
          <a:off x="1263650" y="1257300"/>
          <a:ext cx="3079750" cy="2330450"/>
        </p:xfrm>
        <a:graphic>
          <a:graphicData uri="http://schemas.openxmlformats.org/presentationml/2006/ole">
            <mc:AlternateContent xmlns:mc="http://schemas.openxmlformats.org/markup-compatibility/2006">
              <mc:Choice xmlns:v="urn:schemas-microsoft-com:vml" Requires="v">
                <p:oleObj spid="_x0000_s151534" name="Diagramm" r:id="rId6" imgW="7439008" imgH="5315085" progId="MSGraph.Chart.8">
                  <p:embed followColorScheme="full"/>
                </p:oleObj>
              </mc:Choice>
              <mc:Fallback>
                <p:oleObj name="Diagramm" r:id="rId6" imgW="7439008" imgH="5315085" progId="MSGraph.Chart.8">
                  <p:embed followColorScheme="full"/>
                  <p:pic>
                    <p:nvPicPr>
                      <p:cNvPr id="0" name="Object 29"/>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63650" y="12573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0540" name="Line 30"/>
          <p:cNvSpPr>
            <a:spLocks noChangeShapeType="1"/>
          </p:cNvSpPr>
          <p:nvPr/>
        </p:nvSpPr>
        <p:spPr bwMode="auto">
          <a:xfrm flipV="1">
            <a:off x="4921250" y="13922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41" name="Line 31"/>
          <p:cNvSpPr>
            <a:spLocks noChangeShapeType="1"/>
          </p:cNvSpPr>
          <p:nvPr/>
        </p:nvSpPr>
        <p:spPr bwMode="auto">
          <a:xfrm>
            <a:off x="4217988" y="31734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0542" name="Line 33"/>
          <p:cNvSpPr>
            <a:spLocks noChangeShapeType="1"/>
          </p:cNvSpPr>
          <p:nvPr/>
        </p:nvSpPr>
        <p:spPr bwMode="auto">
          <a:xfrm flipV="1">
            <a:off x="4922838" y="22193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43" name="Line 34"/>
          <p:cNvSpPr>
            <a:spLocks noChangeShapeType="1"/>
          </p:cNvSpPr>
          <p:nvPr/>
        </p:nvSpPr>
        <p:spPr bwMode="auto">
          <a:xfrm>
            <a:off x="7643813" y="31686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0544" name="Line 36"/>
          <p:cNvSpPr>
            <a:spLocks noChangeShapeType="1"/>
          </p:cNvSpPr>
          <p:nvPr/>
        </p:nvSpPr>
        <p:spPr bwMode="auto">
          <a:xfrm flipV="1">
            <a:off x="4922838" y="1455738"/>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45" name="Line 37"/>
          <p:cNvSpPr>
            <a:spLocks noChangeShapeType="1"/>
          </p:cNvSpPr>
          <p:nvPr/>
        </p:nvSpPr>
        <p:spPr bwMode="auto">
          <a:xfrm>
            <a:off x="1654175" y="1387475"/>
            <a:ext cx="1819275" cy="13128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46" name="Line 38"/>
          <p:cNvSpPr>
            <a:spLocks noChangeShapeType="1"/>
          </p:cNvSpPr>
          <p:nvPr/>
        </p:nvSpPr>
        <p:spPr bwMode="auto">
          <a:xfrm rot="5400000" flipH="1">
            <a:off x="5792788" y="2419350"/>
            <a:ext cx="1530350" cy="3175"/>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47" name="Oval 39"/>
          <p:cNvSpPr>
            <a:spLocks noChangeArrowheads="1"/>
          </p:cNvSpPr>
          <p:nvPr/>
        </p:nvSpPr>
        <p:spPr bwMode="auto">
          <a:xfrm>
            <a:off x="6527800" y="162877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50548" name="Line 40"/>
          <p:cNvSpPr>
            <a:spLocks noChangeShapeType="1"/>
          </p:cNvSpPr>
          <p:nvPr/>
        </p:nvSpPr>
        <p:spPr bwMode="auto">
          <a:xfrm flipV="1">
            <a:off x="2363788" y="1601788"/>
            <a:ext cx="11112" cy="1566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49" name="Line 41"/>
          <p:cNvSpPr>
            <a:spLocks noChangeShapeType="1"/>
          </p:cNvSpPr>
          <p:nvPr/>
        </p:nvSpPr>
        <p:spPr bwMode="auto">
          <a:xfrm flipV="1">
            <a:off x="1565275" y="1905000"/>
            <a:ext cx="776288" cy="1270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50" name="Line 42"/>
          <p:cNvSpPr>
            <a:spLocks noChangeShapeType="1"/>
          </p:cNvSpPr>
          <p:nvPr/>
        </p:nvSpPr>
        <p:spPr bwMode="auto">
          <a:xfrm>
            <a:off x="4911725" y="1655763"/>
            <a:ext cx="1639888"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51" name="Text Box 43"/>
          <p:cNvSpPr txBox="1">
            <a:spLocks noChangeArrowheads="1"/>
          </p:cNvSpPr>
          <p:nvPr/>
        </p:nvSpPr>
        <p:spPr bwMode="auto">
          <a:xfrm>
            <a:off x="2065338" y="1225550"/>
            <a:ext cx="18780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S(Y) = 0,5*Y</a:t>
            </a:r>
            <a:endParaRPr lang="el-GR" altLang="en-US" sz="2000">
              <a:solidFill>
                <a:srgbClr val="66FFFF"/>
              </a:solidFill>
            </a:endParaRPr>
          </a:p>
        </p:txBody>
      </p:sp>
      <p:sp>
        <p:nvSpPr>
          <p:cNvPr id="150552" name="Text Box 45"/>
          <p:cNvSpPr txBox="1">
            <a:spLocks noChangeArrowheads="1"/>
          </p:cNvSpPr>
          <p:nvPr/>
        </p:nvSpPr>
        <p:spPr bwMode="auto">
          <a:xfrm>
            <a:off x="4492625" y="275431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30000" dirty="0">
              <a:solidFill>
                <a:srgbClr val="66FFFF"/>
              </a:solidFill>
            </a:endParaRPr>
          </a:p>
        </p:txBody>
      </p:sp>
      <p:sp>
        <p:nvSpPr>
          <p:cNvPr id="150553" name="AutoShape 46"/>
          <p:cNvSpPr>
            <a:spLocks/>
          </p:cNvSpPr>
          <p:nvPr/>
        </p:nvSpPr>
        <p:spPr bwMode="auto">
          <a:xfrm>
            <a:off x="4679950" y="2665413"/>
            <a:ext cx="242888" cy="492125"/>
          </a:xfrm>
          <a:prstGeom prst="leftBrace">
            <a:avLst>
              <a:gd name="adj1" fmla="val 16884"/>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50554" name="Text Box 48"/>
          <p:cNvSpPr txBox="1">
            <a:spLocks noChangeArrowheads="1"/>
          </p:cNvSpPr>
          <p:nvPr/>
        </p:nvSpPr>
        <p:spPr bwMode="auto">
          <a:xfrm>
            <a:off x="4175125" y="28352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I,S</a:t>
            </a:r>
          </a:p>
        </p:txBody>
      </p:sp>
      <p:sp>
        <p:nvSpPr>
          <p:cNvPr id="150555" name="Text Box 49"/>
          <p:cNvSpPr txBox="1">
            <a:spLocks noChangeArrowheads="1"/>
          </p:cNvSpPr>
          <p:nvPr/>
        </p:nvSpPr>
        <p:spPr bwMode="auto">
          <a:xfrm>
            <a:off x="3100388" y="2035175"/>
            <a:ext cx="2030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I(i, E(r°)) + D</a:t>
            </a:r>
            <a:r>
              <a:rPr lang="de-DE" altLang="en-US" sz="2000" baseline="-25000">
                <a:solidFill>
                  <a:srgbClr val="66FFFF"/>
                </a:solidFill>
              </a:rPr>
              <a:t>G</a:t>
            </a:r>
            <a:endParaRPr lang="el-GR" altLang="en-US" sz="2000" baseline="-25000">
              <a:solidFill>
                <a:srgbClr val="66FFFF"/>
              </a:solidFill>
            </a:endParaRPr>
          </a:p>
        </p:txBody>
      </p:sp>
      <p:sp>
        <p:nvSpPr>
          <p:cNvPr id="150556" name="Line 53"/>
          <p:cNvSpPr>
            <a:spLocks noChangeShapeType="1"/>
          </p:cNvSpPr>
          <p:nvPr/>
        </p:nvSpPr>
        <p:spPr bwMode="auto">
          <a:xfrm>
            <a:off x="1611313" y="15668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57" name="Line 54"/>
          <p:cNvSpPr>
            <a:spLocks noChangeShapeType="1"/>
          </p:cNvSpPr>
          <p:nvPr/>
        </p:nvSpPr>
        <p:spPr bwMode="auto">
          <a:xfrm flipV="1">
            <a:off x="4935538" y="17129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58" name="Line 55"/>
          <p:cNvSpPr>
            <a:spLocks noChangeShapeType="1"/>
          </p:cNvSpPr>
          <p:nvPr/>
        </p:nvSpPr>
        <p:spPr bwMode="auto">
          <a:xfrm rot="5400000" flipH="1">
            <a:off x="5499894" y="2642394"/>
            <a:ext cx="10620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59" name="Line 56"/>
          <p:cNvSpPr>
            <a:spLocks noChangeShapeType="1"/>
          </p:cNvSpPr>
          <p:nvPr/>
        </p:nvSpPr>
        <p:spPr bwMode="auto">
          <a:xfrm>
            <a:off x="4913313" y="21574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60" name="Oval 57"/>
          <p:cNvSpPr>
            <a:spLocks noChangeArrowheads="1"/>
          </p:cNvSpPr>
          <p:nvPr/>
        </p:nvSpPr>
        <p:spPr bwMode="auto">
          <a:xfrm>
            <a:off x="5984875" y="21304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50561" name="Line 58"/>
          <p:cNvSpPr>
            <a:spLocks noChangeShapeType="1"/>
          </p:cNvSpPr>
          <p:nvPr/>
        </p:nvSpPr>
        <p:spPr bwMode="auto">
          <a:xfrm flipV="1">
            <a:off x="6856413" y="1566863"/>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62" name="Line 59"/>
          <p:cNvSpPr>
            <a:spLocks noChangeShapeType="1"/>
          </p:cNvSpPr>
          <p:nvPr/>
        </p:nvSpPr>
        <p:spPr bwMode="auto">
          <a:xfrm flipV="1">
            <a:off x="5397500" y="2230438"/>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63" name="Line 60"/>
          <p:cNvSpPr>
            <a:spLocks noChangeShapeType="1"/>
          </p:cNvSpPr>
          <p:nvPr/>
        </p:nvSpPr>
        <p:spPr bwMode="auto">
          <a:xfrm rot="-5400000">
            <a:off x="3148013" y="2455863"/>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64" name="Line 61"/>
          <p:cNvSpPr>
            <a:spLocks noChangeShapeType="1"/>
          </p:cNvSpPr>
          <p:nvPr/>
        </p:nvSpPr>
        <p:spPr bwMode="auto">
          <a:xfrm rot="-5400000">
            <a:off x="1912938" y="1585913"/>
            <a:ext cx="0" cy="17780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65" name="Line 62"/>
          <p:cNvSpPr>
            <a:spLocks noChangeShapeType="1"/>
          </p:cNvSpPr>
          <p:nvPr/>
        </p:nvSpPr>
        <p:spPr bwMode="auto">
          <a:xfrm flipV="1">
            <a:off x="2120900" y="1603375"/>
            <a:ext cx="11113" cy="15668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66" name="Text Box 63"/>
          <p:cNvSpPr txBox="1">
            <a:spLocks noChangeArrowheads="1"/>
          </p:cNvSpPr>
          <p:nvPr/>
        </p:nvSpPr>
        <p:spPr bwMode="auto">
          <a:xfrm>
            <a:off x="1939925" y="3297238"/>
            <a:ext cx="366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150567" name="Text Box 64"/>
          <p:cNvSpPr txBox="1">
            <a:spLocks noChangeArrowheads="1"/>
          </p:cNvSpPr>
          <p:nvPr/>
        </p:nvSpPr>
        <p:spPr bwMode="auto">
          <a:xfrm>
            <a:off x="5973763" y="33401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Y</a:t>
            </a:r>
            <a:r>
              <a:rPr lang="de-DE" altLang="en-US" sz="2000" baseline="-25000" dirty="0" err="1">
                <a:solidFill>
                  <a:srgbClr val="66FFFF"/>
                </a:solidFill>
              </a:rPr>
              <a:t>2</a:t>
            </a:r>
            <a:endParaRPr lang="el-GR" altLang="en-US" sz="2000" baseline="-25000" dirty="0">
              <a:solidFill>
                <a:srgbClr val="66FFFF"/>
              </a:solidFill>
            </a:endParaRPr>
          </a:p>
        </p:txBody>
      </p:sp>
      <p:sp>
        <p:nvSpPr>
          <p:cNvPr id="150568" name="Line 65"/>
          <p:cNvSpPr>
            <a:spLocks noChangeShapeType="1"/>
          </p:cNvSpPr>
          <p:nvPr/>
        </p:nvSpPr>
        <p:spPr bwMode="auto">
          <a:xfrm>
            <a:off x="6056313" y="3046413"/>
            <a:ext cx="496887"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69" name="Text Box 66"/>
          <p:cNvSpPr txBox="1">
            <a:spLocks noChangeArrowheads="1"/>
          </p:cNvSpPr>
          <p:nvPr/>
        </p:nvSpPr>
        <p:spPr bwMode="auto">
          <a:xfrm>
            <a:off x="3368675" y="2681288"/>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endParaRPr lang="el-GR" altLang="en-US" sz="1800">
              <a:solidFill>
                <a:srgbClr val="66FFFF"/>
              </a:solidFill>
            </a:endParaRPr>
          </a:p>
        </p:txBody>
      </p:sp>
      <p:sp>
        <p:nvSpPr>
          <p:cNvPr id="150570" name="Text Box 67"/>
          <p:cNvSpPr txBox="1">
            <a:spLocks noChangeArrowheads="1"/>
          </p:cNvSpPr>
          <p:nvPr/>
        </p:nvSpPr>
        <p:spPr bwMode="auto">
          <a:xfrm>
            <a:off x="6959600" y="15081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C(Y) + </a:t>
            </a:r>
            <a:r>
              <a:rPr lang="de-DE" altLang="en-US" sz="2000" dirty="0" err="1">
                <a:solidFill>
                  <a:srgbClr val="66FFFF"/>
                </a:solidFill>
              </a:rPr>
              <a:t>I</a:t>
            </a:r>
            <a:r>
              <a:rPr lang="de-DE" altLang="en-US" sz="2000" baseline="-25000" dirty="0" err="1">
                <a:solidFill>
                  <a:srgbClr val="66FFFF"/>
                </a:solidFill>
              </a:rPr>
              <a:t>1</a:t>
            </a:r>
            <a:endParaRPr lang="el-GR" altLang="en-US" sz="2000" baseline="30000" dirty="0">
              <a:solidFill>
                <a:srgbClr val="66FFFF"/>
              </a:solidFill>
            </a:endParaRPr>
          </a:p>
        </p:txBody>
      </p:sp>
      <p:sp>
        <p:nvSpPr>
          <p:cNvPr id="150571" name="Oval 68"/>
          <p:cNvSpPr>
            <a:spLocks noChangeArrowheads="1"/>
          </p:cNvSpPr>
          <p:nvPr/>
        </p:nvSpPr>
        <p:spPr bwMode="auto">
          <a:xfrm>
            <a:off x="2333625" y="18748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50572" name="Line 69"/>
          <p:cNvSpPr>
            <a:spLocks noChangeShapeType="1"/>
          </p:cNvSpPr>
          <p:nvPr/>
        </p:nvSpPr>
        <p:spPr bwMode="auto">
          <a:xfrm>
            <a:off x="2182813" y="2665413"/>
            <a:ext cx="158750"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50573" name="Text Box 71"/>
          <p:cNvSpPr txBox="1">
            <a:spLocks noChangeArrowheads="1"/>
          </p:cNvSpPr>
          <p:nvPr/>
        </p:nvSpPr>
        <p:spPr bwMode="auto">
          <a:xfrm>
            <a:off x="6961188" y="1220788"/>
            <a:ext cx="1763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C(Y) + </a:t>
            </a:r>
            <a:r>
              <a:rPr lang="de-DE" altLang="en-US" sz="2000" dirty="0" err="1">
                <a:solidFill>
                  <a:srgbClr val="66FFFF"/>
                </a:solidFill>
              </a:rPr>
              <a:t>I</a:t>
            </a:r>
            <a:r>
              <a:rPr lang="de-DE" altLang="en-US" sz="2000" baseline="-25000" dirty="0" err="1">
                <a:solidFill>
                  <a:srgbClr val="66FFFF"/>
                </a:solidFill>
              </a:rPr>
              <a:t>1</a:t>
            </a:r>
            <a:r>
              <a:rPr lang="de-DE" altLang="en-US" sz="2000" dirty="0">
                <a:solidFill>
                  <a:srgbClr val="66FFFF"/>
                </a:solidFill>
              </a:rPr>
              <a:t> + G</a:t>
            </a:r>
            <a:endParaRPr lang="el-GR" altLang="en-US" sz="2000" baseline="30000" dirty="0">
              <a:solidFill>
                <a:srgbClr val="66FFFF"/>
              </a:solidFill>
            </a:endParaRPr>
          </a:p>
        </p:txBody>
      </p:sp>
      <p:sp>
        <p:nvSpPr>
          <p:cNvPr id="150574" name="Arc 74"/>
          <p:cNvSpPr>
            <a:spLocks/>
          </p:cNvSpPr>
          <p:nvPr/>
        </p:nvSpPr>
        <p:spPr bwMode="auto">
          <a:xfrm rot="10313300" flipV="1">
            <a:off x="5965825" y="1651000"/>
            <a:ext cx="552450" cy="36512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150575" name="AutoShape 81"/>
          <p:cNvSpPr>
            <a:spLocks noChangeArrowheads="1"/>
          </p:cNvSpPr>
          <p:nvPr/>
        </p:nvSpPr>
        <p:spPr bwMode="auto">
          <a:xfrm>
            <a:off x="101600" y="41386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rgbClr val="3333FF"/>
                </a:solidFill>
              </a:rPr>
              <a:t>The rise of GDP to its full employment level </a:t>
            </a:r>
            <a:r>
              <a:rPr lang="en-US" altLang="en-US" sz="2000" dirty="0" err="1">
                <a:solidFill>
                  <a:srgbClr val="3333FF"/>
                </a:solidFill>
              </a:rPr>
              <a:t>Y</a:t>
            </a:r>
            <a:r>
              <a:rPr lang="en-US" altLang="en-US" sz="2000" baseline="-25000" dirty="0" err="1">
                <a:solidFill>
                  <a:srgbClr val="3333FF"/>
                </a:solidFill>
              </a:rPr>
              <a:t>1</a:t>
            </a:r>
            <a:r>
              <a:rPr lang="en-US" altLang="en-US" sz="2000" dirty="0">
                <a:solidFill>
                  <a:srgbClr val="3333FF"/>
                </a:solidFill>
              </a:rPr>
              <a:t>, increases the demand for labor to its full employment level L</a:t>
            </a:r>
            <a:r>
              <a:rPr lang="en-US" altLang="en-US" sz="2000" baseline="-25000" dirty="0">
                <a:solidFill>
                  <a:srgbClr val="3333FF"/>
                </a:solidFill>
              </a:rPr>
              <a:t>D</a:t>
            </a:r>
            <a:r>
              <a:rPr lang="en-US" altLang="en-US" sz="2000" dirty="0">
                <a:solidFill>
                  <a:srgbClr val="3333FF"/>
                </a:solidFill>
              </a:rPr>
              <a:t>(</a:t>
            </a:r>
            <a:r>
              <a:rPr lang="en-US" altLang="en-US" sz="2000" dirty="0" err="1">
                <a:solidFill>
                  <a:srgbClr val="3333FF"/>
                </a:solidFill>
              </a:rPr>
              <a:t>Y</a:t>
            </a:r>
            <a:r>
              <a:rPr lang="en-US" altLang="en-US" sz="2000" baseline="-25000" dirty="0" err="1">
                <a:solidFill>
                  <a:srgbClr val="3333FF"/>
                </a:solidFill>
              </a:rPr>
              <a:t>1</a:t>
            </a:r>
            <a:r>
              <a:rPr lang="en-US" altLang="en-US" sz="2000" dirty="0">
                <a:solidFill>
                  <a:srgbClr val="3333FF"/>
                </a:solidFill>
              </a:rPr>
              <a:t>)=L</a:t>
            </a:r>
            <a:r>
              <a:rPr lang="en-US" altLang="en-US" sz="2000" baseline="-25000" dirty="0">
                <a:solidFill>
                  <a:srgbClr val="3333FF"/>
                </a:solidFill>
              </a:rPr>
              <a:t>D</a:t>
            </a:r>
            <a:r>
              <a:rPr lang="en-US" altLang="en-US" sz="2000" dirty="0">
                <a:solidFill>
                  <a:srgbClr val="3333FF"/>
                </a:solidFill>
              </a:rPr>
              <a:t>(</a:t>
            </a:r>
            <a:r>
              <a:rPr lang="en-US" altLang="en-US" sz="2000" dirty="0" err="1">
                <a:solidFill>
                  <a:srgbClr val="3333FF"/>
                </a:solidFill>
              </a:rPr>
              <a:t>w</a:t>
            </a:r>
            <a:r>
              <a:rPr lang="en-US" altLang="en-US" sz="2000" baseline="-25000" dirty="0" err="1">
                <a:solidFill>
                  <a:srgbClr val="3333FF"/>
                </a:solidFill>
              </a:rPr>
              <a:t>1</a:t>
            </a:r>
            <a:r>
              <a:rPr lang="en-US" altLang="en-US" sz="2000" dirty="0">
                <a:solidFill>
                  <a:srgbClr val="3333FF"/>
                </a:solidFill>
              </a:rPr>
              <a:t>/P</a:t>
            </a:r>
            <a:r>
              <a:rPr lang="en-US" altLang="en-US" sz="2000" baseline="-25000" dirty="0">
                <a:solidFill>
                  <a:srgbClr val="3333FF"/>
                </a:solidFill>
              </a:rPr>
              <a:t>1</a:t>
            </a:r>
            <a:r>
              <a:rPr lang="en-US" altLang="en-US" sz="2000" dirty="0">
                <a:solidFill>
                  <a:srgbClr val="3333FF"/>
                </a:solidFill>
              </a:rPr>
              <a:t>,K</a:t>
            </a:r>
            <a:r>
              <a:rPr lang="en-US" altLang="en-US" sz="2000" baseline="-25000" dirty="0">
                <a:solidFill>
                  <a:srgbClr val="3333FF"/>
                </a:solidFill>
              </a:rPr>
              <a:t>1</a:t>
            </a:r>
            <a:r>
              <a:rPr lang="en-US" altLang="en-US" sz="2000" dirty="0">
                <a:solidFill>
                  <a:srgbClr val="3333FF"/>
                </a:solidFill>
              </a:rPr>
              <a:t>), so that the Keynesian unemployment disappears, as the following diagrams show.</a:t>
            </a:r>
          </a:p>
        </p:txBody>
      </p:sp>
      <p:sp>
        <p:nvSpPr>
          <p:cNvPr id="150576" name="Text Box 77"/>
          <p:cNvSpPr txBox="1">
            <a:spLocks noChangeArrowheads="1"/>
          </p:cNvSpPr>
          <p:nvPr/>
        </p:nvSpPr>
        <p:spPr bwMode="auto">
          <a:xfrm>
            <a:off x="6443663" y="33528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Y</a:t>
            </a:r>
            <a:r>
              <a:rPr lang="de-DE" altLang="en-US" sz="2000" baseline="-25000" dirty="0" err="1">
                <a:solidFill>
                  <a:srgbClr val="66FFFF"/>
                </a:solidFill>
              </a:rPr>
              <a:t>1</a:t>
            </a:r>
            <a:endParaRPr lang="el-GR" altLang="en-US" sz="2000" baseline="-25000" dirty="0">
              <a:solidFill>
                <a:srgbClr val="66FFFF"/>
              </a:solidFill>
            </a:endParaRPr>
          </a:p>
        </p:txBody>
      </p:sp>
      <p:sp>
        <p:nvSpPr>
          <p:cNvPr id="150577" name="Line 32"/>
          <p:cNvSpPr>
            <a:spLocks noChangeShapeType="1"/>
          </p:cNvSpPr>
          <p:nvPr/>
        </p:nvSpPr>
        <p:spPr bwMode="auto">
          <a:xfrm rot="5400000" flipH="1">
            <a:off x="1531938" y="13430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0578" name="Line 35"/>
          <p:cNvSpPr>
            <a:spLocks noChangeShapeType="1"/>
          </p:cNvSpPr>
          <p:nvPr/>
        </p:nvSpPr>
        <p:spPr bwMode="auto">
          <a:xfrm rot="5400000" flipH="1">
            <a:off x="4881563" y="13430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11457" name="Rectangle 6"/>
          <p:cNvSpPr>
            <a:spLocks noChangeArrowheads="1"/>
          </p:cNvSpPr>
          <p:nvPr/>
        </p:nvSpPr>
        <p:spPr bwMode="auto">
          <a:xfrm>
            <a:off x="0" y="-19050"/>
            <a:ext cx="9144000" cy="998538"/>
          </a:xfrm>
          <a:prstGeom prst="rect">
            <a:avLst/>
          </a:prstGeom>
          <a:noFill/>
          <a:ln w="9525">
            <a:noFill/>
            <a:miter lim="800000"/>
            <a:headEnd/>
            <a:tailEnd/>
          </a:ln>
        </p:spPr>
        <p:txBody>
          <a:bodyPr tIns="0" anchor="ctr"/>
          <a:lstStyle/>
          <a:p>
            <a:pPr algn="ctr" eaLnBrk="1" hangingPunct="1">
              <a:defRPr/>
            </a:pPr>
            <a:r>
              <a:rPr lang="de-DE" sz="2800" b="1" dirty="0">
                <a:solidFill>
                  <a:srgbClr val="FFFF00"/>
                </a:solidFill>
                <a:effectLst>
                  <a:outerShdw blurRad="38100" dist="38100" dir="2700000" algn="tl">
                    <a:srgbClr val="000000"/>
                  </a:outerShdw>
                </a:effectLst>
              </a:rPr>
              <a:t>4. The </a:t>
            </a:r>
            <a:r>
              <a:rPr lang="de-DE" sz="2800" b="1" dirty="0" err="1">
                <a:solidFill>
                  <a:srgbClr val="FFFF00"/>
                </a:solidFill>
                <a:effectLst>
                  <a:outerShdw blurRad="38100" dist="38100" dir="2700000" algn="tl">
                    <a:srgbClr val="000000"/>
                  </a:outerShdw>
                </a:effectLst>
              </a:rPr>
              <a:t>Keynesian</a:t>
            </a:r>
            <a:r>
              <a:rPr lang="de-DE" sz="2800" b="1" dirty="0">
                <a:solidFill>
                  <a:srgbClr val="FFFF00"/>
                </a:solidFill>
                <a:effectLst>
                  <a:outerShdw blurRad="38100" dist="38100" dir="2700000" algn="tl">
                    <a:srgbClr val="000000"/>
                  </a:outerShdw>
                </a:effectLst>
              </a:rPr>
              <a:t> Model </a:t>
            </a:r>
            <a:r>
              <a:rPr lang="de-DE" sz="2800" b="1" dirty="0" err="1">
                <a:solidFill>
                  <a:srgbClr val="FFFF00"/>
                </a:solidFill>
                <a:effectLst>
                  <a:outerShdw blurRad="38100" dist="38100" dir="2700000" algn="tl">
                    <a:srgbClr val="000000"/>
                  </a:outerShdw>
                </a:effectLst>
              </a:rPr>
              <a:t>and</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its</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Policy</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Implications</a:t>
            </a:r>
            <a:br>
              <a:rPr lang="de-DE" sz="2800" b="1" dirty="0">
                <a:solidFill>
                  <a:srgbClr val="FFFF00"/>
                </a:solidFill>
                <a:effectLst>
                  <a:outerShdw blurRad="38100" dist="38100" dir="2700000" algn="tl">
                    <a:srgbClr val="000000"/>
                  </a:outerShdw>
                </a:effectLst>
              </a:rPr>
            </a:br>
            <a:r>
              <a:rPr lang="de-DE" sz="2800" b="1" dirty="0">
                <a:solidFill>
                  <a:srgbClr val="FFFF00"/>
                </a:solidFill>
                <a:effectLst>
                  <a:outerShdw blurRad="38100" dist="38100" dir="2700000" algn="tl">
                    <a:srgbClr val="000000"/>
                  </a:outerShdw>
                </a:effectLst>
              </a:rPr>
              <a:t> </a:t>
            </a:r>
            <a:r>
              <a:rPr lang="de-DE" sz="2600" b="1" dirty="0">
                <a:solidFill>
                  <a:srgbClr val="FFFF00"/>
                </a:solidFill>
                <a:effectLst>
                  <a:outerShdw blurRad="38100" dist="38100" dir="2700000" algn="tl">
                    <a:srgbClr val="000000"/>
                  </a:outerShdw>
                </a:effectLst>
              </a:rPr>
              <a:t>4.3.1. </a:t>
            </a:r>
            <a:r>
              <a:rPr lang="de-DE" sz="2600" b="1" dirty="0" err="1">
                <a:solidFill>
                  <a:srgbClr val="FFFF00"/>
                </a:solidFill>
                <a:effectLst>
                  <a:outerShdw blurRad="38100" dist="38100" dir="2700000" algn="tl">
                    <a:srgbClr val="000000"/>
                  </a:outerShdw>
                </a:effectLst>
              </a:rPr>
              <a:t>Fiscal</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Policy</a:t>
            </a:r>
            <a:endParaRPr lang="en-US" sz="2600" b="1" dirty="0">
              <a:solidFill>
                <a:srgbClr val="FFFF00"/>
              </a:solidFill>
              <a:effectLst>
                <a:outerShdw blurRad="38100" dist="38100" dir="2700000" algn="tl">
                  <a:srgbClr val="000000"/>
                </a:outerShdw>
              </a:effectLst>
            </a:endParaRPr>
          </a:p>
        </p:txBody>
      </p:sp>
      <p:sp>
        <p:nvSpPr>
          <p:cNvPr id="150580" name="Line 51"/>
          <p:cNvSpPr>
            <a:spLocks noChangeShapeType="1"/>
          </p:cNvSpPr>
          <p:nvPr/>
        </p:nvSpPr>
        <p:spPr bwMode="auto">
          <a:xfrm rot="5400000" flipH="1">
            <a:off x="6504781" y="3164682"/>
            <a:ext cx="14763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155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6324FE50-BDF1-4190-944E-C06F58C9721F}" type="slidenum">
              <a:rPr lang="de-DE" altLang="en-US" sz="1600" smtClean="0"/>
              <a:pPr>
                <a:spcBef>
                  <a:spcPct val="0"/>
                </a:spcBef>
                <a:buClrTx/>
                <a:buFontTx/>
                <a:buNone/>
              </a:pPr>
              <a:t>134</a:t>
            </a:fld>
            <a:r>
              <a:rPr lang="de-DE" altLang="en-US" sz="1600"/>
              <a:t> -</a:t>
            </a:r>
          </a:p>
        </p:txBody>
      </p:sp>
      <p:grpSp>
        <p:nvGrpSpPr>
          <p:cNvPr id="151555" name="Group 2"/>
          <p:cNvGrpSpPr>
            <a:grpSpLocks/>
          </p:cNvGrpSpPr>
          <p:nvPr/>
        </p:nvGrpSpPr>
        <p:grpSpPr bwMode="auto">
          <a:xfrm>
            <a:off x="495300" y="4665663"/>
            <a:ext cx="544513" cy="946150"/>
            <a:chOff x="0" y="2947"/>
            <a:chExt cx="343" cy="596"/>
          </a:xfrm>
        </p:grpSpPr>
        <p:grpSp>
          <p:nvGrpSpPr>
            <p:cNvPr id="151585" name="Group 3"/>
            <p:cNvGrpSpPr>
              <a:grpSpLocks/>
            </p:cNvGrpSpPr>
            <p:nvPr/>
          </p:nvGrpSpPr>
          <p:grpSpPr bwMode="auto">
            <a:xfrm>
              <a:off x="0" y="3017"/>
              <a:ext cx="336" cy="526"/>
              <a:chOff x="8" y="3017"/>
              <a:chExt cx="336" cy="526"/>
            </a:xfrm>
          </p:grpSpPr>
          <p:sp>
            <p:nvSpPr>
              <p:cNvPr id="151587" name="Text Box 10"/>
              <p:cNvSpPr txBox="1">
                <a:spLocks noChangeArrowheads="1"/>
              </p:cNvSpPr>
              <p:nvPr/>
            </p:nvSpPr>
            <p:spPr bwMode="auto">
              <a:xfrm>
                <a:off x="8" y="3274"/>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P</a:t>
                </a:r>
                <a:r>
                  <a:rPr lang="de-DE" altLang="en-US" sz="2200" baseline="-25000">
                    <a:solidFill>
                      <a:srgbClr val="66FFFF"/>
                    </a:solidFill>
                  </a:rPr>
                  <a:t>1</a:t>
                </a:r>
                <a:endParaRPr lang="el-GR" altLang="en-US" sz="2200" baseline="-25000">
                  <a:solidFill>
                    <a:srgbClr val="66FFFF"/>
                  </a:solidFill>
                </a:endParaRPr>
              </a:p>
            </p:txBody>
          </p:sp>
          <p:sp>
            <p:nvSpPr>
              <p:cNvPr id="151588" name="Text Box 10"/>
              <p:cNvSpPr txBox="1">
                <a:spLocks noChangeArrowheads="1"/>
              </p:cNvSpPr>
              <p:nvPr/>
            </p:nvSpPr>
            <p:spPr bwMode="auto">
              <a:xfrm>
                <a:off x="8" y="3017"/>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w</a:t>
                </a:r>
                <a:r>
                  <a:rPr lang="de-DE" altLang="en-US" sz="2200" baseline="-25000">
                    <a:solidFill>
                      <a:srgbClr val="66FFFF"/>
                    </a:solidFill>
                  </a:rPr>
                  <a:t>1</a:t>
                </a:r>
                <a:endParaRPr lang="el-GR" altLang="en-US" sz="2200" baseline="-25000">
                  <a:solidFill>
                    <a:srgbClr val="66FFFF"/>
                  </a:solidFill>
                </a:endParaRPr>
              </a:p>
            </p:txBody>
          </p:sp>
        </p:grpSp>
        <p:sp>
          <p:nvSpPr>
            <p:cNvPr id="151586" name="Text Box 10"/>
            <p:cNvSpPr txBox="1">
              <a:spLocks noChangeArrowheads="1"/>
            </p:cNvSpPr>
            <p:nvPr/>
          </p:nvSpPr>
          <p:spPr bwMode="auto">
            <a:xfrm>
              <a:off x="79" y="2947"/>
              <a:ext cx="264"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4400" baseline="-25000">
                  <a:solidFill>
                    <a:srgbClr val="66FFFF"/>
                  </a:solidFill>
                </a:rPr>
                <a:t>_</a:t>
              </a:r>
              <a:endParaRPr lang="el-GR" altLang="en-US" sz="4400" baseline="-25000">
                <a:solidFill>
                  <a:srgbClr val="66FFFF"/>
                </a:solidFill>
              </a:endParaRPr>
            </a:p>
          </p:txBody>
        </p:sp>
      </p:grpSp>
      <p:sp>
        <p:nvSpPr>
          <p:cNvPr id="958471" name="Rectangle 2"/>
          <p:cNvSpPr>
            <a:spLocks noGrp="1" noChangeArrowheads="1"/>
          </p:cNvSpPr>
          <p:nvPr>
            <p:ph type="title" idx="4294967295"/>
          </p:nvPr>
        </p:nvSpPr>
        <p:spPr>
          <a:xfrm>
            <a:off x="5194300" y="0"/>
            <a:ext cx="3949700" cy="573088"/>
          </a:xfrm>
        </p:spPr>
        <p:txBody>
          <a:bodyPr/>
          <a:lstStyle/>
          <a:p>
            <a:pPr eaLnBrk="1" hangingPunct="1">
              <a:defRPr/>
            </a:pPr>
            <a:r>
              <a:rPr lang="de-DE" sz="2600" dirty="0"/>
              <a:t>4.3.1. </a:t>
            </a:r>
            <a:r>
              <a:rPr lang="de-DE" sz="2600" dirty="0" err="1"/>
              <a:t>Fiscal</a:t>
            </a:r>
            <a:r>
              <a:rPr lang="de-DE" sz="2600" dirty="0"/>
              <a:t> </a:t>
            </a:r>
            <a:r>
              <a:rPr lang="de-DE" sz="2600" dirty="0" err="1"/>
              <a:t>Policy</a:t>
            </a:r>
            <a:endParaRPr lang="en-US" sz="2600" dirty="0"/>
          </a:p>
        </p:txBody>
      </p:sp>
      <p:graphicFrame>
        <p:nvGraphicFramePr>
          <p:cNvPr id="151557" name="Object 2"/>
          <p:cNvGraphicFramePr>
            <a:graphicFrameLocks/>
          </p:cNvGraphicFramePr>
          <p:nvPr/>
        </p:nvGraphicFramePr>
        <p:xfrm>
          <a:off x="896938" y="0"/>
          <a:ext cx="4448175" cy="3219450"/>
        </p:xfrm>
        <a:graphic>
          <a:graphicData uri="http://schemas.openxmlformats.org/presentationml/2006/ole">
            <mc:AlternateContent xmlns:mc="http://schemas.openxmlformats.org/markup-compatibility/2006">
              <mc:Choice xmlns:v="urn:schemas-microsoft-com:vml" Requires="v">
                <p:oleObj spid="_x0000_s152541" name="Diagramm" r:id="rId4" imgW="7439008" imgH="5324543" progId="MSGraph.Chart.8">
                  <p:embed followColorScheme="full"/>
                </p:oleObj>
              </mc:Choice>
              <mc:Fallback>
                <p:oleObj name="Diagramm" r:id="rId4" imgW="7439008" imgH="5324543"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6938" y="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1558" name="Object 3"/>
          <p:cNvGraphicFramePr>
            <a:graphicFrameLocks/>
          </p:cNvGraphicFramePr>
          <p:nvPr/>
        </p:nvGraphicFramePr>
        <p:xfrm>
          <a:off x="898525" y="3346450"/>
          <a:ext cx="4448175" cy="3219450"/>
        </p:xfrm>
        <a:graphic>
          <a:graphicData uri="http://schemas.openxmlformats.org/presentationml/2006/ole">
            <mc:AlternateContent xmlns:mc="http://schemas.openxmlformats.org/markup-compatibility/2006">
              <mc:Choice xmlns:v="urn:schemas-microsoft-com:vml" Requires="v">
                <p:oleObj spid="_x0000_s152542" name="Diagramm" r:id="rId6" imgW="7429567" imgH="5334000" progId="MSGraph.Chart.8">
                  <p:embed followColorScheme="full"/>
                </p:oleObj>
              </mc:Choice>
              <mc:Fallback>
                <p:oleObj name="Diagramm" r:id="rId6" imgW="7429567" imgH="5334000"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8525" y="334645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1559" name="Text Box 15"/>
          <p:cNvSpPr txBox="1">
            <a:spLocks noChangeArrowheads="1"/>
          </p:cNvSpPr>
          <p:nvPr/>
        </p:nvSpPr>
        <p:spPr bwMode="auto">
          <a:xfrm>
            <a:off x="4927600" y="300831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151560" name="Text Box 18"/>
          <p:cNvSpPr txBox="1">
            <a:spLocks noChangeArrowheads="1"/>
          </p:cNvSpPr>
          <p:nvPr/>
        </p:nvSpPr>
        <p:spPr bwMode="auto">
          <a:xfrm>
            <a:off x="601663" y="55563"/>
            <a:ext cx="722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b="1"/>
              <a:t>Y</a:t>
            </a:r>
            <a:r>
              <a:rPr lang="de-DE" altLang="en-US" sz="1800" b="1"/>
              <a:t>  </a:t>
            </a:r>
          </a:p>
        </p:txBody>
      </p:sp>
      <p:sp>
        <p:nvSpPr>
          <p:cNvPr id="958476" name="Line 16"/>
          <p:cNvSpPr>
            <a:spLocks noChangeShapeType="1"/>
          </p:cNvSpPr>
          <p:nvPr/>
        </p:nvSpPr>
        <p:spPr bwMode="auto">
          <a:xfrm rot="5400000" flipH="1">
            <a:off x="681038" y="3927475"/>
            <a:ext cx="49339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1562" name="Text Box 15"/>
          <p:cNvSpPr txBox="1">
            <a:spLocks noChangeArrowheads="1"/>
          </p:cNvSpPr>
          <p:nvPr/>
        </p:nvSpPr>
        <p:spPr bwMode="auto">
          <a:xfrm>
            <a:off x="4954588" y="634206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958478" name="Line 16"/>
          <p:cNvSpPr>
            <a:spLocks noChangeShapeType="1"/>
          </p:cNvSpPr>
          <p:nvPr/>
        </p:nvSpPr>
        <p:spPr bwMode="auto">
          <a:xfrm flipH="1">
            <a:off x="971550" y="1477963"/>
            <a:ext cx="22034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58479" name="Text Box 10"/>
          <p:cNvSpPr txBox="1">
            <a:spLocks noChangeArrowheads="1"/>
          </p:cNvSpPr>
          <p:nvPr/>
        </p:nvSpPr>
        <p:spPr bwMode="auto">
          <a:xfrm>
            <a:off x="241300" y="1257300"/>
            <a:ext cx="596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00FF00"/>
                </a:solidFill>
              </a:rPr>
              <a:t>Y</a:t>
            </a:r>
            <a:r>
              <a:rPr lang="de-DE" altLang="en-US" sz="2000" baseline="-25000" dirty="0" err="1">
                <a:solidFill>
                  <a:srgbClr val="00FF00"/>
                </a:solidFill>
              </a:rPr>
              <a:t>1</a:t>
            </a:r>
            <a:endParaRPr lang="el-GR" altLang="en-US" sz="2000" baseline="-25000" dirty="0">
              <a:solidFill>
                <a:srgbClr val="00FF00"/>
              </a:solidFill>
            </a:endParaRPr>
          </a:p>
        </p:txBody>
      </p:sp>
      <p:sp>
        <p:nvSpPr>
          <p:cNvPr id="151565" name="Text Box 10"/>
          <p:cNvSpPr txBox="1">
            <a:spLocks noChangeArrowheads="1"/>
          </p:cNvSpPr>
          <p:nvPr/>
        </p:nvSpPr>
        <p:spPr bwMode="auto">
          <a:xfrm>
            <a:off x="3025775" y="6430963"/>
            <a:ext cx="368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1</a:t>
            </a:r>
            <a:endParaRPr lang="el-GR" altLang="en-US" sz="2200" baseline="-25000">
              <a:solidFill>
                <a:srgbClr val="66FFFF"/>
              </a:solidFill>
            </a:endParaRPr>
          </a:p>
        </p:txBody>
      </p:sp>
      <p:sp>
        <p:nvSpPr>
          <p:cNvPr id="151566" name="Line 16"/>
          <p:cNvSpPr>
            <a:spLocks noChangeShapeType="1"/>
          </p:cNvSpPr>
          <p:nvPr/>
        </p:nvSpPr>
        <p:spPr bwMode="auto">
          <a:xfrm rot="10800000">
            <a:off x="982663" y="5219700"/>
            <a:ext cx="21653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1567" name="Text Box 10"/>
          <p:cNvSpPr txBox="1">
            <a:spLocks noChangeArrowheads="1"/>
          </p:cNvSpPr>
          <p:nvPr/>
        </p:nvSpPr>
        <p:spPr bwMode="auto">
          <a:xfrm>
            <a:off x="2947988" y="3003550"/>
            <a:ext cx="596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1</a:t>
            </a:r>
            <a:endParaRPr lang="el-GR" altLang="en-US" sz="2200" baseline="-25000">
              <a:solidFill>
                <a:srgbClr val="66FFFF"/>
              </a:solidFill>
            </a:endParaRPr>
          </a:p>
        </p:txBody>
      </p:sp>
      <p:sp>
        <p:nvSpPr>
          <p:cNvPr id="151568" name="Text Box 10"/>
          <p:cNvSpPr txBox="1">
            <a:spLocks noChangeArrowheads="1"/>
          </p:cNvSpPr>
          <p:nvPr/>
        </p:nvSpPr>
        <p:spPr bwMode="auto">
          <a:xfrm>
            <a:off x="4343400" y="1233488"/>
            <a:ext cx="977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Y(L,K</a:t>
            </a:r>
            <a:r>
              <a:rPr lang="de-DE" altLang="en-US" sz="2200" baseline="-25000">
                <a:solidFill>
                  <a:srgbClr val="66FFFF"/>
                </a:solidFill>
              </a:rPr>
              <a:t>1</a:t>
            </a:r>
            <a:r>
              <a:rPr lang="de-DE" altLang="en-US" sz="2200">
                <a:solidFill>
                  <a:srgbClr val="66FFFF"/>
                </a:solidFill>
              </a:rPr>
              <a:t>)</a:t>
            </a:r>
            <a:endParaRPr lang="el-GR" altLang="en-US" sz="2200">
              <a:solidFill>
                <a:srgbClr val="66FFFF"/>
              </a:solidFill>
            </a:endParaRPr>
          </a:p>
        </p:txBody>
      </p:sp>
      <p:sp>
        <p:nvSpPr>
          <p:cNvPr id="151569" name="Text Box 13"/>
          <p:cNvSpPr txBox="1">
            <a:spLocks noChangeArrowheads="1"/>
          </p:cNvSpPr>
          <p:nvPr/>
        </p:nvSpPr>
        <p:spPr bwMode="auto">
          <a:xfrm>
            <a:off x="2130425" y="35480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dirty="0">
                <a:solidFill>
                  <a:srgbClr val="66FFFF"/>
                </a:solidFill>
              </a:rPr>
              <a:t>L</a:t>
            </a:r>
            <a:r>
              <a:rPr lang="de-DE" altLang="en-US" sz="2200" baseline="-25000" dirty="0">
                <a:solidFill>
                  <a:srgbClr val="66FFFF"/>
                </a:solidFill>
              </a:rPr>
              <a:t>D</a:t>
            </a:r>
            <a:r>
              <a:rPr lang="de-DE" altLang="en-US" sz="2200" dirty="0">
                <a:solidFill>
                  <a:srgbClr val="66FFFF"/>
                </a:solidFill>
              </a:rPr>
              <a:t>(</a:t>
            </a:r>
            <a:r>
              <a:rPr lang="de-DE" altLang="en-US" sz="2200" dirty="0" err="1">
                <a:solidFill>
                  <a:srgbClr val="66FFFF"/>
                </a:solidFill>
              </a:rPr>
              <a:t>Y</a:t>
            </a:r>
            <a:r>
              <a:rPr lang="de-DE" altLang="en-US" sz="2200" baseline="-25000" dirty="0" err="1">
                <a:solidFill>
                  <a:srgbClr val="66FFFF"/>
                </a:solidFill>
              </a:rPr>
              <a:t>2</a:t>
            </a:r>
            <a:r>
              <a:rPr lang="de-DE" altLang="en-US" sz="2200" dirty="0">
                <a:solidFill>
                  <a:srgbClr val="66FFFF"/>
                </a:solidFill>
              </a:rPr>
              <a:t>)</a:t>
            </a:r>
            <a:endParaRPr lang="el-GR" altLang="en-US" sz="2200" dirty="0">
              <a:solidFill>
                <a:srgbClr val="66FFFF"/>
              </a:solidFill>
            </a:endParaRPr>
          </a:p>
        </p:txBody>
      </p:sp>
      <p:sp>
        <p:nvSpPr>
          <p:cNvPr id="151570" name="AutoShape 64"/>
          <p:cNvSpPr>
            <a:spLocks noChangeArrowheads="1"/>
          </p:cNvSpPr>
          <p:nvPr/>
        </p:nvSpPr>
        <p:spPr bwMode="auto">
          <a:xfrm>
            <a:off x="5418138" y="615950"/>
            <a:ext cx="3725862" cy="5943600"/>
          </a:xfrm>
          <a:prstGeom prst="roundRect">
            <a:avLst>
              <a:gd name="adj" fmla="val 12495"/>
            </a:avLst>
          </a:prstGeom>
          <a:solidFill>
            <a:srgbClr val="FFFF99"/>
          </a:solidFill>
          <a:ln w="50800">
            <a:solidFill>
              <a:srgbClr val="FF0000"/>
            </a:solidFill>
            <a:round/>
            <a:headEnd/>
            <a:tailEnd/>
          </a:ln>
        </p:spPr>
        <p:txBody>
          <a:bodyPr lIns="0" tIns="0" rIns="0" bIns="0"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lnSpc>
                <a:spcPct val="90000"/>
              </a:lnSpc>
              <a:spcBef>
                <a:spcPct val="0"/>
              </a:spcBef>
              <a:buClrTx/>
              <a:buFontTx/>
              <a:buNone/>
            </a:pPr>
            <a:r>
              <a:rPr lang="en-US" altLang="en-US" sz="2000" dirty="0">
                <a:solidFill>
                  <a:srgbClr val="3333FF"/>
                </a:solidFill>
              </a:rPr>
              <a:t>The increase of GDP from </a:t>
            </a:r>
            <a:r>
              <a:rPr lang="en-US" altLang="en-US" sz="2000" dirty="0" err="1">
                <a:solidFill>
                  <a:srgbClr val="3333FF"/>
                </a:solidFill>
              </a:rPr>
              <a:t>Y</a:t>
            </a:r>
            <a:r>
              <a:rPr lang="en-US" altLang="en-US" sz="2000" baseline="-25000" dirty="0" err="1">
                <a:solidFill>
                  <a:srgbClr val="3333FF"/>
                </a:solidFill>
              </a:rPr>
              <a:t>2</a:t>
            </a:r>
            <a:r>
              <a:rPr lang="en-US" altLang="en-US" sz="2000" dirty="0">
                <a:solidFill>
                  <a:srgbClr val="3333FF"/>
                </a:solidFill>
              </a:rPr>
              <a:t> to </a:t>
            </a:r>
            <a:r>
              <a:rPr lang="en-US" altLang="en-US" sz="2000" dirty="0" err="1">
                <a:solidFill>
                  <a:srgbClr val="3333FF"/>
                </a:solidFill>
              </a:rPr>
              <a:t>Y</a:t>
            </a:r>
            <a:r>
              <a:rPr lang="en-US" altLang="en-US" sz="2000" baseline="-25000" dirty="0" err="1">
                <a:solidFill>
                  <a:srgbClr val="3333FF"/>
                </a:solidFill>
              </a:rPr>
              <a:t>1</a:t>
            </a:r>
            <a:r>
              <a:rPr lang="en-US" altLang="en-US" sz="2000" dirty="0">
                <a:solidFill>
                  <a:srgbClr val="3333FF"/>
                </a:solidFill>
              </a:rPr>
              <a:t> caused by the increase of government consumption </a:t>
            </a:r>
            <a:r>
              <a:rPr lang="en-US" altLang="en-US" sz="2000" dirty="0">
                <a:solidFill>
                  <a:srgbClr val="FF0000"/>
                </a:solidFill>
              </a:rPr>
              <a:t>causes an increase of the short-run demand for labor from</a:t>
            </a:r>
            <a:r>
              <a:rPr lang="en-US" altLang="en-US" sz="2000" dirty="0">
                <a:solidFill>
                  <a:srgbClr val="3333FF"/>
                </a:solidFill>
              </a:rPr>
              <a:t> L</a:t>
            </a:r>
            <a:r>
              <a:rPr lang="en-US" altLang="en-US" sz="2000" baseline="-25000" dirty="0">
                <a:solidFill>
                  <a:srgbClr val="3333FF"/>
                </a:solidFill>
              </a:rPr>
              <a:t>D</a:t>
            </a:r>
            <a:r>
              <a:rPr lang="en-US" altLang="en-US" sz="2000" dirty="0">
                <a:solidFill>
                  <a:srgbClr val="3333FF"/>
                </a:solidFill>
              </a:rPr>
              <a:t>(</a:t>
            </a:r>
            <a:r>
              <a:rPr lang="en-US" altLang="en-US" sz="2000" dirty="0" err="1">
                <a:solidFill>
                  <a:srgbClr val="3333FF"/>
                </a:solidFill>
              </a:rPr>
              <a:t>Y</a:t>
            </a:r>
            <a:r>
              <a:rPr lang="en-US" altLang="en-US" sz="2000" baseline="-25000" dirty="0" err="1">
                <a:solidFill>
                  <a:srgbClr val="3333FF"/>
                </a:solidFill>
              </a:rPr>
              <a:t>2</a:t>
            </a:r>
            <a:r>
              <a:rPr lang="en-US" altLang="en-US" sz="2000" dirty="0">
                <a:solidFill>
                  <a:srgbClr val="3333FF"/>
                </a:solidFill>
              </a:rPr>
              <a:t>) to L</a:t>
            </a:r>
            <a:r>
              <a:rPr lang="en-US" altLang="en-US" sz="2000" baseline="-25000" dirty="0">
                <a:solidFill>
                  <a:srgbClr val="3333FF"/>
                </a:solidFill>
              </a:rPr>
              <a:t>D</a:t>
            </a:r>
            <a:r>
              <a:rPr lang="en-US" altLang="en-US" sz="2000" dirty="0">
                <a:solidFill>
                  <a:srgbClr val="3333FF"/>
                </a:solidFill>
              </a:rPr>
              <a:t>(</a:t>
            </a:r>
            <a:r>
              <a:rPr lang="en-US" altLang="en-US" sz="2000" dirty="0" err="1">
                <a:solidFill>
                  <a:srgbClr val="3333FF"/>
                </a:solidFill>
              </a:rPr>
              <a:t>Y</a:t>
            </a:r>
            <a:r>
              <a:rPr lang="en-US" altLang="en-US" sz="2000" baseline="-25000" dirty="0" err="1">
                <a:solidFill>
                  <a:srgbClr val="3333FF"/>
                </a:solidFill>
              </a:rPr>
              <a:t>1</a:t>
            </a:r>
            <a:r>
              <a:rPr lang="en-US" altLang="en-US" sz="2000" dirty="0">
                <a:solidFill>
                  <a:srgbClr val="3333FF"/>
                </a:solidFill>
              </a:rPr>
              <a:t>). Consequently, the </a:t>
            </a:r>
            <a:r>
              <a:rPr lang="en-US" altLang="en-US" sz="2000" dirty="0">
                <a:solidFill>
                  <a:srgbClr val="FF0000"/>
                </a:solidFill>
              </a:rPr>
              <a:t>Keynesian Unemployment</a:t>
            </a:r>
            <a:r>
              <a:rPr lang="en-US" altLang="en-US" sz="2000" dirty="0">
                <a:solidFill>
                  <a:srgbClr val="3333FF"/>
                </a:solidFill>
              </a:rPr>
              <a:t> caused by the recession completely </a:t>
            </a:r>
            <a:r>
              <a:rPr lang="en-US" altLang="en-US" sz="2000" dirty="0">
                <a:solidFill>
                  <a:srgbClr val="FF0000"/>
                </a:solidFill>
              </a:rPr>
              <a:t>disappears</a:t>
            </a:r>
            <a:r>
              <a:rPr lang="en-US" altLang="en-US" sz="2000" dirty="0">
                <a:solidFill>
                  <a:srgbClr val="3333FF"/>
                </a:solidFill>
              </a:rPr>
              <a:t>. </a:t>
            </a:r>
          </a:p>
        </p:txBody>
      </p:sp>
      <p:sp>
        <p:nvSpPr>
          <p:cNvPr id="958488" name="Line 24"/>
          <p:cNvSpPr>
            <a:spLocks noChangeShapeType="1"/>
          </p:cNvSpPr>
          <p:nvPr/>
        </p:nvSpPr>
        <p:spPr bwMode="auto">
          <a:xfrm flipV="1">
            <a:off x="1141413" y="1533525"/>
            <a:ext cx="0" cy="3048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51572" name="Line 16"/>
          <p:cNvSpPr>
            <a:spLocks noChangeShapeType="1"/>
          </p:cNvSpPr>
          <p:nvPr/>
        </p:nvSpPr>
        <p:spPr bwMode="auto">
          <a:xfrm flipH="1">
            <a:off x="1011238" y="1885950"/>
            <a:ext cx="1111250" cy="0"/>
          </a:xfrm>
          <a:prstGeom prst="line">
            <a:avLst/>
          </a:prstGeom>
          <a:noFill/>
          <a:ln w="28575">
            <a:solidFill>
              <a:srgbClr val="FF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1573" name="Arc 16"/>
          <p:cNvSpPr>
            <a:spLocks/>
          </p:cNvSpPr>
          <p:nvPr/>
        </p:nvSpPr>
        <p:spPr bwMode="auto">
          <a:xfrm flipH="1">
            <a:off x="1022350" y="1206500"/>
            <a:ext cx="4492625" cy="2082800"/>
          </a:xfrm>
          <a:custGeom>
            <a:avLst/>
            <a:gdLst>
              <a:gd name="T0" fmla="*/ 2147483647 w 21450"/>
              <a:gd name="T1" fmla="*/ 0 h 21034"/>
              <a:gd name="T2" fmla="*/ 2147483647 w 21450"/>
              <a:gd name="T3" fmla="*/ 2147483647 h 21034"/>
              <a:gd name="T4" fmla="*/ 0 w 21450"/>
              <a:gd name="T5" fmla="*/ 2147483647 h 21034"/>
              <a:gd name="T6" fmla="*/ 0 60000 65536"/>
              <a:gd name="T7" fmla="*/ 0 60000 65536"/>
              <a:gd name="T8" fmla="*/ 0 60000 65536"/>
              <a:gd name="T9" fmla="*/ 0 w 21450"/>
              <a:gd name="T10" fmla="*/ 0 h 21034"/>
              <a:gd name="T11" fmla="*/ 21450 w 21450"/>
              <a:gd name="T12" fmla="*/ 21034 h 21034"/>
            </a:gdLst>
            <a:ahLst/>
            <a:cxnLst>
              <a:cxn ang="T6">
                <a:pos x="T0" y="T1"/>
              </a:cxn>
              <a:cxn ang="T7">
                <a:pos x="T2" y="T3"/>
              </a:cxn>
              <a:cxn ang="T8">
                <a:pos x="T4" y="T5"/>
              </a:cxn>
            </a:cxnLst>
            <a:rect l="T9" t="T10" r="T11" b="T12"/>
            <a:pathLst>
              <a:path w="21450" h="21034" fill="none" extrusionOk="0">
                <a:moveTo>
                  <a:pt x="4912" y="0"/>
                </a:moveTo>
                <a:cubicBezTo>
                  <a:pt x="13770" y="2068"/>
                  <a:pt x="20382" y="9464"/>
                  <a:pt x="21450" y="18496"/>
                </a:cubicBezTo>
              </a:path>
              <a:path w="21450" h="21034" stroke="0" extrusionOk="0">
                <a:moveTo>
                  <a:pt x="4912" y="0"/>
                </a:moveTo>
                <a:cubicBezTo>
                  <a:pt x="13770" y="2068"/>
                  <a:pt x="20382" y="9464"/>
                  <a:pt x="21450" y="18496"/>
                </a:cubicBezTo>
                <a:lnTo>
                  <a:pt x="0" y="21034"/>
                </a:lnTo>
                <a:lnTo>
                  <a:pt x="4912" y="0"/>
                </a:lnTo>
                <a:close/>
              </a:path>
            </a:pathLst>
          </a:custGeom>
          <a:noFill/>
          <a:ln w="38100">
            <a:solidFill>
              <a:srgbClr val="00FFFF"/>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lstStyle/>
          <a:p>
            <a:endParaRPr lang="en-US"/>
          </a:p>
        </p:txBody>
      </p:sp>
      <p:sp>
        <p:nvSpPr>
          <p:cNvPr id="151574" name="Line 16"/>
          <p:cNvSpPr>
            <a:spLocks noChangeShapeType="1"/>
          </p:cNvSpPr>
          <p:nvPr/>
        </p:nvSpPr>
        <p:spPr bwMode="auto">
          <a:xfrm rot="-5400000">
            <a:off x="1069975" y="2871788"/>
            <a:ext cx="1987550" cy="0"/>
          </a:xfrm>
          <a:prstGeom prst="line">
            <a:avLst/>
          </a:prstGeom>
          <a:noFill/>
          <a:ln w="28575">
            <a:solidFill>
              <a:srgbClr val="FF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1575" name="Line 28"/>
          <p:cNvSpPr>
            <a:spLocks noChangeShapeType="1"/>
          </p:cNvSpPr>
          <p:nvPr/>
        </p:nvSpPr>
        <p:spPr bwMode="auto">
          <a:xfrm flipH="1">
            <a:off x="2070100" y="3670300"/>
            <a:ext cx="0" cy="2768600"/>
          </a:xfrm>
          <a:prstGeom prst="line">
            <a:avLst/>
          </a:prstGeom>
          <a:noFill/>
          <a:ln w="38100">
            <a:solidFill>
              <a:srgbClr val="00FFCC"/>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51576" name="Text Box 10"/>
          <p:cNvSpPr txBox="1">
            <a:spLocks noChangeArrowheads="1"/>
          </p:cNvSpPr>
          <p:nvPr/>
        </p:nvSpPr>
        <p:spPr bwMode="auto">
          <a:xfrm>
            <a:off x="280988" y="1690688"/>
            <a:ext cx="596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00FFCC"/>
                </a:solidFill>
              </a:rPr>
              <a:t>Y</a:t>
            </a:r>
            <a:r>
              <a:rPr lang="de-DE" altLang="en-US" sz="2000" baseline="-25000" dirty="0" err="1">
                <a:solidFill>
                  <a:srgbClr val="00FFCC"/>
                </a:solidFill>
              </a:rPr>
              <a:t>2</a:t>
            </a:r>
            <a:endParaRPr lang="el-GR" altLang="en-US" sz="2000" dirty="0">
              <a:solidFill>
                <a:srgbClr val="00FFCC"/>
              </a:solidFill>
            </a:endParaRPr>
          </a:p>
        </p:txBody>
      </p:sp>
      <p:sp>
        <p:nvSpPr>
          <p:cNvPr id="151577" name="AutoShape 30"/>
          <p:cNvSpPr>
            <a:spLocks/>
          </p:cNvSpPr>
          <p:nvPr/>
        </p:nvSpPr>
        <p:spPr bwMode="auto">
          <a:xfrm rot="-5400000">
            <a:off x="2463800" y="4521200"/>
            <a:ext cx="279400" cy="1054100"/>
          </a:xfrm>
          <a:prstGeom prst="rightBrace">
            <a:avLst>
              <a:gd name="adj1" fmla="val 31439"/>
              <a:gd name="adj2" fmla="val 50000"/>
            </a:avLst>
          </a:prstGeom>
          <a:noFill/>
          <a:ln w="38100">
            <a:solidFill>
              <a:srgbClr val="FF0000"/>
            </a:solidFill>
            <a:round/>
            <a:headEnd/>
            <a:tailEnd type="none" w="lg" len="med"/>
          </a:ln>
          <a:extLst>
            <a:ext uri="{909E8E84-426E-40DD-AFC4-6F175D3DCCD1}">
              <a14:hiddenFill xmlns:a14="http://schemas.microsoft.com/office/drawing/2010/main">
                <a:solidFill>
                  <a:srgbClr val="FFFFFF"/>
                </a:solidFill>
              </a14:hiddenFill>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
        <p:nvSpPr>
          <p:cNvPr id="958496" name="Line 32"/>
          <p:cNvSpPr>
            <a:spLocks noChangeShapeType="1"/>
          </p:cNvSpPr>
          <p:nvPr/>
        </p:nvSpPr>
        <p:spPr bwMode="auto">
          <a:xfrm>
            <a:off x="2171700" y="6197600"/>
            <a:ext cx="876300" cy="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958497" name="Text Box 13"/>
          <p:cNvSpPr txBox="1">
            <a:spLocks noChangeArrowheads="1"/>
          </p:cNvSpPr>
          <p:nvPr/>
        </p:nvSpPr>
        <p:spPr bwMode="auto">
          <a:xfrm>
            <a:off x="3287713" y="3549650"/>
            <a:ext cx="904875"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dirty="0">
                <a:solidFill>
                  <a:srgbClr val="66FFFF"/>
                </a:solidFill>
              </a:rPr>
              <a:t>L</a:t>
            </a:r>
            <a:r>
              <a:rPr lang="de-DE" altLang="en-US" sz="2200" baseline="-25000" dirty="0">
                <a:solidFill>
                  <a:srgbClr val="66FFFF"/>
                </a:solidFill>
              </a:rPr>
              <a:t>D</a:t>
            </a:r>
            <a:r>
              <a:rPr lang="de-DE" altLang="en-US" sz="2200" dirty="0">
                <a:solidFill>
                  <a:srgbClr val="66FFFF"/>
                </a:solidFill>
              </a:rPr>
              <a:t>(</a:t>
            </a:r>
            <a:r>
              <a:rPr lang="de-DE" altLang="en-US" sz="2200" dirty="0" err="1">
                <a:solidFill>
                  <a:srgbClr val="66FFFF"/>
                </a:solidFill>
              </a:rPr>
              <a:t>Y</a:t>
            </a:r>
            <a:r>
              <a:rPr lang="de-DE" altLang="en-US" sz="2200" baseline="-25000" dirty="0" err="1">
                <a:solidFill>
                  <a:srgbClr val="66FFFF"/>
                </a:solidFill>
              </a:rPr>
              <a:t>1</a:t>
            </a:r>
            <a:r>
              <a:rPr lang="de-DE" altLang="en-US" sz="2200" dirty="0">
                <a:solidFill>
                  <a:srgbClr val="66FFFF"/>
                </a:solidFill>
              </a:rPr>
              <a:t>)</a:t>
            </a:r>
            <a:endParaRPr lang="el-GR" altLang="en-US" sz="2200" dirty="0">
              <a:solidFill>
                <a:srgbClr val="66FFFF"/>
              </a:solidFill>
            </a:endParaRPr>
          </a:p>
        </p:txBody>
      </p:sp>
      <p:sp>
        <p:nvSpPr>
          <p:cNvPr id="958498" name="Line 34"/>
          <p:cNvSpPr>
            <a:spLocks noChangeShapeType="1"/>
          </p:cNvSpPr>
          <p:nvPr/>
        </p:nvSpPr>
        <p:spPr bwMode="auto">
          <a:xfrm flipH="1">
            <a:off x="3151188" y="3608388"/>
            <a:ext cx="0" cy="2768600"/>
          </a:xfrm>
          <a:prstGeom prst="line">
            <a:avLst/>
          </a:prstGeom>
          <a:noFill/>
          <a:ln w="38100">
            <a:solidFill>
              <a:srgbClr val="00FFCC"/>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51581" name="Line 32"/>
          <p:cNvSpPr>
            <a:spLocks noChangeShapeType="1"/>
          </p:cNvSpPr>
          <p:nvPr/>
        </p:nvSpPr>
        <p:spPr bwMode="auto">
          <a:xfrm flipV="1">
            <a:off x="1787525" y="4098925"/>
            <a:ext cx="2743200" cy="215900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1582" name="Text Box 13"/>
          <p:cNvSpPr txBox="1">
            <a:spLocks noChangeArrowheads="1"/>
          </p:cNvSpPr>
          <p:nvPr/>
        </p:nvSpPr>
        <p:spPr bwMode="auto">
          <a:xfrm>
            <a:off x="4365625" y="42084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S</a:t>
            </a:r>
            <a:r>
              <a:rPr lang="de-DE" altLang="en-US" sz="2200">
                <a:solidFill>
                  <a:srgbClr val="66FFFF"/>
                </a:solidFill>
              </a:rPr>
              <a:t>(w/p)</a:t>
            </a:r>
            <a:endParaRPr lang="el-GR" altLang="en-US" sz="2200">
              <a:solidFill>
                <a:srgbClr val="66FFFF"/>
              </a:solidFill>
            </a:endParaRPr>
          </a:p>
        </p:txBody>
      </p:sp>
      <p:sp>
        <p:nvSpPr>
          <p:cNvPr id="151583" name="AutoShape 84"/>
          <p:cNvSpPr>
            <a:spLocks noChangeArrowheads="1"/>
          </p:cNvSpPr>
          <p:nvPr/>
        </p:nvSpPr>
        <p:spPr bwMode="auto">
          <a:xfrm>
            <a:off x="2262188" y="4178300"/>
            <a:ext cx="3011487" cy="6223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1900">
                <a:solidFill>
                  <a:srgbClr val="3333FF"/>
                </a:solidFill>
              </a:rPr>
              <a:t>Keynesian Unemployment</a:t>
            </a:r>
          </a:p>
        </p:txBody>
      </p:sp>
      <p:sp>
        <p:nvSpPr>
          <p:cNvPr id="151584" name="Text Box 13"/>
          <p:cNvSpPr txBox="1">
            <a:spLocks noChangeArrowheads="1"/>
          </p:cNvSpPr>
          <p:nvPr/>
        </p:nvSpPr>
        <p:spPr bwMode="auto">
          <a:xfrm>
            <a:off x="4391025" y="3735388"/>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S</a:t>
            </a:r>
            <a:r>
              <a:rPr lang="de-DE" altLang="en-US" sz="2200">
                <a:solidFill>
                  <a:srgbClr val="66FFFF"/>
                </a:solidFill>
              </a:rPr>
              <a:t>(w/p)</a:t>
            </a:r>
            <a:endParaRPr lang="el-GR" altLang="en-US" sz="220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5848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5847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5847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5847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584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5849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584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8476" grpId="0" animBg="1"/>
      <p:bldP spid="958478" grpId="0" animBg="1"/>
      <p:bldP spid="958479" grpId="0"/>
      <p:bldP spid="958488" grpId="0" animBg="1"/>
      <p:bldP spid="958496" grpId="0" animBg="1"/>
      <p:bldP spid="958497" grpId="0"/>
      <p:bldP spid="958498" grpId="0" animBg="1"/>
    </p:bldLst>
  </p:timing>
</p:sld>
</file>

<file path=ppt/slides/slide1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257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B8D7B4D-63B8-4273-AC23-FAFA1B9B7DA9}" type="slidenum">
              <a:rPr lang="de-DE" altLang="en-US" sz="1600" smtClean="0"/>
              <a:pPr>
                <a:spcBef>
                  <a:spcPct val="0"/>
                </a:spcBef>
                <a:buClrTx/>
                <a:buFontTx/>
                <a:buNone/>
              </a:pPr>
              <a:t>135</a:t>
            </a:fld>
            <a:r>
              <a:rPr lang="de-DE" altLang="en-US" sz="1600"/>
              <a:t> -</a:t>
            </a:r>
          </a:p>
        </p:txBody>
      </p:sp>
      <p:grpSp>
        <p:nvGrpSpPr>
          <p:cNvPr id="152579" name="Group 2"/>
          <p:cNvGrpSpPr>
            <a:grpSpLocks/>
          </p:cNvGrpSpPr>
          <p:nvPr/>
        </p:nvGrpSpPr>
        <p:grpSpPr bwMode="auto">
          <a:xfrm>
            <a:off x="495300" y="4665663"/>
            <a:ext cx="544513" cy="946150"/>
            <a:chOff x="0" y="2947"/>
            <a:chExt cx="343" cy="596"/>
          </a:xfrm>
        </p:grpSpPr>
        <p:grpSp>
          <p:nvGrpSpPr>
            <p:cNvPr id="152608" name="Group 3"/>
            <p:cNvGrpSpPr>
              <a:grpSpLocks/>
            </p:cNvGrpSpPr>
            <p:nvPr/>
          </p:nvGrpSpPr>
          <p:grpSpPr bwMode="auto">
            <a:xfrm>
              <a:off x="0" y="3017"/>
              <a:ext cx="336" cy="526"/>
              <a:chOff x="8" y="3017"/>
              <a:chExt cx="336" cy="526"/>
            </a:xfrm>
          </p:grpSpPr>
          <p:sp>
            <p:nvSpPr>
              <p:cNvPr id="152610" name="Text Box 10"/>
              <p:cNvSpPr txBox="1">
                <a:spLocks noChangeArrowheads="1"/>
              </p:cNvSpPr>
              <p:nvPr/>
            </p:nvSpPr>
            <p:spPr bwMode="auto">
              <a:xfrm>
                <a:off x="8" y="3274"/>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P</a:t>
                </a:r>
                <a:r>
                  <a:rPr lang="de-DE" altLang="en-US" sz="2200" baseline="-25000">
                    <a:solidFill>
                      <a:srgbClr val="66FFFF"/>
                    </a:solidFill>
                  </a:rPr>
                  <a:t>1</a:t>
                </a:r>
                <a:endParaRPr lang="el-GR" altLang="en-US" sz="2200" baseline="-25000">
                  <a:solidFill>
                    <a:srgbClr val="66FFFF"/>
                  </a:solidFill>
                </a:endParaRPr>
              </a:p>
            </p:txBody>
          </p:sp>
          <p:sp>
            <p:nvSpPr>
              <p:cNvPr id="152611" name="Text Box 10"/>
              <p:cNvSpPr txBox="1">
                <a:spLocks noChangeArrowheads="1"/>
              </p:cNvSpPr>
              <p:nvPr/>
            </p:nvSpPr>
            <p:spPr bwMode="auto">
              <a:xfrm>
                <a:off x="8" y="3017"/>
                <a:ext cx="336"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w</a:t>
                </a:r>
                <a:r>
                  <a:rPr lang="de-DE" altLang="en-US" sz="2200" baseline="-25000">
                    <a:solidFill>
                      <a:srgbClr val="66FFFF"/>
                    </a:solidFill>
                  </a:rPr>
                  <a:t>1</a:t>
                </a:r>
                <a:endParaRPr lang="el-GR" altLang="en-US" sz="2200" baseline="-25000">
                  <a:solidFill>
                    <a:srgbClr val="66FFFF"/>
                  </a:solidFill>
                </a:endParaRPr>
              </a:p>
            </p:txBody>
          </p:sp>
        </p:grpSp>
        <p:sp>
          <p:nvSpPr>
            <p:cNvPr id="152609" name="Text Box 10"/>
            <p:cNvSpPr txBox="1">
              <a:spLocks noChangeArrowheads="1"/>
            </p:cNvSpPr>
            <p:nvPr/>
          </p:nvSpPr>
          <p:spPr bwMode="auto">
            <a:xfrm>
              <a:off x="79" y="2947"/>
              <a:ext cx="264"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4400" baseline="-25000">
                  <a:solidFill>
                    <a:srgbClr val="66FFFF"/>
                  </a:solidFill>
                </a:rPr>
                <a:t>_</a:t>
              </a:r>
              <a:endParaRPr lang="el-GR" altLang="en-US" sz="4400" baseline="-25000">
                <a:solidFill>
                  <a:srgbClr val="66FFFF"/>
                </a:solidFill>
              </a:endParaRPr>
            </a:p>
          </p:txBody>
        </p:sp>
      </p:grpSp>
      <p:sp>
        <p:nvSpPr>
          <p:cNvPr id="958471" name="Rectangle 2"/>
          <p:cNvSpPr>
            <a:spLocks noGrp="1" noChangeArrowheads="1"/>
          </p:cNvSpPr>
          <p:nvPr>
            <p:ph type="title" idx="4294967295"/>
          </p:nvPr>
        </p:nvSpPr>
        <p:spPr>
          <a:xfrm>
            <a:off x="5194300" y="0"/>
            <a:ext cx="3949700" cy="573088"/>
          </a:xfrm>
        </p:spPr>
        <p:txBody>
          <a:bodyPr/>
          <a:lstStyle/>
          <a:p>
            <a:pPr eaLnBrk="1" hangingPunct="1">
              <a:defRPr/>
            </a:pPr>
            <a:r>
              <a:rPr lang="de-DE" sz="2600" dirty="0"/>
              <a:t>4.3.1. </a:t>
            </a:r>
            <a:r>
              <a:rPr lang="de-DE" sz="2600" dirty="0" err="1"/>
              <a:t>Fiscal</a:t>
            </a:r>
            <a:r>
              <a:rPr lang="de-DE" sz="2600" dirty="0"/>
              <a:t> </a:t>
            </a:r>
            <a:r>
              <a:rPr lang="de-DE" sz="2600" dirty="0" err="1"/>
              <a:t>Policy</a:t>
            </a:r>
            <a:endParaRPr lang="en-US" sz="2600" dirty="0"/>
          </a:p>
        </p:txBody>
      </p:sp>
      <p:graphicFrame>
        <p:nvGraphicFramePr>
          <p:cNvPr id="152581" name="Object 2"/>
          <p:cNvGraphicFramePr>
            <a:graphicFrameLocks/>
          </p:cNvGraphicFramePr>
          <p:nvPr/>
        </p:nvGraphicFramePr>
        <p:xfrm>
          <a:off x="896938" y="0"/>
          <a:ext cx="4448175" cy="3219450"/>
        </p:xfrm>
        <a:graphic>
          <a:graphicData uri="http://schemas.openxmlformats.org/presentationml/2006/ole">
            <mc:AlternateContent xmlns:mc="http://schemas.openxmlformats.org/markup-compatibility/2006">
              <mc:Choice xmlns:v="urn:schemas-microsoft-com:vml" Requires="v">
                <p:oleObj spid="_x0000_s153564" name="Diagramm" r:id="rId4" imgW="7439008" imgH="5324543" progId="MSGraph.Chart.8">
                  <p:embed followColorScheme="full"/>
                </p:oleObj>
              </mc:Choice>
              <mc:Fallback>
                <p:oleObj name="Diagramm" r:id="rId4" imgW="7439008" imgH="5324543"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6938" y="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52582" name="Object 3"/>
          <p:cNvGraphicFramePr>
            <a:graphicFrameLocks/>
          </p:cNvGraphicFramePr>
          <p:nvPr/>
        </p:nvGraphicFramePr>
        <p:xfrm>
          <a:off x="898525" y="3346450"/>
          <a:ext cx="4448175" cy="3219450"/>
        </p:xfrm>
        <a:graphic>
          <a:graphicData uri="http://schemas.openxmlformats.org/presentationml/2006/ole">
            <mc:AlternateContent xmlns:mc="http://schemas.openxmlformats.org/markup-compatibility/2006">
              <mc:Choice xmlns:v="urn:schemas-microsoft-com:vml" Requires="v">
                <p:oleObj spid="_x0000_s153565" name="Diagramm" r:id="rId6" imgW="7429567" imgH="5334000" progId="MSGraph.Chart.8">
                  <p:embed followColorScheme="full"/>
                </p:oleObj>
              </mc:Choice>
              <mc:Fallback>
                <p:oleObj name="Diagramm" r:id="rId6" imgW="7429567" imgH="5334000"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98525" y="3346450"/>
                        <a:ext cx="4448175" cy="3219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52583" name="Text Box 15"/>
          <p:cNvSpPr txBox="1">
            <a:spLocks noChangeArrowheads="1"/>
          </p:cNvSpPr>
          <p:nvPr/>
        </p:nvSpPr>
        <p:spPr bwMode="auto">
          <a:xfrm>
            <a:off x="4927600" y="300831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152584" name="Text Box 18"/>
          <p:cNvSpPr txBox="1">
            <a:spLocks noChangeArrowheads="1"/>
          </p:cNvSpPr>
          <p:nvPr/>
        </p:nvSpPr>
        <p:spPr bwMode="auto">
          <a:xfrm>
            <a:off x="601663" y="55563"/>
            <a:ext cx="7223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b="1"/>
              <a:t>Y</a:t>
            </a:r>
            <a:r>
              <a:rPr lang="de-DE" altLang="en-US" sz="1800" b="1"/>
              <a:t>  </a:t>
            </a:r>
          </a:p>
        </p:txBody>
      </p:sp>
      <p:sp>
        <p:nvSpPr>
          <p:cNvPr id="152585" name="Line 16"/>
          <p:cNvSpPr>
            <a:spLocks noChangeShapeType="1"/>
          </p:cNvSpPr>
          <p:nvPr/>
        </p:nvSpPr>
        <p:spPr bwMode="auto">
          <a:xfrm rot="5400000" flipH="1">
            <a:off x="681038" y="3927475"/>
            <a:ext cx="49339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2586" name="Text Box 15"/>
          <p:cNvSpPr txBox="1">
            <a:spLocks noChangeArrowheads="1"/>
          </p:cNvSpPr>
          <p:nvPr/>
        </p:nvSpPr>
        <p:spPr bwMode="auto">
          <a:xfrm>
            <a:off x="4954588" y="6342063"/>
            <a:ext cx="425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2200" b="1"/>
              <a:t>L  </a:t>
            </a:r>
          </a:p>
        </p:txBody>
      </p:sp>
      <p:sp>
        <p:nvSpPr>
          <p:cNvPr id="152587" name="Line 16"/>
          <p:cNvSpPr>
            <a:spLocks noChangeShapeType="1"/>
          </p:cNvSpPr>
          <p:nvPr/>
        </p:nvSpPr>
        <p:spPr bwMode="auto">
          <a:xfrm flipH="1">
            <a:off x="971550" y="1477963"/>
            <a:ext cx="22034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2588" name="Text Box 10"/>
          <p:cNvSpPr txBox="1">
            <a:spLocks noChangeArrowheads="1"/>
          </p:cNvSpPr>
          <p:nvPr/>
        </p:nvSpPr>
        <p:spPr bwMode="auto">
          <a:xfrm>
            <a:off x="241300" y="1257300"/>
            <a:ext cx="596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00FF00"/>
                </a:solidFill>
              </a:rPr>
              <a:t>Y</a:t>
            </a:r>
            <a:r>
              <a:rPr lang="de-DE" altLang="en-US" sz="2000" baseline="-25000" dirty="0" err="1">
                <a:solidFill>
                  <a:srgbClr val="00FF00"/>
                </a:solidFill>
              </a:rPr>
              <a:t>1</a:t>
            </a:r>
            <a:endParaRPr lang="el-GR" altLang="en-US" sz="2000" baseline="-25000" dirty="0">
              <a:solidFill>
                <a:srgbClr val="00FF00"/>
              </a:solidFill>
            </a:endParaRPr>
          </a:p>
        </p:txBody>
      </p:sp>
      <p:sp>
        <p:nvSpPr>
          <p:cNvPr id="152589" name="Text Box 10"/>
          <p:cNvSpPr txBox="1">
            <a:spLocks noChangeArrowheads="1"/>
          </p:cNvSpPr>
          <p:nvPr/>
        </p:nvSpPr>
        <p:spPr bwMode="auto">
          <a:xfrm>
            <a:off x="3025775" y="6430963"/>
            <a:ext cx="3683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1</a:t>
            </a:r>
            <a:endParaRPr lang="el-GR" altLang="en-US" sz="2200" baseline="-25000">
              <a:solidFill>
                <a:srgbClr val="66FFFF"/>
              </a:solidFill>
            </a:endParaRPr>
          </a:p>
        </p:txBody>
      </p:sp>
      <p:sp>
        <p:nvSpPr>
          <p:cNvPr id="152590" name="Line 16"/>
          <p:cNvSpPr>
            <a:spLocks noChangeShapeType="1"/>
          </p:cNvSpPr>
          <p:nvPr/>
        </p:nvSpPr>
        <p:spPr bwMode="auto">
          <a:xfrm rot="10800000">
            <a:off x="982663" y="5219700"/>
            <a:ext cx="2165350" cy="0"/>
          </a:xfrm>
          <a:prstGeom prst="line">
            <a:avLst/>
          </a:prstGeom>
          <a:noFill/>
          <a:ln w="28575">
            <a:solidFill>
              <a:srgbClr val="00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2591" name="Text Box 10"/>
          <p:cNvSpPr txBox="1">
            <a:spLocks noChangeArrowheads="1"/>
          </p:cNvSpPr>
          <p:nvPr/>
        </p:nvSpPr>
        <p:spPr bwMode="auto">
          <a:xfrm>
            <a:off x="2947988" y="3003550"/>
            <a:ext cx="5969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1</a:t>
            </a:r>
            <a:endParaRPr lang="el-GR" altLang="en-US" sz="2200" baseline="-25000">
              <a:solidFill>
                <a:srgbClr val="66FFFF"/>
              </a:solidFill>
            </a:endParaRPr>
          </a:p>
        </p:txBody>
      </p:sp>
      <p:sp>
        <p:nvSpPr>
          <p:cNvPr id="152592" name="Text Box 10"/>
          <p:cNvSpPr txBox="1">
            <a:spLocks noChangeArrowheads="1"/>
          </p:cNvSpPr>
          <p:nvPr/>
        </p:nvSpPr>
        <p:spPr bwMode="auto">
          <a:xfrm>
            <a:off x="4343400" y="1233488"/>
            <a:ext cx="977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Y(L,K</a:t>
            </a:r>
            <a:r>
              <a:rPr lang="de-DE" altLang="en-US" sz="2200" baseline="-25000">
                <a:solidFill>
                  <a:srgbClr val="66FFFF"/>
                </a:solidFill>
              </a:rPr>
              <a:t>1</a:t>
            </a:r>
            <a:r>
              <a:rPr lang="de-DE" altLang="en-US" sz="2200">
                <a:solidFill>
                  <a:srgbClr val="66FFFF"/>
                </a:solidFill>
              </a:rPr>
              <a:t>)</a:t>
            </a:r>
            <a:endParaRPr lang="el-GR" altLang="en-US" sz="2200">
              <a:solidFill>
                <a:srgbClr val="66FFFF"/>
              </a:solidFill>
            </a:endParaRPr>
          </a:p>
        </p:txBody>
      </p:sp>
      <p:sp>
        <p:nvSpPr>
          <p:cNvPr id="152593" name="Text Box 13"/>
          <p:cNvSpPr txBox="1">
            <a:spLocks noChangeArrowheads="1"/>
          </p:cNvSpPr>
          <p:nvPr/>
        </p:nvSpPr>
        <p:spPr bwMode="auto">
          <a:xfrm>
            <a:off x="2130425" y="35480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dirty="0">
                <a:solidFill>
                  <a:srgbClr val="66FFFF"/>
                </a:solidFill>
              </a:rPr>
              <a:t>L</a:t>
            </a:r>
            <a:r>
              <a:rPr lang="de-DE" altLang="en-US" sz="2200" baseline="-25000" dirty="0">
                <a:solidFill>
                  <a:srgbClr val="66FFFF"/>
                </a:solidFill>
              </a:rPr>
              <a:t>D</a:t>
            </a:r>
            <a:r>
              <a:rPr lang="de-DE" altLang="en-US" sz="2200" dirty="0">
                <a:solidFill>
                  <a:srgbClr val="66FFFF"/>
                </a:solidFill>
              </a:rPr>
              <a:t>(</a:t>
            </a:r>
            <a:r>
              <a:rPr lang="de-DE" altLang="en-US" sz="2200" dirty="0" err="1">
                <a:solidFill>
                  <a:srgbClr val="66FFFF"/>
                </a:solidFill>
              </a:rPr>
              <a:t>Y</a:t>
            </a:r>
            <a:r>
              <a:rPr lang="de-DE" altLang="en-US" sz="2200" baseline="-25000" dirty="0" err="1">
                <a:solidFill>
                  <a:srgbClr val="66FFFF"/>
                </a:solidFill>
              </a:rPr>
              <a:t>2</a:t>
            </a:r>
            <a:r>
              <a:rPr lang="de-DE" altLang="en-US" sz="2200" dirty="0">
                <a:solidFill>
                  <a:srgbClr val="66FFFF"/>
                </a:solidFill>
              </a:rPr>
              <a:t>)</a:t>
            </a:r>
            <a:endParaRPr lang="el-GR" altLang="en-US" sz="2200" dirty="0">
              <a:solidFill>
                <a:srgbClr val="66FFFF"/>
              </a:solidFill>
            </a:endParaRPr>
          </a:p>
        </p:txBody>
      </p:sp>
      <p:sp>
        <p:nvSpPr>
          <p:cNvPr id="152594" name="AutoShape 64"/>
          <p:cNvSpPr>
            <a:spLocks noChangeArrowheads="1"/>
          </p:cNvSpPr>
          <p:nvPr/>
        </p:nvSpPr>
        <p:spPr bwMode="auto">
          <a:xfrm>
            <a:off x="5418138" y="615950"/>
            <a:ext cx="3725862" cy="5943600"/>
          </a:xfrm>
          <a:prstGeom prst="roundRect">
            <a:avLst>
              <a:gd name="adj" fmla="val 12495"/>
            </a:avLst>
          </a:prstGeom>
          <a:solidFill>
            <a:srgbClr val="FFFF99"/>
          </a:solidFill>
          <a:ln w="50800">
            <a:solidFill>
              <a:srgbClr val="FF0000"/>
            </a:solidFill>
            <a:round/>
            <a:headEnd/>
            <a:tailEnd/>
          </a:ln>
        </p:spPr>
        <p:txBody>
          <a:bodyPr lIns="0" tIns="0" rIns="0" bIns="0"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lnSpc>
                <a:spcPct val="90000"/>
              </a:lnSpc>
              <a:spcBef>
                <a:spcPct val="0"/>
              </a:spcBef>
              <a:buClrTx/>
              <a:buFontTx/>
              <a:buNone/>
            </a:pPr>
            <a:r>
              <a:rPr lang="en-US" altLang="en-US" sz="2000" dirty="0">
                <a:solidFill>
                  <a:srgbClr val="3333FF"/>
                </a:solidFill>
              </a:rPr>
              <a:t>If the increase of government consumption were lower that G=5, Keynesian unemployment would not completely disappear. If the increase of government consumption were stronger than G=5, GDP would grow stronger than </a:t>
            </a:r>
            <a:r>
              <a:rPr lang="en-US" altLang="en-US" sz="2000" dirty="0" err="1">
                <a:solidFill>
                  <a:srgbClr val="3333FF"/>
                </a:solidFill>
              </a:rPr>
              <a:t>Y</a:t>
            </a:r>
            <a:r>
              <a:rPr lang="en-US" altLang="en-US" sz="2000" baseline="-25000" dirty="0" err="1">
                <a:solidFill>
                  <a:srgbClr val="3333FF"/>
                </a:solidFill>
              </a:rPr>
              <a:t>1</a:t>
            </a:r>
            <a:r>
              <a:rPr lang="en-US" altLang="en-US" sz="2000" dirty="0">
                <a:solidFill>
                  <a:srgbClr val="3333FF"/>
                </a:solidFill>
              </a:rPr>
              <a:t>. This would cause an "overheating" of the economy.</a:t>
            </a:r>
          </a:p>
        </p:txBody>
      </p:sp>
      <p:sp>
        <p:nvSpPr>
          <p:cNvPr id="152595" name="Line 24"/>
          <p:cNvSpPr>
            <a:spLocks noChangeShapeType="1"/>
          </p:cNvSpPr>
          <p:nvPr/>
        </p:nvSpPr>
        <p:spPr bwMode="auto">
          <a:xfrm flipV="1">
            <a:off x="1141413" y="1533525"/>
            <a:ext cx="0" cy="3048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52596" name="Line 16"/>
          <p:cNvSpPr>
            <a:spLocks noChangeShapeType="1"/>
          </p:cNvSpPr>
          <p:nvPr/>
        </p:nvSpPr>
        <p:spPr bwMode="auto">
          <a:xfrm flipH="1">
            <a:off x="1011238" y="1885950"/>
            <a:ext cx="1111250" cy="0"/>
          </a:xfrm>
          <a:prstGeom prst="line">
            <a:avLst/>
          </a:prstGeom>
          <a:noFill/>
          <a:ln w="28575">
            <a:solidFill>
              <a:srgbClr val="FF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2597" name="Arc 16"/>
          <p:cNvSpPr>
            <a:spLocks/>
          </p:cNvSpPr>
          <p:nvPr/>
        </p:nvSpPr>
        <p:spPr bwMode="auto">
          <a:xfrm flipH="1">
            <a:off x="1022350" y="1206500"/>
            <a:ext cx="4492625" cy="2082800"/>
          </a:xfrm>
          <a:custGeom>
            <a:avLst/>
            <a:gdLst>
              <a:gd name="T0" fmla="*/ 2147483647 w 21450"/>
              <a:gd name="T1" fmla="*/ 0 h 21034"/>
              <a:gd name="T2" fmla="*/ 2147483647 w 21450"/>
              <a:gd name="T3" fmla="*/ 2147483647 h 21034"/>
              <a:gd name="T4" fmla="*/ 0 w 21450"/>
              <a:gd name="T5" fmla="*/ 2147483647 h 21034"/>
              <a:gd name="T6" fmla="*/ 0 60000 65536"/>
              <a:gd name="T7" fmla="*/ 0 60000 65536"/>
              <a:gd name="T8" fmla="*/ 0 60000 65536"/>
              <a:gd name="T9" fmla="*/ 0 w 21450"/>
              <a:gd name="T10" fmla="*/ 0 h 21034"/>
              <a:gd name="T11" fmla="*/ 21450 w 21450"/>
              <a:gd name="T12" fmla="*/ 21034 h 21034"/>
            </a:gdLst>
            <a:ahLst/>
            <a:cxnLst>
              <a:cxn ang="T6">
                <a:pos x="T0" y="T1"/>
              </a:cxn>
              <a:cxn ang="T7">
                <a:pos x="T2" y="T3"/>
              </a:cxn>
              <a:cxn ang="T8">
                <a:pos x="T4" y="T5"/>
              </a:cxn>
            </a:cxnLst>
            <a:rect l="T9" t="T10" r="T11" b="T12"/>
            <a:pathLst>
              <a:path w="21450" h="21034" fill="none" extrusionOk="0">
                <a:moveTo>
                  <a:pt x="4912" y="0"/>
                </a:moveTo>
                <a:cubicBezTo>
                  <a:pt x="13770" y="2068"/>
                  <a:pt x="20382" y="9464"/>
                  <a:pt x="21450" y="18496"/>
                </a:cubicBezTo>
              </a:path>
              <a:path w="21450" h="21034" stroke="0" extrusionOk="0">
                <a:moveTo>
                  <a:pt x="4912" y="0"/>
                </a:moveTo>
                <a:cubicBezTo>
                  <a:pt x="13770" y="2068"/>
                  <a:pt x="20382" y="9464"/>
                  <a:pt x="21450" y="18496"/>
                </a:cubicBezTo>
                <a:lnTo>
                  <a:pt x="0" y="21034"/>
                </a:lnTo>
                <a:lnTo>
                  <a:pt x="4912" y="0"/>
                </a:lnTo>
                <a:close/>
              </a:path>
            </a:pathLst>
          </a:custGeom>
          <a:noFill/>
          <a:ln w="38100">
            <a:solidFill>
              <a:srgbClr val="00FFFF"/>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lstStyle/>
          <a:p>
            <a:endParaRPr lang="en-US"/>
          </a:p>
        </p:txBody>
      </p:sp>
      <p:sp>
        <p:nvSpPr>
          <p:cNvPr id="152598" name="Line 16"/>
          <p:cNvSpPr>
            <a:spLocks noChangeShapeType="1"/>
          </p:cNvSpPr>
          <p:nvPr/>
        </p:nvSpPr>
        <p:spPr bwMode="auto">
          <a:xfrm rot="-5400000">
            <a:off x="1069975" y="2871788"/>
            <a:ext cx="1987550" cy="0"/>
          </a:xfrm>
          <a:prstGeom prst="line">
            <a:avLst/>
          </a:prstGeom>
          <a:noFill/>
          <a:ln w="28575">
            <a:solidFill>
              <a:srgbClr val="FF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2599" name="Line 28"/>
          <p:cNvSpPr>
            <a:spLocks noChangeShapeType="1"/>
          </p:cNvSpPr>
          <p:nvPr/>
        </p:nvSpPr>
        <p:spPr bwMode="auto">
          <a:xfrm flipH="1">
            <a:off x="2070100" y="3670300"/>
            <a:ext cx="0" cy="2768600"/>
          </a:xfrm>
          <a:prstGeom prst="line">
            <a:avLst/>
          </a:prstGeom>
          <a:noFill/>
          <a:ln w="38100">
            <a:solidFill>
              <a:srgbClr val="00FFCC"/>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52600" name="Text Box 10"/>
          <p:cNvSpPr txBox="1">
            <a:spLocks noChangeArrowheads="1"/>
          </p:cNvSpPr>
          <p:nvPr/>
        </p:nvSpPr>
        <p:spPr bwMode="auto">
          <a:xfrm>
            <a:off x="280988" y="1690688"/>
            <a:ext cx="59690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00FFCC"/>
                </a:solidFill>
              </a:rPr>
              <a:t>Y</a:t>
            </a:r>
            <a:r>
              <a:rPr lang="de-DE" altLang="en-US" sz="2000" baseline="-25000" dirty="0" err="1">
                <a:solidFill>
                  <a:srgbClr val="00FFCC"/>
                </a:solidFill>
              </a:rPr>
              <a:t>2</a:t>
            </a:r>
            <a:endParaRPr lang="el-GR" altLang="en-US" sz="2000" dirty="0">
              <a:solidFill>
                <a:srgbClr val="00FFCC"/>
              </a:solidFill>
            </a:endParaRPr>
          </a:p>
        </p:txBody>
      </p:sp>
      <p:sp>
        <p:nvSpPr>
          <p:cNvPr id="152601" name="Line 32"/>
          <p:cNvSpPr>
            <a:spLocks noChangeShapeType="1"/>
          </p:cNvSpPr>
          <p:nvPr/>
        </p:nvSpPr>
        <p:spPr bwMode="auto">
          <a:xfrm>
            <a:off x="2171700" y="6197600"/>
            <a:ext cx="876300" cy="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52602" name="Text Box 13"/>
          <p:cNvSpPr txBox="1">
            <a:spLocks noChangeArrowheads="1"/>
          </p:cNvSpPr>
          <p:nvPr/>
        </p:nvSpPr>
        <p:spPr bwMode="auto">
          <a:xfrm>
            <a:off x="3287713" y="3549650"/>
            <a:ext cx="904875"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dirty="0">
                <a:solidFill>
                  <a:srgbClr val="66FFFF"/>
                </a:solidFill>
              </a:rPr>
              <a:t>L</a:t>
            </a:r>
            <a:r>
              <a:rPr lang="de-DE" altLang="en-US" sz="2200" baseline="-25000" dirty="0">
                <a:solidFill>
                  <a:srgbClr val="66FFFF"/>
                </a:solidFill>
              </a:rPr>
              <a:t>D</a:t>
            </a:r>
            <a:r>
              <a:rPr lang="de-DE" altLang="en-US" sz="2200" dirty="0">
                <a:solidFill>
                  <a:srgbClr val="66FFFF"/>
                </a:solidFill>
              </a:rPr>
              <a:t>(</a:t>
            </a:r>
            <a:r>
              <a:rPr lang="de-DE" altLang="en-US" sz="2200" dirty="0" err="1">
                <a:solidFill>
                  <a:srgbClr val="66FFFF"/>
                </a:solidFill>
              </a:rPr>
              <a:t>Y</a:t>
            </a:r>
            <a:r>
              <a:rPr lang="de-DE" altLang="en-US" sz="2200" baseline="-25000" dirty="0" err="1">
                <a:solidFill>
                  <a:srgbClr val="66FFFF"/>
                </a:solidFill>
              </a:rPr>
              <a:t>1</a:t>
            </a:r>
            <a:r>
              <a:rPr lang="de-DE" altLang="en-US" sz="2200" dirty="0">
                <a:solidFill>
                  <a:srgbClr val="66FFFF"/>
                </a:solidFill>
              </a:rPr>
              <a:t>)</a:t>
            </a:r>
            <a:endParaRPr lang="el-GR" altLang="en-US" sz="2200" dirty="0">
              <a:solidFill>
                <a:srgbClr val="66FFFF"/>
              </a:solidFill>
            </a:endParaRPr>
          </a:p>
        </p:txBody>
      </p:sp>
      <p:sp>
        <p:nvSpPr>
          <p:cNvPr id="152603" name="Line 34"/>
          <p:cNvSpPr>
            <a:spLocks noChangeShapeType="1"/>
          </p:cNvSpPr>
          <p:nvPr/>
        </p:nvSpPr>
        <p:spPr bwMode="auto">
          <a:xfrm flipH="1">
            <a:off x="3151188" y="3608388"/>
            <a:ext cx="0" cy="2768600"/>
          </a:xfrm>
          <a:prstGeom prst="line">
            <a:avLst/>
          </a:prstGeom>
          <a:noFill/>
          <a:ln w="38100">
            <a:solidFill>
              <a:srgbClr val="00FFCC"/>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52604" name="Line 32"/>
          <p:cNvSpPr>
            <a:spLocks noChangeShapeType="1"/>
          </p:cNvSpPr>
          <p:nvPr/>
        </p:nvSpPr>
        <p:spPr bwMode="auto">
          <a:xfrm flipV="1">
            <a:off x="1787525" y="4098925"/>
            <a:ext cx="2743200" cy="215900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52605" name="Text Box 13"/>
          <p:cNvSpPr txBox="1">
            <a:spLocks noChangeArrowheads="1"/>
          </p:cNvSpPr>
          <p:nvPr/>
        </p:nvSpPr>
        <p:spPr bwMode="auto">
          <a:xfrm>
            <a:off x="4365625" y="4208463"/>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S</a:t>
            </a:r>
            <a:r>
              <a:rPr lang="de-DE" altLang="en-US" sz="2200">
                <a:solidFill>
                  <a:srgbClr val="66FFFF"/>
                </a:solidFill>
              </a:rPr>
              <a:t>(w/p)</a:t>
            </a:r>
            <a:endParaRPr lang="el-GR" altLang="en-US" sz="2200">
              <a:solidFill>
                <a:srgbClr val="66FFFF"/>
              </a:solidFill>
            </a:endParaRPr>
          </a:p>
        </p:txBody>
      </p:sp>
      <p:sp>
        <p:nvSpPr>
          <p:cNvPr id="152606" name="AutoShape 84"/>
          <p:cNvSpPr>
            <a:spLocks noChangeArrowheads="1"/>
          </p:cNvSpPr>
          <p:nvPr/>
        </p:nvSpPr>
        <p:spPr bwMode="auto">
          <a:xfrm>
            <a:off x="2336800" y="4198938"/>
            <a:ext cx="3011488" cy="6223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1900">
                <a:solidFill>
                  <a:srgbClr val="3333FF"/>
                </a:solidFill>
              </a:rPr>
              <a:t>Disappearance of Keynesian Unemployment</a:t>
            </a:r>
          </a:p>
        </p:txBody>
      </p:sp>
      <p:sp>
        <p:nvSpPr>
          <p:cNvPr id="152607" name="Text Box 13"/>
          <p:cNvSpPr txBox="1">
            <a:spLocks noChangeArrowheads="1"/>
          </p:cNvSpPr>
          <p:nvPr/>
        </p:nvSpPr>
        <p:spPr bwMode="auto">
          <a:xfrm>
            <a:off x="4391025" y="3735388"/>
            <a:ext cx="90487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none"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L</a:t>
            </a:r>
            <a:r>
              <a:rPr lang="de-DE" altLang="en-US" sz="2200" baseline="-25000">
                <a:solidFill>
                  <a:srgbClr val="66FFFF"/>
                </a:solidFill>
              </a:rPr>
              <a:t>S</a:t>
            </a:r>
            <a:r>
              <a:rPr lang="de-DE" altLang="en-US" sz="2200">
                <a:solidFill>
                  <a:srgbClr val="66FFFF"/>
                </a:solidFill>
              </a:rPr>
              <a:t>(w/p)</a:t>
            </a:r>
            <a:endParaRPr lang="el-GR" altLang="en-US" sz="2200">
              <a:solidFill>
                <a:srgbClr val="66FFFF"/>
              </a:solidFill>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360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1CC0383-D813-403A-933B-3A9625EC719D}" type="slidenum">
              <a:rPr lang="de-DE" altLang="en-US" sz="1600" smtClean="0"/>
              <a:pPr>
                <a:spcBef>
                  <a:spcPct val="0"/>
                </a:spcBef>
                <a:buClrTx/>
                <a:buFontTx/>
                <a:buNone/>
              </a:pPr>
              <a:t>136</a:t>
            </a:fld>
            <a:r>
              <a:rPr lang="de-DE" altLang="en-US" sz="1600"/>
              <a:t> -</a:t>
            </a:r>
          </a:p>
        </p:txBody>
      </p:sp>
      <p:sp>
        <p:nvSpPr>
          <p:cNvPr id="15360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25B04B4-9899-4660-B0BD-B4A8CDD85E8C}" type="slidenum">
              <a:rPr lang="de-DE" altLang="en-US" sz="1600" b="1"/>
              <a:pPr algn="r" eaLnBrk="1" hangingPunct="1">
                <a:spcBef>
                  <a:spcPct val="0"/>
                </a:spcBef>
                <a:buClrTx/>
                <a:buFontTx/>
                <a:buNone/>
              </a:pPr>
              <a:t>136</a:t>
            </a:fld>
            <a:r>
              <a:rPr lang="de-DE" altLang="en-US" sz="1600" b="1"/>
              <a:t> -</a:t>
            </a:r>
          </a:p>
        </p:txBody>
      </p:sp>
      <p:sp>
        <p:nvSpPr>
          <p:cNvPr id="153604"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316482"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4.3.1. </a:t>
            </a:r>
            <a:r>
              <a:rPr lang="de-DE" sz="2600" dirty="0" err="1"/>
              <a:t>Fiscal</a:t>
            </a:r>
            <a:r>
              <a:rPr lang="de-DE" sz="2600" dirty="0"/>
              <a:t> </a:t>
            </a:r>
            <a:r>
              <a:rPr lang="de-DE" sz="2600" dirty="0" err="1"/>
              <a:t>Policy</a:t>
            </a:r>
            <a:endParaRPr lang="de-DE" sz="2600" dirty="0"/>
          </a:p>
        </p:txBody>
      </p:sp>
      <p:sp>
        <p:nvSpPr>
          <p:cNvPr id="153606" name="Rectangle 3"/>
          <p:cNvSpPr>
            <a:spLocks noGrp="1" noChangeArrowheads="1"/>
          </p:cNvSpPr>
          <p:nvPr>
            <p:ph type="body" idx="1"/>
          </p:nvPr>
        </p:nvSpPr>
        <p:spPr>
          <a:xfrm>
            <a:off x="457200" y="1260475"/>
            <a:ext cx="8686800" cy="5486400"/>
          </a:xfrm>
          <a:noFill/>
        </p:spPr>
        <p:txBody>
          <a:bodyPr/>
          <a:lstStyle/>
          <a:p>
            <a:pPr eaLnBrk="1" hangingPunct="1">
              <a:lnSpc>
                <a:spcPct val="90000"/>
              </a:lnSpc>
            </a:pPr>
            <a:r>
              <a:rPr lang="en-US" altLang="en-US" sz="2200" dirty="0"/>
              <a:t>To sum up: </a:t>
            </a:r>
          </a:p>
          <a:p>
            <a:pPr eaLnBrk="1" hangingPunct="1">
              <a:lnSpc>
                <a:spcPct val="90000"/>
              </a:lnSpc>
            </a:pPr>
            <a:r>
              <a:rPr lang="en-US" altLang="en-US" sz="2200" dirty="0"/>
              <a:t>What happens, if the government </a:t>
            </a:r>
            <a:r>
              <a:rPr lang="en-US" altLang="en-US" sz="2200" dirty="0">
                <a:solidFill>
                  <a:srgbClr val="00FF00"/>
                </a:solidFill>
              </a:rPr>
              <a:t>rises</a:t>
            </a:r>
            <a:r>
              <a:rPr lang="en-US" altLang="en-US" sz="2200" dirty="0"/>
              <a:t> </a:t>
            </a:r>
            <a:r>
              <a:rPr lang="en-US" altLang="en-US" sz="2200" dirty="0">
                <a:solidFill>
                  <a:srgbClr val="00FF00"/>
                </a:solidFill>
              </a:rPr>
              <a:t>government consumption</a:t>
            </a:r>
            <a:r>
              <a:rPr lang="en-US" altLang="en-US" sz="2200" dirty="0"/>
              <a:t> from G=0 to G=5 and finances these additional expenditures with new debt via the credit market G=5=D</a:t>
            </a:r>
            <a:r>
              <a:rPr lang="en-US" altLang="en-US" sz="2200" baseline="-25000" dirty="0"/>
              <a:t>G</a:t>
            </a:r>
            <a:r>
              <a:rPr lang="en-US" altLang="en-US" sz="2200" dirty="0"/>
              <a:t>?</a:t>
            </a:r>
          </a:p>
          <a:p>
            <a:pPr eaLnBrk="1" hangingPunct="1">
              <a:lnSpc>
                <a:spcPct val="0"/>
              </a:lnSpc>
            </a:pPr>
            <a:endParaRPr lang="en-US" altLang="en-US" sz="2200" dirty="0"/>
          </a:p>
          <a:p>
            <a:pPr eaLnBrk="1" hangingPunct="1">
              <a:lnSpc>
                <a:spcPct val="0"/>
              </a:lnSpc>
            </a:pPr>
            <a:endParaRPr lang="en-US" altLang="en-US" sz="1600" dirty="0"/>
          </a:p>
          <a:p>
            <a:pPr lvl="1" eaLnBrk="1" hangingPunct="1">
              <a:lnSpc>
                <a:spcPct val="90000"/>
              </a:lnSpc>
            </a:pPr>
            <a:r>
              <a:rPr lang="en-US" altLang="en-US" sz="2100" dirty="0"/>
              <a:t>The increase in the demand for goods by government consumption G=5 causes a </a:t>
            </a:r>
            <a:r>
              <a:rPr lang="en-US" altLang="en-US" sz="2100" dirty="0">
                <a:solidFill>
                  <a:srgbClr val="00FF00"/>
                </a:solidFill>
              </a:rPr>
              <a:t>positive multiplier process</a:t>
            </a:r>
            <a:r>
              <a:rPr lang="en-US" altLang="en-US" sz="2100" dirty="0"/>
              <a:t> (see section 4.1.1).</a:t>
            </a:r>
          </a:p>
          <a:p>
            <a:pPr lvl="1" eaLnBrk="1" hangingPunct="1">
              <a:lnSpc>
                <a:spcPct val="90000"/>
              </a:lnSpc>
            </a:pPr>
            <a:r>
              <a:rPr lang="en-US" altLang="en-US" sz="2100" dirty="0"/>
              <a:t>Therefore, GDP grows by G*(1/(1-c)) = 5*(1/(1-0,5)) = 10 units from 20 to 30 units.</a:t>
            </a:r>
          </a:p>
          <a:p>
            <a:pPr lvl="1" eaLnBrk="1" hangingPunct="1">
              <a:lnSpc>
                <a:spcPct val="90000"/>
              </a:lnSpc>
            </a:pPr>
            <a:r>
              <a:rPr lang="en-US" altLang="en-US" sz="2100" dirty="0"/>
              <a:t>At a GDP (=income!) of 30, total savings of households equals                               Y*(1-c) = 30*(1-0,5) = 15 units.</a:t>
            </a:r>
          </a:p>
          <a:p>
            <a:pPr lvl="1" eaLnBrk="1" hangingPunct="1">
              <a:lnSpc>
                <a:spcPct val="90000"/>
              </a:lnSpc>
            </a:pPr>
            <a:r>
              <a:rPr lang="en-US" altLang="en-US" sz="2100" dirty="0"/>
              <a:t>The </a:t>
            </a:r>
            <a:r>
              <a:rPr lang="en-US" altLang="en-US" sz="2100" dirty="0">
                <a:solidFill>
                  <a:srgbClr val="00FF00"/>
                </a:solidFill>
              </a:rPr>
              <a:t>increase in GDP</a:t>
            </a:r>
            <a:r>
              <a:rPr lang="en-US" altLang="en-US" sz="2100" dirty="0"/>
              <a:t> </a:t>
            </a:r>
            <a:r>
              <a:rPr lang="en-US" altLang="en-US" sz="2100" dirty="0">
                <a:solidFill>
                  <a:srgbClr val="00FF00"/>
                </a:solidFill>
              </a:rPr>
              <a:t>causes</a:t>
            </a:r>
            <a:r>
              <a:rPr lang="en-US" altLang="en-US" sz="2100" dirty="0"/>
              <a:t> </a:t>
            </a:r>
            <a:r>
              <a:rPr lang="en-US" altLang="en-US" sz="2100" dirty="0">
                <a:solidFill>
                  <a:srgbClr val="00FF00"/>
                </a:solidFill>
              </a:rPr>
              <a:t>an increase in savings</a:t>
            </a:r>
            <a:r>
              <a:rPr lang="en-US" altLang="en-US" sz="2100" dirty="0"/>
              <a:t> to a level large enough to finance the government demand for additional credits of D</a:t>
            </a:r>
            <a:r>
              <a:rPr lang="en-US" altLang="en-US" sz="2100" baseline="-25000" dirty="0"/>
              <a:t>G</a:t>
            </a:r>
            <a:r>
              <a:rPr lang="en-US" altLang="en-US" sz="2100" dirty="0"/>
              <a:t>=5,   </a:t>
            </a:r>
            <a:r>
              <a:rPr lang="en-US" altLang="en-US" sz="2100" dirty="0">
                <a:solidFill>
                  <a:srgbClr val="00FF00"/>
                </a:solidFill>
              </a:rPr>
              <a:t>without</a:t>
            </a:r>
            <a:r>
              <a:rPr lang="en-US" altLang="en-US" sz="2100" dirty="0"/>
              <a:t> causing the </a:t>
            </a:r>
            <a:r>
              <a:rPr lang="en-US" altLang="en-US" sz="2100" dirty="0">
                <a:solidFill>
                  <a:srgbClr val="00FF00"/>
                </a:solidFill>
              </a:rPr>
              <a:t>interest rate </a:t>
            </a:r>
            <a:r>
              <a:rPr lang="en-US" altLang="en-US" sz="2100" dirty="0"/>
              <a:t>to</a:t>
            </a:r>
            <a:r>
              <a:rPr lang="en-US" altLang="en-US" sz="2100" dirty="0">
                <a:solidFill>
                  <a:srgbClr val="00FF00"/>
                </a:solidFill>
              </a:rPr>
              <a:t> rise</a:t>
            </a:r>
            <a:r>
              <a:rPr lang="en-US" altLang="en-US" sz="2100" dirty="0"/>
              <a:t>!</a:t>
            </a:r>
          </a:p>
          <a:p>
            <a:pPr lvl="1" eaLnBrk="1" hangingPunct="1">
              <a:lnSpc>
                <a:spcPct val="90000"/>
              </a:lnSpc>
            </a:pPr>
            <a:r>
              <a:rPr lang="en-US" altLang="en-US" sz="2100" dirty="0"/>
              <a:t>Consequently, contrary to the neoclassical theory, </a:t>
            </a:r>
            <a:r>
              <a:rPr lang="en-US" altLang="en-US" sz="2100" dirty="0">
                <a:solidFill>
                  <a:srgbClr val="FF0000"/>
                </a:solidFill>
              </a:rPr>
              <a:t>no “Crowding-Out”</a:t>
            </a:r>
            <a:r>
              <a:rPr lang="en-US" altLang="en-US" sz="2100" dirty="0"/>
              <a:t> of private consumption or investment </a:t>
            </a:r>
            <a:r>
              <a:rPr lang="en-US" altLang="en-US" sz="2100" dirty="0">
                <a:solidFill>
                  <a:srgbClr val="FF0000"/>
                </a:solidFill>
              </a:rPr>
              <a:t>takes place</a:t>
            </a:r>
            <a:r>
              <a:rPr lang="en-US" altLang="en-US" sz="2100" dirty="0"/>
              <a: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3606">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3606">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3606">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3606">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5360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462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213BFA4-C5BD-4534-B382-81E0571F31E4}" type="slidenum">
              <a:rPr lang="de-DE" altLang="en-US" sz="1600" smtClean="0"/>
              <a:pPr>
                <a:spcBef>
                  <a:spcPct val="0"/>
                </a:spcBef>
                <a:buClrTx/>
                <a:buFontTx/>
                <a:buNone/>
              </a:pPr>
              <a:t>137</a:t>
            </a:fld>
            <a:r>
              <a:rPr lang="de-DE" altLang="en-US" sz="1600"/>
              <a:t> -</a:t>
            </a:r>
          </a:p>
        </p:txBody>
      </p:sp>
      <p:sp>
        <p:nvSpPr>
          <p:cNvPr id="15462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C3EBDC6A-941E-4858-8D4F-9CBF44E9478B}" type="slidenum">
              <a:rPr lang="de-DE" altLang="en-US" sz="1600" b="1"/>
              <a:pPr algn="r" eaLnBrk="1" hangingPunct="1">
                <a:spcBef>
                  <a:spcPct val="0"/>
                </a:spcBef>
                <a:buClrTx/>
                <a:buFontTx/>
                <a:buNone/>
              </a:pPr>
              <a:t>137</a:t>
            </a:fld>
            <a:r>
              <a:rPr lang="de-DE" altLang="en-US" sz="1600" b="1"/>
              <a:t> -</a:t>
            </a:r>
          </a:p>
        </p:txBody>
      </p:sp>
      <p:sp>
        <p:nvSpPr>
          <p:cNvPr id="154628"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320578"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4.3.1. </a:t>
            </a:r>
            <a:r>
              <a:rPr lang="de-DE" sz="2600" dirty="0" err="1"/>
              <a:t>Fiscal</a:t>
            </a:r>
            <a:r>
              <a:rPr lang="de-DE" sz="2600" dirty="0"/>
              <a:t> </a:t>
            </a:r>
            <a:r>
              <a:rPr lang="de-DE" sz="2600" dirty="0" err="1"/>
              <a:t>Policy</a:t>
            </a:r>
            <a:endParaRPr lang="de-DE" sz="2600" dirty="0"/>
          </a:p>
        </p:txBody>
      </p:sp>
      <p:sp>
        <p:nvSpPr>
          <p:cNvPr id="154630" name="Rectangle 3"/>
          <p:cNvSpPr>
            <a:spLocks noGrp="1" noChangeArrowheads="1"/>
          </p:cNvSpPr>
          <p:nvPr>
            <p:ph type="body" idx="1"/>
          </p:nvPr>
        </p:nvSpPr>
        <p:spPr>
          <a:xfrm>
            <a:off x="457200" y="1260475"/>
            <a:ext cx="8445500" cy="5486400"/>
          </a:xfrm>
          <a:noFill/>
        </p:spPr>
        <p:txBody>
          <a:bodyPr/>
          <a:lstStyle/>
          <a:p>
            <a:pPr lvl="1" eaLnBrk="1" hangingPunct="1">
              <a:lnSpc>
                <a:spcPct val="90000"/>
              </a:lnSpc>
            </a:pPr>
            <a:r>
              <a:rPr lang="en-US" altLang="en-US" sz="2100" dirty="0"/>
              <a:t>The rise of </a:t>
            </a:r>
            <a:r>
              <a:rPr lang="en-US" altLang="en-US" sz="2100" dirty="0">
                <a:solidFill>
                  <a:srgbClr val="00FF00"/>
                </a:solidFill>
              </a:rPr>
              <a:t>government consumption “finances itself”</a:t>
            </a:r>
            <a:r>
              <a:rPr lang="en-US" altLang="en-US" sz="2100" dirty="0"/>
              <a:t> via its expansionary effect on GDP! </a:t>
            </a:r>
          </a:p>
          <a:p>
            <a:pPr lvl="1" eaLnBrk="1" hangingPunct="1">
              <a:lnSpc>
                <a:spcPct val="90000"/>
              </a:lnSpc>
            </a:pPr>
            <a:r>
              <a:rPr lang="en-US" altLang="en-US" sz="2100" dirty="0"/>
              <a:t>To produce a higher GDP, </a:t>
            </a:r>
            <a:r>
              <a:rPr lang="en-US" altLang="en-US" sz="2100" dirty="0">
                <a:solidFill>
                  <a:srgbClr val="00FF00"/>
                </a:solidFill>
              </a:rPr>
              <a:t>firms need more labor input</a:t>
            </a:r>
            <a:r>
              <a:rPr lang="en-US" altLang="en-US" sz="2100" dirty="0"/>
              <a:t>.</a:t>
            </a:r>
          </a:p>
          <a:p>
            <a:pPr lvl="1" eaLnBrk="1" hangingPunct="1">
              <a:lnSpc>
                <a:spcPct val="90000"/>
              </a:lnSpc>
            </a:pPr>
            <a:r>
              <a:rPr lang="en-US" altLang="en-US" sz="2100" dirty="0"/>
              <a:t>Consequently, the demand for labor grows.</a:t>
            </a:r>
          </a:p>
          <a:p>
            <a:pPr lvl="1" eaLnBrk="1" hangingPunct="1">
              <a:lnSpc>
                <a:spcPct val="90000"/>
              </a:lnSpc>
            </a:pPr>
            <a:r>
              <a:rPr lang="en-US" altLang="en-US" sz="2100" dirty="0"/>
              <a:t>Consequently, </a:t>
            </a:r>
            <a:r>
              <a:rPr lang="en-US" altLang="en-US" sz="2100" dirty="0">
                <a:solidFill>
                  <a:srgbClr val="00FF00"/>
                </a:solidFill>
              </a:rPr>
              <a:t>Keynesian unemployment</a:t>
            </a:r>
            <a:r>
              <a:rPr lang="en-US" altLang="en-US" sz="2100" dirty="0"/>
              <a:t> </a:t>
            </a:r>
            <a:r>
              <a:rPr lang="en-US" altLang="en-US" sz="2100" dirty="0">
                <a:solidFill>
                  <a:srgbClr val="00FF00"/>
                </a:solidFill>
              </a:rPr>
              <a:t>is reduced</a:t>
            </a:r>
            <a:r>
              <a:rPr lang="en-US" altLang="en-US" sz="2100" dirty="0"/>
              <a:t> by the additional government consumption.</a:t>
            </a:r>
          </a:p>
          <a:p>
            <a:pPr lvl="1" eaLnBrk="1" hangingPunct="1">
              <a:lnSpc>
                <a:spcPct val="90000"/>
              </a:lnSpc>
            </a:pPr>
            <a:endParaRPr lang="en-US" altLang="en-US" sz="2100" dirty="0"/>
          </a:p>
          <a:p>
            <a:pPr lvl="1" eaLnBrk="1" hangingPunct="1">
              <a:lnSpc>
                <a:spcPct val="90000"/>
              </a:lnSpc>
            </a:pPr>
            <a:r>
              <a:rPr lang="en-US" altLang="en-US" sz="2100" dirty="0"/>
              <a:t>Caution:</a:t>
            </a:r>
          </a:p>
          <a:p>
            <a:pPr lvl="2" eaLnBrk="1" hangingPunct="1">
              <a:lnSpc>
                <a:spcPct val="90000"/>
              </a:lnSpc>
            </a:pPr>
            <a:r>
              <a:rPr lang="en-US" altLang="en-US" dirty="0"/>
              <a:t>In the above graphical example, an increase in government consumption by G = 5 is </a:t>
            </a:r>
            <a:r>
              <a:rPr lang="en-US" altLang="en-US" dirty="0">
                <a:solidFill>
                  <a:srgbClr val="00FF00"/>
                </a:solidFill>
              </a:rPr>
              <a:t>just enough to</a:t>
            </a:r>
            <a:r>
              <a:rPr lang="en-US" altLang="en-US" dirty="0"/>
              <a:t> completely </a:t>
            </a:r>
            <a:r>
              <a:rPr lang="en-US" altLang="en-US" dirty="0">
                <a:solidFill>
                  <a:srgbClr val="00FF00"/>
                </a:solidFill>
              </a:rPr>
              <a:t>eliminate</a:t>
            </a:r>
            <a:r>
              <a:rPr lang="en-US" altLang="en-US" dirty="0"/>
              <a:t> initial </a:t>
            </a:r>
            <a:r>
              <a:rPr lang="en-US" altLang="en-US" dirty="0">
                <a:solidFill>
                  <a:srgbClr val="00FF00"/>
                </a:solidFill>
              </a:rPr>
              <a:t>unemployment</a:t>
            </a:r>
            <a:r>
              <a:rPr lang="en-US" altLang="en-US" dirty="0"/>
              <a:t>.</a:t>
            </a:r>
          </a:p>
          <a:p>
            <a:pPr lvl="2" eaLnBrk="1" hangingPunct="1">
              <a:lnSpc>
                <a:spcPct val="90000"/>
              </a:lnSpc>
            </a:pPr>
            <a:r>
              <a:rPr lang="en-US" altLang="en-US" dirty="0"/>
              <a:t>This must </a:t>
            </a:r>
            <a:r>
              <a:rPr lang="en-US" altLang="en-US" dirty="0">
                <a:solidFill>
                  <a:srgbClr val="00FF00"/>
                </a:solidFill>
              </a:rPr>
              <a:t>not necessarily</a:t>
            </a:r>
            <a:r>
              <a:rPr lang="en-US" altLang="en-US" dirty="0"/>
              <a:t> be the case!</a:t>
            </a:r>
          </a:p>
          <a:p>
            <a:pPr lvl="2" eaLnBrk="1" hangingPunct="1">
              <a:lnSpc>
                <a:spcPct val="90000"/>
              </a:lnSpc>
            </a:pPr>
            <a:r>
              <a:rPr lang="en-US" altLang="en-US" dirty="0"/>
              <a:t>If government consumption grows to a higher (lower) level than G=5, the increase in labor demand will be higher (lower) than necessary to establish full employment.</a:t>
            </a:r>
            <a:endParaRPr lang="en-US" altLang="en-US" baseline="-25000"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63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463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4630">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4630">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54630">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54630">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54630">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565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FC4BBF6-0951-4F3A-A8FC-B5058F19CB9B}" type="slidenum">
              <a:rPr lang="de-DE" altLang="en-US" sz="1600" smtClean="0"/>
              <a:pPr>
                <a:spcBef>
                  <a:spcPct val="0"/>
                </a:spcBef>
                <a:buClrTx/>
                <a:buFontTx/>
                <a:buNone/>
              </a:pPr>
              <a:t>138</a:t>
            </a:fld>
            <a:r>
              <a:rPr lang="de-DE" altLang="en-US" sz="1600"/>
              <a:t> -</a:t>
            </a:r>
          </a:p>
        </p:txBody>
      </p:sp>
      <p:sp>
        <p:nvSpPr>
          <p:cNvPr id="15565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4CC061B-22F2-4335-A643-0B9512741B7B}" type="slidenum">
              <a:rPr lang="de-DE" altLang="en-US" sz="1600" b="1"/>
              <a:pPr algn="r" eaLnBrk="1" hangingPunct="1">
                <a:spcBef>
                  <a:spcPct val="0"/>
                </a:spcBef>
                <a:buClrTx/>
                <a:buFontTx/>
                <a:buNone/>
              </a:pPr>
              <a:t>138</a:t>
            </a:fld>
            <a:r>
              <a:rPr lang="de-DE" altLang="en-US" sz="1600" b="1"/>
              <a:t> -</a:t>
            </a:r>
          </a:p>
        </p:txBody>
      </p:sp>
      <p:sp>
        <p:nvSpPr>
          <p:cNvPr id="155652"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322626"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4.3.1. </a:t>
            </a:r>
            <a:r>
              <a:rPr lang="de-DE" sz="2600" dirty="0" err="1"/>
              <a:t>Fiscal</a:t>
            </a:r>
            <a:r>
              <a:rPr lang="de-DE" sz="2600" dirty="0"/>
              <a:t> </a:t>
            </a:r>
            <a:r>
              <a:rPr lang="de-DE" sz="2600" dirty="0" err="1"/>
              <a:t>Policy</a:t>
            </a:r>
            <a:endParaRPr lang="de-DE" sz="2600" dirty="0"/>
          </a:p>
        </p:txBody>
      </p:sp>
      <p:sp>
        <p:nvSpPr>
          <p:cNvPr id="157701" name="Rectangle 3"/>
          <p:cNvSpPr>
            <a:spLocks noGrp="1" noChangeArrowheads="1"/>
          </p:cNvSpPr>
          <p:nvPr>
            <p:ph type="body" idx="1"/>
          </p:nvPr>
        </p:nvSpPr>
        <p:spPr>
          <a:xfrm>
            <a:off x="457200" y="1260475"/>
            <a:ext cx="8229600" cy="5486400"/>
          </a:xfrm>
          <a:noFill/>
        </p:spPr>
        <p:txBody>
          <a:bodyPr/>
          <a:lstStyle/>
          <a:p>
            <a:pPr eaLnBrk="1" hangingPunct="1">
              <a:lnSpc>
                <a:spcPct val="90000"/>
              </a:lnSpc>
            </a:pPr>
            <a:r>
              <a:rPr lang="en-US" altLang="en-US" dirty="0">
                <a:solidFill>
                  <a:srgbClr val="00FF00"/>
                </a:solidFill>
              </a:rPr>
              <a:t>Why</a:t>
            </a:r>
            <a:r>
              <a:rPr lang="en-US" altLang="en-US" dirty="0"/>
              <a:t> is </a:t>
            </a:r>
            <a:r>
              <a:rPr lang="en-US" altLang="en-US" dirty="0">
                <a:solidFill>
                  <a:srgbClr val="00FF00"/>
                </a:solidFill>
              </a:rPr>
              <a:t>fiscal policy</a:t>
            </a:r>
            <a:r>
              <a:rPr lang="en-US" altLang="en-US" dirty="0"/>
              <a:t> able to </a:t>
            </a:r>
            <a:r>
              <a:rPr lang="en-US" altLang="en-US" dirty="0">
                <a:solidFill>
                  <a:srgbClr val="00FF00"/>
                </a:solidFill>
              </a:rPr>
              <a:t>cause</a:t>
            </a:r>
            <a:r>
              <a:rPr lang="en-US" altLang="en-US" dirty="0"/>
              <a:t> an </a:t>
            </a:r>
            <a:r>
              <a:rPr lang="en-US" altLang="en-US" dirty="0">
                <a:solidFill>
                  <a:srgbClr val="00FF00"/>
                </a:solidFill>
              </a:rPr>
              <a:t>economic recovery</a:t>
            </a:r>
            <a:r>
              <a:rPr lang="en-US" altLang="en-US" dirty="0"/>
              <a:t> </a:t>
            </a:r>
            <a:r>
              <a:rPr lang="en-US" altLang="en-US" dirty="0">
                <a:solidFill>
                  <a:srgbClr val="00FF00"/>
                </a:solidFill>
              </a:rPr>
              <a:t>under Keynesian assumptions</a:t>
            </a:r>
            <a:r>
              <a:rPr lang="en-US" altLang="en-US" dirty="0"/>
              <a:t>, but not under the assumptions of the neoclassical model?</a:t>
            </a:r>
          </a:p>
          <a:p>
            <a:pPr eaLnBrk="1" hangingPunct="1">
              <a:lnSpc>
                <a:spcPct val="0"/>
              </a:lnSpc>
            </a:pPr>
            <a:endParaRPr lang="en-US" altLang="en-US" dirty="0"/>
          </a:p>
          <a:p>
            <a:pPr eaLnBrk="1" hangingPunct="1">
              <a:lnSpc>
                <a:spcPct val="0"/>
              </a:lnSpc>
            </a:pPr>
            <a:endParaRPr lang="en-US" altLang="en-US" sz="2200" dirty="0"/>
          </a:p>
          <a:p>
            <a:pPr lvl="1" eaLnBrk="1" hangingPunct="1">
              <a:lnSpc>
                <a:spcPct val="90000"/>
              </a:lnSpc>
            </a:pPr>
            <a:r>
              <a:rPr lang="en-US" altLang="en-US" dirty="0"/>
              <a:t>Under the assumption of the </a:t>
            </a:r>
            <a:r>
              <a:rPr lang="en-US" altLang="en-US" dirty="0">
                <a:solidFill>
                  <a:schemeClr val="hlink"/>
                </a:solidFill>
              </a:rPr>
              <a:t>neoclassical model</a:t>
            </a:r>
            <a:r>
              <a:rPr lang="en-US" altLang="en-US" dirty="0"/>
              <a:t>, </a:t>
            </a:r>
            <a:r>
              <a:rPr lang="en-US" altLang="en-US" dirty="0">
                <a:solidFill>
                  <a:srgbClr val="FF0000"/>
                </a:solidFill>
              </a:rPr>
              <a:t>the supply of goods is fix</a:t>
            </a:r>
            <a:r>
              <a:rPr lang="en-US" altLang="en-US" dirty="0"/>
              <a:t>. An increase in the demand for goods cannot cause an increase in the supply of goods:</a:t>
            </a:r>
          </a:p>
          <a:p>
            <a:pPr lvl="1" eaLnBrk="1" hangingPunct="1">
              <a:lnSpc>
                <a:spcPct val="0"/>
              </a:lnSpc>
            </a:pPr>
            <a:endParaRPr lang="en-US" altLang="en-US" dirty="0"/>
          </a:p>
          <a:p>
            <a:pPr lvl="1" eaLnBrk="1" hangingPunct="1">
              <a:lnSpc>
                <a:spcPct val="10000"/>
              </a:lnSpc>
            </a:pPr>
            <a:endParaRPr lang="en-US" altLang="en-US" sz="2100" dirty="0"/>
          </a:p>
          <a:p>
            <a:pPr lvl="2" eaLnBrk="1" hangingPunct="1">
              <a:lnSpc>
                <a:spcPct val="90000"/>
              </a:lnSpc>
            </a:pPr>
            <a:r>
              <a:rPr lang="en-US" altLang="en-US" dirty="0"/>
              <a:t>The </a:t>
            </a:r>
            <a:r>
              <a:rPr lang="en-US" altLang="en-US" dirty="0">
                <a:solidFill>
                  <a:srgbClr val="00FF00"/>
                </a:solidFill>
              </a:rPr>
              <a:t>increase in government debt</a:t>
            </a:r>
            <a:r>
              <a:rPr lang="en-US" altLang="en-US" dirty="0"/>
              <a:t>, </a:t>
            </a:r>
            <a:r>
              <a:rPr lang="en-US" altLang="en-US" dirty="0">
                <a:solidFill>
                  <a:srgbClr val="00FF00"/>
                </a:solidFill>
              </a:rPr>
              <a:t>causes</a:t>
            </a:r>
            <a:r>
              <a:rPr lang="en-US" altLang="en-US" dirty="0"/>
              <a:t> an </a:t>
            </a:r>
            <a:r>
              <a:rPr lang="en-US" altLang="en-US" dirty="0">
                <a:solidFill>
                  <a:srgbClr val="00FF00"/>
                </a:solidFill>
              </a:rPr>
              <a:t>increase in</a:t>
            </a:r>
            <a:r>
              <a:rPr lang="en-US" altLang="en-US" dirty="0"/>
              <a:t> the </a:t>
            </a:r>
            <a:r>
              <a:rPr lang="en-US" altLang="en-US" dirty="0">
                <a:solidFill>
                  <a:srgbClr val="00FF00"/>
                </a:solidFill>
              </a:rPr>
              <a:t>demand</a:t>
            </a:r>
            <a:r>
              <a:rPr lang="en-US" altLang="en-US" dirty="0"/>
              <a:t> </a:t>
            </a:r>
            <a:r>
              <a:rPr lang="en-US" altLang="en-US" dirty="0">
                <a:solidFill>
                  <a:srgbClr val="00FF00"/>
                </a:solidFill>
              </a:rPr>
              <a:t>for credits</a:t>
            </a:r>
            <a:r>
              <a:rPr lang="en-US" altLang="en-US" dirty="0"/>
              <a:t>.</a:t>
            </a:r>
          </a:p>
          <a:p>
            <a:pPr lvl="2" eaLnBrk="1" hangingPunct="1">
              <a:lnSpc>
                <a:spcPct val="10000"/>
              </a:lnSpc>
            </a:pPr>
            <a:endParaRPr lang="en-US" altLang="en-US" dirty="0"/>
          </a:p>
          <a:p>
            <a:pPr lvl="2" eaLnBrk="1" hangingPunct="1">
              <a:lnSpc>
                <a:spcPct val="90000"/>
              </a:lnSpc>
            </a:pPr>
            <a:r>
              <a:rPr lang="en-US" altLang="en-US" dirty="0"/>
              <a:t>Since the </a:t>
            </a:r>
            <a:r>
              <a:rPr lang="en-US" altLang="en-US" dirty="0">
                <a:solidFill>
                  <a:srgbClr val="00FF00"/>
                </a:solidFill>
              </a:rPr>
              <a:t>supply of credits does,</a:t>
            </a:r>
            <a:r>
              <a:rPr lang="en-US" altLang="en-US" dirty="0"/>
              <a:t> however, </a:t>
            </a:r>
            <a:r>
              <a:rPr lang="en-US" altLang="en-US" dirty="0">
                <a:solidFill>
                  <a:srgbClr val="00FF00"/>
                </a:solidFill>
              </a:rPr>
              <a:t>not grow</a:t>
            </a:r>
            <a:r>
              <a:rPr lang="en-US" altLang="en-US" dirty="0"/>
              <a:t>, the resulting </a:t>
            </a:r>
            <a:r>
              <a:rPr lang="en-US" altLang="en-US" dirty="0">
                <a:solidFill>
                  <a:srgbClr val="00FF00"/>
                </a:solidFill>
              </a:rPr>
              <a:t>increase in the interest rate</a:t>
            </a:r>
            <a:r>
              <a:rPr lang="en-US" altLang="en-US" dirty="0"/>
              <a:t> causes a reduction of investment (I(</a:t>
            </a:r>
            <a:r>
              <a:rPr lang="en-US" altLang="en-US" dirty="0" err="1"/>
              <a:t>i</a:t>
            </a:r>
            <a:r>
              <a:rPr lang="en-US" altLang="en-US" dirty="0">
                <a:cs typeface="Arial" pitchFamily="34" charset="0"/>
              </a:rPr>
              <a:t>↑</a:t>
            </a:r>
            <a:r>
              <a:rPr lang="en-US" altLang="en-US" dirty="0"/>
              <a:t>)</a:t>
            </a:r>
            <a:r>
              <a:rPr lang="en-US" altLang="en-US" dirty="0">
                <a:cs typeface="Arial" pitchFamily="34" charset="0"/>
              </a:rPr>
              <a:t>↓)</a:t>
            </a:r>
            <a:r>
              <a:rPr lang="en-US" altLang="en-US" dirty="0"/>
              <a:t> and a reduction of household consumption (C(</a:t>
            </a:r>
            <a:r>
              <a:rPr lang="en-US" altLang="en-US" dirty="0" err="1"/>
              <a:t>i</a:t>
            </a:r>
            <a:r>
              <a:rPr lang="en-US" altLang="en-US" dirty="0">
                <a:cs typeface="Arial" pitchFamily="34" charset="0"/>
              </a:rPr>
              <a:t>↑</a:t>
            </a:r>
            <a:r>
              <a:rPr lang="en-US" altLang="en-US" dirty="0"/>
              <a:t>)</a:t>
            </a:r>
            <a:r>
              <a:rPr lang="en-US" altLang="en-US" dirty="0">
                <a:cs typeface="Arial" pitchFamily="34" charset="0"/>
              </a:rPr>
              <a:t>↓</a:t>
            </a:r>
            <a:r>
              <a:rPr lang="en-US" altLang="en-US" dirty="0"/>
              <a:t>).</a:t>
            </a:r>
          </a:p>
          <a:p>
            <a:pPr lvl="2" eaLnBrk="1" hangingPunct="1">
              <a:lnSpc>
                <a:spcPct val="90000"/>
              </a:lnSpc>
            </a:pPr>
            <a:r>
              <a:rPr lang="en-US" altLang="en-US" dirty="0"/>
              <a:t> This is the reason for the complete </a:t>
            </a:r>
            <a:r>
              <a:rPr lang="en-US" altLang="en-US" dirty="0">
                <a:solidFill>
                  <a:srgbClr val="00FF00"/>
                </a:solidFill>
              </a:rPr>
              <a:t>„Crowding-Out</a:t>
            </a:r>
            <a:r>
              <a:rPr lang="en-US" altLang="en-US" dirty="0"/>
              <a:t>“ under neoclassical assumptions.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57701">
                                            <p:txEl>
                                              <p:pRg st="6" end="6"/>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7701">
                                            <p:txEl>
                                              <p:pRg st="8" end="8"/>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57701">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667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77120FA-CEB8-4DC2-AE11-F7AA48AF6981}" type="slidenum">
              <a:rPr lang="de-DE" altLang="en-US" sz="1600" smtClean="0"/>
              <a:pPr>
                <a:spcBef>
                  <a:spcPct val="0"/>
                </a:spcBef>
                <a:buClrTx/>
                <a:buFontTx/>
                <a:buNone/>
              </a:pPr>
              <a:t>139</a:t>
            </a:fld>
            <a:r>
              <a:rPr lang="de-DE" altLang="en-US" sz="1600"/>
              <a:t> -</a:t>
            </a:r>
          </a:p>
        </p:txBody>
      </p:sp>
      <p:sp>
        <p:nvSpPr>
          <p:cNvPr id="15667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712BD48-5BFA-4AE7-997C-8D3AB7FDCF3D}" type="slidenum">
              <a:rPr lang="de-DE" altLang="en-US" sz="1600" b="1"/>
              <a:pPr algn="r" eaLnBrk="1" hangingPunct="1">
                <a:spcBef>
                  <a:spcPct val="0"/>
                </a:spcBef>
                <a:buClrTx/>
                <a:buFontTx/>
                <a:buNone/>
              </a:pPr>
              <a:t>139</a:t>
            </a:fld>
            <a:r>
              <a:rPr lang="de-DE" altLang="en-US" sz="1600" b="1"/>
              <a:t> -</a:t>
            </a:r>
          </a:p>
        </p:txBody>
      </p:sp>
      <p:sp>
        <p:nvSpPr>
          <p:cNvPr id="156676"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334914"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4.3.1. </a:t>
            </a:r>
            <a:r>
              <a:rPr lang="de-DE" sz="2600" dirty="0" err="1"/>
              <a:t>Fiscal</a:t>
            </a:r>
            <a:r>
              <a:rPr lang="de-DE" sz="2600" dirty="0"/>
              <a:t> </a:t>
            </a:r>
            <a:r>
              <a:rPr lang="de-DE" sz="2600" dirty="0" err="1"/>
              <a:t>Policy</a:t>
            </a:r>
            <a:endParaRPr lang="de-DE" sz="2600" dirty="0"/>
          </a:p>
        </p:txBody>
      </p:sp>
      <p:sp>
        <p:nvSpPr>
          <p:cNvPr id="158725" name="Rectangle 3"/>
          <p:cNvSpPr>
            <a:spLocks noGrp="1" noChangeArrowheads="1"/>
          </p:cNvSpPr>
          <p:nvPr>
            <p:ph type="body" idx="1"/>
          </p:nvPr>
        </p:nvSpPr>
        <p:spPr>
          <a:xfrm>
            <a:off x="457200" y="1131888"/>
            <a:ext cx="8686800" cy="5726112"/>
          </a:xfrm>
          <a:noFill/>
        </p:spPr>
        <p:txBody>
          <a:bodyPr/>
          <a:lstStyle/>
          <a:p>
            <a:pPr eaLnBrk="1" hangingPunct="1">
              <a:lnSpc>
                <a:spcPct val="80000"/>
              </a:lnSpc>
            </a:pPr>
            <a:r>
              <a:rPr lang="en-US" altLang="en-US" dirty="0">
                <a:solidFill>
                  <a:srgbClr val="00FF00"/>
                </a:solidFill>
              </a:rPr>
              <a:t>Why</a:t>
            </a:r>
            <a:r>
              <a:rPr lang="en-US" altLang="en-US" dirty="0"/>
              <a:t> is </a:t>
            </a:r>
            <a:r>
              <a:rPr lang="en-US" altLang="en-US" dirty="0">
                <a:solidFill>
                  <a:srgbClr val="00FF00"/>
                </a:solidFill>
              </a:rPr>
              <a:t>fiscal policy</a:t>
            </a:r>
            <a:r>
              <a:rPr lang="en-US" altLang="en-US" dirty="0"/>
              <a:t> able to </a:t>
            </a:r>
            <a:r>
              <a:rPr lang="en-US" altLang="en-US" dirty="0">
                <a:solidFill>
                  <a:srgbClr val="00FF00"/>
                </a:solidFill>
              </a:rPr>
              <a:t>cause</a:t>
            </a:r>
            <a:r>
              <a:rPr lang="en-US" altLang="en-US" dirty="0"/>
              <a:t> an </a:t>
            </a:r>
            <a:r>
              <a:rPr lang="en-US" altLang="en-US" dirty="0">
                <a:solidFill>
                  <a:srgbClr val="00FF00"/>
                </a:solidFill>
              </a:rPr>
              <a:t>economic recovery</a:t>
            </a:r>
            <a:r>
              <a:rPr lang="en-US" altLang="en-US" dirty="0"/>
              <a:t> </a:t>
            </a:r>
            <a:r>
              <a:rPr lang="en-US" altLang="en-US" dirty="0">
                <a:solidFill>
                  <a:srgbClr val="00FF00"/>
                </a:solidFill>
              </a:rPr>
              <a:t>under Keynesian assumptions</a:t>
            </a:r>
            <a:r>
              <a:rPr lang="en-US" altLang="en-US" dirty="0"/>
              <a:t>, but not under the </a:t>
            </a:r>
            <a:r>
              <a:rPr lang="en-US" altLang="en-US" dirty="0" err="1"/>
              <a:t>assump-tions</a:t>
            </a:r>
            <a:r>
              <a:rPr lang="en-US" altLang="en-US" dirty="0"/>
              <a:t> of the neoclassical model?</a:t>
            </a:r>
          </a:p>
          <a:p>
            <a:pPr eaLnBrk="1" hangingPunct="1">
              <a:lnSpc>
                <a:spcPct val="0"/>
              </a:lnSpc>
            </a:pPr>
            <a:endParaRPr lang="en-US" altLang="en-US" dirty="0"/>
          </a:p>
          <a:p>
            <a:pPr eaLnBrk="1" hangingPunct="1">
              <a:lnSpc>
                <a:spcPct val="0"/>
              </a:lnSpc>
            </a:pPr>
            <a:endParaRPr lang="en-US" altLang="en-US" sz="2000" dirty="0"/>
          </a:p>
          <a:p>
            <a:pPr lvl="1" eaLnBrk="1" hangingPunct="1"/>
            <a:r>
              <a:rPr lang="en-US" altLang="en-US" sz="2100" dirty="0"/>
              <a:t>Under the assumptions of the </a:t>
            </a:r>
            <a:r>
              <a:rPr lang="en-US" altLang="en-US" sz="2100" dirty="0">
                <a:solidFill>
                  <a:schemeClr val="hlink"/>
                </a:solidFill>
              </a:rPr>
              <a:t>Keynesian model</a:t>
            </a:r>
            <a:r>
              <a:rPr lang="en-US" altLang="en-US" sz="2100" dirty="0"/>
              <a:t>, the </a:t>
            </a:r>
            <a:r>
              <a:rPr lang="en-US" altLang="en-US" sz="2100" dirty="0">
                <a:solidFill>
                  <a:srgbClr val="FF0000"/>
                </a:solidFill>
              </a:rPr>
              <a:t>supply of goods adjusts to the demand for goods</a:t>
            </a:r>
            <a:r>
              <a:rPr lang="en-US" altLang="en-US" sz="2100" dirty="0"/>
              <a:t>, so that </a:t>
            </a:r>
            <a:r>
              <a:rPr lang="en-US" altLang="en-US" sz="2100" dirty="0">
                <a:solidFill>
                  <a:srgbClr val="00FF00"/>
                </a:solidFill>
              </a:rPr>
              <a:t>GDP</a:t>
            </a:r>
            <a:r>
              <a:rPr lang="en-US" altLang="en-US" sz="2100" dirty="0"/>
              <a:t> and hence household income </a:t>
            </a:r>
            <a:r>
              <a:rPr lang="en-US" altLang="en-US" sz="2100" dirty="0">
                <a:solidFill>
                  <a:srgbClr val="00FF00"/>
                </a:solidFill>
              </a:rPr>
              <a:t>grows</a:t>
            </a:r>
            <a:r>
              <a:rPr lang="en-US" altLang="en-US" sz="2100" dirty="0"/>
              <a:t>.</a:t>
            </a:r>
          </a:p>
          <a:p>
            <a:pPr lvl="1" eaLnBrk="1" hangingPunct="1">
              <a:lnSpc>
                <a:spcPct val="0"/>
              </a:lnSpc>
            </a:pPr>
            <a:endParaRPr lang="en-US" altLang="en-US" sz="2100" dirty="0"/>
          </a:p>
          <a:p>
            <a:pPr lvl="1" eaLnBrk="1" hangingPunct="1">
              <a:lnSpc>
                <a:spcPct val="0"/>
              </a:lnSpc>
            </a:pPr>
            <a:endParaRPr lang="en-US" altLang="en-US" sz="2100" dirty="0"/>
          </a:p>
          <a:p>
            <a:pPr lvl="2" eaLnBrk="1" hangingPunct="1">
              <a:lnSpc>
                <a:spcPct val="80000"/>
              </a:lnSpc>
            </a:pPr>
            <a:r>
              <a:rPr lang="en-US" altLang="en-US" dirty="0"/>
              <a:t>The </a:t>
            </a:r>
            <a:r>
              <a:rPr lang="en-US" altLang="en-US" dirty="0">
                <a:solidFill>
                  <a:srgbClr val="00FF00"/>
                </a:solidFill>
              </a:rPr>
              <a:t>increase in government debt</a:t>
            </a:r>
            <a:r>
              <a:rPr lang="en-US" altLang="en-US" dirty="0"/>
              <a:t>, </a:t>
            </a:r>
            <a:r>
              <a:rPr lang="en-US" altLang="en-US" dirty="0">
                <a:solidFill>
                  <a:srgbClr val="00FF00"/>
                </a:solidFill>
              </a:rPr>
              <a:t>causes</a:t>
            </a:r>
            <a:r>
              <a:rPr lang="en-US" altLang="en-US" dirty="0"/>
              <a:t> an </a:t>
            </a:r>
            <a:r>
              <a:rPr lang="en-US" altLang="en-US" dirty="0">
                <a:solidFill>
                  <a:srgbClr val="00FF00"/>
                </a:solidFill>
              </a:rPr>
              <a:t>increase in</a:t>
            </a:r>
            <a:r>
              <a:rPr lang="en-US" altLang="en-US" dirty="0"/>
              <a:t> the </a:t>
            </a:r>
            <a:r>
              <a:rPr lang="en-US" altLang="en-US" dirty="0">
                <a:solidFill>
                  <a:srgbClr val="00FF00"/>
                </a:solidFill>
              </a:rPr>
              <a:t>demand</a:t>
            </a:r>
            <a:r>
              <a:rPr lang="en-US" altLang="en-US" dirty="0"/>
              <a:t> </a:t>
            </a:r>
            <a:r>
              <a:rPr lang="en-US" altLang="en-US" dirty="0">
                <a:solidFill>
                  <a:srgbClr val="00FF00"/>
                </a:solidFill>
              </a:rPr>
              <a:t>for credits</a:t>
            </a:r>
            <a:r>
              <a:rPr lang="en-US" altLang="en-US" dirty="0"/>
              <a:t>.</a:t>
            </a:r>
          </a:p>
          <a:p>
            <a:pPr lvl="2" eaLnBrk="1" hangingPunct="1">
              <a:lnSpc>
                <a:spcPct val="80000"/>
              </a:lnSpc>
            </a:pPr>
            <a:r>
              <a:rPr lang="en-US" altLang="en-US" dirty="0"/>
              <a:t>The </a:t>
            </a:r>
            <a:r>
              <a:rPr lang="en-US" altLang="en-US" dirty="0">
                <a:solidFill>
                  <a:srgbClr val="00FF00"/>
                </a:solidFill>
              </a:rPr>
              <a:t>increase in GDP causes </a:t>
            </a:r>
            <a:r>
              <a:rPr lang="en-US" altLang="en-US" dirty="0"/>
              <a:t>at the same time an </a:t>
            </a:r>
            <a:r>
              <a:rPr lang="en-US" altLang="en-US" dirty="0">
                <a:solidFill>
                  <a:srgbClr val="FF0000"/>
                </a:solidFill>
              </a:rPr>
              <a:t>increase in household savings</a:t>
            </a:r>
            <a:r>
              <a:rPr lang="en-US" altLang="en-US" dirty="0"/>
              <a:t>, so that credit supply grows.</a:t>
            </a:r>
          </a:p>
          <a:p>
            <a:pPr lvl="2" eaLnBrk="1" hangingPunct="1">
              <a:lnSpc>
                <a:spcPct val="80000"/>
              </a:lnSpc>
            </a:pPr>
            <a:r>
              <a:rPr lang="en-US" altLang="en-US" dirty="0"/>
              <a:t>The increase in household credit supply is sufficient to </a:t>
            </a:r>
            <a:r>
              <a:rPr lang="en-US" altLang="en-US" dirty="0">
                <a:solidFill>
                  <a:srgbClr val="00FF00"/>
                </a:solidFill>
              </a:rPr>
              <a:t>compensate</a:t>
            </a:r>
            <a:r>
              <a:rPr lang="en-US" altLang="en-US" dirty="0"/>
              <a:t> the effect of additional government credit demand on the interest rate.</a:t>
            </a:r>
          </a:p>
          <a:p>
            <a:pPr lvl="2" eaLnBrk="1" hangingPunct="1">
              <a:lnSpc>
                <a:spcPct val="80000"/>
              </a:lnSpc>
            </a:pPr>
            <a:r>
              <a:rPr lang="en-US" altLang="en-US" dirty="0"/>
              <a:t>Therefore, an </a:t>
            </a:r>
            <a:r>
              <a:rPr lang="en-US" altLang="en-US" dirty="0">
                <a:solidFill>
                  <a:srgbClr val="00FF00"/>
                </a:solidFill>
              </a:rPr>
              <a:t>increase in</a:t>
            </a:r>
            <a:r>
              <a:rPr lang="en-US" altLang="en-US" dirty="0"/>
              <a:t> the </a:t>
            </a:r>
            <a:r>
              <a:rPr lang="en-US" altLang="en-US" dirty="0">
                <a:solidFill>
                  <a:srgbClr val="00FF00"/>
                </a:solidFill>
              </a:rPr>
              <a:t>interest rate</a:t>
            </a:r>
            <a:r>
              <a:rPr lang="en-US" altLang="en-US" dirty="0"/>
              <a:t> does </a:t>
            </a:r>
            <a:r>
              <a:rPr lang="en-US" altLang="en-US" dirty="0">
                <a:solidFill>
                  <a:srgbClr val="00FF00"/>
                </a:solidFill>
              </a:rPr>
              <a:t>not</a:t>
            </a:r>
            <a:r>
              <a:rPr lang="en-US" altLang="en-US" dirty="0"/>
              <a:t> take place!</a:t>
            </a:r>
          </a:p>
          <a:p>
            <a:pPr lvl="2" eaLnBrk="1" hangingPunct="1">
              <a:lnSpc>
                <a:spcPct val="80000"/>
              </a:lnSpc>
            </a:pPr>
            <a:r>
              <a:rPr lang="en-US" altLang="en-US" dirty="0"/>
              <a:t>Therefore, investment demand for firms does not decrease.</a:t>
            </a:r>
          </a:p>
          <a:p>
            <a:pPr lvl="2" eaLnBrk="1" hangingPunct="1">
              <a:lnSpc>
                <a:spcPct val="80000"/>
              </a:lnSpc>
            </a:pPr>
            <a:r>
              <a:rPr lang="en-US" altLang="en-US" dirty="0"/>
              <a:t>As a consequence, a debt-financed expansion of government consumption does not result in a </a:t>
            </a:r>
            <a:r>
              <a:rPr lang="en-US" altLang="en-US" dirty="0">
                <a:solidFill>
                  <a:srgbClr val="00FF00"/>
                </a:solidFill>
              </a:rPr>
              <a:t>„Crowding-Out</a:t>
            </a:r>
            <a:r>
              <a:rPr lang="en-US" altLang="en-US" dirty="0"/>
              <a:t>“ of private demand!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58725">
                                            <p:txEl>
                                              <p:pRg st="6" end="6"/>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8725">
                                            <p:txEl>
                                              <p:pRg st="7" end="7"/>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58725">
                                            <p:txEl>
                                              <p:pRg st="8" end="8"/>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58725">
                                            <p:txEl>
                                              <p:pRg st="9" end="9"/>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58725">
                                            <p:txEl>
                                              <p:pRg st="10" end="1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5872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2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D159394-2D67-4D4E-A108-06D2CD29C79B}" type="slidenum">
              <a:rPr lang="de-DE" altLang="en-US" sz="1600" smtClean="0"/>
              <a:pPr>
                <a:spcBef>
                  <a:spcPct val="0"/>
                </a:spcBef>
                <a:buClrTx/>
                <a:buFontTx/>
                <a:buNone/>
              </a:pPr>
              <a:t>14</a:t>
            </a:fld>
            <a:r>
              <a:rPr lang="de-DE" altLang="en-US" sz="1600"/>
              <a:t> -</a:t>
            </a:r>
          </a:p>
        </p:txBody>
      </p:sp>
      <p:sp>
        <p:nvSpPr>
          <p:cNvPr id="3072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5C301C10-30F4-4612-8FC1-E79B1581B768}" type="slidenum">
              <a:rPr lang="de-DE" altLang="en-US" sz="1600" b="1"/>
              <a:pPr algn="r" eaLnBrk="1" hangingPunct="1">
                <a:spcBef>
                  <a:spcPct val="0"/>
                </a:spcBef>
                <a:buClrTx/>
                <a:buFontTx/>
                <a:buNone/>
              </a:pPr>
              <a:t>14</a:t>
            </a:fld>
            <a:r>
              <a:rPr lang="de-DE" altLang="en-US" sz="1600" b="1"/>
              <a:t> -</a:t>
            </a:r>
          </a:p>
        </p:txBody>
      </p:sp>
      <p:sp>
        <p:nvSpPr>
          <p:cNvPr id="3072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35266"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30726" name="Rectangle 3"/>
          <p:cNvSpPr>
            <a:spLocks noGrp="1" noChangeArrowheads="1"/>
          </p:cNvSpPr>
          <p:nvPr>
            <p:ph type="body" idx="4294967295"/>
          </p:nvPr>
        </p:nvSpPr>
        <p:spPr>
          <a:xfrm>
            <a:off x="457200" y="1100138"/>
            <a:ext cx="8686800" cy="5529262"/>
          </a:xfrm>
          <a:noFill/>
        </p:spPr>
        <p:txBody>
          <a:bodyPr/>
          <a:lstStyle/>
          <a:p>
            <a:pPr marL="571500" indent="-571500" eaLnBrk="1" hangingPunct="1"/>
            <a:endParaRPr lang="en-US" altLang="en-US" dirty="0"/>
          </a:p>
          <a:p>
            <a:pPr marL="571500" indent="-571500" eaLnBrk="1" hangingPunct="1"/>
            <a:r>
              <a:rPr lang="en-US" altLang="en-US" dirty="0"/>
              <a:t>The Keynesian consumption function C(Y</a:t>
            </a:r>
            <a:r>
              <a:rPr lang="en-US" altLang="en-US" dirty="0">
                <a:cs typeface="Arial" pitchFamily="34" charset="0"/>
              </a:rPr>
              <a:t>↑</a:t>
            </a:r>
            <a:r>
              <a:rPr lang="en-US" altLang="en-US" dirty="0"/>
              <a:t>)</a:t>
            </a:r>
            <a:r>
              <a:rPr lang="en-US" altLang="en-US" dirty="0">
                <a:cs typeface="Arial" pitchFamily="34" charset="0"/>
              </a:rPr>
              <a:t>↑ </a:t>
            </a:r>
            <a:r>
              <a:rPr lang="en-US" altLang="en-US" dirty="0">
                <a:solidFill>
                  <a:srgbClr val="00FF00"/>
                </a:solidFill>
                <a:cs typeface="Arial" pitchFamily="34" charset="0"/>
              </a:rPr>
              <a:t>corresponds</a:t>
            </a:r>
            <a:r>
              <a:rPr lang="en-US" altLang="en-US" dirty="0">
                <a:cs typeface="Arial" pitchFamily="34" charset="0"/>
              </a:rPr>
              <a:t> at first sight much </a:t>
            </a:r>
            <a:r>
              <a:rPr lang="en-US" altLang="en-US" dirty="0">
                <a:solidFill>
                  <a:srgbClr val="00FF00"/>
                </a:solidFill>
                <a:cs typeface="Arial" pitchFamily="34" charset="0"/>
              </a:rPr>
              <a:t>better to empirical observations</a:t>
            </a:r>
            <a:r>
              <a:rPr lang="en-US" altLang="en-US" dirty="0">
                <a:cs typeface="Arial" pitchFamily="34" charset="0"/>
              </a:rPr>
              <a:t> than the neoclassical consumption function C(</a:t>
            </a:r>
            <a:r>
              <a:rPr lang="en-US" altLang="en-US" dirty="0" err="1">
                <a:cs typeface="Arial" pitchFamily="34" charset="0"/>
              </a:rPr>
              <a:t>i</a:t>
            </a:r>
            <a:r>
              <a:rPr lang="en-US" altLang="en-US" dirty="0">
                <a:cs typeface="Arial" pitchFamily="34" charset="0"/>
              </a:rPr>
              <a:t>↑</a:t>
            </a:r>
            <a:r>
              <a:rPr lang="en-US" altLang="en-US" dirty="0"/>
              <a:t>)</a:t>
            </a:r>
            <a:r>
              <a:rPr lang="en-US" altLang="en-US" dirty="0">
                <a:cs typeface="Arial" pitchFamily="34" charset="0"/>
              </a:rPr>
              <a:t>↓.</a:t>
            </a:r>
            <a:endParaRPr lang="en-US" altLang="en-US" dirty="0"/>
          </a:p>
          <a:p>
            <a:pPr marL="571500" indent="-571500" eaLnBrk="1" hangingPunct="1"/>
            <a:endParaRPr lang="en-US" altLang="en-US" dirty="0">
              <a:cs typeface="Arial" pitchFamily="34" charset="0"/>
            </a:endParaRPr>
          </a:p>
          <a:p>
            <a:pPr marL="571500" indent="-571500" eaLnBrk="1" hangingPunct="1"/>
            <a:r>
              <a:rPr lang="en-US" altLang="en-US" dirty="0">
                <a:cs typeface="Arial" pitchFamily="34" charset="0"/>
              </a:rPr>
              <a:t>The </a:t>
            </a:r>
            <a:r>
              <a:rPr lang="en-US" altLang="en-US" dirty="0">
                <a:solidFill>
                  <a:srgbClr val="00FF00"/>
                </a:solidFill>
                <a:cs typeface="Arial" pitchFamily="34" charset="0"/>
              </a:rPr>
              <a:t>empirical correlation between consumption and income</a:t>
            </a:r>
            <a:r>
              <a:rPr lang="en-US" altLang="en-US" dirty="0">
                <a:cs typeface="Arial" pitchFamily="34" charset="0"/>
              </a:rPr>
              <a:t> is in deed </a:t>
            </a:r>
            <a:r>
              <a:rPr lang="en-US" altLang="en-US" dirty="0">
                <a:solidFill>
                  <a:srgbClr val="00FF00"/>
                </a:solidFill>
                <a:cs typeface="Arial" pitchFamily="34" charset="0"/>
              </a:rPr>
              <a:t>much stronger</a:t>
            </a:r>
            <a:r>
              <a:rPr lang="en-US" altLang="en-US" dirty="0">
                <a:cs typeface="Arial" pitchFamily="34" charset="0"/>
              </a:rPr>
              <a:t> than the empirical correlation between consumption and interest rates, as the following graphs demonstrate:</a:t>
            </a:r>
          </a:p>
        </p:txBody>
      </p:sp>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769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361CE23-F570-4FB6-AF53-85CC74209F22}" type="slidenum">
              <a:rPr lang="de-DE" altLang="en-US" sz="1600" smtClean="0"/>
              <a:pPr>
                <a:spcBef>
                  <a:spcPct val="0"/>
                </a:spcBef>
                <a:buClrTx/>
                <a:buFontTx/>
                <a:buNone/>
              </a:pPr>
              <a:t>140</a:t>
            </a:fld>
            <a:r>
              <a:rPr lang="de-DE" altLang="en-US" sz="1600"/>
              <a:t> -</a:t>
            </a:r>
          </a:p>
        </p:txBody>
      </p:sp>
      <p:sp>
        <p:nvSpPr>
          <p:cNvPr id="15769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ECA95AF-8FE4-4516-850E-17D1EF940BB2}" type="slidenum">
              <a:rPr lang="de-DE" altLang="en-US" sz="1600" b="1"/>
              <a:pPr algn="r" eaLnBrk="1" hangingPunct="1">
                <a:spcBef>
                  <a:spcPct val="0"/>
                </a:spcBef>
                <a:buClrTx/>
                <a:buFontTx/>
                <a:buNone/>
              </a:pPr>
              <a:t>140</a:t>
            </a:fld>
            <a:r>
              <a:rPr lang="de-DE" altLang="en-US" sz="1600" b="1"/>
              <a:t> -</a:t>
            </a:r>
          </a:p>
        </p:txBody>
      </p:sp>
      <p:sp>
        <p:nvSpPr>
          <p:cNvPr id="157700"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306242" name="Rectangle 2"/>
          <p:cNvSpPr>
            <a:spLocks noGrp="1" noChangeArrowheads="1"/>
          </p:cNvSpPr>
          <p:nvPr>
            <p:ph type="title"/>
          </p:nvPr>
        </p:nvSpPr>
        <p:spPr>
          <a:xfrm>
            <a:off x="254000" y="131763"/>
            <a:ext cx="8666163" cy="1143000"/>
          </a:xfrm>
        </p:spPr>
        <p:txBody>
          <a:bodyPr/>
          <a:lstStyle/>
          <a:p>
            <a:pPr eaLnBrk="1" hangingPunct="1">
              <a:defRPr/>
            </a:pPr>
            <a:r>
              <a:rPr lang="de-DE"/>
              <a:t>Macroeconomics</a:t>
            </a:r>
          </a:p>
        </p:txBody>
      </p:sp>
      <p:sp>
        <p:nvSpPr>
          <p:cNvPr id="157702" name="Rectangle 3"/>
          <p:cNvSpPr>
            <a:spLocks noGrp="1" noChangeArrowheads="1"/>
          </p:cNvSpPr>
          <p:nvPr>
            <p:ph type="body" idx="1"/>
          </p:nvPr>
        </p:nvSpPr>
        <p:spPr>
          <a:xfrm>
            <a:off x="427038" y="1042988"/>
            <a:ext cx="8318500" cy="5213350"/>
          </a:xfrm>
        </p:spPr>
        <p:txBody>
          <a:bodyPr/>
          <a:lstStyle/>
          <a:p>
            <a:pPr marL="571500" indent="-571500" eaLnBrk="1" hangingPunct="1">
              <a:buFont typeface="Arial Unicode MS" pitchFamily="34" charset="-128"/>
              <a:buNone/>
            </a:pPr>
            <a:r>
              <a:rPr lang="en-US" altLang="en-US" sz="2200">
                <a:solidFill>
                  <a:srgbClr val="FFFF00"/>
                </a:solidFill>
              </a:rPr>
              <a:t>4.  The Keynesian Model and its Policy Implications</a:t>
            </a:r>
          </a:p>
          <a:p>
            <a:pPr marL="571500" indent="-571500" eaLnBrk="1" hangingPunct="1">
              <a:buFont typeface="Arial Unicode MS" pitchFamily="34" charset="-128"/>
              <a:buNone/>
            </a:pPr>
            <a:r>
              <a:rPr lang="en-US" altLang="en-US" sz="2200">
                <a:solidFill>
                  <a:srgbClr val="FFFF00"/>
                </a:solidFill>
              </a:rPr>
              <a:t>	4.1. The Keynesian Theory</a:t>
            </a:r>
          </a:p>
          <a:p>
            <a:pPr marL="571500" indent="-571500" eaLnBrk="1" hangingPunct="1">
              <a:buFont typeface="Arial Unicode MS" pitchFamily="34" charset="-128"/>
              <a:buNone/>
            </a:pPr>
            <a:r>
              <a:rPr lang="en-US" altLang="en-US" sz="2200">
                <a:solidFill>
                  <a:srgbClr val="FFFF00"/>
                </a:solidFill>
              </a:rPr>
              <a:t>		4.1.1. The "Keynesian Cross"</a:t>
            </a:r>
          </a:p>
          <a:p>
            <a:pPr marL="571500" indent="-571500" eaLnBrk="1" hangingPunct="1">
              <a:buFont typeface="Arial Unicode MS" pitchFamily="34" charset="-128"/>
              <a:buNone/>
            </a:pPr>
            <a:r>
              <a:rPr lang="en-US" altLang="en-US" sz="2200">
                <a:solidFill>
                  <a:srgbClr val="FFFF00"/>
                </a:solidFill>
              </a:rPr>
              <a:t>		4.1.2. The Keynesian Model with Capital Market</a:t>
            </a:r>
          </a:p>
          <a:p>
            <a:pPr marL="571500" indent="-571500" eaLnBrk="1" hangingPunct="1">
              <a:buFont typeface="Arial Unicode MS" pitchFamily="34" charset="-128"/>
              <a:buNone/>
            </a:pPr>
            <a:r>
              <a:rPr lang="en-US" altLang="en-US" sz="2200">
                <a:solidFill>
                  <a:srgbClr val="FFFF00"/>
                </a:solidFill>
              </a:rPr>
              <a:t>	4.2. Demand-side Shocks                               	                         	4.2.1. Reduction of the Propensity to Consume</a:t>
            </a:r>
          </a:p>
          <a:p>
            <a:pPr marL="571500" indent="-571500" eaLnBrk="1" hangingPunct="1">
              <a:buFont typeface="Arial Unicode MS" pitchFamily="34" charset="-128"/>
              <a:buNone/>
            </a:pPr>
            <a:r>
              <a:rPr lang="en-US" altLang="en-US" sz="2200">
                <a:solidFill>
                  <a:srgbClr val="FFFF00"/>
                </a:solidFill>
              </a:rPr>
              <a:t>	    4.2.2. Reduction of the Propensity to Invest</a:t>
            </a:r>
          </a:p>
          <a:p>
            <a:pPr marL="571500" indent="-571500" eaLnBrk="1" hangingPunct="1">
              <a:buFont typeface="Arial Unicode MS" pitchFamily="34" charset="-128"/>
              <a:buNone/>
            </a:pPr>
            <a:r>
              <a:rPr lang="en-US" altLang="en-US" sz="2200">
                <a:solidFill>
                  <a:srgbClr val="FFFF00"/>
                </a:solidFill>
              </a:rPr>
              <a:t>		4.2.3. Consequences for the Labor Market</a:t>
            </a:r>
          </a:p>
          <a:p>
            <a:pPr marL="571500" indent="-571500" eaLnBrk="1" hangingPunct="1">
              <a:buFont typeface="Arial Unicode MS" pitchFamily="34" charset="-128"/>
              <a:buNone/>
            </a:pPr>
            <a:r>
              <a:rPr lang="en-US" altLang="en-US" sz="2200">
                <a:solidFill>
                  <a:srgbClr val="FFFF00"/>
                </a:solidFill>
              </a:rPr>
              <a:t>	4.3. Fiscal and Monetary Policy in the Keynesian Model	4.3.1. Fiscal Policy</a:t>
            </a:r>
          </a:p>
          <a:p>
            <a:pPr marL="571500" indent="-571500" eaLnBrk="1" hangingPunct="1">
              <a:buFont typeface="Arial Unicode MS" pitchFamily="34" charset="-128"/>
              <a:buNone/>
            </a:pPr>
            <a:r>
              <a:rPr lang="en-US" altLang="en-US" sz="2200">
                <a:solidFill>
                  <a:srgbClr val="FFFF00"/>
                </a:solidFill>
              </a:rPr>
              <a:t>		4.3.2. Monetary Policy</a:t>
            </a:r>
          </a:p>
          <a:p>
            <a:pPr marL="571500" indent="-571500" eaLnBrk="1" hangingPunct="1">
              <a:buFont typeface="Arial Unicode MS" pitchFamily="34" charset="-128"/>
              <a:buNone/>
            </a:pPr>
            <a:r>
              <a:rPr lang="en-US" altLang="en-US" sz="2200">
                <a:solidFill>
                  <a:srgbClr val="FFFF00"/>
                </a:solidFill>
              </a:rPr>
              <a:t>	</a:t>
            </a:r>
          </a:p>
          <a:p>
            <a:pPr marL="571500" indent="-571500" eaLnBrk="1" hangingPunct="1">
              <a:buFont typeface="Arial Unicode MS" pitchFamily="34" charset="-128"/>
              <a:buNone/>
            </a:pPr>
            <a:endParaRPr lang="en-US" altLang="en-US" sz="2200">
              <a:solidFill>
                <a:srgbClr val="FFFF00"/>
              </a:solidFill>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872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3FB7B29-799E-4C0B-BC47-BC5075731E65}" type="slidenum">
              <a:rPr lang="de-DE" altLang="en-US" sz="1600" smtClean="0"/>
              <a:pPr>
                <a:spcBef>
                  <a:spcPct val="0"/>
                </a:spcBef>
                <a:buClrTx/>
                <a:buFontTx/>
                <a:buNone/>
              </a:pPr>
              <a:t>141</a:t>
            </a:fld>
            <a:r>
              <a:rPr lang="de-DE" altLang="en-US" sz="1600"/>
              <a:t> -</a:t>
            </a:r>
          </a:p>
        </p:txBody>
      </p:sp>
      <p:sp>
        <p:nvSpPr>
          <p:cNvPr id="15872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F57EEA1A-416C-43E4-BB02-7FABFA58D100}" type="slidenum">
              <a:rPr lang="de-DE" altLang="en-US" sz="1600" b="1"/>
              <a:pPr algn="r" eaLnBrk="1" hangingPunct="1">
                <a:spcBef>
                  <a:spcPct val="0"/>
                </a:spcBef>
                <a:buClrTx/>
                <a:buFontTx/>
                <a:buNone/>
              </a:pPr>
              <a:t>141</a:t>
            </a:fld>
            <a:r>
              <a:rPr lang="de-DE" altLang="en-US" sz="1600" b="1"/>
              <a:t> -</a:t>
            </a:r>
          </a:p>
        </p:txBody>
      </p:sp>
      <p:sp>
        <p:nvSpPr>
          <p:cNvPr id="158724"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343106"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58726" name="Rectangle 3"/>
          <p:cNvSpPr>
            <a:spLocks noGrp="1" noChangeArrowheads="1"/>
          </p:cNvSpPr>
          <p:nvPr>
            <p:ph type="body" idx="1"/>
          </p:nvPr>
        </p:nvSpPr>
        <p:spPr>
          <a:xfrm>
            <a:off x="457200" y="1260475"/>
            <a:ext cx="8686800" cy="5486400"/>
          </a:xfrm>
          <a:noFill/>
        </p:spPr>
        <p:txBody>
          <a:bodyPr/>
          <a:lstStyle/>
          <a:p>
            <a:pPr eaLnBrk="1" hangingPunct="1"/>
            <a:r>
              <a:rPr lang="en-US" altLang="en-US" dirty="0"/>
              <a:t>In the above analysis of fiscal policy the </a:t>
            </a:r>
            <a:r>
              <a:rPr lang="en-US" altLang="en-US" dirty="0">
                <a:solidFill>
                  <a:srgbClr val="00FF00"/>
                </a:solidFill>
              </a:rPr>
              <a:t>existence of money</a:t>
            </a:r>
            <a:r>
              <a:rPr lang="en-US" altLang="en-US" dirty="0"/>
              <a:t> supply and demand was </a:t>
            </a:r>
            <a:r>
              <a:rPr lang="en-US" altLang="en-US" dirty="0">
                <a:solidFill>
                  <a:srgbClr val="00FF00"/>
                </a:solidFill>
              </a:rPr>
              <a:t>neglected</a:t>
            </a:r>
            <a:r>
              <a:rPr lang="en-US" altLang="en-US" dirty="0"/>
              <a:t> by assuming implicitly a pure barter economy.</a:t>
            </a:r>
          </a:p>
          <a:p>
            <a:pPr lvl="1" eaLnBrk="1" hangingPunct="1"/>
            <a:r>
              <a:rPr lang="en-US" altLang="en-US" dirty="0"/>
              <a:t>Under the existence of </a:t>
            </a:r>
            <a:r>
              <a:rPr lang="en-US" altLang="en-US" dirty="0">
                <a:solidFill>
                  <a:srgbClr val="00FF00"/>
                </a:solidFill>
              </a:rPr>
              <a:t>money</a:t>
            </a:r>
            <a:r>
              <a:rPr lang="en-US" altLang="en-US" dirty="0"/>
              <a:t>, the effect of </a:t>
            </a:r>
            <a:r>
              <a:rPr lang="en-US" altLang="en-US" dirty="0">
                <a:solidFill>
                  <a:srgbClr val="00FF00"/>
                </a:solidFill>
              </a:rPr>
              <a:t>fiscal policy</a:t>
            </a:r>
            <a:r>
              <a:rPr lang="en-US" altLang="en-US" dirty="0"/>
              <a:t> would be somewhat </a:t>
            </a:r>
            <a:r>
              <a:rPr lang="en-US" altLang="en-US" dirty="0">
                <a:solidFill>
                  <a:srgbClr val="00FF00"/>
                </a:solidFill>
              </a:rPr>
              <a:t>dampened</a:t>
            </a:r>
            <a:r>
              <a:rPr lang="en-US" altLang="en-US" dirty="0"/>
              <a:t>, because an increase in GDP </a:t>
            </a:r>
            <a:r>
              <a:rPr lang="en-US" altLang="en-US" dirty="0">
                <a:solidFill>
                  <a:srgbClr val="00FF00"/>
                </a:solidFill>
              </a:rPr>
              <a:t>increases</a:t>
            </a:r>
            <a:r>
              <a:rPr lang="en-US" altLang="en-US" dirty="0"/>
              <a:t> the </a:t>
            </a:r>
            <a:r>
              <a:rPr lang="en-US" altLang="en-US" dirty="0">
                <a:solidFill>
                  <a:srgbClr val="00FF00"/>
                </a:solidFill>
              </a:rPr>
              <a:t>demand for money</a:t>
            </a:r>
            <a:r>
              <a:rPr lang="en-US" altLang="en-US" dirty="0"/>
              <a:t> and consequently the </a:t>
            </a:r>
            <a:r>
              <a:rPr lang="en-US" altLang="en-US" dirty="0">
                <a:solidFill>
                  <a:srgbClr val="00FF00"/>
                </a:solidFill>
              </a:rPr>
              <a:t>interest rate</a:t>
            </a:r>
            <a:r>
              <a:rPr lang="en-US" altLang="en-US" dirty="0"/>
              <a:t>, so that investment demand shrinks somewhat and the net increase in GDP is correspondingly smaller.</a:t>
            </a:r>
          </a:p>
          <a:p>
            <a:pPr lvl="1" eaLnBrk="1" hangingPunct="1"/>
            <a:r>
              <a:rPr lang="en-US" altLang="en-US" dirty="0"/>
              <a:t>Nevertheless, the </a:t>
            </a:r>
            <a:r>
              <a:rPr lang="en-US" altLang="en-US" dirty="0">
                <a:solidFill>
                  <a:srgbClr val="00FF00"/>
                </a:solidFill>
              </a:rPr>
              <a:t>net effect</a:t>
            </a:r>
            <a:r>
              <a:rPr lang="en-US" altLang="en-US" dirty="0"/>
              <a:t> of fiscal policy on GDP is significantly </a:t>
            </a:r>
            <a:r>
              <a:rPr lang="en-US" altLang="en-US" dirty="0">
                <a:solidFill>
                  <a:srgbClr val="00FF00"/>
                </a:solidFill>
              </a:rPr>
              <a:t>positive</a:t>
            </a:r>
            <a:r>
              <a:rPr lang="en-US" altLang="en-US" dirty="0"/>
              <a:t>, even in a Keynesian model with money.</a:t>
            </a:r>
          </a:p>
          <a:p>
            <a:pPr lvl="1" eaLnBrk="1" hangingPunct="1"/>
            <a:r>
              <a:rPr lang="en-US" altLang="en-US" dirty="0"/>
              <a:t>In this sense, the neglect of money is harmless.</a:t>
            </a:r>
          </a:p>
          <a:p>
            <a:pPr eaLnBrk="1" hangingPunct="1"/>
            <a:r>
              <a:rPr lang="en-US" altLang="en-US" dirty="0"/>
              <a:t>Of course, in the following analysis of monetary policy, we cannot neglect the existence of money </a:t>
            </a:r>
            <a:r>
              <a:rPr lang="en-US" altLang="en-US" dirty="0">
                <a:sym typeface="Wingdings" pitchFamily="2" charset="2"/>
              </a:rPr>
              <a:t>.</a:t>
            </a:r>
          </a:p>
          <a:p>
            <a:pPr eaLnBrk="1" hangingPunct="1">
              <a:buFont typeface="Arial Unicode MS" pitchFamily="34" charset="-128"/>
              <a:buNone/>
            </a:pPr>
            <a:endParaRPr lang="en-US" altLang="en-US" sz="2500" dirty="0">
              <a:solidFill>
                <a:srgbClr val="00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872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872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872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872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974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44417E25-D74E-4AD2-9C42-FF851B7126EB}" type="slidenum">
              <a:rPr lang="de-DE" altLang="en-US" sz="1600" smtClean="0"/>
              <a:pPr>
                <a:spcBef>
                  <a:spcPct val="0"/>
                </a:spcBef>
                <a:buClrTx/>
                <a:buFontTx/>
                <a:buNone/>
              </a:pPr>
              <a:t>142</a:t>
            </a:fld>
            <a:r>
              <a:rPr lang="de-DE" altLang="en-US" sz="1600"/>
              <a:t> -</a:t>
            </a:r>
          </a:p>
        </p:txBody>
      </p:sp>
      <p:sp>
        <p:nvSpPr>
          <p:cNvPr id="15974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4EE4D51-E68B-45A4-A1F1-E4D1131322BE}" type="slidenum">
              <a:rPr lang="de-DE" altLang="en-US" sz="1600" b="1"/>
              <a:pPr algn="r" eaLnBrk="1" hangingPunct="1">
                <a:spcBef>
                  <a:spcPct val="0"/>
                </a:spcBef>
                <a:buClrTx/>
                <a:buFontTx/>
                <a:buNone/>
              </a:pPr>
              <a:t>142</a:t>
            </a:fld>
            <a:r>
              <a:rPr lang="de-DE" altLang="en-US" sz="1600" b="1"/>
              <a:t> -</a:t>
            </a:r>
          </a:p>
        </p:txBody>
      </p:sp>
      <p:sp>
        <p:nvSpPr>
          <p:cNvPr id="159748"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849986"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59750" name="Rectangle 3"/>
          <p:cNvSpPr>
            <a:spLocks noGrp="1" noChangeArrowheads="1"/>
          </p:cNvSpPr>
          <p:nvPr>
            <p:ph type="body" idx="1"/>
          </p:nvPr>
        </p:nvSpPr>
        <p:spPr>
          <a:xfrm>
            <a:off x="457200" y="1260475"/>
            <a:ext cx="8229600" cy="5486400"/>
          </a:xfrm>
          <a:noFill/>
        </p:spPr>
        <p:txBody>
          <a:bodyPr/>
          <a:lstStyle/>
          <a:p>
            <a:pPr eaLnBrk="1" hangingPunct="1"/>
            <a:r>
              <a:rPr lang="en-US" altLang="en-US" dirty="0"/>
              <a:t>The Determinants of </a:t>
            </a:r>
            <a:r>
              <a:rPr lang="en-US" altLang="en-US" dirty="0">
                <a:solidFill>
                  <a:srgbClr val="00FF00"/>
                </a:solidFill>
              </a:rPr>
              <a:t>Money Supply</a:t>
            </a:r>
            <a:r>
              <a:rPr lang="en-US" altLang="en-US" dirty="0"/>
              <a:t>:</a:t>
            </a:r>
          </a:p>
          <a:p>
            <a:pPr lvl="1" eaLnBrk="1" hangingPunct="1">
              <a:lnSpc>
                <a:spcPct val="20000"/>
              </a:lnSpc>
            </a:pPr>
            <a:endParaRPr lang="en-US" altLang="en-US" dirty="0"/>
          </a:p>
          <a:p>
            <a:pPr lvl="1" eaLnBrk="1" hangingPunct="1"/>
            <a:r>
              <a:rPr lang="en-US" altLang="en-US" dirty="0"/>
              <a:t>Just like in the neoclassical model, the </a:t>
            </a:r>
            <a:r>
              <a:rPr lang="en-US" altLang="en-US" dirty="0">
                <a:solidFill>
                  <a:srgbClr val="00FF00"/>
                </a:solidFill>
              </a:rPr>
              <a:t>central bank</a:t>
            </a:r>
            <a:r>
              <a:rPr lang="en-US" altLang="en-US" dirty="0"/>
              <a:t> determines </a:t>
            </a:r>
            <a:r>
              <a:rPr lang="en-US" altLang="en-US" dirty="0">
                <a:solidFill>
                  <a:srgbClr val="00FF00"/>
                </a:solidFill>
              </a:rPr>
              <a:t>money supply</a:t>
            </a:r>
            <a:r>
              <a:rPr lang="en-US" altLang="en-US" dirty="0"/>
              <a:t>: M</a:t>
            </a:r>
            <a:r>
              <a:rPr lang="en-US" altLang="en-US" baseline="-25000" dirty="0"/>
              <a:t>S</a:t>
            </a:r>
          </a:p>
          <a:p>
            <a:pPr lvl="1" eaLnBrk="1" hangingPunct="1">
              <a:lnSpc>
                <a:spcPct val="0"/>
              </a:lnSpc>
            </a:pPr>
            <a:endParaRPr lang="en-US" altLang="en-US" dirty="0"/>
          </a:p>
          <a:p>
            <a:pPr lvl="1" eaLnBrk="1" hangingPunct="1"/>
            <a:r>
              <a:rPr lang="en-US" altLang="en-US" dirty="0"/>
              <a:t>As the discussion of monetary policy in Chapter 6 will show, most </a:t>
            </a:r>
            <a:r>
              <a:rPr lang="en-US" altLang="en-US" dirty="0">
                <a:solidFill>
                  <a:srgbClr val="00FF00"/>
                </a:solidFill>
              </a:rPr>
              <a:t>central banks offer </a:t>
            </a:r>
            <a:r>
              <a:rPr lang="en-US" altLang="en-US" dirty="0"/>
              <a:t>their </a:t>
            </a:r>
            <a:r>
              <a:rPr lang="en-US" altLang="en-US" dirty="0">
                <a:solidFill>
                  <a:srgbClr val="00FF00"/>
                </a:solidFill>
              </a:rPr>
              <a:t>money </a:t>
            </a:r>
            <a:r>
              <a:rPr lang="en-US" altLang="en-US" dirty="0"/>
              <a:t>in various ways </a:t>
            </a:r>
            <a:r>
              <a:rPr lang="en-US" altLang="en-US" dirty="0">
                <a:solidFill>
                  <a:srgbClr val="00FF00"/>
                </a:solidFill>
              </a:rPr>
              <a:t>as a credit</a:t>
            </a:r>
            <a:r>
              <a:rPr lang="en-US" altLang="en-US" dirty="0"/>
              <a:t> on the capital market.</a:t>
            </a:r>
          </a:p>
          <a:p>
            <a:pPr lvl="1" eaLnBrk="1" hangingPunct="1"/>
            <a:r>
              <a:rPr lang="en-US" altLang="en-US" dirty="0"/>
              <a:t>Therefore, we can simply </a:t>
            </a:r>
            <a:r>
              <a:rPr lang="en-US" altLang="en-US" dirty="0">
                <a:solidFill>
                  <a:srgbClr val="00FF00"/>
                </a:solidFill>
              </a:rPr>
              <a:t>add money supply</a:t>
            </a:r>
            <a:r>
              <a:rPr lang="en-US" altLang="en-US" dirty="0"/>
              <a:t> of the central bank </a:t>
            </a:r>
            <a:r>
              <a:rPr lang="en-US" altLang="en-US" dirty="0">
                <a:solidFill>
                  <a:srgbClr val="00FF00"/>
                </a:solidFill>
              </a:rPr>
              <a:t>to credit supply of households</a:t>
            </a:r>
            <a:r>
              <a:rPr lang="en-US" altLang="en-US" dirty="0"/>
              <a:t>. </a:t>
            </a:r>
          </a:p>
          <a:p>
            <a:pPr lvl="1" eaLnBrk="1" hangingPunct="1"/>
            <a:r>
              <a:rPr lang="en-US" altLang="en-US" dirty="0"/>
              <a:t>Consequently, total </a:t>
            </a:r>
            <a:r>
              <a:rPr lang="en-US" altLang="en-US" dirty="0">
                <a:solidFill>
                  <a:srgbClr val="00FF00"/>
                </a:solidFill>
              </a:rPr>
              <a:t>real credit supply</a:t>
            </a:r>
            <a:r>
              <a:rPr lang="en-US" altLang="en-US" dirty="0"/>
              <a:t> equals the sum of real savings of households plus the real value of money supply by the central banks ( =nominal money supply (M</a:t>
            </a:r>
            <a:r>
              <a:rPr lang="en-US" altLang="en-US" baseline="-25000" dirty="0"/>
              <a:t>S</a:t>
            </a:r>
            <a:r>
              <a:rPr lang="en-US" altLang="en-US" dirty="0"/>
              <a:t>) divided by the price level P:</a:t>
            </a:r>
          </a:p>
          <a:p>
            <a:pPr lvl="2" eaLnBrk="1" hangingPunct="1">
              <a:buFont typeface="Arial Unicode MS" pitchFamily="34" charset="-128"/>
              <a:buNone/>
            </a:pPr>
            <a:r>
              <a:rPr lang="en-US" altLang="en-US" dirty="0"/>
              <a:t>             </a:t>
            </a:r>
            <a:r>
              <a:rPr lang="en-US" altLang="en-US" sz="2200" dirty="0">
                <a:solidFill>
                  <a:srgbClr val="00FF00"/>
                </a:solidFill>
              </a:rPr>
              <a:t>Total Real Credit Supply = S(Y) + M</a:t>
            </a:r>
            <a:r>
              <a:rPr lang="en-US" altLang="en-US" sz="2200" baseline="-25000" dirty="0">
                <a:solidFill>
                  <a:srgbClr val="00FF00"/>
                </a:solidFill>
              </a:rPr>
              <a:t>S</a:t>
            </a:r>
            <a:r>
              <a:rPr lang="en-US" altLang="en-US" sz="2200" dirty="0">
                <a:solidFill>
                  <a:srgbClr val="00FF00"/>
                </a:solidFill>
              </a:rPr>
              <a:t> / P</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9750">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9750">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9750">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9750">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59750">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160776" name="Object 5"/>
          <p:cNvGraphicFramePr>
            <a:graphicFrameLocks/>
          </p:cNvGraphicFramePr>
          <p:nvPr/>
        </p:nvGraphicFramePr>
        <p:xfrm>
          <a:off x="1400175" y="2046288"/>
          <a:ext cx="6156325" cy="4064000"/>
        </p:xfrm>
        <a:graphic>
          <a:graphicData uri="http://schemas.openxmlformats.org/presentationml/2006/ole">
            <mc:AlternateContent xmlns:mc="http://schemas.openxmlformats.org/markup-compatibility/2006">
              <mc:Choice xmlns:v="urn:schemas-microsoft-com:vml" Requires="v">
                <p:oleObj spid="_x0000_s161261" name="Diagramm" r:id="rId4" imgW="7438924" imgH="5314860" progId="MSGraph.Chart.8">
                  <p:embed followColorScheme="full"/>
                </p:oleObj>
              </mc:Choice>
              <mc:Fallback>
                <p:oleObj name="Diagramm" r:id="rId4" imgW="7438924" imgH="5314860" progId="MSGraph.Chart.8">
                  <p:embed followColorScheme="full"/>
                  <p:pic>
                    <p:nvPicPr>
                      <p:cNvPr id="0" name="Object 5"/>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0175" y="2046288"/>
                        <a:ext cx="6156325" cy="406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6077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D2EC46C-DA2D-49D3-B90F-AFC7641329AB}" type="slidenum">
              <a:rPr lang="de-DE" altLang="en-US" sz="1600" smtClean="0"/>
              <a:pPr>
                <a:spcBef>
                  <a:spcPct val="0"/>
                </a:spcBef>
                <a:buClrTx/>
                <a:buFontTx/>
                <a:buNone/>
              </a:pPr>
              <a:t>143</a:t>
            </a:fld>
            <a:r>
              <a:rPr lang="de-DE" altLang="en-US" sz="1600"/>
              <a:t> -</a:t>
            </a:r>
          </a:p>
        </p:txBody>
      </p:sp>
      <p:sp>
        <p:nvSpPr>
          <p:cNvPr id="16077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14488B4-6AAF-4AE7-97FA-9B2B9C1F8413}" type="slidenum">
              <a:rPr lang="de-DE" altLang="en-US" sz="1600" b="1"/>
              <a:pPr algn="r" eaLnBrk="1" hangingPunct="1">
                <a:spcBef>
                  <a:spcPct val="0"/>
                </a:spcBef>
                <a:buClrTx/>
                <a:buFontTx/>
                <a:buNone/>
              </a:pPr>
              <a:t>143</a:t>
            </a:fld>
            <a:r>
              <a:rPr lang="de-DE" altLang="en-US" sz="1600" b="1"/>
              <a:t> -</a:t>
            </a:r>
          </a:p>
        </p:txBody>
      </p:sp>
      <p:sp>
        <p:nvSpPr>
          <p:cNvPr id="160772"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8292354"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60774" name="Rectangle 3"/>
          <p:cNvSpPr>
            <a:spLocks noGrp="1" noChangeArrowheads="1"/>
          </p:cNvSpPr>
          <p:nvPr>
            <p:ph type="body" idx="1"/>
          </p:nvPr>
        </p:nvSpPr>
        <p:spPr>
          <a:xfrm>
            <a:off x="457200" y="1371600"/>
            <a:ext cx="8229600" cy="5191125"/>
          </a:xfrm>
        </p:spPr>
        <p:txBody>
          <a:bodyPr/>
          <a:lstStyle/>
          <a:p>
            <a:pPr marL="457200" indent="-457200" eaLnBrk="1" hangingPunct="1"/>
            <a:r>
              <a:rPr lang="en-US" altLang="en-US" sz="2300" dirty="0"/>
              <a:t>The Credit Market without Money Supply and Demand:</a:t>
            </a:r>
          </a:p>
        </p:txBody>
      </p:sp>
      <p:sp>
        <p:nvSpPr>
          <p:cNvPr id="160775" name="Text Box 4"/>
          <p:cNvSpPr txBox="1">
            <a:spLocks noChangeArrowheads="1"/>
          </p:cNvSpPr>
          <p:nvPr/>
        </p:nvSpPr>
        <p:spPr bwMode="auto">
          <a:xfrm>
            <a:off x="1078502" y="3018474"/>
            <a:ext cx="105410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err="1">
                <a:solidFill>
                  <a:srgbClr val="66FFFF"/>
                </a:solidFill>
              </a:rPr>
              <a:t>i</a:t>
            </a:r>
            <a:r>
              <a:rPr lang="de-DE" altLang="en-US" sz="1800" baseline="-25000" dirty="0" err="1">
                <a:solidFill>
                  <a:srgbClr val="66FFFF"/>
                </a:solidFill>
              </a:rPr>
              <a:t>1</a:t>
            </a:r>
            <a:r>
              <a:rPr lang="de-DE" altLang="en-US" sz="1800" baseline="30000" dirty="0">
                <a:solidFill>
                  <a:srgbClr val="66FFFF"/>
                </a:solidFill>
              </a:rPr>
              <a:t> </a:t>
            </a:r>
            <a:r>
              <a:rPr lang="de-DE" altLang="en-US" sz="1800" dirty="0">
                <a:solidFill>
                  <a:srgbClr val="66FFFF"/>
                </a:solidFill>
              </a:rPr>
              <a:t>=</a:t>
            </a:r>
            <a:endParaRPr lang="el-GR" altLang="en-US" sz="1800" baseline="30000" dirty="0">
              <a:solidFill>
                <a:srgbClr val="66FFFF"/>
              </a:solidFill>
            </a:endParaRPr>
          </a:p>
        </p:txBody>
      </p:sp>
      <p:sp>
        <p:nvSpPr>
          <p:cNvPr id="160777" name="Line 6"/>
          <p:cNvSpPr>
            <a:spLocks noChangeShapeType="1"/>
          </p:cNvSpPr>
          <p:nvPr/>
        </p:nvSpPr>
        <p:spPr bwMode="auto">
          <a:xfrm>
            <a:off x="2212975" y="2652713"/>
            <a:ext cx="3636963" cy="22891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0778" name="Line 7"/>
          <p:cNvSpPr>
            <a:spLocks noChangeShapeType="1"/>
          </p:cNvSpPr>
          <p:nvPr/>
        </p:nvSpPr>
        <p:spPr bwMode="auto">
          <a:xfrm flipH="1" flipV="1">
            <a:off x="3067050" y="2406650"/>
            <a:ext cx="1588" cy="298132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0779" name="Text Box 8"/>
          <p:cNvSpPr txBox="1">
            <a:spLocks noChangeArrowheads="1"/>
          </p:cNvSpPr>
          <p:nvPr/>
        </p:nvSpPr>
        <p:spPr bwMode="auto">
          <a:xfrm>
            <a:off x="5849938" y="4752975"/>
            <a:ext cx="1250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I(i, E(</a:t>
            </a:r>
            <a:r>
              <a:rPr lang="de-DE" altLang="en-US" sz="2000" dirty="0" err="1">
                <a:solidFill>
                  <a:srgbClr val="66FFFF"/>
                </a:solidFill>
              </a:rPr>
              <a:t>r</a:t>
            </a:r>
            <a:r>
              <a:rPr lang="de-DE" altLang="en-US" sz="2000" baseline="-25000" dirty="0" err="1">
                <a:solidFill>
                  <a:srgbClr val="66FFFF"/>
                </a:solidFill>
              </a:rPr>
              <a:t>1</a:t>
            </a:r>
            <a:r>
              <a:rPr lang="de-DE" altLang="en-US" sz="2000" dirty="0">
                <a:solidFill>
                  <a:srgbClr val="66FFFF"/>
                </a:solidFill>
              </a:rPr>
              <a:t>))</a:t>
            </a:r>
            <a:endParaRPr lang="el-GR" altLang="en-US" sz="2000" dirty="0">
              <a:solidFill>
                <a:srgbClr val="66FFFF"/>
              </a:solidFill>
            </a:endParaRPr>
          </a:p>
        </p:txBody>
      </p:sp>
      <p:sp>
        <p:nvSpPr>
          <p:cNvPr id="160780" name="Text Box 9"/>
          <p:cNvSpPr txBox="1">
            <a:spLocks noChangeArrowheads="1"/>
          </p:cNvSpPr>
          <p:nvPr/>
        </p:nvSpPr>
        <p:spPr bwMode="auto">
          <a:xfrm>
            <a:off x="2684463" y="2020888"/>
            <a:ext cx="774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S(Y)</a:t>
            </a:r>
            <a:endParaRPr lang="el-GR" altLang="en-US" sz="2000">
              <a:solidFill>
                <a:srgbClr val="66FFFF"/>
              </a:solidFill>
              <a:cs typeface="Arial" pitchFamily="34" charset="0"/>
            </a:endParaRPr>
          </a:p>
        </p:txBody>
      </p:sp>
      <p:sp>
        <p:nvSpPr>
          <p:cNvPr id="160781" name="Line 10"/>
          <p:cNvSpPr>
            <a:spLocks noChangeShapeType="1"/>
          </p:cNvSpPr>
          <p:nvPr/>
        </p:nvSpPr>
        <p:spPr bwMode="auto">
          <a:xfrm flipV="1">
            <a:off x="2022475" y="3198813"/>
            <a:ext cx="1054100" cy="476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0782" name="Oval 11"/>
          <p:cNvSpPr>
            <a:spLocks noChangeArrowheads="1"/>
          </p:cNvSpPr>
          <p:nvPr/>
        </p:nvSpPr>
        <p:spPr bwMode="auto">
          <a:xfrm>
            <a:off x="3028950" y="3155950"/>
            <a:ext cx="82550" cy="100013"/>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60783" name="Text Box 12"/>
          <p:cNvSpPr txBox="1">
            <a:spLocks noChangeArrowheads="1"/>
          </p:cNvSpPr>
          <p:nvPr/>
        </p:nvSpPr>
        <p:spPr bwMode="auto">
          <a:xfrm>
            <a:off x="2903538" y="5891213"/>
            <a:ext cx="3603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mph" presetSubtype="0" fill="hold" grpId="0" nodeType="clickEffect">
                                  <p:stCondLst>
                                    <p:cond delay="0"/>
                                  </p:stCondLst>
                                  <p:childTnLst>
                                    <p:animClr clrSpc="hsl" dir="cw">
                                      <p:cBhvr override="childStyle">
                                        <p:cTn id="6" dur="500" fill="hold"/>
                                        <p:tgtEl>
                                          <p:spTgt spid="160778"/>
                                        </p:tgtEl>
                                        <p:attrNameLst>
                                          <p:attrName>style.color</p:attrName>
                                        </p:attrNameLst>
                                      </p:cBhvr>
                                      <p:by>
                                        <p:hsl h="7200000" s="0" l="0"/>
                                      </p:by>
                                    </p:animClr>
                                    <p:animClr clrSpc="hsl" dir="cw">
                                      <p:cBhvr>
                                        <p:cTn id="7" dur="500" fill="hold"/>
                                        <p:tgtEl>
                                          <p:spTgt spid="160778"/>
                                        </p:tgtEl>
                                        <p:attrNameLst>
                                          <p:attrName>fillcolor</p:attrName>
                                        </p:attrNameLst>
                                      </p:cBhvr>
                                      <p:by>
                                        <p:hsl h="7200000" s="0" l="0"/>
                                      </p:by>
                                    </p:animClr>
                                    <p:animClr clrSpc="hsl" dir="cw">
                                      <p:cBhvr>
                                        <p:cTn id="8" dur="500" fill="hold"/>
                                        <p:tgtEl>
                                          <p:spTgt spid="160778"/>
                                        </p:tgtEl>
                                        <p:attrNameLst>
                                          <p:attrName>stroke.color</p:attrName>
                                        </p:attrNameLst>
                                      </p:cBhvr>
                                      <p:by>
                                        <p:hsl h="7200000" s="0" l="0"/>
                                      </p:by>
                                    </p:animClr>
                                    <p:set>
                                      <p:cBhvr>
                                        <p:cTn id="9" dur="500" fill="hold"/>
                                        <p:tgtEl>
                                          <p:spTgt spid="160778"/>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1" presetClass="emph" presetSubtype="0" fill="hold" grpId="0" nodeType="clickEffect">
                                  <p:stCondLst>
                                    <p:cond delay="0"/>
                                  </p:stCondLst>
                                  <p:childTnLst>
                                    <p:animClr clrSpc="hsl" dir="cw">
                                      <p:cBhvr override="childStyle">
                                        <p:cTn id="13" dur="500" fill="hold"/>
                                        <p:tgtEl>
                                          <p:spTgt spid="160777"/>
                                        </p:tgtEl>
                                        <p:attrNameLst>
                                          <p:attrName>style.color</p:attrName>
                                        </p:attrNameLst>
                                      </p:cBhvr>
                                      <p:by>
                                        <p:hsl h="7200000" s="0" l="0"/>
                                      </p:by>
                                    </p:animClr>
                                    <p:animClr clrSpc="hsl" dir="cw">
                                      <p:cBhvr>
                                        <p:cTn id="14" dur="500" fill="hold"/>
                                        <p:tgtEl>
                                          <p:spTgt spid="160777"/>
                                        </p:tgtEl>
                                        <p:attrNameLst>
                                          <p:attrName>fillcolor</p:attrName>
                                        </p:attrNameLst>
                                      </p:cBhvr>
                                      <p:by>
                                        <p:hsl h="7200000" s="0" l="0"/>
                                      </p:by>
                                    </p:animClr>
                                    <p:animClr clrSpc="hsl" dir="cw">
                                      <p:cBhvr>
                                        <p:cTn id="15" dur="500" fill="hold"/>
                                        <p:tgtEl>
                                          <p:spTgt spid="160777"/>
                                        </p:tgtEl>
                                        <p:attrNameLst>
                                          <p:attrName>stroke.color</p:attrName>
                                        </p:attrNameLst>
                                      </p:cBhvr>
                                      <p:by>
                                        <p:hsl h="7200000" s="0" l="0"/>
                                      </p:by>
                                    </p:animClr>
                                    <p:set>
                                      <p:cBhvr>
                                        <p:cTn id="16" dur="500" fill="hold"/>
                                        <p:tgtEl>
                                          <p:spTgt spid="160777"/>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777" grpId="0" animBg="1"/>
      <p:bldP spid="160778" grpId="0" animBg="1"/>
    </p:bldLst>
  </p:timing>
</p:sld>
</file>

<file path=ppt/slides/slide1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161800" name="Object 5"/>
          <p:cNvGraphicFramePr>
            <a:graphicFrameLocks/>
          </p:cNvGraphicFramePr>
          <p:nvPr/>
        </p:nvGraphicFramePr>
        <p:xfrm>
          <a:off x="1400175" y="2046288"/>
          <a:ext cx="6156325" cy="4064000"/>
        </p:xfrm>
        <a:graphic>
          <a:graphicData uri="http://schemas.openxmlformats.org/presentationml/2006/ole">
            <mc:AlternateContent xmlns:mc="http://schemas.openxmlformats.org/markup-compatibility/2006">
              <mc:Choice xmlns:v="urn:schemas-microsoft-com:vml" Requires="v">
                <p:oleObj spid="_x0000_s162292" name="Diagramm" r:id="rId4" imgW="7438924" imgH="5314860" progId="MSGraph.Chart.8">
                  <p:embed followColorScheme="full"/>
                </p:oleObj>
              </mc:Choice>
              <mc:Fallback>
                <p:oleObj name="Diagramm" r:id="rId4" imgW="7438924" imgH="5314860" progId="MSGraph.Chart.8">
                  <p:embed followColorScheme="full"/>
                  <p:pic>
                    <p:nvPicPr>
                      <p:cNvPr id="0" name="Object 5"/>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0175" y="2046288"/>
                        <a:ext cx="6156325" cy="406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61798" name="Rectangle 3"/>
          <p:cNvSpPr>
            <a:spLocks noGrp="1" noChangeArrowheads="1"/>
          </p:cNvSpPr>
          <p:nvPr>
            <p:ph type="body" idx="1"/>
          </p:nvPr>
        </p:nvSpPr>
        <p:spPr>
          <a:xfrm>
            <a:off x="457200" y="1371600"/>
            <a:ext cx="8229600" cy="5191125"/>
          </a:xfrm>
        </p:spPr>
        <p:txBody>
          <a:bodyPr/>
          <a:lstStyle/>
          <a:p>
            <a:pPr marL="457200" indent="-457200" eaLnBrk="1" hangingPunct="1"/>
            <a:r>
              <a:rPr lang="en-US" altLang="en-US" sz="2300"/>
              <a:t>The Credit Market with Money Supply:</a:t>
            </a:r>
          </a:p>
        </p:txBody>
      </p:sp>
      <p:sp>
        <p:nvSpPr>
          <p:cNvPr id="16179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B4FC7D5-19F8-43DA-822F-1C388269D8A0}" type="slidenum">
              <a:rPr lang="de-DE" altLang="en-US" sz="1600" smtClean="0"/>
              <a:pPr>
                <a:spcBef>
                  <a:spcPct val="0"/>
                </a:spcBef>
                <a:buClrTx/>
                <a:buFontTx/>
                <a:buNone/>
              </a:pPr>
              <a:t>144</a:t>
            </a:fld>
            <a:r>
              <a:rPr lang="de-DE" altLang="en-US" sz="1600"/>
              <a:t> -</a:t>
            </a:r>
          </a:p>
        </p:txBody>
      </p:sp>
      <p:sp>
        <p:nvSpPr>
          <p:cNvPr id="16179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A07829BE-D55B-45A7-BD4B-282200C3166C}" type="slidenum">
              <a:rPr lang="de-DE" altLang="en-US" sz="1600" b="1"/>
              <a:pPr algn="r" eaLnBrk="1" hangingPunct="1">
                <a:spcBef>
                  <a:spcPct val="0"/>
                </a:spcBef>
                <a:buClrTx/>
                <a:buFontTx/>
                <a:buNone/>
              </a:pPr>
              <a:t>144</a:t>
            </a:fld>
            <a:r>
              <a:rPr lang="de-DE" altLang="en-US" sz="1600" b="1"/>
              <a:t> -</a:t>
            </a:r>
          </a:p>
        </p:txBody>
      </p:sp>
      <p:sp>
        <p:nvSpPr>
          <p:cNvPr id="161796"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8294402"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61801" name="Line 6"/>
          <p:cNvSpPr>
            <a:spLocks noChangeShapeType="1"/>
          </p:cNvSpPr>
          <p:nvPr/>
        </p:nvSpPr>
        <p:spPr bwMode="auto">
          <a:xfrm>
            <a:off x="2168525" y="2630488"/>
            <a:ext cx="3636963" cy="22891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1802" name="Line 7"/>
          <p:cNvSpPr>
            <a:spLocks noChangeShapeType="1"/>
          </p:cNvSpPr>
          <p:nvPr/>
        </p:nvSpPr>
        <p:spPr bwMode="auto">
          <a:xfrm flipH="1" flipV="1">
            <a:off x="3067050" y="2406650"/>
            <a:ext cx="1588" cy="298132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1803" name="Text Box 8"/>
          <p:cNvSpPr txBox="1">
            <a:spLocks noChangeArrowheads="1"/>
          </p:cNvSpPr>
          <p:nvPr/>
        </p:nvSpPr>
        <p:spPr bwMode="auto">
          <a:xfrm>
            <a:off x="5849938" y="4752975"/>
            <a:ext cx="1250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I(i, E(</a:t>
            </a:r>
            <a:r>
              <a:rPr lang="de-DE" altLang="en-US" sz="2000" dirty="0" err="1">
                <a:solidFill>
                  <a:srgbClr val="66FFFF"/>
                </a:solidFill>
              </a:rPr>
              <a:t>r</a:t>
            </a:r>
            <a:r>
              <a:rPr lang="de-DE" altLang="en-US" sz="2000" baseline="-25000" dirty="0" err="1">
                <a:solidFill>
                  <a:srgbClr val="66FFFF"/>
                </a:solidFill>
              </a:rPr>
              <a:t>1</a:t>
            </a:r>
            <a:r>
              <a:rPr lang="de-DE" altLang="en-US" sz="2000" dirty="0">
                <a:solidFill>
                  <a:srgbClr val="66FFFF"/>
                </a:solidFill>
              </a:rPr>
              <a:t>))</a:t>
            </a:r>
            <a:endParaRPr lang="el-GR" altLang="en-US" sz="2000" dirty="0">
              <a:solidFill>
                <a:srgbClr val="66FFFF"/>
              </a:solidFill>
            </a:endParaRPr>
          </a:p>
        </p:txBody>
      </p:sp>
      <p:sp>
        <p:nvSpPr>
          <p:cNvPr id="161804" name="Text Box 9"/>
          <p:cNvSpPr txBox="1">
            <a:spLocks noChangeArrowheads="1"/>
          </p:cNvSpPr>
          <p:nvPr/>
        </p:nvSpPr>
        <p:spPr bwMode="auto">
          <a:xfrm>
            <a:off x="2684463" y="2020888"/>
            <a:ext cx="774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S(Y)</a:t>
            </a:r>
            <a:endParaRPr lang="el-GR" altLang="en-US" sz="2000">
              <a:solidFill>
                <a:srgbClr val="66FFFF"/>
              </a:solidFill>
              <a:cs typeface="Arial" pitchFamily="34" charset="0"/>
            </a:endParaRPr>
          </a:p>
        </p:txBody>
      </p:sp>
      <p:sp>
        <p:nvSpPr>
          <p:cNvPr id="161805" name="Line 10"/>
          <p:cNvSpPr>
            <a:spLocks noChangeShapeType="1"/>
          </p:cNvSpPr>
          <p:nvPr/>
        </p:nvSpPr>
        <p:spPr bwMode="auto">
          <a:xfrm flipH="1" flipV="1">
            <a:off x="3622675" y="2406650"/>
            <a:ext cx="11113" cy="296862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1806" name="Line 11"/>
          <p:cNvSpPr>
            <a:spLocks noChangeShapeType="1"/>
          </p:cNvSpPr>
          <p:nvPr/>
        </p:nvSpPr>
        <p:spPr bwMode="auto">
          <a:xfrm flipV="1">
            <a:off x="2022475" y="3198813"/>
            <a:ext cx="1054100" cy="476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1807" name="AutoShape 12"/>
          <p:cNvSpPr>
            <a:spLocks/>
          </p:cNvSpPr>
          <p:nvPr/>
        </p:nvSpPr>
        <p:spPr bwMode="auto">
          <a:xfrm rot="5400000">
            <a:off x="3218656" y="3921919"/>
            <a:ext cx="274638" cy="533400"/>
          </a:xfrm>
          <a:prstGeom prst="rightBrace">
            <a:avLst>
              <a:gd name="adj1" fmla="val 16185"/>
              <a:gd name="adj2" fmla="val 50000"/>
            </a:avLst>
          </a:prstGeom>
          <a:noFill/>
          <a:ln w="381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rot="10800000"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61808" name="Oval 13"/>
          <p:cNvSpPr>
            <a:spLocks noChangeArrowheads="1"/>
          </p:cNvSpPr>
          <p:nvPr/>
        </p:nvSpPr>
        <p:spPr bwMode="auto">
          <a:xfrm>
            <a:off x="3028950" y="3155950"/>
            <a:ext cx="82550" cy="100013"/>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61809" name="Text Box 14"/>
          <p:cNvSpPr txBox="1">
            <a:spLocks noChangeArrowheads="1"/>
          </p:cNvSpPr>
          <p:nvPr/>
        </p:nvSpPr>
        <p:spPr bwMode="auto">
          <a:xfrm>
            <a:off x="3308350" y="2022475"/>
            <a:ext cx="2103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FF33CC"/>
                </a:solidFill>
              </a:rPr>
              <a:t>S(Y) + M</a:t>
            </a:r>
            <a:r>
              <a:rPr lang="de-DE" altLang="en-US" sz="2000" baseline="-25000">
                <a:solidFill>
                  <a:srgbClr val="FF33CC"/>
                </a:solidFill>
              </a:rPr>
              <a:t>S</a:t>
            </a:r>
            <a:r>
              <a:rPr lang="de-DE" altLang="en-US" sz="2000">
                <a:solidFill>
                  <a:srgbClr val="FF33CC"/>
                </a:solidFill>
              </a:rPr>
              <a:t> / P</a:t>
            </a:r>
            <a:endParaRPr lang="el-GR" altLang="en-US" sz="2000">
              <a:solidFill>
                <a:srgbClr val="FF33CC"/>
              </a:solidFill>
              <a:cs typeface="Arial" pitchFamily="34" charset="0"/>
            </a:endParaRPr>
          </a:p>
        </p:txBody>
      </p:sp>
      <p:sp>
        <p:nvSpPr>
          <p:cNvPr id="161810" name="Text Box 15"/>
          <p:cNvSpPr txBox="1">
            <a:spLocks noChangeArrowheads="1"/>
          </p:cNvSpPr>
          <p:nvPr/>
        </p:nvSpPr>
        <p:spPr bwMode="auto">
          <a:xfrm>
            <a:off x="3024188" y="4357688"/>
            <a:ext cx="7858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FF33CC"/>
                </a:solidFill>
              </a:rPr>
              <a:t>M</a:t>
            </a:r>
            <a:r>
              <a:rPr lang="de-DE" altLang="en-US" sz="1800" baseline="-25000">
                <a:solidFill>
                  <a:srgbClr val="FF33CC"/>
                </a:solidFill>
              </a:rPr>
              <a:t>S</a:t>
            </a:r>
            <a:r>
              <a:rPr lang="de-DE" altLang="en-US" sz="1800">
                <a:solidFill>
                  <a:srgbClr val="FF33CC"/>
                </a:solidFill>
              </a:rPr>
              <a:t>/P</a:t>
            </a:r>
            <a:endParaRPr lang="el-GR" altLang="en-US" sz="1800">
              <a:solidFill>
                <a:srgbClr val="FF33CC"/>
              </a:solidFill>
              <a:cs typeface="Arial" pitchFamily="34" charset="0"/>
            </a:endParaRPr>
          </a:p>
        </p:txBody>
      </p:sp>
      <p:sp>
        <p:nvSpPr>
          <p:cNvPr id="161812" name="Text Box 17"/>
          <p:cNvSpPr txBox="1">
            <a:spLocks noChangeArrowheads="1"/>
          </p:cNvSpPr>
          <p:nvPr/>
        </p:nvSpPr>
        <p:spPr bwMode="auto">
          <a:xfrm>
            <a:off x="2903538" y="5891213"/>
            <a:ext cx="3603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21" name="Text Box 4">
            <a:extLst>
              <a:ext uri="{FF2B5EF4-FFF2-40B4-BE49-F238E27FC236}">
                <a16:creationId xmlns:a16="http://schemas.microsoft.com/office/drawing/2014/main" id="{DDCB7C7C-6C1F-4EAD-901D-82B8F12F8A03}"/>
              </a:ext>
            </a:extLst>
          </p:cNvPr>
          <p:cNvSpPr txBox="1">
            <a:spLocks noChangeArrowheads="1"/>
          </p:cNvSpPr>
          <p:nvPr/>
        </p:nvSpPr>
        <p:spPr bwMode="auto">
          <a:xfrm>
            <a:off x="1078502" y="3018474"/>
            <a:ext cx="105410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err="1">
                <a:solidFill>
                  <a:srgbClr val="66FFFF"/>
                </a:solidFill>
              </a:rPr>
              <a:t>i</a:t>
            </a:r>
            <a:r>
              <a:rPr lang="de-DE" altLang="en-US" sz="1800" baseline="-25000" dirty="0" err="1">
                <a:solidFill>
                  <a:srgbClr val="66FFFF"/>
                </a:solidFill>
              </a:rPr>
              <a:t>1</a:t>
            </a:r>
            <a:r>
              <a:rPr lang="de-DE" altLang="en-US" sz="1800" baseline="30000" dirty="0">
                <a:solidFill>
                  <a:srgbClr val="66FFFF"/>
                </a:solidFill>
              </a:rPr>
              <a:t> </a:t>
            </a:r>
            <a:r>
              <a:rPr lang="de-DE" altLang="en-US" sz="1800" dirty="0">
                <a:solidFill>
                  <a:srgbClr val="66FFFF"/>
                </a:solidFill>
              </a:rPr>
              <a:t>=</a:t>
            </a:r>
            <a:endParaRPr lang="el-GR" altLang="en-US" sz="1800" baseline="30000" dirty="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180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18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180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18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5" grpId="0" animBg="1"/>
      <p:bldP spid="161807" grpId="0" animBg="1"/>
      <p:bldP spid="161809" grpId="0"/>
      <p:bldP spid="161810" grpId="0"/>
    </p:bldLst>
  </p:timing>
</p:sld>
</file>

<file path=ppt/slides/slide1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281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4A0498D-CD19-4719-AB4C-6647E4526BAB}" type="slidenum">
              <a:rPr lang="de-DE" altLang="en-US" sz="1600" smtClean="0"/>
              <a:pPr>
                <a:spcBef>
                  <a:spcPct val="0"/>
                </a:spcBef>
                <a:buClrTx/>
                <a:buFontTx/>
                <a:buNone/>
              </a:pPr>
              <a:t>145</a:t>
            </a:fld>
            <a:r>
              <a:rPr lang="de-DE" altLang="en-US" sz="1600"/>
              <a:t> -</a:t>
            </a:r>
          </a:p>
        </p:txBody>
      </p:sp>
      <p:sp>
        <p:nvSpPr>
          <p:cNvPr id="16281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7C34F5D-DE52-4537-826B-7B809770D5EE}" type="slidenum">
              <a:rPr lang="de-DE" altLang="en-US" sz="1600" b="1"/>
              <a:pPr algn="r" eaLnBrk="1" hangingPunct="1">
                <a:spcBef>
                  <a:spcPct val="0"/>
                </a:spcBef>
                <a:buClrTx/>
                <a:buFontTx/>
                <a:buNone/>
              </a:pPr>
              <a:t>145</a:t>
            </a:fld>
            <a:r>
              <a:rPr lang="de-DE" altLang="en-US" sz="1600" b="1"/>
              <a:t> -</a:t>
            </a:r>
          </a:p>
        </p:txBody>
      </p:sp>
      <p:sp>
        <p:nvSpPr>
          <p:cNvPr id="162820"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616514"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62822" name="Rectangle 4"/>
          <p:cNvSpPr>
            <a:spLocks noGrp="1" noChangeArrowheads="1"/>
          </p:cNvSpPr>
          <p:nvPr>
            <p:ph type="body" idx="1"/>
          </p:nvPr>
        </p:nvSpPr>
        <p:spPr>
          <a:xfrm>
            <a:off x="457200" y="1371600"/>
            <a:ext cx="8229600" cy="5191125"/>
          </a:xfrm>
        </p:spPr>
        <p:txBody>
          <a:bodyPr/>
          <a:lstStyle/>
          <a:p>
            <a:pPr eaLnBrk="1" hangingPunct="1"/>
            <a:r>
              <a:rPr lang="en-US" altLang="en-US" dirty="0"/>
              <a:t>Determinants of  </a:t>
            </a:r>
            <a:r>
              <a:rPr lang="en-US" altLang="en-US" dirty="0">
                <a:solidFill>
                  <a:srgbClr val="00FF00"/>
                </a:solidFill>
              </a:rPr>
              <a:t>Money Demand</a:t>
            </a:r>
            <a:r>
              <a:rPr lang="en-US" altLang="en-US" dirty="0"/>
              <a:t>:</a:t>
            </a:r>
          </a:p>
          <a:p>
            <a:pPr lvl="1" eaLnBrk="1" hangingPunct="1">
              <a:lnSpc>
                <a:spcPct val="20000"/>
              </a:lnSpc>
            </a:pPr>
            <a:endParaRPr lang="en-US" altLang="en-US" sz="2400" dirty="0"/>
          </a:p>
          <a:p>
            <a:pPr lvl="1" eaLnBrk="1" hangingPunct="1"/>
            <a:r>
              <a:rPr lang="en-US" altLang="en-US" dirty="0"/>
              <a:t>Just like in the neoclassical model, firms demand money to pay their production factors labor and capital.</a:t>
            </a:r>
          </a:p>
          <a:p>
            <a:pPr lvl="1" eaLnBrk="1" hangingPunct="1">
              <a:lnSpc>
                <a:spcPct val="10000"/>
              </a:lnSpc>
            </a:pPr>
            <a:endParaRPr lang="en-US" altLang="en-US" dirty="0"/>
          </a:p>
          <a:p>
            <a:pPr lvl="1" eaLnBrk="1" hangingPunct="1"/>
            <a:r>
              <a:rPr lang="en-US" altLang="en-US" dirty="0"/>
              <a:t>Consequently, the real </a:t>
            </a:r>
            <a:r>
              <a:rPr lang="en-US" altLang="en-US" dirty="0">
                <a:solidFill>
                  <a:srgbClr val="00FF00"/>
                </a:solidFill>
              </a:rPr>
              <a:t>demand for money depends on</a:t>
            </a:r>
            <a:r>
              <a:rPr lang="en-US" altLang="en-US" dirty="0"/>
              <a:t> the sum of real wage and interest payments, which equal real</a:t>
            </a:r>
            <a:r>
              <a:rPr lang="en-US" altLang="en-US" dirty="0">
                <a:solidFill>
                  <a:srgbClr val="00FF00"/>
                </a:solidFill>
              </a:rPr>
              <a:t> GDP</a:t>
            </a:r>
            <a:r>
              <a:rPr lang="en-US" altLang="en-US" dirty="0"/>
              <a:t> (Y).</a:t>
            </a:r>
          </a:p>
          <a:p>
            <a:pPr lvl="1" eaLnBrk="1" hangingPunct="1"/>
            <a:r>
              <a:rPr lang="en-US" altLang="en-US" dirty="0"/>
              <a:t>Additionally, the original Keynesian model accounts for the fact, that households and firms care for the </a:t>
            </a:r>
            <a:r>
              <a:rPr lang="en-US" altLang="en-US" dirty="0">
                <a:solidFill>
                  <a:srgbClr val="00FF00"/>
                </a:solidFill>
              </a:rPr>
              <a:t>opportunity costs</a:t>
            </a:r>
            <a:r>
              <a:rPr lang="en-US" altLang="en-US" dirty="0"/>
              <a:t> of holding money (= interest costs = </a:t>
            </a:r>
            <a:r>
              <a:rPr lang="en-US" altLang="en-US" dirty="0">
                <a:solidFill>
                  <a:srgbClr val="00FF00"/>
                </a:solidFill>
              </a:rPr>
              <a:t>interest rate = </a:t>
            </a:r>
            <a:r>
              <a:rPr lang="en-US" altLang="en-US" dirty="0" err="1">
                <a:solidFill>
                  <a:srgbClr val="00FF00"/>
                </a:solidFill>
              </a:rPr>
              <a:t>i</a:t>
            </a:r>
            <a:r>
              <a:rPr lang="en-US" altLang="en-US" dirty="0"/>
              <a:t>) and do therefore demand less money if the interest rate is high and vice versa. For simplicity we will </a:t>
            </a:r>
            <a:r>
              <a:rPr lang="en-US" altLang="en-US" dirty="0">
                <a:solidFill>
                  <a:srgbClr val="00FF00"/>
                </a:solidFill>
              </a:rPr>
              <a:t>neglect the dependency of money demand on the interest rate</a:t>
            </a:r>
            <a:r>
              <a:rPr lang="en-US" altLang="en-US" dirty="0"/>
              <a:t> in the following exposition. It has no significant effects on the results.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2822">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2822">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282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384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EDFF2B2-5CE5-4A98-B8E7-C0738D391F03}" type="slidenum">
              <a:rPr lang="de-DE" altLang="en-US" sz="1600" smtClean="0"/>
              <a:pPr>
                <a:spcBef>
                  <a:spcPct val="0"/>
                </a:spcBef>
                <a:buClrTx/>
                <a:buFontTx/>
                <a:buNone/>
              </a:pPr>
              <a:t>146</a:t>
            </a:fld>
            <a:r>
              <a:rPr lang="de-DE" altLang="en-US" sz="1600"/>
              <a:t> -</a:t>
            </a:r>
          </a:p>
        </p:txBody>
      </p:sp>
      <p:sp>
        <p:nvSpPr>
          <p:cNvPr id="16384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8BCBCAC5-DC16-44AB-9FA7-093D5E57399A}" type="slidenum">
              <a:rPr lang="de-DE" altLang="en-US" sz="1600" b="1"/>
              <a:pPr algn="r" eaLnBrk="1" hangingPunct="1">
                <a:spcBef>
                  <a:spcPct val="0"/>
                </a:spcBef>
                <a:buClrTx/>
                <a:buFontTx/>
                <a:buNone/>
              </a:pPr>
              <a:t>146</a:t>
            </a:fld>
            <a:r>
              <a:rPr lang="de-DE" altLang="en-US" sz="1600" b="1"/>
              <a:t> -</a:t>
            </a:r>
          </a:p>
        </p:txBody>
      </p:sp>
      <p:sp>
        <p:nvSpPr>
          <p:cNvPr id="163844"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620610"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7620611" name="Rectangle 3"/>
          <p:cNvSpPr>
            <a:spLocks noGrp="1" noChangeArrowheads="1"/>
          </p:cNvSpPr>
          <p:nvPr>
            <p:ph type="body" idx="1"/>
          </p:nvPr>
        </p:nvSpPr>
        <p:spPr>
          <a:xfrm>
            <a:off x="457200" y="1371600"/>
            <a:ext cx="8229600" cy="5191125"/>
          </a:xfrm>
        </p:spPr>
        <p:txBody>
          <a:bodyPr/>
          <a:lstStyle/>
          <a:p>
            <a:pPr marL="457200" indent="-457200" eaLnBrk="1" hangingPunct="1"/>
            <a:r>
              <a:rPr lang="en-US" altLang="en-US"/>
              <a:t>Determinants of  </a:t>
            </a:r>
            <a:r>
              <a:rPr lang="en-US" altLang="en-US">
                <a:solidFill>
                  <a:srgbClr val="00FF00"/>
                </a:solidFill>
              </a:rPr>
              <a:t>Money Demand</a:t>
            </a:r>
            <a:r>
              <a:rPr lang="en-US" altLang="en-US"/>
              <a:t>:</a:t>
            </a:r>
          </a:p>
          <a:p>
            <a:pPr marL="876300" lvl="1" indent="-419100" eaLnBrk="1" hangingPunct="1">
              <a:lnSpc>
                <a:spcPct val="20000"/>
              </a:lnSpc>
            </a:pPr>
            <a:endParaRPr lang="en-US" altLang="en-US" sz="2400"/>
          </a:p>
          <a:p>
            <a:pPr marL="876300" lvl="1" indent="-419100" eaLnBrk="1" hangingPunct="1"/>
            <a:r>
              <a:rPr lang="en-US" altLang="en-US"/>
              <a:t>Consequently, real money demand depends like in the neoclassical model positively on GDP (Y) :</a:t>
            </a:r>
          </a:p>
          <a:p>
            <a:pPr marL="876300" lvl="1" indent="-419100" eaLnBrk="1" hangingPunct="1">
              <a:buFont typeface="Arial Unicode MS" pitchFamily="34" charset="-128"/>
              <a:buNone/>
            </a:pPr>
            <a:r>
              <a:rPr lang="en-US" altLang="en-US"/>
              <a:t>                Real </a:t>
            </a:r>
            <a:r>
              <a:rPr lang="en-US" altLang="en-US">
                <a:solidFill>
                  <a:srgbClr val="00FF00"/>
                </a:solidFill>
              </a:rPr>
              <a:t>Money Demand     = R</a:t>
            </a:r>
            <a:r>
              <a:rPr lang="en-US" altLang="en-US" baseline="-25000">
                <a:solidFill>
                  <a:srgbClr val="00FF00"/>
                </a:solidFill>
              </a:rPr>
              <a:t>D</a:t>
            </a:r>
            <a:r>
              <a:rPr lang="en-US" altLang="en-US">
                <a:solidFill>
                  <a:srgbClr val="00FF00"/>
                </a:solidFill>
              </a:rPr>
              <a:t>(Y)</a:t>
            </a:r>
          </a:p>
          <a:p>
            <a:pPr marL="876300" lvl="1" indent="-419100" eaLnBrk="1" hangingPunct="1">
              <a:buFont typeface="Arial Unicode MS" pitchFamily="34" charset="-128"/>
              <a:buNone/>
            </a:pPr>
            <a:endParaRPr lang="en-US" altLang="en-US">
              <a:solidFill>
                <a:srgbClr val="00FF00"/>
              </a:solidFill>
              <a:cs typeface="Arial" pitchFamily="34" charset="0"/>
            </a:endParaRPr>
          </a:p>
          <a:p>
            <a:pPr marL="876300" lvl="1" indent="-419100" eaLnBrk="1" hangingPunct="1"/>
            <a:r>
              <a:rPr lang="en-US" altLang="en-US">
                <a:cs typeface="Arial" pitchFamily="34" charset="0"/>
              </a:rPr>
              <a:t>Total real credit demand equals then credit demand for the purchase of investment goods </a:t>
            </a:r>
            <a:r>
              <a:rPr lang="en-US" altLang="en-US">
                <a:solidFill>
                  <a:srgbClr val="00FF00"/>
                </a:solidFill>
              </a:rPr>
              <a:t>I(i, E(r))</a:t>
            </a:r>
            <a:r>
              <a:rPr lang="en-US" altLang="en-US"/>
              <a:t> plus money demand:</a:t>
            </a:r>
            <a:endParaRPr lang="en-US" altLang="en-US">
              <a:cs typeface="Arial" pitchFamily="34" charset="0"/>
            </a:endParaRPr>
          </a:p>
          <a:p>
            <a:pPr marL="1295400" lvl="2" indent="-381000" eaLnBrk="1" hangingPunct="1">
              <a:buFont typeface="Arial Unicode MS" pitchFamily="34" charset="-128"/>
              <a:buNone/>
            </a:pPr>
            <a:r>
              <a:rPr lang="en-US" altLang="en-US"/>
              <a:t>         </a:t>
            </a:r>
            <a:r>
              <a:rPr lang="en-US" altLang="en-US" sz="2200">
                <a:solidFill>
                  <a:srgbClr val="00FF00"/>
                </a:solidFill>
              </a:rPr>
              <a:t>Total Real Credit Demand = I(i, E(r)) + R</a:t>
            </a:r>
            <a:r>
              <a:rPr lang="en-US" altLang="en-US" sz="2200" baseline="-25000">
                <a:solidFill>
                  <a:srgbClr val="00FF00"/>
                </a:solidFill>
              </a:rPr>
              <a:t>D</a:t>
            </a:r>
            <a:r>
              <a:rPr lang="en-US" altLang="en-US" sz="2200">
                <a:solidFill>
                  <a:srgbClr val="00FF00"/>
                </a:solidFill>
              </a:rPr>
              <a:t>(Y) </a:t>
            </a:r>
          </a:p>
        </p:txBody>
      </p:sp>
      <p:sp>
        <p:nvSpPr>
          <p:cNvPr id="7" name="TextBox 6">
            <a:extLst>
              <a:ext uri="{FF2B5EF4-FFF2-40B4-BE49-F238E27FC236}">
                <a16:creationId xmlns:a16="http://schemas.microsoft.com/office/drawing/2014/main" id="{EDDF8624-8B59-4351-A902-823256E370ED}"/>
              </a:ext>
            </a:extLst>
          </p:cNvPr>
          <p:cNvSpPr txBox="1"/>
          <p:nvPr/>
        </p:nvSpPr>
        <p:spPr>
          <a:xfrm>
            <a:off x="5840793" y="2929440"/>
            <a:ext cx="387458" cy="523220"/>
          </a:xfrm>
          <a:prstGeom prst="rect">
            <a:avLst/>
          </a:prstGeom>
          <a:noFill/>
          <a:ln w="25400">
            <a:noFill/>
          </a:ln>
        </p:spPr>
        <p:txBody>
          <a:bodyPr wrap="square" rtlCol="0">
            <a:spAutoFit/>
          </a:bodyPr>
          <a:lstStyle/>
          <a:p>
            <a:r>
              <a:rPr lang="en-US" sz="2800" baseline="0" dirty="0">
                <a:solidFill>
                  <a:srgbClr val="FF0000"/>
                </a:solidFill>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620611">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620611">
                                            <p:txEl>
                                              <p:pRg st="3" end="3"/>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620611">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620611">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166920" name="Object 5"/>
          <p:cNvGraphicFramePr>
            <a:graphicFrameLocks/>
          </p:cNvGraphicFramePr>
          <p:nvPr/>
        </p:nvGraphicFramePr>
        <p:xfrm>
          <a:off x="1400175" y="2046288"/>
          <a:ext cx="6156325" cy="4064000"/>
        </p:xfrm>
        <a:graphic>
          <a:graphicData uri="http://schemas.openxmlformats.org/presentationml/2006/ole">
            <mc:AlternateContent xmlns:mc="http://schemas.openxmlformats.org/markup-compatibility/2006">
              <mc:Choice xmlns:v="urn:schemas-microsoft-com:vml" Requires="v">
                <p:oleObj spid="_x0000_s167414" name="Diagramm" r:id="rId4" imgW="7438924" imgH="5314860" progId="MSGraph.Chart.8">
                  <p:embed followColorScheme="full"/>
                </p:oleObj>
              </mc:Choice>
              <mc:Fallback>
                <p:oleObj name="Diagramm" r:id="rId4" imgW="7438924" imgH="5314860" progId="MSGraph.Chart.8">
                  <p:embed followColorScheme="full"/>
                  <p:pic>
                    <p:nvPicPr>
                      <p:cNvPr id="0" name="Object 5"/>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0175" y="2046288"/>
                        <a:ext cx="6156325" cy="406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6691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F8C8DD9-F407-43E3-9A89-3D4D1179EB95}" type="slidenum">
              <a:rPr lang="de-DE" altLang="en-US" sz="1600" smtClean="0"/>
              <a:pPr>
                <a:spcBef>
                  <a:spcPct val="0"/>
                </a:spcBef>
                <a:buClrTx/>
                <a:buFontTx/>
                <a:buNone/>
              </a:pPr>
              <a:t>147</a:t>
            </a:fld>
            <a:r>
              <a:rPr lang="de-DE" altLang="en-US" sz="1600"/>
              <a:t> -</a:t>
            </a:r>
          </a:p>
        </p:txBody>
      </p:sp>
      <p:sp>
        <p:nvSpPr>
          <p:cNvPr id="16691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A180C2B5-4431-4150-B9BB-7749C89CBD17}" type="slidenum">
              <a:rPr lang="de-DE" altLang="en-US" sz="1600" b="1"/>
              <a:pPr algn="r" eaLnBrk="1" hangingPunct="1">
                <a:spcBef>
                  <a:spcPct val="0"/>
                </a:spcBef>
                <a:buClrTx/>
                <a:buFontTx/>
                <a:buNone/>
              </a:pPr>
              <a:t>147</a:t>
            </a:fld>
            <a:r>
              <a:rPr lang="de-DE" altLang="en-US" sz="1600" b="1"/>
              <a:t> -</a:t>
            </a:r>
          </a:p>
        </p:txBody>
      </p:sp>
      <p:sp>
        <p:nvSpPr>
          <p:cNvPr id="166916"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626754"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66918" name="Rectangle 3"/>
          <p:cNvSpPr>
            <a:spLocks noGrp="1" noChangeArrowheads="1"/>
          </p:cNvSpPr>
          <p:nvPr>
            <p:ph type="body" idx="1"/>
          </p:nvPr>
        </p:nvSpPr>
        <p:spPr>
          <a:xfrm>
            <a:off x="457200" y="1371600"/>
            <a:ext cx="8686800" cy="5191125"/>
          </a:xfrm>
        </p:spPr>
        <p:txBody>
          <a:bodyPr/>
          <a:lstStyle/>
          <a:p>
            <a:pPr marL="457200" indent="-457200" eaLnBrk="1" hangingPunct="1"/>
            <a:r>
              <a:rPr lang="en-US" altLang="en-US"/>
              <a:t>The Credit Market with Money Supply and Money Demand:</a:t>
            </a:r>
            <a:endParaRPr lang="de-DE" altLang="en-US"/>
          </a:p>
        </p:txBody>
      </p:sp>
      <p:sp>
        <p:nvSpPr>
          <p:cNvPr id="166921" name="Line 6"/>
          <p:cNvSpPr>
            <a:spLocks noChangeShapeType="1"/>
          </p:cNvSpPr>
          <p:nvPr/>
        </p:nvSpPr>
        <p:spPr bwMode="auto">
          <a:xfrm>
            <a:off x="2168525" y="2630488"/>
            <a:ext cx="3636963" cy="22891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6922" name="Line 7"/>
          <p:cNvSpPr>
            <a:spLocks noChangeShapeType="1"/>
          </p:cNvSpPr>
          <p:nvPr/>
        </p:nvSpPr>
        <p:spPr bwMode="auto">
          <a:xfrm flipH="1" flipV="1">
            <a:off x="3067050" y="2406650"/>
            <a:ext cx="1588" cy="298132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6923" name="Text Box 9"/>
          <p:cNvSpPr txBox="1">
            <a:spLocks noChangeArrowheads="1"/>
          </p:cNvSpPr>
          <p:nvPr/>
        </p:nvSpPr>
        <p:spPr bwMode="auto">
          <a:xfrm>
            <a:off x="5849938" y="4752975"/>
            <a:ext cx="1250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I(i, E(</a:t>
            </a:r>
            <a:r>
              <a:rPr lang="de-DE" altLang="en-US" sz="2000" dirty="0" err="1">
                <a:solidFill>
                  <a:srgbClr val="66FFFF"/>
                </a:solidFill>
              </a:rPr>
              <a:t>r</a:t>
            </a:r>
            <a:r>
              <a:rPr lang="de-DE" altLang="en-US" sz="2000" baseline="-25000" dirty="0" err="1">
                <a:solidFill>
                  <a:srgbClr val="66FFFF"/>
                </a:solidFill>
              </a:rPr>
              <a:t>1</a:t>
            </a:r>
            <a:r>
              <a:rPr lang="de-DE" altLang="en-US" sz="2000" dirty="0">
                <a:solidFill>
                  <a:srgbClr val="66FFFF"/>
                </a:solidFill>
              </a:rPr>
              <a:t>))</a:t>
            </a:r>
            <a:endParaRPr lang="el-GR" altLang="en-US" sz="2000" dirty="0">
              <a:solidFill>
                <a:srgbClr val="66FFFF"/>
              </a:solidFill>
            </a:endParaRPr>
          </a:p>
        </p:txBody>
      </p:sp>
      <p:sp>
        <p:nvSpPr>
          <p:cNvPr id="166924" name="Text Box 10"/>
          <p:cNvSpPr txBox="1">
            <a:spLocks noChangeArrowheads="1"/>
          </p:cNvSpPr>
          <p:nvPr/>
        </p:nvSpPr>
        <p:spPr bwMode="auto">
          <a:xfrm>
            <a:off x="2684463" y="2020888"/>
            <a:ext cx="774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S(Y)</a:t>
            </a:r>
            <a:endParaRPr lang="el-GR" altLang="en-US" sz="2000">
              <a:solidFill>
                <a:srgbClr val="66FFFF"/>
              </a:solidFill>
              <a:cs typeface="Arial" pitchFamily="34" charset="0"/>
            </a:endParaRPr>
          </a:p>
        </p:txBody>
      </p:sp>
      <p:sp>
        <p:nvSpPr>
          <p:cNvPr id="166925" name="Line 11"/>
          <p:cNvSpPr>
            <a:spLocks noChangeShapeType="1"/>
          </p:cNvSpPr>
          <p:nvPr/>
        </p:nvSpPr>
        <p:spPr bwMode="auto">
          <a:xfrm flipH="1" flipV="1">
            <a:off x="3621088" y="2393950"/>
            <a:ext cx="12700" cy="298132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6926" name="Text Box 12"/>
          <p:cNvSpPr txBox="1">
            <a:spLocks noChangeArrowheads="1"/>
          </p:cNvSpPr>
          <p:nvPr/>
        </p:nvSpPr>
        <p:spPr bwMode="auto">
          <a:xfrm>
            <a:off x="6072188" y="4395788"/>
            <a:ext cx="256222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FF33CC"/>
                </a:solidFill>
              </a:rPr>
              <a:t>I(i, E(</a:t>
            </a:r>
            <a:r>
              <a:rPr lang="de-DE" altLang="en-US" sz="2000" dirty="0" err="1">
                <a:solidFill>
                  <a:srgbClr val="FF33CC"/>
                </a:solidFill>
              </a:rPr>
              <a:t>r</a:t>
            </a:r>
            <a:r>
              <a:rPr lang="de-DE" altLang="en-US" sz="2000" baseline="-25000" dirty="0" err="1">
                <a:solidFill>
                  <a:srgbClr val="FF33CC"/>
                </a:solidFill>
              </a:rPr>
              <a:t>1</a:t>
            </a:r>
            <a:r>
              <a:rPr lang="de-DE" altLang="en-US" sz="2000" dirty="0">
                <a:solidFill>
                  <a:srgbClr val="FF33CC"/>
                </a:solidFill>
              </a:rPr>
              <a:t>)) + R</a:t>
            </a:r>
            <a:r>
              <a:rPr lang="de-DE" altLang="en-US" sz="2000" baseline="-25000" dirty="0">
                <a:solidFill>
                  <a:srgbClr val="FF33CC"/>
                </a:solidFill>
              </a:rPr>
              <a:t>D</a:t>
            </a:r>
            <a:r>
              <a:rPr lang="de-DE" altLang="en-US" sz="2000" dirty="0">
                <a:solidFill>
                  <a:srgbClr val="FF33CC"/>
                </a:solidFill>
              </a:rPr>
              <a:t>(Y)</a:t>
            </a:r>
            <a:endParaRPr lang="el-GR" altLang="en-US" sz="2000" dirty="0">
              <a:solidFill>
                <a:srgbClr val="FF33CC"/>
              </a:solidFill>
            </a:endParaRPr>
          </a:p>
        </p:txBody>
      </p:sp>
      <p:sp>
        <p:nvSpPr>
          <p:cNvPr id="166927" name="Line 13"/>
          <p:cNvSpPr>
            <a:spLocks noChangeShapeType="1"/>
          </p:cNvSpPr>
          <p:nvPr/>
        </p:nvSpPr>
        <p:spPr bwMode="auto">
          <a:xfrm flipV="1">
            <a:off x="2022475" y="3198813"/>
            <a:ext cx="1054100" cy="476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6928" name="AutoShape 16"/>
          <p:cNvSpPr>
            <a:spLocks/>
          </p:cNvSpPr>
          <p:nvPr/>
        </p:nvSpPr>
        <p:spPr bwMode="auto">
          <a:xfrm rot="5400000">
            <a:off x="3218656" y="3921919"/>
            <a:ext cx="274638" cy="533400"/>
          </a:xfrm>
          <a:prstGeom prst="rightBrace">
            <a:avLst>
              <a:gd name="adj1" fmla="val 16185"/>
              <a:gd name="adj2" fmla="val 50000"/>
            </a:avLst>
          </a:prstGeom>
          <a:noFill/>
          <a:ln w="381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rot="10800000"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66929" name="Text Box 21"/>
          <p:cNvSpPr txBox="1">
            <a:spLocks noChangeArrowheads="1"/>
          </p:cNvSpPr>
          <p:nvPr/>
        </p:nvSpPr>
        <p:spPr bwMode="auto">
          <a:xfrm>
            <a:off x="3308350" y="2022475"/>
            <a:ext cx="2103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FF33CC"/>
                </a:solidFill>
              </a:rPr>
              <a:t>S(Y) + M</a:t>
            </a:r>
            <a:r>
              <a:rPr lang="de-DE" altLang="en-US" sz="2000" baseline="-25000" dirty="0">
                <a:solidFill>
                  <a:srgbClr val="FF33CC"/>
                </a:solidFill>
              </a:rPr>
              <a:t>S</a:t>
            </a:r>
            <a:r>
              <a:rPr lang="de-DE" altLang="en-US" sz="2000" dirty="0">
                <a:solidFill>
                  <a:srgbClr val="FF33CC"/>
                </a:solidFill>
              </a:rPr>
              <a:t> / P</a:t>
            </a:r>
            <a:endParaRPr lang="el-GR" altLang="en-US" sz="2000" dirty="0">
              <a:solidFill>
                <a:srgbClr val="FF33CC"/>
              </a:solidFill>
              <a:cs typeface="Arial" pitchFamily="34" charset="0"/>
            </a:endParaRPr>
          </a:p>
        </p:txBody>
      </p:sp>
      <p:sp>
        <p:nvSpPr>
          <p:cNvPr id="166930" name="Text Box 22"/>
          <p:cNvSpPr txBox="1">
            <a:spLocks noChangeArrowheads="1"/>
          </p:cNvSpPr>
          <p:nvPr/>
        </p:nvSpPr>
        <p:spPr bwMode="auto">
          <a:xfrm>
            <a:off x="3024188" y="4357688"/>
            <a:ext cx="7858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FF33CC"/>
                </a:solidFill>
              </a:rPr>
              <a:t>M</a:t>
            </a:r>
            <a:r>
              <a:rPr lang="de-DE" altLang="en-US" sz="1800" baseline="-25000">
                <a:solidFill>
                  <a:srgbClr val="FF33CC"/>
                </a:solidFill>
              </a:rPr>
              <a:t>S</a:t>
            </a:r>
            <a:r>
              <a:rPr lang="de-DE" altLang="en-US" sz="1800">
                <a:solidFill>
                  <a:srgbClr val="FF33CC"/>
                </a:solidFill>
              </a:rPr>
              <a:t>/P</a:t>
            </a:r>
            <a:endParaRPr lang="el-GR" altLang="en-US" sz="1800">
              <a:solidFill>
                <a:srgbClr val="FF33CC"/>
              </a:solidFill>
              <a:cs typeface="Arial" pitchFamily="34" charset="0"/>
            </a:endParaRPr>
          </a:p>
        </p:txBody>
      </p:sp>
      <p:sp>
        <p:nvSpPr>
          <p:cNvPr id="166931" name="Text Box 24"/>
          <p:cNvSpPr txBox="1">
            <a:spLocks noChangeArrowheads="1"/>
          </p:cNvSpPr>
          <p:nvPr/>
        </p:nvSpPr>
        <p:spPr bwMode="auto">
          <a:xfrm>
            <a:off x="3022600" y="3468688"/>
            <a:ext cx="1165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FF33CC"/>
                </a:solidFill>
              </a:rPr>
              <a:t>R</a:t>
            </a:r>
            <a:r>
              <a:rPr lang="de-DE" altLang="en-US" sz="2000" baseline="-25000">
                <a:solidFill>
                  <a:srgbClr val="FF33CC"/>
                </a:solidFill>
              </a:rPr>
              <a:t>D</a:t>
            </a:r>
            <a:r>
              <a:rPr lang="de-DE" altLang="en-US" sz="2000">
                <a:solidFill>
                  <a:srgbClr val="FF33CC"/>
                </a:solidFill>
              </a:rPr>
              <a:t>(Y)</a:t>
            </a:r>
            <a:endParaRPr lang="el-GR" altLang="en-US" sz="2000">
              <a:solidFill>
                <a:srgbClr val="FF33CC"/>
              </a:solidFill>
            </a:endParaRPr>
          </a:p>
        </p:txBody>
      </p:sp>
      <p:sp>
        <p:nvSpPr>
          <p:cNvPr id="166932" name="Text Box 25"/>
          <p:cNvSpPr txBox="1">
            <a:spLocks noChangeArrowheads="1"/>
          </p:cNvSpPr>
          <p:nvPr/>
        </p:nvSpPr>
        <p:spPr bwMode="auto">
          <a:xfrm>
            <a:off x="3438525" y="5892800"/>
            <a:ext cx="142716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FF33CC"/>
                </a:solidFill>
              </a:rPr>
              <a:t>I</a:t>
            </a:r>
            <a:r>
              <a:rPr lang="de-DE" altLang="en-US" sz="2000" baseline="-25000" dirty="0" err="1">
                <a:solidFill>
                  <a:srgbClr val="FF33CC"/>
                </a:solidFill>
              </a:rPr>
              <a:t>1</a:t>
            </a:r>
            <a:r>
              <a:rPr lang="de-DE" altLang="en-US" sz="2000" dirty="0">
                <a:solidFill>
                  <a:srgbClr val="FF33CC"/>
                </a:solidFill>
              </a:rPr>
              <a:t> + R</a:t>
            </a:r>
            <a:r>
              <a:rPr lang="de-DE" altLang="en-US" sz="2000" baseline="-25000" dirty="0">
                <a:solidFill>
                  <a:srgbClr val="FF33CC"/>
                </a:solidFill>
              </a:rPr>
              <a:t>D,1</a:t>
            </a:r>
            <a:endParaRPr lang="el-GR" altLang="en-US" sz="2000" dirty="0">
              <a:solidFill>
                <a:srgbClr val="FF33CC"/>
              </a:solidFill>
            </a:endParaRPr>
          </a:p>
        </p:txBody>
      </p:sp>
      <p:sp>
        <p:nvSpPr>
          <p:cNvPr id="166933" name="Text Box 26"/>
          <p:cNvSpPr txBox="1">
            <a:spLocks noChangeArrowheads="1"/>
          </p:cNvSpPr>
          <p:nvPr/>
        </p:nvSpPr>
        <p:spPr bwMode="auto">
          <a:xfrm>
            <a:off x="2903538" y="5891213"/>
            <a:ext cx="3603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166934" name="AutoShape 18"/>
          <p:cNvSpPr>
            <a:spLocks/>
          </p:cNvSpPr>
          <p:nvPr/>
        </p:nvSpPr>
        <p:spPr bwMode="auto">
          <a:xfrm rot="5400000">
            <a:off x="3217069" y="3032919"/>
            <a:ext cx="274638" cy="533400"/>
          </a:xfrm>
          <a:prstGeom prst="rightBrace">
            <a:avLst>
              <a:gd name="adj1" fmla="val 16185"/>
              <a:gd name="adj2" fmla="val 50000"/>
            </a:avLst>
          </a:prstGeom>
          <a:noFill/>
          <a:ln w="381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rot="10800000"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66935" name="Line 27"/>
          <p:cNvSpPr>
            <a:spLocks noChangeShapeType="1"/>
          </p:cNvSpPr>
          <p:nvPr/>
        </p:nvSpPr>
        <p:spPr bwMode="auto">
          <a:xfrm>
            <a:off x="2154238" y="2271713"/>
            <a:ext cx="3709987" cy="229552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6936" name="Oval 28"/>
          <p:cNvSpPr>
            <a:spLocks noChangeArrowheads="1"/>
          </p:cNvSpPr>
          <p:nvPr/>
        </p:nvSpPr>
        <p:spPr bwMode="auto">
          <a:xfrm>
            <a:off x="3602038" y="3157538"/>
            <a:ext cx="82550" cy="100012"/>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66937" name="Oval 20"/>
          <p:cNvSpPr>
            <a:spLocks noChangeArrowheads="1"/>
          </p:cNvSpPr>
          <p:nvPr/>
        </p:nvSpPr>
        <p:spPr bwMode="auto">
          <a:xfrm>
            <a:off x="3028950" y="3155950"/>
            <a:ext cx="82550" cy="100013"/>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6" name="Text Box 4">
            <a:extLst>
              <a:ext uri="{FF2B5EF4-FFF2-40B4-BE49-F238E27FC236}">
                <a16:creationId xmlns:a16="http://schemas.microsoft.com/office/drawing/2014/main" id="{C88A64BC-50C5-4706-B983-61795CC62FEF}"/>
              </a:ext>
            </a:extLst>
          </p:cNvPr>
          <p:cNvSpPr txBox="1">
            <a:spLocks noChangeArrowheads="1"/>
          </p:cNvSpPr>
          <p:nvPr/>
        </p:nvSpPr>
        <p:spPr bwMode="auto">
          <a:xfrm>
            <a:off x="1078502" y="3018474"/>
            <a:ext cx="105410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err="1">
                <a:solidFill>
                  <a:srgbClr val="66FFFF"/>
                </a:solidFill>
              </a:rPr>
              <a:t>i</a:t>
            </a:r>
            <a:r>
              <a:rPr lang="de-DE" altLang="en-US" sz="1800" baseline="-25000" dirty="0" err="1">
                <a:solidFill>
                  <a:srgbClr val="66FFFF"/>
                </a:solidFill>
              </a:rPr>
              <a:t>1</a:t>
            </a:r>
            <a:r>
              <a:rPr lang="de-DE" altLang="en-US" sz="1800" baseline="30000" dirty="0">
                <a:solidFill>
                  <a:srgbClr val="66FFFF"/>
                </a:solidFill>
              </a:rPr>
              <a:t> </a:t>
            </a:r>
            <a:r>
              <a:rPr lang="de-DE" altLang="en-US" sz="1800" dirty="0">
                <a:solidFill>
                  <a:srgbClr val="66FFFF"/>
                </a:solidFill>
              </a:rPr>
              <a:t>=</a:t>
            </a:r>
            <a:endParaRPr lang="el-GR" altLang="en-US" sz="1800" baseline="30000" dirty="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693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693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693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692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69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26" grpId="0"/>
      <p:bldP spid="166931" grpId="0"/>
      <p:bldP spid="166932" grpId="0"/>
      <p:bldP spid="166934" grpId="0" animBg="1"/>
      <p:bldP spid="166935" grpId="0" animBg="1"/>
    </p:bldLst>
  </p:timing>
</p:sld>
</file>

<file path=ppt/slides/slide1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793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E936219-891E-47B0-AC06-11A9EB0FA267}" type="slidenum">
              <a:rPr lang="de-DE" altLang="en-US" sz="1600" smtClean="0"/>
              <a:pPr>
                <a:spcBef>
                  <a:spcPct val="0"/>
                </a:spcBef>
                <a:buClrTx/>
                <a:buFontTx/>
                <a:buNone/>
              </a:pPr>
              <a:t>148</a:t>
            </a:fld>
            <a:r>
              <a:rPr lang="de-DE" altLang="en-US" sz="1600"/>
              <a:t> -</a:t>
            </a:r>
          </a:p>
        </p:txBody>
      </p:sp>
      <p:sp>
        <p:nvSpPr>
          <p:cNvPr id="167939" name="Rectangle 3"/>
          <p:cNvSpPr>
            <a:spLocks noGrp="1" noChangeArrowheads="1"/>
          </p:cNvSpPr>
          <p:nvPr>
            <p:ph type="body" idx="1"/>
          </p:nvPr>
        </p:nvSpPr>
        <p:spPr>
          <a:xfrm>
            <a:off x="457200" y="1371600"/>
            <a:ext cx="8686800" cy="5191125"/>
          </a:xfrm>
        </p:spPr>
        <p:txBody>
          <a:bodyPr/>
          <a:lstStyle/>
          <a:p>
            <a:pPr marL="457200" indent="-457200" eaLnBrk="1" hangingPunct="1"/>
            <a:r>
              <a:rPr lang="en-US" altLang="en-US"/>
              <a:t>The Credit Market with Money Supply and Money Demand:</a:t>
            </a:r>
            <a:endParaRPr lang="de-DE" altLang="en-US"/>
          </a:p>
        </p:txBody>
      </p:sp>
      <p:sp>
        <p:nvSpPr>
          <p:cNvPr id="167940"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5887ECA6-5204-4466-AB4D-7A2C212F808F}" type="slidenum">
              <a:rPr lang="de-DE" altLang="en-US" sz="1600" b="1"/>
              <a:pPr algn="r" eaLnBrk="1" hangingPunct="1">
                <a:spcBef>
                  <a:spcPct val="0"/>
                </a:spcBef>
                <a:buClrTx/>
                <a:buFontTx/>
                <a:buNone/>
              </a:pPr>
              <a:t>148</a:t>
            </a:fld>
            <a:r>
              <a:rPr lang="de-DE" altLang="en-US" sz="1600" b="1"/>
              <a:t> -</a:t>
            </a:r>
          </a:p>
        </p:txBody>
      </p:sp>
      <p:sp>
        <p:nvSpPr>
          <p:cNvPr id="167941"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graphicFrame>
        <p:nvGraphicFramePr>
          <p:cNvPr id="167942" name="Object 5"/>
          <p:cNvGraphicFramePr>
            <a:graphicFrameLocks/>
          </p:cNvGraphicFramePr>
          <p:nvPr/>
        </p:nvGraphicFramePr>
        <p:xfrm>
          <a:off x="1400175" y="2046288"/>
          <a:ext cx="6156325" cy="4064000"/>
        </p:xfrm>
        <a:graphic>
          <a:graphicData uri="http://schemas.openxmlformats.org/presentationml/2006/ole">
            <mc:AlternateContent xmlns:mc="http://schemas.openxmlformats.org/markup-compatibility/2006">
              <mc:Choice xmlns:v="urn:schemas-microsoft-com:vml" Requires="v">
                <p:oleObj spid="_x0000_s168440" name="Diagramm" r:id="rId4" imgW="7438924" imgH="5314860" progId="MSGraph.Chart.8">
                  <p:embed followColorScheme="full"/>
                </p:oleObj>
              </mc:Choice>
              <mc:Fallback>
                <p:oleObj name="Diagramm" r:id="rId4" imgW="7438924" imgH="5314860" progId="MSGraph.Chart.8">
                  <p:embed followColorScheme="full"/>
                  <p:pic>
                    <p:nvPicPr>
                      <p:cNvPr id="0" name="Object 5"/>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0175" y="2046288"/>
                        <a:ext cx="6156325" cy="406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630850"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67945" name="Line 6"/>
          <p:cNvSpPr>
            <a:spLocks noChangeShapeType="1"/>
          </p:cNvSpPr>
          <p:nvPr/>
        </p:nvSpPr>
        <p:spPr bwMode="auto">
          <a:xfrm>
            <a:off x="2168525" y="2630488"/>
            <a:ext cx="3636963" cy="22891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7946" name="Line 7"/>
          <p:cNvSpPr>
            <a:spLocks noChangeShapeType="1"/>
          </p:cNvSpPr>
          <p:nvPr/>
        </p:nvSpPr>
        <p:spPr bwMode="auto">
          <a:xfrm flipH="1" flipV="1">
            <a:off x="3067050" y="2406650"/>
            <a:ext cx="1588" cy="298132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7947" name="Text Box 8"/>
          <p:cNvSpPr txBox="1">
            <a:spLocks noChangeArrowheads="1"/>
          </p:cNvSpPr>
          <p:nvPr/>
        </p:nvSpPr>
        <p:spPr bwMode="auto">
          <a:xfrm>
            <a:off x="2903538" y="5891213"/>
            <a:ext cx="3603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167948" name="Text Box 9"/>
          <p:cNvSpPr txBox="1">
            <a:spLocks noChangeArrowheads="1"/>
          </p:cNvSpPr>
          <p:nvPr/>
        </p:nvSpPr>
        <p:spPr bwMode="auto">
          <a:xfrm>
            <a:off x="5849938" y="4752975"/>
            <a:ext cx="1250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66FFFF"/>
                </a:solidFill>
              </a:rPr>
              <a:t>I(i, E(</a:t>
            </a:r>
            <a:r>
              <a:rPr lang="de-DE" altLang="en-US" sz="2000" dirty="0" err="1">
                <a:solidFill>
                  <a:srgbClr val="66FFFF"/>
                </a:solidFill>
              </a:rPr>
              <a:t>r</a:t>
            </a:r>
            <a:r>
              <a:rPr lang="de-DE" altLang="en-US" sz="2000" baseline="-25000" dirty="0" err="1">
                <a:solidFill>
                  <a:srgbClr val="66FFFF"/>
                </a:solidFill>
              </a:rPr>
              <a:t>1</a:t>
            </a:r>
            <a:r>
              <a:rPr lang="de-DE" altLang="en-US" sz="2000" dirty="0">
                <a:solidFill>
                  <a:srgbClr val="66FFFF"/>
                </a:solidFill>
              </a:rPr>
              <a:t>))</a:t>
            </a:r>
            <a:endParaRPr lang="el-GR" altLang="en-US" sz="2000" dirty="0">
              <a:solidFill>
                <a:srgbClr val="66FFFF"/>
              </a:solidFill>
            </a:endParaRPr>
          </a:p>
        </p:txBody>
      </p:sp>
      <p:sp>
        <p:nvSpPr>
          <p:cNvPr id="167949" name="Text Box 10"/>
          <p:cNvSpPr txBox="1">
            <a:spLocks noChangeArrowheads="1"/>
          </p:cNvSpPr>
          <p:nvPr/>
        </p:nvSpPr>
        <p:spPr bwMode="auto">
          <a:xfrm>
            <a:off x="2684463" y="2020888"/>
            <a:ext cx="774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S(Y)</a:t>
            </a:r>
            <a:endParaRPr lang="el-GR" altLang="en-US" sz="2000">
              <a:solidFill>
                <a:srgbClr val="66FFFF"/>
              </a:solidFill>
              <a:cs typeface="Arial" pitchFamily="34" charset="0"/>
            </a:endParaRPr>
          </a:p>
        </p:txBody>
      </p:sp>
      <p:sp>
        <p:nvSpPr>
          <p:cNvPr id="167950" name="Line 11"/>
          <p:cNvSpPr>
            <a:spLocks noChangeShapeType="1"/>
          </p:cNvSpPr>
          <p:nvPr/>
        </p:nvSpPr>
        <p:spPr bwMode="auto">
          <a:xfrm flipV="1">
            <a:off x="3633788" y="2428875"/>
            <a:ext cx="11112" cy="2946400"/>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7951" name="Text Box 12"/>
          <p:cNvSpPr txBox="1">
            <a:spLocks noChangeArrowheads="1"/>
          </p:cNvSpPr>
          <p:nvPr/>
        </p:nvSpPr>
        <p:spPr bwMode="auto">
          <a:xfrm>
            <a:off x="6072188" y="4395788"/>
            <a:ext cx="256222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a:solidFill>
                  <a:srgbClr val="FF33CC"/>
                </a:solidFill>
              </a:rPr>
              <a:t>I(i, E(</a:t>
            </a:r>
            <a:r>
              <a:rPr lang="de-DE" altLang="en-US" sz="2000" dirty="0" err="1">
                <a:solidFill>
                  <a:srgbClr val="FF33CC"/>
                </a:solidFill>
              </a:rPr>
              <a:t>r</a:t>
            </a:r>
            <a:r>
              <a:rPr lang="de-DE" altLang="en-US" sz="2000" baseline="-25000" dirty="0" err="1">
                <a:solidFill>
                  <a:srgbClr val="FF33CC"/>
                </a:solidFill>
              </a:rPr>
              <a:t>1</a:t>
            </a:r>
            <a:r>
              <a:rPr lang="de-DE" altLang="en-US" sz="2000" dirty="0">
                <a:solidFill>
                  <a:srgbClr val="FF33CC"/>
                </a:solidFill>
              </a:rPr>
              <a:t>))+ R</a:t>
            </a:r>
            <a:r>
              <a:rPr lang="de-DE" altLang="en-US" sz="2000" baseline="-25000" dirty="0">
                <a:solidFill>
                  <a:srgbClr val="FF33CC"/>
                </a:solidFill>
              </a:rPr>
              <a:t>D</a:t>
            </a:r>
            <a:r>
              <a:rPr lang="de-DE" altLang="en-US" sz="2000" dirty="0">
                <a:solidFill>
                  <a:srgbClr val="FF33CC"/>
                </a:solidFill>
              </a:rPr>
              <a:t>(Y)</a:t>
            </a:r>
            <a:endParaRPr lang="el-GR" altLang="en-US" sz="2000" dirty="0">
              <a:solidFill>
                <a:srgbClr val="FF33CC"/>
              </a:solidFill>
            </a:endParaRPr>
          </a:p>
        </p:txBody>
      </p:sp>
      <p:sp>
        <p:nvSpPr>
          <p:cNvPr id="167952" name="Line 13"/>
          <p:cNvSpPr>
            <a:spLocks noChangeShapeType="1"/>
          </p:cNvSpPr>
          <p:nvPr/>
        </p:nvSpPr>
        <p:spPr bwMode="auto">
          <a:xfrm flipV="1">
            <a:off x="2022475" y="3198813"/>
            <a:ext cx="1600200" cy="476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7953" name="Text Box 15"/>
          <p:cNvSpPr txBox="1">
            <a:spLocks noChangeArrowheads="1"/>
          </p:cNvSpPr>
          <p:nvPr/>
        </p:nvSpPr>
        <p:spPr bwMode="auto">
          <a:xfrm>
            <a:off x="3308350" y="2022475"/>
            <a:ext cx="2103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FF33CC"/>
                </a:solidFill>
              </a:rPr>
              <a:t>S(Y) + M</a:t>
            </a:r>
            <a:r>
              <a:rPr lang="de-DE" altLang="en-US" sz="2000" baseline="-25000">
                <a:solidFill>
                  <a:srgbClr val="FF33CC"/>
                </a:solidFill>
              </a:rPr>
              <a:t>S</a:t>
            </a:r>
            <a:r>
              <a:rPr lang="de-DE" altLang="en-US" sz="2000">
                <a:solidFill>
                  <a:srgbClr val="FF33CC"/>
                </a:solidFill>
              </a:rPr>
              <a:t> / P</a:t>
            </a:r>
            <a:endParaRPr lang="el-GR" altLang="en-US" sz="2000">
              <a:solidFill>
                <a:srgbClr val="FF33CC"/>
              </a:solidFill>
              <a:cs typeface="Arial" pitchFamily="34" charset="0"/>
            </a:endParaRPr>
          </a:p>
        </p:txBody>
      </p:sp>
      <p:sp>
        <p:nvSpPr>
          <p:cNvPr id="167954" name="AutoShape 16"/>
          <p:cNvSpPr>
            <a:spLocks/>
          </p:cNvSpPr>
          <p:nvPr/>
        </p:nvSpPr>
        <p:spPr bwMode="auto">
          <a:xfrm rot="5400000">
            <a:off x="3218656" y="3921919"/>
            <a:ext cx="274638" cy="533400"/>
          </a:xfrm>
          <a:prstGeom prst="rightBrace">
            <a:avLst>
              <a:gd name="adj1" fmla="val 16185"/>
              <a:gd name="adj2" fmla="val 50000"/>
            </a:avLst>
          </a:prstGeom>
          <a:noFill/>
          <a:ln w="381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rot="10800000"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67955" name="Text Box 17"/>
          <p:cNvSpPr txBox="1">
            <a:spLocks noChangeArrowheads="1"/>
          </p:cNvSpPr>
          <p:nvPr/>
        </p:nvSpPr>
        <p:spPr bwMode="auto">
          <a:xfrm>
            <a:off x="3024188" y="4357688"/>
            <a:ext cx="7858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FF33CC"/>
                </a:solidFill>
              </a:rPr>
              <a:t>M</a:t>
            </a:r>
            <a:r>
              <a:rPr lang="de-DE" altLang="en-US" sz="1800" baseline="-25000">
                <a:solidFill>
                  <a:srgbClr val="FF33CC"/>
                </a:solidFill>
              </a:rPr>
              <a:t>S</a:t>
            </a:r>
            <a:r>
              <a:rPr lang="de-DE" altLang="en-US" sz="1800">
                <a:solidFill>
                  <a:srgbClr val="FF33CC"/>
                </a:solidFill>
              </a:rPr>
              <a:t>/P</a:t>
            </a:r>
            <a:endParaRPr lang="el-GR" altLang="en-US" sz="1800">
              <a:solidFill>
                <a:srgbClr val="FF33CC"/>
              </a:solidFill>
              <a:cs typeface="Arial" pitchFamily="34" charset="0"/>
            </a:endParaRPr>
          </a:p>
        </p:txBody>
      </p:sp>
      <p:sp>
        <p:nvSpPr>
          <p:cNvPr id="167956" name="AutoShape 22"/>
          <p:cNvSpPr>
            <a:spLocks noChangeArrowheads="1"/>
          </p:cNvSpPr>
          <p:nvPr/>
        </p:nvSpPr>
        <p:spPr bwMode="auto">
          <a:xfrm>
            <a:off x="5505450" y="1839913"/>
            <a:ext cx="3403600" cy="1963737"/>
          </a:xfrm>
          <a:prstGeom prst="roundRect">
            <a:avLst>
              <a:gd name="adj" fmla="val 12495"/>
            </a:avLst>
          </a:prstGeom>
          <a:solidFill>
            <a:srgbClr val="FFFF99"/>
          </a:solidFill>
          <a:ln w="50800">
            <a:solidFill>
              <a:srgbClr val="FF0000"/>
            </a:solidFill>
            <a:round/>
            <a:headEnd/>
            <a:tailEnd/>
          </a:ln>
        </p:spPr>
        <p:txBody>
          <a:bodyPr lIns="18000" tIns="10800" rIns="18000" bIns="10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1900" dirty="0">
                <a:solidFill>
                  <a:srgbClr val="3333FF"/>
                </a:solidFill>
              </a:rPr>
              <a:t>If money supply (M</a:t>
            </a:r>
            <a:r>
              <a:rPr lang="en-US" altLang="en-US" sz="1900" baseline="-25000" dirty="0">
                <a:solidFill>
                  <a:srgbClr val="3333FF"/>
                </a:solidFill>
              </a:rPr>
              <a:t>S</a:t>
            </a:r>
            <a:r>
              <a:rPr lang="en-US" altLang="en-US" sz="1900" dirty="0">
                <a:solidFill>
                  <a:srgbClr val="3333FF"/>
                </a:solidFill>
              </a:rPr>
              <a:t>/P) equals money demand (R</a:t>
            </a:r>
            <a:r>
              <a:rPr lang="en-US" altLang="en-US" sz="1900" baseline="-25000" dirty="0">
                <a:solidFill>
                  <a:srgbClr val="3333FF"/>
                </a:solidFill>
              </a:rPr>
              <a:t>D</a:t>
            </a:r>
            <a:r>
              <a:rPr lang="en-US" altLang="en-US" sz="1900" dirty="0">
                <a:solidFill>
                  <a:srgbClr val="3333FF"/>
                </a:solidFill>
              </a:rPr>
              <a:t>(Y)), the interest rate equals the </a:t>
            </a:r>
            <a:r>
              <a:rPr lang="en-US" altLang="en-US" sz="1900" dirty="0">
                <a:solidFill>
                  <a:srgbClr val="FF0000"/>
                </a:solidFill>
              </a:rPr>
              <a:t>natural interest rate</a:t>
            </a:r>
            <a:r>
              <a:rPr lang="en-US" altLang="en-US" sz="1900" dirty="0">
                <a:solidFill>
                  <a:srgbClr val="3333FF"/>
                </a:solidFill>
              </a:rPr>
              <a:t>, i.e. the interest rate that would result without money.</a:t>
            </a:r>
            <a:endParaRPr lang="en-US" altLang="en-US" sz="1900" baseline="30000" dirty="0">
              <a:solidFill>
                <a:srgbClr val="3333FF"/>
              </a:solidFill>
            </a:endParaRPr>
          </a:p>
        </p:txBody>
      </p:sp>
      <p:sp>
        <p:nvSpPr>
          <p:cNvPr id="167957" name="Line 23"/>
          <p:cNvSpPr>
            <a:spLocks noChangeShapeType="1"/>
          </p:cNvSpPr>
          <p:nvPr/>
        </p:nvSpPr>
        <p:spPr bwMode="auto">
          <a:xfrm flipH="1">
            <a:off x="3811588" y="2735263"/>
            <a:ext cx="1676400" cy="328612"/>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7958" name="Text Box 24"/>
          <p:cNvSpPr txBox="1">
            <a:spLocks noChangeArrowheads="1"/>
          </p:cNvSpPr>
          <p:nvPr/>
        </p:nvSpPr>
        <p:spPr bwMode="auto">
          <a:xfrm>
            <a:off x="3438525" y="5892800"/>
            <a:ext cx="142716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dirty="0" err="1">
                <a:solidFill>
                  <a:srgbClr val="FF33CC"/>
                </a:solidFill>
              </a:rPr>
              <a:t>I</a:t>
            </a:r>
            <a:r>
              <a:rPr lang="de-DE" altLang="en-US" sz="2000" baseline="-25000" dirty="0" err="1">
                <a:solidFill>
                  <a:srgbClr val="FF33CC"/>
                </a:solidFill>
              </a:rPr>
              <a:t>1</a:t>
            </a:r>
            <a:r>
              <a:rPr lang="de-DE" altLang="en-US" sz="2000" dirty="0">
                <a:solidFill>
                  <a:srgbClr val="FF33CC"/>
                </a:solidFill>
              </a:rPr>
              <a:t> + R</a:t>
            </a:r>
            <a:r>
              <a:rPr lang="de-DE" altLang="en-US" sz="2000" baseline="-25000" dirty="0">
                <a:solidFill>
                  <a:srgbClr val="FF33CC"/>
                </a:solidFill>
              </a:rPr>
              <a:t>D,1</a:t>
            </a:r>
            <a:endParaRPr lang="el-GR" altLang="en-US" sz="2000" dirty="0">
              <a:solidFill>
                <a:srgbClr val="FF33CC"/>
              </a:solidFill>
            </a:endParaRPr>
          </a:p>
        </p:txBody>
      </p:sp>
      <p:sp>
        <p:nvSpPr>
          <p:cNvPr id="167959" name="Text Box 25"/>
          <p:cNvSpPr txBox="1">
            <a:spLocks noChangeArrowheads="1"/>
          </p:cNvSpPr>
          <p:nvPr/>
        </p:nvSpPr>
        <p:spPr bwMode="auto">
          <a:xfrm>
            <a:off x="3022600" y="3468688"/>
            <a:ext cx="1165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FF33CC"/>
                </a:solidFill>
              </a:rPr>
              <a:t>R</a:t>
            </a:r>
            <a:r>
              <a:rPr lang="de-DE" altLang="en-US" sz="2000" baseline="-25000">
                <a:solidFill>
                  <a:srgbClr val="FF33CC"/>
                </a:solidFill>
              </a:rPr>
              <a:t>D</a:t>
            </a:r>
            <a:r>
              <a:rPr lang="de-DE" altLang="en-US" sz="2000">
                <a:solidFill>
                  <a:srgbClr val="FF33CC"/>
                </a:solidFill>
              </a:rPr>
              <a:t>(Y)</a:t>
            </a:r>
            <a:endParaRPr lang="el-GR" altLang="en-US" sz="2000">
              <a:solidFill>
                <a:srgbClr val="FF33CC"/>
              </a:solidFill>
            </a:endParaRPr>
          </a:p>
        </p:txBody>
      </p:sp>
      <p:sp>
        <p:nvSpPr>
          <p:cNvPr id="167960" name="Line 27"/>
          <p:cNvSpPr>
            <a:spLocks noChangeShapeType="1"/>
          </p:cNvSpPr>
          <p:nvPr/>
        </p:nvSpPr>
        <p:spPr bwMode="auto">
          <a:xfrm>
            <a:off x="2154238" y="2271713"/>
            <a:ext cx="3709987" cy="229552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67961" name="AutoShape 26"/>
          <p:cNvSpPr>
            <a:spLocks/>
          </p:cNvSpPr>
          <p:nvPr/>
        </p:nvSpPr>
        <p:spPr bwMode="auto">
          <a:xfrm rot="5400000">
            <a:off x="3217069" y="3032919"/>
            <a:ext cx="274638" cy="533400"/>
          </a:xfrm>
          <a:prstGeom prst="rightBrace">
            <a:avLst>
              <a:gd name="adj1" fmla="val 16185"/>
              <a:gd name="adj2" fmla="val 50000"/>
            </a:avLst>
          </a:prstGeom>
          <a:noFill/>
          <a:ln w="381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rot="10800000"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67962" name="Oval 21"/>
          <p:cNvSpPr>
            <a:spLocks noChangeArrowheads="1"/>
          </p:cNvSpPr>
          <p:nvPr/>
        </p:nvSpPr>
        <p:spPr bwMode="auto">
          <a:xfrm>
            <a:off x="3597275" y="3146425"/>
            <a:ext cx="82550" cy="100013"/>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67963" name="Oval 29"/>
          <p:cNvSpPr>
            <a:spLocks noChangeArrowheads="1"/>
          </p:cNvSpPr>
          <p:nvPr/>
        </p:nvSpPr>
        <p:spPr bwMode="auto">
          <a:xfrm>
            <a:off x="3014663" y="3148013"/>
            <a:ext cx="82550" cy="100012"/>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8" name="Text Box 4">
            <a:extLst>
              <a:ext uri="{FF2B5EF4-FFF2-40B4-BE49-F238E27FC236}">
                <a16:creationId xmlns:a16="http://schemas.microsoft.com/office/drawing/2014/main" id="{4299B41C-D44F-4EA1-982E-A04F063CA86F}"/>
              </a:ext>
            </a:extLst>
          </p:cNvPr>
          <p:cNvSpPr txBox="1">
            <a:spLocks noChangeArrowheads="1"/>
          </p:cNvSpPr>
          <p:nvPr/>
        </p:nvSpPr>
        <p:spPr bwMode="auto">
          <a:xfrm>
            <a:off x="1078502" y="3018474"/>
            <a:ext cx="105410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err="1">
                <a:solidFill>
                  <a:srgbClr val="66FFFF"/>
                </a:solidFill>
              </a:rPr>
              <a:t>i</a:t>
            </a:r>
            <a:r>
              <a:rPr lang="de-DE" altLang="en-US" sz="1800" baseline="-25000" dirty="0" err="1">
                <a:solidFill>
                  <a:srgbClr val="66FFFF"/>
                </a:solidFill>
              </a:rPr>
              <a:t>1</a:t>
            </a:r>
            <a:r>
              <a:rPr lang="de-DE" altLang="en-US" sz="1800" baseline="30000" dirty="0">
                <a:solidFill>
                  <a:srgbClr val="66FFFF"/>
                </a:solidFill>
              </a:rPr>
              <a:t> </a:t>
            </a:r>
            <a:r>
              <a:rPr lang="de-DE" altLang="en-US" sz="1800" dirty="0">
                <a:solidFill>
                  <a:srgbClr val="66FFFF"/>
                </a:solidFill>
              </a:rPr>
              <a:t>=</a:t>
            </a:r>
            <a:endParaRPr lang="el-GR" altLang="en-US" sz="1800" baseline="30000" dirty="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795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79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56" grpId="0" animBg="1"/>
      <p:bldP spid="167957" grpId="0" animBg="1"/>
    </p:bldLst>
  </p:timing>
</p:sld>
</file>

<file path=ppt/slides/slide14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896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35C5A0E-05FB-4712-AB71-6A1F2FFC051D}" type="slidenum">
              <a:rPr lang="de-DE" altLang="en-US" sz="1600" smtClean="0"/>
              <a:pPr>
                <a:spcBef>
                  <a:spcPct val="0"/>
                </a:spcBef>
                <a:buClrTx/>
                <a:buFontTx/>
                <a:buNone/>
              </a:pPr>
              <a:t>149</a:t>
            </a:fld>
            <a:r>
              <a:rPr lang="de-DE" altLang="en-US" sz="1600"/>
              <a:t> -</a:t>
            </a:r>
          </a:p>
        </p:txBody>
      </p:sp>
      <p:sp>
        <p:nvSpPr>
          <p:cNvPr id="16896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9D759D2-739E-404F-9CE7-638A33F4FC0C}" type="slidenum">
              <a:rPr lang="de-DE" altLang="en-US" sz="1600" b="1"/>
              <a:pPr algn="r" eaLnBrk="1" hangingPunct="1">
                <a:spcBef>
                  <a:spcPct val="0"/>
                </a:spcBef>
                <a:buClrTx/>
                <a:buFontTx/>
                <a:buNone/>
              </a:pPr>
              <a:t>149</a:t>
            </a:fld>
            <a:r>
              <a:rPr lang="de-DE" altLang="en-US" sz="1600" b="1"/>
              <a:t> -</a:t>
            </a:r>
          </a:p>
        </p:txBody>
      </p:sp>
      <p:sp>
        <p:nvSpPr>
          <p:cNvPr id="168964"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632898"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68966" name="Rectangle 3"/>
          <p:cNvSpPr>
            <a:spLocks noGrp="1" noChangeArrowheads="1"/>
          </p:cNvSpPr>
          <p:nvPr>
            <p:ph type="body" idx="1"/>
          </p:nvPr>
        </p:nvSpPr>
        <p:spPr>
          <a:xfrm>
            <a:off x="457200" y="1371600"/>
            <a:ext cx="8229600" cy="5191125"/>
          </a:xfrm>
        </p:spPr>
        <p:txBody>
          <a:bodyPr/>
          <a:lstStyle/>
          <a:p>
            <a:pPr eaLnBrk="1" hangingPunct="1"/>
            <a:r>
              <a:rPr lang="en-US" altLang="en-US"/>
              <a:t>The capital market with money supply and demand can now be inserted into the Keynesian model:</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 name="Objekt 1">
            <a:extLst>
              <a:ext uri="{FF2B5EF4-FFF2-40B4-BE49-F238E27FC236}">
                <a16:creationId xmlns:a16="http://schemas.microsoft.com/office/drawing/2014/main" id="{DA46B95A-558F-410C-99CA-B9429B383BF0}"/>
              </a:ext>
            </a:extLst>
          </p:cNvPr>
          <p:cNvGraphicFramePr>
            <a:graphicFrameLocks noChangeAspect="1"/>
          </p:cNvGraphicFramePr>
          <p:nvPr>
            <p:extLst>
              <p:ext uri="{D42A27DB-BD31-4B8C-83A1-F6EECF244321}">
                <p14:modId xmlns:p14="http://schemas.microsoft.com/office/powerpoint/2010/main" val="2690537915"/>
              </p:ext>
            </p:extLst>
          </p:nvPr>
        </p:nvGraphicFramePr>
        <p:xfrm>
          <a:off x="-39688" y="-46038"/>
          <a:ext cx="9237663" cy="6961188"/>
        </p:xfrm>
        <a:graphic>
          <a:graphicData uri="http://schemas.openxmlformats.org/presentationml/2006/ole">
            <mc:AlternateContent xmlns:mc="http://schemas.openxmlformats.org/markup-compatibility/2006">
              <mc:Choice xmlns:v="urn:schemas-microsoft-com:vml" Requires="v">
                <p:oleObj spid="_x0000_s32229" name="Worksheet" r:id="rId4" imgW="9239110" imgH="5734084" progId="Excel.Sheet.8">
                  <p:link updateAutomatic="1"/>
                </p:oleObj>
              </mc:Choice>
              <mc:Fallback>
                <p:oleObj name="Worksheet" r:id="rId4" imgW="9239110" imgH="5734084" progId="Excel.Sheet.8">
                  <p:link updateAutomatic="1"/>
                  <p:pic>
                    <p:nvPicPr>
                      <p:cNvPr id="0" name=""/>
                      <p:cNvPicPr/>
                      <p:nvPr/>
                    </p:nvPicPr>
                    <p:blipFill>
                      <a:blip r:embed="rId5"/>
                      <a:stretch>
                        <a:fillRect/>
                      </a:stretch>
                    </p:blipFill>
                    <p:spPr>
                      <a:xfrm>
                        <a:off x="-39688" y="-46038"/>
                        <a:ext cx="9237663" cy="6961188"/>
                      </a:xfrm>
                      <a:prstGeom prst="rect">
                        <a:avLst/>
                      </a:prstGeom>
                    </p:spPr>
                  </p:pic>
                </p:oleObj>
              </mc:Fallback>
            </mc:AlternateContent>
          </a:graphicData>
        </a:graphic>
      </p:graphicFrame>
      <p:sp>
        <p:nvSpPr>
          <p:cNvPr id="3174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103487B-0846-492B-AE8B-9BAA8000264A}" type="slidenum">
              <a:rPr lang="de-DE" altLang="en-US" sz="1600" smtClean="0"/>
              <a:pPr>
                <a:spcBef>
                  <a:spcPct val="0"/>
                </a:spcBef>
                <a:buClrTx/>
                <a:buFontTx/>
                <a:buNone/>
              </a:pPr>
              <a:t>15</a:t>
            </a:fld>
            <a:r>
              <a:rPr lang="de-DE" altLang="en-US" sz="1600"/>
              <a:t> -</a:t>
            </a:r>
          </a:p>
        </p:txBody>
      </p:sp>
      <p:sp>
        <p:nvSpPr>
          <p:cNvPr id="31748"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C11003AB-0109-46F4-9618-606A4E8AD23C}" type="slidenum">
              <a:rPr lang="de-DE" altLang="en-US" sz="1600" b="1"/>
              <a:pPr algn="r" eaLnBrk="1" hangingPunct="1">
                <a:spcBef>
                  <a:spcPct val="0"/>
                </a:spcBef>
                <a:buClrTx/>
                <a:buFontTx/>
                <a:buNone/>
              </a:pPr>
              <a:t>15</a:t>
            </a:fld>
            <a:r>
              <a:rPr lang="de-DE" altLang="en-US" sz="1600" b="1"/>
              <a:t> -</a:t>
            </a:r>
          </a:p>
        </p:txBody>
      </p:sp>
      <p:sp>
        <p:nvSpPr>
          <p:cNvPr id="31749"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31750" name="Text Box 4"/>
          <p:cNvSpPr txBox="1">
            <a:spLocks noChangeArrowheads="1"/>
          </p:cNvSpPr>
          <p:nvPr/>
        </p:nvSpPr>
        <p:spPr bwMode="auto">
          <a:xfrm>
            <a:off x="3624393" y="4128491"/>
            <a:ext cx="4635500" cy="93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200" dirty="0">
                <a:solidFill>
                  <a:srgbClr val="FF0000"/>
                </a:solidFill>
              </a:rPr>
              <a:t>= C(Y</a:t>
            </a:r>
            <a:r>
              <a:rPr lang="en-US" altLang="en-US" sz="2200" dirty="0">
                <a:solidFill>
                  <a:srgbClr val="FF0000"/>
                </a:solidFill>
                <a:cs typeface="Arial" pitchFamily="34" charset="0"/>
              </a:rPr>
              <a:t>↑</a:t>
            </a:r>
            <a:r>
              <a:rPr lang="en-US" altLang="en-US" sz="2200" dirty="0">
                <a:solidFill>
                  <a:srgbClr val="FF0000"/>
                </a:solidFill>
              </a:rPr>
              <a:t>)↑</a:t>
            </a:r>
            <a:endParaRPr lang="en-US" altLang="en-US" sz="2200" dirty="0">
              <a:solidFill>
                <a:srgbClr val="FF0000"/>
              </a:solidFill>
              <a:cs typeface="Arial" pitchFamily="34" charset="0"/>
            </a:endParaRPr>
          </a:p>
          <a:p>
            <a:pPr algn="ctr" eaLnBrk="1" hangingPunct="1">
              <a:spcBef>
                <a:spcPct val="50000"/>
              </a:spcBef>
              <a:buClrTx/>
              <a:buFontTx/>
              <a:buNone/>
            </a:pPr>
            <a:r>
              <a:rPr lang="en-US" altLang="en-US" sz="2200" dirty="0">
                <a:solidFill>
                  <a:srgbClr val="FF0000"/>
                </a:solidFill>
              </a:rPr>
              <a:t>= Keynesian Consumption Function</a:t>
            </a:r>
          </a:p>
        </p:txBody>
      </p:sp>
      <p:sp>
        <p:nvSpPr>
          <p:cNvPr id="8" name="Line 15">
            <a:extLst>
              <a:ext uri="{FF2B5EF4-FFF2-40B4-BE49-F238E27FC236}">
                <a16:creationId xmlns:a16="http://schemas.microsoft.com/office/drawing/2014/main" id="{F4BABEFF-78A4-4F6C-BD04-ED7145248079}"/>
              </a:ext>
            </a:extLst>
          </p:cNvPr>
          <p:cNvSpPr>
            <a:spLocks noChangeShapeType="1"/>
          </p:cNvSpPr>
          <p:nvPr/>
        </p:nvSpPr>
        <p:spPr bwMode="auto">
          <a:xfrm flipH="1" flipV="1">
            <a:off x="3775075" y="3070578"/>
            <a:ext cx="433701" cy="513200"/>
          </a:xfrm>
          <a:prstGeom prst="line">
            <a:avLst/>
          </a:prstGeom>
          <a:noFill/>
          <a:ln w="28575">
            <a:solidFill>
              <a:srgbClr val="00FF00"/>
            </a:solidFill>
            <a:round/>
            <a:headEnd/>
            <a:tailEnd type="triangle" w="lg" len="lg"/>
          </a:ln>
        </p:spPr>
        <p:txBody>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9" name="Text Box 13">
            <a:extLst>
              <a:ext uri="{FF2B5EF4-FFF2-40B4-BE49-F238E27FC236}">
                <a16:creationId xmlns:a16="http://schemas.microsoft.com/office/drawing/2014/main" id="{AA7A00B4-AA64-4699-9C6F-A9938AADF75E}"/>
              </a:ext>
            </a:extLst>
          </p:cNvPr>
          <p:cNvSpPr txBox="1">
            <a:spLocks noChangeArrowheads="1"/>
          </p:cNvSpPr>
          <p:nvPr/>
        </p:nvSpPr>
        <p:spPr bwMode="auto">
          <a:xfrm>
            <a:off x="4228953" y="3482548"/>
            <a:ext cx="3808737" cy="340460"/>
          </a:xfrm>
          <a:prstGeom prst="rect">
            <a:avLst/>
          </a:prstGeom>
          <a:noFill/>
          <a:ln w="9525">
            <a:noFill/>
            <a:miter lim="800000"/>
            <a:headEnd/>
            <a:tailEnd/>
          </a:ln>
        </p:spPr>
        <p:txBody>
          <a:bodyPr wrap="square" lIns="45720" tIns="36576"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en-US" sz="2200" b="0" i="0" strike="noStrike" dirty="0">
                <a:solidFill>
                  <a:srgbClr val="00FF00"/>
                </a:solidFill>
                <a:latin typeface="Arial"/>
                <a:cs typeface="Arial"/>
              </a:rPr>
              <a:t>C(Y-T) = 0,89 *(Y-T)</a:t>
            </a:r>
          </a:p>
        </p:txBody>
      </p:sp>
      <p:sp>
        <p:nvSpPr>
          <p:cNvPr id="10" name="Line 14">
            <a:extLst>
              <a:ext uri="{FF2B5EF4-FFF2-40B4-BE49-F238E27FC236}">
                <a16:creationId xmlns:a16="http://schemas.microsoft.com/office/drawing/2014/main" id="{1DFA6477-B18D-4BE4-8C51-04982F3870CE}"/>
              </a:ext>
            </a:extLst>
          </p:cNvPr>
          <p:cNvSpPr>
            <a:spLocks noChangeShapeType="1"/>
          </p:cNvSpPr>
          <p:nvPr/>
        </p:nvSpPr>
        <p:spPr bwMode="auto">
          <a:xfrm flipV="1">
            <a:off x="1605628" y="1614311"/>
            <a:ext cx="6285305" cy="2049756"/>
          </a:xfrm>
          <a:prstGeom prst="line">
            <a:avLst/>
          </a:prstGeom>
          <a:noFill/>
          <a:ln w="34925">
            <a:solidFill>
              <a:srgbClr val="00FF00"/>
            </a:solidFill>
            <a:round/>
            <a:headEnd/>
            <a:tailEnd/>
          </a:ln>
        </p:spPr>
        <p:txBody>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31751" name="Text Box 6"/>
          <p:cNvSpPr txBox="1">
            <a:spLocks noChangeArrowheads="1"/>
          </p:cNvSpPr>
          <p:nvPr/>
        </p:nvSpPr>
        <p:spPr bwMode="auto">
          <a:xfrm>
            <a:off x="1204856" y="5564187"/>
            <a:ext cx="3775075" cy="309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400" dirty="0">
                <a:solidFill>
                  <a:schemeClr val="bg2"/>
                </a:solidFill>
              </a:rPr>
              <a:t>Quelle: SVG (2003)</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17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0" grpId="0"/>
      <p:bldP spid="8" grpId="0" animBg="1"/>
      <p:bldP spid="9" grpId="0"/>
      <p:bldP spid="10" grpId="0" animBg="1"/>
    </p:bldLst>
  </p:timing>
</p:sld>
</file>

<file path=ppt/slides/slide15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998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2AA53EB-BF91-4B63-A800-4A8DA511466E}" type="slidenum">
              <a:rPr lang="de-DE" altLang="en-US" sz="1600" smtClean="0"/>
              <a:pPr>
                <a:spcBef>
                  <a:spcPct val="0"/>
                </a:spcBef>
                <a:buClrTx/>
                <a:buFontTx/>
                <a:buNone/>
              </a:pPr>
              <a:t>150</a:t>
            </a:fld>
            <a:r>
              <a:rPr lang="de-DE" altLang="en-US" sz="1600"/>
              <a:t> -</a:t>
            </a:r>
          </a:p>
        </p:txBody>
      </p:sp>
      <p:sp>
        <p:nvSpPr>
          <p:cNvPr id="169988"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49C6322-37CF-42A5-A1B4-065E188E8A02}" type="slidenum">
              <a:rPr lang="de-DE" altLang="en-US" sz="1600" b="1"/>
              <a:pPr algn="r" eaLnBrk="1" hangingPunct="1">
                <a:spcBef>
                  <a:spcPct val="0"/>
                </a:spcBef>
                <a:buClrTx/>
                <a:buFontTx/>
                <a:buNone/>
              </a:pPr>
              <a:t>150</a:t>
            </a:fld>
            <a:r>
              <a:rPr lang="de-DE" altLang="en-US" sz="1600" b="1"/>
              <a:t> -</a:t>
            </a:r>
          </a:p>
        </p:txBody>
      </p:sp>
      <p:sp>
        <p:nvSpPr>
          <p:cNvPr id="169989"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70020" name="AutoShape 81"/>
          <p:cNvSpPr>
            <a:spLocks noChangeArrowheads="1"/>
          </p:cNvSpPr>
          <p:nvPr/>
        </p:nvSpPr>
        <p:spPr bwMode="auto">
          <a:xfrm>
            <a:off x="114300" y="41386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rgbClr val="FF0000"/>
                </a:solidFill>
              </a:rPr>
              <a:t>Starting point</a:t>
            </a:r>
            <a:r>
              <a:rPr lang="en-US" altLang="en-US" sz="2000" dirty="0">
                <a:solidFill>
                  <a:srgbClr val="3333FF"/>
                </a:solidFill>
              </a:rPr>
              <a:t> is a situation, where a </a:t>
            </a:r>
            <a:r>
              <a:rPr lang="en-US" altLang="en-US" sz="2000" dirty="0">
                <a:solidFill>
                  <a:srgbClr val="FF0000"/>
                </a:solidFill>
              </a:rPr>
              <a:t>demand-side recession</a:t>
            </a:r>
            <a:r>
              <a:rPr lang="en-US" altLang="en-US" sz="2000" dirty="0">
                <a:solidFill>
                  <a:srgbClr val="3333FF"/>
                </a:solidFill>
              </a:rPr>
              <a:t> has caused GDP to fall to a level of Y</a:t>
            </a:r>
            <a:r>
              <a:rPr lang="en-US" altLang="en-US" sz="2000" baseline="-25000" dirty="0">
                <a:solidFill>
                  <a:srgbClr val="3333FF"/>
                </a:solidFill>
              </a:rPr>
              <a:t>D,1</a:t>
            </a:r>
            <a:r>
              <a:rPr lang="en-US" altLang="en-US" sz="2000" dirty="0">
                <a:solidFill>
                  <a:srgbClr val="3333FF"/>
                </a:solidFill>
              </a:rPr>
              <a:t> below its full employment level Y</a:t>
            </a:r>
            <a:r>
              <a:rPr lang="en-US" altLang="en-US" sz="2000" baseline="-25000" dirty="0">
                <a:solidFill>
                  <a:srgbClr val="3333FF"/>
                </a:solidFill>
              </a:rPr>
              <a:t>D,2</a:t>
            </a:r>
            <a:r>
              <a:rPr lang="en-US" altLang="en-US" sz="2000" dirty="0">
                <a:solidFill>
                  <a:srgbClr val="3333FF"/>
                </a:solidFill>
              </a:rPr>
              <a:t>, so that </a:t>
            </a:r>
            <a:r>
              <a:rPr lang="en-US" altLang="en-US" sz="2000" dirty="0">
                <a:solidFill>
                  <a:srgbClr val="FF0000"/>
                </a:solidFill>
              </a:rPr>
              <a:t>Keynesian unemployment</a:t>
            </a:r>
            <a:r>
              <a:rPr lang="en-US" altLang="en-US" sz="2000" dirty="0">
                <a:solidFill>
                  <a:srgbClr val="3333FF"/>
                </a:solidFill>
              </a:rPr>
              <a:t> has emerged.</a:t>
            </a:r>
          </a:p>
          <a:p>
            <a:pPr algn="ctr" eaLnBrk="1" hangingPunct="1">
              <a:spcBef>
                <a:spcPct val="0"/>
              </a:spcBef>
              <a:buClrTx/>
              <a:buFontTx/>
              <a:buNone/>
            </a:pPr>
            <a:endParaRPr lang="en-US" altLang="en-US" sz="2000" dirty="0">
              <a:solidFill>
                <a:srgbClr val="3333FF"/>
              </a:solidFill>
            </a:endParaRPr>
          </a:p>
        </p:txBody>
      </p:sp>
      <p:sp>
        <p:nvSpPr>
          <p:cNvPr id="7632898" name="Rectangle 2"/>
          <p:cNvSpPr>
            <a:spLocks noChangeArrowheads="1"/>
          </p:cNvSpPr>
          <p:nvPr/>
        </p:nvSpPr>
        <p:spPr bwMode="auto">
          <a:xfrm>
            <a:off x="0" y="31750"/>
            <a:ext cx="9144000" cy="1100138"/>
          </a:xfrm>
          <a:prstGeom prst="rect">
            <a:avLst/>
          </a:prstGeom>
          <a:noFill/>
          <a:ln w="9525">
            <a:noFill/>
            <a:miter lim="800000"/>
            <a:headEnd/>
            <a:tailEnd/>
          </a:ln>
        </p:spPr>
        <p:txBody>
          <a:bodyPr anchor="ctr"/>
          <a:lstStyle/>
          <a:p>
            <a:pPr algn="ctr" eaLnBrk="1" hangingPunct="1">
              <a:defRPr/>
            </a:pPr>
            <a:r>
              <a:rPr lang="de-DE" sz="2800" b="1" kern="0" dirty="0">
                <a:solidFill>
                  <a:srgbClr val="FFFF00"/>
                </a:solidFill>
                <a:effectLst>
                  <a:outerShdw blurRad="38100" dist="38100" dir="2700000" algn="tl">
                    <a:srgbClr val="000000"/>
                  </a:outerShdw>
                </a:effectLst>
                <a:latin typeface="+mj-lt"/>
                <a:ea typeface="+mj-ea"/>
                <a:cs typeface="+mj-cs"/>
              </a:rPr>
              <a:t>4. The </a:t>
            </a:r>
            <a:r>
              <a:rPr lang="de-DE" sz="2800" b="1" kern="0" dirty="0" err="1">
                <a:solidFill>
                  <a:srgbClr val="FFFF00"/>
                </a:solidFill>
                <a:effectLst>
                  <a:outerShdw blurRad="38100" dist="38100" dir="2700000" algn="tl">
                    <a:srgbClr val="000000"/>
                  </a:outerShdw>
                </a:effectLst>
                <a:latin typeface="+mj-lt"/>
                <a:ea typeface="+mj-ea"/>
                <a:cs typeface="+mj-cs"/>
              </a:rPr>
              <a:t>Keynesian</a:t>
            </a:r>
            <a:r>
              <a:rPr lang="de-DE" sz="2800" b="1" kern="0" dirty="0">
                <a:solidFill>
                  <a:srgbClr val="FFFF00"/>
                </a:solidFill>
                <a:effectLst>
                  <a:outerShdw blurRad="38100" dist="38100" dir="2700000" algn="tl">
                    <a:srgbClr val="000000"/>
                  </a:outerShdw>
                </a:effectLst>
                <a:latin typeface="+mj-lt"/>
                <a:ea typeface="+mj-ea"/>
                <a:cs typeface="+mj-cs"/>
              </a:rPr>
              <a:t> Model </a:t>
            </a:r>
            <a:r>
              <a:rPr lang="de-DE" sz="2800" b="1" kern="0" dirty="0" err="1">
                <a:solidFill>
                  <a:srgbClr val="FFFF00"/>
                </a:solidFill>
                <a:effectLst>
                  <a:outerShdw blurRad="38100" dist="38100" dir="2700000" algn="tl">
                    <a:srgbClr val="000000"/>
                  </a:outerShdw>
                </a:effectLst>
                <a:latin typeface="+mj-lt"/>
                <a:ea typeface="+mj-ea"/>
                <a:cs typeface="+mj-cs"/>
              </a:rPr>
              <a:t>and</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its</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Policy</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Implications</a:t>
            </a:r>
            <a:br>
              <a:rPr lang="de-DE" sz="2800" b="1" kern="0" dirty="0">
                <a:solidFill>
                  <a:srgbClr val="FFFF00"/>
                </a:solidFill>
                <a:effectLst>
                  <a:outerShdw blurRad="38100" dist="38100" dir="2700000" algn="tl">
                    <a:srgbClr val="000000"/>
                  </a:outerShdw>
                </a:effectLst>
                <a:latin typeface="+mj-lt"/>
                <a:ea typeface="+mj-ea"/>
                <a:cs typeface="+mj-cs"/>
              </a:rPr>
            </a:br>
            <a:r>
              <a:rPr lang="de-DE" sz="2800" b="1" kern="0" dirty="0">
                <a:solidFill>
                  <a:srgbClr val="FFFF00"/>
                </a:solidFill>
                <a:effectLst>
                  <a:outerShdw blurRad="38100" dist="38100" dir="2700000" algn="tl">
                    <a:srgbClr val="000000"/>
                  </a:outerShdw>
                </a:effectLst>
                <a:latin typeface="+mj-lt"/>
                <a:ea typeface="+mj-ea"/>
                <a:cs typeface="+mj-cs"/>
              </a:rPr>
              <a:t> </a:t>
            </a:r>
            <a:r>
              <a:rPr lang="de-DE" sz="2600" b="1" kern="0" dirty="0">
                <a:solidFill>
                  <a:srgbClr val="FFFF00"/>
                </a:solidFill>
                <a:effectLst>
                  <a:outerShdw blurRad="38100" dist="38100" dir="2700000" algn="tl">
                    <a:srgbClr val="000000"/>
                  </a:outerShdw>
                </a:effectLst>
                <a:latin typeface="+mj-lt"/>
                <a:ea typeface="+mj-ea"/>
                <a:cs typeface="+mj-cs"/>
              </a:rPr>
              <a:t>4.3.2. </a:t>
            </a:r>
            <a:r>
              <a:rPr lang="de-DE" sz="2600" b="1" kern="0" dirty="0" err="1">
                <a:solidFill>
                  <a:srgbClr val="FFFF00"/>
                </a:solidFill>
                <a:effectLst>
                  <a:outerShdw blurRad="38100" dist="38100" dir="2700000" algn="tl">
                    <a:srgbClr val="000000"/>
                  </a:outerShdw>
                </a:effectLst>
                <a:latin typeface="+mj-lt"/>
                <a:ea typeface="+mj-ea"/>
                <a:cs typeface="+mj-cs"/>
              </a:rPr>
              <a:t>Monetary</a:t>
            </a:r>
            <a:r>
              <a:rPr lang="de-DE" sz="2600" b="1" kern="0" dirty="0">
                <a:solidFill>
                  <a:srgbClr val="FFFF00"/>
                </a:solidFill>
                <a:effectLst>
                  <a:outerShdw blurRad="38100" dist="38100" dir="2700000" algn="tl">
                    <a:srgbClr val="000000"/>
                  </a:outerShdw>
                </a:effectLst>
                <a:latin typeface="+mj-lt"/>
                <a:ea typeface="+mj-ea"/>
                <a:cs typeface="+mj-cs"/>
              </a:rPr>
              <a:t> </a:t>
            </a:r>
            <a:r>
              <a:rPr lang="de-DE" sz="2600" b="1" kern="0" dirty="0" err="1">
                <a:solidFill>
                  <a:srgbClr val="FFFF00"/>
                </a:solidFill>
                <a:effectLst>
                  <a:outerShdw blurRad="38100" dist="38100" dir="2700000" algn="tl">
                    <a:srgbClr val="000000"/>
                  </a:outerShdw>
                </a:effectLst>
                <a:latin typeface="+mj-lt"/>
                <a:ea typeface="+mj-ea"/>
                <a:cs typeface="+mj-cs"/>
              </a:rPr>
              <a:t>Policy</a:t>
            </a:r>
            <a:endParaRPr lang="de-DE" sz="2600" b="1" kern="0" dirty="0">
              <a:solidFill>
                <a:srgbClr val="FFFF00"/>
              </a:solidFill>
              <a:effectLst>
                <a:outerShdw blurRad="38100" dist="38100" dir="2700000" algn="tl">
                  <a:srgbClr val="000000"/>
                </a:outerShdw>
              </a:effectLst>
              <a:latin typeface="+mj-lt"/>
              <a:ea typeface="+mj-ea"/>
              <a:cs typeface="+mj-cs"/>
            </a:endParaRPr>
          </a:p>
        </p:txBody>
      </p:sp>
      <p:sp>
        <p:nvSpPr>
          <p:cNvPr id="170030" name="Text Box 90"/>
          <p:cNvSpPr txBox="1">
            <a:spLocks noChangeArrowheads="1"/>
          </p:cNvSpPr>
          <p:nvPr/>
        </p:nvSpPr>
        <p:spPr bwMode="auto">
          <a:xfrm>
            <a:off x="406400" y="6261100"/>
            <a:ext cx="1016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lgn="ctr">
                <a:solidFill>
                  <a:srgbClr val="000000"/>
                </a:solidFill>
                <a:miter lim="800000"/>
                <a:headEnd/>
                <a:tailEnd type="none" w="lg" len="med"/>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1200">
                <a:solidFill>
                  <a:srgbClr val="3333FF"/>
                </a:solidFill>
              </a:rPr>
              <a:t>Ex. 25, sl. 195</a:t>
            </a:r>
          </a:p>
        </p:txBody>
      </p:sp>
      <p:graphicFrame>
        <p:nvGraphicFramePr>
          <p:cNvPr id="48" name="Object 2">
            <a:extLst>
              <a:ext uri="{FF2B5EF4-FFF2-40B4-BE49-F238E27FC236}">
                <a16:creationId xmlns:a16="http://schemas.microsoft.com/office/drawing/2014/main" id="{05185278-B69F-4405-B3F2-FB461F14550A}"/>
              </a:ext>
            </a:extLst>
          </p:cNvPr>
          <p:cNvGraphicFramePr>
            <a:graphicFrameLocks/>
          </p:cNvGraphicFramePr>
          <p:nvPr/>
        </p:nvGraphicFramePr>
        <p:xfrm>
          <a:off x="4667250" y="1308100"/>
          <a:ext cx="3079750" cy="2330450"/>
        </p:xfrm>
        <a:graphic>
          <a:graphicData uri="http://schemas.openxmlformats.org/presentationml/2006/ole">
            <mc:AlternateContent xmlns:mc="http://schemas.openxmlformats.org/markup-compatibility/2006">
              <mc:Choice xmlns:v="urn:schemas-microsoft-com:vml" Requires="v">
                <p:oleObj spid="_x0000_s170986" name="Diagramm" r:id="rId4" imgW="7448702" imgH="5315102" progId="MSGraph.Chart.8">
                  <p:embed followColorScheme="full"/>
                </p:oleObj>
              </mc:Choice>
              <mc:Fallback>
                <p:oleObj name="Diagramm" r:id="rId4" imgW="7448702" imgH="5315102" progId="MSGraph.Chart.8">
                  <p:embed followColorScheme="full"/>
                  <p:pic>
                    <p:nvPicPr>
                      <p:cNvPr id="235522"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67250" y="13081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9" name="Object 5">
            <a:extLst>
              <a:ext uri="{FF2B5EF4-FFF2-40B4-BE49-F238E27FC236}">
                <a16:creationId xmlns:a16="http://schemas.microsoft.com/office/drawing/2014/main" id="{4F0758CC-B13E-4F74-AB61-AC809698CF9C}"/>
              </a:ext>
            </a:extLst>
          </p:cNvPr>
          <p:cNvGraphicFramePr>
            <a:graphicFrameLocks/>
          </p:cNvGraphicFramePr>
          <p:nvPr/>
        </p:nvGraphicFramePr>
        <p:xfrm>
          <a:off x="1225550" y="1320800"/>
          <a:ext cx="3079750" cy="2330450"/>
        </p:xfrm>
        <a:graphic>
          <a:graphicData uri="http://schemas.openxmlformats.org/presentationml/2006/ole">
            <mc:AlternateContent xmlns:mc="http://schemas.openxmlformats.org/markup-compatibility/2006">
              <mc:Choice xmlns:v="urn:schemas-microsoft-com:vml" Requires="v">
                <p:oleObj spid="_x0000_s170987" name="Diagramm" r:id="rId6" imgW="7439008" imgH="5315085" progId="MSGraph.Chart.8">
                  <p:embed followColorScheme="full"/>
                </p:oleObj>
              </mc:Choice>
              <mc:Fallback>
                <p:oleObj name="Diagramm" r:id="rId6" imgW="7439008" imgH="5315085" progId="MSGraph.Chart.8">
                  <p:embed followColorScheme="full"/>
                  <p:pic>
                    <p:nvPicPr>
                      <p:cNvPr id="235525" name="Object 5"/>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25550" y="13208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0" name="Text Box 24">
            <a:extLst>
              <a:ext uri="{FF2B5EF4-FFF2-40B4-BE49-F238E27FC236}">
                <a16:creationId xmlns:a16="http://schemas.microsoft.com/office/drawing/2014/main" id="{C8C41CB7-8F05-43DD-9431-E74B3DA5C899}"/>
              </a:ext>
            </a:extLst>
          </p:cNvPr>
          <p:cNvSpPr txBox="1">
            <a:spLocks noChangeArrowheads="1"/>
          </p:cNvSpPr>
          <p:nvPr/>
        </p:nvSpPr>
        <p:spPr bwMode="auto">
          <a:xfrm>
            <a:off x="4883150" y="10890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t>Y</a:t>
            </a:r>
          </a:p>
        </p:txBody>
      </p:sp>
      <p:sp>
        <p:nvSpPr>
          <p:cNvPr id="51" name="Text Box 25">
            <a:extLst>
              <a:ext uri="{FF2B5EF4-FFF2-40B4-BE49-F238E27FC236}">
                <a16:creationId xmlns:a16="http://schemas.microsoft.com/office/drawing/2014/main" id="{EA4BD1FB-5F0B-4A0C-AEB4-7E6F073B3EEA}"/>
              </a:ext>
            </a:extLst>
          </p:cNvPr>
          <p:cNvSpPr txBox="1">
            <a:spLocks noChangeArrowheads="1"/>
          </p:cNvSpPr>
          <p:nvPr/>
        </p:nvSpPr>
        <p:spPr bwMode="auto">
          <a:xfrm>
            <a:off x="1550988" y="1114425"/>
            <a:ext cx="3540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a:t>
            </a:r>
          </a:p>
        </p:txBody>
      </p:sp>
      <p:sp>
        <p:nvSpPr>
          <p:cNvPr id="52" name="Text Box 26">
            <a:extLst>
              <a:ext uri="{FF2B5EF4-FFF2-40B4-BE49-F238E27FC236}">
                <a16:creationId xmlns:a16="http://schemas.microsoft.com/office/drawing/2014/main" id="{10AA5283-B076-46DC-AFF0-C0DD97E6AC84}"/>
              </a:ext>
            </a:extLst>
          </p:cNvPr>
          <p:cNvSpPr txBox="1">
            <a:spLocks noChangeArrowheads="1"/>
          </p:cNvSpPr>
          <p:nvPr/>
        </p:nvSpPr>
        <p:spPr bwMode="auto">
          <a:xfrm>
            <a:off x="962025" y="18081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1800" baseline="-25000" dirty="0" err="1">
                <a:solidFill>
                  <a:srgbClr val="66FFFF"/>
                </a:solidFill>
              </a:rPr>
              <a:t>1</a:t>
            </a:r>
            <a:endParaRPr lang="el-GR" altLang="en-US" sz="1800" baseline="-25000" dirty="0">
              <a:solidFill>
                <a:srgbClr val="66FFFF"/>
              </a:solidFill>
            </a:endParaRPr>
          </a:p>
        </p:txBody>
      </p:sp>
      <p:sp>
        <p:nvSpPr>
          <p:cNvPr id="53" name="Text Box 27">
            <a:extLst>
              <a:ext uri="{FF2B5EF4-FFF2-40B4-BE49-F238E27FC236}">
                <a16:creationId xmlns:a16="http://schemas.microsoft.com/office/drawing/2014/main" id="{7CA90449-D7B5-4384-BA9B-E262172AECEC}"/>
              </a:ext>
            </a:extLst>
          </p:cNvPr>
          <p:cNvSpPr txBox="1">
            <a:spLocks noChangeArrowheads="1"/>
          </p:cNvSpPr>
          <p:nvPr/>
        </p:nvSpPr>
        <p:spPr bwMode="auto">
          <a:xfrm>
            <a:off x="6946900" y="20859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54" name="Text Box 28">
            <a:extLst>
              <a:ext uri="{FF2B5EF4-FFF2-40B4-BE49-F238E27FC236}">
                <a16:creationId xmlns:a16="http://schemas.microsoft.com/office/drawing/2014/main" id="{8CBC1154-F5CA-4E34-B452-5F75531A0162}"/>
              </a:ext>
            </a:extLst>
          </p:cNvPr>
          <p:cNvSpPr txBox="1">
            <a:spLocks noChangeArrowheads="1"/>
          </p:cNvSpPr>
          <p:nvPr/>
        </p:nvSpPr>
        <p:spPr bwMode="auto">
          <a:xfrm>
            <a:off x="7612063" y="29035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55" name="Line 29">
            <a:extLst>
              <a:ext uri="{FF2B5EF4-FFF2-40B4-BE49-F238E27FC236}">
                <a16:creationId xmlns:a16="http://schemas.microsoft.com/office/drawing/2014/main" id="{1C7D9637-9CD2-47AF-A446-5A35DE00FBC7}"/>
              </a:ext>
            </a:extLst>
          </p:cNvPr>
          <p:cNvSpPr>
            <a:spLocks noChangeShapeType="1"/>
          </p:cNvSpPr>
          <p:nvPr/>
        </p:nvSpPr>
        <p:spPr bwMode="auto">
          <a:xfrm flipV="1">
            <a:off x="4883150" y="14557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6" name="Line 30">
            <a:extLst>
              <a:ext uri="{FF2B5EF4-FFF2-40B4-BE49-F238E27FC236}">
                <a16:creationId xmlns:a16="http://schemas.microsoft.com/office/drawing/2014/main" id="{B28D5518-1119-4C50-B2F3-8E115522CEC8}"/>
              </a:ext>
            </a:extLst>
          </p:cNvPr>
          <p:cNvSpPr>
            <a:spLocks noChangeShapeType="1"/>
          </p:cNvSpPr>
          <p:nvPr/>
        </p:nvSpPr>
        <p:spPr bwMode="auto">
          <a:xfrm>
            <a:off x="4179888" y="32369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7" name="Line 31">
            <a:extLst>
              <a:ext uri="{FF2B5EF4-FFF2-40B4-BE49-F238E27FC236}">
                <a16:creationId xmlns:a16="http://schemas.microsoft.com/office/drawing/2014/main" id="{F437AD36-EE1B-4A22-99BC-948BB2029C34}"/>
              </a:ext>
            </a:extLst>
          </p:cNvPr>
          <p:cNvSpPr>
            <a:spLocks noChangeShapeType="1"/>
          </p:cNvSpPr>
          <p:nvPr/>
        </p:nvSpPr>
        <p:spPr bwMode="auto">
          <a:xfrm rot="5400000" flipH="1">
            <a:off x="1481138"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8" name="Line 32">
            <a:extLst>
              <a:ext uri="{FF2B5EF4-FFF2-40B4-BE49-F238E27FC236}">
                <a16:creationId xmlns:a16="http://schemas.microsoft.com/office/drawing/2014/main" id="{282E3F25-18D0-49AF-B141-DA633CC7E0E3}"/>
              </a:ext>
            </a:extLst>
          </p:cNvPr>
          <p:cNvSpPr>
            <a:spLocks noChangeShapeType="1"/>
          </p:cNvSpPr>
          <p:nvPr/>
        </p:nvSpPr>
        <p:spPr bwMode="auto">
          <a:xfrm flipV="1">
            <a:off x="4884738" y="22828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9" name="Line 33">
            <a:extLst>
              <a:ext uri="{FF2B5EF4-FFF2-40B4-BE49-F238E27FC236}">
                <a16:creationId xmlns:a16="http://schemas.microsoft.com/office/drawing/2014/main" id="{97DC4D7C-B554-417C-B0CA-05530BDA7704}"/>
              </a:ext>
            </a:extLst>
          </p:cNvPr>
          <p:cNvSpPr>
            <a:spLocks noChangeShapeType="1"/>
          </p:cNvSpPr>
          <p:nvPr/>
        </p:nvSpPr>
        <p:spPr bwMode="auto">
          <a:xfrm>
            <a:off x="7605713" y="32321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0" name="Line 34">
            <a:extLst>
              <a:ext uri="{FF2B5EF4-FFF2-40B4-BE49-F238E27FC236}">
                <a16:creationId xmlns:a16="http://schemas.microsoft.com/office/drawing/2014/main" id="{F838B26B-66DA-47C2-8429-BC5A4B7EC02F}"/>
              </a:ext>
            </a:extLst>
          </p:cNvPr>
          <p:cNvSpPr>
            <a:spLocks noChangeShapeType="1"/>
          </p:cNvSpPr>
          <p:nvPr/>
        </p:nvSpPr>
        <p:spPr bwMode="auto">
          <a:xfrm rot="5400000" flipH="1">
            <a:off x="4830763"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1" name="Text Box 35">
            <a:extLst>
              <a:ext uri="{FF2B5EF4-FFF2-40B4-BE49-F238E27FC236}">
                <a16:creationId xmlns:a16="http://schemas.microsoft.com/office/drawing/2014/main" id="{EC5D4B38-41E1-405D-965F-24135C431FB9}"/>
              </a:ext>
            </a:extLst>
          </p:cNvPr>
          <p:cNvSpPr txBox="1">
            <a:spLocks noChangeArrowheads="1"/>
          </p:cNvSpPr>
          <p:nvPr/>
        </p:nvSpPr>
        <p:spPr bwMode="auto">
          <a:xfrm>
            <a:off x="4435475" y="266541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62" name="AutoShape 36">
            <a:extLst>
              <a:ext uri="{FF2B5EF4-FFF2-40B4-BE49-F238E27FC236}">
                <a16:creationId xmlns:a16="http://schemas.microsoft.com/office/drawing/2014/main" id="{C17CEDAD-5608-4FDF-A58C-9D66422F40A2}"/>
              </a:ext>
            </a:extLst>
          </p:cNvPr>
          <p:cNvSpPr>
            <a:spLocks/>
          </p:cNvSpPr>
          <p:nvPr/>
        </p:nvSpPr>
        <p:spPr bwMode="auto">
          <a:xfrm>
            <a:off x="4641850" y="2728913"/>
            <a:ext cx="242888" cy="492125"/>
          </a:xfrm>
          <a:prstGeom prst="leftBrace">
            <a:avLst>
              <a:gd name="adj1" fmla="val 16884"/>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63" name="Text Box 38">
            <a:extLst>
              <a:ext uri="{FF2B5EF4-FFF2-40B4-BE49-F238E27FC236}">
                <a16:creationId xmlns:a16="http://schemas.microsoft.com/office/drawing/2014/main" id="{5D6292DA-1B43-476D-BAF0-5AB6878A6BA6}"/>
              </a:ext>
            </a:extLst>
          </p:cNvPr>
          <p:cNvSpPr txBox="1">
            <a:spLocks noChangeArrowheads="1"/>
          </p:cNvSpPr>
          <p:nvPr/>
        </p:nvSpPr>
        <p:spPr bwMode="auto">
          <a:xfrm>
            <a:off x="4137025" y="28987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64" name="Line 40">
            <a:extLst>
              <a:ext uri="{FF2B5EF4-FFF2-40B4-BE49-F238E27FC236}">
                <a16:creationId xmlns:a16="http://schemas.microsoft.com/office/drawing/2014/main" id="{D4F3560A-E3C9-4EFD-984B-99B780CFDB4C}"/>
              </a:ext>
            </a:extLst>
          </p:cNvPr>
          <p:cNvSpPr>
            <a:spLocks noChangeShapeType="1"/>
          </p:cNvSpPr>
          <p:nvPr/>
        </p:nvSpPr>
        <p:spPr bwMode="auto">
          <a:xfrm flipV="1">
            <a:off x="4897438" y="17764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5" name="Line 41">
            <a:extLst>
              <a:ext uri="{FF2B5EF4-FFF2-40B4-BE49-F238E27FC236}">
                <a16:creationId xmlns:a16="http://schemas.microsoft.com/office/drawing/2014/main" id="{98519E9C-4170-42D3-9286-8A54F39D07B0}"/>
              </a:ext>
            </a:extLst>
          </p:cNvPr>
          <p:cNvSpPr>
            <a:spLocks noChangeShapeType="1"/>
          </p:cNvSpPr>
          <p:nvPr/>
        </p:nvSpPr>
        <p:spPr bwMode="auto">
          <a:xfrm rot="5400000" flipH="1">
            <a:off x="5404644" y="2763044"/>
            <a:ext cx="11763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6" name="Line 42">
            <a:extLst>
              <a:ext uri="{FF2B5EF4-FFF2-40B4-BE49-F238E27FC236}">
                <a16:creationId xmlns:a16="http://schemas.microsoft.com/office/drawing/2014/main" id="{BF34FCE4-7C55-4A90-8817-82E28D79125A}"/>
              </a:ext>
            </a:extLst>
          </p:cNvPr>
          <p:cNvSpPr>
            <a:spLocks noChangeShapeType="1"/>
          </p:cNvSpPr>
          <p:nvPr/>
        </p:nvSpPr>
        <p:spPr bwMode="auto">
          <a:xfrm>
            <a:off x="4875213" y="22209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7" name="Oval 43">
            <a:extLst>
              <a:ext uri="{FF2B5EF4-FFF2-40B4-BE49-F238E27FC236}">
                <a16:creationId xmlns:a16="http://schemas.microsoft.com/office/drawing/2014/main" id="{262F3319-E08E-4774-91BB-200BCA8FDCB0}"/>
              </a:ext>
            </a:extLst>
          </p:cNvPr>
          <p:cNvSpPr>
            <a:spLocks noChangeArrowheads="1"/>
          </p:cNvSpPr>
          <p:nvPr/>
        </p:nvSpPr>
        <p:spPr bwMode="auto">
          <a:xfrm>
            <a:off x="5946775" y="21939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68" name="Text Box 50">
            <a:extLst>
              <a:ext uri="{FF2B5EF4-FFF2-40B4-BE49-F238E27FC236}">
                <a16:creationId xmlns:a16="http://schemas.microsoft.com/office/drawing/2014/main" id="{FF86E946-6E6C-47A1-8BF1-9FA3C7BA1D3E}"/>
              </a:ext>
            </a:extLst>
          </p:cNvPr>
          <p:cNvSpPr txBox="1">
            <a:spLocks noChangeArrowheads="1"/>
          </p:cNvSpPr>
          <p:nvPr/>
        </p:nvSpPr>
        <p:spPr bwMode="auto">
          <a:xfrm>
            <a:off x="6921500" y="15716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69" name="Line 55">
            <a:extLst>
              <a:ext uri="{FF2B5EF4-FFF2-40B4-BE49-F238E27FC236}">
                <a16:creationId xmlns:a16="http://schemas.microsoft.com/office/drawing/2014/main" id="{2BE4920C-FA48-46EF-BB99-74568AEB6305}"/>
              </a:ext>
            </a:extLst>
          </p:cNvPr>
          <p:cNvSpPr>
            <a:spLocks noChangeShapeType="1"/>
          </p:cNvSpPr>
          <p:nvPr/>
        </p:nvSpPr>
        <p:spPr bwMode="auto">
          <a:xfrm>
            <a:off x="1527175" y="1981200"/>
            <a:ext cx="795338" cy="4763"/>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0" name="Line 57">
            <a:extLst>
              <a:ext uri="{FF2B5EF4-FFF2-40B4-BE49-F238E27FC236}">
                <a16:creationId xmlns:a16="http://schemas.microsoft.com/office/drawing/2014/main" id="{484BE0F8-4A20-4012-945A-51453F1140CF}"/>
              </a:ext>
            </a:extLst>
          </p:cNvPr>
          <p:cNvSpPr>
            <a:spLocks noChangeShapeType="1"/>
          </p:cNvSpPr>
          <p:nvPr/>
        </p:nvSpPr>
        <p:spPr bwMode="auto">
          <a:xfrm flipV="1">
            <a:off x="2317750" y="1679575"/>
            <a:ext cx="11113"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 name="Text Box 59">
            <a:extLst>
              <a:ext uri="{FF2B5EF4-FFF2-40B4-BE49-F238E27FC236}">
                <a16:creationId xmlns:a16="http://schemas.microsoft.com/office/drawing/2014/main" id="{E9B20CBA-D2B7-495A-A5A6-F8C129056B71}"/>
              </a:ext>
            </a:extLst>
          </p:cNvPr>
          <p:cNvSpPr txBox="1">
            <a:spLocks noChangeArrowheads="1"/>
          </p:cNvSpPr>
          <p:nvPr/>
        </p:nvSpPr>
        <p:spPr bwMode="auto">
          <a:xfrm>
            <a:off x="2160588" y="3387725"/>
            <a:ext cx="14271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1</a:t>
            </a:r>
            <a:r>
              <a:rPr lang="de-DE" altLang="en-US" sz="2000" baseline="0" dirty="0">
                <a:solidFill>
                  <a:srgbClr val="FF33CC"/>
                </a:solidFill>
              </a:rPr>
              <a:t>+R</a:t>
            </a:r>
            <a:r>
              <a:rPr lang="de-DE" altLang="en-US" sz="2000" baseline="-25000" dirty="0">
                <a:solidFill>
                  <a:srgbClr val="FF33CC"/>
                </a:solidFill>
              </a:rPr>
              <a:t>D,1</a:t>
            </a:r>
            <a:endParaRPr lang="el-GR" altLang="en-US" sz="2000" baseline="-25000" dirty="0">
              <a:solidFill>
                <a:srgbClr val="FF33CC"/>
              </a:solidFill>
            </a:endParaRPr>
          </a:p>
        </p:txBody>
      </p:sp>
      <p:sp>
        <p:nvSpPr>
          <p:cNvPr id="72" name="Line 84">
            <a:extLst>
              <a:ext uri="{FF2B5EF4-FFF2-40B4-BE49-F238E27FC236}">
                <a16:creationId xmlns:a16="http://schemas.microsoft.com/office/drawing/2014/main" id="{B56B6CBF-ED3E-457C-BC54-051DB0918A51}"/>
              </a:ext>
            </a:extLst>
          </p:cNvPr>
          <p:cNvSpPr>
            <a:spLocks noChangeShapeType="1"/>
          </p:cNvSpPr>
          <p:nvPr/>
        </p:nvSpPr>
        <p:spPr bwMode="auto">
          <a:xfrm>
            <a:off x="1598613" y="1465263"/>
            <a:ext cx="1792287"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 name="Text Box 60">
            <a:extLst>
              <a:ext uri="{FF2B5EF4-FFF2-40B4-BE49-F238E27FC236}">
                <a16:creationId xmlns:a16="http://schemas.microsoft.com/office/drawing/2014/main" id="{83F4CD49-D6D6-4251-8082-EFA58CC37C2B}"/>
              </a:ext>
            </a:extLst>
          </p:cNvPr>
          <p:cNvSpPr txBox="1">
            <a:spLocks noChangeArrowheads="1"/>
          </p:cNvSpPr>
          <p:nvPr/>
        </p:nvSpPr>
        <p:spPr bwMode="auto">
          <a:xfrm>
            <a:off x="3216275" y="2263775"/>
            <a:ext cx="155257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a:t>
            </a:r>
            <a:endParaRPr lang="el-GR" altLang="en-US" sz="2000" baseline="0" dirty="0">
              <a:solidFill>
                <a:srgbClr val="FF33CC"/>
              </a:solidFill>
            </a:endParaRPr>
          </a:p>
        </p:txBody>
      </p:sp>
      <p:sp>
        <p:nvSpPr>
          <p:cNvPr id="74" name="Oval 62">
            <a:extLst>
              <a:ext uri="{FF2B5EF4-FFF2-40B4-BE49-F238E27FC236}">
                <a16:creationId xmlns:a16="http://schemas.microsoft.com/office/drawing/2014/main" id="{D64E3920-4E67-4DBD-9226-F40B3A57F833}"/>
              </a:ext>
            </a:extLst>
          </p:cNvPr>
          <p:cNvSpPr>
            <a:spLocks noChangeArrowheads="1"/>
          </p:cNvSpPr>
          <p:nvPr/>
        </p:nvSpPr>
        <p:spPr bwMode="auto">
          <a:xfrm>
            <a:off x="2284413" y="1949450"/>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5" name="Line 46">
            <a:extLst>
              <a:ext uri="{FF2B5EF4-FFF2-40B4-BE49-F238E27FC236}">
                <a16:creationId xmlns:a16="http://schemas.microsoft.com/office/drawing/2014/main" id="{6655757D-881D-4128-82E2-E801B6C3EA49}"/>
              </a:ext>
            </a:extLst>
          </p:cNvPr>
          <p:cNvSpPr>
            <a:spLocks noChangeShapeType="1"/>
          </p:cNvSpPr>
          <p:nvPr/>
        </p:nvSpPr>
        <p:spPr bwMode="auto">
          <a:xfrm>
            <a:off x="1573213" y="16303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6" name="Text Box 55">
            <a:extLst>
              <a:ext uri="{FF2B5EF4-FFF2-40B4-BE49-F238E27FC236}">
                <a16:creationId xmlns:a16="http://schemas.microsoft.com/office/drawing/2014/main" id="{6C96F168-B142-476C-9492-FAD2758D874A}"/>
              </a:ext>
            </a:extLst>
          </p:cNvPr>
          <p:cNvSpPr txBox="1">
            <a:spLocks noChangeArrowheads="1"/>
          </p:cNvSpPr>
          <p:nvPr/>
        </p:nvSpPr>
        <p:spPr bwMode="auto">
          <a:xfrm>
            <a:off x="3341688" y="2744788"/>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endParaRPr lang="el-GR" altLang="en-US" sz="1800" baseline="0">
              <a:solidFill>
                <a:srgbClr val="66FFFF"/>
              </a:solidFill>
            </a:endParaRPr>
          </a:p>
        </p:txBody>
      </p:sp>
      <p:sp>
        <p:nvSpPr>
          <p:cNvPr id="77" name="Text Box 52">
            <a:extLst>
              <a:ext uri="{FF2B5EF4-FFF2-40B4-BE49-F238E27FC236}">
                <a16:creationId xmlns:a16="http://schemas.microsoft.com/office/drawing/2014/main" id="{1079DEAF-A622-4826-A425-8E28DF01A91A}"/>
              </a:ext>
            </a:extLst>
          </p:cNvPr>
          <p:cNvSpPr txBox="1">
            <a:spLocks noChangeArrowheads="1"/>
          </p:cNvSpPr>
          <p:nvPr/>
        </p:nvSpPr>
        <p:spPr bwMode="auto">
          <a:xfrm>
            <a:off x="1890713" y="3371850"/>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8" name="Line 100">
            <a:extLst>
              <a:ext uri="{FF2B5EF4-FFF2-40B4-BE49-F238E27FC236}">
                <a16:creationId xmlns:a16="http://schemas.microsoft.com/office/drawing/2014/main" id="{B8B7379C-548C-4E62-9A2C-070EF4D992F7}"/>
              </a:ext>
            </a:extLst>
          </p:cNvPr>
          <p:cNvSpPr>
            <a:spLocks noChangeShapeType="1"/>
          </p:cNvSpPr>
          <p:nvPr/>
        </p:nvSpPr>
        <p:spPr bwMode="auto">
          <a:xfrm rot="5400000" flipH="1">
            <a:off x="1406525" y="2622551"/>
            <a:ext cx="1330325"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9" name="Line 51">
            <a:extLst>
              <a:ext uri="{FF2B5EF4-FFF2-40B4-BE49-F238E27FC236}">
                <a16:creationId xmlns:a16="http://schemas.microsoft.com/office/drawing/2014/main" id="{1AFD3A9F-088E-4B81-ACF2-EE3A2B70F241}"/>
              </a:ext>
            </a:extLst>
          </p:cNvPr>
          <p:cNvSpPr>
            <a:spLocks noChangeShapeType="1"/>
          </p:cNvSpPr>
          <p:nvPr/>
        </p:nvSpPr>
        <p:spPr bwMode="auto">
          <a:xfrm rot="5400000" flipH="1">
            <a:off x="6415881" y="3240882"/>
            <a:ext cx="24923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0" name="Text Box 57">
            <a:extLst>
              <a:ext uri="{FF2B5EF4-FFF2-40B4-BE49-F238E27FC236}">
                <a16:creationId xmlns:a16="http://schemas.microsoft.com/office/drawing/2014/main" id="{7AC14E49-B47A-4A24-9B2F-E2A0C691B98B}"/>
              </a:ext>
            </a:extLst>
          </p:cNvPr>
          <p:cNvSpPr txBox="1">
            <a:spLocks noChangeArrowheads="1"/>
          </p:cNvSpPr>
          <p:nvPr/>
        </p:nvSpPr>
        <p:spPr bwMode="auto">
          <a:xfrm>
            <a:off x="5757863" y="33655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endParaRPr lang="el-GR" altLang="en-US" sz="2000" baseline="-25000" dirty="0">
              <a:solidFill>
                <a:srgbClr val="66FFFF"/>
              </a:solidFill>
            </a:endParaRPr>
          </a:p>
        </p:txBody>
      </p:sp>
      <p:sp>
        <p:nvSpPr>
          <p:cNvPr id="81" name="Text Box 77">
            <a:extLst>
              <a:ext uri="{FF2B5EF4-FFF2-40B4-BE49-F238E27FC236}">
                <a16:creationId xmlns:a16="http://schemas.microsoft.com/office/drawing/2014/main" id="{DEEC3748-881C-4202-BDBF-43E96B6AD815}"/>
              </a:ext>
            </a:extLst>
          </p:cNvPr>
          <p:cNvSpPr txBox="1">
            <a:spLocks noChangeArrowheads="1"/>
          </p:cNvSpPr>
          <p:nvPr/>
        </p:nvSpPr>
        <p:spPr bwMode="auto">
          <a:xfrm>
            <a:off x="6367463" y="33782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
        <p:nvSpPr>
          <p:cNvPr id="83" name="Line 52">
            <a:extLst>
              <a:ext uri="{FF2B5EF4-FFF2-40B4-BE49-F238E27FC236}">
                <a16:creationId xmlns:a16="http://schemas.microsoft.com/office/drawing/2014/main" id="{A10A1B05-CCD0-49C8-910C-F4B8782C062A}"/>
              </a:ext>
            </a:extLst>
          </p:cNvPr>
          <p:cNvSpPr>
            <a:spLocks noChangeShapeType="1"/>
          </p:cNvSpPr>
          <p:nvPr/>
        </p:nvSpPr>
        <p:spPr bwMode="auto">
          <a:xfrm flipV="1">
            <a:off x="2070100" y="1654175"/>
            <a:ext cx="11113" cy="15668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4" name="Text Box 63">
            <a:extLst>
              <a:ext uri="{FF2B5EF4-FFF2-40B4-BE49-F238E27FC236}">
                <a16:creationId xmlns:a16="http://schemas.microsoft.com/office/drawing/2014/main" id="{61D6CD4A-5E7B-4C82-9D2E-DDF5037A9463}"/>
              </a:ext>
            </a:extLst>
          </p:cNvPr>
          <p:cNvSpPr txBox="1">
            <a:spLocks noChangeArrowheads="1"/>
          </p:cNvSpPr>
          <p:nvPr/>
        </p:nvSpPr>
        <p:spPr bwMode="auto">
          <a:xfrm>
            <a:off x="1654175" y="1263650"/>
            <a:ext cx="8239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S(</a:t>
            </a:r>
            <a:r>
              <a:rPr lang="de-DE" altLang="en-US" sz="2000" baseline="0" dirty="0" err="1">
                <a:solidFill>
                  <a:srgbClr val="66FFFF"/>
                </a:solidFill>
              </a:rPr>
              <a:t>Y</a:t>
            </a:r>
            <a:r>
              <a:rPr lang="de-DE" altLang="en-US" sz="2000" baseline="-25000" dirty="0" err="1">
                <a:solidFill>
                  <a:srgbClr val="66FFFF"/>
                </a:solidFill>
              </a:rPr>
              <a:t>1</a:t>
            </a:r>
            <a:r>
              <a:rPr lang="de-DE" altLang="en-US" sz="2000" baseline="0" dirty="0">
                <a:solidFill>
                  <a:srgbClr val="66FFFF"/>
                </a:solidFill>
              </a:rPr>
              <a:t>)</a:t>
            </a:r>
            <a:endParaRPr lang="el-GR" altLang="en-US" sz="2000" baseline="0" dirty="0">
              <a:solidFill>
                <a:srgbClr val="66FFFF"/>
              </a:solidFill>
            </a:endParaRPr>
          </a:p>
        </p:txBody>
      </p:sp>
      <p:sp>
        <p:nvSpPr>
          <p:cNvPr id="85" name="Text Box 79">
            <a:extLst>
              <a:ext uri="{FF2B5EF4-FFF2-40B4-BE49-F238E27FC236}">
                <a16:creationId xmlns:a16="http://schemas.microsoft.com/office/drawing/2014/main" id="{812D3E18-2059-45E4-8E31-EBF61D09C9CD}"/>
              </a:ext>
            </a:extLst>
          </p:cNvPr>
          <p:cNvSpPr txBox="1">
            <a:spLocks noChangeArrowheads="1"/>
          </p:cNvSpPr>
          <p:nvPr/>
        </p:nvSpPr>
        <p:spPr bwMode="auto">
          <a:xfrm>
            <a:off x="2338388" y="1273175"/>
            <a:ext cx="210343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)+M/P</a:t>
            </a:r>
            <a:endParaRPr lang="el-GR" altLang="en-US" sz="2000" baseline="0" dirty="0">
              <a:solidFill>
                <a:srgbClr val="FF33CC"/>
              </a:solidFill>
            </a:endParaRPr>
          </a:p>
        </p:txBody>
      </p:sp>
      <p:sp>
        <p:nvSpPr>
          <p:cNvPr id="86" name="Oval 80">
            <a:extLst>
              <a:ext uri="{FF2B5EF4-FFF2-40B4-BE49-F238E27FC236}">
                <a16:creationId xmlns:a16="http://schemas.microsoft.com/office/drawing/2014/main" id="{369F229C-EEDE-4595-9868-79EE42EDD585}"/>
              </a:ext>
            </a:extLst>
          </p:cNvPr>
          <p:cNvSpPr>
            <a:spLocks noChangeArrowheads="1"/>
          </p:cNvSpPr>
          <p:nvPr/>
        </p:nvSpPr>
        <p:spPr bwMode="auto">
          <a:xfrm>
            <a:off x="2041525" y="1939925"/>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618578" name="Line 82"/>
          <p:cNvSpPr>
            <a:spLocks noChangeShapeType="1"/>
          </p:cNvSpPr>
          <p:nvPr/>
        </p:nvSpPr>
        <p:spPr bwMode="auto">
          <a:xfrm flipH="1">
            <a:off x="6607176" y="2800598"/>
            <a:ext cx="901700" cy="3556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618579" name="AutoShape 81"/>
          <p:cNvSpPr>
            <a:spLocks noChangeArrowheads="1"/>
          </p:cNvSpPr>
          <p:nvPr/>
        </p:nvSpPr>
        <p:spPr bwMode="auto">
          <a:xfrm>
            <a:off x="7369176" y="2343398"/>
            <a:ext cx="1549400" cy="801688"/>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rgbClr val="3333FF"/>
                </a:solidFill>
              </a:rPr>
              <a:t>Full Employ-ment GDP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85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185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8578" grpId="0" animBg="1"/>
      <p:bldP spid="618579" grpId="0" animBg="1"/>
    </p:bld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101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88AB12E-2A0D-47ED-A2EE-2848646634F3}" type="slidenum">
              <a:rPr lang="de-DE" altLang="en-US" sz="1600" smtClean="0"/>
              <a:pPr>
                <a:spcBef>
                  <a:spcPct val="0"/>
                </a:spcBef>
                <a:buClrTx/>
                <a:buFontTx/>
                <a:buNone/>
              </a:pPr>
              <a:t>151</a:t>
            </a:fld>
            <a:r>
              <a:rPr lang="de-DE" altLang="en-US" sz="1600"/>
              <a:t> -</a:t>
            </a:r>
          </a:p>
        </p:txBody>
      </p:sp>
      <p:sp>
        <p:nvSpPr>
          <p:cNvPr id="171012"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FFC3DD5-3F8A-4388-B0C5-DA2CADE53FEA}" type="slidenum">
              <a:rPr lang="de-DE" altLang="en-US" sz="1600" b="1"/>
              <a:pPr algn="r" eaLnBrk="1" hangingPunct="1">
                <a:spcBef>
                  <a:spcPct val="0"/>
                </a:spcBef>
                <a:buClrTx/>
                <a:buFontTx/>
                <a:buNone/>
              </a:pPr>
              <a:t>151</a:t>
            </a:fld>
            <a:r>
              <a:rPr lang="de-DE" altLang="en-US" sz="1600" b="1"/>
              <a:t> -</a:t>
            </a:r>
          </a:p>
        </p:txBody>
      </p:sp>
      <p:sp>
        <p:nvSpPr>
          <p:cNvPr id="171013"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71051" name="AutoShape 81"/>
          <p:cNvSpPr>
            <a:spLocks noChangeArrowheads="1"/>
          </p:cNvSpPr>
          <p:nvPr/>
        </p:nvSpPr>
        <p:spPr bwMode="auto">
          <a:xfrm>
            <a:off x="114300" y="41386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rgbClr val="3333FF"/>
                </a:solidFill>
              </a:rPr>
              <a:t>What happens now, if the central bank rises money supply and hence total credit supply by </a:t>
            </a:r>
            <a:r>
              <a:rPr lang="en-US" altLang="en-US" sz="2000" dirty="0">
                <a:solidFill>
                  <a:srgbClr val="FF0000"/>
                </a:solidFill>
              </a:rPr>
              <a:t>ΔM /P= 5</a:t>
            </a:r>
            <a:r>
              <a:rPr lang="en-US" altLang="en-US" sz="2000" dirty="0">
                <a:solidFill>
                  <a:srgbClr val="3333FF"/>
                </a:solidFill>
              </a:rPr>
              <a:t>, i.e. the length of one little quad?</a:t>
            </a:r>
          </a:p>
        </p:txBody>
      </p:sp>
      <p:sp>
        <p:nvSpPr>
          <p:cNvPr id="7632898" name="Rectangle 2"/>
          <p:cNvSpPr>
            <a:spLocks noChangeArrowheads="1"/>
          </p:cNvSpPr>
          <p:nvPr/>
        </p:nvSpPr>
        <p:spPr bwMode="auto">
          <a:xfrm>
            <a:off x="0" y="31750"/>
            <a:ext cx="9144000" cy="1100138"/>
          </a:xfrm>
          <a:prstGeom prst="rect">
            <a:avLst/>
          </a:prstGeom>
          <a:noFill/>
          <a:ln w="9525">
            <a:noFill/>
            <a:miter lim="800000"/>
            <a:headEnd/>
            <a:tailEnd/>
          </a:ln>
        </p:spPr>
        <p:txBody>
          <a:bodyPr anchor="ctr"/>
          <a:lstStyle/>
          <a:p>
            <a:pPr algn="ctr" eaLnBrk="1" hangingPunct="1">
              <a:defRPr/>
            </a:pPr>
            <a:r>
              <a:rPr lang="de-DE" sz="2800" b="1" kern="0" dirty="0">
                <a:solidFill>
                  <a:srgbClr val="FFFF00"/>
                </a:solidFill>
                <a:effectLst>
                  <a:outerShdw blurRad="38100" dist="38100" dir="2700000" algn="tl">
                    <a:srgbClr val="000000"/>
                  </a:outerShdw>
                </a:effectLst>
                <a:latin typeface="+mj-lt"/>
                <a:ea typeface="+mj-ea"/>
                <a:cs typeface="+mj-cs"/>
              </a:rPr>
              <a:t>4. The </a:t>
            </a:r>
            <a:r>
              <a:rPr lang="de-DE" sz="2800" b="1" kern="0" dirty="0" err="1">
                <a:solidFill>
                  <a:srgbClr val="FFFF00"/>
                </a:solidFill>
                <a:effectLst>
                  <a:outerShdw blurRad="38100" dist="38100" dir="2700000" algn="tl">
                    <a:srgbClr val="000000"/>
                  </a:outerShdw>
                </a:effectLst>
                <a:latin typeface="+mj-lt"/>
                <a:ea typeface="+mj-ea"/>
                <a:cs typeface="+mj-cs"/>
              </a:rPr>
              <a:t>Keynesian</a:t>
            </a:r>
            <a:r>
              <a:rPr lang="de-DE" sz="2800" b="1" kern="0" dirty="0">
                <a:solidFill>
                  <a:srgbClr val="FFFF00"/>
                </a:solidFill>
                <a:effectLst>
                  <a:outerShdw blurRad="38100" dist="38100" dir="2700000" algn="tl">
                    <a:srgbClr val="000000"/>
                  </a:outerShdw>
                </a:effectLst>
                <a:latin typeface="+mj-lt"/>
                <a:ea typeface="+mj-ea"/>
                <a:cs typeface="+mj-cs"/>
              </a:rPr>
              <a:t> Model </a:t>
            </a:r>
            <a:r>
              <a:rPr lang="de-DE" sz="2800" b="1" kern="0" dirty="0" err="1">
                <a:solidFill>
                  <a:srgbClr val="FFFF00"/>
                </a:solidFill>
                <a:effectLst>
                  <a:outerShdw blurRad="38100" dist="38100" dir="2700000" algn="tl">
                    <a:srgbClr val="000000"/>
                  </a:outerShdw>
                </a:effectLst>
                <a:latin typeface="+mj-lt"/>
                <a:ea typeface="+mj-ea"/>
                <a:cs typeface="+mj-cs"/>
              </a:rPr>
              <a:t>and</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its</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Policy</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Implications</a:t>
            </a:r>
            <a:br>
              <a:rPr lang="de-DE" sz="2800" b="1" kern="0" dirty="0">
                <a:solidFill>
                  <a:srgbClr val="FFFF00"/>
                </a:solidFill>
                <a:effectLst>
                  <a:outerShdw blurRad="38100" dist="38100" dir="2700000" algn="tl">
                    <a:srgbClr val="000000"/>
                  </a:outerShdw>
                </a:effectLst>
                <a:latin typeface="+mj-lt"/>
                <a:ea typeface="+mj-ea"/>
                <a:cs typeface="+mj-cs"/>
              </a:rPr>
            </a:br>
            <a:r>
              <a:rPr lang="de-DE" sz="2800" b="1" kern="0" dirty="0">
                <a:solidFill>
                  <a:srgbClr val="FFFF00"/>
                </a:solidFill>
                <a:effectLst>
                  <a:outerShdw blurRad="38100" dist="38100" dir="2700000" algn="tl">
                    <a:srgbClr val="000000"/>
                  </a:outerShdw>
                </a:effectLst>
                <a:latin typeface="+mj-lt"/>
                <a:ea typeface="+mj-ea"/>
                <a:cs typeface="+mj-cs"/>
              </a:rPr>
              <a:t> </a:t>
            </a:r>
            <a:r>
              <a:rPr lang="de-DE" sz="2600" b="1" kern="0" dirty="0">
                <a:solidFill>
                  <a:srgbClr val="FFFF00"/>
                </a:solidFill>
                <a:effectLst>
                  <a:outerShdw blurRad="38100" dist="38100" dir="2700000" algn="tl">
                    <a:srgbClr val="000000"/>
                  </a:outerShdw>
                </a:effectLst>
                <a:latin typeface="+mj-lt"/>
                <a:ea typeface="+mj-ea"/>
                <a:cs typeface="+mj-cs"/>
              </a:rPr>
              <a:t>4.3.2. </a:t>
            </a:r>
            <a:r>
              <a:rPr lang="de-DE" sz="2600" b="1" kern="0" dirty="0" err="1">
                <a:solidFill>
                  <a:srgbClr val="FFFF00"/>
                </a:solidFill>
                <a:effectLst>
                  <a:outerShdw blurRad="38100" dist="38100" dir="2700000" algn="tl">
                    <a:srgbClr val="000000"/>
                  </a:outerShdw>
                </a:effectLst>
                <a:latin typeface="+mj-lt"/>
                <a:ea typeface="+mj-ea"/>
                <a:cs typeface="+mj-cs"/>
              </a:rPr>
              <a:t>Monetary</a:t>
            </a:r>
            <a:r>
              <a:rPr lang="de-DE" sz="2600" b="1" kern="0" dirty="0">
                <a:solidFill>
                  <a:srgbClr val="FFFF00"/>
                </a:solidFill>
                <a:effectLst>
                  <a:outerShdw blurRad="38100" dist="38100" dir="2700000" algn="tl">
                    <a:srgbClr val="000000"/>
                  </a:outerShdw>
                </a:effectLst>
                <a:latin typeface="+mj-lt"/>
                <a:ea typeface="+mj-ea"/>
                <a:cs typeface="+mj-cs"/>
              </a:rPr>
              <a:t> </a:t>
            </a:r>
            <a:r>
              <a:rPr lang="de-DE" sz="2600" b="1" kern="0" dirty="0" err="1">
                <a:solidFill>
                  <a:srgbClr val="FFFF00"/>
                </a:solidFill>
                <a:effectLst>
                  <a:outerShdw blurRad="38100" dist="38100" dir="2700000" algn="tl">
                    <a:srgbClr val="000000"/>
                  </a:outerShdw>
                </a:effectLst>
                <a:latin typeface="+mj-lt"/>
                <a:ea typeface="+mj-ea"/>
                <a:cs typeface="+mj-cs"/>
              </a:rPr>
              <a:t>Policy</a:t>
            </a:r>
            <a:endParaRPr lang="de-DE" sz="2600" b="1" kern="0" dirty="0">
              <a:solidFill>
                <a:srgbClr val="FFFF00"/>
              </a:solidFill>
              <a:effectLst>
                <a:outerShdw blurRad="38100" dist="38100" dir="2700000" algn="tl">
                  <a:srgbClr val="000000"/>
                </a:outerShdw>
              </a:effectLst>
              <a:latin typeface="+mj-lt"/>
              <a:ea typeface="+mj-ea"/>
              <a:cs typeface="+mj-cs"/>
            </a:endParaRPr>
          </a:p>
        </p:txBody>
      </p:sp>
      <p:graphicFrame>
        <p:nvGraphicFramePr>
          <p:cNvPr id="48" name="Object 2">
            <a:extLst>
              <a:ext uri="{FF2B5EF4-FFF2-40B4-BE49-F238E27FC236}">
                <a16:creationId xmlns:a16="http://schemas.microsoft.com/office/drawing/2014/main" id="{DD2079B3-A5EA-4B02-B617-98A2D09F0A45}"/>
              </a:ext>
            </a:extLst>
          </p:cNvPr>
          <p:cNvGraphicFramePr>
            <a:graphicFrameLocks/>
          </p:cNvGraphicFramePr>
          <p:nvPr/>
        </p:nvGraphicFramePr>
        <p:xfrm>
          <a:off x="4667250" y="1308100"/>
          <a:ext cx="3079750" cy="2330450"/>
        </p:xfrm>
        <a:graphic>
          <a:graphicData uri="http://schemas.openxmlformats.org/presentationml/2006/ole">
            <mc:AlternateContent xmlns:mc="http://schemas.openxmlformats.org/markup-compatibility/2006">
              <mc:Choice xmlns:v="urn:schemas-microsoft-com:vml" Requires="v">
                <p:oleObj spid="_x0000_s172008" name="Diagramm" r:id="rId4" imgW="7448702" imgH="5315102" progId="MSGraph.Chart.8">
                  <p:embed followColorScheme="full"/>
                </p:oleObj>
              </mc:Choice>
              <mc:Fallback>
                <p:oleObj name="Diagramm" r:id="rId4" imgW="7448702" imgH="5315102" progId="MSGraph.Chart.8">
                  <p:embed followColorScheme="full"/>
                  <p:pic>
                    <p:nvPicPr>
                      <p:cNvPr id="236546"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67250" y="13081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9" name="Object 30">
            <a:extLst>
              <a:ext uri="{FF2B5EF4-FFF2-40B4-BE49-F238E27FC236}">
                <a16:creationId xmlns:a16="http://schemas.microsoft.com/office/drawing/2014/main" id="{173F61FB-8CFB-48D4-A3DC-17F8A4E86CF9}"/>
              </a:ext>
            </a:extLst>
          </p:cNvPr>
          <p:cNvGraphicFramePr>
            <a:graphicFrameLocks/>
          </p:cNvGraphicFramePr>
          <p:nvPr/>
        </p:nvGraphicFramePr>
        <p:xfrm>
          <a:off x="1225550" y="1320800"/>
          <a:ext cx="3079750" cy="2330450"/>
        </p:xfrm>
        <a:graphic>
          <a:graphicData uri="http://schemas.openxmlformats.org/presentationml/2006/ole">
            <mc:AlternateContent xmlns:mc="http://schemas.openxmlformats.org/markup-compatibility/2006">
              <mc:Choice xmlns:v="urn:schemas-microsoft-com:vml" Requires="v">
                <p:oleObj spid="_x0000_s172009" name="Diagramm" r:id="rId6" imgW="7439008" imgH="5315085" progId="MSGraph.Chart.8">
                  <p:embed followColorScheme="full"/>
                </p:oleObj>
              </mc:Choice>
              <mc:Fallback>
                <p:oleObj name="Diagramm" r:id="rId6" imgW="7439008" imgH="5315085" progId="MSGraph.Chart.8">
                  <p:embed followColorScheme="full"/>
                  <p:pic>
                    <p:nvPicPr>
                      <p:cNvPr id="236549" name="Object 30"/>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25550" y="13208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0" name="Text Box 14">
            <a:extLst>
              <a:ext uri="{FF2B5EF4-FFF2-40B4-BE49-F238E27FC236}">
                <a16:creationId xmlns:a16="http://schemas.microsoft.com/office/drawing/2014/main" id="{6146CB1E-CBE9-416C-BDBC-793AE6FCB149}"/>
              </a:ext>
            </a:extLst>
          </p:cNvPr>
          <p:cNvSpPr txBox="1">
            <a:spLocks noChangeArrowheads="1"/>
          </p:cNvSpPr>
          <p:nvPr/>
        </p:nvSpPr>
        <p:spPr bwMode="auto">
          <a:xfrm>
            <a:off x="4529138" y="3421063"/>
            <a:ext cx="4492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1" baseline="0"/>
              <a:t>  </a:t>
            </a:r>
          </a:p>
        </p:txBody>
      </p:sp>
      <p:sp>
        <p:nvSpPr>
          <p:cNvPr id="51" name="Text Box 26">
            <a:extLst>
              <a:ext uri="{FF2B5EF4-FFF2-40B4-BE49-F238E27FC236}">
                <a16:creationId xmlns:a16="http://schemas.microsoft.com/office/drawing/2014/main" id="{5697A238-7BA1-40C1-AF88-65BAFFACFE87}"/>
              </a:ext>
            </a:extLst>
          </p:cNvPr>
          <p:cNvSpPr txBox="1">
            <a:spLocks noChangeArrowheads="1"/>
          </p:cNvSpPr>
          <p:nvPr/>
        </p:nvSpPr>
        <p:spPr bwMode="auto">
          <a:xfrm>
            <a:off x="1550988" y="1114425"/>
            <a:ext cx="3540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a:t>
            </a:r>
          </a:p>
        </p:txBody>
      </p:sp>
      <p:sp>
        <p:nvSpPr>
          <p:cNvPr id="52" name="Text Box 28">
            <a:extLst>
              <a:ext uri="{FF2B5EF4-FFF2-40B4-BE49-F238E27FC236}">
                <a16:creationId xmlns:a16="http://schemas.microsoft.com/office/drawing/2014/main" id="{DC397897-C04C-4B89-9D53-4C3635806649}"/>
              </a:ext>
            </a:extLst>
          </p:cNvPr>
          <p:cNvSpPr txBox="1">
            <a:spLocks noChangeArrowheads="1"/>
          </p:cNvSpPr>
          <p:nvPr/>
        </p:nvSpPr>
        <p:spPr bwMode="auto">
          <a:xfrm>
            <a:off x="6946900" y="20859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53" name="Text Box 29">
            <a:extLst>
              <a:ext uri="{FF2B5EF4-FFF2-40B4-BE49-F238E27FC236}">
                <a16:creationId xmlns:a16="http://schemas.microsoft.com/office/drawing/2014/main" id="{87B41E14-8EC6-47A7-9E6B-644D1A9EA360}"/>
              </a:ext>
            </a:extLst>
          </p:cNvPr>
          <p:cNvSpPr txBox="1">
            <a:spLocks noChangeArrowheads="1"/>
          </p:cNvSpPr>
          <p:nvPr/>
        </p:nvSpPr>
        <p:spPr bwMode="auto">
          <a:xfrm>
            <a:off x="7612063" y="29035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54" name="Line 31">
            <a:extLst>
              <a:ext uri="{FF2B5EF4-FFF2-40B4-BE49-F238E27FC236}">
                <a16:creationId xmlns:a16="http://schemas.microsoft.com/office/drawing/2014/main" id="{37A54956-4FC3-427B-89E3-EF993DF9AE7F}"/>
              </a:ext>
            </a:extLst>
          </p:cNvPr>
          <p:cNvSpPr>
            <a:spLocks noChangeShapeType="1"/>
          </p:cNvSpPr>
          <p:nvPr/>
        </p:nvSpPr>
        <p:spPr bwMode="auto">
          <a:xfrm flipV="1">
            <a:off x="4883150" y="14557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5" name="Line 32">
            <a:extLst>
              <a:ext uri="{FF2B5EF4-FFF2-40B4-BE49-F238E27FC236}">
                <a16:creationId xmlns:a16="http://schemas.microsoft.com/office/drawing/2014/main" id="{FD729487-18EA-43A2-A7FB-46E8942440A0}"/>
              </a:ext>
            </a:extLst>
          </p:cNvPr>
          <p:cNvSpPr>
            <a:spLocks noChangeShapeType="1"/>
          </p:cNvSpPr>
          <p:nvPr/>
        </p:nvSpPr>
        <p:spPr bwMode="auto">
          <a:xfrm>
            <a:off x="4179888" y="32369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6" name="Line 33">
            <a:extLst>
              <a:ext uri="{FF2B5EF4-FFF2-40B4-BE49-F238E27FC236}">
                <a16:creationId xmlns:a16="http://schemas.microsoft.com/office/drawing/2014/main" id="{1C8CE9AF-DD17-486D-9834-023AEF491B7B}"/>
              </a:ext>
            </a:extLst>
          </p:cNvPr>
          <p:cNvSpPr>
            <a:spLocks noChangeShapeType="1"/>
          </p:cNvSpPr>
          <p:nvPr/>
        </p:nvSpPr>
        <p:spPr bwMode="auto">
          <a:xfrm rot="5400000" flipH="1">
            <a:off x="1481138"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7" name="Line 34">
            <a:extLst>
              <a:ext uri="{FF2B5EF4-FFF2-40B4-BE49-F238E27FC236}">
                <a16:creationId xmlns:a16="http://schemas.microsoft.com/office/drawing/2014/main" id="{AA65481D-78D6-4537-A1EC-F6E3E556EB69}"/>
              </a:ext>
            </a:extLst>
          </p:cNvPr>
          <p:cNvSpPr>
            <a:spLocks noChangeShapeType="1"/>
          </p:cNvSpPr>
          <p:nvPr/>
        </p:nvSpPr>
        <p:spPr bwMode="auto">
          <a:xfrm flipV="1">
            <a:off x="4884738" y="22828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8" name="Line 35">
            <a:extLst>
              <a:ext uri="{FF2B5EF4-FFF2-40B4-BE49-F238E27FC236}">
                <a16:creationId xmlns:a16="http://schemas.microsoft.com/office/drawing/2014/main" id="{C2C17988-C531-4E77-8A0E-808196744E42}"/>
              </a:ext>
            </a:extLst>
          </p:cNvPr>
          <p:cNvSpPr>
            <a:spLocks noChangeShapeType="1"/>
          </p:cNvSpPr>
          <p:nvPr/>
        </p:nvSpPr>
        <p:spPr bwMode="auto">
          <a:xfrm>
            <a:off x="7605713" y="32321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9" name="Line 36">
            <a:extLst>
              <a:ext uri="{FF2B5EF4-FFF2-40B4-BE49-F238E27FC236}">
                <a16:creationId xmlns:a16="http://schemas.microsoft.com/office/drawing/2014/main" id="{229193BF-29A7-4E99-83D9-8D5C85F82A86}"/>
              </a:ext>
            </a:extLst>
          </p:cNvPr>
          <p:cNvSpPr>
            <a:spLocks noChangeShapeType="1"/>
          </p:cNvSpPr>
          <p:nvPr/>
        </p:nvSpPr>
        <p:spPr bwMode="auto">
          <a:xfrm rot="5400000" flipH="1">
            <a:off x="4830763"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0" name="Text Box 37">
            <a:extLst>
              <a:ext uri="{FF2B5EF4-FFF2-40B4-BE49-F238E27FC236}">
                <a16:creationId xmlns:a16="http://schemas.microsoft.com/office/drawing/2014/main" id="{7D37384E-F7C5-4E21-BA86-859B250B91A4}"/>
              </a:ext>
            </a:extLst>
          </p:cNvPr>
          <p:cNvSpPr txBox="1">
            <a:spLocks noChangeArrowheads="1"/>
          </p:cNvSpPr>
          <p:nvPr/>
        </p:nvSpPr>
        <p:spPr bwMode="auto">
          <a:xfrm>
            <a:off x="4435475" y="266541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61" name="AutoShape 38">
            <a:extLst>
              <a:ext uri="{FF2B5EF4-FFF2-40B4-BE49-F238E27FC236}">
                <a16:creationId xmlns:a16="http://schemas.microsoft.com/office/drawing/2014/main" id="{0E23F6A8-4B31-40CA-ACBB-06CD7B3EA1EC}"/>
              </a:ext>
            </a:extLst>
          </p:cNvPr>
          <p:cNvSpPr>
            <a:spLocks/>
          </p:cNvSpPr>
          <p:nvPr/>
        </p:nvSpPr>
        <p:spPr bwMode="auto">
          <a:xfrm>
            <a:off x="4641850" y="2728913"/>
            <a:ext cx="242888" cy="492125"/>
          </a:xfrm>
          <a:prstGeom prst="leftBrace">
            <a:avLst>
              <a:gd name="adj1" fmla="val 16884"/>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62" name="Text Box 40">
            <a:extLst>
              <a:ext uri="{FF2B5EF4-FFF2-40B4-BE49-F238E27FC236}">
                <a16:creationId xmlns:a16="http://schemas.microsoft.com/office/drawing/2014/main" id="{6526F06B-1A55-4203-9923-3E67910927DD}"/>
              </a:ext>
            </a:extLst>
          </p:cNvPr>
          <p:cNvSpPr txBox="1">
            <a:spLocks noChangeArrowheads="1"/>
          </p:cNvSpPr>
          <p:nvPr/>
        </p:nvSpPr>
        <p:spPr bwMode="auto">
          <a:xfrm>
            <a:off x="4137025" y="28987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63" name="Line 46">
            <a:extLst>
              <a:ext uri="{FF2B5EF4-FFF2-40B4-BE49-F238E27FC236}">
                <a16:creationId xmlns:a16="http://schemas.microsoft.com/office/drawing/2014/main" id="{92A99E13-8DD7-4BB0-9057-F90FFB120653}"/>
              </a:ext>
            </a:extLst>
          </p:cNvPr>
          <p:cNvSpPr>
            <a:spLocks noChangeShapeType="1"/>
          </p:cNvSpPr>
          <p:nvPr/>
        </p:nvSpPr>
        <p:spPr bwMode="auto">
          <a:xfrm flipV="1">
            <a:off x="4897438" y="17764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4" name="Line 47">
            <a:extLst>
              <a:ext uri="{FF2B5EF4-FFF2-40B4-BE49-F238E27FC236}">
                <a16:creationId xmlns:a16="http://schemas.microsoft.com/office/drawing/2014/main" id="{888E8D2B-6CB1-40DF-8D9F-21F97702F961}"/>
              </a:ext>
            </a:extLst>
          </p:cNvPr>
          <p:cNvSpPr>
            <a:spLocks noChangeShapeType="1"/>
          </p:cNvSpPr>
          <p:nvPr/>
        </p:nvSpPr>
        <p:spPr bwMode="auto">
          <a:xfrm rot="5400000" flipH="1">
            <a:off x="5468144" y="2699544"/>
            <a:ext cx="10493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5" name="Line 48">
            <a:extLst>
              <a:ext uri="{FF2B5EF4-FFF2-40B4-BE49-F238E27FC236}">
                <a16:creationId xmlns:a16="http://schemas.microsoft.com/office/drawing/2014/main" id="{5C7DA545-5448-44B5-A3B3-D4EA3BCFA0BC}"/>
              </a:ext>
            </a:extLst>
          </p:cNvPr>
          <p:cNvSpPr>
            <a:spLocks noChangeShapeType="1"/>
          </p:cNvSpPr>
          <p:nvPr/>
        </p:nvSpPr>
        <p:spPr bwMode="auto">
          <a:xfrm>
            <a:off x="4875213" y="22209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6" name="Oval 49">
            <a:extLst>
              <a:ext uri="{FF2B5EF4-FFF2-40B4-BE49-F238E27FC236}">
                <a16:creationId xmlns:a16="http://schemas.microsoft.com/office/drawing/2014/main" id="{40096D57-D283-4DEA-8CF8-4890B6A9440E}"/>
              </a:ext>
            </a:extLst>
          </p:cNvPr>
          <p:cNvSpPr>
            <a:spLocks noChangeArrowheads="1"/>
          </p:cNvSpPr>
          <p:nvPr/>
        </p:nvSpPr>
        <p:spPr bwMode="auto">
          <a:xfrm>
            <a:off x="5946775" y="21939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67" name="Text Box 56">
            <a:extLst>
              <a:ext uri="{FF2B5EF4-FFF2-40B4-BE49-F238E27FC236}">
                <a16:creationId xmlns:a16="http://schemas.microsoft.com/office/drawing/2014/main" id="{F036CF59-0488-4EA3-BD7E-F500BC1AF2B5}"/>
              </a:ext>
            </a:extLst>
          </p:cNvPr>
          <p:cNvSpPr txBox="1">
            <a:spLocks noChangeArrowheads="1"/>
          </p:cNvSpPr>
          <p:nvPr/>
        </p:nvSpPr>
        <p:spPr bwMode="auto">
          <a:xfrm>
            <a:off x="6921500" y="15716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68" name="Line 63">
            <a:extLst>
              <a:ext uri="{FF2B5EF4-FFF2-40B4-BE49-F238E27FC236}">
                <a16:creationId xmlns:a16="http://schemas.microsoft.com/office/drawing/2014/main" id="{82AB26C5-7E1E-43F4-9764-9B79500896EF}"/>
              </a:ext>
            </a:extLst>
          </p:cNvPr>
          <p:cNvSpPr>
            <a:spLocks noChangeShapeType="1"/>
          </p:cNvSpPr>
          <p:nvPr/>
        </p:nvSpPr>
        <p:spPr bwMode="auto">
          <a:xfrm flipV="1">
            <a:off x="2317750" y="1679575"/>
            <a:ext cx="11113"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9" name="Oval 64">
            <a:extLst>
              <a:ext uri="{FF2B5EF4-FFF2-40B4-BE49-F238E27FC236}">
                <a16:creationId xmlns:a16="http://schemas.microsoft.com/office/drawing/2014/main" id="{2E080B35-6F5F-4CE4-B3F9-4A10D2BE3D57}"/>
              </a:ext>
            </a:extLst>
          </p:cNvPr>
          <p:cNvSpPr>
            <a:spLocks noChangeArrowheads="1"/>
          </p:cNvSpPr>
          <p:nvPr/>
        </p:nvSpPr>
        <p:spPr bwMode="auto">
          <a:xfrm>
            <a:off x="2284413" y="19383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0" name="Line 65">
            <a:extLst>
              <a:ext uri="{FF2B5EF4-FFF2-40B4-BE49-F238E27FC236}">
                <a16:creationId xmlns:a16="http://schemas.microsoft.com/office/drawing/2014/main" id="{E9EBD543-A58A-46EF-8CC9-731861083FAD}"/>
              </a:ext>
            </a:extLst>
          </p:cNvPr>
          <p:cNvSpPr>
            <a:spLocks noChangeShapeType="1"/>
          </p:cNvSpPr>
          <p:nvPr/>
        </p:nvSpPr>
        <p:spPr bwMode="auto">
          <a:xfrm>
            <a:off x="1527175" y="1981200"/>
            <a:ext cx="795338" cy="4763"/>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 name="Text Box 67">
            <a:extLst>
              <a:ext uri="{FF2B5EF4-FFF2-40B4-BE49-F238E27FC236}">
                <a16:creationId xmlns:a16="http://schemas.microsoft.com/office/drawing/2014/main" id="{3A300448-1EAE-4A5D-9847-81CE37AA69ED}"/>
              </a:ext>
            </a:extLst>
          </p:cNvPr>
          <p:cNvSpPr txBox="1">
            <a:spLocks noChangeArrowheads="1"/>
          </p:cNvSpPr>
          <p:nvPr/>
        </p:nvSpPr>
        <p:spPr bwMode="auto">
          <a:xfrm>
            <a:off x="2473325" y="1285875"/>
            <a:ext cx="2103438"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)+M/</a:t>
            </a:r>
            <a:r>
              <a:rPr lang="de-DE" altLang="en-US" sz="2000" baseline="0" dirty="0" err="1">
                <a:solidFill>
                  <a:srgbClr val="FF33CC"/>
                </a:solidFill>
              </a:rPr>
              <a:t>P+5</a:t>
            </a:r>
            <a:endParaRPr lang="el-GR" altLang="en-US" sz="2000" baseline="0" dirty="0">
              <a:solidFill>
                <a:srgbClr val="FF33CC"/>
              </a:solidFill>
              <a:cs typeface="Arial" pitchFamily="34" charset="0"/>
            </a:endParaRPr>
          </a:p>
        </p:txBody>
      </p:sp>
      <p:sp>
        <p:nvSpPr>
          <p:cNvPr id="72" name="Line 69">
            <a:extLst>
              <a:ext uri="{FF2B5EF4-FFF2-40B4-BE49-F238E27FC236}">
                <a16:creationId xmlns:a16="http://schemas.microsoft.com/office/drawing/2014/main" id="{6A7B506F-D586-40A8-A7EA-ED346DE36DA6}"/>
              </a:ext>
            </a:extLst>
          </p:cNvPr>
          <p:cNvSpPr>
            <a:spLocks noChangeShapeType="1"/>
          </p:cNvSpPr>
          <p:nvPr/>
        </p:nvSpPr>
        <p:spPr bwMode="auto">
          <a:xfrm>
            <a:off x="2366963" y="1852613"/>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 name="Line 70">
            <a:extLst>
              <a:ext uri="{FF2B5EF4-FFF2-40B4-BE49-F238E27FC236}">
                <a16:creationId xmlns:a16="http://schemas.microsoft.com/office/drawing/2014/main" id="{4FB83DB4-5035-4BE8-890A-FAAA9F2EA6AC}"/>
              </a:ext>
            </a:extLst>
          </p:cNvPr>
          <p:cNvSpPr>
            <a:spLocks noChangeShapeType="1"/>
          </p:cNvSpPr>
          <p:nvPr/>
        </p:nvSpPr>
        <p:spPr bwMode="auto">
          <a:xfrm>
            <a:off x="2368550" y="3076575"/>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4" name="Line 71">
            <a:extLst>
              <a:ext uri="{FF2B5EF4-FFF2-40B4-BE49-F238E27FC236}">
                <a16:creationId xmlns:a16="http://schemas.microsoft.com/office/drawing/2014/main" id="{974EE626-FEA5-447E-AEE6-4F587D95B200}"/>
              </a:ext>
            </a:extLst>
          </p:cNvPr>
          <p:cNvSpPr>
            <a:spLocks noChangeShapeType="1"/>
          </p:cNvSpPr>
          <p:nvPr/>
        </p:nvSpPr>
        <p:spPr bwMode="auto">
          <a:xfrm flipV="1">
            <a:off x="2608263" y="1670050"/>
            <a:ext cx="11112"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 name="Text Box 75">
            <a:extLst>
              <a:ext uri="{FF2B5EF4-FFF2-40B4-BE49-F238E27FC236}">
                <a16:creationId xmlns:a16="http://schemas.microsoft.com/office/drawing/2014/main" id="{44649ED7-9480-44ED-B4F5-E46786CF9429}"/>
              </a:ext>
            </a:extLst>
          </p:cNvPr>
          <p:cNvSpPr txBox="1">
            <a:spLocks noChangeArrowheads="1"/>
          </p:cNvSpPr>
          <p:nvPr/>
        </p:nvSpPr>
        <p:spPr bwMode="auto">
          <a:xfrm>
            <a:off x="2160588" y="3387725"/>
            <a:ext cx="14271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1</a:t>
            </a:r>
            <a:r>
              <a:rPr lang="de-DE" altLang="en-US" sz="2000" baseline="0" dirty="0">
                <a:solidFill>
                  <a:srgbClr val="FF33CC"/>
                </a:solidFill>
              </a:rPr>
              <a:t>+R</a:t>
            </a:r>
            <a:r>
              <a:rPr lang="de-DE" altLang="en-US" sz="2000" baseline="-25000" dirty="0">
                <a:solidFill>
                  <a:srgbClr val="FF33CC"/>
                </a:solidFill>
              </a:rPr>
              <a:t>D,1</a:t>
            </a:r>
            <a:endParaRPr lang="el-GR" altLang="en-US" sz="2000" baseline="-25000" dirty="0">
              <a:solidFill>
                <a:srgbClr val="FF33CC"/>
              </a:solidFill>
            </a:endParaRPr>
          </a:p>
        </p:txBody>
      </p:sp>
      <p:sp>
        <p:nvSpPr>
          <p:cNvPr id="76" name="Text Box 76">
            <a:extLst>
              <a:ext uri="{FF2B5EF4-FFF2-40B4-BE49-F238E27FC236}">
                <a16:creationId xmlns:a16="http://schemas.microsoft.com/office/drawing/2014/main" id="{B387CB5E-312F-4A79-87B1-0EFB651F8C06}"/>
              </a:ext>
            </a:extLst>
          </p:cNvPr>
          <p:cNvSpPr txBox="1">
            <a:spLocks noChangeArrowheads="1"/>
          </p:cNvSpPr>
          <p:nvPr/>
        </p:nvSpPr>
        <p:spPr bwMode="auto">
          <a:xfrm>
            <a:off x="962025" y="18081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1800" baseline="-25000" dirty="0" err="1">
                <a:solidFill>
                  <a:srgbClr val="66FFFF"/>
                </a:solidFill>
              </a:rPr>
              <a:t>1</a:t>
            </a:r>
            <a:endParaRPr lang="el-GR" altLang="en-US" sz="1800" baseline="-25000" dirty="0">
              <a:solidFill>
                <a:srgbClr val="66FFFF"/>
              </a:solidFill>
            </a:endParaRPr>
          </a:p>
        </p:txBody>
      </p:sp>
      <p:sp>
        <p:nvSpPr>
          <p:cNvPr id="77" name="Line 84">
            <a:extLst>
              <a:ext uri="{FF2B5EF4-FFF2-40B4-BE49-F238E27FC236}">
                <a16:creationId xmlns:a16="http://schemas.microsoft.com/office/drawing/2014/main" id="{31389155-8F83-40FE-B630-5532E2A11907}"/>
              </a:ext>
            </a:extLst>
          </p:cNvPr>
          <p:cNvSpPr>
            <a:spLocks noChangeShapeType="1"/>
          </p:cNvSpPr>
          <p:nvPr/>
        </p:nvSpPr>
        <p:spPr bwMode="auto">
          <a:xfrm>
            <a:off x="1598613" y="1465263"/>
            <a:ext cx="1792287"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8" name="Text Box 77">
            <a:extLst>
              <a:ext uri="{FF2B5EF4-FFF2-40B4-BE49-F238E27FC236}">
                <a16:creationId xmlns:a16="http://schemas.microsoft.com/office/drawing/2014/main" id="{1E1D4375-CDD0-4BBD-B3BB-1AED5FD0D38C}"/>
              </a:ext>
            </a:extLst>
          </p:cNvPr>
          <p:cNvSpPr txBox="1">
            <a:spLocks noChangeArrowheads="1"/>
          </p:cNvSpPr>
          <p:nvPr/>
        </p:nvSpPr>
        <p:spPr bwMode="auto">
          <a:xfrm>
            <a:off x="3216275" y="2263775"/>
            <a:ext cx="155257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a:t>
            </a:r>
            <a:endParaRPr lang="el-GR" altLang="en-US" sz="2000" baseline="0" dirty="0">
              <a:solidFill>
                <a:srgbClr val="FF33CC"/>
              </a:solidFill>
            </a:endParaRPr>
          </a:p>
        </p:txBody>
      </p:sp>
      <p:sp>
        <p:nvSpPr>
          <p:cNvPr id="79" name="Oval 79">
            <a:extLst>
              <a:ext uri="{FF2B5EF4-FFF2-40B4-BE49-F238E27FC236}">
                <a16:creationId xmlns:a16="http://schemas.microsoft.com/office/drawing/2014/main" id="{0EFB098D-ED3B-479A-AA80-D44DDA77A4AB}"/>
              </a:ext>
            </a:extLst>
          </p:cNvPr>
          <p:cNvSpPr>
            <a:spLocks noChangeArrowheads="1"/>
          </p:cNvSpPr>
          <p:nvPr/>
        </p:nvSpPr>
        <p:spPr bwMode="auto">
          <a:xfrm>
            <a:off x="2286000" y="1939925"/>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0" name="Line 46">
            <a:extLst>
              <a:ext uri="{FF2B5EF4-FFF2-40B4-BE49-F238E27FC236}">
                <a16:creationId xmlns:a16="http://schemas.microsoft.com/office/drawing/2014/main" id="{1C57C81A-4814-41C7-959A-653438D368EB}"/>
              </a:ext>
            </a:extLst>
          </p:cNvPr>
          <p:cNvSpPr>
            <a:spLocks noChangeShapeType="1"/>
          </p:cNvSpPr>
          <p:nvPr/>
        </p:nvSpPr>
        <p:spPr bwMode="auto">
          <a:xfrm>
            <a:off x="1573213" y="16303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1" name="Text Box 55">
            <a:extLst>
              <a:ext uri="{FF2B5EF4-FFF2-40B4-BE49-F238E27FC236}">
                <a16:creationId xmlns:a16="http://schemas.microsoft.com/office/drawing/2014/main" id="{84B3A0D3-C94B-4627-A978-B5C73B7F25EA}"/>
              </a:ext>
            </a:extLst>
          </p:cNvPr>
          <p:cNvSpPr txBox="1">
            <a:spLocks noChangeArrowheads="1"/>
          </p:cNvSpPr>
          <p:nvPr/>
        </p:nvSpPr>
        <p:spPr bwMode="auto">
          <a:xfrm>
            <a:off x="3341688" y="2744788"/>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endParaRPr lang="el-GR" altLang="en-US" sz="1800" baseline="0">
              <a:solidFill>
                <a:srgbClr val="66FFFF"/>
              </a:solidFill>
            </a:endParaRPr>
          </a:p>
        </p:txBody>
      </p:sp>
      <p:sp>
        <p:nvSpPr>
          <p:cNvPr id="82" name="Text Box 52">
            <a:extLst>
              <a:ext uri="{FF2B5EF4-FFF2-40B4-BE49-F238E27FC236}">
                <a16:creationId xmlns:a16="http://schemas.microsoft.com/office/drawing/2014/main" id="{526C9430-46A2-4A44-9B01-60421F3EB33B}"/>
              </a:ext>
            </a:extLst>
          </p:cNvPr>
          <p:cNvSpPr txBox="1">
            <a:spLocks noChangeArrowheads="1"/>
          </p:cNvSpPr>
          <p:nvPr/>
        </p:nvSpPr>
        <p:spPr bwMode="auto">
          <a:xfrm>
            <a:off x="1890713" y="3371850"/>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83" name="Line 100">
            <a:extLst>
              <a:ext uri="{FF2B5EF4-FFF2-40B4-BE49-F238E27FC236}">
                <a16:creationId xmlns:a16="http://schemas.microsoft.com/office/drawing/2014/main" id="{2F3F0C95-6A03-4F7E-99A2-CFEBEE04086F}"/>
              </a:ext>
            </a:extLst>
          </p:cNvPr>
          <p:cNvSpPr>
            <a:spLocks noChangeShapeType="1"/>
          </p:cNvSpPr>
          <p:nvPr/>
        </p:nvSpPr>
        <p:spPr bwMode="auto">
          <a:xfrm rot="5400000" flipH="1">
            <a:off x="1406525" y="2622551"/>
            <a:ext cx="1330325"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4" name="Oval 80">
            <a:extLst>
              <a:ext uri="{FF2B5EF4-FFF2-40B4-BE49-F238E27FC236}">
                <a16:creationId xmlns:a16="http://schemas.microsoft.com/office/drawing/2014/main" id="{5773B012-F0EA-4460-ABFD-EE01084A51E4}"/>
              </a:ext>
            </a:extLst>
          </p:cNvPr>
          <p:cNvSpPr>
            <a:spLocks noChangeArrowheads="1"/>
          </p:cNvSpPr>
          <p:nvPr/>
        </p:nvSpPr>
        <p:spPr bwMode="auto">
          <a:xfrm>
            <a:off x="2041525" y="1939925"/>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5" name="Line 51">
            <a:extLst>
              <a:ext uri="{FF2B5EF4-FFF2-40B4-BE49-F238E27FC236}">
                <a16:creationId xmlns:a16="http://schemas.microsoft.com/office/drawing/2014/main" id="{3FED83A3-F454-43EA-8E7F-05F9BAFAD945}"/>
              </a:ext>
            </a:extLst>
          </p:cNvPr>
          <p:cNvSpPr>
            <a:spLocks noChangeShapeType="1"/>
          </p:cNvSpPr>
          <p:nvPr/>
        </p:nvSpPr>
        <p:spPr bwMode="auto">
          <a:xfrm rot="5400000" flipH="1">
            <a:off x="6415881" y="3240882"/>
            <a:ext cx="24923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6" name="Text Box 57">
            <a:extLst>
              <a:ext uri="{FF2B5EF4-FFF2-40B4-BE49-F238E27FC236}">
                <a16:creationId xmlns:a16="http://schemas.microsoft.com/office/drawing/2014/main" id="{EFEF5E6C-B97D-4D8B-A7C5-87E51021C374}"/>
              </a:ext>
            </a:extLst>
          </p:cNvPr>
          <p:cNvSpPr txBox="1">
            <a:spLocks noChangeArrowheads="1"/>
          </p:cNvSpPr>
          <p:nvPr/>
        </p:nvSpPr>
        <p:spPr bwMode="auto">
          <a:xfrm>
            <a:off x="5757863" y="33655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endParaRPr lang="el-GR" altLang="en-US" sz="2000" baseline="-25000" dirty="0">
              <a:solidFill>
                <a:srgbClr val="66FFFF"/>
              </a:solidFill>
            </a:endParaRPr>
          </a:p>
        </p:txBody>
      </p:sp>
      <p:sp>
        <p:nvSpPr>
          <p:cNvPr id="87" name="Text Box 77">
            <a:extLst>
              <a:ext uri="{FF2B5EF4-FFF2-40B4-BE49-F238E27FC236}">
                <a16:creationId xmlns:a16="http://schemas.microsoft.com/office/drawing/2014/main" id="{E399F15E-5130-4A59-9653-9BDEAFE58220}"/>
              </a:ext>
            </a:extLst>
          </p:cNvPr>
          <p:cNvSpPr txBox="1">
            <a:spLocks noChangeArrowheads="1"/>
          </p:cNvSpPr>
          <p:nvPr/>
        </p:nvSpPr>
        <p:spPr bwMode="auto">
          <a:xfrm>
            <a:off x="6367463" y="33782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74" grpId="0" animBg="1"/>
    </p:bld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203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D057455-EE26-4979-98CD-BC4C4EF3127A}" type="slidenum">
              <a:rPr lang="de-DE" altLang="en-US" sz="1600" smtClean="0"/>
              <a:pPr>
                <a:spcBef>
                  <a:spcPct val="0"/>
                </a:spcBef>
                <a:buClrTx/>
                <a:buFontTx/>
                <a:buNone/>
              </a:pPr>
              <a:t>152</a:t>
            </a:fld>
            <a:r>
              <a:rPr lang="de-DE" altLang="en-US" sz="1600"/>
              <a:t> -</a:t>
            </a:r>
          </a:p>
        </p:txBody>
      </p:sp>
      <p:sp>
        <p:nvSpPr>
          <p:cNvPr id="172036"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2AC21933-0C18-409E-88BB-247B116FBA07}" type="slidenum">
              <a:rPr lang="de-DE" altLang="en-US" sz="1600" b="1"/>
              <a:pPr algn="r" eaLnBrk="1" hangingPunct="1">
                <a:spcBef>
                  <a:spcPct val="0"/>
                </a:spcBef>
                <a:buClrTx/>
                <a:buFontTx/>
                <a:buNone/>
              </a:pPr>
              <a:t>152</a:t>
            </a:fld>
            <a:r>
              <a:rPr lang="de-DE" altLang="en-US" sz="1600" b="1"/>
              <a:t> -</a:t>
            </a:r>
          </a:p>
        </p:txBody>
      </p:sp>
      <p:sp>
        <p:nvSpPr>
          <p:cNvPr id="172037"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72076" name="AutoShape 81"/>
          <p:cNvSpPr>
            <a:spLocks noChangeArrowheads="1"/>
          </p:cNvSpPr>
          <p:nvPr/>
        </p:nvSpPr>
        <p:spPr bwMode="auto">
          <a:xfrm>
            <a:off x="88900" y="41386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rgbClr val="3333FF"/>
                </a:solidFill>
              </a:rPr>
              <a:t>The raise of money supply causes a reduction of the interest rate from </a:t>
            </a:r>
            <a:r>
              <a:rPr lang="en-US" altLang="en-US" sz="2000" dirty="0" err="1">
                <a:solidFill>
                  <a:srgbClr val="3333FF"/>
                </a:solidFill>
              </a:rPr>
              <a:t>i</a:t>
            </a:r>
            <a:r>
              <a:rPr lang="en-US" altLang="en-US" sz="2000" baseline="-25000" dirty="0" err="1">
                <a:solidFill>
                  <a:srgbClr val="3333FF"/>
                </a:solidFill>
              </a:rPr>
              <a:t>1</a:t>
            </a:r>
            <a:r>
              <a:rPr lang="en-US" altLang="en-US" sz="2000" dirty="0">
                <a:solidFill>
                  <a:srgbClr val="3333FF"/>
                </a:solidFill>
              </a:rPr>
              <a:t> to </a:t>
            </a:r>
            <a:r>
              <a:rPr lang="en-US" altLang="en-US" sz="2000" dirty="0" err="1">
                <a:solidFill>
                  <a:srgbClr val="3333FF"/>
                </a:solidFill>
              </a:rPr>
              <a:t>i</a:t>
            </a:r>
            <a:r>
              <a:rPr lang="en-US" altLang="en-US" sz="2000" baseline="-25000" dirty="0" err="1">
                <a:solidFill>
                  <a:srgbClr val="3333FF"/>
                </a:solidFill>
              </a:rPr>
              <a:t>2</a:t>
            </a:r>
            <a:r>
              <a:rPr lang="en-US" altLang="en-US" sz="2000" dirty="0">
                <a:solidFill>
                  <a:srgbClr val="3333FF"/>
                </a:solidFill>
              </a:rPr>
              <a:t>. This rises investment from </a:t>
            </a:r>
            <a:r>
              <a:rPr lang="en-US" altLang="en-US" sz="2000" dirty="0" err="1">
                <a:solidFill>
                  <a:srgbClr val="3333FF"/>
                </a:solidFill>
              </a:rPr>
              <a:t>I</a:t>
            </a:r>
            <a:r>
              <a:rPr lang="en-US" altLang="en-US" sz="2000" baseline="-25000" dirty="0" err="1">
                <a:solidFill>
                  <a:srgbClr val="3333FF"/>
                </a:solidFill>
              </a:rPr>
              <a:t>1</a:t>
            </a:r>
            <a:r>
              <a:rPr lang="en-US" altLang="en-US" sz="2000" dirty="0">
                <a:solidFill>
                  <a:srgbClr val="3333FF"/>
                </a:solidFill>
              </a:rPr>
              <a:t> to </a:t>
            </a:r>
            <a:r>
              <a:rPr lang="en-US" altLang="en-US" sz="2000" dirty="0" err="1">
                <a:solidFill>
                  <a:srgbClr val="3333FF"/>
                </a:solidFill>
              </a:rPr>
              <a:t>I</a:t>
            </a:r>
            <a:r>
              <a:rPr lang="en-US" altLang="en-US" sz="2000" baseline="-25000" dirty="0" err="1">
                <a:solidFill>
                  <a:srgbClr val="3333FF"/>
                </a:solidFill>
              </a:rPr>
              <a:t>2</a:t>
            </a:r>
            <a:r>
              <a:rPr lang="en-US" altLang="en-US" sz="2000" dirty="0">
                <a:solidFill>
                  <a:srgbClr val="3333FF"/>
                </a:solidFill>
              </a:rPr>
              <a:t>.</a:t>
            </a:r>
            <a:endParaRPr lang="en-US" altLang="en-US" sz="2000" baseline="30000" dirty="0">
              <a:solidFill>
                <a:srgbClr val="3333FF"/>
              </a:solidFill>
            </a:endParaRPr>
          </a:p>
        </p:txBody>
      </p:sp>
      <p:sp>
        <p:nvSpPr>
          <p:cNvPr id="7632898" name="Rectangle 2"/>
          <p:cNvSpPr>
            <a:spLocks noChangeArrowheads="1"/>
          </p:cNvSpPr>
          <p:nvPr/>
        </p:nvSpPr>
        <p:spPr bwMode="auto">
          <a:xfrm>
            <a:off x="0" y="31750"/>
            <a:ext cx="9144000" cy="1100138"/>
          </a:xfrm>
          <a:prstGeom prst="rect">
            <a:avLst/>
          </a:prstGeom>
          <a:noFill/>
          <a:ln w="9525">
            <a:noFill/>
            <a:miter lim="800000"/>
            <a:headEnd/>
            <a:tailEnd/>
          </a:ln>
        </p:spPr>
        <p:txBody>
          <a:bodyPr anchor="ctr"/>
          <a:lstStyle/>
          <a:p>
            <a:pPr algn="ctr" eaLnBrk="1" hangingPunct="1">
              <a:defRPr/>
            </a:pPr>
            <a:r>
              <a:rPr lang="de-DE" sz="2800" b="1" kern="0" dirty="0">
                <a:solidFill>
                  <a:srgbClr val="FFFF00"/>
                </a:solidFill>
                <a:effectLst>
                  <a:outerShdw blurRad="38100" dist="38100" dir="2700000" algn="tl">
                    <a:srgbClr val="000000"/>
                  </a:outerShdw>
                </a:effectLst>
                <a:latin typeface="+mj-lt"/>
                <a:ea typeface="+mj-ea"/>
                <a:cs typeface="+mj-cs"/>
              </a:rPr>
              <a:t>4. The </a:t>
            </a:r>
            <a:r>
              <a:rPr lang="de-DE" sz="2800" b="1" kern="0" dirty="0" err="1">
                <a:solidFill>
                  <a:srgbClr val="FFFF00"/>
                </a:solidFill>
                <a:effectLst>
                  <a:outerShdw blurRad="38100" dist="38100" dir="2700000" algn="tl">
                    <a:srgbClr val="000000"/>
                  </a:outerShdw>
                </a:effectLst>
                <a:latin typeface="+mj-lt"/>
                <a:ea typeface="+mj-ea"/>
                <a:cs typeface="+mj-cs"/>
              </a:rPr>
              <a:t>Keynesian</a:t>
            </a:r>
            <a:r>
              <a:rPr lang="de-DE" sz="2800" b="1" kern="0" dirty="0">
                <a:solidFill>
                  <a:srgbClr val="FFFF00"/>
                </a:solidFill>
                <a:effectLst>
                  <a:outerShdw blurRad="38100" dist="38100" dir="2700000" algn="tl">
                    <a:srgbClr val="000000"/>
                  </a:outerShdw>
                </a:effectLst>
                <a:latin typeface="+mj-lt"/>
                <a:ea typeface="+mj-ea"/>
                <a:cs typeface="+mj-cs"/>
              </a:rPr>
              <a:t> Model </a:t>
            </a:r>
            <a:r>
              <a:rPr lang="de-DE" sz="2800" b="1" kern="0" dirty="0" err="1">
                <a:solidFill>
                  <a:srgbClr val="FFFF00"/>
                </a:solidFill>
                <a:effectLst>
                  <a:outerShdw blurRad="38100" dist="38100" dir="2700000" algn="tl">
                    <a:srgbClr val="000000"/>
                  </a:outerShdw>
                </a:effectLst>
                <a:latin typeface="+mj-lt"/>
                <a:ea typeface="+mj-ea"/>
                <a:cs typeface="+mj-cs"/>
              </a:rPr>
              <a:t>and</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its</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Policy</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Implications</a:t>
            </a:r>
            <a:br>
              <a:rPr lang="de-DE" sz="2800" b="1" kern="0" dirty="0">
                <a:solidFill>
                  <a:srgbClr val="FFFF00"/>
                </a:solidFill>
                <a:effectLst>
                  <a:outerShdw blurRad="38100" dist="38100" dir="2700000" algn="tl">
                    <a:srgbClr val="000000"/>
                  </a:outerShdw>
                </a:effectLst>
                <a:latin typeface="+mj-lt"/>
                <a:ea typeface="+mj-ea"/>
                <a:cs typeface="+mj-cs"/>
              </a:rPr>
            </a:br>
            <a:r>
              <a:rPr lang="de-DE" sz="2800" b="1" kern="0" dirty="0">
                <a:solidFill>
                  <a:srgbClr val="FFFF00"/>
                </a:solidFill>
                <a:effectLst>
                  <a:outerShdw blurRad="38100" dist="38100" dir="2700000" algn="tl">
                    <a:srgbClr val="000000"/>
                  </a:outerShdw>
                </a:effectLst>
                <a:latin typeface="+mj-lt"/>
                <a:ea typeface="+mj-ea"/>
                <a:cs typeface="+mj-cs"/>
              </a:rPr>
              <a:t> </a:t>
            </a:r>
            <a:r>
              <a:rPr lang="de-DE" sz="2600" b="1" kern="0" dirty="0">
                <a:solidFill>
                  <a:srgbClr val="FFFF00"/>
                </a:solidFill>
                <a:effectLst>
                  <a:outerShdw blurRad="38100" dist="38100" dir="2700000" algn="tl">
                    <a:srgbClr val="000000"/>
                  </a:outerShdw>
                </a:effectLst>
                <a:latin typeface="+mj-lt"/>
                <a:ea typeface="+mj-ea"/>
                <a:cs typeface="+mj-cs"/>
              </a:rPr>
              <a:t>4.3.2. </a:t>
            </a:r>
            <a:r>
              <a:rPr lang="de-DE" sz="2600" b="1" kern="0" dirty="0" err="1">
                <a:solidFill>
                  <a:srgbClr val="FFFF00"/>
                </a:solidFill>
                <a:effectLst>
                  <a:outerShdw blurRad="38100" dist="38100" dir="2700000" algn="tl">
                    <a:srgbClr val="000000"/>
                  </a:outerShdw>
                </a:effectLst>
                <a:latin typeface="+mj-lt"/>
                <a:ea typeface="+mj-ea"/>
                <a:cs typeface="+mj-cs"/>
              </a:rPr>
              <a:t>Monetary</a:t>
            </a:r>
            <a:r>
              <a:rPr lang="de-DE" sz="2600" b="1" kern="0" dirty="0">
                <a:solidFill>
                  <a:srgbClr val="FFFF00"/>
                </a:solidFill>
                <a:effectLst>
                  <a:outerShdw blurRad="38100" dist="38100" dir="2700000" algn="tl">
                    <a:srgbClr val="000000"/>
                  </a:outerShdw>
                </a:effectLst>
                <a:latin typeface="+mj-lt"/>
                <a:ea typeface="+mj-ea"/>
                <a:cs typeface="+mj-cs"/>
              </a:rPr>
              <a:t> </a:t>
            </a:r>
            <a:r>
              <a:rPr lang="de-DE" sz="2600" b="1" kern="0" dirty="0" err="1">
                <a:solidFill>
                  <a:srgbClr val="FFFF00"/>
                </a:solidFill>
                <a:effectLst>
                  <a:outerShdw blurRad="38100" dist="38100" dir="2700000" algn="tl">
                    <a:srgbClr val="000000"/>
                  </a:outerShdw>
                </a:effectLst>
                <a:latin typeface="+mj-lt"/>
                <a:ea typeface="+mj-ea"/>
                <a:cs typeface="+mj-cs"/>
              </a:rPr>
              <a:t>Policy</a:t>
            </a:r>
            <a:endParaRPr lang="de-DE" sz="2600" b="1" kern="0" dirty="0">
              <a:solidFill>
                <a:srgbClr val="FFFF00"/>
              </a:solidFill>
              <a:effectLst>
                <a:outerShdw blurRad="38100" dist="38100" dir="2700000" algn="tl">
                  <a:srgbClr val="000000"/>
                </a:outerShdw>
              </a:effectLst>
              <a:latin typeface="+mj-lt"/>
              <a:ea typeface="+mj-ea"/>
              <a:cs typeface="+mj-cs"/>
            </a:endParaRPr>
          </a:p>
        </p:txBody>
      </p:sp>
      <p:graphicFrame>
        <p:nvGraphicFramePr>
          <p:cNvPr id="52" name="Object 2">
            <a:extLst>
              <a:ext uri="{FF2B5EF4-FFF2-40B4-BE49-F238E27FC236}">
                <a16:creationId xmlns:a16="http://schemas.microsoft.com/office/drawing/2014/main" id="{13BD3C5D-5036-45E8-9E3E-68D013338820}"/>
              </a:ext>
            </a:extLst>
          </p:cNvPr>
          <p:cNvGraphicFramePr>
            <a:graphicFrameLocks/>
          </p:cNvGraphicFramePr>
          <p:nvPr/>
        </p:nvGraphicFramePr>
        <p:xfrm>
          <a:off x="4667250" y="1308100"/>
          <a:ext cx="3079750" cy="2330450"/>
        </p:xfrm>
        <a:graphic>
          <a:graphicData uri="http://schemas.openxmlformats.org/presentationml/2006/ole">
            <mc:AlternateContent xmlns:mc="http://schemas.openxmlformats.org/markup-compatibility/2006">
              <mc:Choice xmlns:v="urn:schemas-microsoft-com:vml" Requires="v">
                <p:oleObj spid="_x0000_s173038" name="Diagramm" r:id="rId4" imgW="7448702" imgH="5315102" progId="MSGraph.Chart.8">
                  <p:embed followColorScheme="full"/>
                </p:oleObj>
              </mc:Choice>
              <mc:Fallback>
                <p:oleObj name="Diagramm" r:id="rId4" imgW="7448702" imgH="5315102" progId="MSGraph.Chart.8">
                  <p:embed followColorScheme="full"/>
                  <p:pic>
                    <p:nvPicPr>
                      <p:cNvPr id="23757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67250" y="13081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3" name="Object 30">
            <a:extLst>
              <a:ext uri="{FF2B5EF4-FFF2-40B4-BE49-F238E27FC236}">
                <a16:creationId xmlns:a16="http://schemas.microsoft.com/office/drawing/2014/main" id="{C7B9B308-7FA6-4057-B3D0-6A5DF9864448}"/>
              </a:ext>
            </a:extLst>
          </p:cNvPr>
          <p:cNvGraphicFramePr>
            <a:graphicFrameLocks/>
          </p:cNvGraphicFramePr>
          <p:nvPr/>
        </p:nvGraphicFramePr>
        <p:xfrm>
          <a:off x="1225550" y="1320800"/>
          <a:ext cx="3079750" cy="2330450"/>
        </p:xfrm>
        <a:graphic>
          <a:graphicData uri="http://schemas.openxmlformats.org/presentationml/2006/ole">
            <mc:AlternateContent xmlns:mc="http://schemas.openxmlformats.org/markup-compatibility/2006">
              <mc:Choice xmlns:v="urn:schemas-microsoft-com:vml" Requires="v">
                <p:oleObj spid="_x0000_s173039" name="Diagramm" r:id="rId6" imgW="7439008" imgH="5315085" progId="MSGraph.Chart.8">
                  <p:embed followColorScheme="full"/>
                </p:oleObj>
              </mc:Choice>
              <mc:Fallback>
                <p:oleObj name="Diagramm" r:id="rId6" imgW="7439008" imgH="5315085" progId="MSGraph.Chart.8">
                  <p:embed followColorScheme="full"/>
                  <p:pic>
                    <p:nvPicPr>
                      <p:cNvPr id="237573" name="Object 30"/>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25550" y="13208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4" name="Text Box 25">
            <a:extLst>
              <a:ext uri="{FF2B5EF4-FFF2-40B4-BE49-F238E27FC236}">
                <a16:creationId xmlns:a16="http://schemas.microsoft.com/office/drawing/2014/main" id="{21CDFA08-A285-40EC-A993-04A38F0B737B}"/>
              </a:ext>
            </a:extLst>
          </p:cNvPr>
          <p:cNvSpPr txBox="1">
            <a:spLocks noChangeArrowheads="1"/>
          </p:cNvSpPr>
          <p:nvPr/>
        </p:nvSpPr>
        <p:spPr bwMode="auto">
          <a:xfrm>
            <a:off x="4883150" y="10890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t>Y</a:t>
            </a:r>
          </a:p>
        </p:txBody>
      </p:sp>
      <p:sp>
        <p:nvSpPr>
          <p:cNvPr id="55" name="Text Box 26">
            <a:extLst>
              <a:ext uri="{FF2B5EF4-FFF2-40B4-BE49-F238E27FC236}">
                <a16:creationId xmlns:a16="http://schemas.microsoft.com/office/drawing/2014/main" id="{65DC5571-29D8-43DE-A324-AC2691D3C2F0}"/>
              </a:ext>
            </a:extLst>
          </p:cNvPr>
          <p:cNvSpPr txBox="1">
            <a:spLocks noChangeArrowheads="1"/>
          </p:cNvSpPr>
          <p:nvPr/>
        </p:nvSpPr>
        <p:spPr bwMode="auto">
          <a:xfrm>
            <a:off x="1550988" y="1114425"/>
            <a:ext cx="3540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a:t>
            </a:r>
          </a:p>
        </p:txBody>
      </p:sp>
      <p:sp>
        <p:nvSpPr>
          <p:cNvPr id="56" name="Text Box 27">
            <a:extLst>
              <a:ext uri="{FF2B5EF4-FFF2-40B4-BE49-F238E27FC236}">
                <a16:creationId xmlns:a16="http://schemas.microsoft.com/office/drawing/2014/main" id="{6D0AAB4E-AB66-4E43-A548-3A158AF73DC2}"/>
              </a:ext>
            </a:extLst>
          </p:cNvPr>
          <p:cNvSpPr txBox="1">
            <a:spLocks noChangeArrowheads="1"/>
          </p:cNvSpPr>
          <p:nvPr/>
        </p:nvSpPr>
        <p:spPr bwMode="auto">
          <a:xfrm>
            <a:off x="962025" y="2041525"/>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1800" baseline="-25000" dirty="0" err="1">
                <a:solidFill>
                  <a:srgbClr val="66FFFF"/>
                </a:solidFill>
              </a:rPr>
              <a:t>2</a:t>
            </a:r>
            <a:endParaRPr lang="el-GR" altLang="en-US" sz="1800" baseline="-25000" dirty="0">
              <a:solidFill>
                <a:srgbClr val="66FFFF"/>
              </a:solidFill>
            </a:endParaRPr>
          </a:p>
        </p:txBody>
      </p:sp>
      <p:sp>
        <p:nvSpPr>
          <p:cNvPr id="57" name="Text Box 28">
            <a:extLst>
              <a:ext uri="{FF2B5EF4-FFF2-40B4-BE49-F238E27FC236}">
                <a16:creationId xmlns:a16="http://schemas.microsoft.com/office/drawing/2014/main" id="{C127285D-A55A-4478-906F-A8F79108C834}"/>
              </a:ext>
            </a:extLst>
          </p:cNvPr>
          <p:cNvSpPr txBox="1">
            <a:spLocks noChangeArrowheads="1"/>
          </p:cNvSpPr>
          <p:nvPr/>
        </p:nvSpPr>
        <p:spPr bwMode="auto">
          <a:xfrm>
            <a:off x="6946900" y="20859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58" name="Text Box 29">
            <a:extLst>
              <a:ext uri="{FF2B5EF4-FFF2-40B4-BE49-F238E27FC236}">
                <a16:creationId xmlns:a16="http://schemas.microsoft.com/office/drawing/2014/main" id="{3427B2F7-F54D-41D5-95E8-796E5F766B22}"/>
              </a:ext>
            </a:extLst>
          </p:cNvPr>
          <p:cNvSpPr txBox="1">
            <a:spLocks noChangeArrowheads="1"/>
          </p:cNvSpPr>
          <p:nvPr/>
        </p:nvSpPr>
        <p:spPr bwMode="auto">
          <a:xfrm>
            <a:off x="7612063" y="29035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59" name="Line 31">
            <a:extLst>
              <a:ext uri="{FF2B5EF4-FFF2-40B4-BE49-F238E27FC236}">
                <a16:creationId xmlns:a16="http://schemas.microsoft.com/office/drawing/2014/main" id="{71A60DB5-EBDB-4ACA-9255-7A58E7AAB498}"/>
              </a:ext>
            </a:extLst>
          </p:cNvPr>
          <p:cNvSpPr>
            <a:spLocks noChangeShapeType="1"/>
          </p:cNvSpPr>
          <p:nvPr/>
        </p:nvSpPr>
        <p:spPr bwMode="auto">
          <a:xfrm flipV="1">
            <a:off x="4883150" y="14557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0" name="Line 32">
            <a:extLst>
              <a:ext uri="{FF2B5EF4-FFF2-40B4-BE49-F238E27FC236}">
                <a16:creationId xmlns:a16="http://schemas.microsoft.com/office/drawing/2014/main" id="{678A5BA4-AD2F-4759-9561-B0F2208ECC51}"/>
              </a:ext>
            </a:extLst>
          </p:cNvPr>
          <p:cNvSpPr>
            <a:spLocks noChangeShapeType="1"/>
          </p:cNvSpPr>
          <p:nvPr/>
        </p:nvSpPr>
        <p:spPr bwMode="auto">
          <a:xfrm>
            <a:off x="4179888" y="32369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1" name="Line 33">
            <a:extLst>
              <a:ext uri="{FF2B5EF4-FFF2-40B4-BE49-F238E27FC236}">
                <a16:creationId xmlns:a16="http://schemas.microsoft.com/office/drawing/2014/main" id="{2AB81313-9EFA-47AC-BC1A-588E05F486B5}"/>
              </a:ext>
            </a:extLst>
          </p:cNvPr>
          <p:cNvSpPr>
            <a:spLocks noChangeShapeType="1"/>
          </p:cNvSpPr>
          <p:nvPr/>
        </p:nvSpPr>
        <p:spPr bwMode="auto">
          <a:xfrm rot="5400000" flipH="1">
            <a:off x="1481138"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2" name="Line 34">
            <a:extLst>
              <a:ext uri="{FF2B5EF4-FFF2-40B4-BE49-F238E27FC236}">
                <a16:creationId xmlns:a16="http://schemas.microsoft.com/office/drawing/2014/main" id="{E59FE151-FADE-4242-B1D7-F47F3D56AAEC}"/>
              </a:ext>
            </a:extLst>
          </p:cNvPr>
          <p:cNvSpPr>
            <a:spLocks noChangeShapeType="1"/>
          </p:cNvSpPr>
          <p:nvPr/>
        </p:nvSpPr>
        <p:spPr bwMode="auto">
          <a:xfrm flipV="1">
            <a:off x="4884738" y="22828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3" name="Line 35">
            <a:extLst>
              <a:ext uri="{FF2B5EF4-FFF2-40B4-BE49-F238E27FC236}">
                <a16:creationId xmlns:a16="http://schemas.microsoft.com/office/drawing/2014/main" id="{67A3E15C-0D4B-428A-84CA-F81558FE85F0}"/>
              </a:ext>
            </a:extLst>
          </p:cNvPr>
          <p:cNvSpPr>
            <a:spLocks noChangeShapeType="1"/>
          </p:cNvSpPr>
          <p:nvPr/>
        </p:nvSpPr>
        <p:spPr bwMode="auto">
          <a:xfrm>
            <a:off x="7605713" y="32321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4" name="Line 36">
            <a:extLst>
              <a:ext uri="{FF2B5EF4-FFF2-40B4-BE49-F238E27FC236}">
                <a16:creationId xmlns:a16="http://schemas.microsoft.com/office/drawing/2014/main" id="{70383DD0-5591-4DCE-93E0-8811FC8F98C8}"/>
              </a:ext>
            </a:extLst>
          </p:cNvPr>
          <p:cNvSpPr>
            <a:spLocks noChangeShapeType="1"/>
          </p:cNvSpPr>
          <p:nvPr/>
        </p:nvSpPr>
        <p:spPr bwMode="auto">
          <a:xfrm rot="5400000" flipH="1">
            <a:off x="4830763"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5" name="Text Box 37">
            <a:extLst>
              <a:ext uri="{FF2B5EF4-FFF2-40B4-BE49-F238E27FC236}">
                <a16:creationId xmlns:a16="http://schemas.microsoft.com/office/drawing/2014/main" id="{4BE5E008-8F9E-4BAA-A0CC-9723716D932A}"/>
              </a:ext>
            </a:extLst>
          </p:cNvPr>
          <p:cNvSpPr txBox="1">
            <a:spLocks noChangeArrowheads="1"/>
          </p:cNvSpPr>
          <p:nvPr/>
        </p:nvSpPr>
        <p:spPr bwMode="auto">
          <a:xfrm>
            <a:off x="4435475" y="266541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66" name="AutoShape 38">
            <a:extLst>
              <a:ext uri="{FF2B5EF4-FFF2-40B4-BE49-F238E27FC236}">
                <a16:creationId xmlns:a16="http://schemas.microsoft.com/office/drawing/2014/main" id="{842CA9E1-4CC1-4E59-AEF7-A48631972846}"/>
              </a:ext>
            </a:extLst>
          </p:cNvPr>
          <p:cNvSpPr>
            <a:spLocks/>
          </p:cNvSpPr>
          <p:nvPr/>
        </p:nvSpPr>
        <p:spPr bwMode="auto">
          <a:xfrm>
            <a:off x="4641850" y="2728913"/>
            <a:ext cx="242888" cy="492125"/>
          </a:xfrm>
          <a:prstGeom prst="leftBrace">
            <a:avLst>
              <a:gd name="adj1" fmla="val 16884"/>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67" name="Text Box 40">
            <a:extLst>
              <a:ext uri="{FF2B5EF4-FFF2-40B4-BE49-F238E27FC236}">
                <a16:creationId xmlns:a16="http://schemas.microsoft.com/office/drawing/2014/main" id="{B2B5F3D4-62D6-46C9-BF31-141D1EE00854}"/>
              </a:ext>
            </a:extLst>
          </p:cNvPr>
          <p:cNvSpPr txBox="1">
            <a:spLocks noChangeArrowheads="1"/>
          </p:cNvSpPr>
          <p:nvPr/>
        </p:nvSpPr>
        <p:spPr bwMode="auto">
          <a:xfrm>
            <a:off x="4137025" y="28987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68" name="Line 45">
            <a:extLst>
              <a:ext uri="{FF2B5EF4-FFF2-40B4-BE49-F238E27FC236}">
                <a16:creationId xmlns:a16="http://schemas.microsoft.com/office/drawing/2014/main" id="{44039C39-345C-4189-A7DA-94F1756ECFA8}"/>
              </a:ext>
            </a:extLst>
          </p:cNvPr>
          <p:cNvSpPr>
            <a:spLocks noChangeShapeType="1"/>
          </p:cNvSpPr>
          <p:nvPr/>
        </p:nvSpPr>
        <p:spPr bwMode="auto">
          <a:xfrm>
            <a:off x="1573213" y="16303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9" name="Line 46">
            <a:extLst>
              <a:ext uri="{FF2B5EF4-FFF2-40B4-BE49-F238E27FC236}">
                <a16:creationId xmlns:a16="http://schemas.microsoft.com/office/drawing/2014/main" id="{2BBAA57D-E6C2-42D1-8628-84702C5C4F95}"/>
              </a:ext>
            </a:extLst>
          </p:cNvPr>
          <p:cNvSpPr>
            <a:spLocks noChangeShapeType="1"/>
          </p:cNvSpPr>
          <p:nvPr/>
        </p:nvSpPr>
        <p:spPr bwMode="auto">
          <a:xfrm flipV="1">
            <a:off x="4897438" y="17764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0" name="Line 47">
            <a:extLst>
              <a:ext uri="{FF2B5EF4-FFF2-40B4-BE49-F238E27FC236}">
                <a16:creationId xmlns:a16="http://schemas.microsoft.com/office/drawing/2014/main" id="{F7BEEBB1-CB3F-4060-B292-5AC9950C979D}"/>
              </a:ext>
            </a:extLst>
          </p:cNvPr>
          <p:cNvSpPr>
            <a:spLocks noChangeShapeType="1"/>
          </p:cNvSpPr>
          <p:nvPr/>
        </p:nvSpPr>
        <p:spPr bwMode="auto">
          <a:xfrm rot="5400000" flipH="1">
            <a:off x="5461794" y="2705894"/>
            <a:ext cx="10620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 name="Line 48">
            <a:extLst>
              <a:ext uri="{FF2B5EF4-FFF2-40B4-BE49-F238E27FC236}">
                <a16:creationId xmlns:a16="http://schemas.microsoft.com/office/drawing/2014/main" id="{1E42E4B7-FE59-4C84-9F80-89D2E9C72D14}"/>
              </a:ext>
            </a:extLst>
          </p:cNvPr>
          <p:cNvSpPr>
            <a:spLocks noChangeShapeType="1"/>
          </p:cNvSpPr>
          <p:nvPr/>
        </p:nvSpPr>
        <p:spPr bwMode="auto">
          <a:xfrm>
            <a:off x="4875213" y="22209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2" name="Oval 49">
            <a:extLst>
              <a:ext uri="{FF2B5EF4-FFF2-40B4-BE49-F238E27FC236}">
                <a16:creationId xmlns:a16="http://schemas.microsoft.com/office/drawing/2014/main" id="{E875E851-D05E-443C-8561-50D6E7BB93D2}"/>
              </a:ext>
            </a:extLst>
          </p:cNvPr>
          <p:cNvSpPr>
            <a:spLocks noChangeArrowheads="1"/>
          </p:cNvSpPr>
          <p:nvPr/>
        </p:nvSpPr>
        <p:spPr bwMode="auto">
          <a:xfrm>
            <a:off x="5946775" y="21939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3" name="Text Box 56">
            <a:extLst>
              <a:ext uri="{FF2B5EF4-FFF2-40B4-BE49-F238E27FC236}">
                <a16:creationId xmlns:a16="http://schemas.microsoft.com/office/drawing/2014/main" id="{F4EBD08D-4858-4496-8497-E3BD4C280753}"/>
              </a:ext>
            </a:extLst>
          </p:cNvPr>
          <p:cNvSpPr txBox="1">
            <a:spLocks noChangeArrowheads="1"/>
          </p:cNvSpPr>
          <p:nvPr/>
        </p:nvSpPr>
        <p:spPr bwMode="auto">
          <a:xfrm>
            <a:off x="6921500" y="15716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4" name="Line 84">
            <a:extLst>
              <a:ext uri="{FF2B5EF4-FFF2-40B4-BE49-F238E27FC236}">
                <a16:creationId xmlns:a16="http://schemas.microsoft.com/office/drawing/2014/main" id="{6C869FBE-5A62-4F2E-BB87-1E0DE73F6B53}"/>
              </a:ext>
            </a:extLst>
          </p:cNvPr>
          <p:cNvSpPr>
            <a:spLocks noChangeShapeType="1"/>
          </p:cNvSpPr>
          <p:nvPr/>
        </p:nvSpPr>
        <p:spPr bwMode="auto">
          <a:xfrm>
            <a:off x="1598613" y="1465263"/>
            <a:ext cx="1792287"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 name="Oval 64">
            <a:extLst>
              <a:ext uri="{FF2B5EF4-FFF2-40B4-BE49-F238E27FC236}">
                <a16:creationId xmlns:a16="http://schemas.microsoft.com/office/drawing/2014/main" id="{9676B5C0-A9D3-40A7-9400-FD47A0E0DDF4}"/>
              </a:ext>
            </a:extLst>
          </p:cNvPr>
          <p:cNvSpPr>
            <a:spLocks noChangeArrowheads="1"/>
          </p:cNvSpPr>
          <p:nvPr/>
        </p:nvSpPr>
        <p:spPr bwMode="auto">
          <a:xfrm>
            <a:off x="2284413" y="19383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6" name="Line 65">
            <a:extLst>
              <a:ext uri="{FF2B5EF4-FFF2-40B4-BE49-F238E27FC236}">
                <a16:creationId xmlns:a16="http://schemas.microsoft.com/office/drawing/2014/main" id="{9EA70027-92A1-4B77-923C-A7064B2402BD}"/>
              </a:ext>
            </a:extLst>
          </p:cNvPr>
          <p:cNvSpPr>
            <a:spLocks noChangeShapeType="1"/>
          </p:cNvSpPr>
          <p:nvPr/>
        </p:nvSpPr>
        <p:spPr bwMode="auto">
          <a:xfrm>
            <a:off x="1527175" y="1981200"/>
            <a:ext cx="795338" cy="4763"/>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 name="Text Box 67">
            <a:extLst>
              <a:ext uri="{FF2B5EF4-FFF2-40B4-BE49-F238E27FC236}">
                <a16:creationId xmlns:a16="http://schemas.microsoft.com/office/drawing/2014/main" id="{764B4B3E-7717-4BE4-B944-ECAF632722DC}"/>
              </a:ext>
            </a:extLst>
          </p:cNvPr>
          <p:cNvSpPr txBox="1">
            <a:spLocks noChangeArrowheads="1"/>
          </p:cNvSpPr>
          <p:nvPr/>
        </p:nvSpPr>
        <p:spPr bwMode="auto">
          <a:xfrm>
            <a:off x="2473325" y="1285875"/>
            <a:ext cx="2103438"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)+M/</a:t>
            </a:r>
            <a:r>
              <a:rPr lang="de-DE" altLang="en-US" sz="2000" baseline="0" dirty="0" err="1">
                <a:solidFill>
                  <a:srgbClr val="FF33CC"/>
                </a:solidFill>
              </a:rPr>
              <a:t>P+5</a:t>
            </a:r>
            <a:endParaRPr lang="el-GR" altLang="en-US" sz="2000" baseline="0" dirty="0">
              <a:solidFill>
                <a:srgbClr val="FF33CC"/>
              </a:solidFill>
              <a:cs typeface="Arial" pitchFamily="34" charset="0"/>
            </a:endParaRPr>
          </a:p>
        </p:txBody>
      </p:sp>
      <p:sp>
        <p:nvSpPr>
          <p:cNvPr id="78" name="Line 71">
            <a:extLst>
              <a:ext uri="{FF2B5EF4-FFF2-40B4-BE49-F238E27FC236}">
                <a16:creationId xmlns:a16="http://schemas.microsoft.com/office/drawing/2014/main" id="{EA660A1F-F9C1-49FB-BF9E-1E9EE721E5DA}"/>
              </a:ext>
            </a:extLst>
          </p:cNvPr>
          <p:cNvSpPr>
            <a:spLocks noChangeShapeType="1"/>
          </p:cNvSpPr>
          <p:nvPr/>
        </p:nvSpPr>
        <p:spPr bwMode="auto">
          <a:xfrm flipV="1">
            <a:off x="2608263" y="1670050"/>
            <a:ext cx="11112"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9" name="Line 72">
            <a:extLst>
              <a:ext uri="{FF2B5EF4-FFF2-40B4-BE49-F238E27FC236}">
                <a16:creationId xmlns:a16="http://schemas.microsoft.com/office/drawing/2014/main" id="{5438CF24-0854-4DD8-AC56-CD5652CB4D53}"/>
              </a:ext>
            </a:extLst>
          </p:cNvPr>
          <p:cNvSpPr>
            <a:spLocks noChangeShapeType="1"/>
          </p:cNvSpPr>
          <p:nvPr/>
        </p:nvSpPr>
        <p:spPr bwMode="auto">
          <a:xfrm>
            <a:off x="1520825" y="2182813"/>
            <a:ext cx="1092200" cy="476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0" name="Line 73">
            <a:extLst>
              <a:ext uri="{FF2B5EF4-FFF2-40B4-BE49-F238E27FC236}">
                <a16:creationId xmlns:a16="http://schemas.microsoft.com/office/drawing/2014/main" id="{DB0411CD-DFBA-4672-9EC3-A739AF5D1A01}"/>
              </a:ext>
            </a:extLst>
          </p:cNvPr>
          <p:cNvSpPr>
            <a:spLocks noChangeShapeType="1"/>
          </p:cNvSpPr>
          <p:nvPr/>
        </p:nvSpPr>
        <p:spPr bwMode="auto">
          <a:xfrm rot="5400000">
            <a:off x="1438275" y="2092326"/>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1" name="Text Box 74">
            <a:extLst>
              <a:ext uri="{FF2B5EF4-FFF2-40B4-BE49-F238E27FC236}">
                <a16:creationId xmlns:a16="http://schemas.microsoft.com/office/drawing/2014/main" id="{BB96027C-0846-408E-A89F-9D792226872E}"/>
              </a:ext>
            </a:extLst>
          </p:cNvPr>
          <p:cNvSpPr txBox="1">
            <a:spLocks noChangeArrowheads="1"/>
          </p:cNvSpPr>
          <p:nvPr/>
        </p:nvSpPr>
        <p:spPr bwMode="auto">
          <a:xfrm>
            <a:off x="3341688" y="2744788"/>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endParaRPr lang="el-GR" altLang="en-US" sz="1800" baseline="0">
              <a:solidFill>
                <a:srgbClr val="66FFFF"/>
              </a:solidFill>
            </a:endParaRPr>
          </a:p>
        </p:txBody>
      </p:sp>
      <p:sp>
        <p:nvSpPr>
          <p:cNvPr id="82" name="Text Box 77">
            <a:extLst>
              <a:ext uri="{FF2B5EF4-FFF2-40B4-BE49-F238E27FC236}">
                <a16:creationId xmlns:a16="http://schemas.microsoft.com/office/drawing/2014/main" id="{FF46B696-1F8E-4C40-BDFB-633915E4D30E}"/>
              </a:ext>
            </a:extLst>
          </p:cNvPr>
          <p:cNvSpPr txBox="1">
            <a:spLocks noChangeArrowheads="1"/>
          </p:cNvSpPr>
          <p:nvPr/>
        </p:nvSpPr>
        <p:spPr bwMode="auto">
          <a:xfrm>
            <a:off x="2147888" y="337343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83" name="Oval 78">
            <a:extLst>
              <a:ext uri="{FF2B5EF4-FFF2-40B4-BE49-F238E27FC236}">
                <a16:creationId xmlns:a16="http://schemas.microsoft.com/office/drawing/2014/main" id="{05C2248C-3D22-48CE-9971-48484B3A7485}"/>
              </a:ext>
            </a:extLst>
          </p:cNvPr>
          <p:cNvSpPr>
            <a:spLocks noChangeArrowheads="1"/>
          </p:cNvSpPr>
          <p:nvPr/>
        </p:nvSpPr>
        <p:spPr bwMode="auto">
          <a:xfrm>
            <a:off x="2574925" y="2151063"/>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4" name="Line 85">
            <a:extLst>
              <a:ext uri="{FF2B5EF4-FFF2-40B4-BE49-F238E27FC236}">
                <a16:creationId xmlns:a16="http://schemas.microsoft.com/office/drawing/2014/main" id="{37B6C454-817C-43D6-8082-0B0731CF1FB0}"/>
              </a:ext>
            </a:extLst>
          </p:cNvPr>
          <p:cNvSpPr>
            <a:spLocks noChangeShapeType="1"/>
          </p:cNvSpPr>
          <p:nvPr/>
        </p:nvSpPr>
        <p:spPr bwMode="auto">
          <a:xfrm rot="5400000" flipH="1">
            <a:off x="1782762" y="2693988"/>
            <a:ext cx="1108075"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 name="Text Box 82">
            <a:extLst>
              <a:ext uri="{FF2B5EF4-FFF2-40B4-BE49-F238E27FC236}">
                <a16:creationId xmlns:a16="http://schemas.microsoft.com/office/drawing/2014/main" id="{BEAD7B97-AA9E-4999-82B7-B559C6F38DBE}"/>
              </a:ext>
            </a:extLst>
          </p:cNvPr>
          <p:cNvSpPr txBox="1">
            <a:spLocks noChangeArrowheads="1"/>
          </p:cNvSpPr>
          <p:nvPr/>
        </p:nvSpPr>
        <p:spPr bwMode="auto">
          <a:xfrm>
            <a:off x="2427288" y="3362325"/>
            <a:ext cx="14271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2</a:t>
            </a:r>
            <a:r>
              <a:rPr lang="de-DE" altLang="en-US" sz="2000" baseline="0" dirty="0">
                <a:solidFill>
                  <a:srgbClr val="FF33CC"/>
                </a:solidFill>
              </a:rPr>
              <a:t>+R</a:t>
            </a:r>
            <a:r>
              <a:rPr lang="de-DE" altLang="en-US" sz="2000" baseline="-25000" dirty="0">
                <a:solidFill>
                  <a:srgbClr val="FF33CC"/>
                </a:solidFill>
              </a:rPr>
              <a:t>D,1</a:t>
            </a:r>
            <a:endParaRPr lang="el-GR" altLang="en-US" sz="2000" baseline="-25000" dirty="0">
              <a:solidFill>
                <a:srgbClr val="FF33CC"/>
              </a:solidFill>
            </a:endParaRPr>
          </a:p>
        </p:txBody>
      </p:sp>
      <p:sp>
        <p:nvSpPr>
          <p:cNvPr id="86" name="Line 84">
            <a:extLst>
              <a:ext uri="{FF2B5EF4-FFF2-40B4-BE49-F238E27FC236}">
                <a16:creationId xmlns:a16="http://schemas.microsoft.com/office/drawing/2014/main" id="{07316F2A-06AE-4F99-8C06-D89E05399804}"/>
              </a:ext>
            </a:extLst>
          </p:cNvPr>
          <p:cNvSpPr>
            <a:spLocks noChangeShapeType="1"/>
          </p:cNvSpPr>
          <p:nvPr/>
        </p:nvSpPr>
        <p:spPr bwMode="auto">
          <a:xfrm>
            <a:off x="2101850" y="3232150"/>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7" name="Text Box 86">
            <a:extLst>
              <a:ext uri="{FF2B5EF4-FFF2-40B4-BE49-F238E27FC236}">
                <a16:creationId xmlns:a16="http://schemas.microsoft.com/office/drawing/2014/main" id="{4E800033-F58E-44D9-AFD4-7607ACB183E8}"/>
              </a:ext>
            </a:extLst>
          </p:cNvPr>
          <p:cNvSpPr txBox="1">
            <a:spLocks noChangeArrowheads="1"/>
          </p:cNvSpPr>
          <p:nvPr/>
        </p:nvSpPr>
        <p:spPr bwMode="auto">
          <a:xfrm>
            <a:off x="962025" y="18081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1800" baseline="-25000" dirty="0" err="1">
                <a:solidFill>
                  <a:srgbClr val="66FFFF"/>
                </a:solidFill>
              </a:rPr>
              <a:t>1</a:t>
            </a:r>
            <a:endParaRPr lang="el-GR" altLang="en-US" sz="1800" baseline="-25000" dirty="0">
              <a:solidFill>
                <a:srgbClr val="66FFFF"/>
              </a:solidFill>
            </a:endParaRPr>
          </a:p>
        </p:txBody>
      </p:sp>
      <p:sp>
        <p:nvSpPr>
          <p:cNvPr id="88" name="Text Box 87">
            <a:extLst>
              <a:ext uri="{FF2B5EF4-FFF2-40B4-BE49-F238E27FC236}">
                <a16:creationId xmlns:a16="http://schemas.microsoft.com/office/drawing/2014/main" id="{7D4A3AA3-B6C4-406E-ABFD-A3D1ADF02D47}"/>
              </a:ext>
            </a:extLst>
          </p:cNvPr>
          <p:cNvSpPr txBox="1">
            <a:spLocks noChangeArrowheads="1"/>
          </p:cNvSpPr>
          <p:nvPr/>
        </p:nvSpPr>
        <p:spPr bwMode="auto">
          <a:xfrm>
            <a:off x="3216275" y="2263775"/>
            <a:ext cx="155257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a:t>
            </a:r>
            <a:endParaRPr lang="el-GR" altLang="en-US" sz="2000" baseline="0" dirty="0">
              <a:solidFill>
                <a:srgbClr val="FF33CC"/>
              </a:solidFill>
            </a:endParaRPr>
          </a:p>
        </p:txBody>
      </p:sp>
      <p:grpSp>
        <p:nvGrpSpPr>
          <p:cNvPr id="89" name="Group 103">
            <a:extLst>
              <a:ext uri="{FF2B5EF4-FFF2-40B4-BE49-F238E27FC236}">
                <a16:creationId xmlns:a16="http://schemas.microsoft.com/office/drawing/2014/main" id="{8B4687CC-E5AA-475A-A51B-CAEC529F9CD8}"/>
              </a:ext>
            </a:extLst>
          </p:cNvPr>
          <p:cNvGrpSpPr>
            <a:grpSpLocks/>
          </p:cNvGrpSpPr>
          <p:nvPr/>
        </p:nvGrpSpPr>
        <p:grpSpPr bwMode="auto">
          <a:xfrm>
            <a:off x="1890713" y="1957388"/>
            <a:ext cx="488950" cy="1816099"/>
            <a:chOff x="1031" y="889"/>
            <a:chExt cx="308" cy="1144"/>
          </a:xfrm>
        </p:grpSpPr>
        <p:sp>
          <p:nvSpPr>
            <p:cNvPr id="90" name="Text Box 52">
              <a:extLst>
                <a:ext uri="{FF2B5EF4-FFF2-40B4-BE49-F238E27FC236}">
                  <a16:creationId xmlns:a16="http://schemas.microsoft.com/office/drawing/2014/main" id="{EFBC63C7-5B84-4DE2-8121-2A57223E3E69}"/>
                </a:ext>
              </a:extLst>
            </p:cNvPr>
            <p:cNvSpPr txBox="1">
              <a:spLocks noChangeArrowheads="1"/>
            </p:cNvSpPr>
            <p:nvPr/>
          </p:nvSpPr>
          <p:spPr bwMode="auto">
            <a:xfrm>
              <a:off x="1031" y="1780"/>
              <a:ext cx="308" cy="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91" name="Line 98">
              <a:extLst>
                <a:ext uri="{FF2B5EF4-FFF2-40B4-BE49-F238E27FC236}">
                  <a16:creationId xmlns:a16="http://schemas.microsoft.com/office/drawing/2014/main" id="{0C93C67D-788F-4661-837E-D2AC24E49B1B}"/>
                </a:ext>
              </a:extLst>
            </p:cNvPr>
            <p:cNvSpPr>
              <a:spLocks noChangeShapeType="1"/>
            </p:cNvSpPr>
            <p:nvPr/>
          </p:nvSpPr>
          <p:spPr bwMode="auto">
            <a:xfrm rot="5400000" flipH="1">
              <a:off x="726" y="1308"/>
              <a:ext cx="8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grpSp>
      <p:sp>
        <p:nvSpPr>
          <p:cNvPr id="92" name="Oval 80">
            <a:extLst>
              <a:ext uri="{FF2B5EF4-FFF2-40B4-BE49-F238E27FC236}">
                <a16:creationId xmlns:a16="http://schemas.microsoft.com/office/drawing/2014/main" id="{0DCF9840-65C3-45BD-8D53-F93B10060E49}"/>
              </a:ext>
            </a:extLst>
          </p:cNvPr>
          <p:cNvSpPr>
            <a:spLocks noChangeArrowheads="1"/>
          </p:cNvSpPr>
          <p:nvPr/>
        </p:nvSpPr>
        <p:spPr bwMode="auto">
          <a:xfrm>
            <a:off x="2041525" y="1939925"/>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3" name="Oval 79">
            <a:extLst>
              <a:ext uri="{FF2B5EF4-FFF2-40B4-BE49-F238E27FC236}">
                <a16:creationId xmlns:a16="http://schemas.microsoft.com/office/drawing/2014/main" id="{5D982AB8-B4CF-41D0-9576-94460E1779A8}"/>
              </a:ext>
            </a:extLst>
          </p:cNvPr>
          <p:cNvSpPr>
            <a:spLocks noChangeArrowheads="1"/>
          </p:cNvSpPr>
          <p:nvPr/>
        </p:nvSpPr>
        <p:spPr bwMode="auto">
          <a:xfrm>
            <a:off x="2298700" y="2152650"/>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4" name="Line 51">
            <a:extLst>
              <a:ext uri="{FF2B5EF4-FFF2-40B4-BE49-F238E27FC236}">
                <a16:creationId xmlns:a16="http://schemas.microsoft.com/office/drawing/2014/main" id="{351BBF92-05EA-4B21-B534-D33983382BF1}"/>
              </a:ext>
            </a:extLst>
          </p:cNvPr>
          <p:cNvSpPr>
            <a:spLocks noChangeShapeType="1"/>
          </p:cNvSpPr>
          <p:nvPr/>
        </p:nvSpPr>
        <p:spPr bwMode="auto">
          <a:xfrm rot="5400000" flipH="1">
            <a:off x="6415881" y="3240882"/>
            <a:ext cx="24923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5" name="Text Box 57">
            <a:extLst>
              <a:ext uri="{FF2B5EF4-FFF2-40B4-BE49-F238E27FC236}">
                <a16:creationId xmlns:a16="http://schemas.microsoft.com/office/drawing/2014/main" id="{AC099492-E811-4AA4-A383-D758B0560C2E}"/>
              </a:ext>
            </a:extLst>
          </p:cNvPr>
          <p:cNvSpPr txBox="1">
            <a:spLocks noChangeArrowheads="1"/>
          </p:cNvSpPr>
          <p:nvPr/>
        </p:nvSpPr>
        <p:spPr bwMode="auto">
          <a:xfrm>
            <a:off x="5757863" y="33655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endParaRPr lang="el-GR" altLang="en-US" sz="2000" baseline="-25000" dirty="0">
              <a:solidFill>
                <a:srgbClr val="66FFFF"/>
              </a:solidFill>
            </a:endParaRPr>
          </a:p>
        </p:txBody>
      </p:sp>
      <p:sp>
        <p:nvSpPr>
          <p:cNvPr id="96" name="Text Box 77">
            <a:extLst>
              <a:ext uri="{FF2B5EF4-FFF2-40B4-BE49-F238E27FC236}">
                <a16:creationId xmlns:a16="http://schemas.microsoft.com/office/drawing/2014/main" id="{82497C60-E711-497D-8217-E9F2BC903CBD}"/>
              </a:ext>
            </a:extLst>
          </p:cNvPr>
          <p:cNvSpPr txBox="1">
            <a:spLocks noChangeArrowheads="1"/>
          </p:cNvSpPr>
          <p:nvPr/>
        </p:nvSpPr>
        <p:spPr bwMode="auto">
          <a:xfrm>
            <a:off x="6367463" y="33782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79" grpId="0" animBg="1"/>
      <p:bldP spid="80" grpId="0" animBg="1"/>
      <p:bldP spid="82" grpId="0"/>
      <p:bldP spid="83" grpId="0" animBg="1"/>
      <p:bldP spid="84" grpId="0" animBg="1"/>
      <p:bldP spid="86" grpId="0" animBg="1"/>
      <p:bldP spid="93" grpId="0" animBg="1"/>
    </p:bld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305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3098731-0BAA-4738-BABF-B0F5DAF9F50C}" type="slidenum">
              <a:rPr lang="de-DE" altLang="en-US" sz="1600" smtClean="0"/>
              <a:pPr>
                <a:spcBef>
                  <a:spcPct val="0"/>
                </a:spcBef>
                <a:buClrTx/>
                <a:buFontTx/>
                <a:buNone/>
              </a:pPr>
              <a:t>153</a:t>
            </a:fld>
            <a:r>
              <a:rPr lang="de-DE" altLang="en-US" sz="1600"/>
              <a:t> -</a:t>
            </a:r>
          </a:p>
        </p:txBody>
      </p:sp>
      <p:sp>
        <p:nvSpPr>
          <p:cNvPr id="173060"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DBC5904-A11E-48C7-B890-085C5D003EB5}" type="slidenum">
              <a:rPr lang="de-DE" altLang="en-US" sz="1600" b="1"/>
              <a:pPr algn="r" eaLnBrk="1" hangingPunct="1">
                <a:spcBef>
                  <a:spcPct val="0"/>
                </a:spcBef>
                <a:buClrTx/>
                <a:buFontTx/>
                <a:buNone/>
              </a:pPr>
              <a:t>153</a:t>
            </a:fld>
            <a:r>
              <a:rPr lang="de-DE" altLang="en-US" sz="1600" b="1"/>
              <a:t> -</a:t>
            </a:r>
          </a:p>
        </p:txBody>
      </p:sp>
      <p:sp>
        <p:nvSpPr>
          <p:cNvPr id="173061"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73111" name="AutoShape 81"/>
          <p:cNvSpPr>
            <a:spLocks noChangeArrowheads="1"/>
          </p:cNvSpPr>
          <p:nvPr/>
        </p:nvSpPr>
        <p:spPr bwMode="auto">
          <a:xfrm>
            <a:off x="101600" y="41386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1900">
                <a:solidFill>
                  <a:srgbClr val="3333FF"/>
                </a:solidFill>
              </a:rPr>
              <a:t>The rise of investment by 5 increases the demand for goods by 5. The multiplier process causes a final increase in GDP by 10 units.</a:t>
            </a:r>
          </a:p>
        </p:txBody>
      </p:sp>
      <p:sp>
        <p:nvSpPr>
          <p:cNvPr id="7632898" name="Rectangle 2"/>
          <p:cNvSpPr>
            <a:spLocks noChangeArrowheads="1"/>
          </p:cNvSpPr>
          <p:nvPr/>
        </p:nvSpPr>
        <p:spPr bwMode="auto">
          <a:xfrm>
            <a:off x="0" y="31750"/>
            <a:ext cx="9144000" cy="1100138"/>
          </a:xfrm>
          <a:prstGeom prst="rect">
            <a:avLst/>
          </a:prstGeom>
          <a:noFill/>
          <a:ln w="9525">
            <a:noFill/>
            <a:miter lim="800000"/>
            <a:headEnd/>
            <a:tailEnd/>
          </a:ln>
        </p:spPr>
        <p:txBody>
          <a:bodyPr anchor="ctr"/>
          <a:lstStyle/>
          <a:p>
            <a:pPr algn="ctr" eaLnBrk="1" hangingPunct="1">
              <a:defRPr/>
            </a:pPr>
            <a:r>
              <a:rPr lang="de-DE" sz="2800" b="1" kern="0" dirty="0">
                <a:solidFill>
                  <a:srgbClr val="FFFF00"/>
                </a:solidFill>
                <a:effectLst>
                  <a:outerShdw blurRad="38100" dist="38100" dir="2700000" algn="tl">
                    <a:srgbClr val="000000"/>
                  </a:outerShdw>
                </a:effectLst>
                <a:latin typeface="+mj-lt"/>
                <a:ea typeface="+mj-ea"/>
                <a:cs typeface="+mj-cs"/>
              </a:rPr>
              <a:t>4. The </a:t>
            </a:r>
            <a:r>
              <a:rPr lang="de-DE" sz="2800" b="1" kern="0" dirty="0" err="1">
                <a:solidFill>
                  <a:srgbClr val="FFFF00"/>
                </a:solidFill>
                <a:effectLst>
                  <a:outerShdw blurRad="38100" dist="38100" dir="2700000" algn="tl">
                    <a:srgbClr val="000000"/>
                  </a:outerShdw>
                </a:effectLst>
                <a:latin typeface="+mj-lt"/>
                <a:ea typeface="+mj-ea"/>
                <a:cs typeface="+mj-cs"/>
              </a:rPr>
              <a:t>Keynesian</a:t>
            </a:r>
            <a:r>
              <a:rPr lang="de-DE" sz="2800" b="1" kern="0" dirty="0">
                <a:solidFill>
                  <a:srgbClr val="FFFF00"/>
                </a:solidFill>
                <a:effectLst>
                  <a:outerShdw blurRad="38100" dist="38100" dir="2700000" algn="tl">
                    <a:srgbClr val="000000"/>
                  </a:outerShdw>
                </a:effectLst>
                <a:latin typeface="+mj-lt"/>
                <a:ea typeface="+mj-ea"/>
                <a:cs typeface="+mj-cs"/>
              </a:rPr>
              <a:t> Model </a:t>
            </a:r>
            <a:r>
              <a:rPr lang="de-DE" sz="2800" b="1" kern="0" dirty="0" err="1">
                <a:solidFill>
                  <a:srgbClr val="FFFF00"/>
                </a:solidFill>
                <a:effectLst>
                  <a:outerShdw blurRad="38100" dist="38100" dir="2700000" algn="tl">
                    <a:srgbClr val="000000"/>
                  </a:outerShdw>
                </a:effectLst>
                <a:latin typeface="+mj-lt"/>
                <a:ea typeface="+mj-ea"/>
                <a:cs typeface="+mj-cs"/>
              </a:rPr>
              <a:t>and</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its</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Policy</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Implications</a:t>
            </a:r>
            <a:br>
              <a:rPr lang="de-DE" sz="2800" b="1" kern="0" dirty="0">
                <a:solidFill>
                  <a:srgbClr val="FFFF00"/>
                </a:solidFill>
                <a:effectLst>
                  <a:outerShdw blurRad="38100" dist="38100" dir="2700000" algn="tl">
                    <a:srgbClr val="000000"/>
                  </a:outerShdw>
                </a:effectLst>
                <a:latin typeface="+mj-lt"/>
                <a:ea typeface="+mj-ea"/>
                <a:cs typeface="+mj-cs"/>
              </a:rPr>
            </a:br>
            <a:r>
              <a:rPr lang="de-DE" sz="2800" b="1" kern="0" dirty="0">
                <a:solidFill>
                  <a:srgbClr val="FFFF00"/>
                </a:solidFill>
                <a:effectLst>
                  <a:outerShdw blurRad="38100" dist="38100" dir="2700000" algn="tl">
                    <a:srgbClr val="000000"/>
                  </a:outerShdw>
                </a:effectLst>
                <a:latin typeface="+mj-lt"/>
                <a:ea typeface="+mj-ea"/>
                <a:cs typeface="+mj-cs"/>
              </a:rPr>
              <a:t> </a:t>
            </a:r>
            <a:r>
              <a:rPr lang="de-DE" sz="2600" b="1" kern="0" dirty="0">
                <a:solidFill>
                  <a:srgbClr val="FFFF00"/>
                </a:solidFill>
                <a:effectLst>
                  <a:outerShdw blurRad="38100" dist="38100" dir="2700000" algn="tl">
                    <a:srgbClr val="000000"/>
                  </a:outerShdw>
                </a:effectLst>
                <a:latin typeface="+mj-lt"/>
                <a:ea typeface="+mj-ea"/>
                <a:cs typeface="+mj-cs"/>
              </a:rPr>
              <a:t>4.3.2. </a:t>
            </a:r>
            <a:r>
              <a:rPr lang="de-DE" sz="2600" b="1" kern="0" dirty="0" err="1">
                <a:solidFill>
                  <a:srgbClr val="FFFF00"/>
                </a:solidFill>
                <a:effectLst>
                  <a:outerShdw blurRad="38100" dist="38100" dir="2700000" algn="tl">
                    <a:srgbClr val="000000"/>
                  </a:outerShdw>
                </a:effectLst>
                <a:latin typeface="+mj-lt"/>
                <a:ea typeface="+mj-ea"/>
                <a:cs typeface="+mj-cs"/>
              </a:rPr>
              <a:t>Monetary</a:t>
            </a:r>
            <a:r>
              <a:rPr lang="de-DE" sz="2600" b="1" kern="0" dirty="0">
                <a:solidFill>
                  <a:srgbClr val="FFFF00"/>
                </a:solidFill>
                <a:effectLst>
                  <a:outerShdw blurRad="38100" dist="38100" dir="2700000" algn="tl">
                    <a:srgbClr val="000000"/>
                  </a:outerShdw>
                </a:effectLst>
                <a:latin typeface="+mj-lt"/>
                <a:ea typeface="+mj-ea"/>
                <a:cs typeface="+mj-cs"/>
              </a:rPr>
              <a:t> </a:t>
            </a:r>
            <a:r>
              <a:rPr lang="de-DE" sz="2600" b="1" kern="0" dirty="0" err="1">
                <a:solidFill>
                  <a:srgbClr val="FFFF00"/>
                </a:solidFill>
                <a:effectLst>
                  <a:outerShdw blurRad="38100" dist="38100" dir="2700000" algn="tl">
                    <a:srgbClr val="000000"/>
                  </a:outerShdw>
                </a:effectLst>
                <a:latin typeface="+mj-lt"/>
                <a:ea typeface="+mj-ea"/>
                <a:cs typeface="+mj-cs"/>
              </a:rPr>
              <a:t>Policy</a:t>
            </a:r>
            <a:endParaRPr lang="de-DE" sz="2600" b="1" kern="0" dirty="0">
              <a:solidFill>
                <a:srgbClr val="FFFF00"/>
              </a:solidFill>
              <a:effectLst>
                <a:outerShdw blurRad="38100" dist="38100" dir="2700000" algn="tl">
                  <a:srgbClr val="000000"/>
                </a:outerShdw>
              </a:effectLst>
              <a:latin typeface="+mj-lt"/>
              <a:ea typeface="+mj-ea"/>
              <a:cs typeface="+mj-cs"/>
            </a:endParaRPr>
          </a:p>
        </p:txBody>
      </p:sp>
      <p:graphicFrame>
        <p:nvGraphicFramePr>
          <p:cNvPr id="60" name="Object 2">
            <a:extLst>
              <a:ext uri="{FF2B5EF4-FFF2-40B4-BE49-F238E27FC236}">
                <a16:creationId xmlns:a16="http://schemas.microsoft.com/office/drawing/2014/main" id="{57BF4ABB-A618-407C-9F83-DEE8397DF69C}"/>
              </a:ext>
            </a:extLst>
          </p:cNvPr>
          <p:cNvGraphicFramePr>
            <a:graphicFrameLocks/>
          </p:cNvGraphicFramePr>
          <p:nvPr/>
        </p:nvGraphicFramePr>
        <p:xfrm>
          <a:off x="4654550" y="1308100"/>
          <a:ext cx="3079750" cy="2330450"/>
        </p:xfrm>
        <a:graphic>
          <a:graphicData uri="http://schemas.openxmlformats.org/presentationml/2006/ole">
            <mc:AlternateContent xmlns:mc="http://schemas.openxmlformats.org/markup-compatibility/2006">
              <mc:Choice xmlns:v="urn:schemas-microsoft-com:vml" Requires="v">
                <p:oleObj spid="_x0000_s174068" name="Diagramm" r:id="rId4" imgW="7448702" imgH="5315102" progId="MSGraph.Chart.8">
                  <p:embed followColorScheme="full"/>
                </p:oleObj>
              </mc:Choice>
              <mc:Fallback>
                <p:oleObj name="Diagramm" r:id="rId4" imgW="7448702" imgH="5315102" progId="MSGraph.Chart.8">
                  <p:embed followColorScheme="full"/>
                  <p:pic>
                    <p:nvPicPr>
                      <p:cNvPr id="238594"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54550" y="13081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1" name="Object 30">
            <a:extLst>
              <a:ext uri="{FF2B5EF4-FFF2-40B4-BE49-F238E27FC236}">
                <a16:creationId xmlns:a16="http://schemas.microsoft.com/office/drawing/2014/main" id="{CE0570FC-D81A-4C6F-B546-252513DE8E50}"/>
              </a:ext>
            </a:extLst>
          </p:cNvPr>
          <p:cNvGraphicFramePr>
            <a:graphicFrameLocks/>
          </p:cNvGraphicFramePr>
          <p:nvPr/>
        </p:nvGraphicFramePr>
        <p:xfrm>
          <a:off x="1225550" y="1320800"/>
          <a:ext cx="3079750" cy="2330450"/>
        </p:xfrm>
        <a:graphic>
          <a:graphicData uri="http://schemas.openxmlformats.org/presentationml/2006/ole">
            <mc:AlternateContent xmlns:mc="http://schemas.openxmlformats.org/markup-compatibility/2006">
              <mc:Choice xmlns:v="urn:schemas-microsoft-com:vml" Requires="v">
                <p:oleObj spid="_x0000_s174069" name="Diagramm" r:id="rId6" imgW="7439008" imgH="5315085" progId="MSGraph.Chart.8">
                  <p:embed followColorScheme="full"/>
                </p:oleObj>
              </mc:Choice>
              <mc:Fallback>
                <p:oleObj name="Diagramm" r:id="rId6" imgW="7439008" imgH="5315085" progId="MSGraph.Chart.8">
                  <p:embed followColorScheme="full"/>
                  <p:pic>
                    <p:nvPicPr>
                      <p:cNvPr id="238597" name="Object 30"/>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25550" y="13208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2" name="Text Box 27">
            <a:extLst>
              <a:ext uri="{FF2B5EF4-FFF2-40B4-BE49-F238E27FC236}">
                <a16:creationId xmlns:a16="http://schemas.microsoft.com/office/drawing/2014/main" id="{662F71F2-CEC7-482A-B8A0-E2950758CE81}"/>
              </a:ext>
            </a:extLst>
          </p:cNvPr>
          <p:cNvSpPr txBox="1">
            <a:spLocks noChangeArrowheads="1"/>
          </p:cNvSpPr>
          <p:nvPr/>
        </p:nvSpPr>
        <p:spPr bwMode="auto">
          <a:xfrm>
            <a:off x="962025" y="2041525"/>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1800" baseline="-25000" dirty="0" err="1">
                <a:solidFill>
                  <a:srgbClr val="66FFFF"/>
                </a:solidFill>
              </a:rPr>
              <a:t>2</a:t>
            </a:r>
            <a:endParaRPr lang="el-GR" altLang="en-US" sz="1800" baseline="-25000" dirty="0">
              <a:solidFill>
                <a:srgbClr val="66FFFF"/>
              </a:solidFill>
            </a:endParaRPr>
          </a:p>
        </p:txBody>
      </p:sp>
      <p:sp>
        <p:nvSpPr>
          <p:cNvPr id="63" name="Text Box 28">
            <a:extLst>
              <a:ext uri="{FF2B5EF4-FFF2-40B4-BE49-F238E27FC236}">
                <a16:creationId xmlns:a16="http://schemas.microsoft.com/office/drawing/2014/main" id="{431B2BD3-5B13-4285-8D03-649F90A0FD7E}"/>
              </a:ext>
            </a:extLst>
          </p:cNvPr>
          <p:cNvSpPr txBox="1">
            <a:spLocks noChangeArrowheads="1"/>
          </p:cNvSpPr>
          <p:nvPr/>
        </p:nvSpPr>
        <p:spPr bwMode="auto">
          <a:xfrm>
            <a:off x="6946900" y="20859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64" name="Text Box 29">
            <a:extLst>
              <a:ext uri="{FF2B5EF4-FFF2-40B4-BE49-F238E27FC236}">
                <a16:creationId xmlns:a16="http://schemas.microsoft.com/office/drawing/2014/main" id="{3B3DDC0C-CB5B-4C8E-85C8-ED10FC5538FB}"/>
              </a:ext>
            </a:extLst>
          </p:cNvPr>
          <p:cNvSpPr txBox="1">
            <a:spLocks noChangeArrowheads="1"/>
          </p:cNvSpPr>
          <p:nvPr/>
        </p:nvSpPr>
        <p:spPr bwMode="auto">
          <a:xfrm>
            <a:off x="7612063" y="29035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65" name="Line 31">
            <a:extLst>
              <a:ext uri="{FF2B5EF4-FFF2-40B4-BE49-F238E27FC236}">
                <a16:creationId xmlns:a16="http://schemas.microsoft.com/office/drawing/2014/main" id="{99188C53-6993-42FE-B211-46343BEB9F7B}"/>
              </a:ext>
            </a:extLst>
          </p:cNvPr>
          <p:cNvSpPr>
            <a:spLocks noChangeShapeType="1"/>
          </p:cNvSpPr>
          <p:nvPr/>
        </p:nvSpPr>
        <p:spPr bwMode="auto">
          <a:xfrm flipV="1">
            <a:off x="4883150" y="14557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6" name="Line 32">
            <a:extLst>
              <a:ext uri="{FF2B5EF4-FFF2-40B4-BE49-F238E27FC236}">
                <a16:creationId xmlns:a16="http://schemas.microsoft.com/office/drawing/2014/main" id="{719B99B1-F625-4998-AD23-94C464111327}"/>
              </a:ext>
            </a:extLst>
          </p:cNvPr>
          <p:cNvSpPr>
            <a:spLocks noChangeShapeType="1"/>
          </p:cNvSpPr>
          <p:nvPr/>
        </p:nvSpPr>
        <p:spPr bwMode="auto">
          <a:xfrm>
            <a:off x="4179888" y="32369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7" name="Line 33">
            <a:extLst>
              <a:ext uri="{FF2B5EF4-FFF2-40B4-BE49-F238E27FC236}">
                <a16:creationId xmlns:a16="http://schemas.microsoft.com/office/drawing/2014/main" id="{FE33820B-8DB7-40DF-A0FE-52E7C99EEB72}"/>
              </a:ext>
            </a:extLst>
          </p:cNvPr>
          <p:cNvSpPr>
            <a:spLocks noChangeShapeType="1"/>
          </p:cNvSpPr>
          <p:nvPr/>
        </p:nvSpPr>
        <p:spPr bwMode="auto">
          <a:xfrm rot="5400000" flipH="1">
            <a:off x="1481138"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8" name="Line 34">
            <a:extLst>
              <a:ext uri="{FF2B5EF4-FFF2-40B4-BE49-F238E27FC236}">
                <a16:creationId xmlns:a16="http://schemas.microsoft.com/office/drawing/2014/main" id="{8454A1FE-B0B7-40EF-A6CA-D0246E8EAF9F}"/>
              </a:ext>
            </a:extLst>
          </p:cNvPr>
          <p:cNvSpPr>
            <a:spLocks noChangeShapeType="1"/>
          </p:cNvSpPr>
          <p:nvPr/>
        </p:nvSpPr>
        <p:spPr bwMode="auto">
          <a:xfrm flipV="1">
            <a:off x="4884738" y="22828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9" name="Line 35">
            <a:extLst>
              <a:ext uri="{FF2B5EF4-FFF2-40B4-BE49-F238E27FC236}">
                <a16:creationId xmlns:a16="http://schemas.microsoft.com/office/drawing/2014/main" id="{2D8F6DC7-CCF7-4039-B942-39C8F5FBDFCB}"/>
              </a:ext>
            </a:extLst>
          </p:cNvPr>
          <p:cNvSpPr>
            <a:spLocks noChangeShapeType="1"/>
          </p:cNvSpPr>
          <p:nvPr/>
        </p:nvSpPr>
        <p:spPr bwMode="auto">
          <a:xfrm>
            <a:off x="7605713" y="32321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0" name="Line 36">
            <a:extLst>
              <a:ext uri="{FF2B5EF4-FFF2-40B4-BE49-F238E27FC236}">
                <a16:creationId xmlns:a16="http://schemas.microsoft.com/office/drawing/2014/main" id="{E6969753-DAE5-488B-8413-AE2ACF907C9F}"/>
              </a:ext>
            </a:extLst>
          </p:cNvPr>
          <p:cNvSpPr>
            <a:spLocks noChangeShapeType="1"/>
          </p:cNvSpPr>
          <p:nvPr/>
        </p:nvSpPr>
        <p:spPr bwMode="auto">
          <a:xfrm rot="5400000" flipH="1">
            <a:off x="4830763"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1" name="Text Box 40">
            <a:extLst>
              <a:ext uri="{FF2B5EF4-FFF2-40B4-BE49-F238E27FC236}">
                <a16:creationId xmlns:a16="http://schemas.microsoft.com/office/drawing/2014/main" id="{6CBC9072-9194-43CD-A62D-8D4DA9A2DC08}"/>
              </a:ext>
            </a:extLst>
          </p:cNvPr>
          <p:cNvSpPr txBox="1">
            <a:spLocks noChangeArrowheads="1"/>
          </p:cNvSpPr>
          <p:nvPr/>
        </p:nvSpPr>
        <p:spPr bwMode="auto">
          <a:xfrm>
            <a:off x="4137025" y="28987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72" name="Line 45">
            <a:extLst>
              <a:ext uri="{FF2B5EF4-FFF2-40B4-BE49-F238E27FC236}">
                <a16:creationId xmlns:a16="http://schemas.microsoft.com/office/drawing/2014/main" id="{B4B41593-4FAA-4C54-BCFF-3E1CD3F46559}"/>
              </a:ext>
            </a:extLst>
          </p:cNvPr>
          <p:cNvSpPr>
            <a:spLocks noChangeShapeType="1"/>
          </p:cNvSpPr>
          <p:nvPr/>
        </p:nvSpPr>
        <p:spPr bwMode="auto">
          <a:xfrm>
            <a:off x="1573213" y="16303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 name="Line 46">
            <a:extLst>
              <a:ext uri="{FF2B5EF4-FFF2-40B4-BE49-F238E27FC236}">
                <a16:creationId xmlns:a16="http://schemas.microsoft.com/office/drawing/2014/main" id="{258B2CBE-BB86-4B83-88A2-462D99E5113E}"/>
              </a:ext>
            </a:extLst>
          </p:cNvPr>
          <p:cNvSpPr>
            <a:spLocks noChangeShapeType="1"/>
          </p:cNvSpPr>
          <p:nvPr/>
        </p:nvSpPr>
        <p:spPr bwMode="auto">
          <a:xfrm flipV="1">
            <a:off x="4897438" y="17764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4" name="Line 47">
            <a:extLst>
              <a:ext uri="{FF2B5EF4-FFF2-40B4-BE49-F238E27FC236}">
                <a16:creationId xmlns:a16="http://schemas.microsoft.com/office/drawing/2014/main" id="{F2D18890-566F-484F-9A15-E84D5CFD10EA}"/>
              </a:ext>
            </a:extLst>
          </p:cNvPr>
          <p:cNvSpPr>
            <a:spLocks noChangeShapeType="1"/>
          </p:cNvSpPr>
          <p:nvPr/>
        </p:nvSpPr>
        <p:spPr bwMode="auto">
          <a:xfrm rot="5400000" flipH="1">
            <a:off x="5455444" y="2712244"/>
            <a:ext cx="1062038" cy="1270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 name="Line 48">
            <a:extLst>
              <a:ext uri="{FF2B5EF4-FFF2-40B4-BE49-F238E27FC236}">
                <a16:creationId xmlns:a16="http://schemas.microsoft.com/office/drawing/2014/main" id="{A7B33699-E4A2-4ACB-8904-05C0ED6E27C2}"/>
              </a:ext>
            </a:extLst>
          </p:cNvPr>
          <p:cNvSpPr>
            <a:spLocks noChangeShapeType="1"/>
          </p:cNvSpPr>
          <p:nvPr/>
        </p:nvSpPr>
        <p:spPr bwMode="auto">
          <a:xfrm>
            <a:off x="4875213" y="22209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6" name="Oval 49">
            <a:extLst>
              <a:ext uri="{FF2B5EF4-FFF2-40B4-BE49-F238E27FC236}">
                <a16:creationId xmlns:a16="http://schemas.microsoft.com/office/drawing/2014/main" id="{0F40B7EE-B5EA-48E1-8B3A-06288ADC7BD7}"/>
              </a:ext>
            </a:extLst>
          </p:cNvPr>
          <p:cNvSpPr>
            <a:spLocks noChangeArrowheads="1"/>
          </p:cNvSpPr>
          <p:nvPr/>
        </p:nvSpPr>
        <p:spPr bwMode="auto">
          <a:xfrm>
            <a:off x="5946775" y="21939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7" name="Text Box 52">
            <a:extLst>
              <a:ext uri="{FF2B5EF4-FFF2-40B4-BE49-F238E27FC236}">
                <a16:creationId xmlns:a16="http://schemas.microsoft.com/office/drawing/2014/main" id="{B28F1662-7F33-47D1-A02B-95320C1DFCB1}"/>
              </a:ext>
            </a:extLst>
          </p:cNvPr>
          <p:cNvSpPr txBox="1">
            <a:spLocks noChangeArrowheads="1"/>
          </p:cNvSpPr>
          <p:nvPr/>
        </p:nvSpPr>
        <p:spPr bwMode="auto">
          <a:xfrm>
            <a:off x="1890713" y="3371850"/>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8" name="Text Box 55">
            <a:extLst>
              <a:ext uri="{FF2B5EF4-FFF2-40B4-BE49-F238E27FC236}">
                <a16:creationId xmlns:a16="http://schemas.microsoft.com/office/drawing/2014/main" id="{B1B8D54F-CCBD-42D4-8C6B-0B9B0D57221D}"/>
              </a:ext>
            </a:extLst>
          </p:cNvPr>
          <p:cNvSpPr txBox="1">
            <a:spLocks noChangeArrowheads="1"/>
          </p:cNvSpPr>
          <p:nvPr/>
        </p:nvSpPr>
        <p:spPr bwMode="auto">
          <a:xfrm>
            <a:off x="6921500" y="15716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9" name="Line 84">
            <a:extLst>
              <a:ext uri="{FF2B5EF4-FFF2-40B4-BE49-F238E27FC236}">
                <a16:creationId xmlns:a16="http://schemas.microsoft.com/office/drawing/2014/main" id="{0FF53B20-C168-4598-AA61-D5C569D97814}"/>
              </a:ext>
            </a:extLst>
          </p:cNvPr>
          <p:cNvSpPr>
            <a:spLocks noChangeShapeType="1"/>
          </p:cNvSpPr>
          <p:nvPr/>
        </p:nvSpPr>
        <p:spPr bwMode="auto">
          <a:xfrm>
            <a:off x="1598613" y="1465263"/>
            <a:ext cx="1792287"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0" name="Oval 62">
            <a:extLst>
              <a:ext uri="{FF2B5EF4-FFF2-40B4-BE49-F238E27FC236}">
                <a16:creationId xmlns:a16="http://schemas.microsoft.com/office/drawing/2014/main" id="{A30731F3-B074-405D-868B-253AE2FC2CCB}"/>
              </a:ext>
            </a:extLst>
          </p:cNvPr>
          <p:cNvSpPr>
            <a:spLocks noChangeArrowheads="1"/>
          </p:cNvSpPr>
          <p:nvPr/>
        </p:nvSpPr>
        <p:spPr bwMode="auto">
          <a:xfrm>
            <a:off x="2284413" y="19383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1" name="Line 63">
            <a:extLst>
              <a:ext uri="{FF2B5EF4-FFF2-40B4-BE49-F238E27FC236}">
                <a16:creationId xmlns:a16="http://schemas.microsoft.com/office/drawing/2014/main" id="{95557084-0C1B-4A76-A1FB-BDE772D9264F}"/>
              </a:ext>
            </a:extLst>
          </p:cNvPr>
          <p:cNvSpPr>
            <a:spLocks noChangeShapeType="1"/>
          </p:cNvSpPr>
          <p:nvPr/>
        </p:nvSpPr>
        <p:spPr bwMode="auto">
          <a:xfrm>
            <a:off x="1527175" y="1981200"/>
            <a:ext cx="795338" cy="4763"/>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 name="Text Box 64">
            <a:extLst>
              <a:ext uri="{FF2B5EF4-FFF2-40B4-BE49-F238E27FC236}">
                <a16:creationId xmlns:a16="http://schemas.microsoft.com/office/drawing/2014/main" id="{B251184D-4197-4958-9C32-003DF93EFB3C}"/>
              </a:ext>
            </a:extLst>
          </p:cNvPr>
          <p:cNvSpPr txBox="1">
            <a:spLocks noChangeArrowheads="1"/>
          </p:cNvSpPr>
          <p:nvPr/>
        </p:nvSpPr>
        <p:spPr bwMode="auto">
          <a:xfrm>
            <a:off x="2473325" y="1285875"/>
            <a:ext cx="2103438"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)+M/</a:t>
            </a:r>
            <a:r>
              <a:rPr lang="de-DE" altLang="en-US" sz="2000" baseline="0" dirty="0" err="1">
                <a:solidFill>
                  <a:srgbClr val="FF33CC"/>
                </a:solidFill>
              </a:rPr>
              <a:t>P+5</a:t>
            </a:r>
            <a:endParaRPr lang="el-GR" altLang="en-US" sz="2000" baseline="0" dirty="0">
              <a:solidFill>
                <a:srgbClr val="FF33CC"/>
              </a:solidFill>
              <a:cs typeface="Arial" pitchFamily="34" charset="0"/>
            </a:endParaRPr>
          </a:p>
        </p:txBody>
      </p:sp>
      <p:sp>
        <p:nvSpPr>
          <p:cNvPr id="83" name="Line 65">
            <a:extLst>
              <a:ext uri="{FF2B5EF4-FFF2-40B4-BE49-F238E27FC236}">
                <a16:creationId xmlns:a16="http://schemas.microsoft.com/office/drawing/2014/main" id="{AA45F67E-306F-4626-BF89-B37269F91845}"/>
              </a:ext>
            </a:extLst>
          </p:cNvPr>
          <p:cNvSpPr>
            <a:spLocks noChangeShapeType="1"/>
          </p:cNvSpPr>
          <p:nvPr/>
        </p:nvSpPr>
        <p:spPr bwMode="auto">
          <a:xfrm flipV="1">
            <a:off x="2608263" y="1670050"/>
            <a:ext cx="11112"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4" name="Line 66">
            <a:extLst>
              <a:ext uri="{FF2B5EF4-FFF2-40B4-BE49-F238E27FC236}">
                <a16:creationId xmlns:a16="http://schemas.microsoft.com/office/drawing/2014/main" id="{1BACCF08-9664-4DFA-9D5F-DDB872FA55A0}"/>
              </a:ext>
            </a:extLst>
          </p:cNvPr>
          <p:cNvSpPr>
            <a:spLocks noChangeShapeType="1"/>
          </p:cNvSpPr>
          <p:nvPr/>
        </p:nvSpPr>
        <p:spPr bwMode="auto">
          <a:xfrm>
            <a:off x="1520825" y="2182813"/>
            <a:ext cx="1092200" cy="476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 name="Line 67">
            <a:extLst>
              <a:ext uri="{FF2B5EF4-FFF2-40B4-BE49-F238E27FC236}">
                <a16:creationId xmlns:a16="http://schemas.microsoft.com/office/drawing/2014/main" id="{68E3ABF9-F892-4BDA-ADDA-B3559186A0E9}"/>
              </a:ext>
            </a:extLst>
          </p:cNvPr>
          <p:cNvSpPr>
            <a:spLocks noChangeShapeType="1"/>
          </p:cNvSpPr>
          <p:nvPr/>
        </p:nvSpPr>
        <p:spPr bwMode="auto">
          <a:xfrm rot="5400000">
            <a:off x="1438275" y="2092326"/>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6" name="Text Box 68">
            <a:extLst>
              <a:ext uri="{FF2B5EF4-FFF2-40B4-BE49-F238E27FC236}">
                <a16:creationId xmlns:a16="http://schemas.microsoft.com/office/drawing/2014/main" id="{79C80ACA-BC44-4398-8607-32524EFAB68A}"/>
              </a:ext>
            </a:extLst>
          </p:cNvPr>
          <p:cNvSpPr txBox="1">
            <a:spLocks noChangeArrowheads="1"/>
          </p:cNvSpPr>
          <p:nvPr/>
        </p:nvSpPr>
        <p:spPr bwMode="auto">
          <a:xfrm>
            <a:off x="3341688" y="2744788"/>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endParaRPr lang="el-GR" altLang="en-US" sz="1800" baseline="0">
              <a:solidFill>
                <a:srgbClr val="66FFFF"/>
              </a:solidFill>
            </a:endParaRPr>
          </a:p>
        </p:txBody>
      </p:sp>
      <p:sp>
        <p:nvSpPr>
          <p:cNvPr id="87" name="Text Box 69">
            <a:extLst>
              <a:ext uri="{FF2B5EF4-FFF2-40B4-BE49-F238E27FC236}">
                <a16:creationId xmlns:a16="http://schemas.microsoft.com/office/drawing/2014/main" id="{D23333D3-8D95-4D92-B343-774926731BD4}"/>
              </a:ext>
            </a:extLst>
          </p:cNvPr>
          <p:cNvSpPr txBox="1">
            <a:spLocks noChangeArrowheads="1"/>
          </p:cNvSpPr>
          <p:nvPr/>
        </p:nvSpPr>
        <p:spPr bwMode="auto">
          <a:xfrm>
            <a:off x="2147888" y="337343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88" name="Oval 70">
            <a:extLst>
              <a:ext uri="{FF2B5EF4-FFF2-40B4-BE49-F238E27FC236}">
                <a16:creationId xmlns:a16="http://schemas.microsoft.com/office/drawing/2014/main" id="{75612CB7-016C-4DCB-804C-591B1864CDBF}"/>
              </a:ext>
            </a:extLst>
          </p:cNvPr>
          <p:cNvSpPr>
            <a:spLocks noChangeArrowheads="1"/>
          </p:cNvSpPr>
          <p:nvPr/>
        </p:nvSpPr>
        <p:spPr bwMode="auto">
          <a:xfrm>
            <a:off x="2574925" y="2151063"/>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9" name="Oval 71">
            <a:extLst>
              <a:ext uri="{FF2B5EF4-FFF2-40B4-BE49-F238E27FC236}">
                <a16:creationId xmlns:a16="http://schemas.microsoft.com/office/drawing/2014/main" id="{6975EC1A-3403-415B-B4DA-0C5DFCF2CF65}"/>
              </a:ext>
            </a:extLst>
          </p:cNvPr>
          <p:cNvSpPr>
            <a:spLocks noChangeArrowheads="1"/>
          </p:cNvSpPr>
          <p:nvPr/>
        </p:nvSpPr>
        <p:spPr bwMode="auto">
          <a:xfrm>
            <a:off x="2298700" y="2152650"/>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0" name="Oval 72">
            <a:extLst>
              <a:ext uri="{FF2B5EF4-FFF2-40B4-BE49-F238E27FC236}">
                <a16:creationId xmlns:a16="http://schemas.microsoft.com/office/drawing/2014/main" id="{BE21D7B6-75FB-4807-887A-71DC188C5536}"/>
              </a:ext>
            </a:extLst>
          </p:cNvPr>
          <p:cNvSpPr>
            <a:spLocks noChangeArrowheads="1"/>
          </p:cNvSpPr>
          <p:nvPr/>
        </p:nvSpPr>
        <p:spPr bwMode="auto">
          <a:xfrm>
            <a:off x="2041525" y="1939925"/>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1" name="Text Box 74">
            <a:extLst>
              <a:ext uri="{FF2B5EF4-FFF2-40B4-BE49-F238E27FC236}">
                <a16:creationId xmlns:a16="http://schemas.microsoft.com/office/drawing/2014/main" id="{5F36675C-D38F-400F-AEB1-431C4CEB4706}"/>
              </a:ext>
            </a:extLst>
          </p:cNvPr>
          <p:cNvSpPr txBox="1">
            <a:spLocks noChangeArrowheads="1"/>
          </p:cNvSpPr>
          <p:nvPr/>
        </p:nvSpPr>
        <p:spPr bwMode="auto">
          <a:xfrm>
            <a:off x="2427288" y="3362325"/>
            <a:ext cx="14271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2</a:t>
            </a:r>
            <a:r>
              <a:rPr lang="de-DE" altLang="en-US" sz="2000" baseline="0" dirty="0">
                <a:solidFill>
                  <a:srgbClr val="FF33CC"/>
                </a:solidFill>
              </a:rPr>
              <a:t>+R</a:t>
            </a:r>
            <a:r>
              <a:rPr lang="de-DE" altLang="en-US" sz="2000" baseline="-25000" dirty="0">
                <a:solidFill>
                  <a:srgbClr val="FF33CC"/>
                </a:solidFill>
              </a:rPr>
              <a:t>D,1</a:t>
            </a:r>
            <a:endParaRPr lang="el-GR" altLang="en-US" sz="2000" baseline="0" dirty="0">
              <a:solidFill>
                <a:srgbClr val="FF33CC"/>
              </a:solidFill>
            </a:endParaRPr>
          </a:p>
        </p:txBody>
      </p:sp>
      <p:sp>
        <p:nvSpPr>
          <p:cNvPr id="92" name="Line 75">
            <a:extLst>
              <a:ext uri="{FF2B5EF4-FFF2-40B4-BE49-F238E27FC236}">
                <a16:creationId xmlns:a16="http://schemas.microsoft.com/office/drawing/2014/main" id="{69BC6668-E7E2-432D-8EE3-3D8052025621}"/>
              </a:ext>
            </a:extLst>
          </p:cNvPr>
          <p:cNvSpPr>
            <a:spLocks noChangeShapeType="1"/>
          </p:cNvSpPr>
          <p:nvPr/>
        </p:nvSpPr>
        <p:spPr bwMode="auto">
          <a:xfrm>
            <a:off x="2101850" y="3232150"/>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3" name="Line 76">
            <a:extLst>
              <a:ext uri="{FF2B5EF4-FFF2-40B4-BE49-F238E27FC236}">
                <a16:creationId xmlns:a16="http://schemas.microsoft.com/office/drawing/2014/main" id="{7A58CF29-92AB-4AFE-B64D-28CA5114DF60}"/>
              </a:ext>
            </a:extLst>
          </p:cNvPr>
          <p:cNvSpPr>
            <a:spLocks noChangeShapeType="1"/>
          </p:cNvSpPr>
          <p:nvPr/>
        </p:nvSpPr>
        <p:spPr bwMode="auto">
          <a:xfrm rot="5400000" flipH="1">
            <a:off x="1782762" y="2693988"/>
            <a:ext cx="1108075"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 name="Text Box 77">
            <a:extLst>
              <a:ext uri="{FF2B5EF4-FFF2-40B4-BE49-F238E27FC236}">
                <a16:creationId xmlns:a16="http://schemas.microsoft.com/office/drawing/2014/main" id="{91C4BCB0-6AD1-43AE-8976-31174531DE0A}"/>
              </a:ext>
            </a:extLst>
          </p:cNvPr>
          <p:cNvSpPr txBox="1">
            <a:spLocks noChangeArrowheads="1"/>
          </p:cNvSpPr>
          <p:nvPr/>
        </p:nvSpPr>
        <p:spPr bwMode="auto">
          <a:xfrm>
            <a:off x="962025" y="18081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1800" baseline="-25000" dirty="0" err="1">
                <a:solidFill>
                  <a:srgbClr val="66FFFF"/>
                </a:solidFill>
              </a:rPr>
              <a:t>1</a:t>
            </a:r>
            <a:endParaRPr lang="el-GR" altLang="en-US" sz="1800" baseline="-25000" dirty="0">
              <a:solidFill>
                <a:srgbClr val="66FFFF"/>
              </a:solidFill>
            </a:endParaRPr>
          </a:p>
        </p:txBody>
      </p:sp>
      <p:sp>
        <p:nvSpPr>
          <p:cNvPr id="95" name="Line 80">
            <a:extLst>
              <a:ext uri="{FF2B5EF4-FFF2-40B4-BE49-F238E27FC236}">
                <a16:creationId xmlns:a16="http://schemas.microsoft.com/office/drawing/2014/main" id="{E0F99318-AAC2-4720-89BE-D58FBF30979B}"/>
              </a:ext>
            </a:extLst>
          </p:cNvPr>
          <p:cNvSpPr>
            <a:spLocks noChangeShapeType="1"/>
          </p:cNvSpPr>
          <p:nvPr/>
        </p:nvSpPr>
        <p:spPr bwMode="auto">
          <a:xfrm flipV="1">
            <a:off x="4876800" y="1511300"/>
            <a:ext cx="2074863"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 name="Text Box 81">
            <a:extLst>
              <a:ext uri="{FF2B5EF4-FFF2-40B4-BE49-F238E27FC236}">
                <a16:creationId xmlns:a16="http://schemas.microsoft.com/office/drawing/2014/main" id="{B462F3A2-C509-47B3-8507-70309322B62C}"/>
              </a:ext>
            </a:extLst>
          </p:cNvPr>
          <p:cNvSpPr txBox="1">
            <a:spLocks noChangeArrowheads="1"/>
          </p:cNvSpPr>
          <p:nvPr/>
        </p:nvSpPr>
        <p:spPr bwMode="auto">
          <a:xfrm>
            <a:off x="6923088" y="1273175"/>
            <a:ext cx="1763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97" name="Line 82">
            <a:extLst>
              <a:ext uri="{FF2B5EF4-FFF2-40B4-BE49-F238E27FC236}">
                <a16:creationId xmlns:a16="http://schemas.microsoft.com/office/drawing/2014/main" id="{ADBD45D1-8E84-416D-87C0-F24D0DCF3E42}"/>
              </a:ext>
            </a:extLst>
          </p:cNvPr>
          <p:cNvSpPr>
            <a:spLocks noChangeShapeType="1"/>
          </p:cNvSpPr>
          <p:nvPr/>
        </p:nvSpPr>
        <p:spPr bwMode="auto">
          <a:xfrm flipV="1">
            <a:off x="6759575" y="1651000"/>
            <a:ext cx="0" cy="180975"/>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 name="Line 83">
            <a:extLst>
              <a:ext uri="{FF2B5EF4-FFF2-40B4-BE49-F238E27FC236}">
                <a16:creationId xmlns:a16="http://schemas.microsoft.com/office/drawing/2014/main" id="{364F5E13-0815-4BEF-8604-6C07BE3A4C8D}"/>
              </a:ext>
            </a:extLst>
          </p:cNvPr>
          <p:cNvSpPr>
            <a:spLocks noChangeShapeType="1"/>
          </p:cNvSpPr>
          <p:nvPr/>
        </p:nvSpPr>
        <p:spPr bwMode="auto">
          <a:xfrm flipV="1">
            <a:off x="5319713" y="2305050"/>
            <a:ext cx="0" cy="180975"/>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9" name="Line 89">
            <a:extLst>
              <a:ext uri="{FF2B5EF4-FFF2-40B4-BE49-F238E27FC236}">
                <a16:creationId xmlns:a16="http://schemas.microsoft.com/office/drawing/2014/main" id="{05D58E95-D3A8-4548-8A22-687A2625F66C}"/>
              </a:ext>
            </a:extLst>
          </p:cNvPr>
          <p:cNvSpPr>
            <a:spLocks noChangeShapeType="1"/>
          </p:cNvSpPr>
          <p:nvPr/>
        </p:nvSpPr>
        <p:spPr bwMode="auto">
          <a:xfrm rot="16200000">
            <a:off x="5730081" y="2494757"/>
            <a:ext cx="1582737" cy="1270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0" name="Oval 84">
            <a:extLst>
              <a:ext uri="{FF2B5EF4-FFF2-40B4-BE49-F238E27FC236}">
                <a16:creationId xmlns:a16="http://schemas.microsoft.com/office/drawing/2014/main" id="{6D6111CB-9319-4655-A01A-B5A0B8B1C90D}"/>
              </a:ext>
            </a:extLst>
          </p:cNvPr>
          <p:cNvSpPr>
            <a:spLocks noChangeArrowheads="1"/>
          </p:cNvSpPr>
          <p:nvPr/>
        </p:nvSpPr>
        <p:spPr bwMode="auto">
          <a:xfrm>
            <a:off x="6481763" y="16732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01" name="Text Box 86">
            <a:extLst>
              <a:ext uri="{FF2B5EF4-FFF2-40B4-BE49-F238E27FC236}">
                <a16:creationId xmlns:a16="http://schemas.microsoft.com/office/drawing/2014/main" id="{0B08432C-FFA5-417B-81F7-F445F660D015}"/>
              </a:ext>
            </a:extLst>
          </p:cNvPr>
          <p:cNvSpPr txBox="1">
            <a:spLocks noChangeArrowheads="1"/>
          </p:cNvSpPr>
          <p:nvPr/>
        </p:nvSpPr>
        <p:spPr bwMode="auto">
          <a:xfrm>
            <a:off x="4379913" y="262096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dirty="0" err="1">
                <a:solidFill>
                  <a:srgbClr val="66FFFF"/>
                </a:solidFill>
              </a:rPr>
              <a:t>2</a:t>
            </a:r>
            <a:endParaRPr lang="el-GR" altLang="en-US" sz="2000" dirty="0">
              <a:solidFill>
                <a:srgbClr val="66FFFF"/>
              </a:solidFill>
            </a:endParaRPr>
          </a:p>
        </p:txBody>
      </p:sp>
      <p:sp>
        <p:nvSpPr>
          <p:cNvPr id="102" name="AutoShape 87">
            <a:extLst>
              <a:ext uri="{FF2B5EF4-FFF2-40B4-BE49-F238E27FC236}">
                <a16:creationId xmlns:a16="http://schemas.microsoft.com/office/drawing/2014/main" id="{75F2B77A-797B-4D5A-B924-B6A0BD821D06}"/>
              </a:ext>
            </a:extLst>
          </p:cNvPr>
          <p:cNvSpPr>
            <a:spLocks/>
          </p:cNvSpPr>
          <p:nvPr/>
        </p:nvSpPr>
        <p:spPr bwMode="auto">
          <a:xfrm>
            <a:off x="4679950" y="2490788"/>
            <a:ext cx="204788" cy="730250"/>
          </a:xfrm>
          <a:prstGeom prst="leftBrace">
            <a:avLst>
              <a:gd name="adj1" fmla="val 29716"/>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03" name="Line 90">
            <a:extLst>
              <a:ext uri="{FF2B5EF4-FFF2-40B4-BE49-F238E27FC236}">
                <a16:creationId xmlns:a16="http://schemas.microsoft.com/office/drawing/2014/main" id="{E0BC002F-FDA0-4966-B93C-DE166540F608}"/>
              </a:ext>
            </a:extLst>
          </p:cNvPr>
          <p:cNvSpPr>
            <a:spLocks noChangeShapeType="1"/>
          </p:cNvSpPr>
          <p:nvPr/>
        </p:nvSpPr>
        <p:spPr bwMode="auto">
          <a:xfrm>
            <a:off x="6081713" y="3243263"/>
            <a:ext cx="360362" cy="1587"/>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4" name="Arc 91">
            <a:extLst>
              <a:ext uri="{FF2B5EF4-FFF2-40B4-BE49-F238E27FC236}">
                <a16:creationId xmlns:a16="http://schemas.microsoft.com/office/drawing/2014/main" id="{F088F959-8689-424B-BBD1-5DD5047BC25A}"/>
              </a:ext>
            </a:extLst>
          </p:cNvPr>
          <p:cNvSpPr>
            <a:spLocks/>
          </p:cNvSpPr>
          <p:nvPr/>
        </p:nvSpPr>
        <p:spPr bwMode="auto">
          <a:xfrm rot="10313300" flipV="1">
            <a:off x="5927725" y="1725613"/>
            <a:ext cx="552450" cy="36512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105" name="Text Box 92">
            <a:extLst>
              <a:ext uri="{FF2B5EF4-FFF2-40B4-BE49-F238E27FC236}">
                <a16:creationId xmlns:a16="http://schemas.microsoft.com/office/drawing/2014/main" id="{DB4050D0-5C06-430F-8052-07D3CB72AC10}"/>
              </a:ext>
            </a:extLst>
          </p:cNvPr>
          <p:cNvSpPr txBox="1">
            <a:spLocks noChangeArrowheads="1"/>
          </p:cNvSpPr>
          <p:nvPr/>
        </p:nvSpPr>
        <p:spPr bwMode="auto">
          <a:xfrm>
            <a:off x="3216275" y="2263775"/>
            <a:ext cx="155257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a:t>
            </a:r>
            <a:endParaRPr lang="el-GR" altLang="en-US" sz="2000" baseline="0" dirty="0">
              <a:solidFill>
                <a:srgbClr val="FF33CC"/>
              </a:solidFill>
            </a:endParaRPr>
          </a:p>
        </p:txBody>
      </p:sp>
      <p:sp>
        <p:nvSpPr>
          <p:cNvPr id="106" name="Line 100">
            <a:extLst>
              <a:ext uri="{FF2B5EF4-FFF2-40B4-BE49-F238E27FC236}">
                <a16:creationId xmlns:a16="http://schemas.microsoft.com/office/drawing/2014/main" id="{E97C60AA-5C37-4CF1-AA8D-7D167D9D3EDE}"/>
              </a:ext>
            </a:extLst>
          </p:cNvPr>
          <p:cNvSpPr>
            <a:spLocks noChangeShapeType="1"/>
          </p:cNvSpPr>
          <p:nvPr/>
        </p:nvSpPr>
        <p:spPr bwMode="auto">
          <a:xfrm rot="5400000" flipH="1">
            <a:off x="1406525" y="2622551"/>
            <a:ext cx="1330325"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7" name="Line 100">
            <a:extLst>
              <a:ext uri="{FF2B5EF4-FFF2-40B4-BE49-F238E27FC236}">
                <a16:creationId xmlns:a16="http://schemas.microsoft.com/office/drawing/2014/main" id="{C9B80BFB-D861-4798-8964-1A1D0CFE72EB}"/>
              </a:ext>
            </a:extLst>
          </p:cNvPr>
          <p:cNvSpPr>
            <a:spLocks noChangeShapeType="1"/>
          </p:cNvSpPr>
          <p:nvPr/>
        </p:nvSpPr>
        <p:spPr bwMode="auto">
          <a:xfrm rot="5400000" flipH="1">
            <a:off x="1406525" y="2622551"/>
            <a:ext cx="1330325"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8" name="Text Box 57">
            <a:extLst>
              <a:ext uri="{FF2B5EF4-FFF2-40B4-BE49-F238E27FC236}">
                <a16:creationId xmlns:a16="http://schemas.microsoft.com/office/drawing/2014/main" id="{12D7B9CA-DB14-4B31-A8F2-E15F4A2E8CAA}"/>
              </a:ext>
            </a:extLst>
          </p:cNvPr>
          <p:cNvSpPr txBox="1">
            <a:spLocks noChangeArrowheads="1"/>
          </p:cNvSpPr>
          <p:nvPr/>
        </p:nvSpPr>
        <p:spPr bwMode="auto">
          <a:xfrm>
            <a:off x="5757863" y="33655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endParaRPr lang="el-GR" altLang="en-US" sz="2000" baseline="-25000" dirty="0">
              <a:solidFill>
                <a:srgbClr val="66FFFF"/>
              </a:solidFill>
            </a:endParaRPr>
          </a:p>
        </p:txBody>
      </p:sp>
      <p:sp>
        <p:nvSpPr>
          <p:cNvPr id="109" name="Text Box 77">
            <a:extLst>
              <a:ext uri="{FF2B5EF4-FFF2-40B4-BE49-F238E27FC236}">
                <a16:creationId xmlns:a16="http://schemas.microsoft.com/office/drawing/2014/main" id="{AAC4D777-2E9E-49E8-9D00-2058DBBD4584}"/>
              </a:ext>
            </a:extLst>
          </p:cNvPr>
          <p:cNvSpPr txBox="1">
            <a:spLocks noChangeArrowheads="1"/>
          </p:cNvSpPr>
          <p:nvPr/>
        </p:nvSpPr>
        <p:spPr bwMode="auto">
          <a:xfrm>
            <a:off x="6367463" y="33782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0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p:bldP spid="97" grpId="0" animBg="1"/>
      <p:bldP spid="98" grpId="0" animBg="1"/>
      <p:bldP spid="99" grpId="0" animBg="1"/>
      <p:bldP spid="100" grpId="0" animBg="1"/>
      <p:bldP spid="101" grpId="0"/>
      <p:bldP spid="102" grpId="0" animBg="1"/>
      <p:bldP spid="103" grpId="0" animBg="1"/>
      <p:bldP spid="104" grpId="0" animBg="1"/>
    </p:bldLst>
  </p:timing>
</p:sld>
</file>

<file path=ppt/slides/slide1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08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E1E86AB-BDF8-48E4-B8A2-D3A636F24100}" type="slidenum">
              <a:rPr lang="de-DE" altLang="en-US" sz="1600" smtClean="0"/>
              <a:pPr>
                <a:spcBef>
                  <a:spcPct val="0"/>
                </a:spcBef>
                <a:buClrTx/>
                <a:buFontTx/>
                <a:buNone/>
              </a:pPr>
              <a:t>154</a:t>
            </a:fld>
            <a:r>
              <a:rPr lang="de-DE" altLang="en-US" sz="1600"/>
              <a:t> -</a:t>
            </a:r>
          </a:p>
        </p:txBody>
      </p:sp>
      <p:sp>
        <p:nvSpPr>
          <p:cNvPr id="174084"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886AFB9-B25D-4CAE-B0E6-89F2F01F2F2D}" type="slidenum">
              <a:rPr lang="de-DE" altLang="en-US" sz="1600" b="1"/>
              <a:pPr algn="r" eaLnBrk="1" hangingPunct="1">
                <a:spcBef>
                  <a:spcPct val="0"/>
                </a:spcBef>
                <a:buClrTx/>
                <a:buFontTx/>
                <a:buNone/>
              </a:pPr>
              <a:t>154</a:t>
            </a:fld>
            <a:r>
              <a:rPr lang="de-DE" altLang="en-US" sz="1600" b="1"/>
              <a:t> -</a:t>
            </a:r>
          </a:p>
        </p:txBody>
      </p:sp>
      <p:sp>
        <p:nvSpPr>
          <p:cNvPr id="174085"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74134" name="AutoShape 81"/>
          <p:cNvSpPr>
            <a:spLocks noChangeArrowheads="1"/>
          </p:cNvSpPr>
          <p:nvPr/>
        </p:nvSpPr>
        <p:spPr bwMode="auto">
          <a:xfrm>
            <a:off x="88900" y="41259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The growth of GDP causes a higher demand for labor, so that labor demand grows and Keynesian unemployment disappears.</a:t>
            </a:r>
          </a:p>
        </p:txBody>
      </p:sp>
      <p:sp>
        <p:nvSpPr>
          <p:cNvPr id="7632898" name="Rectangle 2"/>
          <p:cNvSpPr>
            <a:spLocks noChangeArrowheads="1"/>
          </p:cNvSpPr>
          <p:nvPr/>
        </p:nvSpPr>
        <p:spPr bwMode="auto">
          <a:xfrm>
            <a:off x="0" y="31750"/>
            <a:ext cx="9144000" cy="1100138"/>
          </a:xfrm>
          <a:prstGeom prst="rect">
            <a:avLst/>
          </a:prstGeom>
          <a:noFill/>
          <a:ln w="9525">
            <a:noFill/>
            <a:miter lim="800000"/>
            <a:headEnd/>
            <a:tailEnd/>
          </a:ln>
        </p:spPr>
        <p:txBody>
          <a:bodyPr anchor="ctr"/>
          <a:lstStyle/>
          <a:p>
            <a:pPr algn="ctr" eaLnBrk="1" hangingPunct="1">
              <a:defRPr/>
            </a:pPr>
            <a:r>
              <a:rPr lang="de-DE" sz="2800" b="1" kern="0" dirty="0">
                <a:solidFill>
                  <a:srgbClr val="FFFF00"/>
                </a:solidFill>
                <a:effectLst>
                  <a:outerShdw blurRad="38100" dist="38100" dir="2700000" algn="tl">
                    <a:srgbClr val="000000"/>
                  </a:outerShdw>
                </a:effectLst>
                <a:latin typeface="+mj-lt"/>
                <a:ea typeface="+mj-ea"/>
                <a:cs typeface="+mj-cs"/>
              </a:rPr>
              <a:t>4. The </a:t>
            </a:r>
            <a:r>
              <a:rPr lang="de-DE" sz="2800" b="1" kern="0" dirty="0" err="1">
                <a:solidFill>
                  <a:srgbClr val="FFFF00"/>
                </a:solidFill>
                <a:effectLst>
                  <a:outerShdw blurRad="38100" dist="38100" dir="2700000" algn="tl">
                    <a:srgbClr val="000000"/>
                  </a:outerShdw>
                </a:effectLst>
                <a:latin typeface="+mj-lt"/>
                <a:ea typeface="+mj-ea"/>
                <a:cs typeface="+mj-cs"/>
              </a:rPr>
              <a:t>Keynesian</a:t>
            </a:r>
            <a:r>
              <a:rPr lang="de-DE" sz="2800" b="1" kern="0" dirty="0">
                <a:solidFill>
                  <a:srgbClr val="FFFF00"/>
                </a:solidFill>
                <a:effectLst>
                  <a:outerShdw blurRad="38100" dist="38100" dir="2700000" algn="tl">
                    <a:srgbClr val="000000"/>
                  </a:outerShdw>
                </a:effectLst>
                <a:latin typeface="+mj-lt"/>
                <a:ea typeface="+mj-ea"/>
                <a:cs typeface="+mj-cs"/>
              </a:rPr>
              <a:t> Model </a:t>
            </a:r>
            <a:r>
              <a:rPr lang="de-DE" sz="2800" b="1" kern="0" dirty="0" err="1">
                <a:solidFill>
                  <a:srgbClr val="FFFF00"/>
                </a:solidFill>
                <a:effectLst>
                  <a:outerShdw blurRad="38100" dist="38100" dir="2700000" algn="tl">
                    <a:srgbClr val="000000"/>
                  </a:outerShdw>
                </a:effectLst>
                <a:latin typeface="+mj-lt"/>
                <a:ea typeface="+mj-ea"/>
                <a:cs typeface="+mj-cs"/>
              </a:rPr>
              <a:t>and</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its</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Policy</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Implications</a:t>
            </a:r>
            <a:br>
              <a:rPr lang="de-DE" sz="2800" b="1" kern="0" dirty="0">
                <a:solidFill>
                  <a:srgbClr val="FFFF00"/>
                </a:solidFill>
                <a:effectLst>
                  <a:outerShdw blurRad="38100" dist="38100" dir="2700000" algn="tl">
                    <a:srgbClr val="000000"/>
                  </a:outerShdw>
                </a:effectLst>
                <a:latin typeface="+mj-lt"/>
                <a:ea typeface="+mj-ea"/>
                <a:cs typeface="+mj-cs"/>
              </a:rPr>
            </a:br>
            <a:r>
              <a:rPr lang="de-DE" sz="2800" b="1" kern="0" dirty="0">
                <a:solidFill>
                  <a:srgbClr val="FFFF00"/>
                </a:solidFill>
                <a:effectLst>
                  <a:outerShdw blurRad="38100" dist="38100" dir="2700000" algn="tl">
                    <a:srgbClr val="000000"/>
                  </a:outerShdw>
                </a:effectLst>
                <a:latin typeface="+mj-lt"/>
                <a:ea typeface="+mj-ea"/>
                <a:cs typeface="+mj-cs"/>
              </a:rPr>
              <a:t> </a:t>
            </a:r>
            <a:r>
              <a:rPr lang="de-DE" sz="2600" b="1" kern="0" dirty="0">
                <a:solidFill>
                  <a:srgbClr val="FFFF00"/>
                </a:solidFill>
                <a:effectLst>
                  <a:outerShdw blurRad="38100" dist="38100" dir="2700000" algn="tl">
                    <a:srgbClr val="000000"/>
                  </a:outerShdw>
                </a:effectLst>
                <a:latin typeface="+mj-lt"/>
                <a:ea typeface="+mj-ea"/>
                <a:cs typeface="+mj-cs"/>
              </a:rPr>
              <a:t>4.3.2. </a:t>
            </a:r>
            <a:r>
              <a:rPr lang="de-DE" sz="2600" b="1" kern="0" dirty="0" err="1">
                <a:solidFill>
                  <a:srgbClr val="FFFF00"/>
                </a:solidFill>
                <a:effectLst>
                  <a:outerShdw blurRad="38100" dist="38100" dir="2700000" algn="tl">
                    <a:srgbClr val="000000"/>
                  </a:outerShdw>
                </a:effectLst>
                <a:latin typeface="+mj-lt"/>
                <a:ea typeface="+mj-ea"/>
                <a:cs typeface="+mj-cs"/>
              </a:rPr>
              <a:t>Monetary</a:t>
            </a:r>
            <a:r>
              <a:rPr lang="de-DE" sz="2600" b="1" kern="0" dirty="0">
                <a:solidFill>
                  <a:srgbClr val="FFFF00"/>
                </a:solidFill>
                <a:effectLst>
                  <a:outerShdw blurRad="38100" dist="38100" dir="2700000" algn="tl">
                    <a:srgbClr val="000000"/>
                  </a:outerShdw>
                </a:effectLst>
                <a:latin typeface="+mj-lt"/>
                <a:ea typeface="+mj-ea"/>
                <a:cs typeface="+mj-cs"/>
              </a:rPr>
              <a:t> </a:t>
            </a:r>
            <a:r>
              <a:rPr lang="de-DE" sz="2600" b="1" kern="0" dirty="0" err="1">
                <a:solidFill>
                  <a:srgbClr val="FFFF00"/>
                </a:solidFill>
                <a:effectLst>
                  <a:outerShdw blurRad="38100" dist="38100" dir="2700000" algn="tl">
                    <a:srgbClr val="000000"/>
                  </a:outerShdw>
                </a:effectLst>
                <a:latin typeface="+mj-lt"/>
                <a:ea typeface="+mj-ea"/>
                <a:cs typeface="+mj-cs"/>
              </a:rPr>
              <a:t>Policy</a:t>
            </a:r>
            <a:endParaRPr lang="de-DE" sz="2600" b="1" kern="0" dirty="0">
              <a:solidFill>
                <a:srgbClr val="FFFF00"/>
              </a:solidFill>
              <a:effectLst>
                <a:outerShdw blurRad="38100" dist="38100" dir="2700000" algn="tl">
                  <a:srgbClr val="000000"/>
                </a:outerShdw>
              </a:effectLst>
              <a:latin typeface="+mj-lt"/>
              <a:ea typeface="+mj-ea"/>
              <a:cs typeface="+mj-cs"/>
            </a:endParaRPr>
          </a:p>
        </p:txBody>
      </p:sp>
      <p:graphicFrame>
        <p:nvGraphicFramePr>
          <p:cNvPr id="59" name="Object 2">
            <a:extLst>
              <a:ext uri="{FF2B5EF4-FFF2-40B4-BE49-F238E27FC236}">
                <a16:creationId xmlns:a16="http://schemas.microsoft.com/office/drawing/2014/main" id="{A05206C3-CB3D-4368-9B66-3385428DF4D4}"/>
              </a:ext>
            </a:extLst>
          </p:cNvPr>
          <p:cNvGraphicFramePr>
            <a:graphicFrameLocks/>
          </p:cNvGraphicFramePr>
          <p:nvPr/>
        </p:nvGraphicFramePr>
        <p:xfrm>
          <a:off x="4654550" y="1308100"/>
          <a:ext cx="3079750" cy="2330450"/>
        </p:xfrm>
        <a:graphic>
          <a:graphicData uri="http://schemas.openxmlformats.org/presentationml/2006/ole">
            <mc:AlternateContent xmlns:mc="http://schemas.openxmlformats.org/markup-compatibility/2006">
              <mc:Choice xmlns:v="urn:schemas-microsoft-com:vml" Requires="v">
                <p:oleObj spid="_x0000_s175089" name="Diagramm" r:id="rId4" imgW="7448702" imgH="5315102" progId="MSGraph.Chart.8">
                  <p:embed followColorScheme="full"/>
                </p:oleObj>
              </mc:Choice>
              <mc:Fallback>
                <p:oleObj name="Diagramm" r:id="rId4" imgW="7448702" imgH="5315102" progId="MSGraph.Chart.8">
                  <p:embed followColorScheme="full"/>
                  <p:pic>
                    <p:nvPicPr>
                      <p:cNvPr id="239618"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54550" y="13081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0" name="Object 30">
            <a:extLst>
              <a:ext uri="{FF2B5EF4-FFF2-40B4-BE49-F238E27FC236}">
                <a16:creationId xmlns:a16="http://schemas.microsoft.com/office/drawing/2014/main" id="{E02C783E-F0C5-42AB-AF75-43565A98BF0E}"/>
              </a:ext>
            </a:extLst>
          </p:cNvPr>
          <p:cNvGraphicFramePr>
            <a:graphicFrameLocks/>
          </p:cNvGraphicFramePr>
          <p:nvPr/>
        </p:nvGraphicFramePr>
        <p:xfrm>
          <a:off x="1212850" y="1320800"/>
          <a:ext cx="3079750" cy="2330450"/>
        </p:xfrm>
        <a:graphic>
          <a:graphicData uri="http://schemas.openxmlformats.org/presentationml/2006/ole">
            <mc:AlternateContent xmlns:mc="http://schemas.openxmlformats.org/markup-compatibility/2006">
              <mc:Choice xmlns:v="urn:schemas-microsoft-com:vml" Requires="v">
                <p:oleObj spid="_x0000_s175090" name="Diagramm" r:id="rId6" imgW="7439008" imgH="5315085" progId="MSGraph.Chart.8">
                  <p:embed followColorScheme="full"/>
                </p:oleObj>
              </mc:Choice>
              <mc:Fallback>
                <p:oleObj name="Diagramm" r:id="rId6" imgW="7439008" imgH="5315085" progId="MSGraph.Chart.8">
                  <p:embed followColorScheme="full"/>
                  <p:pic>
                    <p:nvPicPr>
                      <p:cNvPr id="239621" name="Object 30"/>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12850" y="13208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1" name="Text Box 25">
            <a:extLst>
              <a:ext uri="{FF2B5EF4-FFF2-40B4-BE49-F238E27FC236}">
                <a16:creationId xmlns:a16="http://schemas.microsoft.com/office/drawing/2014/main" id="{12DC0D18-C073-4F8E-8927-4CED57C61C3A}"/>
              </a:ext>
            </a:extLst>
          </p:cNvPr>
          <p:cNvSpPr txBox="1">
            <a:spLocks noChangeArrowheads="1"/>
          </p:cNvSpPr>
          <p:nvPr/>
        </p:nvSpPr>
        <p:spPr bwMode="auto">
          <a:xfrm>
            <a:off x="4870450" y="10890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t>Y</a:t>
            </a:r>
          </a:p>
        </p:txBody>
      </p:sp>
      <p:sp>
        <p:nvSpPr>
          <p:cNvPr id="62" name="Text Box 26">
            <a:extLst>
              <a:ext uri="{FF2B5EF4-FFF2-40B4-BE49-F238E27FC236}">
                <a16:creationId xmlns:a16="http://schemas.microsoft.com/office/drawing/2014/main" id="{80720E65-F664-4F14-A558-ADD2584F8DFF}"/>
              </a:ext>
            </a:extLst>
          </p:cNvPr>
          <p:cNvSpPr txBox="1">
            <a:spLocks noChangeArrowheads="1"/>
          </p:cNvSpPr>
          <p:nvPr/>
        </p:nvSpPr>
        <p:spPr bwMode="auto">
          <a:xfrm>
            <a:off x="1538288" y="1114425"/>
            <a:ext cx="3540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a:t>
            </a:r>
          </a:p>
        </p:txBody>
      </p:sp>
      <p:sp>
        <p:nvSpPr>
          <p:cNvPr id="63" name="Text Box 27">
            <a:extLst>
              <a:ext uri="{FF2B5EF4-FFF2-40B4-BE49-F238E27FC236}">
                <a16:creationId xmlns:a16="http://schemas.microsoft.com/office/drawing/2014/main" id="{B4BA1746-40E3-467B-BA06-7C0166519FD7}"/>
              </a:ext>
            </a:extLst>
          </p:cNvPr>
          <p:cNvSpPr txBox="1">
            <a:spLocks noChangeArrowheads="1"/>
          </p:cNvSpPr>
          <p:nvPr/>
        </p:nvSpPr>
        <p:spPr bwMode="auto">
          <a:xfrm>
            <a:off x="949325" y="2041525"/>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1800" baseline="-25000" dirty="0" err="1">
                <a:solidFill>
                  <a:srgbClr val="66FFFF"/>
                </a:solidFill>
              </a:rPr>
              <a:t>2</a:t>
            </a:r>
            <a:endParaRPr lang="el-GR" altLang="en-US" sz="1800" baseline="-25000" dirty="0">
              <a:solidFill>
                <a:srgbClr val="66FFFF"/>
              </a:solidFill>
            </a:endParaRPr>
          </a:p>
        </p:txBody>
      </p:sp>
      <p:sp>
        <p:nvSpPr>
          <p:cNvPr id="64" name="Text Box 28">
            <a:extLst>
              <a:ext uri="{FF2B5EF4-FFF2-40B4-BE49-F238E27FC236}">
                <a16:creationId xmlns:a16="http://schemas.microsoft.com/office/drawing/2014/main" id="{2FC652E5-867B-49E8-815D-DD49F95F67E1}"/>
              </a:ext>
            </a:extLst>
          </p:cNvPr>
          <p:cNvSpPr txBox="1">
            <a:spLocks noChangeArrowheads="1"/>
          </p:cNvSpPr>
          <p:nvPr/>
        </p:nvSpPr>
        <p:spPr bwMode="auto">
          <a:xfrm>
            <a:off x="6934200" y="20859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65" name="Text Box 29">
            <a:extLst>
              <a:ext uri="{FF2B5EF4-FFF2-40B4-BE49-F238E27FC236}">
                <a16:creationId xmlns:a16="http://schemas.microsoft.com/office/drawing/2014/main" id="{39B4B9A6-D242-4881-9273-110CA9F29527}"/>
              </a:ext>
            </a:extLst>
          </p:cNvPr>
          <p:cNvSpPr txBox="1">
            <a:spLocks noChangeArrowheads="1"/>
          </p:cNvSpPr>
          <p:nvPr/>
        </p:nvSpPr>
        <p:spPr bwMode="auto">
          <a:xfrm>
            <a:off x="7599363" y="29035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66" name="Line 31">
            <a:extLst>
              <a:ext uri="{FF2B5EF4-FFF2-40B4-BE49-F238E27FC236}">
                <a16:creationId xmlns:a16="http://schemas.microsoft.com/office/drawing/2014/main" id="{A976D9F5-D78D-45D4-95EA-606E0633C978}"/>
              </a:ext>
            </a:extLst>
          </p:cNvPr>
          <p:cNvSpPr>
            <a:spLocks noChangeShapeType="1"/>
          </p:cNvSpPr>
          <p:nvPr/>
        </p:nvSpPr>
        <p:spPr bwMode="auto">
          <a:xfrm flipV="1">
            <a:off x="4870450" y="14557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7" name="Line 32">
            <a:extLst>
              <a:ext uri="{FF2B5EF4-FFF2-40B4-BE49-F238E27FC236}">
                <a16:creationId xmlns:a16="http://schemas.microsoft.com/office/drawing/2014/main" id="{78DC0F22-3131-41FC-8CC3-C4651FE2F730}"/>
              </a:ext>
            </a:extLst>
          </p:cNvPr>
          <p:cNvSpPr>
            <a:spLocks noChangeShapeType="1"/>
          </p:cNvSpPr>
          <p:nvPr/>
        </p:nvSpPr>
        <p:spPr bwMode="auto">
          <a:xfrm>
            <a:off x="4167188" y="32369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8" name="Line 33">
            <a:extLst>
              <a:ext uri="{FF2B5EF4-FFF2-40B4-BE49-F238E27FC236}">
                <a16:creationId xmlns:a16="http://schemas.microsoft.com/office/drawing/2014/main" id="{ADB73CBB-4162-43D1-8B33-350100A16710}"/>
              </a:ext>
            </a:extLst>
          </p:cNvPr>
          <p:cNvSpPr>
            <a:spLocks noChangeShapeType="1"/>
          </p:cNvSpPr>
          <p:nvPr/>
        </p:nvSpPr>
        <p:spPr bwMode="auto">
          <a:xfrm rot="5400000" flipH="1">
            <a:off x="1468438"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9" name="Line 34">
            <a:extLst>
              <a:ext uri="{FF2B5EF4-FFF2-40B4-BE49-F238E27FC236}">
                <a16:creationId xmlns:a16="http://schemas.microsoft.com/office/drawing/2014/main" id="{DA34DF3F-8162-4EF1-B409-31DE3F655AC6}"/>
              </a:ext>
            </a:extLst>
          </p:cNvPr>
          <p:cNvSpPr>
            <a:spLocks noChangeShapeType="1"/>
          </p:cNvSpPr>
          <p:nvPr/>
        </p:nvSpPr>
        <p:spPr bwMode="auto">
          <a:xfrm flipV="1">
            <a:off x="4872038" y="22828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0" name="Line 35">
            <a:extLst>
              <a:ext uri="{FF2B5EF4-FFF2-40B4-BE49-F238E27FC236}">
                <a16:creationId xmlns:a16="http://schemas.microsoft.com/office/drawing/2014/main" id="{3FB32DDF-D5B4-4492-9A74-D0CD06EF74B2}"/>
              </a:ext>
            </a:extLst>
          </p:cNvPr>
          <p:cNvSpPr>
            <a:spLocks noChangeShapeType="1"/>
          </p:cNvSpPr>
          <p:nvPr/>
        </p:nvSpPr>
        <p:spPr bwMode="auto">
          <a:xfrm>
            <a:off x="7593013" y="32321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1" name="Line 36">
            <a:extLst>
              <a:ext uri="{FF2B5EF4-FFF2-40B4-BE49-F238E27FC236}">
                <a16:creationId xmlns:a16="http://schemas.microsoft.com/office/drawing/2014/main" id="{E89AAC49-EEB9-434D-B65A-F010BBB98485}"/>
              </a:ext>
            </a:extLst>
          </p:cNvPr>
          <p:cNvSpPr>
            <a:spLocks noChangeShapeType="1"/>
          </p:cNvSpPr>
          <p:nvPr/>
        </p:nvSpPr>
        <p:spPr bwMode="auto">
          <a:xfrm rot="5400000" flipH="1">
            <a:off x="4818063"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2" name="Text Box 38">
            <a:extLst>
              <a:ext uri="{FF2B5EF4-FFF2-40B4-BE49-F238E27FC236}">
                <a16:creationId xmlns:a16="http://schemas.microsoft.com/office/drawing/2014/main" id="{183FFFCC-78D7-44C6-A9C1-6A22ECB1C5C4}"/>
              </a:ext>
            </a:extLst>
          </p:cNvPr>
          <p:cNvSpPr txBox="1">
            <a:spLocks noChangeArrowheads="1"/>
          </p:cNvSpPr>
          <p:nvPr/>
        </p:nvSpPr>
        <p:spPr bwMode="auto">
          <a:xfrm>
            <a:off x="4124325" y="28987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73" name="Line 43">
            <a:extLst>
              <a:ext uri="{FF2B5EF4-FFF2-40B4-BE49-F238E27FC236}">
                <a16:creationId xmlns:a16="http://schemas.microsoft.com/office/drawing/2014/main" id="{CEF3C64F-2E99-44A6-8AB6-92A540379E33}"/>
              </a:ext>
            </a:extLst>
          </p:cNvPr>
          <p:cNvSpPr>
            <a:spLocks noChangeShapeType="1"/>
          </p:cNvSpPr>
          <p:nvPr/>
        </p:nvSpPr>
        <p:spPr bwMode="auto">
          <a:xfrm>
            <a:off x="1560513" y="16303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4" name="Line 44">
            <a:extLst>
              <a:ext uri="{FF2B5EF4-FFF2-40B4-BE49-F238E27FC236}">
                <a16:creationId xmlns:a16="http://schemas.microsoft.com/office/drawing/2014/main" id="{F5876C8F-9E12-439E-9584-8E8ABC040DA8}"/>
              </a:ext>
            </a:extLst>
          </p:cNvPr>
          <p:cNvSpPr>
            <a:spLocks noChangeShapeType="1"/>
          </p:cNvSpPr>
          <p:nvPr/>
        </p:nvSpPr>
        <p:spPr bwMode="auto">
          <a:xfrm flipV="1">
            <a:off x="4884738" y="17764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 name="Line 46">
            <a:extLst>
              <a:ext uri="{FF2B5EF4-FFF2-40B4-BE49-F238E27FC236}">
                <a16:creationId xmlns:a16="http://schemas.microsoft.com/office/drawing/2014/main" id="{1654E144-874B-421F-989F-583A7D0C691B}"/>
              </a:ext>
            </a:extLst>
          </p:cNvPr>
          <p:cNvSpPr>
            <a:spLocks noChangeShapeType="1"/>
          </p:cNvSpPr>
          <p:nvPr/>
        </p:nvSpPr>
        <p:spPr bwMode="auto">
          <a:xfrm>
            <a:off x="4862513" y="22209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6" name="Oval 47">
            <a:extLst>
              <a:ext uri="{FF2B5EF4-FFF2-40B4-BE49-F238E27FC236}">
                <a16:creationId xmlns:a16="http://schemas.microsoft.com/office/drawing/2014/main" id="{548F3D82-9282-46AA-84B9-1CFF260B97FF}"/>
              </a:ext>
            </a:extLst>
          </p:cNvPr>
          <p:cNvSpPr>
            <a:spLocks noChangeArrowheads="1"/>
          </p:cNvSpPr>
          <p:nvPr/>
        </p:nvSpPr>
        <p:spPr bwMode="auto">
          <a:xfrm>
            <a:off x="5934075" y="21939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7" name="Text Box 50">
            <a:extLst>
              <a:ext uri="{FF2B5EF4-FFF2-40B4-BE49-F238E27FC236}">
                <a16:creationId xmlns:a16="http://schemas.microsoft.com/office/drawing/2014/main" id="{D07FDCB1-8C4D-414F-A12C-1554352CFC91}"/>
              </a:ext>
            </a:extLst>
          </p:cNvPr>
          <p:cNvSpPr txBox="1">
            <a:spLocks noChangeArrowheads="1"/>
          </p:cNvSpPr>
          <p:nvPr/>
        </p:nvSpPr>
        <p:spPr bwMode="auto">
          <a:xfrm>
            <a:off x="1878013" y="3371850"/>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8" name="Text Box 53">
            <a:extLst>
              <a:ext uri="{FF2B5EF4-FFF2-40B4-BE49-F238E27FC236}">
                <a16:creationId xmlns:a16="http://schemas.microsoft.com/office/drawing/2014/main" id="{D5B3D12C-9321-4238-89D5-FEB378EA9FF4}"/>
              </a:ext>
            </a:extLst>
          </p:cNvPr>
          <p:cNvSpPr txBox="1">
            <a:spLocks noChangeArrowheads="1"/>
          </p:cNvSpPr>
          <p:nvPr/>
        </p:nvSpPr>
        <p:spPr bwMode="auto">
          <a:xfrm>
            <a:off x="6908800" y="15716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9" name="Line 84">
            <a:extLst>
              <a:ext uri="{FF2B5EF4-FFF2-40B4-BE49-F238E27FC236}">
                <a16:creationId xmlns:a16="http://schemas.microsoft.com/office/drawing/2014/main" id="{9F9314BB-B76E-43CA-94CA-9F3C91FC729D}"/>
              </a:ext>
            </a:extLst>
          </p:cNvPr>
          <p:cNvSpPr>
            <a:spLocks noChangeShapeType="1"/>
          </p:cNvSpPr>
          <p:nvPr/>
        </p:nvSpPr>
        <p:spPr bwMode="auto">
          <a:xfrm>
            <a:off x="1585913" y="1465263"/>
            <a:ext cx="1792287"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0" name="Oval 60">
            <a:extLst>
              <a:ext uri="{FF2B5EF4-FFF2-40B4-BE49-F238E27FC236}">
                <a16:creationId xmlns:a16="http://schemas.microsoft.com/office/drawing/2014/main" id="{E08805E0-6005-4F79-BB62-B4E638B7B49B}"/>
              </a:ext>
            </a:extLst>
          </p:cNvPr>
          <p:cNvSpPr>
            <a:spLocks noChangeArrowheads="1"/>
          </p:cNvSpPr>
          <p:nvPr/>
        </p:nvSpPr>
        <p:spPr bwMode="auto">
          <a:xfrm>
            <a:off x="2271713" y="19383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1" name="Line 61">
            <a:extLst>
              <a:ext uri="{FF2B5EF4-FFF2-40B4-BE49-F238E27FC236}">
                <a16:creationId xmlns:a16="http://schemas.microsoft.com/office/drawing/2014/main" id="{5FE3208E-1724-4853-BDBF-F12E299EA503}"/>
              </a:ext>
            </a:extLst>
          </p:cNvPr>
          <p:cNvSpPr>
            <a:spLocks noChangeShapeType="1"/>
          </p:cNvSpPr>
          <p:nvPr/>
        </p:nvSpPr>
        <p:spPr bwMode="auto">
          <a:xfrm>
            <a:off x="1514475" y="1981200"/>
            <a:ext cx="795338" cy="4763"/>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 name="Text Box 62">
            <a:extLst>
              <a:ext uri="{FF2B5EF4-FFF2-40B4-BE49-F238E27FC236}">
                <a16:creationId xmlns:a16="http://schemas.microsoft.com/office/drawing/2014/main" id="{79B2D094-F39A-495D-97C9-F4BA0B2C094E}"/>
              </a:ext>
            </a:extLst>
          </p:cNvPr>
          <p:cNvSpPr txBox="1">
            <a:spLocks noChangeArrowheads="1"/>
          </p:cNvSpPr>
          <p:nvPr/>
        </p:nvSpPr>
        <p:spPr bwMode="auto">
          <a:xfrm>
            <a:off x="2460625" y="1285875"/>
            <a:ext cx="2103438"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)+M/</a:t>
            </a:r>
            <a:r>
              <a:rPr lang="de-DE" altLang="en-US" sz="2000" baseline="0" dirty="0" err="1">
                <a:solidFill>
                  <a:srgbClr val="FF33CC"/>
                </a:solidFill>
              </a:rPr>
              <a:t>P+5</a:t>
            </a:r>
            <a:endParaRPr lang="el-GR" altLang="en-US" sz="2000" baseline="0" dirty="0">
              <a:solidFill>
                <a:srgbClr val="FF33CC"/>
              </a:solidFill>
              <a:cs typeface="Arial" pitchFamily="34" charset="0"/>
            </a:endParaRPr>
          </a:p>
        </p:txBody>
      </p:sp>
      <p:sp>
        <p:nvSpPr>
          <p:cNvPr id="83" name="Line 63">
            <a:extLst>
              <a:ext uri="{FF2B5EF4-FFF2-40B4-BE49-F238E27FC236}">
                <a16:creationId xmlns:a16="http://schemas.microsoft.com/office/drawing/2014/main" id="{C6ADD2D0-D778-4C2E-BBC1-5E7EDB821EC1}"/>
              </a:ext>
            </a:extLst>
          </p:cNvPr>
          <p:cNvSpPr>
            <a:spLocks noChangeShapeType="1"/>
          </p:cNvSpPr>
          <p:nvPr/>
        </p:nvSpPr>
        <p:spPr bwMode="auto">
          <a:xfrm flipV="1">
            <a:off x="2595563" y="1670050"/>
            <a:ext cx="11112"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4" name="Line 64">
            <a:extLst>
              <a:ext uri="{FF2B5EF4-FFF2-40B4-BE49-F238E27FC236}">
                <a16:creationId xmlns:a16="http://schemas.microsoft.com/office/drawing/2014/main" id="{2875F501-5A2D-4AE1-A556-B7547617D871}"/>
              </a:ext>
            </a:extLst>
          </p:cNvPr>
          <p:cNvSpPr>
            <a:spLocks noChangeShapeType="1"/>
          </p:cNvSpPr>
          <p:nvPr/>
        </p:nvSpPr>
        <p:spPr bwMode="auto">
          <a:xfrm>
            <a:off x="1508125" y="2182813"/>
            <a:ext cx="1092200" cy="476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 name="Line 65">
            <a:extLst>
              <a:ext uri="{FF2B5EF4-FFF2-40B4-BE49-F238E27FC236}">
                <a16:creationId xmlns:a16="http://schemas.microsoft.com/office/drawing/2014/main" id="{36906DEF-FDDA-4FA0-92DA-4119EB8A46BB}"/>
              </a:ext>
            </a:extLst>
          </p:cNvPr>
          <p:cNvSpPr>
            <a:spLocks noChangeShapeType="1"/>
          </p:cNvSpPr>
          <p:nvPr/>
        </p:nvSpPr>
        <p:spPr bwMode="auto">
          <a:xfrm rot="5400000">
            <a:off x="1425575" y="2092326"/>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6" name="Text Box 66">
            <a:extLst>
              <a:ext uri="{FF2B5EF4-FFF2-40B4-BE49-F238E27FC236}">
                <a16:creationId xmlns:a16="http://schemas.microsoft.com/office/drawing/2014/main" id="{BFB7ABD2-1FBC-4560-BC71-C238080AD1A3}"/>
              </a:ext>
            </a:extLst>
          </p:cNvPr>
          <p:cNvSpPr txBox="1">
            <a:spLocks noChangeArrowheads="1"/>
          </p:cNvSpPr>
          <p:nvPr/>
        </p:nvSpPr>
        <p:spPr bwMode="auto">
          <a:xfrm>
            <a:off x="3328988" y="2744788"/>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endParaRPr lang="el-GR" altLang="en-US" sz="1800" baseline="0">
              <a:solidFill>
                <a:srgbClr val="66FFFF"/>
              </a:solidFill>
            </a:endParaRPr>
          </a:p>
        </p:txBody>
      </p:sp>
      <p:sp>
        <p:nvSpPr>
          <p:cNvPr id="87" name="Text Box 67">
            <a:extLst>
              <a:ext uri="{FF2B5EF4-FFF2-40B4-BE49-F238E27FC236}">
                <a16:creationId xmlns:a16="http://schemas.microsoft.com/office/drawing/2014/main" id="{4EFBC8FD-684C-4CFD-B4A7-2BE9C00054DD}"/>
              </a:ext>
            </a:extLst>
          </p:cNvPr>
          <p:cNvSpPr txBox="1">
            <a:spLocks noChangeArrowheads="1"/>
          </p:cNvSpPr>
          <p:nvPr/>
        </p:nvSpPr>
        <p:spPr bwMode="auto">
          <a:xfrm>
            <a:off x="2135188" y="337343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88" name="Oval 68">
            <a:extLst>
              <a:ext uri="{FF2B5EF4-FFF2-40B4-BE49-F238E27FC236}">
                <a16:creationId xmlns:a16="http://schemas.microsoft.com/office/drawing/2014/main" id="{0308E04D-F05A-462C-9815-A3BE21EC86D1}"/>
              </a:ext>
            </a:extLst>
          </p:cNvPr>
          <p:cNvSpPr>
            <a:spLocks noChangeArrowheads="1"/>
          </p:cNvSpPr>
          <p:nvPr/>
        </p:nvSpPr>
        <p:spPr bwMode="auto">
          <a:xfrm>
            <a:off x="2562225" y="2151063"/>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9" name="Oval 69">
            <a:extLst>
              <a:ext uri="{FF2B5EF4-FFF2-40B4-BE49-F238E27FC236}">
                <a16:creationId xmlns:a16="http://schemas.microsoft.com/office/drawing/2014/main" id="{2BE19752-F5AF-4287-ADF7-10512744FC35}"/>
              </a:ext>
            </a:extLst>
          </p:cNvPr>
          <p:cNvSpPr>
            <a:spLocks noChangeArrowheads="1"/>
          </p:cNvSpPr>
          <p:nvPr/>
        </p:nvSpPr>
        <p:spPr bwMode="auto">
          <a:xfrm>
            <a:off x="2286000" y="2152650"/>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0" name="Oval 70">
            <a:extLst>
              <a:ext uri="{FF2B5EF4-FFF2-40B4-BE49-F238E27FC236}">
                <a16:creationId xmlns:a16="http://schemas.microsoft.com/office/drawing/2014/main" id="{C4C954FD-23FB-4BE3-9D91-16DFBB7700F1}"/>
              </a:ext>
            </a:extLst>
          </p:cNvPr>
          <p:cNvSpPr>
            <a:spLocks noChangeArrowheads="1"/>
          </p:cNvSpPr>
          <p:nvPr/>
        </p:nvSpPr>
        <p:spPr bwMode="auto">
          <a:xfrm>
            <a:off x="2028825" y="1939925"/>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1" name="Text Box 72">
            <a:extLst>
              <a:ext uri="{FF2B5EF4-FFF2-40B4-BE49-F238E27FC236}">
                <a16:creationId xmlns:a16="http://schemas.microsoft.com/office/drawing/2014/main" id="{A3F6C5B9-2055-4CC3-9386-730003D9285E}"/>
              </a:ext>
            </a:extLst>
          </p:cNvPr>
          <p:cNvSpPr txBox="1">
            <a:spLocks noChangeArrowheads="1"/>
          </p:cNvSpPr>
          <p:nvPr/>
        </p:nvSpPr>
        <p:spPr bwMode="auto">
          <a:xfrm>
            <a:off x="2414588" y="3362325"/>
            <a:ext cx="14271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2</a:t>
            </a:r>
            <a:r>
              <a:rPr lang="de-DE" altLang="en-US" sz="2000" baseline="0" dirty="0">
                <a:solidFill>
                  <a:srgbClr val="FF33CC"/>
                </a:solidFill>
              </a:rPr>
              <a:t>+R</a:t>
            </a:r>
            <a:r>
              <a:rPr lang="de-DE" altLang="en-US" sz="2000" baseline="-25000" dirty="0">
                <a:solidFill>
                  <a:srgbClr val="FF33CC"/>
                </a:solidFill>
              </a:rPr>
              <a:t>D,1</a:t>
            </a:r>
            <a:endParaRPr lang="el-GR" altLang="en-US" sz="2000" baseline="0" dirty="0">
              <a:solidFill>
                <a:srgbClr val="FF33CC"/>
              </a:solidFill>
            </a:endParaRPr>
          </a:p>
        </p:txBody>
      </p:sp>
      <p:sp>
        <p:nvSpPr>
          <p:cNvPr id="92" name="Line 73">
            <a:extLst>
              <a:ext uri="{FF2B5EF4-FFF2-40B4-BE49-F238E27FC236}">
                <a16:creationId xmlns:a16="http://schemas.microsoft.com/office/drawing/2014/main" id="{F77DD9D9-E2B5-4B34-9CC4-269CB6DA7501}"/>
              </a:ext>
            </a:extLst>
          </p:cNvPr>
          <p:cNvSpPr>
            <a:spLocks noChangeShapeType="1"/>
          </p:cNvSpPr>
          <p:nvPr/>
        </p:nvSpPr>
        <p:spPr bwMode="auto">
          <a:xfrm>
            <a:off x="2089150" y="3232150"/>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3" name="Line 74">
            <a:extLst>
              <a:ext uri="{FF2B5EF4-FFF2-40B4-BE49-F238E27FC236}">
                <a16:creationId xmlns:a16="http://schemas.microsoft.com/office/drawing/2014/main" id="{119D65CA-FE47-4FB6-AA51-05A4B011A0EB}"/>
              </a:ext>
            </a:extLst>
          </p:cNvPr>
          <p:cNvSpPr>
            <a:spLocks noChangeShapeType="1"/>
          </p:cNvSpPr>
          <p:nvPr/>
        </p:nvSpPr>
        <p:spPr bwMode="auto">
          <a:xfrm rot="5400000" flipH="1">
            <a:off x="1770062" y="2693988"/>
            <a:ext cx="1108075"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 name="Text Box 75">
            <a:extLst>
              <a:ext uri="{FF2B5EF4-FFF2-40B4-BE49-F238E27FC236}">
                <a16:creationId xmlns:a16="http://schemas.microsoft.com/office/drawing/2014/main" id="{5184E479-9C06-4CA0-8AC6-F8877E4CCEBA}"/>
              </a:ext>
            </a:extLst>
          </p:cNvPr>
          <p:cNvSpPr txBox="1">
            <a:spLocks noChangeArrowheads="1"/>
          </p:cNvSpPr>
          <p:nvPr/>
        </p:nvSpPr>
        <p:spPr bwMode="auto">
          <a:xfrm>
            <a:off x="949325" y="18081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1800" baseline="-25000" dirty="0" err="1">
                <a:solidFill>
                  <a:srgbClr val="66FFFF"/>
                </a:solidFill>
              </a:rPr>
              <a:t>1</a:t>
            </a:r>
            <a:endParaRPr lang="el-GR" altLang="en-US" sz="1800" baseline="-25000" dirty="0">
              <a:solidFill>
                <a:srgbClr val="66FFFF"/>
              </a:solidFill>
            </a:endParaRPr>
          </a:p>
        </p:txBody>
      </p:sp>
      <p:sp>
        <p:nvSpPr>
          <p:cNvPr id="95" name="Line 76">
            <a:extLst>
              <a:ext uri="{FF2B5EF4-FFF2-40B4-BE49-F238E27FC236}">
                <a16:creationId xmlns:a16="http://schemas.microsoft.com/office/drawing/2014/main" id="{1BDA1694-0B54-4D48-856C-726C1CA09599}"/>
              </a:ext>
            </a:extLst>
          </p:cNvPr>
          <p:cNvSpPr>
            <a:spLocks noChangeShapeType="1"/>
          </p:cNvSpPr>
          <p:nvPr/>
        </p:nvSpPr>
        <p:spPr bwMode="auto">
          <a:xfrm flipV="1">
            <a:off x="4864100" y="1511300"/>
            <a:ext cx="2074863"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 name="Text Box 77">
            <a:extLst>
              <a:ext uri="{FF2B5EF4-FFF2-40B4-BE49-F238E27FC236}">
                <a16:creationId xmlns:a16="http://schemas.microsoft.com/office/drawing/2014/main" id="{28EE431C-7C78-4ED5-9B17-2ECA32B62276}"/>
              </a:ext>
            </a:extLst>
          </p:cNvPr>
          <p:cNvSpPr txBox="1">
            <a:spLocks noChangeArrowheads="1"/>
          </p:cNvSpPr>
          <p:nvPr/>
        </p:nvSpPr>
        <p:spPr bwMode="auto">
          <a:xfrm>
            <a:off x="6910388" y="1273175"/>
            <a:ext cx="1763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97" name="Line 78">
            <a:extLst>
              <a:ext uri="{FF2B5EF4-FFF2-40B4-BE49-F238E27FC236}">
                <a16:creationId xmlns:a16="http://schemas.microsoft.com/office/drawing/2014/main" id="{5E848F06-2948-42F5-8345-63846EE969D8}"/>
              </a:ext>
            </a:extLst>
          </p:cNvPr>
          <p:cNvSpPr>
            <a:spLocks noChangeShapeType="1"/>
          </p:cNvSpPr>
          <p:nvPr/>
        </p:nvSpPr>
        <p:spPr bwMode="auto">
          <a:xfrm flipV="1">
            <a:off x="6746875" y="1651000"/>
            <a:ext cx="0" cy="180975"/>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 name="Line 79">
            <a:extLst>
              <a:ext uri="{FF2B5EF4-FFF2-40B4-BE49-F238E27FC236}">
                <a16:creationId xmlns:a16="http://schemas.microsoft.com/office/drawing/2014/main" id="{EA77ADA9-0F97-42AF-8854-DACC7D0128D0}"/>
              </a:ext>
            </a:extLst>
          </p:cNvPr>
          <p:cNvSpPr>
            <a:spLocks noChangeShapeType="1"/>
          </p:cNvSpPr>
          <p:nvPr/>
        </p:nvSpPr>
        <p:spPr bwMode="auto">
          <a:xfrm flipV="1">
            <a:off x="5307013" y="2305050"/>
            <a:ext cx="0" cy="180975"/>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9" name="Oval 80">
            <a:extLst>
              <a:ext uri="{FF2B5EF4-FFF2-40B4-BE49-F238E27FC236}">
                <a16:creationId xmlns:a16="http://schemas.microsoft.com/office/drawing/2014/main" id="{6F5FD1A6-FA72-4C75-AC87-A8BDFD9F52E0}"/>
              </a:ext>
            </a:extLst>
          </p:cNvPr>
          <p:cNvSpPr>
            <a:spLocks noChangeArrowheads="1"/>
          </p:cNvSpPr>
          <p:nvPr/>
        </p:nvSpPr>
        <p:spPr bwMode="auto">
          <a:xfrm>
            <a:off x="6469063" y="16732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00" name="Text Box 82">
            <a:extLst>
              <a:ext uri="{FF2B5EF4-FFF2-40B4-BE49-F238E27FC236}">
                <a16:creationId xmlns:a16="http://schemas.microsoft.com/office/drawing/2014/main" id="{306CE0D3-C37C-42C2-BCD7-6EF8AF3D943F}"/>
              </a:ext>
            </a:extLst>
          </p:cNvPr>
          <p:cNvSpPr txBox="1">
            <a:spLocks noChangeArrowheads="1"/>
          </p:cNvSpPr>
          <p:nvPr/>
        </p:nvSpPr>
        <p:spPr bwMode="auto">
          <a:xfrm>
            <a:off x="4367213" y="262096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dirty="0" err="1">
                <a:solidFill>
                  <a:srgbClr val="66FFFF"/>
                </a:solidFill>
              </a:rPr>
              <a:t>2</a:t>
            </a:r>
            <a:endParaRPr lang="el-GR" altLang="en-US" sz="2000" dirty="0">
              <a:solidFill>
                <a:srgbClr val="66FFFF"/>
              </a:solidFill>
            </a:endParaRPr>
          </a:p>
        </p:txBody>
      </p:sp>
      <p:sp>
        <p:nvSpPr>
          <p:cNvPr id="101" name="AutoShape 83">
            <a:extLst>
              <a:ext uri="{FF2B5EF4-FFF2-40B4-BE49-F238E27FC236}">
                <a16:creationId xmlns:a16="http://schemas.microsoft.com/office/drawing/2014/main" id="{42F7C15F-CCEF-4814-8AF2-76B1CB0B792A}"/>
              </a:ext>
            </a:extLst>
          </p:cNvPr>
          <p:cNvSpPr>
            <a:spLocks/>
          </p:cNvSpPr>
          <p:nvPr/>
        </p:nvSpPr>
        <p:spPr bwMode="auto">
          <a:xfrm>
            <a:off x="4667250" y="2490788"/>
            <a:ext cx="204788" cy="730250"/>
          </a:xfrm>
          <a:prstGeom prst="leftBrace">
            <a:avLst>
              <a:gd name="adj1" fmla="val 29716"/>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02" name="Line 85">
            <a:extLst>
              <a:ext uri="{FF2B5EF4-FFF2-40B4-BE49-F238E27FC236}">
                <a16:creationId xmlns:a16="http://schemas.microsoft.com/office/drawing/2014/main" id="{EABBAB50-9491-40FE-9E43-C0537CAAC712}"/>
              </a:ext>
            </a:extLst>
          </p:cNvPr>
          <p:cNvSpPr>
            <a:spLocks noChangeShapeType="1"/>
          </p:cNvSpPr>
          <p:nvPr/>
        </p:nvSpPr>
        <p:spPr bwMode="auto">
          <a:xfrm>
            <a:off x="4862513" y="1720850"/>
            <a:ext cx="163988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3" name="Line 86">
            <a:extLst>
              <a:ext uri="{FF2B5EF4-FFF2-40B4-BE49-F238E27FC236}">
                <a16:creationId xmlns:a16="http://schemas.microsoft.com/office/drawing/2014/main" id="{D0F1B519-96A3-41B0-8951-2B845DC6A046}"/>
              </a:ext>
            </a:extLst>
          </p:cNvPr>
          <p:cNvSpPr>
            <a:spLocks noChangeShapeType="1"/>
          </p:cNvSpPr>
          <p:nvPr/>
        </p:nvSpPr>
        <p:spPr bwMode="auto">
          <a:xfrm rot="5400000" flipH="1">
            <a:off x="5743575" y="2503488"/>
            <a:ext cx="1543050"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4" name="Arc 91">
            <a:extLst>
              <a:ext uri="{FF2B5EF4-FFF2-40B4-BE49-F238E27FC236}">
                <a16:creationId xmlns:a16="http://schemas.microsoft.com/office/drawing/2014/main" id="{43E8E1BA-BCF0-4B2E-B201-6375A1F97E46}"/>
              </a:ext>
            </a:extLst>
          </p:cNvPr>
          <p:cNvSpPr>
            <a:spLocks/>
          </p:cNvSpPr>
          <p:nvPr/>
        </p:nvSpPr>
        <p:spPr bwMode="auto">
          <a:xfrm rot="10313300" flipV="1">
            <a:off x="5915025" y="1725613"/>
            <a:ext cx="552450" cy="36512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105" name="Line 92">
            <a:extLst>
              <a:ext uri="{FF2B5EF4-FFF2-40B4-BE49-F238E27FC236}">
                <a16:creationId xmlns:a16="http://schemas.microsoft.com/office/drawing/2014/main" id="{93506AC5-EA7B-40A5-A47A-3253D088ED17}"/>
              </a:ext>
            </a:extLst>
          </p:cNvPr>
          <p:cNvSpPr>
            <a:spLocks noChangeShapeType="1"/>
          </p:cNvSpPr>
          <p:nvPr/>
        </p:nvSpPr>
        <p:spPr bwMode="auto">
          <a:xfrm rot="5400000" flipH="1">
            <a:off x="5436394" y="2718594"/>
            <a:ext cx="10874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6" name="Line 98">
            <a:extLst>
              <a:ext uri="{FF2B5EF4-FFF2-40B4-BE49-F238E27FC236}">
                <a16:creationId xmlns:a16="http://schemas.microsoft.com/office/drawing/2014/main" id="{D3C087B2-86C0-4A10-8884-F5F695665EAE}"/>
              </a:ext>
            </a:extLst>
          </p:cNvPr>
          <p:cNvSpPr>
            <a:spLocks noChangeShapeType="1"/>
          </p:cNvSpPr>
          <p:nvPr/>
        </p:nvSpPr>
        <p:spPr bwMode="auto">
          <a:xfrm>
            <a:off x="6069013" y="3243263"/>
            <a:ext cx="360362" cy="1587"/>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7" name="Text Box 99">
            <a:extLst>
              <a:ext uri="{FF2B5EF4-FFF2-40B4-BE49-F238E27FC236}">
                <a16:creationId xmlns:a16="http://schemas.microsoft.com/office/drawing/2014/main" id="{5023DFBC-DBC6-4402-9997-147623A031DD}"/>
              </a:ext>
            </a:extLst>
          </p:cNvPr>
          <p:cNvSpPr txBox="1">
            <a:spLocks noChangeArrowheads="1"/>
          </p:cNvSpPr>
          <p:nvPr/>
        </p:nvSpPr>
        <p:spPr bwMode="auto">
          <a:xfrm>
            <a:off x="3203575" y="2263775"/>
            <a:ext cx="155257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a:t>
            </a:r>
            <a:endParaRPr lang="el-GR" altLang="en-US" sz="2000" baseline="0" dirty="0">
              <a:solidFill>
                <a:srgbClr val="FF33CC"/>
              </a:solidFill>
            </a:endParaRPr>
          </a:p>
        </p:txBody>
      </p:sp>
      <p:sp>
        <p:nvSpPr>
          <p:cNvPr id="108" name="Line 105">
            <a:extLst>
              <a:ext uri="{FF2B5EF4-FFF2-40B4-BE49-F238E27FC236}">
                <a16:creationId xmlns:a16="http://schemas.microsoft.com/office/drawing/2014/main" id="{0C74B16A-C540-4A77-8F88-781D7ACE2287}"/>
              </a:ext>
            </a:extLst>
          </p:cNvPr>
          <p:cNvSpPr>
            <a:spLocks noChangeShapeType="1"/>
          </p:cNvSpPr>
          <p:nvPr/>
        </p:nvSpPr>
        <p:spPr bwMode="auto">
          <a:xfrm rot="5400000" flipH="1">
            <a:off x="1393825" y="2622551"/>
            <a:ext cx="1330325"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 name="Text Box 57">
            <a:extLst>
              <a:ext uri="{FF2B5EF4-FFF2-40B4-BE49-F238E27FC236}">
                <a16:creationId xmlns:a16="http://schemas.microsoft.com/office/drawing/2014/main" id="{6E51EDDD-6E0F-4A78-BE07-F7F747AD9793}"/>
              </a:ext>
            </a:extLst>
          </p:cNvPr>
          <p:cNvSpPr txBox="1">
            <a:spLocks noChangeArrowheads="1"/>
          </p:cNvSpPr>
          <p:nvPr/>
        </p:nvSpPr>
        <p:spPr bwMode="auto">
          <a:xfrm>
            <a:off x="5757863" y="33655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endParaRPr lang="el-GR" altLang="en-US" sz="2000" baseline="-25000" dirty="0">
              <a:solidFill>
                <a:srgbClr val="66FFFF"/>
              </a:solidFill>
            </a:endParaRPr>
          </a:p>
        </p:txBody>
      </p:sp>
      <p:sp>
        <p:nvSpPr>
          <p:cNvPr id="110" name="Text Box 77">
            <a:extLst>
              <a:ext uri="{FF2B5EF4-FFF2-40B4-BE49-F238E27FC236}">
                <a16:creationId xmlns:a16="http://schemas.microsoft.com/office/drawing/2014/main" id="{D0D07CAD-599E-44E1-B080-9DF35751F0BC}"/>
              </a:ext>
            </a:extLst>
          </p:cNvPr>
          <p:cNvSpPr txBox="1">
            <a:spLocks noChangeArrowheads="1"/>
          </p:cNvSpPr>
          <p:nvPr/>
        </p:nvSpPr>
        <p:spPr bwMode="auto">
          <a:xfrm>
            <a:off x="6367463" y="33782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510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B93E168-E49A-4EE8-B3CD-E2B034254341}" type="slidenum">
              <a:rPr lang="de-DE" altLang="en-US" sz="1600" smtClean="0"/>
              <a:pPr>
                <a:spcBef>
                  <a:spcPct val="0"/>
                </a:spcBef>
                <a:buClrTx/>
                <a:buFontTx/>
                <a:buNone/>
              </a:pPr>
              <a:t>155</a:t>
            </a:fld>
            <a:r>
              <a:rPr lang="de-DE" altLang="en-US" sz="1600"/>
              <a:t> -</a:t>
            </a:r>
          </a:p>
        </p:txBody>
      </p:sp>
      <p:sp>
        <p:nvSpPr>
          <p:cNvPr id="175108"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20F1486-A87F-465E-9289-F90A3C7E5E1E}" type="slidenum">
              <a:rPr lang="de-DE" altLang="en-US" sz="1600" b="1"/>
              <a:pPr algn="r" eaLnBrk="1" hangingPunct="1">
                <a:spcBef>
                  <a:spcPct val="0"/>
                </a:spcBef>
                <a:buClrTx/>
                <a:buFontTx/>
                <a:buNone/>
              </a:pPr>
              <a:t>155</a:t>
            </a:fld>
            <a:r>
              <a:rPr lang="de-DE" altLang="en-US" sz="1600" b="1"/>
              <a:t> -</a:t>
            </a:r>
          </a:p>
        </p:txBody>
      </p:sp>
      <p:sp>
        <p:nvSpPr>
          <p:cNvPr id="175109"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75152" name="AutoShape 81"/>
          <p:cNvSpPr>
            <a:spLocks noChangeArrowheads="1"/>
          </p:cNvSpPr>
          <p:nvPr/>
        </p:nvSpPr>
        <p:spPr bwMode="auto">
          <a:xfrm>
            <a:off x="88900" y="41259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Since GDP grows by 10, household savings grow by 10 times the savings ratio: 10*(1-c) = 10*0,5 = 5. This causes credit supply to shift to the right by 5 units.</a:t>
            </a:r>
          </a:p>
        </p:txBody>
      </p:sp>
      <p:sp>
        <p:nvSpPr>
          <p:cNvPr id="7632898" name="Rectangle 2"/>
          <p:cNvSpPr>
            <a:spLocks noChangeArrowheads="1"/>
          </p:cNvSpPr>
          <p:nvPr/>
        </p:nvSpPr>
        <p:spPr bwMode="auto">
          <a:xfrm>
            <a:off x="0" y="31750"/>
            <a:ext cx="9144000" cy="1100138"/>
          </a:xfrm>
          <a:prstGeom prst="rect">
            <a:avLst/>
          </a:prstGeom>
          <a:noFill/>
          <a:ln w="9525">
            <a:noFill/>
            <a:miter lim="800000"/>
            <a:headEnd/>
            <a:tailEnd/>
          </a:ln>
        </p:spPr>
        <p:txBody>
          <a:bodyPr anchor="ctr"/>
          <a:lstStyle/>
          <a:p>
            <a:pPr algn="ctr" eaLnBrk="1" hangingPunct="1">
              <a:defRPr/>
            </a:pPr>
            <a:r>
              <a:rPr lang="de-DE" sz="2800" b="1" kern="0" dirty="0">
                <a:solidFill>
                  <a:srgbClr val="FFFF00"/>
                </a:solidFill>
                <a:effectLst>
                  <a:outerShdw blurRad="38100" dist="38100" dir="2700000" algn="tl">
                    <a:srgbClr val="000000"/>
                  </a:outerShdw>
                </a:effectLst>
                <a:latin typeface="+mj-lt"/>
                <a:ea typeface="+mj-ea"/>
                <a:cs typeface="+mj-cs"/>
              </a:rPr>
              <a:t>4. The </a:t>
            </a:r>
            <a:r>
              <a:rPr lang="de-DE" sz="2800" b="1" kern="0" dirty="0" err="1">
                <a:solidFill>
                  <a:srgbClr val="FFFF00"/>
                </a:solidFill>
                <a:effectLst>
                  <a:outerShdw blurRad="38100" dist="38100" dir="2700000" algn="tl">
                    <a:srgbClr val="000000"/>
                  </a:outerShdw>
                </a:effectLst>
                <a:latin typeface="+mj-lt"/>
                <a:ea typeface="+mj-ea"/>
                <a:cs typeface="+mj-cs"/>
              </a:rPr>
              <a:t>Keynesian</a:t>
            </a:r>
            <a:r>
              <a:rPr lang="de-DE" sz="2800" b="1" kern="0" dirty="0">
                <a:solidFill>
                  <a:srgbClr val="FFFF00"/>
                </a:solidFill>
                <a:effectLst>
                  <a:outerShdw blurRad="38100" dist="38100" dir="2700000" algn="tl">
                    <a:srgbClr val="000000"/>
                  </a:outerShdw>
                </a:effectLst>
                <a:latin typeface="+mj-lt"/>
                <a:ea typeface="+mj-ea"/>
                <a:cs typeface="+mj-cs"/>
              </a:rPr>
              <a:t> Model </a:t>
            </a:r>
            <a:r>
              <a:rPr lang="de-DE" sz="2800" b="1" kern="0" dirty="0" err="1">
                <a:solidFill>
                  <a:srgbClr val="FFFF00"/>
                </a:solidFill>
                <a:effectLst>
                  <a:outerShdw blurRad="38100" dist="38100" dir="2700000" algn="tl">
                    <a:srgbClr val="000000"/>
                  </a:outerShdw>
                </a:effectLst>
                <a:latin typeface="+mj-lt"/>
                <a:ea typeface="+mj-ea"/>
                <a:cs typeface="+mj-cs"/>
              </a:rPr>
              <a:t>and</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its</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Policy</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Implications</a:t>
            </a:r>
            <a:br>
              <a:rPr lang="de-DE" sz="2800" b="1" kern="0" dirty="0">
                <a:solidFill>
                  <a:srgbClr val="FFFF00"/>
                </a:solidFill>
                <a:effectLst>
                  <a:outerShdw blurRad="38100" dist="38100" dir="2700000" algn="tl">
                    <a:srgbClr val="000000"/>
                  </a:outerShdw>
                </a:effectLst>
                <a:latin typeface="+mj-lt"/>
                <a:ea typeface="+mj-ea"/>
                <a:cs typeface="+mj-cs"/>
              </a:rPr>
            </a:br>
            <a:r>
              <a:rPr lang="de-DE" sz="2800" b="1" kern="0" dirty="0">
                <a:solidFill>
                  <a:srgbClr val="FFFF00"/>
                </a:solidFill>
                <a:effectLst>
                  <a:outerShdw blurRad="38100" dist="38100" dir="2700000" algn="tl">
                    <a:srgbClr val="000000"/>
                  </a:outerShdw>
                </a:effectLst>
                <a:latin typeface="+mj-lt"/>
                <a:ea typeface="+mj-ea"/>
                <a:cs typeface="+mj-cs"/>
              </a:rPr>
              <a:t> </a:t>
            </a:r>
            <a:r>
              <a:rPr lang="de-DE" sz="2600" b="1" kern="0" dirty="0">
                <a:solidFill>
                  <a:srgbClr val="FFFF00"/>
                </a:solidFill>
                <a:effectLst>
                  <a:outerShdw blurRad="38100" dist="38100" dir="2700000" algn="tl">
                    <a:srgbClr val="000000"/>
                  </a:outerShdw>
                </a:effectLst>
                <a:latin typeface="+mj-lt"/>
                <a:ea typeface="+mj-ea"/>
                <a:cs typeface="+mj-cs"/>
              </a:rPr>
              <a:t>4.3.2. </a:t>
            </a:r>
            <a:r>
              <a:rPr lang="de-DE" sz="2600" b="1" kern="0" dirty="0" err="1">
                <a:solidFill>
                  <a:srgbClr val="FFFF00"/>
                </a:solidFill>
                <a:effectLst>
                  <a:outerShdw blurRad="38100" dist="38100" dir="2700000" algn="tl">
                    <a:srgbClr val="000000"/>
                  </a:outerShdw>
                </a:effectLst>
                <a:latin typeface="+mj-lt"/>
                <a:ea typeface="+mj-ea"/>
                <a:cs typeface="+mj-cs"/>
              </a:rPr>
              <a:t>Monetary</a:t>
            </a:r>
            <a:r>
              <a:rPr lang="de-DE" sz="2600" b="1" kern="0" dirty="0">
                <a:solidFill>
                  <a:srgbClr val="FFFF00"/>
                </a:solidFill>
                <a:effectLst>
                  <a:outerShdw blurRad="38100" dist="38100" dir="2700000" algn="tl">
                    <a:srgbClr val="000000"/>
                  </a:outerShdw>
                </a:effectLst>
                <a:latin typeface="+mj-lt"/>
                <a:ea typeface="+mj-ea"/>
                <a:cs typeface="+mj-cs"/>
              </a:rPr>
              <a:t> </a:t>
            </a:r>
            <a:r>
              <a:rPr lang="de-DE" sz="2600" b="1" kern="0" dirty="0" err="1">
                <a:solidFill>
                  <a:srgbClr val="FFFF00"/>
                </a:solidFill>
                <a:effectLst>
                  <a:outerShdw blurRad="38100" dist="38100" dir="2700000" algn="tl">
                    <a:srgbClr val="000000"/>
                  </a:outerShdw>
                </a:effectLst>
                <a:latin typeface="+mj-lt"/>
                <a:ea typeface="+mj-ea"/>
                <a:cs typeface="+mj-cs"/>
              </a:rPr>
              <a:t>Policy</a:t>
            </a:r>
            <a:endParaRPr lang="de-DE" sz="2600" b="1" kern="0" dirty="0">
              <a:solidFill>
                <a:srgbClr val="FFFF00"/>
              </a:solidFill>
              <a:effectLst>
                <a:outerShdw blurRad="38100" dist="38100" dir="2700000" algn="tl">
                  <a:srgbClr val="000000"/>
                </a:outerShdw>
              </a:effectLst>
              <a:latin typeface="+mj-lt"/>
              <a:ea typeface="+mj-ea"/>
              <a:cs typeface="+mj-cs"/>
            </a:endParaRPr>
          </a:p>
        </p:txBody>
      </p:sp>
      <p:graphicFrame>
        <p:nvGraphicFramePr>
          <p:cNvPr id="52" name="Object 2">
            <a:extLst>
              <a:ext uri="{FF2B5EF4-FFF2-40B4-BE49-F238E27FC236}">
                <a16:creationId xmlns:a16="http://schemas.microsoft.com/office/drawing/2014/main" id="{3435FB9F-5824-43AF-8938-4819A201FC8A}"/>
              </a:ext>
            </a:extLst>
          </p:cNvPr>
          <p:cNvGraphicFramePr>
            <a:graphicFrameLocks/>
          </p:cNvGraphicFramePr>
          <p:nvPr/>
        </p:nvGraphicFramePr>
        <p:xfrm>
          <a:off x="4654550" y="1308100"/>
          <a:ext cx="3079750" cy="2330450"/>
        </p:xfrm>
        <a:graphic>
          <a:graphicData uri="http://schemas.openxmlformats.org/presentationml/2006/ole">
            <mc:AlternateContent xmlns:mc="http://schemas.openxmlformats.org/markup-compatibility/2006">
              <mc:Choice xmlns:v="urn:schemas-microsoft-com:vml" Requires="v">
                <p:oleObj spid="_x0000_s176106" name="Diagramm" r:id="rId4" imgW="7448702" imgH="5315102" progId="MSGraph.Chart.8">
                  <p:embed followColorScheme="full"/>
                </p:oleObj>
              </mc:Choice>
              <mc:Fallback>
                <p:oleObj name="Diagramm" r:id="rId4" imgW="7448702" imgH="5315102" progId="MSGraph.Chart.8">
                  <p:embed followColorScheme="full"/>
                  <p:pic>
                    <p:nvPicPr>
                      <p:cNvPr id="240642"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54550" y="13081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3" name="Object 28">
            <a:extLst>
              <a:ext uri="{FF2B5EF4-FFF2-40B4-BE49-F238E27FC236}">
                <a16:creationId xmlns:a16="http://schemas.microsoft.com/office/drawing/2014/main" id="{03EE1CCD-FA13-4AA9-8D85-B0888EDA1A85}"/>
              </a:ext>
            </a:extLst>
          </p:cNvPr>
          <p:cNvGraphicFramePr>
            <a:graphicFrameLocks/>
          </p:cNvGraphicFramePr>
          <p:nvPr/>
        </p:nvGraphicFramePr>
        <p:xfrm>
          <a:off x="1225550" y="1320800"/>
          <a:ext cx="3079750" cy="2330450"/>
        </p:xfrm>
        <a:graphic>
          <a:graphicData uri="http://schemas.openxmlformats.org/presentationml/2006/ole">
            <mc:AlternateContent xmlns:mc="http://schemas.openxmlformats.org/markup-compatibility/2006">
              <mc:Choice xmlns:v="urn:schemas-microsoft-com:vml" Requires="v">
                <p:oleObj spid="_x0000_s176107" name="Diagramm" r:id="rId6" imgW="7439008" imgH="5315085" progId="MSGraph.Chart.8">
                  <p:embed followColorScheme="full"/>
                </p:oleObj>
              </mc:Choice>
              <mc:Fallback>
                <p:oleObj name="Diagramm" r:id="rId6" imgW="7439008" imgH="5315085" progId="MSGraph.Chart.8">
                  <p:embed followColorScheme="full"/>
                  <p:pic>
                    <p:nvPicPr>
                      <p:cNvPr id="240645" name="Object 28"/>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25550" y="13208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4" name="Line 63">
            <a:extLst>
              <a:ext uri="{FF2B5EF4-FFF2-40B4-BE49-F238E27FC236}">
                <a16:creationId xmlns:a16="http://schemas.microsoft.com/office/drawing/2014/main" id="{C92EF50B-8CFF-4544-AE00-2A10932E54FE}"/>
              </a:ext>
            </a:extLst>
          </p:cNvPr>
          <p:cNvSpPr>
            <a:spLocks noChangeShapeType="1"/>
          </p:cNvSpPr>
          <p:nvPr/>
        </p:nvSpPr>
        <p:spPr bwMode="auto">
          <a:xfrm rot="5400000" flipH="1">
            <a:off x="1782762" y="2693988"/>
            <a:ext cx="1108075"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5" name="Text Box 23">
            <a:extLst>
              <a:ext uri="{FF2B5EF4-FFF2-40B4-BE49-F238E27FC236}">
                <a16:creationId xmlns:a16="http://schemas.microsoft.com/office/drawing/2014/main" id="{E7208317-E071-456C-9B07-55C1094C3A5D}"/>
              </a:ext>
            </a:extLst>
          </p:cNvPr>
          <p:cNvSpPr txBox="1">
            <a:spLocks noChangeArrowheads="1"/>
          </p:cNvSpPr>
          <p:nvPr/>
        </p:nvSpPr>
        <p:spPr bwMode="auto">
          <a:xfrm>
            <a:off x="4883150" y="10890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t>Y</a:t>
            </a:r>
          </a:p>
        </p:txBody>
      </p:sp>
      <p:sp>
        <p:nvSpPr>
          <p:cNvPr id="56" name="Text Box 24">
            <a:extLst>
              <a:ext uri="{FF2B5EF4-FFF2-40B4-BE49-F238E27FC236}">
                <a16:creationId xmlns:a16="http://schemas.microsoft.com/office/drawing/2014/main" id="{CA3DC5C9-3DA2-469B-BC45-322EF93C27F7}"/>
              </a:ext>
            </a:extLst>
          </p:cNvPr>
          <p:cNvSpPr txBox="1">
            <a:spLocks noChangeArrowheads="1"/>
          </p:cNvSpPr>
          <p:nvPr/>
        </p:nvSpPr>
        <p:spPr bwMode="auto">
          <a:xfrm>
            <a:off x="1550988" y="1114425"/>
            <a:ext cx="3540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a:t>
            </a:r>
          </a:p>
        </p:txBody>
      </p:sp>
      <p:sp>
        <p:nvSpPr>
          <p:cNvPr id="57" name="Text Box 25">
            <a:extLst>
              <a:ext uri="{FF2B5EF4-FFF2-40B4-BE49-F238E27FC236}">
                <a16:creationId xmlns:a16="http://schemas.microsoft.com/office/drawing/2014/main" id="{889423B6-9207-4630-9DAB-C439D2F3B1E4}"/>
              </a:ext>
            </a:extLst>
          </p:cNvPr>
          <p:cNvSpPr txBox="1">
            <a:spLocks noChangeArrowheads="1"/>
          </p:cNvSpPr>
          <p:nvPr/>
        </p:nvSpPr>
        <p:spPr bwMode="auto">
          <a:xfrm>
            <a:off x="962025" y="2041525"/>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1800" baseline="-25000" dirty="0" err="1">
                <a:solidFill>
                  <a:srgbClr val="66FFFF"/>
                </a:solidFill>
              </a:rPr>
              <a:t>2</a:t>
            </a:r>
            <a:endParaRPr lang="el-GR" altLang="en-US" sz="1800" baseline="-25000" dirty="0">
              <a:solidFill>
                <a:srgbClr val="66FFFF"/>
              </a:solidFill>
            </a:endParaRPr>
          </a:p>
        </p:txBody>
      </p:sp>
      <p:sp>
        <p:nvSpPr>
          <p:cNvPr id="58" name="Text Box 26">
            <a:extLst>
              <a:ext uri="{FF2B5EF4-FFF2-40B4-BE49-F238E27FC236}">
                <a16:creationId xmlns:a16="http://schemas.microsoft.com/office/drawing/2014/main" id="{EF18CC0B-C8E2-4EEF-AD4E-5F2411986F85}"/>
              </a:ext>
            </a:extLst>
          </p:cNvPr>
          <p:cNvSpPr txBox="1">
            <a:spLocks noChangeArrowheads="1"/>
          </p:cNvSpPr>
          <p:nvPr/>
        </p:nvSpPr>
        <p:spPr bwMode="auto">
          <a:xfrm>
            <a:off x="6946900" y="20859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59" name="Text Box 27">
            <a:extLst>
              <a:ext uri="{FF2B5EF4-FFF2-40B4-BE49-F238E27FC236}">
                <a16:creationId xmlns:a16="http://schemas.microsoft.com/office/drawing/2014/main" id="{48F79871-9060-407B-B732-97678A592CB0}"/>
              </a:ext>
            </a:extLst>
          </p:cNvPr>
          <p:cNvSpPr txBox="1">
            <a:spLocks noChangeArrowheads="1"/>
          </p:cNvSpPr>
          <p:nvPr/>
        </p:nvSpPr>
        <p:spPr bwMode="auto">
          <a:xfrm>
            <a:off x="7612063" y="29035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60" name="Line 29">
            <a:extLst>
              <a:ext uri="{FF2B5EF4-FFF2-40B4-BE49-F238E27FC236}">
                <a16:creationId xmlns:a16="http://schemas.microsoft.com/office/drawing/2014/main" id="{275A2B89-3014-46D8-90B0-35147C4A06D3}"/>
              </a:ext>
            </a:extLst>
          </p:cNvPr>
          <p:cNvSpPr>
            <a:spLocks noChangeShapeType="1"/>
          </p:cNvSpPr>
          <p:nvPr/>
        </p:nvSpPr>
        <p:spPr bwMode="auto">
          <a:xfrm flipV="1">
            <a:off x="4883150" y="14557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1" name="Line 30">
            <a:extLst>
              <a:ext uri="{FF2B5EF4-FFF2-40B4-BE49-F238E27FC236}">
                <a16:creationId xmlns:a16="http://schemas.microsoft.com/office/drawing/2014/main" id="{24335D39-F88D-4F0C-B620-6A75768F612F}"/>
              </a:ext>
            </a:extLst>
          </p:cNvPr>
          <p:cNvSpPr>
            <a:spLocks noChangeShapeType="1"/>
          </p:cNvSpPr>
          <p:nvPr/>
        </p:nvSpPr>
        <p:spPr bwMode="auto">
          <a:xfrm>
            <a:off x="4179888" y="32369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2" name="Line 31">
            <a:extLst>
              <a:ext uri="{FF2B5EF4-FFF2-40B4-BE49-F238E27FC236}">
                <a16:creationId xmlns:a16="http://schemas.microsoft.com/office/drawing/2014/main" id="{86ECF131-5A1A-4248-B15F-0C731FE06B1B}"/>
              </a:ext>
            </a:extLst>
          </p:cNvPr>
          <p:cNvSpPr>
            <a:spLocks noChangeShapeType="1"/>
          </p:cNvSpPr>
          <p:nvPr/>
        </p:nvSpPr>
        <p:spPr bwMode="auto">
          <a:xfrm rot="5400000" flipH="1">
            <a:off x="1481138"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3" name="Line 32">
            <a:extLst>
              <a:ext uri="{FF2B5EF4-FFF2-40B4-BE49-F238E27FC236}">
                <a16:creationId xmlns:a16="http://schemas.microsoft.com/office/drawing/2014/main" id="{63EF4E93-111D-4A35-A1AA-1146A0289465}"/>
              </a:ext>
            </a:extLst>
          </p:cNvPr>
          <p:cNvSpPr>
            <a:spLocks noChangeShapeType="1"/>
          </p:cNvSpPr>
          <p:nvPr/>
        </p:nvSpPr>
        <p:spPr bwMode="auto">
          <a:xfrm flipV="1">
            <a:off x="4884738" y="22828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4" name="Line 33">
            <a:extLst>
              <a:ext uri="{FF2B5EF4-FFF2-40B4-BE49-F238E27FC236}">
                <a16:creationId xmlns:a16="http://schemas.microsoft.com/office/drawing/2014/main" id="{142E0E3D-A2FB-4C04-92AA-B731C82D0E4C}"/>
              </a:ext>
            </a:extLst>
          </p:cNvPr>
          <p:cNvSpPr>
            <a:spLocks noChangeShapeType="1"/>
          </p:cNvSpPr>
          <p:nvPr/>
        </p:nvSpPr>
        <p:spPr bwMode="auto">
          <a:xfrm>
            <a:off x="7605713" y="32321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5" name="Line 34">
            <a:extLst>
              <a:ext uri="{FF2B5EF4-FFF2-40B4-BE49-F238E27FC236}">
                <a16:creationId xmlns:a16="http://schemas.microsoft.com/office/drawing/2014/main" id="{F040829C-7DFD-4AD6-AFCE-FD3A931B71F2}"/>
              </a:ext>
            </a:extLst>
          </p:cNvPr>
          <p:cNvSpPr>
            <a:spLocks noChangeShapeType="1"/>
          </p:cNvSpPr>
          <p:nvPr/>
        </p:nvSpPr>
        <p:spPr bwMode="auto">
          <a:xfrm rot="5400000" flipH="1">
            <a:off x="4830763"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6" name="Text Box 36">
            <a:extLst>
              <a:ext uri="{FF2B5EF4-FFF2-40B4-BE49-F238E27FC236}">
                <a16:creationId xmlns:a16="http://schemas.microsoft.com/office/drawing/2014/main" id="{5B8B47AE-3359-4FCD-89DC-A621DE850080}"/>
              </a:ext>
            </a:extLst>
          </p:cNvPr>
          <p:cNvSpPr txBox="1">
            <a:spLocks noChangeArrowheads="1"/>
          </p:cNvSpPr>
          <p:nvPr/>
        </p:nvSpPr>
        <p:spPr bwMode="auto">
          <a:xfrm>
            <a:off x="4137025" y="28987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67" name="Text Box 51">
            <a:extLst>
              <a:ext uri="{FF2B5EF4-FFF2-40B4-BE49-F238E27FC236}">
                <a16:creationId xmlns:a16="http://schemas.microsoft.com/office/drawing/2014/main" id="{57B037BC-4E52-4463-A964-B3CDDB48BA7D}"/>
              </a:ext>
            </a:extLst>
          </p:cNvPr>
          <p:cNvSpPr txBox="1">
            <a:spLocks noChangeArrowheads="1"/>
          </p:cNvSpPr>
          <p:nvPr/>
        </p:nvSpPr>
        <p:spPr bwMode="auto">
          <a:xfrm>
            <a:off x="2773363" y="1285875"/>
            <a:ext cx="210343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2</a:t>
            </a:r>
            <a:r>
              <a:rPr lang="de-DE" altLang="en-US" sz="2000" baseline="0" dirty="0">
                <a:solidFill>
                  <a:srgbClr val="FF33CC"/>
                </a:solidFill>
              </a:rPr>
              <a:t>)+M/</a:t>
            </a:r>
            <a:r>
              <a:rPr lang="de-DE" altLang="en-US" sz="2000" baseline="0" dirty="0" err="1">
                <a:solidFill>
                  <a:srgbClr val="FF33CC"/>
                </a:solidFill>
              </a:rPr>
              <a:t>P+5</a:t>
            </a:r>
            <a:endParaRPr lang="el-GR" altLang="en-US" sz="2000" baseline="0" dirty="0">
              <a:solidFill>
                <a:srgbClr val="FF33CC"/>
              </a:solidFill>
            </a:endParaRPr>
          </a:p>
        </p:txBody>
      </p:sp>
      <p:sp>
        <p:nvSpPr>
          <p:cNvPr id="68" name="Line 84">
            <a:extLst>
              <a:ext uri="{FF2B5EF4-FFF2-40B4-BE49-F238E27FC236}">
                <a16:creationId xmlns:a16="http://schemas.microsoft.com/office/drawing/2014/main" id="{084FF29B-1D47-4226-BD04-060FDE28ECC3}"/>
              </a:ext>
            </a:extLst>
          </p:cNvPr>
          <p:cNvSpPr>
            <a:spLocks noChangeShapeType="1"/>
          </p:cNvSpPr>
          <p:nvPr/>
        </p:nvSpPr>
        <p:spPr bwMode="auto">
          <a:xfrm>
            <a:off x="1598613" y="1465263"/>
            <a:ext cx="1792287"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9" name="Line 52">
            <a:extLst>
              <a:ext uri="{FF2B5EF4-FFF2-40B4-BE49-F238E27FC236}">
                <a16:creationId xmlns:a16="http://schemas.microsoft.com/office/drawing/2014/main" id="{20C8259C-9E44-48B0-ADEE-5E11CE130CC8}"/>
              </a:ext>
            </a:extLst>
          </p:cNvPr>
          <p:cNvSpPr>
            <a:spLocks noChangeShapeType="1"/>
          </p:cNvSpPr>
          <p:nvPr/>
        </p:nvSpPr>
        <p:spPr bwMode="auto">
          <a:xfrm flipV="1">
            <a:off x="2608263" y="1670050"/>
            <a:ext cx="11112"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0" name="Line 53">
            <a:extLst>
              <a:ext uri="{FF2B5EF4-FFF2-40B4-BE49-F238E27FC236}">
                <a16:creationId xmlns:a16="http://schemas.microsoft.com/office/drawing/2014/main" id="{85AF0388-FD9E-40CA-AFF2-821A0BD4385E}"/>
              </a:ext>
            </a:extLst>
          </p:cNvPr>
          <p:cNvSpPr>
            <a:spLocks noChangeShapeType="1"/>
          </p:cNvSpPr>
          <p:nvPr/>
        </p:nvSpPr>
        <p:spPr bwMode="auto">
          <a:xfrm>
            <a:off x="1520825" y="2182813"/>
            <a:ext cx="1092200" cy="476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 name="Text Box 56">
            <a:extLst>
              <a:ext uri="{FF2B5EF4-FFF2-40B4-BE49-F238E27FC236}">
                <a16:creationId xmlns:a16="http://schemas.microsoft.com/office/drawing/2014/main" id="{E911BA79-5548-490C-AF22-3150117BE798}"/>
              </a:ext>
            </a:extLst>
          </p:cNvPr>
          <p:cNvSpPr txBox="1">
            <a:spLocks noChangeArrowheads="1"/>
          </p:cNvSpPr>
          <p:nvPr/>
        </p:nvSpPr>
        <p:spPr bwMode="auto">
          <a:xfrm>
            <a:off x="2147888" y="337343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72" name="Oval 57">
            <a:extLst>
              <a:ext uri="{FF2B5EF4-FFF2-40B4-BE49-F238E27FC236}">
                <a16:creationId xmlns:a16="http://schemas.microsoft.com/office/drawing/2014/main" id="{989C96E0-C2A6-4E10-82D2-6170A2E8622D}"/>
              </a:ext>
            </a:extLst>
          </p:cNvPr>
          <p:cNvSpPr>
            <a:spLocks noChangeArrowheads="1"/>
          </p:cNvSpPr>
          <p:nvPr/>
        </p:nvSpPr>
        <p:spPr bwMode="auto">
          <a:xfrm>
            <a:off x="2574925" y="2151063"/>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3" name="Oval 58">
            <a:extLst>
              <a:ext uri="{FF2B5EF4-FFF2-40B4-BE49-F238E27FC236}">
                <a16:creationId xmlns:a16="http://schemas.microsoft.com/office/drawing/2014/main" id="{408B53BC-3980-462F-84DC-27AC8D7DFF60}"/>
              </a:ext>
            </a:extLst>
          </p:cNvPr>
          <p:cNvSpPr>
            <a:spLocks noChangeArrowheads="1"/>
          </p:cNvSpPr>
          <p:nvPr/>
        </p:nvSpPr>
        <p:spPr bwMode="auto">
          <a:xfrm>
            <a:off x="2298700" y="2152650"/>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4" name="Text Box 60">
            <a:extLst>
              <a:ext uri="{FF2B5EF4-FFF2-40B4-BE49-F238E27FC236}">
                <a16:creationId xmlns:a16="http://schemas.microsoft.com/office/drawing/2014/main" id="{AAF0C658-902A-4AED-8DAA-F58F041271E0}"/>
              </a:ext>
            </a:extLst>
          </p:cNvPr>
          <p:cNvSpPr txBox="1">
            <a:spLocks noChangeArrowheads="1"/>
          </p:cNvSpPr>
          <p:nvPr/>
        </p:nvSpPr>
        <p:spPr bwMode="auto">
          <a:xfrm>
            <a:off x="3216275" y="2263775"/>
            <a:ext cx="155257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a:t>
            </a:r>
            <a:endParaRPr lang="el-GR" altLang="en-US" sz="2000" baseline="0" dirty="0">
              <a:solidFill>
                <a:srgbClr val="FF33CC"/>
              </a:solidFill>
            </a:endParaRPr>
          </a:p>
        </p:txBody>
      </p:sp>
      <p:sp>
        <p:nvSpPr>
          <p:cNvPr id="75" name="Text Box 61">
            <a:extLst>
              <a:ext uri="{FF2B5EF4-FFF2-40B4-BE49-F238E27FC236}">
                <a16:creationId xmlns:a16="http://schemas.microsoft.com/office/drawing/2014/main" id="{05DD6230-CA7B-4AD8-BF17-AEAC4E54B4D5}"/>
              </a:ext>
            </a:extLst>
          </p:cNvPr>
          <p:cNvSpPr txBox="1">
            <a:spLocks noChangeArrowheads="1"/>
          </p:cNvSpPr>
          <p:nvPr/>
        </p:nvSpPr>
        <p:spPr bwMode="auto">
          <a:xfrm>
            <a:off x="2427288" y="3362325"/>
            <a:ext cx="14271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2</a:t>
            </a:r>
            <a:r>
              <a:rPr lang="de-DE" altLang="en-US" sz="2000" baseline="0" dirty="0">
                <a:solidFill>
                  <a:srgbClr val="FF33CC"/>
                </a:solidFill>
              </a:rPr>
              <a:t>+R</a:t>
            </a:r>
            <a:r>
              <a:rPr lang="de-DE" altLang="en-US" sz="2000" baseline="-25000" dirty="0">
                <a:solidFill>
                  <a:srgbClr val="FF33CC"/>
                </a:solidFill>
              </a:rPr>
              <a:t>D,1</a:t>
            </a:r>
            <a:endParaRPr lang="el-GR" altLang="en-US" sz="2000" baseline="0" dirty="0">
              <a:solidFill>
                <a:srgbClr val="FF33CC"/>
              </a:solidFill>
            </a:endParaRPr>
          </a:p>
        </p:txBody>
      </p:sp>
      <p:sp>
        <p:nvSpPr>
          <p:cNvPr id="76" name="Line 65">
            <a:extLst>
              <a:ext uri="{FF2B5EF4-FFF2-40B4-BE49-F238E27FC236}">
                <a16:creationId xmlns:a16="http://schemas.microsoft.com/office/drawing/2014/main" id="{216488C4-5AD0-463B-9658-3BE2A2B5BB24}"/>
              </a:ext>
            </a:extLst>
          </p:cNvPr>
          <p:cNvSpPr>
            <a:spLocks noChangeShapeType="1"/>
          </p:cNvSpPr>
          <p:nvPr/>
        </p:nvSpPr>
        <p:spPr bwMode="auto">
          <a:xfrm flipV="1">
            <a:off x="4876800" y="1511300"/>
            <a:ext cx="2074863"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 name="Text Box 66">
            <a:extLst>
              <a:ext uri="{FF2B5EF4-FFF2-40B4-BE49-F238E27FC236}">
                <a16:creationId xmlns:a16="http://schemas.microsoft.com/office/drawing/2014/main" id="{63036042-ADA6-4B81-8BB3-52D175E546BD}"/>
              </a:ext>
            </a:extLst>
          </p:cNvPr>
          <p:cNvSpPr txBox="1">
            <a:spLocks noChangeArrowheads="1"/>
          </p:cNvSpPr>
          <p:nvPr/>
        </p:nvSpPr>
        <p:spPr bwMode="auto">
          <a:xfrm>
            <a:off x="6923088" y="1273175"/>
            <a:ext cx="1763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78" name="Oval 69">
            <a:extLst>
              <a:ext uri="{FF2B5EF4-FFF2-40B4-BE49-F238E27FC236}">
                <a16:creationId xmlns:a16="http://schemas.microsoft.com/office/drawing/2014/main" id="{1B0D38F4-31E1-4EE5-944E-1DD75DD72ECC}"/>
              </a:ext>
            </a:extLst>
          </p:cNvPr>
          <p:cNvSpPr>
            <a:spLocks noChangeArrowheads="1"/>
          </p:cNvSpPr>
          <p:nvPr/>
        </p:nvSpPr>
        <p:spPr bwMode="auto">
          <a:xfrm>
            <a:off x="6481763" y="16732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9" name="Text Box 70">
            <a:extLst>
              <a:ext uri="{FF2B5EF4-FFF2-40B4-BE49-F238E27FC236}">
                <a16:creationId xmlns:a16="http://schemas.microsoft.com/office/drawing/2014/main" id="{4A5CA5D5-BBBE-4FA9-BEBC-58824DC8A0F3}"/>
              </a:ext>
            </a:extLst>
          </p:cNvPr>
          <p:cNvSpPr txBox="1">
            <a:spLocks noChangeArrowheads="1"/>
          </p:cNvSpPr>
          <p:nvPr/>
        </p:nvSpPr>
        <p:spPr bwMode="auto">
          <a:xfrm>
            <a:off x="4379913" y="262096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dirty="0" err="1">
                <a:solidFill>
                  <a:srgbClr val="66FFFF"/>
                </a:solidFill>
              </a:rPr>
              <a:t>2</a:t>
            </a:r>
            <a:endParaRPr lang="el-GR" altLang="en-US" sz="2000" dirty="0">
              <a:solidFill>
                <a:srgbClr val="66FFFF"/>
              </a:solidFill>
            </a:endParaRPr>
          </a:p>
        </p:txBody>
      </p:sp>
      <p:sp>
        <p:nvSpPr>
          <p:cNvPr id="80" name="AutoShape 71">
            <a:extLst>
              <a:ext uri="{FF2B5EF4-FFF2-40B4-BE49-F238E27FC236}">
                <a16:creationId xmlns:a16="http://schemas.microsoft.com/office/drawing/2014/main" id="{CE93A03D-EEDE-404F-BC50-C2801D08CCC8}"/>
              </a:ext>
            </a:extLst>
          </p:cNvPr>
          <p:cNvSpPr>
            <a:spLocks/>
          </p:cNvSpPr>
          <p:nvPr/>
        </p:nvSpPr>
        <p:spPr bwMode="auto">
          <a:xfrm>
            <a:off x="4679950" y="2490788"/>
            <a:ext cx="204788" cy="730250"/>
          </a:xfrm>
          <a:prstGeom prst="leftBrace">
            <a:avLst>
              <a:gd name="adj1" fmla="val 29716"/>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1" name="Line 73">
            <a:extLst>
              <a:ext uri="{FF2B5EF4-FFF2-40B4-BE49-F238E27FC236}">
                <a16:creationId xmlns:a16="http://schemas.microsoft.com/office/drawing/2014/main" id="{702C6B0E-7073-40A6-80E0-5D11D8D1AD44}"/>
              </a:ext>
            </a:extLst>
          </p:cNvPr>
          <p:cNvSpPr>
            <a:spLocks noChangeShapeType="1"/>
          </p:cNvSpPr>
          <p:nvPr/>
        </p:nvSpPr>
        <p:spPr bwMode="auto">
          <a:xfrm>
            <a:off x="4875213" y="1720850"/>
            <a:ext cx="163988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 name="Line 74">
            <a:extLst>
              <a:ext uri="{FF2B5EF4-FFF2-40B4-BE49-F238E27FC236}">
                <a16:creationId xmlns:a16="http://schemas.microsoft.com/office/drawing/2014/main" id="{189EAD26-8EA2-4A18-B8DD-DAB5BA5C84D4}"/>
              </a:ext>
            </a:extLst>
          </p:cNvPr>
          <p:cNvSpPr>
            <a:spLocks noChangeShapeType="1"/>
          </p:cNvSpPr>
          <p:nvPr/>
        </p:nvSpPr>
        <p:spPr bwMode="auto">
          <a:xfrm rot="5400000" flipH="1">
            <a:off x="5768975" y="2490788"/>
            <a:ext cx="1517650"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 name="Line 87">
            <a:extLst>
              <a:ext uri="{FF2B5EF4-FFF2-40B4-BE49-F238E27FC236}">
                <a16:creationId xmlns:a16="http://schemas.microsoft.com/office/drawing/2014/main" id="{9E19F5F2-8C6B-4A71-A4DB-239AD4404DCE}"/>
              </a:ext>
            </a:extLst>
          </p:cNvPr>
          <p:cNvSpPr>
            <a:spLocks noChangeShapeType="1"/>
          </p:cNvSpPr>
          <p:nvPr/>
        </p:nvSpPr>
        <p:spPr bwMode="auto">
          <a:xfrm flipV="1">
            <a:off x="2876550" y="1682750"/>
            <a:ext cx="11113"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4" name="Line 91">
            <a:extLst>
              <a:ext uri="{FF2B5EF4-FFF2-40B4-BE49-F238E27FC236}">
                <a16:creationId xmlns:a16="http://schemas.microsoft.com/office/drawing/2014/main" id="{33D4F745-5DAB-4896-8649-FD9D6B5A7264}"/>
              </a:ext>
            </a:extLst>
          </p:cNvPr>
          <p:cNvSpPr>
            <a:spLocks noChangeShapeType="1"/>
          </p:cNvSpPr>
          <p:nvPr/>
        </p:nvSpPr>
        <p:spPr bwMode="auto">
          <a:xfrm>
            <a:off x="2625725" y="3000375"/>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 name="Line 93">
            <a:extLst>
              <a:ext uri="{FF2B5EF4-FFF2-40B4-BE49-F238E27FC236}">
                <a16:creationId xmlns:a16="http://schemas.microsoft.com/office/drawing/2014/main" id="{7456A4A7-6385-4106-9713-198DB711FD6F}"/>
              </a:ext>
            </a:extLst>
          </p:cNvPr>
          <p:cNvSpPr>
            <a:spLocks noChangeShapeType="1"/>
          </p:cNvSpPr>
          <p:nvPr/>
        </p:nvSpPr>
        <p:spPr bwMode="auto">
          <a:xfrm>
            <a:off x="2627313" y="1868488"/>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6" name="Line 99">
            <a:extLst>
              <a:ext uri="{FF2B5EF4-FFF2-40B4-BE49-F238E27FC236}">
                <a16:creationId xmlns:a16="http://schemas.microsoft.com/office/drawing/2014/main" id="{CC684DC5-85FD-4028-9CA3-089F483DD36E}"/>
              </a:ext>
            </a:extLst>
          </p:cNvPr>
          <p:cNvSpPr>
            <a:spLocks noChangeShapeType="1"/>
          </p:cNvSpPr>
          <p:nvPr/>
        </p:nvSpPr>
        <p:spPr bwMode="auto">
          <a:xfrm>
            <a:off x="1573213" y="16303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7" name="Text Box 100">
            <a:extLst>
              <a:ext uri="{FF2B5EF4-FFF2-40B4-BE49-F238E27FC236}">
                <a16:creationId xmlns:a16="http://schemas.microsoft.com/office/drawing/2014/main" id="{1FE67169-A671-4ACB-BD1E-41A72FA30660}"/>
              </a:ext>
            </a:extLst>
          </p:cNvPr>
          <p:cNvSpPr txBox="1">
            <a:spLocks noChangeArrowheads="1"/>
          </p:cNvSpPr>
          <p:nvPr/>
        </p:nvSpPr>
        <p:spPr bwMode="auto">
          <a:xfrm>
            <a:off x="3341688" y="2744788"/>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endParaRPr lang="el-GR" altLang="en-US" sz="1800" baseline="0">
              <a:solidFill>
                <a:srgbClr val="66FFFF"/>
              </a:solidFill>
            </a:endParaRPr>
          </a:p>
        </p:txBody>
      </p:sp>
      <p:sp>
        <p:nvSpPr>
          <p:cNvPr id="88" name="Line 104">
            <a:extLst>
              <a:ext uri="{FF2B5EF4-FFF2-40B4-BE49-F238E27FC236}">
                <a16:creationId xmlns:a16="http://schemas.microsoft.com/office/drawing/2014/main" id="{AF9BE041-BF72-4382-8BA7-FEDD411B1A59}"/>
              </a:ext>
            </a:extLst>
          </p:cNvPr>
          <p:cNvSpPr>
            <a:spLocks noChangeShapeType="1"/>
          </p:cNvSpPr>
          <p:nvPr/>
        </p:nvSpPr>
        <p:spPr bwMode="auto">
          <a:xfrm flipV="1">
            <a:off x="4897438" y="17764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 name="Text Box 105">
            <a:extLst>
              <a:ext uri="{FF2B5EF4-FFF2-40B4-BE49-F238E27FC236}">
                <a16:creationId xmlns:a16="http://schemas.microsoft.com/office/drawing/2014/main" id="{5B800390-827C-4093-98FB-355999F7C1D4}"/>
              </a:ext>
            </a:extLst>
          </p:cNvPr>
          <p:cNvSpPr txBox="1">
            <a:spLocks noChangeArrowheads="1"/>
          </p:cNvSpPr>
          <p:nvPr/>
        </p:nvSpPr>
        <p:spPr bwMode="auto">
          <a:xfrm>
            <a:off x="6921500" y="15716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90" name="Arc 106">
            <a:extLst>
              <a:ext uri="{FF2B5EF4-FFF2-40B4-BE49-F238E27FC236}">
                <a16:creationId xmlns:a16="http://schemas.microsoft.com/office/drawing/2014/main" id="{9DAC94C1-FE6C-4587-82B5-086039B8814F}"/>
              </a:ext>
            </a:extLst>
          </p:cNvPr>
          <p:cNvSpPr>
            <a:spLocks/>
          </p:cNvSpPr>
          <p:nvPr/>
        </p:nvSpPr>
        <p:spPr bwMode="auto">
          <a:xfrm rot="10313300" flipV="1">
            <a:off x="5927725" y="1725613"/>
            <a:ext cx="552450" cy="36512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91" name="Line 107">
            <a:extLst>
              <a:ext uri="{FF2B5EF4-FFF2-40B4-BE49-F238E27FC236}">
                <a16:creationId xmlns:a16="http://schemas.microsoft.com/office/drawing/2014/main" id="{6275F675-44FF-4DAB-891B-427F27F0C6FE}"/>
              </a:ext>
            </a:extLst>
          </p:cNvPr>
          <p:cNvSpPr>
            <a:spLocks noChangeShapeType="1"/>
          </p:cNvSpPr>
          <p:nvPr/>
        </p:nvSpPr>
        <p:spPr bwMode="auto">
          <a:xfrm rot="5400000" flipH="1">
            <a:off x="5455444" y="2712244"/>
            <a:ext cx="10747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2" name="Oval 108">
            <a:extLst>
              <a:ext uri="{FF2B5EF4-FFF2-40B4-BE49-F238E27FC236}">
                <a16:creationId xmlns:a16="http://schemas.microsoft.com/office/drawing/2014/main" id="{D946D2BA-DD63-41A2-A411-E4A1073F439D}"/>
              </a:ext>
            </a:extLst>
          </p:cNvPr>
          <p:cNvSpPr>
            <a:spLocks noChangeArrowheads="1"/>
          </p:cNvSpPr>
          <p:nvPr/>
        </p:nvSpPr>
        <p:spPr bwMode="auto">
          <a:xfrm>
            <a:off x="5946775" y="21939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3" name="Line 109">
            <a:extLst>
              <a:ext uri="{FF2B5EF4-FFF2-40B4-BE49-F238E27FC236}">
                <a16:creationId xmlns:a16="http://schemas.microsoft.com/office/drawing/2014/main" id="{8C639D78-C00D-4845-9891-2E1C2064A674}"/>
              </a:ext>
            </a:extLst>
          </p:cNvPr>
          <p:cNvSpPr>
            <a:spLocks noChangeShapeType="1"/>
          </p:cNvSpPr>
          <p:nvPr/>
        </p:nvSpPr>
        <p:spPr bwMode="auto">
          <a:xfrm>
            <a:off x="6081713" y="3243263"/>
            <a:ext cx="360362" cy="1587"/>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 name="Text Box 62">
            <a:extLst>
              <a:ext uri="{FF2B5EF4-FFF2-40B4-BE49-F238E27FC236}">
                <a16:creationId xmlns:a16="http://schemas.microsoft.com/office/drawing/2014/main" id="{D3EE0D31-5AF0-4DE7-860D-6C041C89657B}"/>
              </a:ext>
            </a:extLst>
          </p:cNvPr>
          <p:cNvSpPr txBox="1">
            <a:spLocks noChangeArrowheads="1"/>
          </p:cNvSpPr>
          <p:nvPr/>
        </p:nvSpPr>
        <p:spPr bwMode="auto">
          <a:xfrm>
            <a:off x="1914525" y="1069975"/>
            <a:ext cx="1697038"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)+M/</a:t>
            </a:r>
            <a:r>
              <a:rPr lang="de-DE" altLang="en-US" sz="2000" baseline="0" dirty="0" err="1">
                <a:solidFill>
                  <a:srgbClr val="FF33CC"/>
                </a:solidFill>
              </a:rPr>
              <a:t>P+5</a:t>
            </a:r>
            <a:endParaRPr lang="el-GR" altLang="en-US" sz="2000" baseline="0" dirty="0">
              <a:solidFill>
                <a:srgbClr val="FF33CC"/>
              </a:solidFill>
              <a:cs typeface="Arial" pitchFamily="34" charset="0"/>
            </a:endParaRPr>
          </a:p>
        </p:txBody>
      </p:sp>
      <p:sp>
        <p:nvSpPr>
          <p:cNvPr id="95" name="Text Box 57">
            <a:extLst>
              <a:ext uri="{FF2B5EF4-FFF2-40B4-BE49-F238E27FC236}">
                <a16:creationId xmlns:a16="http://schemas.microsoft.com/office/drawing/2014/main" id="{17177AEC-F940-4272-8CC0-309668B1C581}"/>
              </a:ext>
            </a:extLst>
          </p:cNvPr>
          <p:cNvSpPr txBox="1">
            <a:spLocks noChangeArrowheads="1"/>
          </p:cNvSpPr>
          <p:nvPr/>
        </p:nvSpPr>
        <p:spPr bwMode="auto">
          <a:xfrm>
            <a:off x="5757863" y="33655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endParaRPr lang="el-GR" altLang="en-US" sz="2000" baseline="-25000" dirty="0">
              <a:solidFill>
                <a:srgbClr val="66FFFF"/>
              </a:solidFill>
            </a:endParaRPr>
          </a:p>
        </p:txBody>
      </p:sp>
      <p:sp>
        <p:nvSpPr>
          <p:cNvPr id="96" name="Text Box 77">
            <a:extLst>
              <a:ext uri="{FF2B5EF4-FFF2-40B4-BE49-F238E27FC236}">
                <a16:creationId xmlns:a16="http://schemas.microsoft.com/office/drawing/2014/main" id="{6C409889-0CCE-4EE9-A03C-6F7AA692F99B}"/>
              </a:ext>
            </a:extLst>
          </p:cNvPr>
          <p:cNvSpPr txBox="1">
            <a:spLocks noChangeArrowheads="1"/>
          </p:cNvSpPr>
          <p:nvPr/>
        </p:nvSpPr>
        <p:spPr bwMode="auto">
          <a:xfrm>
            <a:off x="6367463" y="33782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P spid="83" grpId="0" animBg="1"/>
      <p:bldP spid="84" grpId="0" animBg="1"/>
      <p:bldP spid="85" grpId="0" animBg="1"/>
    </p:bld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613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A32817E-3FF9-4B9C-963F-75674813019D}" type="slidenum">
              <a:rPr lang="de-DE" altLang="en-US" sz="1600" smtClean="0"/>
              <a:pPr>
                <a:spcBef>
                  <a:spcPct val="0"/>
                </a:spcBef>
                <a:buClrTx/>
                <a:buFontTx/>
                <a:buNone/>
              </a:pPr>
              <a:t>156</a:t>
            </a:fld>
            <a:r>
              <a:rPr lang="de-DE" altLang="en-US" sz="1600"/>
              <a:t> -</a:t>
            </a:r>
          </a:p>
        </p:txBody>
      </p:sp>
      <p:sp>
        <p:nvSpPr>
          <p:cNvPr id="176132"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5FD20044-2612-4DD1-B759-7C5CE9E61C21}" type="slidenum">
              <a:rPr lang="de-DE" altLang="en-US" sz="1600" b="1"/>
              <a:pPr algn="r" eaLnBrk="1" hangingPunct="1">
                <a:spcBef>
                  <a:spcPct val="0"/>
                </a:spcBef>
                <a:buClrTx/>
                <a:buFontTx/>
                <a:buNone/>
              </a:pPr>
              <a:t>156</a:t>
            </a:fld>
            <a:r>
              <a:rPr lang="de-DE" altLang="en-US" sz="1600" b="1"/>
              <a:t> -</a:t>
            </a:r>
          </a:p>
        </p:txBody>
      </p:sp>
      <p:sp>
        <p:nvSpPr>
          <p:cNvPr id="176133"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59794" name="AutoShape 81"/>
          <p:cNvSpPr>
            <a:spLocks noChangeArrowheads="1"/>
          </p:cNvSpPr>
          <p:nvPr/>
        </p:nvSpPr>
        <p:spPr bwMode="auto">
          <a:xfrm>
            <a:off x="101600" y="41259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p>
            <a:pPr algn="ctr" eaLnBrk="1" hangingPunct="1">
              <a:defRPr/>
            </a:pPr>
            <a:r>
              <a:rPr lang="en-US" dirty="0">
                <a:solidFill>
                  <a:srgbClr val="3333FF"/>
                </a:solidFill>
              </a:rPr>
              <a:t>This would cause a further decrease in the interest rate. However the increase in GDP causes also an increase in money </a:t>
            </a:r>
            <a:r>
              <a:rPr lang="en-US" dirty="0">
                <a:solidFill>
                  <a:schemeClr val="tx2">
                    <a:lumMod val="50000"/>
                  </a:schemeClr>
                </a:solidFill>
              </a:rPr>
              <a:t>demand</a:t>
            </a:r>
            <a:r>
              <a:rPr lang="en-US" dirty="0">
                <a:solidFill>
                  <a:srgbClr val="3333FF"/>
                </a:solidFill>
              </a:rPr>
              <a:t>, so that the</a:t>
            </a:r>
          </a:p>
          <a:p>
            <a:pPr algn="ctr" eaLnBrk="1" hangingPunct="1">
              <a:defRPr/>
            </a:pPr>
            <a:r>
              <a:rPr lang="en-US" dirty="0">
                <a:solidFill>
                  <a:srgbClr val="3333FF"/>
                </a:solidFill>
              </a:rPr>
              <a:t>R</a:t>
            </a:r>
            <a:r>
              <a:rPr lang="en-US" baseline="-25000" dirty="0">
                <a:solidFill>
                  <a:srgbClr val="3333FF"/>
                </a:solidFill>
              </a:rPr>
              <a:t>D</a:t>
            </a:r>
            <a:r>
              <a:rPr lang="en-US" dirty="0">
                <a:solidFill>
                  <a:srgbClr val="3333FF"/>
                </a:solidFill>
              </a:rPr>
              <a:t>(Y)-curve shifts to the right too.</a:t>
            </a:r>
          </a:p>
        </p:txBody>
      </p:sp>
      <p:sp>
        <p:nvSpPr>
          <p:cNvPr id="7632898" name="Rectangle 2"/>
          <p:cNvSpPr>
            <a:spLocks noChangeArrowheads="1"/>
          </p:cNvSpPr>
          <p:nvPr/>
        </p:nvSpPr>
        <p:spPr bwMode="auto">
          <a:xfrm>
            <a:off x="0" y="31750"/>
            <a:ext cx="9144000" cy="1100138"/>
          </a:xfrm>
          <a:prstGeom prst="rect">
            <a:avLst/>
          </a:prstGeom>
          <a:noFill/>
          <a:ln w="9525">
            <a:noFill/>
            <a:miter lim="800000"/>
            <a:headEnd/>
            <a:tailEnd/>
          </a:ln>
        </p:spPr>
        <p:txBody>
          <a:bodyPr anchor="ctr"/>
          <a:lstStyle/>
          <a:p>
            <a:pPr algn="ctr" eaLnBrk="1" hangingPunct="1">
              <a:defRPr/>
            </a:pPr>
            <a:r>
              <a:rPr lang="de-DE" sz="2800" b="1" kern="0" dirty="0">
                <a:solidFill>
                  <a:srgbClr val="FFFF00"/>
                </a:solidFill>
                <a:effectLst>
                  <a:outerShdw blurRad="38100" dist="38100" dir="2700000" algn="tl">
                    <a:srgbClr val="000000"/>
                  </a:outerShdw>
                </a:effectLst>
                <a:latin typeface="+mj-lt"/>
                <a:ea typeface="+mj-ea"/>
                <a:cs typeface="+mj-cs"/>
              </a:rPr>
              <a:t>4. The </a:t>
            </a:r>
            <a:r>
              <a:rPr lang="de-DE" sz="2800" b="1" kern="0" dirty="0" err="1">
                <a:solidFill>
                  <a:srgbClr val="FFFF00"/>
                </a:solidFill>
                <a:effectLst>
                  <a:outerShdw blurRad="38100" dist="38100" dir="2700000" algn="tl">
                    <a:srgbClr val="000000"/>
                  </a:outerShdw>
                </a:effectLst>
                <a:latin typeface="+mj-lt"/>
                <a:ea typeface="+mj-ea"/>
                <a:cs typeface="+mj-cs"/>
              </a:rPr>
              <a:t>Keynesian</a:t>
            </a:r>
            <a:r>
              <a:rPr lang="de-DE" sz="2800" b="1" kern="0" dirty="0">
                <a:solidFill>
                  <a:srgbClr val="FFFF00"/>
                </a:solidFill>
                <a:effectLst>
                  <a:outerShdw blurRad="38100" dist="38100" dir="2700000" algn="tl">
                    <a:srgbClr val="000000"/>
                  </a:outerShdw>
                </a:effectLst>
                <a:latin typeface="+mj-lt"/>
                <a:ea typeface="+mj-ea"/>
                <a:cs typeface="+mj-cs"/>
              </a:rPr>
              <a:t> Model </a:t>
            </a:r>
            <a:r>
              <a:rPr lang="de-DE" sz="2800" b="1" kern="0" dirty="0" err="1">
                <a:solidFill>
                  <a:srgbClr val="FFFF00"/>
                </a:solidFill>
                <a:effectLst>
                  <a:outerShdw blurRad="38100" dist="38100" dir="2700000" algn="tl">
                    <a:srgbClr val="000000"/>
                  </a:outerShdw>
                </a:effectLst>
                <a:latin typeface="+mj-lt"/>
                <a:ea typeface="+mj-ea"/>
                <a:cs typeface="+mj-cs"/>
              </a:rPr>
              <a:t>and</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its</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Policy</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Implications</a:t>
            </a:r>
            <a:br>
              <a:rPr lang="de-DE" sz="2800" b="1" kern="0" dirty="0">
                <a:solidFill>
                  <a:srgbClr val="FFFF00"/>
                </a:solidFill>
                <a:effectLst>
                  <a:outerShdw blurRad="38100" dist="38100" dir="2700000" algn="tl">
                    <a:srgbClr val="000000"/>
                  </a:outerShdw>
                </a:effectLst>
                <a:latin typeface="+mj-lt"/>
                <a:ea typeface="+mj-ea"/>
                <a:cs typeface="+mj-cs"/>
              </a:rPr>
            </a:br>
            <a:r>
              <a:rPr lang="de-DE" sz="2800" b="1" kern="0" dirty="0">
                <a:solidFill>
                  <a:srgbClr val="FFFF00"/>
                </a:solidFill>
                <a:effectLst>
                  <a:outerShdw blurRad="38100" dist="38100" dir="2700000" algn="tl">
                    <a:srgbClr val="000000"/>
                  </a:outerShdw>
                </a:effectLst>
                <a:latin typeface="+mj-lt"/>
                <a:ea typeface="+mj-ea"/>
                <a:cs typeface="+mj-cs"/>
              </a:rPr>
              <a:t> </a:t>
            </a:r>
            <a:r>
              <a:rPr lang="de-DE" sz="2600" b="1" kern="0" dirty="0">
                <a:solidFill>
                  <a:srgbClr val="FFFF00"/>
                </a:solidFill>
                <a:effectLst>
                  <a:outerShdw blurRad="38100" dist="38100" dir="2700000" algn="tl">
                    <a:srgbClr val="000000"/>
                  </a:outerShdw>
                </a:effectLst>
                <a:latin typeface="+mj-lt"/>
                <a:ea typeface="+mj-ea"/>
                <a:cs typeface="+mj-cs"/>
              </a:rPr>
              <a:t>4.3.2. </a:t>
            </a:r>
            <a:r>
              <a:rPr lang="de-DE" sz="2600" b="1" kern="0" dirty="0" err="1">
                <a:solidFill>
                  <a:srgbClr val="FFFF00"/>
                </a:solidFill>
                <a:effectLst>
                  <a:outerShdw blurRad="38100" dist="38100" dir="2700000" algn="tl">
                    <a:srgbClr val="000000"/>
                  </a:outerShdw>
                </a:effectLst>
                <a:latin typeface="+mj-lt"/>
                <a:ea typeface="+mj-ea"/>
                <a:cs typeface="+mj-cs"/>
              </a:rPr>
              <a:t>Monetary</a:t>
            </a:r>
            <a:r>
              <a:rPr lang="de-DE" sz="2600" b="1" kern="0" dirty="0">
                <a:solidFill>
                  <a:srgbClr val="FFFF00"/>
                </a:solidFill>
                <a:effectLst>
                  <a:outerShdw blurRad="38100" dist="38100" dir="2700000" algn="tl">
                    <a:srgbClr val="000000"/>
                  </a:outerShdw>
                </a:effectLst>
                <a:latin typeface="+mj-lt"/>
                <a:ea typeface="+mj-ea"/>
                <a:cs typeface="+mj-cs"/>
              </a:rPr>
              <a:t> </a:t>
            </a:r>
            <a:r>
              <a:rPr lang="de-DE" sz="2600" b="1" kern="0" dirty="0" err="1">
                <a:solidFill>
                  <a:srgbClr val="FFFF00"/>
                </a:solidFill>
                <a:effectLst>
                  <a:outerShdw blurRad="38100" dist="38100" dir="2700000" algn="tl">
                    <a:srgbClr val="000000"/>
                  </a:outerShdw>
                </a:effectLst>
                <a:latin typeface="+mj-lt"/>
                <a:ea typeface="+mj-ea"/>
                <a:cs typeface="+mj-cs"/>
              </a:rPr>
              <a:t>Policy</a:t>
            </a:r>
            <a:endParaRPr lang="de-DE" sz="2600" b="1" kern="0" dirty="0">
              <a:solidFill>
                <a:srgbClr val="FFFF00"/>
              </a:solidFill>
              <a:effectLst>
                <a:outerShdw blurRad="38100" dist="38100" dir="2700000" algn="tl">
                  <a:srgbClr val="000000"/>
                </a:outerShdw>
              </a:effectLst>
              <a:latin typeface="+mj-lt"/>
              <a:ea typeface="+mj-ea"/>
              <a:cs typeface="+mj-cs"/>
            </a:endParaRPr>
          </a:p>
        </p:txBody>
      </p:sp>
      <p:graphicFrame>
        <p:nvGraphicFramePr>
          <p:cNvPr id="54" name="Object 2">
            <a:extLst>
              <a:ext uri="{FF2B5EF4-FFF2-40B4-BE49-F238E27FC236}">
                <a16:creationId xmlns:a16="http://schemas.microsoft.com/office/drawing/2014/main" id="{2AC4E6E7-A2CE-43FE-8196-4502878EB3F7}"/>
              </a:ext>
            </a:extLst>
          </p:cNvPr>
          <p:cNvGraphicFramePr>
            <a:graphicFrameLocks/>
          </p:cNvGraphicFramePr>
          <p:nvPr/>
        </p:nvGraphicFramePr>
        <p:xfrm>
          <a:off x="4654550" y="1308100"/>
          <a:ext cx="3079750" cy="2330450"/>
        </p:xfrm>
        <a:graphic>
          <a:graphicData uri="http://schemas.openxmlformats.org/presentationml/2006/ole">
            <mc:AlternateContent xmlns:mc="http://schemas.openxmlformats.org/markup-compatibility/2006">
              <mc:Choice xmlns:v="urn:schemas-microsoft-com:vml" Requires="v">
                <p:oleObj spid="_x0000_s177132" name="Diagramm" r:id="rId4" imgW="7448702" imgH="5315102" progId="MSGraph.Chart.8">
                  <p:embed followColorScheme="full"/>
                </p:oleObj>
              </mc:Choice>
              <mc:Fallback>
                <p:oleObj name="Diagramm" r:id="rId4" imgW="7448702" imgH="5315102" progId="MSGraph.Chart.8">
                  <p:embed followColorScheme="full"/>
                  <p:pic>
                    <p:nvPicPr>
                      <p:cNvPr id="241666"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54550" y="13081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5" name="Object 5">
            <a:extLst>
              <a:ext uri="{FF2B5EF4-FFF2-40B4-BE49-F238E27FC236}">
                <a16:creationId xmlns:a16="http://schemas.microsoft.com/office/drawing/2014/main" id="{DCB312FC-7D32-4FB5-8AC6-65415CA18567}"/>
              </a:ext>
            </a:extLst>
          </p:cNvPr>
          <p:cNvGraphicFramePr>
            <a:graphicFrameLocks/>
          </p:cNvGraphicFramePr>
          <p:nvPr/>
        </p:nvGraphicFramePr>
        <p:xfrm>
          <a:off x="1225550" y="1320800"/>
          <a:ext cx="3079750" cy="2330450"/>
        </p:xfrm>
        <a:graphic>
          <a:graphicData uri="http://schemas.openxmlformats.org/presentationml/2006/ole">
            <mc:AlternateContent xmlns:mc="http://schemas.openxmlformats.org/markup-compatibility/2006">
              <mc:Choice xmlns:v="urn:schemas-microsoft-com:vml" Requires="v">
                <p:oleObj spid="_x0000_s177133" name="Diagramm" r:id="rId6" imgW="7439008" imgH="5315085" progId="MSGraph.Chart.8">
                  <p:embed followColorScheme="full"/>
                </p:oleObj>
              </mc:Choice>
              <mc:Fallback>
                <p:oleObj name="Diagramm" r:id="rId6" imgW="7439008" imgH="5315085" progId="MSGraph.Chart.8">
                  <p:embed followColorScheme="full"/>
                  <p:pic>
                    <p:nvPicPr>
                      <p:cNvPr id="241669" name="Object 5"/>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25550" y="13208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6" name="Line 3">
            <a:extLst>
              <a:ext uri="{FF2B5EF4-FFF2-40B4-BE49-F238E27FC236}">
                <a16:creationId xmlns:a16="http://schemas.microsoft.com/office/drawing/2014/main" id="{AA8EC44A-3EA4-4EF7-90FA-5BF4382E3EF5}"/>
              </a:ext>
            </a:extLst>
          </p:cNvPr>
          <p:cNvSpPr>
            <a:spLocks noChangeShapeType="1"/>
          </p:cNvSpPr>
          <p:nvPr/>
        </p:nvSpPr>
        <p:spPr bwMode="auto">
          <a:xfrm rot="5400000" flipH="1">
            <a:off x="1782762" y="2693988"/>
            <a:ext cx="1108075"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7" name="Text Box 28">
            <a:extLst>
              <a:ext uri="{FF2B5EF4-FFF2-40B4-BE49-F238E27FC236}">
                <a16:creationId xmlns:a16="http://schemas.microsoft.com/office/drawing/2014/main" id="{F0A2AA00-4749-4687-91F6-0A3D10EBD5D0}"/>
              </a:ext>
            </a:extLst>
          </p:cNvPr>
          <p:cNvSpPr txBox="1">
            <a:spLocks noChangeArrowheads="1"/>
          </p:cNvSpPr>
          <p:nvPr/>
        </p:nvSpPr>
        <p:spPr bwMode="auto">
          <a:xfrm>
            <a:off x="962025" y="2041525"/>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1800" baseline="-25000" dirty="0" err="1">
                <a:solidFill>
                  <a:srgbClr val="66FFFF"/>
                </a:solidFill>
              </a:rPr>
              <a:t>2</a:t>
            </a:r>
            <a:endParaRPr lang="el-GR" altLang="en-US" sz="1800" baseline="-25000" dirty="0">
              <a:solidFill>
                <a:srgbClr val="66FFFF"/>
              </a:solidFill>
            </a:endParaRPr>
          </a:p>
        </p:txBody>
      </p:sp>
      <p:sp>
        <p:nvSpPr>
          <p:cNvPr id="58" name="Text Box 29">
            <a:extLst>
              <a:ext uri="{FF2B5EF4-FFF2-40B4-BE49-F238E27FC236}">
                <a16:creationId xmlns:a16="http://schemas.microsoft.com/office/drawing/2014/main" id="{B20756F5-2593-4768-B275-0C111FAAC074}"/>
              </a:ext>
            </a:extLst>
          </p:cNvPr>
          <p:cNvSpPr txBox="1">
            <a:spLocks noChangeArrowheads="1"/>
          </p:cNvSpPr>
          <p:nvPr/>
        </p:nvSpPr>
        <p:spPr bwMode="auto">
          <a:xfrm>
            <a:off x="6946900" y="20859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59" name="Text Box 30">
            <a:extLst>
              <a:ext uri="{FF2B5EF4-FFF2-40B4-BE49-F238E27FC236}">
                <a16:creationId xmlns:a16="http://schemas.microsoft.com/office/drawing/2014/main" id="{4500D7BF-3D1E-48BC-AEA1-9712614B4B9E}"/>
              </a:ext>
            </a:extLst>
          </p:cNvPr>
          <p:cNvSpPr txBox="1">
            <a:spLocks noChangeArrowheads="1"/>
          </p:cNvSpPr>
          <p:nvPr/>
        </p:nvSpPr>
        <p:spPr bwMode="auto">
          <a:xfrm>
            <a:off x="7612063" y="29035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60" name="Line 31">
            <a:extLst>
              <a:ext uri="{FF2B5EF4-FFF2-40B4-BE49-F238E27FC236}">
                <a16:creationId xmlns:a16="http://schemas.microsoft.com/office/drawing/2014/main" id="{D3745564-11D2-408D-84BA-02088C4AF32E}"/>
              </a:ext>
            </a:extLst>
          </p:cNvPr>
          <p:cNvSpPr>
            <a:spLocks noChangeShapeType="1"/>
          </p:cNvSpPr>
          <p:nvPr/>
        </p:nvSpPr>
        <p:spPr bwMode="auto">
          <a:xfrm flipV="1">
            <a:off x="4883150" y="14557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1" name="Line 32">
            <a:extLst>
              <a:ext uri="{FF2B5EF4-FFF2-40B4-BE49-F238E27FC236}">
                <a16:creationId xmlns:a16="http://schemas.microsoft.com/office/drawing/2014/main" id="{00F808DB-9119-4E94-86BC-269E8FCF5773}"/>
              </a:ext>
            </a:extLst>
          </p:cNvPr>
          <p:cNvSpPr>
            <a:spLocks noChangeShapeType="1"/>
          </p:cNvSpPr>
          <p:nvPr/>
        </p:nvSpPr>
        <p:spPr bwMode="auto">
          <a:xfrm>
            <a:off x="4179888" y="32369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2" name="Line 33">
            <a:extLst>
              <a:ext uri="{FF2B5EF4-FFF2-40B4-BE49-F238E27FC236}">
                <a16:creationId xmlns:a16="http://schemas.microsoft.com/office/drawing/2014/main" id="{039E74D7-EFD5-4F34-BF18-6D5298D037FB}"/>
              </a:ext>
            </a:extLst>
          </p:cNvPr>
          <p:cNvSpPr>
            <a:spLocks noChangeShapeType="1"/>
          </p:cNvSpPr>
          <p:nvPr/>
        </p:nvSpPr>
        <p:spPr bwMode="auto">
          <a:xfrm rot="5400000" flipH="1">
            <a:off x="1481138"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3" name="Line 34">
            <a:extLst>
              <a:ext uri="{FF2B5EF4-FFF2-40B4-BE49-F238E27FC236}">
                <a16:creationId xmlns:a16="http://schemas.microsoft.com/office/drawing/2014/main" id="{B61C98F1-A62A-4C31-879D-E6C80C2C2EEE}"/>
              </a:ext>
            </a:extLst>
          </p:cNvPr>
          <p:cNvSpPr>
            <a:spLocks noChangeShapeType="1"/>
          </p:cNvSpPr>
          <p:nvPr/>
        </p:nvSpPr>
        <p:spPr bwMode="auto">
          <a:xfrm flipV="1">
            <a:off x="4884738" y="22828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4" name="Line 35">
            <a:extLst>
              <a:ext uri="{FF2B5EF4-FFF2-40B4-BE49-F238E27FC236}">
                <a16:creationId xmlns:a16="http://schemas.microsoft.com/office/drawing/2014/main" id="{5DF20F34-B560-4E68-8B95-1D55A97E77DD}"/>
              </a:ext>
            </a:extLst>
          </p:cNvPr>
          <p:cNvSpPr>
            <a:spLocks noChangeShapeType="1"/>
          </p:cNvSpPr>
          <p:nvPr/>
        </p:nvSpPr>
        <p:spPr bwMode="auto">
          <a:xfrm>
            <a:off x="7605713" y="32321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5" name="Line 36">
            <a:extLst>
              <a:ext uri="{FF2B5EF4-FFF2-40B4-BE49-F238E27FC236}">
                <a16:creationId xmlns:a16="http://schemas.microsoft.com/office/drawing/2014/main" id="{B8B2D739-1D46-4272-8D83-9DE615E85F82}"/>
              </a:ext>
            </a:extLst>
          </p:cNvPr>
          <p:cNvSpPr>
            <a:spLocks noChangeShapeType="1"/>
          </p:cNvSpPr>
          <p:nvPr/>
        </p:nvSpPr>
        <p:spPr bwMode="auto">
          <a:xfrm rot="5400000" flipH="1">
            <a:off x="4830763" y="14446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6" name="Text Box 38">
            <a:extLst>
              <a:ext uri="{FF2B5EF4-FFF2-40B4-BE49-F238E27FC236}">
                <a16:creationId xmlns:a16="http://schemas.microsoft.com/office/drawing/2014/main" id="{2C2456FF-4AAE-4C8A-B64D-1FB848FC51CE}"/>
              </a:ext>
            </a:extLst>
          </p:cNvPr>
          <p:cNvSpPr txBox="1">
            <a:spLocks noChangeArrowheads="1"/>
          </p:cNvSpPr>
          <p:nvPr/>
        </p:nvSpPr>
        <p:spPr bwMode="auto">
          <a:xfrm>
            <a:off x="4137025" y="28987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67" name="Text Box 46">
            <a:extLst>
              <a:ext uri="{FF2B5EF4-FFF2-40B4-BE49-F238E27FC236}">
                <a16:creationId xmlns:a16="http://schemas.microsoft.com/office/drawing/2014/main" id="{47D23886-54CA-40BB-872D-15744D3FA5AA}"/>
              </a:ext>
            </a:extLst>
          </p:cNvPr>
          <p:cNvSpPr txBox="1">
            <a:spLocks noChangeArrowheads="1"/>
          </p:cNvSpPr>
          <p:nvPr/>
        </p:nvSpPr>
        <p:spPr bwMode="auto">
          <a:xfrm>
            <a:off x="2773363" y="1285875"/>
            <a:ext cx="210343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2</a:t>
            </a:r>
            <a:r>
              <a:rPr lang="de-DE" altLang="en-US" sz="2000" baseline="0" dirty="0">
                <a:solidFill>
                  <a:srgbClr val="FF33CC"/>
                </a:solidFill>
              </a:rPr>
              <a:t>)+M/P</a:t>
            </a:r>
            <a:endParaRPr lang="el-GR" altLang="en-US" sz="2000" baseline="0" dirty="0">
              <a:solidFill>
                <a:srgbClr val="FF33CC"/>
              </a:solidFill>
              <a:cs typeface="Arial" pitchFamily="34" charset="0"/>
            </a:endParaRPr>
          </a:p>
        </p:txBody>
      </p:sp>
      <p:sp>
        <p:nvSpPr>
          <p:cNvPr id="68" name="Line 47">
            <a:extLst>
              <a:ext uri="{FF2B5EF4-FFF2-40B4-BE49-F238E27FC236}">
                <a16:creationId xmlns:a16="http://schemas.microsoft.com/office/drawing/2014/main" id="{DB535951-7BBF-4C9D-9DDD-241FBE97E832}"/>
              </a:ext>
            </a:extLst>
          </p:cNvPr>
          <p:cNvSpPr>
            <a:spLocks noChangeShapeType="1"/>
          </p:cNvSpPr>
          <p:nvPr/>
        </p:nvSpPr>
        <p:spPr bwMode="auto">
          <a:xfrm flipV="1">
            <a:off x="2608263" y="1670050"/>
            <a:ext cx="11112"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9" name="Line 80">
            <a:extLst>
              <a:ext uri="{FF2B5EF4-FFF2-40B4-BE49-F238E27FC236}">
                <a16:creationId xmlns:a16="http://schemas.microsoft.com/office/drawing/2014/main" id="{3F36E768-A1D7-451B-8870-727E7067691D}"/>
              </a:ext>
            </a:extLst>
          </p:cNvPr>
          <p:cNvSpPr>
            <a:spLocks noChangeShapeType="1"/>
          </p:cNvSpPr>
          <p:nvPr/>
        </p:nvSpPr>
        <p:spPr bwMode="auto">
          <a:xfrm>
            <a:off x="1573213" y="16303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0" name="Line 84">
            <a:extLst>
              <a:ext uri="{FF2B5EF4-FFF2-40B4-BE49-F238E27FC236}">
                <a16:creationId xmlns:a16="http://schemas.microsoft.com/office/drawing/2014/main" id="{CB1F18A3-1B36-4C43-851F-8EE327350383}"/>
              </a:ext>
            </a:extLst>
          </p:cNvPr>
          <p:cNvSpPr>
            <a:spLocks noChangeShapeType="1"/>
          </p:cNvSpPr>
          <p:nvPr/>
        </p:nvSpPr>
        <p:spPr bwMode="auto">
          <a:xfrm>
            <a:off x="1598613" y="1465263"/>
            <a:ext cx="1792287"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 name="Line 48">
            <a:extLst>
              <a:ext uri="{FF2B5EF4-FFF2-40B4-BE49-F238E27FC236}">
                <a16:creationId xmlns:a16="http://schemas.microsoft.com/office/drawing/2014/main" id="{B0F4CF2C-93BF-4E7F-A9EF-57EBA4E376A6}"/>
              </a:ext>
            </a:extLst>
          </p:cNvPr>
          <p:cNvSpPr>
            <a:spLocks noChangeShapeType="1"/>
          </p:cNvSpPr>
          <p:nvPr/>
        </p:nvSpPr>
        <p:spPr bwMode="auto">
          <a:xfrm>
            <a:off x="1520825" y="2182813"/>
            <a:ext cx="1092200" cy="476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2" name="Text Box 50">
            <a:extLst>
              <a:ext uri="{FF2B5EF4-FFF2-40B4-BE49-F238E27FC236}">
                <a16:creationId xmlns:a16="http://schemas.microsoft.com/office/drawing/2014/main" id="{6770E49F-218B-4EFC-9571-9C116AA0A2AA}"/>
              </a:ext>
            </a:extLst>
          </p:cNvPr>
          <p:cNvSpPr txBox="1">
            <a:spLocks noChangeArrowheads="1"/>
          </p:cNvSpPr>
          <p:nvPr/>
        </p:nvSpPr>
        <p:spPr bwMode="auto">
          <a:xfrm>
            <a:off x="2147888" y="337343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73" name="Oval 51">
            <a:extLst>
              <a:ext uri="{FF2B5EF4-FFF2-40B4-BE49-F238E27FC236}">
                <a16:creationId xmlns:a16="http://schemas.microsoft.com/office/drawing/2014/main" id="{BFBDFD59-4F25-47CB-8786-9E144EBBFE8E}"/>
              </a:ext>
            </a:extLst>
          </p:cNvPr>
          <p:cNvSpPr>
            <a:spLocks noChangeArrowheads="1"/>
          </p:cNvSpPr>
          <p:nvPr/>
        </p:nvSpPr>
        <p:spPr bwMode="auto">
          <a:xfrm>
            <a:off x="2574925" y="2151063"/>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4" name="Oval 52">
            <a:extLst>
              <a:ext uri="{FF2B5EF4-FFF2-40B4-BE49-F238E27FC236}">
                <a16:creationId xmlns:a16="http://schemas.microsoft.com/office/drawing/2014/main" id="{A9BB7E14-8B08-4A1B-A9B6-366685C71027}"/>
              </a:ext>
            </a:extLst>
          </p:cNvPr>
          <p:cNvSpPr>
            <a:spLocks noChangeArrowheads="1"/>
          </p:cNvSpPr>
          <p:nvPr/>
        </p:nvSpPr>
        <p:spPr bwMode="auto">
          <a:xfrm>
            <a:off x="2298700" y="2152650"/>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5" name="Text Box 53">
            <a:extLst>
              <a:ext uri="{FF2B5EF4-FFF2-40B4-BE49-F238E27FC236}">
                <a16:creationId xmlns:a16="http://schemas.microsoft.com/office/drawing/2014/main" id="{F6862653-3BA9-4625-9C56-03D853BFC2DB}"/>
              </a:ext>
            </a:extLst>
          </p:cNvPr>
          <p:cNvSpPr txBox="1">
            <a:spLocks noChangeArrowheads="1"/>
          </p:cNvSpPr>
          <p:nvPr/>
        </p:nvSpPr>
        <p:spPr bwMode="auto">
          <a:xfrm>
            <a:off x="3216275" y="2097088"/>
            <a:ext cx="155257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2</a:t>
            </a:r>
            <a:r>
              <a:rPr lang="de-DE" altLang="en-US" sz="2000" baseline="0" dirty="0">
                <a:solidFill>
                  <a:srgbClr val="FF33CC"/>
                </a:solidFill>
              </a:rPr>
              <a:t>)</a:t>
            </a:r>
            <a:endParaRPr lang="el-GR" altLang="en-US" sz="2000" baseline="0" dirty="0">
              <a:solidFill>
                <a:srgbClr val="FF33CC"/>
              </a:solidFill>
            </a:endParaRPr>
          </a:p>
        </p:txBody>
      </p:sp>
      <p:sp>
        <p:nvSpPr>
          <p:cNvPr id="76" name="Text Box 54">
            <a:extLst>
              <a:ext uri="{FF2B5EF4-FFF2-40B4-BE49-F238E27FC236}">
                <a16:creationId xmlns:a16="http://schemas.microsoft.com/office/drawing/2014/main" id="{F0DCD1BB-91AA-433D-9312-FFF6A61F27AB}"/>
              </a:ext>
            </a:extLst>
          </p:cNvPr>
          <p:cNvSpPr txBox="1">
            <a:spLocks noChangeArrowheads="1"/>
          </p:cNvSpPr>
          <p:nvPr/>
        </p:nvSpPr>
        <p:spPr bwMode="auto">
          <a:xfrm>
            <a:off x="2427288" y="3362325"/>
            <a:ext cx="14271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2</a:t>
            </a:r>
            <a:r>
              <a:rPr lang="de-DE" altLang="en-US" sz="2000" baseline="0" dirty="0">
                <a:solidFill>
                  <a:srgbClr val="FF33CC"/>
                </a:solidFill>
              </a:rPr>
              <a:t>+R</a:t>
            </a:r>
            <a:r>
              <a:rPr lang="de-DE" altLang="en-US" sz="2000" baseline="-25000" dirty="0">
                <a:solidFill>
                  <a:srgbClr val="FF33CC"/>
                </a:solidFill>
              </a:rPr>
              <a:t>D,1</a:t>
            </a:r>
            <a:endParaRPr lang="el-GR" altLang="en-US" sz="2000" baseline="0" dirty="0">
              <a:solidFill>
                <a:srgbClr val="FF33CC"/>
              </a:solidFill>
            </a:endParaRPr>
          </a:p>
        </p:txBody>
      </p:sp>
      <p:sp>
        <p:nvSpPr>
          <p:cNvPr id="77" name="Line 55">
            <a:extLst>
              <a:ext uri="{FF2B5EF4-FFF2-40B4-BE49-F238E27FC236}">
                <a16:creationId xmlns:a16="http://schemas.microsoft.com/office/drawing/2014/main" id="{DE02E282-6E57-4569-9F13-C0C016AEB1BD}"/>
              </a:ext>
            </a:extLst>
          </p:cNvPr>
          <p:cNvSpPr>
            <a:spLocks noChangeShapeType="1"/>
          </p:cNvSpPr>
          <p:nvPr/>
        </p:nvSpPr>
        <p:spPr bwMode="auto">
          <a:xfrm flipV="1">
            <a:off x="4876800" y="1511300"/>
            <a:ext cx="2074863"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8" name="Text Box 56">
            <a:extLst>
              <a:ext uri="{FF2B5EF4-FFF2-40B4-BE49-F238E27FC236}">
                <a16:creationId xmlns:a16="http://schemas.microsoft.com/office/drawing/2014/main" id="{1D125B3D-237B-4FA1-BBC7-B1B5668B849D}"/>
              </a:ext>
            </a:extLst>
          </p:cNvPr>
          <p:cNvSpPr txBox="1">
            <a:spLocks noChangeArrowheads="1"/>
          </p:cNvSpPr>
          <p:nvPr/>
        </p:nvSpPr>
        <p:spPr bwMode="auto">
          <a:xfrm>
            <a:off x="6923088" y="1273175"/>
            <a:ext cx="1763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79" name="Oval 57">
            <a:extLst>
              <a:ext uri="{FF2B5EF4-FFF2-40B4-BE49-F238E27FC236}">
                <a16:creationId xmlns:a16="http://schemas.microsoft.com/office/drawing/2014/main" id="{F29E2854-C0A0-42C7-B95C-51086A9D33A7}"/>
              </a:ext>
            </a:extLst>
          </p:cNvPr>
          <p:cNvSpPr>
            <a:spLocks noChangeArrowheads="1"/>
          </p:cNvSpPr>
          <p:nvPr/>
        </p:nvSpPr>
        <p:spPr bwMode="auto">
          <a:xfrm>
            <a:off x="6481763" y="16732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0" name="Text Box 58">
            <a:extLst>
              <a:ext uri="{FF2B5EF4-FFF2-40B4-BE49-F238E27FC236}">
                <a16:creationId xmlns:a16="http://schemas.microsoft.com/office/drawing/2014/main" id="{7DEACBB5-3197-482C-BDAB-917D6E8ADBA2}"/>
              </a:ext>
            </a:extLst>
          </p:cNvPr>
          <p:cNvSpPr txBox="1">
            <a:spLocks noChangeArrowheads="1"/>
          </p:cNvSpPr>
          <p:nvPr/>
        </p:nvSpPr>
        <p:spPr bwMode="auto">
          <a:xfrm>
            <a:off x="4379913" y="262096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dirty="0" err="1">
                <a:solidFill>
                  <a:srgbClr val="66FFFF"/>
                </a:solidFill>
              </a:rPr>
              <a:t>2</a:t>
            </a:r>
            <a:endParaRPr lang="el-GR" altLang="en-US" sz="2000" dirty="0">
              <a:solidFill>
                <a:srgbClr val="66FFFF"/>
              </a:solidFill>
            </a:endParaRPr>
          </a:p>
        </p:txBody>
      </p:sp>
      <p:sp>
        <p:nvSpPr>
          <p:cNvPr id="81" name="AutoShape 59">
            <a:extLst>
              <a:ext uri="{FF2B5EF4-FFF2-40B4-BE49-F238E27FC236}">
                <a16:creationId xmlns:a16="http://schemas.microsoft.com/office/drawing/2014/main" id="{9335AA20-2209-46B1-9740-357D86795A46}"/>
              </a:ext>
            </a:extLst>
          </p:cNvPr>
          <p:cNvSpPr>
            <a:spLocks/>
          </p:cNvSpPr>
          <p:nvPr/>
        </p:nvSpPr>
        <p:spPr bwMode="auto">
          <a:xfrm>
            <a:off x="4679950" y="2490788"/>
            <a:ext cx="204788" cy="730250"/>
          </a:xfrm>
          <a:prstGeom prst="leftBrace">
            <a:avLst>
              <a:gd name="adj1" fmla="val 29716"/>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2" name="Line 61">
            <a:extLst>
              <a:ext uri="{FF2B5EF4-FFF2-40B4-BE49-F238E27FC236}">
                <a16:creationId xmlns:a16="http://schemas.microsoft.com/office/drawing/2014/main" id="{BE6BFFA3-A146-48CD-B365-529393111D4C}"/>
              </a:ext>
            </a:extLst>
          </p:cNvPr>
          <p:cNvSpPr>
            <a:spLocks noChangeShapeType="1"/>
          </p:cNvSpPr>
          <p:nvPr/>
        </p:nvSpPr>
        <p:spPr bwMode="auto">
          <a:xfrm>
            <a:off x="4875213" y="1720850"/>
            <a:ext cx="163988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 name="Line 62">
            <a:extLst>
              <a:ext uri="{FF2B5EF4-FFF2-40B4-BE49-F238E27FC236}">
                <a16:creationId xmlns:a16="http://schemas.microsoft.com/office/drawing/2014/main" id="{F726AE17-279E-4F5B-8D48-D4DD7445574F}"/>
              </a:ext>
            </a:extLst>
          </p:cNvPr>
          <p:cNvSpPr>
            <a:spLocks noChangeShapeType="1"/>
          </p:cNvSpPr>
          <p:nvPr/>
        </p:nvSpPr>
        <p:spPr bwMode="auto">
          <a:xfrm rot="5400000" flipH="1">
            <a:off x="5775325" y="2484438"/>
            <a:ext cx="1504950"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4" name="Line 68">
            <a:extLst>
              <a:ext uri="{FF2B5EF4-FFF2-40B4-BE49-F238E27FC236}">
                <a16:creationId xmlns:a16="http://schemas.microsoft.com/office/drawing/2014/main" id="{73C3875D-C6BE-41BE-8FE2-1A7ED2F25CD1}"/>
              </a:ext>
            </a:extLst>
          </p:cNvPr>
          <p:cNvSpPr>
            <a:spLocks noChangeShapeType="1"/>
          </p:cNvSpPr>
          <p:nvPr/>
        </p:nvSpPr>
        <p:spPr bwMode="auto">
          <a:xfrm flipV="1">
            <a:off x="2876550" y="1682750"/>
            <a:ext cx="11113"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 name="Line 70">
            <a:extLst>
              <a:ext uri="{FF2B5EF4-FFF2-40B4-BE49-F238E27FC236}">
                <a16:creationId xmlns:a16="http://schemas.microsoft.com/office/drawing/2014/main" id="{49CBB492-4569-489D-BA40-E3D784153A3F}"/>
              </a:ext>
            </a:extLst>
          </p:cNvPr>
          <p:cNvSpPr>
            <a:spLocks noChangeShapeType="1"/>
          </p:cNvSpPr>
          <p:nvPr/>
        </p:nvSpPr>
        <p:spPr bwMode="auto">
          <a:xfrm>
            <a:off x="2625725" y="3000375"/>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6" name="Line 73">
            <a:extLst>
              <a:ext uri="{FF2B5EF4-FFF2-40B4-BE49-F238E27FC236}">
                <a16:creationId xmlns:a16="http://schemas.microsoft.com/office/drawing/2014/main" id="{43FCC1A8-DD67-4742-A2F5-DCCB74E08FC2}"/>
              </a:ext>
            </a:extLst>
          </p:cNvPr>
          <p:cNvSpPr>
            <a:spLocks noChangeShapeType="1"/>
          </p:cNvSpPr>
          <p:nvPr/>
        </p:nvSpPr>
        <p:spPr bwMode="auto">
          <a:xfrm>
            <a:off x="2638425" y="2201863"/>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7" name="Line 74">
            <a:extLst>
              <a:ext uri="{FF2B5EF4-FFF2-40B4-BE49-F238E27FC236}">
                <a16:creationId xmlns:a16="http://schemas.microsoft.com/office/drawing/2014/main" id="{A5F2F767-31A3-4240-B362-7060522C0A41}"/>
              </a:ext>
            </a:extLst>
          </p:cNvPr>
          <p:cNvSpPr>
            <a:spLocks noChangeShapeType="1"/>
          </p:cNvSpPr>
          <p:nvPr/>
        </p:nvSpPr>
        <p:spPr bwMode="auto">
          <a:xfrm>
            <a:off x="2179638" y="1866900"/>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8" name="Line 75">
            <a:extLst>
              <a:ext uri="{FF2B5EF4-FFF2-40B4-BE49-F238E27FC236}">
                <a16:creationId xmlns:a16="http://schemas.microsoft.com/office/drawing/2014/main" id="{B0EBAA76-9069-4A53-A91B-5F56E4FC8E3A}"/>
              </a:ext>
            </a:extLst>
          </p:cNvPr>
          <p:cNvSpPr>
            <a:spLocks noChangeShapeType="1"/>
          </p:cNvSpPr>
          <p:nvPr/>
        </p:nvSpPr>
        <p:spPr bwMode="auto">
          <a:xfrm>
            <a:off x="2627313" y="1868488"/>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 name="Text Box 81">
            <a:extLst>
              <a:ext uri="{FF2B5EF4-FFF2-40B4-BE49-F238E27FC236}">
                <a16:creationId xmlns:a16="http://schemas.microsoft.com/office/drawing/2014/main" id="{55839BBB-1735-4278-94FE-6DD228CCE67E}"/>
              </a:ext>
            </a:extLst>
          </p:cNvPr>
          <p:cNvSpPr txBox="1">
            <a:spLocks noChangeArrowheads="1"/>
          </p:cNvSpPr>
          <p:nvPr/>
        </p:nvSpPr>
        <p:spPr bwMode="auto">
          <a:xfrm>
            <a:off x="3341688" y="2744788"/>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endParaRPr lang="el-GR" altLang="en-US" sz="1800" baseline="0">
              <a:solidFill>
                <a:srgbClr val="66FFFF"/>
              </a:solidFill>
            </a:endParaRPr>
          </a:p>
        </p:txBody>
      </p:sp>
      <p:sp>
        <p:nvSpPr>
          <p:cNvPr id="90" name="Line 85">
            <a:extLst>
              <a:ext uri="{FF2B5EF4-FFF2-40B4-BE49-F238E27FC236}">
                <a16:creationId xmlns:a16="http://schemas.microsoft.com/office/drawing/2014/main" id="{B36CBC5C-7B84-4B18-8AB8-AD3CA3B09679}"/>
              </a:ext>
            </a:extLst>
          </p:cNvPr>
          <p:cNvSpPr>
            <a:spLocks noChangeShapeType="1"/>
          </p:cNvSpPr>
          <p:nvPr/>
        </p:nvSpPr>
        <p:spPr bwMode="auto">
          <a:xfrm flipV="1">
            <a:off x="4897438" y="17764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1" name="Text Box 86">
            <a:extLst>
              <a:ext uri="{FF2B5EF4-FFF2-40B4-BE49-F238E27FC236}">
                <a16:creationId xmlns:a16="http://schemas.microsoft.com/office/drawing/2014/main" id="{BC8EB021-C0BE-4ACC-9790-68688E2E3DD5}"/>
              </a:ext>
            </a:extLst>
          </p:cNvPr>
          <p:cNvSpPr txBox="1">
            <a:spLocks noChangeArrowheads="1"/>
          </p:cNvSpPr>
          <p:nvPr/>
        </p:nvSpPr>
        <p:spPr bwMode="auto">
          <a:xfrm>
            <a:off x="6921500" y="15716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92" name="Arc 87">
            <a:extLst>
              <a:ext uri="{FF2B5EF4-FFF2-40B4-BE49-F238E27FC236}">
                <a16:creationId xmlns:a16="http://schemas.microsoft.com/office/drawing/2014/main" id="{726775AB-1B1E-4358-B3C8-4DD09FF88A70}"/>
              </a:ext>
            </a:extLst>
          </p:cNvPr>
          <p:cNvSpPr>
            <a:spLocks/>
          </p:cNvSpPr>
          <p:nvPr/>
        </p:nvSpPr>
        <p:spPr bwMode="auto">
          <a:xfrm rot="10313300" flipV="1">
            <a:off x="5927725" y="1725613"/>
            <a:ext cx="552450" cy="36512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93" name="Line 88">
            <a:extLst>
              <a:ext uri="{FF2B5EF4-FFF2-40B4-BE49-F238E27FC236}">
                <a16:creationId xmlns:a16="http://schemas.microsoft.com/office/drawing/2014/main" id="{F5851409-127D-4702-9E4B-B39FD2FE5E41}"/>
              </a:ext>
            </a:extLst>
          </p:cNvPr>
          <p:cNvSpPr>
            <a:spLocks noChangeShapeType="1"/>
          </p:cNvSpPr>
          <p:nvPr/>
        </p:nvSpPr>
        <p:spPr bwMode="auto">
          <a:xfrm rot="5400000" flipH="1">
            <a:off x="5455444" y="2712244"/>
            <a:ext cx="10747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 name="Oval 89">
            <a:extLst>
              <a:ext uri="{FF2B5EF4-FFF2-40B4-BE49-F238E27FC236}">
                <a16:creationId xmlns:a16="http://schemas.microsoft.com/office/drawing/2014/main" id="{1967465C-2FAA-4F0C-A9AE-66A394A9E761}"/>
              </a:ext>
            </a:extLst>
          </p:cNvPr>
          <p:cNvSpPr>
            <a:spLocks noChangeArrowheads="1"/>
          </p:cNvSpPr>
          <p:nvPr/>
        </p:nvSpPr>
        <p:spPr bwMode="auto">
          <a:xfrm>
            <a:off x="5946775" y="21939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5" name="Line 84">
            <a:extLst>
              <a:ext uri="{FF2B5EF4-FFF2-40B4-BE49-F238E27FC236}">
                <a16:creationId xmlns:a16="http://schemas.microsoft.com/office/drawing/2014/main" id="{44B2C802-0BA1-4788-B89A-9A67549DD389}"/>
              </a:ext>
            </a:extLst>
          </p:cNvPr>
          <p:cNvSpPr>
            <a:spLocks noChangeShapeType="1"/>
          </p:cNvSpPr>
          <p:nvPr/>
        </p:nvSpPr>
        <p:spPr bwMode="auto">
          <a:xfrm>
            <a:off x="1714500" y="1377950"/>
            <a:ext cx="1792288"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 name="Line 90">
            <a:extLst>
              <a:ext uri="{FF2B5EF4-FFF2-40B4-BE49-F238E27FC236}">
                <a16:creationId xmlns:a16="http://schemas.microsoft.com/office/drawing/2014/main" id="{F7DB2727-D900-497F-A845-052C7D96554A}"/>
              </a:ext>
            </a:extLst>
          </p:cNvPr>
          <p:cNvSpPr>
            <a:spLocks noChangeShapeType="1"/>
          </p:cNvSpPr>
          <p:nvPr/>
        </p:nvSpPr>
        <p:spPr bwMode="auto">
          <a:xfrm>
            <a:off x="6081713" y="3243263"/>
            <a:ext cx="360362" cy="1587"/>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7" name="Text Box 57">
            <a:extLst>
              <a:ext uri="{FF2B5EF4-FFF2-40B4-BE49-F238E27FC236}">
                <a16:creationId xmlns:a16="http://schemas.microsoft.com/office/drawing/2014/main" id="{16E5D096-E643-42A6-8B62-6DC1F6BC5459}"/>
              </a:ext>
            </a:extLst>
          </p:cNvPr>
          <p:cNvSpPr txBox="1">
            <a:spLocks noChangeArrowheads="1"/>
          </p:cNvSpPr>
          <p:nvPr/>
        </p:nvSpPr>
        <p:spPr bwMode="auto">
          <a:xfrm>
            <a:off x="5757863" y="33655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endParaRPr lang="el-GR" altLang="en-US" sz="2000" baseline="-25000" dirty="0">
              <a:solidFill>
                <a:srgbClr val="66FFFF"/>
              </a:solidFill>
            </a:endParaRPr>
          </a:p>
        </p:txBody>
      </p:sp>
      <p:sp>
        <p:nvSpPr>
          <p:cNvPr id="98" name="Text Box 77">
            <a:extLst>
              <a:ext uri="{FF2B5EF4-FFF2-40B4-BE49-F238E27FC236}">
                <a16:creationId xmlns:a16="http://schemas.microsoft.com/office/drawing/2014/main" id="{0B95C4E6-FF0C-4B31-BE8E-99EF66C0632F}"/>
              </a:ext>
            </a:extLst>
          </p:cNvPr>
          <p:cNvSpPr txBox="1">
            <a:spLocks noChangeArrowheads="1"/>
          </p:cNvSpPr>
          <p:nvPr/>
        </p:nvSpPr>
        <p:spPr bwMode="auto">
          <a:xfrm>
            <a:off x="6367463" y="33782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86" grpId="0" animBg="1"/>
      <p:bldP spid="87" grpId="0" animBg="1"/>
      <p:bldP spid="95" grpId="0" animBg="1"/>
    </p:bld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715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C9A7C35-B333-420E-A61B-5A075025F0A8}" type="slidenum">
              <a:rPr lang="de-DE" altLang="en-US" sz="1600" smtClean="0"/>
              <a:pPr>
                <a:spcBef>
                  <a:spcPct val="0"/>
                </a:spcBef>
                <a:buClrTx/>
                <a:buFontTx/>
                <a:buNone/>
              </a:pPr>
              <a:t>157</a:t>
            </a:fld>
            <a:r>
              <a:rPr lang="de-DE" altLang="en-US" sz="1600"/>
              <a:t> -</a:t>
            </a:r>
          </a:p>
        </p:txBody>
      </p:sp>
      <p:sp>
        <p:nvSpPr>
          <p:cNvPr id="17715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77191" name="AutoShape 81"/>
          <p:cNvSpPr>
            <a:spLocks noChangeArrowheads="1"/>
          </p:cNvSpPr>
          <p:nvPr/>
        </p:nvSpPr>
        <p:spPr bwMode="auto">
          <a:xfrm>
            <a:off x="101600" y="41259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1900" dirty="0">
                <a:solidFill>
                  <a:srgbClr val="3333FF"/>
                </a:solidFill>
              </a:rPr>
              <a:t>To simplify the analysis, we make the assumption that money demand R</a:t>
            </a:r>
            <a:r>
              <a:rPr lang="en-US" altLang="en-US" sz="1900" baseline="-25000" dirty="0">
                <a:solidFill>
                  <a:srgbClr val="3333FF"/>
                </a:solidFill>
              </a:rPr>
              <a:t>D</a:t>
            </a:r>
            <a:r>
              <a:rPr lang="en-US" altLang="en-US" sz="1900" dirty="0">
                <a:solidFill>
                  <a:srgbClr val="3333FF"/>
                </a:solidFill>
              </a:rPr>
              <a:t>(Y) shifts to the right by the same amount as the savings supply, so that the interest rate stays constant at the level caused by monetary policy </a:t>
            </a:r>
            <a:r>
              <a:rPr lang="en-US" altLang="en-US" sz="1900" dirty="0" err="1">
                <a:solidFill>
                  <a:srgbClr val="3333FF"/>
                </a:solidFill>
              </a:rPr>
              <a:t>i</a:t>
            </a:r>
            <a:r>
              <a:rPr lang="en-US" altLang="en-US" sz="1900" baseline="-25000" dirty="0" err="1">
                <a:solidFill>
                  <a:srgbClr val="3333FF"/>
                </a:solidFill>
              </a:rPr>
              <a:t>2</a:t>
            </a:r>
            <a:r>
              <a:rPr lang="en-US" altLang="en-US" sz="1900" dirty="0">
                <a:solidFill>
                  <a:srgbClr val="3333FF"/>
                </a:solidFill>
              </a:rPr>
              <a:t>. In this case the adjustment process comes to an end. If the shift of money demand were smaller, a further decrease of the interest rate would cause a further growth of GDP.</a:t>
            </a:r>
          </a:p>
        </p:txBody>
      </p:sp>
      <p:sp>
        <p:nvSpPr>
          <p:cNvPr id="7632898" name="Rectangle 2"/>
          <p:cNvSpPr>
            <a:spLocks noChangeArrowheads="1"/>
          </p:cNvSpPr>
          <p:nvPr/>
        </p:nvSpPr>
        <p:spPr bwMode="auto">
          <a:xfrm>
            <a:off x="0" y="31750"/>
            <a:ext cx="9144000" cy="1100138"/>
          </a:xfrm>
          <a:prstGeom prst="rect">
            <a:avLst/>
          </a:prstGeom>
          <a:noFill/>
          <a:ln w="9525">
            <a:noFill/>
            <a:miter lim="800000"/>
            <a:headEnd/>
            <a:tailEnd/>
          </a:ln>
        </p:spPr>
        <p:txBody>
          <a:bodyPr anchor="ctr"/>
          <a:lstStyle/>
          <a:p>
            <a:pPr algn="ctr" eaLnBrk="1" hangingPunct="1">
              <a:defRPr/>
            </a:pPr>
            <a:r>
              <a:rPr lang="de-DE" sz="2800" b="1" kern="0" dirty="0">
                <a:solidFill>
                  <a:srgbClr val="FFFF00"/>
                </a:solidFill>
                <a:effectLst>
                  <a:outerShdw blurRad="38100" dist="38100" dir="2700000" algn="tl">
                    <a:srgbClr val="000000"/>
                  </a:outerShdw>
                </a:effectLst>
                <a:latin typeface="+mj-lt"/>
                <a:ea typeface="+mj-ea"/>
                <a:cs typeface="+mj-cs"/>
              </a:rPr>
              <a:t>4. The </a:t>
            </a:r>
            <a:r>
              <a:rPr lang="de-DE" sz="2800" b="1" kern="0" dirty="0" err="1">
                <a:solidFill>
                  <a:srgbClr val="FFFF00"/>
                </a:solidFill>
                <a:effectLst>
                  <a:outerShdw blurRad="38100" dist="38100" dir="2700000" algn="tl">
                    <a:srgbClr val="000000"/>
                  </a:outerShdw>
                </a:effectLst>
                <a:latin typeface="+mj-lt"/>
                <a:ea typeface="+mj-ea"/>
                <a:cs typeface="+mj-cs"/>
              </a:rPr>
              <a:t>Keynesian</a:t>
            </a:r>
            <a:r>
              <a:rPr lang="de-DE" sz="2800" b="1" kern="0" dirty="0">
                <a:solidFill>
                  <a:srgbClr val="FFFF00"/>
                </a:solidFill>
                <a:effectLst>
                  <a:outerShdw blurRad="38100" dist="38100" dir="2700000" algn="tl">
                    <a:srgbClr val="000000"/>
                  </a:outerShdw>
                </a:effectLst>
                <a:latin typeface="+mj-lt"/>
                <a:ea typeface="+mj-ea"/>
                <a:cs typeface="+mj-cs"/>
              </a:rPr>
              <a:t> Model </a:t>
            </a:r>
            <a:r>
              <a:rPr lang="de-DE" sz="2800" b="1" kern="0" dirty="0" err="1">
                <a:solidFill>
                  <a:srgbClr val="FFFF00"/>
                </a:solidFill>
                <a:effectLst>
                  <a:outerShdw blurRad="38100" dist="38100" dir="2700000" algn="tl">
                    <a:srgbClr val="000000"/>
                  </a:outerShdw>
                </a:effectLst>
                <a:latin typeface="+mj-lt"/>
                <a:ea typeface="+mj-ea"/>
                <a:cs typeface="+mj-cs"/>
              </a:rPr>
              <a:t>and</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its</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Policy</a:t>
            </a:r>
            <a:r>
              <a:rPr lang="de-DE" sz="2800" b="1" kern="0" dirty="0">
                <a:solidFill>
                  <a:srgbClr val="FFFF00"/>
                </a:solidFill>
                <a:effectLst>
                  <a:outerShdw blurRad="38100" dist="38100" dir="2700000" algn="tl">
                    <a:srgbClr val="000000"/>
                  </a:outerShdw>
                </a:effectLst>
                <a:latin typeface="+mj-lt"/>
                <a:ea typeface="+mj-ea"/>
                <a:cs typeface="+mj-cs"/>
              </a:rPr>
              <a:t> </a:t>
            </a:r>
            <a:r>
              <a:rPr lang="de-DE" sz="2800" b="1" kern="0" dirty="0" err="1">
                <a:solidFill>
                  <a:srgbClr val="FFFF00"/>
                </a:solidFill>
                <a:effectLst>
                  <a:outerShdw blurRad="38100" dist="38100" dir="2700000" algn="tl">
                    <a:srgbClr val="000000"/>
                  </a:outerShdw>
                </a:effectLst>
                <a:latin typeface="+mj-lt"/>
                <a:ea typeface="+mj-ea"/>
                <a:cs typeface="+mj-cs"/>
              </a:rPr>
              <a:t>Implications</a:t>
            </a:r>
            <a:br>
              <a:rPr lang="de-DE" sz="2800" b="1" kern="0" dirty="0">
                <a:solidFill>
                  <a:srgbClr val="FFFF00"/>
                </a:solidFill>
                <a:effectLst>
                  <a:outerShdw blurRad="38100" dist="38100" dir="2700000" algn="tl">
                    <a:srgbClr val="000000"/>
                  </a:outerShdw>
                </a:effectLst>
                <a:latin typeface="+mj-lt"/>
                <a:ea typeface="+mj-ea"/>
                <a:cs typeface="+mj-cs"/>
              </a:rPr>
            </a:br>
            <a:r>
              <a:rPr lang="de-DE" sz="2800" b="1" kern="0" dirty="0">
                <a:solidFill>
                  <a:srgbClr val="FFFF00"/>
                </a:solidFill>
                <a:effectLst>
                  <a:outerShdw blurRad="38100" dist="38100" dir="2700000" algn="tl">
                    <a:srgbClr val="000000"/>
                  </a:outerShdw>
                </a:effectLst>
                <a:latin typeface="+mj-lt"/>
                <a:ea typeface="+mj-ea"/>
                <a:cs typeface="+mj-cs"/>
              </a:rPr>
              <a:t> </a:t>
            </a:r>
            <a:r>
              <a:rPr lang="de-DE" sz="2600" b="1" kern="0" dirty="0">
                <a:solidFill>
                  <a:srgbClr val="FFFF00"/>
                </a:solidFill>
                <a:effectLst>
                  <a:outerShdw blurRad="38100" dist="38100" dir="2700000" algn="tl">
                    <a:srgbClr val="000000"/>
                  </a:outerShdw>
                </a:effectLst>
                <a:latin typeface="+mj-lt"/>
                <a:ea typeface="+mj-ea"/>
                <a:cs typeface="+mj-cs"/>
              </a:rPr>
              <a:t>4.3.2. </a:t>
            </a:r>
            <a:r>
              <a:rPr lang="de-DE" sz="2600" b="1" kern="0" dirty="0" err="1">
                <a:solidFill>
                  <a:srgbClr val="FFFF00"/>
                </a:solidFill>
                <a:effectLst>
                  <a:outerShdw blurRad="38100" dist="38100" dir="2700000" algn="tl">
                    <a:srgbClr val="000000"/>
                  </a:outerShdw>
                </a:effectLst>
                <a:latin typeface="+mj-lt"/>
                <a:ea typeface="+mj-ea"/>
                <a:cs typeface="+mj-cs"/>
              </a:rPr>
              <a:t>Monetary</a:t>
            </a:r>
            <a:r>
              <a:rPr lang="de-DE" sz="2600" b="1" kern="0" dirty="0">
                <a:solidFill>
                  <a:srgbClr val="FFFF00"/>
                </a:solidFill>
                <a:effectLst>
                  <a:outerShdw blurRad="38100" dist="38100" dir="2700000" algn="tl">
                    <a:srgbClr val="000000"/>
                  </a:outerShdw>
                </a:effectLst>
                <a:latin typeface="+mj-lt"/>
                <a:ea typeface="+mj-ea"/>
                <a:cs typeface="+mj-cs"/>
              </a:rPr>
              <a:t> </a:t>
            </a:r>
            <a:r>
              <a:rPr lang="de-DE" sz="2600" b="1" kern="0" dirty="0" err="1">
                <a:solidFill>
                  <a:srgbClr val="FFFF00"/>
                </a:solidFill>
                <a:effectLst>
                  <a:outerShdw blurRad="38100" dist="38100" dir="2700000" algn="tl">
                    <a:srgbClr val="000000"/>
                  </a:outerShdw>
                </a:effectLst>
                <a:latin typeface="+mj-lt"/>
                <a:ea typeface="+mj-ea"/>
                <a:cs typeface="+mj-cs"/>
              </a:rPr>
              <a:t>Policy</a:t>
            </a:r>
            <a:endParaRPr lang="de-DE" sz="2600" b="1" kern="0" dirty="0">
              <a:solidFill>
                <a:srgbClr val="FFFF00"/>
              </a:solidFill>
              <a:effectLst>
                <a:outerShdw blurRad="38100" dist="38100" dir="2700000" algn="tl">
                  <a:srgbClr val="000000"/>
                </a:outerShdw>
              </a:effectLst>
              <a:latin typeface="+mj-lt"/>
              <a:ea typeface="+mj-ea"/>
              <a:cs typeface="+mj-cs"/>
            </a:endParaRPr>
          </a:p>
        </p:txBody>
      </p:sp>
      <p:graphicFrame>
        <p:nvGraphicFramePr>
          <p:cNvPr id="44" name="Object 2">
            <a:extLst>
              <a:ext uri="{FF2B5EF4-FFF2-40B4-BE49-F238E27FC236}">
                <a16:creationId xmlns:a16="http://schemas.microsoft.com/office/drawing/2014/main" id="{10C58872-7DD2-4424-84AE-976A0E0F9C4B}"/>
              </a:ext>
            </a:extLst>
          </p:cNvPr>
          <p:cNvGraphicFramePr>
            <a:graphicFrameLocks/>
          </p:cNvGraphicFramePr>
          <p:nvPr/>
        </p:nvGraphicFramePr>
        <p:xfrm>
          <a:off x="4654550" y="1308100"/>
          <a:ext cx="3079750" cy="2330450"/>
        </p:xfrm>
        <a:graphic>
          <a:graphicData uri="http://schemas.openxmlformats.org/presentationml/2006/ole">
            <mc:AlternateContent xmlns:mc="http://schemas.openxmlformats.org/markup-compatibility/2006">
              <mc:Choice xmlns:v="urn:schemas-microsoft-com:vml" Requires="v">
                <p:oleObj spid="_x0000_s178148" name="Diagramm" r:id="rId4" imgW="7448702" imgH="5315102" progId="MSGraph.Chart.8">
                  <p:embed followColorScheme="full"/>
                </p:oleObj>
              </mc:Choice>
              <mc:Fallback>
                <p:oleObj name="Diagramm" r:id="rId4" imgW="7448702" imgH="5315102" progId="MSGraph.Chart.8">
                  <p:embed followColorScheme="full"/>
                  <p:pic>
                    <p:nvPicPr>
                      <p:cNvPr id="24269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54550" y="13081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5" name="Object 4">
            <a:extLst>
              <a:ext uri="{FF2B5EF4-FFF2-40B4-BE49-F238E27FC236}">
                <a16:creationId xmlns:a16="http://schemas.microsoft.com/office/drawing/2014/main" id="{A8B5F37E-89CD-4EB7-ACFB-4757ED4ADAF5}"/>
              </a:ext>
            </a:extLst>
          </p:cNvPr>
          <p:cNvGraphicFramePr>
            <a:graphicFrameLocks/>
          </p:cNvGraphicFramePr>
          <p:nvPr/>
        </p:nvGraphicFramePr>
        <p:xfrm>
          <a:off x="1225550" y="1333500"/>
          <a:ext cx="3079750" cy="2330450"/>
        </p:xfrm>
        <a:graphic>
          <a:graphicData uri="http://schemas.openxmlformats.org/presentationml/2006/ole">
            <mc:AlternateContent xmlns:mc="http://schemas.openxmlformats.org/markup-compatibility/2006">
              <mc:Choice xmlns:v="urn:schemas-microsoft-com:vml" Requires="v">
                <p:oleObj spid="_x0000_s178149" name="Diagramm" r:id="rId6" imgW="7439008" imgH="5315085" progId="MSGraph.Chart.8">
                  <p:embed followColorScheme="full"/>
                </p:oleObj>
              </mc:Choice>
              <mc:Fallback>
                <p:oleObj name="Diagramm" r:id="rId6" imgW="7439008" imgH="5315085" progId="MSGraph.Chart.8">
                  <p:embed followColorScheme="full"/>
                  <p:pic>
                    <p:nvPicPr>
                      <p:cNvPr id="242692" name="Object 4"/>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25550" y="13335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6" name="Line 3">
            <a:extLst>
              <a:ext uri="{FF2B5EF4-FFF2-40B4-BE49-F238E27FC236}">
                <a16:creationId xmlns:a16="http://schemas.microsoft.com/office/drawing/2014/main" id="{D765ECCD-375A-409D-A459-E4FD2480A0FB}"/>
              </a:ext>
            </a:extLst>
          </p:cNvPr>
          <p:cNvSpPr>
            <a:spLocks noChangeShapeType="1"/>
          </p:cNvSpPr>
          <p:nvPr/>
        </p:nvSpPr>
        <p:spPr bwMode="auto">
          <a:xfrm rot="5400000" flipH="1">
            <a:off x="1782762" y="2706688"/>
            <a:ext cx="1108075"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7" name="Line 15">
            <a:extLst>
              <a:ext uri="{FF2B5EF4-FFF2-40B4-BE49-F238E27FC236}">
                <a16:creationId xmlns:a16="http://schemas.microsoft.com/office/drawing/2014/main" id="{9717AD8F-58C5-4B11-A6D1-E45E0DAF1AEE}"/>
              </a:ext>
            </a:extLst>
          </p:cNvPr>
          <p:cNvSpPr>
            <a:spLocks noChangeShapeType="1"/>
          </p:cNvSpPr>
          <p:nvPr/>
        </p:nvSpPr>
        <p:spPr bwMode="auto">
          <a:xfrm flipV="1">
            <a:off x="2339975" y="1692275"/>
            <a:ext cx="11113" cy="15668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8" name="Text Box 17">
            <a:extLst>
              <a:ext uri="{FF2B5EF4-FFF2-40B4-BE49-F238E27FC236}">
                <a16:creationId xmlns:a16="http://schemas.microsoft.com/office/drawing/2014/main" id="{1202EBA5-A576-4654-B70C-BF2F87F93FA2}"/>
              </a:ext>
            </a:extLst>
          </p:cNvPr>
          <p:cNvSpPr txBox="1">
            <a:spLocks noChangeArrowheads="1"/>
          </p:cNvSpPr>
          <p:nvPr/>
        </p:nvSpPr>
        <p:spPr bwMode="auto">
          <a:xfrm>
            <a:off x="4529138" y="3433763"/>
            <a:ext cx="449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1" baseline="0"/>
              <a:t>P</a:t>
            </a:r>
            <a:r>
              <a:rPr lang="de-DE" altLang="en-US" sz="1800" b="1" baseline="0"/>
              <a:t>  </a:t>
            </a:r>
          </a:p>
        </p:txBody>
      </p:sp>
      <p:sp>
        <p:nvSpPr>
          <p:cNvPr id="49" name="Text Box 27">
            <a:extLst>
              <a:ext uri="{FF2B5EF4-FFF2-40B4-BE49-F238E27FC236}">
                <a16:creationId xmlns:a16="http://schemas.microsoft.com/office/drawing/2014/main" id="{7010300F-B5C2-4FDA-9521-CC28BB4FBCD2}"/>
              </a:ext>
            </a:extLst>
          </p:cNvPr>
          <p:cNvSpPr txBox="1">
            <a:spLocks noChangeArrowheads="1"/>
          </p:cNvSpPr>
          <p:nvPr/>
        </p:nvSpPr>
        <p:spPr bwMode="auto">
          <a:xfrm>
            <a:off x="1550988" y="1127125"/>
            <a:ext cx="3540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a:t>
            </a:r>
          </a:p>
        </p:txBody>
      </p:sp>
      <p:sp>
        <p:nvSpPr>
          <p:cNvPr id="50" name="Text Box 28">
            <a:extLst>
              <a:ext uri="{FF2B5EF4-FFF2-40B4-BE49-F238E27FC236}">
                <a16:creationId xmlns:a16="http://schemas.microsoft.com/office/drawing/2014/main" id="{D716985C-7C68-4F0B-8501-7DF2D880FE4B}"/>
              </a:ext>
            </a:extLst>
          </p:cNvPr>
          <p:cNvSpPr txBox="1">
            <a:spLocks noChangeArrowheads="1"/>
          </p:cNvSpPr>
          <p:nvPr/>
        </p:nvSpPr>
        <p:spPr bwMode="auto">
          <a:xfrm>
            <a:off x="1033275" y="1994850"/>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1800" baseline="-25000" dirty="0" err="1">
                <a:solidFill>
                  <a:srgbClr val="66FFFF"/>
                </a:solidFill>
              </a:rPr>
              <a:t>2</a:t>
            </a:r>
            <a:endParaRPr lang="de-DE" altLang="en-US" sz="1800" baseline="-25000" dirty="0">
              <a:solidFill>
                <a:srgbClr val="66FFFF"/>
              </a:solidFill>
            </a:endParaRPr>
          </a:p>
        </p:txBody>
      </p:sp>
      <p:sp>
        <p:nvSpPr>
          <p:cNvPr id="51" name="Text Box 29">
            <a:extLst>
              <a:ext uri="{FF2B5EF4-FFF2-40B4-BE49-F238E27FC236}">
                <a16:creationId xmlns:a16="http://schemas.microsoft.com/office/drawing/2014/main" id="{7362B816-87F9-46B7-B62A-DEED075E1B55}"/>
              </a:ext>
            </a:extLst>
          </p:cNvPr>
          <p:cNvSpPr txBox="1">
            <a:spLocks noChangeArrowheads="1"/>
          </p:cNvSpPr>
          <p:nvPr/>
        </p:nvSpPr>
        <p:spPr bwMode="auto">
          <a:xfrm>
            <a:off x="6946900" y="20986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52" name="Text Box 30">
            <a:extLst>
              <a:ext uri="{FF2B5EF4-FFF2-40B4-BE49-F238E27FC236}">
                <a16:creationId xmlns:a16="http://schemas.microsoft.com/office/drawing/2014/main" id="{2976C16B-6735-4D19-B7D6-966FD5B77214}"/>
              </a:ext>
            </a:extLst>
          </p:cNvPr>
          <p:cNvSpPr txBox="1">
            <a:spLocks noChangeArrowheads="1"/>
          </p:cNvSpPr>
          <p:nvPr/>
        </p:nvSpPr>
        <p:spPr bwMode="auto">
          <a:xfrm>
            <a:off x="7612063" y="29162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53" name="Line 31">
            <a:extLst>
              <a:ext uri="{FF2B5EF4-FFF2-40B4-BE49-F238E27FC236}">
                <a16:creationId xmlns:a16="http://schemas.microsoft.com/office/drawing/2014/main" id="{E876448C-1AB3-4CA8-84E7-9E4C111CE9E8}"/>
              </a:ext>
            </a:extLst>
          </p:cNvPr>
          <p:cNvSpPr>
            <a:spLocks noChangeShapeType="1"/>
          </p:cNvSpPr>
          <p:nvPr/>
        </p:nvSpPr>
        <p:spPr bwMode="auto">
          <a:xfrm flipV="1">
            <a:off x="4883150" y="14684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4" name="Line 32">
            <a:extLst>
              <a:ext uri="{FF2B5EF4-FFF2-40B4-BE49-F238E27FC236}">
                <a16:creationId xmlns:a16="http://schemas.microsoft.com/office/drawing/2014/main" id="{F880644A-2BCF-4B22-A053-6B426F937931}"/>
              </a:ext>
            </a:extLst>
          </p:cNvPr>
          <p:cNvSpPr>
            <a:spLocks noChangeShapeType="1"/>
          </p:cNvSpPr>
          <p:nvPr/>
        </p:nvSpPr>
        <p:spPr bwMode="auto">
          <a:xfrm>
            <a:off x="4179888" y="32496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5" name="Line 33">
            <a:extLst>
              <a:ext uri="{FF2B5EF4-FFF2-40B4-BE49-F238E27FC236}">
                <a16:creationId xmlns:a16="http://schemas.microsoft.com/office/drawing/2014/main" id="{C4E18083-50F4-46DA-A4C8-D6185CCC3FEB}"/>
              </a:ext>
            </a:extLst>
          </p:cNvPr>
          <p:cNvSpPr>
            <a:spLocks noChangeShapeType="1"/>
          </p:cNvSpPr>
          <p:nvPr/>
        </p:nvSpPr>
        <p:spPr bwMode="auto">
          <a:xfrm rot="5400000" flipH="1">
            <a:off x="1481138" y="14573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6" name="Line 34">
            <a:extLst>
              <a:ext uri="{FF2B5EF4-FFF2-40B4-BE49-F238E27FC236}">
                <a16:creationId xmlns:a16="http://schemas.microsoft.com/office/drawing/2014/main" id="{C08C8830-4CAF-4C87-9BC9-31444E027843}"/>
              </a:ext>
            </a:extLst>
          </p:cNvPr>
          <p:cNvSpPr>
            <a:spLocks noChangeShapeType="1"/>
          </p:cNvSpPr>
          <p:nvPr/>
        </p:nvSpPr>
        <p:spPr bwMode="auto">
          <a:xfrm flipV="1">
            <a:off x="4884738" y="22955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7" name="Line 35">
            <a:extLst>
              <a:ext uri="{FF2B5EF4-FFF2-40B4-BE49-F238E27FC236}">
                <a16:creationId xmlns:a16="http://schemas.microsoft.com/office/drawing/2014/main" id="{968A1D97-EEAE-4D3D-8FDB-0AA94AC7ACC0}"/>
              </a:ext>
            </a:extLst>
          </p:cNvPr>
          <p:cNvSpPr>
            <a:spLocks noChangeShapeType="1"/>
          </p:cNvSpPr>
          <p:nvPr/>
        </p:nvSpPr>
        <p:spPr bwMode="auto">
          <a:xfrm>
            <a:off x="7605713" y="32448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8" name="Line 36">
            <a:extLst>
              <a:ext uri="{FF2B5EF4-FFF2-40B4-BE49-F238E27FC236}">
                <a16:creationId xmlns:a16="http://schemas.microsoft.com/office/drawing/2014/main" id="{5D1BEBF4-61D8-4B3F-B600-09B0EAEAAD25}"/>
              </a:ext>
            </a:extLst>
          </p:cNvPr>
          <p:cNvSpPr>
            <a:spLocks noChangeShapeType="1"/>
          </p:cNvSpPr>
          <p:nvPr/>
        </p:nvSpPr>
        <p:spPr bwMode="auto">
          <a:xfrm rot="5400000" flipH="1">
            <a:off x="4830763" y="14573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9" name="Text Box 38">
            <a:extLst>
              <a:ext uri="{FF2B5EF4-FFF2-40B4-BE49-F238E27FC236}">
                <a16:creationId xmlns:a16="http://schemas.microsoft.com/office/drawing/2014/main" id="{DA5A66E8-2D66-4ED2-830B-6C2E10C5472C}"/>
              </a:ext>
            </a:extLst>
          </p:cNvPr>
          <p:cNvSpPr txBox="1">
            <a:spLocks noChangeArrowheads="1"/>
          </p:cNvSpPr>
          <p:nvPr/>
        </p:nvSpPr>
        <p:spPr bwMode="auto">
          <a:xfrm>
            <a:off x="4137025" y="2911475"/>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60" name="Line 41">
            <a:extLst>
              <a:ext uri="{FF2B5EF4-FFF2-40B4-BE49-F238E27FC236}">
                <a16:creationId xmlns:a16="http://schemas.microsoft.com/office/drawing/2014/main" id="{D14B7551-A219-4DE7-9A1C-A778B23DB038}"/>
              </a:ext>
            </a:extLst>
          </p:cNvPr>
          <p:cNvSpPr>
            <a:spLocks noChangeShapeType="1"/>
          </p:cNvSpPr>
          <p:nvPr/>
        </p:nvSpPr>
        <p:spPr bwMode="auto">
          <a:xfrm>
            <a:off x="1573213" y="1643063"/>
            <a:ext cx="1819275" cy="13128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1" name="Text Box 45">
            <a:extLst>
              <a:ext uri="{FF2B5EF4-FFF2-40B4-BE49-F238E27FC236}">
                <a16:creationId xmlns:a16="http://schemas.microsoft.com/office/drawing/2014/main" id="{35DAAE01-E8F9-43BB-897C-72041EEB0774}"/>
              </a:ext>
            </a:extLst>
          </p:cNvPr>
          <p:cNvSpPr txBox="1">
            <a:spLocks noChangeArrowheads="1"/>
          </p:cNvSpPr>
          <p:nvPr/>
        </p:nvSpPr>
        <p:spPr bwMode="auto">
          <a:xfrm>
            <a:off x="1966913" y="1289050"/>
            <a:ext cx="7858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S(</a:t>
            </a:r>
            <a:r>
              <a:rPr lang="de-DE" altLang="en-US" sz="2000" baseline="0" dirty="0" err="1">
                <a:solidFill>
                  <a:srgbClr val="66FFFF"/>
                </a:solidFill>
              </a:rPr>
              <a:t>Y</a:t>
            </a:r>
            <a:r>
              <a:rPr lang="de-DE" altLang="en-US" sz="2000" baseline="-25000" dirty="0" err="1">
                <a:solidFill>
                  <a:srgbClr val="66FFFF"/>
                </a:solidFill>
              </a:rPr>
              <a:t>2</a:t>
            </a:r>
            <a:r>
              <a:rPr lang="de-DE" altLang="en-US" sz="2000" baseline="0" dirty="0">
                <a:solidFill>
                  <a:srgbClr val="66FFFF"/>
                </a:solidFill>
              </a:rPr>
              <a:t>)</a:t>
            </a:r>
            <a:endParaRPr lang="de-DE" altLang="en-US" sz="2000" baseline="0" dirty="0">
              <a:solidFill>
                <a:srgbClr val="66FFFF"/>
              </a:solidFill>
              <a:cs typeface="Arial" pitchFamily="34" charset="0"/>
            </a:endParaRPr>
          </a:p>
        </p:txBody>
      </p:sp>
      <p:sp>
        <p:nvSpPr>
          <p:cNvPr id="62" name="Text Box 46">
            <a:extLst>
              <a:ext uri="{FF2B5EF4-FFF2-40B4-BE49-F238E27FC236}">
                <a16:creationId xmlns:a16="http://schemas.microsoft.com/office/drawing/2014/main" id="{FF244E05-4AF0-485C-BDEC-168533BF4127}"/>
              </a:ext>
            </a:extLst>
          </p:cNvPr>
          <p:cNvSpPr txBox="1">
            <a:spLocks noChangeArrowheads="1"/>
          </p:cNvSpPr>
          <p:nvPr/>
        </p:nvSpPr>
        <p:spPr bwMode="auto">
          <a:xfrm>
            <a:off x="2773363" y="1298575"/>
            <a:ext cx="210343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2</a:t>
            </a:r>
            <a:r>
              <a:rPr lang="de-DE" altLang="en-US" sz="2000" baseline="0" dirty="0">
                <a:solidFill>
                  <a:srgbClr val="FF33CC"/>
                </a:solidFill>
              </a:rPr>
              <a:t>)+M/P</a:t>
            </a:r>
            <a:endParaRPr lang="de-DE" altLang="en-US" sz="2000" baseline="0" dirty="0">
              <a:solidFill>
                <a:srgbClr val="FF33CC"/>
              </a:solidFill>
              <a:cs typeface="Arial" pitchFamily="34" charset="0"/>
            </a:endParaRPr>
          </a:p>
        </p:txBody>
      </p:sp>
      <p:sp>
        <p:nvSpPr>
          <p:cNvPr id="63" name="Line 48">
            <a:extLst>
              <a:ext uri="{FF2B5EF4-FFF2-40B4-BE49-F238E27FC236}">
                <a16:creationId xmlns:a16="http://schemas.microsoft.com/office/drawing/2014/main" id="{4E29615C-C559-4DAB-9660-54BDEF9C11E7}"/>
              </a:ext>
            </a:extLst>
          </p:cNvPr>
          <p:cNvSpPr>
            <a:spLocks noChangeShapeType="1"/>
          </p:cNvSpPr>
          <p:nvPr/>
        </p:nvSpPr>
        <p:spPr bwMode="auto">
          <a:xfrm flipV="1">
            <a:off x="1520825" y="2189163"/>
            <a:ext cx="1354138" cy="635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4" name="Text Box 49">
            <a:extLst>
              <a:ext uri="{FF2B5EF4-FFF2-40B4-BE49-F238E27FC236}">
                <a16:creationId xmlns:a16="http://schemas.microsoft.com/office/drawing/2014/main" id="{8AB5497B-C012-42DB-AC60-846017A4D457}"/>
              </a:ext>
            </a:extLst>
          </p:cNvPr>
          <p:cNvSpPr txBox="1">
            <a:spLocks noChangeArrowheads="1"/>
          </p:cNvSpPr>
          <p:nvPr/>
        </p:nvSpPr>
        <p:spPr bwMode="auto">
          <a:xfrm>
            <a:off x="3341688" y="2757488"/>
            <a:ext cx="5667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p>
        </p:txBody>
      </p:sp>
      <p:sp>
        <p:nvSpPr>
          <p:cNvPr id="65" name="Text Box 50">
            <a:extLst>
              <a:ext uri="{FF2B5EF4-FFF2-40B4-BE49-F238E27FC236}">
                <a16:creationId xmlns:a16="http://schemas.microsoft.com/office/drawing/2014/main" id="{4D4966E2-93C3-4D4E-B786-C840F236B2D8}"/>
              </a:ext>
            </a:extLst>
          </p:cNvPr>
          <p:cNvSpPr txBox="1">
            <a:spLocks noChangeArrowheads="1"/>
          </p:cNvSpPr>
          <p:nvPr/>
        </p:nvSpPr>
        <p:spPr bwMode="auto">
          <a:xfrm>
            <a:off x="1660525" y="3503781"/>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de-DE" altLang="en-US" sz="2000" baseline="-25000" dirty="0">
              <a:solidFill>
                <a:srgbClr val="66FFFF"/>
              </a:solidFill>
            </a:endParaRPr>
          </a:p>
        </p:txBody>
      </p:sp>
      <p:sp>
        <p:nvSpPr>
          <p:cNvPr id="66" name="Oval 52">
            <a:extLst>
              <a:ext uri="{FF2B5EF4-FFF2-40B4-BE49-F238E27FC236}">
                <a16:creationId xmlns:a16="http://schemas.microsoft.com/office/drawing/2014/main" id="{594C7C9C-BB45-48BB-AF1F-B14F4902F5AD}"/>
              </a:ext>
            </a:extLst>
          </p:cNvPr>
          <p:cNvSpPr>
            <a:spLocks noChangeArrowheads="1"/>
          </p:cNvSpPr>
          <p:nvPr/>
        </p:nvSpPr>
        <p:spPr bwMode="auto">
          <a:xfrm>
            <a:off x="2298700" y="2165350"/>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de-DE" altLang="en-US" sz="2000">
              <a:solidFill>
                <a:srgbClr val="66FFFF"/>
              </a:solidFill>
            </a:endParaRPr>
          </a:p>
        </p:txBody>
      </p:sp>
      <p:sp>
        <p:nvSpPr>
          <p:cNvPr id="67" name="Text Box 53">
            <a:extLst>
              <a:ext uri="{FF2B5EF4-FFF2-40B4-BE49-F238E27FC236}">
                <a16:creationId xmlns:a16="http://schemas.microsoft.com/office/drawing/2014/main" id="{82A6E975-2126-4E63-83A0-3C569DE7750D}"/>
              </a:ext>
            </a:extLst>
          </p:cNvPr>
          <p:cNvSpPr txBox="1">
            <a:spLocks noChangeArrowheads="1"/>
          </p:cNvSpPr>
          <p:nvPr/>
        </p:nvSpPr>
        <p:spPr bwMode="auto">
          <a:xfrm>
            <a:off x="3216275" y="2109788"/>
            <a:ext cx="155257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2</a:t>
            </a:r>
            <a:r>
              <a:rPr lang="de-DE" altLang="en-US" sz="2000" baseline="0" dirty="0">
                <a:solidFill>
                  <a:srgbClr val="FF33CC"/>
                </a:solidFill>
              </a:rPr>
              <a:t>)</a:t>
            </a:r>
          </a:p>
        </p:txBody>
      </p:sp>
      <p:sp>
        <p:nvSpPr>
          <p:cNvPr id="68" name="Text Box 54">
            <a:extLst>
              <a:ext uri="{FF2B5EF4-FFF2-40B4-BE49-F238E27FC236}">
                <a16:creationId xmlns:a16="http://schemas.microsoft.com/office/drawing/2014/main" id="{268C0748-EBF3-4C4B-9731-D7DF2BBEDAC2}"/>
              </a:ext>
            </a:extLst>
          </p:cNvPr>
          <p:cNvSpPr txBox="1">
            <a:spLocks noChangeArrowheads="1"/>
          </p:cNvSpPr>
          <p:nvPr/>
        </p:nvSpPr>
        <p:spPr bwMode="auto">
          <a:xfrm>
            <a:off x="2660650" y="3375025"/>
            <a:ext cx="142716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2</a:t>
            </a:r>
            <a:r>
              <a:rPr lang="de-DE" altLang="en-US" sz="2000" baseline="0" dirty="0">
                <a:solidFill>
                  <a:srgbClr val="FF33CC"/>
                </a:solidFill>
              </a:rPr>
              <a:t>+R</a:t>
            </a:r>
            <a:r>
              <a:rPr lang="de-DE" altLang="en-US" sz="2000" baseline="-25000" dirty="0">
                <a:solidFill>
                  <a:srgbClr val="FF33CC"/>
                </a:solidFill>
              </a:rPr>
              <a:t>D,2</a:t>
            </a:r>
            <a:endParaRPr lang="de-DE" altLang="en-US" sz="2000" dirty="0">
              <a:solidFill>
                <a:srgbClr val="FF33CC"/>
              </a:solidFill>
            </a:endParaRPr>
          </a:p>
        </p:txBody>
      </p:sp>
      <p:sp>
        <p:nvSpPr>
          <p:cNvPr id="69" name="Line 55">
            <a:extLst>
              <a:ext uri="{FF2B5EF4-FFF2-40B4-BE49-F238E27FC236}">
                <a16:creationId xmlns:a16="http://schemas.microsoft.com/office/drawing/2014/main" id="{00188E37-4B0B-4CF7-B385-25002FBC8900}"/>
              </a:ext>
            </a:extLst>
          </p:cNvPr>
          <p:cNvSpPr>
            <a:spLocks noChangeShapeType="1"/>
          </p:cNvSpPr>
          <p:nvPr/>
        </p:nvSpPr>
        <p:spPr bwMode="auto">
          <a:xfrm flipV="1">
            <a:off x="4876800" y="1524000"/>
            <a:ext cx="2074863"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0" name="Text Box 56">
            <a:extLst>
              <a:ext uri="{FF2B5EF4-FFF2-40B4-BE49-F238E27FC236}">
                <a16:creationId xmlns:a16="http://schemas.microsoft.com/office/drawing/2014/main" id="{0FE14774-164B-4ED4-BF14-3628608A0B40}"/>
              </a:ext>
            </a:extLst>
          </p:cNvPr>
          <p:cNvSpPr txBox="1">
            <a:spLocks noChangeArrowheads="1"/>
          </p:cNvSpPr>
          <p:nvPr/>
        </p:nvSpPr>
        <p:spPr bwMode="auto">
          <a:xfrm>
            <a:off x="6923088" y="1285875"/>
            <a:ext cx="1763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2</a:t>
            </a:r>
            <a:endParaRPr lang="de-DE" altLang="en-US" sz="2000" baseline="-25000" dirty="0">
              <a:solidFill>
                <a:srgbClr val="66FFFF"/>
              </a:solidFill>
            </a:endParaRPr>
          </a:p>
        </p:txBody>
      </p:sp>
      <p:sp>
        <p:nvSpPr>
          <p:cNvPr id="71" name="Oval 57">
            <a:extLst>
              <a:ext uri="{FF2B5EF4-FFF2-40B4-BE49-F238E27FC236}">
                <a16:creationId xmlns:a16="http://schemas.microsoft.com/office/drawing/2014/main" id="{A0D40B65-4658-411D-BB6B-B45BB7180A14}"/>
              </a:ext>
            </a:extLst>
          </p:cNvPr>
          <p:cNvSpPr>
            <a:spLocks noChangeArrowheads="1"/>
          </p:cNvSpPr>
          <p:nvPr/>
        </p:nvSpPr>
        <p:spPr bwMode="auto">
          <a:xfrm>
            <a:off x="6481763" y="16859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de-DE" altLang="en-US" sz="2000">
              <a:solidFill>
                <a:srgbClr val="66FFFF"/>
              </a:solidFill>
            </a:endParaRPr>
          </a:p>
        </p:txBody>
      </p:sp>
      <p:sp>
        <p:nvSpPr>
          <p:cNvPr id="72" name="Text Box 58">
            <a:extLst>
              <a:ext uri="{FF2B5EF4-FFF2-40B4-BE49-F238E27FC236}">
                <a16:creationId xmlns:a16="http://schemas.microsoft.com/office/drawing/2014/main" id="{6D8DEA9B-AB80-42DB-8726-8DE476068703}"/>
              </a:ext>
            </a:extLst>
          </p:cNvPr>
          <p:cNvSpPr txBox="1">
            <a:spLocks noChangeArrowheads="1"/>
          </p:cNvSpPr>
          <p:nvPr/>
        </p:nvSpPr>
        <p:spPr bwMode="auto">
          <a:xfrm>
            <a:off x="4379913" y="2633663"/>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de-DE" altLang="en-US" sz="2000" baseline="-25000" dirty="0">
              <a:solidFill>
                <a:srgbClr val="66FFFF"/>
              </a:solidFill>
            </a:endParaRPr>
          </a:p>
        </p:txBody>
      </p:sp>
      <p:sp>
        <p:nvSpPr>
          <p:cNvPr id="73" name="AutoShape 59">
            <a:extLst>
              <a:ext uri="{FF2B5EF4-FFF2-40B4-BE49-F238E27FC236}">
                <a16:creationId xmlns:a16="http://schemas.microsoft.com/office/drawing/2014/main" id="{0A094FEF-7BB9-4D16-8B9B-D8FE23728238}"/>
              </a:ext>
            </a:extLst>
          </p:cNvPr>
          <p:cNvSpPr>
            <a:spLocks/>
          </p:cNvSpPr>
          <p:nvPr/>
        </p:nvSpPr>
        <p:spPr bwMode="auto">
          <a:xfrm>
            <a:off x="4679950" y="2503488"/>
            <a:ext cx="204788" cy="730250"/>
          </a:xfrm>
          <a:prstGeom prst="leftBrace">
            <a:avLst>
              <a:gd name="adj1" fmla="val 29716"/>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de-DE" altLang="en-US" sz="2000">
              <a:solidFill>
                <a:srgbClr val="66FFFF"/>
              </a:solidFill>
            </a:endParaRPr>
          </a:p>
        </p:txBody>
      </p:sp>
      <p:sp>
        <p:nvSpPr>
          <p:cNvPr id="74" name="Line 61">
            <a:extLst>
              <a:ext uri="{FF2B5EF4-FFF2-40B4-BE49-F238E27FC236}">
                <a16:creationId xmlns:a16="http://schemas.microsoft.com/office/drawing/2014/main" id="{03BD8561-2877-44EE-8042-359E0E0B438E}"/>
              </a:ext>
            </a:extLst>
          </p:cNvPr>
          <p:cNvSpPr>
            <a:spLocks noChangeShapeType="1"/>
          </p:cNvSpPr>
          <p:nvPr/>
        </p:nvSpPr>
        <p:spPr bwMode="auto">
          <a:xfrm>
            <a:off x="4875213" y="1733550"/>
            <a:ext cx="163988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 name="Line 62">
            <a:extLst>
              <a:ext uri="{FF2B5EF4-FFF2-40B4-BE49-F238E27FC236}">
                <a16:creationId xmlns:a16="http://schemas.microsoft.com/office/drawing/2014/main" id="{8A1592B4-190D-4D78-AA0A-D389E776DEC9}"/>
              </a:ext>
            </a:extLst>
          </p:cNvPr>
          <p:cNvSpPr>
            <a:spLocks noChangeShapeType="1"/>
          </p:cNvSpPr>
          <p:nvPr/>
        </p:nvSpPr>
        <p:spPr bwMode="auto">
          <a:xfrm rot="5400000" flipH="1">
            <a:off x="5781675" y="2490788"/>
            <a:ext cx="1492250"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6" name="Line 84">
            <a:extLst>
              <a:ext uri="{FF2B5EF4-FFF2-40B4-BE49-F238E27FC236}">
                <a16:creationId xmlns:a16="http://schemas.microsoft.com/office/drawing/2014/main" id="{A3663BF4-37BA-4B7A-8F4B-80EEE08C1A95}"/>
              </a:ext>
            </a:extLst>
          </p:cNvPr>
          <p:cNvSpPr>
            <a:spLocks noChangeShapeType="1"/>
          </p:cNvSpPr>
          <p:nvPr/>
        </p:nvSpPr>
        <p:spPr bwMode="auto">
          <a:xfrm>
            <a:off x="1714500" y="1390650"/>
            <a:ext cx="1792288"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 name="Line 68">
            <a:extLst>
              <a:ext uri="{FF2B5EF4-FFF2-40B4-BE49-F238E27FC236}">
                <a16:creationId xmlns:a16="http://schemas.microsoft.com/office/drawing/2014/main" id="{AAE27036-8F43-43C3-9DC9-F2C9E3357350}"/>
              </a:ext>
            </a:extLst>
          </p:cNvPr>
          <p:cNvSpPr>
            <a:spLocks noChangeShapeType="1"/>
          </p:cNvSpPr>
          <p:nvPr/>
        </p:nvSpPr>
        <p:spPr bwMode="auto">
          <a:xfrm flipV="1">
            <a:off x="2876550" y="1695450"/>
            <a:ext cx="11113"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8" name="Oval 51">
            <a:extLst>
              <a:ext uri="{FF2B5EF4-FFF2-40B4-BE49-F238E27FC236}">
                <a16:creationId xmlns:a16="http://schemas.microsoft.com/office/drawing/2014/main" id="{650DD47A-B460-4D5F-91E7-3758A3C5CFB4}"/>
              </a:ext>
            </a:extLst>
          </p:cNvPr>
          <p:cNvSpPr>
            <a:spLocks noChangeArrowheads="1"/>
          </p:cNvSpPr>
          <p:nvPr/>
        </p:nvSpPr>
        <p:spPr bwMode="auto">
          <a:xfrm>
            <a:off x="2841625" y="2163763"/>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de-DE" altLang="en-US" sz="2000">
              <a:solidFill>
                <a:srgbClr val="66FFFF"/>
              </a:solidFill>
            </a:endParaRPr>
          </a:p>
        </p:txBody>
      </p:sp>
      <p:sp>
        <p:nvSpPr>
          <p:cNvPr id="79" name="Line 51">
            <a:extLst>
              <a:ext uri="{FF2B5EF4-FFF2-40B4-BE49-F238E27FC236}">
                <a16:creationId xmlns:a16="http://schemas.microsoft.com/office/drawing/2014/main" id="{9057F070-EAB1-48AF-A399-B76613DF714F}"/>
              </a:ext>
            </a:extLst>
          </p:cNvPr>
          <p:cNvSpPr>
            <a:spLocks noChangeShapeType="1"/>
          </p:cNvSpPr>
          <p:nvPr/>
        </p:nvSpPr>
        <p:spPr bwMode="auto">
          <a:xfrm rot="5400000" flipH="1">
            <a:off x="5857081" y="3240882"/>
            <a:ext cx="24923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0" name="Text Box 57">
            <a:extLst>
              <a:ext uri="{FF2B5EF4-FFF2-40B4-BE49-F238E27FC236}">
                <a16:creationId xmlns:a16="http://schemas.microsoft.com/office/drawing/2014/main" id="{7C0C555F-173F-46C2-AE70-516C81D89CC5}"/>
              </a:ext>
            </a:extLst>
          </p:cNvPr>
          <p:cNvSpPr txBox="1">
            <a:spLocks noChangeArrowheads="1"/>
          </p:cNvSpPr>
          <p:nvPr/>
        </p:nvSpPr>
        <p:spPr bwMode="auto">
          <a:xfrm>
            <a:off x="5757863" y="33655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p>
        </p:txBody>
      </p:sp>
      <p:sp>
        <p:nvSpPr>
          <p:cNvPr id="81" name="Text Box 77">
            <a:extLst>
              <a:ext uri="{FF2B5EF4-FFF2-40B4-BE49-F238E27FC236}">
                <a16:creationId xmlns:a16="http://schemas.microsoft.com/office/drawing/2014/main" id="{B38A9B9A-69BC-4845-9607-75941859C2DA}"/>
              </a:ext>
            </a:extLst>
          </p:cNvPr>
          <p:cNvSpPr txBox="1">
            <a:spLocks noChangeArrowheads="1"/>
          </p:cNvSpPr>
          <p:nvPr/>
        </p:nvSpPr>
        <p:spPr bwMode="auto">
          <a:xfrm>
            <a:off x="6367463" y="33782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817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1B7C44F-512A-4D2E-A43F-2B6DF2A75EF5}" type="slidenum">
              <a:rPr lang="de-DE" altLang="en-US" sz="1600" smtClean="0"/>
              <a:pPr>
                <a:spcBef>
                  <a:spcPct val="0"/>
                </a:spcBef>
                <a:buClrTx/>
                <a:buFontTx/>
                <a:buNone/>
              </a:pPr>
              <a:t>158</a:t>
            </a:fld>
            <a:r>
              <a:rPr lang="de-DE" altLang="en-US" sz="1600"/>
              <a:t> -</a:t>
            </a:r>
          </a:p>
        </p:txBody>
      </p:sp>
      <p:sp>
        <p:nvSpPr>
          <p:cNvPr id="17817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24114F17-7E63-416F-888A-770B1B949868}" type="slidenum">
              <a:rPr lang="de-DE" altLang="en-US" sz="1600" b="1"/>
              <a:pPr algn="r" eaLnBrk="1" hangingPunct="1">
                <a:spcBef>
                  <a:spcPct val="0"/>
                </a:spcBef>
                <a:buClrTx/>
                <a:buFontTx/>
                <a:buNone/>
              </a:pPr>
              <a:t>158</a:t>
            </a:fld>
            <a:r>
              <a:rPr lang="de-DE" altLang="en-US" sz="1600" b="1"/>
              <a:t> -</a:t>
            </a:r>
          </a:p>
        </p:txBody>
      </p:sp>
      <p:sp>
        <p:nvSpPr>
          <p:cNvPr id="178180"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649282"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78182" name="Rectangle 3"/>
          <p:cNvSpPr>
            <a:spLocks noGrp="1" noChangeArrowheads="1"/>
          </p:cNvSpPr>
          <p:nvPr>
            <p:ph type="body" idx="1"/>
          </p:nvPr>
        </p:nvSpPr>
        <p:spPr>
          <a:xfrm>
            <a:off x="457200" y="1260475"/>
            <a:ext cx="8458200" cy="5486400"/>
          </a:xfrm>
          <a:noFill/>
        </p:spPr>
        <p:txBody>
          <a:bodyPr/>
          <a:lstStyle/>
          <a:p>
            <a:pPr eaLnBrk="1" hangingPunct="1"/>
            <a:r>
              <a:rPr lang="en-US" altLang="en-US" dirty="0"/>
              <a:t>To sum up: the Effects of Monetary Policy</a:t>
            </a:r>
          </a:p>
          <a:p>
            <a:pPr eaLnBrk="1" hangingPunct="1">
              <a:lnSpc>
                <a:spcPct val="30000"/>
              </a:lnSpc>
            </a:pPr>
            <a:endParaRPr lang="en-US" altLang="en-US" dirty="0">
              <a:solidFill>
                <a:srgbClr val="00FF00"/>
              </a:solidFill>
            </a:endParaRPr>
          </a:p>
          <a:p>
            <a:pPr lvl="1" eaLnBrk="1" hangingPunct="1"/>
            <a:r>
              <a:rPr lang="en-US" altLang="en-US" dirty="0"/>
              <a:t>An increase in money supply by the central bank of </a:t>
            </a:r>
            <a:r>
              <a:rPr lang="en-US" altLang="en-US" dirty="0">
                <a:solidFill>
                  <a:srgbClr val="00FF00"/>
                </a:solidFill>
              </a:rPr>
              <a:t>ΔM /P= 5</a:t>
            </a:r>
            <a:r>
              <a:rPr lang="en-US" altLang="en-US" dirty="0"/>
              <a:t> causes real credit supply to increase by the same amount.</a:t>
            </a:r>
          </a:p>
          <a:p>
            <a:pPr lvl="1" eaLnBrk="1" hangingPunct="1">
              <a:lnSpc>
                <a:spcPct val="0"/>
              </a:lnSpc>
            </a:pPr>
            <a:endParaRPr lang="en-US" altLang="en-US" dirty="0"/>
          </a:p>
          <a:p>
            <a:pPr lvl="1" eaLnBrk="1" hangingPunct="1"/>
            <a:r>
              <a:rPr lang="en-US" altLang="en-US" dirty="0"/>
              <a:t>This </a:t>
            </a:r>
            <a:r>
              <a:rPr lang="en-US" altLang="en-US" dirty="0">
                <a:solidFill>
                  <a:srgbClr val="00FF00"/>
                </a:solidFill>
              </a:rPr>
              <a:t>lowers the interest rate</a:t>
            </a:r>
            <a:r>
              <a:rPr lang="en-US" altLang="en-US" dirty="0"/>
              <a:t>, so that </a:t>
            </a:r>
            <a:r>
              <a:rPr lang="en-US" altLang="en-US" dirty="0">
                <a:solidFill>
                  <a:srgbClr val="00FF00"/>
                </a:solidFill>
              </a:rPr>
              <a:t>investment demand grows</a:t>
            </a:r>
            <a:r>
              <a:rPr lang="en-US" altLang="en-US" dirty="0"/>
              <a:t> by 5: I(</a:t>
            </a:r>
            <a:r>
              <a:rPr lang="en-US" altLang="en-US" dirty="0" err="1"/>
              <a:t>i</a:t>
            </a:r>
            <a:r>
              <a:rPr lang="en-US" altLang="en-US" dirty="0">
                <a:cs typeface="Arial" pitchFamily="34" charset="0"/>
              </a:rPr>
              <a:t>↓)↑</a:t>
            </a:r>
          </a:p>
          <a:p>
            <a:pPr lvl="1" eaLnBrk="1" hangingPunct="1">
              <a:lnSpc>
                <a:spcPct val="0"/>
              </a:lnSpc>
            </a:pPr>
            <a:endParaRPr lang="en-US" altLang="en-US" dirty="0">
              <a:cs typeface="Arial" pitchFamily="34" charset="0"/>
            </a:endParaRPr>
          </a:p>
          <a:p>
            <a:pPr lvl="1" eaLnBrk="1" hangingPunct="1"/>
            <a:r>
              <a:rPr lang="en-US" altLang="en-US" dirty="0">
                <a:cs typeface="Arial" pitchFamily="34" charset="0"/>
              </a:rPr>
              <a:t>This causes an </a:t>
            </a:r>
            <a:r>
              <a:rPr lang="en-US" altLang="en-US" dirty="0">
                <a:solidFill>
                  <a:srgbClr val="00FF00"/>
                </a:solidFill>
                <a:cs typeface="Arial" pitchFamily="34" charset="0"/>
              </a:rPr>
              <a:t>increase in the demand for goods</a:t>
            </a:r>
            <a:r>
              <a:rPr lang="en-US" altLang="en-US" dirty="0">
                <a:cs typeface="Arial" pitchFamily="34" charset="0"/>
              </a:rPr>
              <a:t>                      (= consumption demand + investment demand) by 5.</a:t>
            </a:r>
          </a:p>
          <a:p>
            <a:pPr lvl="1" eaLnBrk="1" hangingPunct="1">
              <a:lnSpc>
                <a:spcPct val="0"/>
              </a:lnSpc>
            </a:pPr>
            <a:endParaRPr lang="en-US" altLang="en-US" dirty="0">
              <a:cs typeface="Arial" pitchFamily="34" charset="0"/>
            </a:endParaRPr>
          </a:p>
          <a:p>
            <a:pPr lvl="1" eaLnBrk="1" hangingPunct="1"/>
            <a:r>
              <a:rPr lang="en-US" altLang="en-US" dirty="0">
                <a:cs typeface="Arial" pitchFamily="34" charset="0"/>
              </a:rPr>
              <a:t>The </a:t>
            </a:r>
            <a:r>
              <a:rPr lang="en-US" altLang="en-US" dirty="0">
                <a:solidFill>
                  <a:srgbClr val="00FF00"/>
                </a:solidFill>
                <a:cs typeface="Arial" pitchFamily="34" charset="0"/>
              </a:rPr>
              <a:t>multiplier process</a:t>
            </a:r>
            <a:r>
              <a:rPr lang="en-US" altLang="en-US" dirty="0">
                <a:cs typeface="Arial" pitchFamily="34" charset="0"/>
              </a:rPr>
              <a:t> finally yields an increase in GDP by 5 * (1/(1-c)) = 5 * (1/(1-0,5)) = 5 * 2 = 10.</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8182">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8182">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78182">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8182">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920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4E843F27-1F1B-4F2F-B340-F5D21F379D62}" type="slidenum">
              <a:rPr lang="de-DE" altLang="en-US" sz="1600" smtClean="0"/>
              <a:pPr>
                <a:spcBef>
                  <a:spcPct val="0"/>
                </a:spcBef>
                <a:buClrTx/>
                <a:buFontTx/>
                <a:buNone/>
              </a:pPr>
              <a:t>159</a:t>
            </a:fld>
            <a:r>
              <a:rPr lang="de-DE" altLang="en-US" sz="1600"/>
              <a:t> -</a:t>
            </a:r>
          </a:p>
        </p:txBody>
      </p:sp>
      <p:sp>
        <p:nvSpPr>
          <p:cNvPr id="17920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874E2197-C97D-4302-B054-6C915B5AAC5F}" type="slidenum">
              <a:rPr lang="de-DE" altLang="en-US" sz="1600" b="1"/>
              <a:pPr algn="r" eaLnBrk="1" hangingPunct="1">
                <a:spcBef>
                  <a:spcPct val="0"/>
                </a:spcBef>
                <a:buClrTx/>
                <a:buFontTx/>
                <a:buNone/>
              </a:pPr>
              <a:t>159</a:t>
            </a:fld>
            <a:r>
              <a:rPr lang="de-DE" altLang="en-US" sz="1600" b="1"/>
              <a:t> -</a:t>
            </a:r>
          </a:p>
        </p:txBody>
      </p:sp>
      <p:sp>
        <p:nvSpPr>
          <p:cNvPr id="179204"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691266"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79206" name="Rectangle 3"/>
          <p:cNvSpPr>
            <a:spLocks noGrp="1" noChangeArrowheads="1"/>
          </p:cNvSpPr>
          <p:nvPr>
            <p:ph type="body" idx="1"/>
          </p:nvPr>
        </p:nvSpPr>
        <p:spPr>
          <a:xfrm>
            <a:off x="457200" y="1260475"/>
            <a:ext cx="8382000" cy="5486400"/>
          </a:xfrm>
          <a:noFill/>
        </p:spPr>
        <p:txBody>
          <a:bodyPr/>
          <a:lstStyle/>
          <a:p>
            <a:pPr lvl="1" eaLnBrk="1" hangingPunct="1"/>
            <a:r>
              <a:rPr lang="en-US" altLang="en-US" dirty="0">
                <a:cs typeface="Arial" pitchFamily="34" charset="0"/>
              </a:rPr>
              <a:t>For the production of a higher GDP more labor input is needed, so that </a:t>
            </a:r>
            <a:r>
              <a:rPr lang="en-US" altLang="en-US" dirty="0">
                <a:solidFill>
                  <a:srgbClr val="00FF00"/>
                </a:solidFill>
                <a:cs typeface="Arial" pitchFamily="34" charset="0"/>
              </a:rPr>
              <a:t>labor demand grows</a:t>
            </a:r>
            <a:r>
              <a:rPr lang="en-US" altLang="en-US" dirty="0">
                <a:cs typeface="Arial" pitchFamily="34" charset="0"/>
              </a:rPr>
              <a:t> from </a:t>
            </a:r>
            <a:r>
              <a:rPr lang="en-US" altLang="en-US" dirty="0" err="1">
                <a:cs typeface="Arial" pitchFamily="34" charset="0"/>
              </a:rPr>
              <a:t>L</a:t>
            </a:r>
            <a:r>
              <a:rPr lang="en-US" altLang="en-US" baseline="-25000" dirty="0" err="1">
                <a:cs typeface="Arial" pitchFamily="34" charset="0"/>
              </a:rPr>
              <a:t>1</a:t>
            </a:r>
            <a:r>
              <a:rPr lang="en-US" altLang="en-US" dirty="0">
                <a:cs typeface="Arial" pitchFamily="34" charset="0"/>
              </a:rPr>
              <a:t> to </a:t>
            </a:r>
            <a:r>
              <a:rPr lang="en-US" altLang="en-US" dirty="0" err="1">
                <a:cs typeface="Arial" pitchFamily="34" charset="0"/>
              </a:rPr>
              <a:t>L</a:t>
            </a:r>
            <a:r>
              <a:rPr lang="en-US" altLang="en-US" baseline="-25000" dirty="0" err="1">
                <a:cs typeface="Arial" pitchFamily="34" charset="0"/>
              </a:rPr>
              <a:t>2</a:t>
            </a:r>
            <a:r>
              <a:rPr lang="en-US" altLang="en-US" dirty="0">
                <a:cs typeface="Arial" pitchFamily="34" charset="0"/>
              </a:rPr>
              <a:t>.</a:t>
            </a:r>
          </a:p>
          <a:p>
            <a:pPr lvl="1" eaLnBrk="1" hangingPunct="1">
              <a:lnSpc>
                <a:spcPct val="10000"/>
              </a:lnSpc>
            </a:pPr>
            <a:endParaRPr lang="en-US" altLang="en-US" dirty="0">
              <a:cs typeface="Arial" pitchFamily="34" charset="0"/>
            </a:endParaRPr>
          </a:p>
          <a:p>
            <a:pPr lvl="1" eaLnBrk="1" hangingPunct="1"/>
            <a:r>
              <a:rPr lang="en-US" altLang="en-US" dirty="0">
                <a:cs typeface="Arial" pitchFamily="34" charset="0"/>
              </a:rPr>
              <a:t>In the above graphical example the </a:t>
            </a:r>
            <a:r>
              <a:rPr lang="en-US" altLang="en-US" dirty="0">
                <a:solidFill>
                  <a:srgbClr val="00FF00"/>
                </a:solidFill>
                <a:cs typeface="Arial" pitchFamily="34" charset="0"/>
              </a:rPr>
              <a:t>increase in money supply</a:t>
            </a:r>
            <a:r>
              <a:rPr lang="en-US" altLang="en-US" dirty="0">
                <a:cs typeface="Arial" pitchFamily="34" charset="0"/>
              </a:rPr>
              <a:t> is chosen so that the </a:t>
            </a:r>
            <a:r>
              <a:rPr lang="en-US" altLang="en-US" dirty="0">
                <a:solidFill>
                  <a:srgbClr val="00FF00"/>
                </a:solidFill>
                <a:cs typeface="Arial" pitchFamily="34" charset="0"/>
              </a:rPr>
              <a:t>resulting GDP Y</a:t>
            </a:r>
            <a:r>
              <a:rPr lang="en-US" altLang="en-US" baseline="-25000" dirty="0">
                <a:solidFill>
                  <a:srgbClr val="00FF00"/>
                </a:solidFill>
                <a:cs typeface="Arial" pitchFamily="34" charset="0"/>
              </a:rPr>
              <a:t>D,2</a:t>
            </a:r>
            <a:r>
              <a:rPr lang="en-US" altLang="en-US" dirty="0">
                <a:solidFill>
                  <a:srgbClr val="00FF00"/>
                </a:solidFill>
                <a:cs typeface="Arial" pitchFamily="34" charset="0"/>
              </a:rPr>
              <a:t> is large enough to cause an increase in labor demand</a:t>
            </a:r>
            <a:r>
              <a:rPr lang="en-US" altLang="en-US" dirty="0">
                <a:cs typeface="Arial" pitchFamily="34" charset="0"/>
              </a:rPr>
              <a:t> that completely eliminates unemployment.</a:t>
            </a:r>
          </a:p>
          <a:p>
            <a:pPr lvl="1" eaLnBrk="1" hangingPunct="1">
              <a:lnSpc>
                <a:spcPct val="10000"/>
              </a:lnSpc>
            </a:pPr>
            <a:endParaRPr lang="en-US" altLang="en-US" dirty="0">
              <a:cs typeface="Arial" pitchFamily="34" charset="0"/>
            </a:endParaRPr>
          </a:p>
          <a:p>
            <a:pPr lvl="1" eaLnBrk="1" hangingPunct="1"/>
            <a:r>
              <a:rPr lang="en-US" altLang="en-US" dirty="0">
                <a:cs typeface="Arial" pitchFamily="34" charset="0"/>
              </a:rPr>
              <a:t>This is not necessarily the case:</a:t>
            </a:r>
          </a:p>
          <a:p>
            <a:pPr lvl="1" eaLnBrk="1" hangingPunct="1">
              <a:lnSpc>
                <a:spcPct val="20000"/>
              </a:lnSpc>
            </a:pPr>
            <a:endParaRPr lang="en-US" altLang="en-US" dirty="0">
              <a:cs typeface="Arial" pitchFamily="34" charset="0"/>
            </a:endParaRPr>
          </a:p>
          <a:p>
            <a:pPr lvl="2" eaLnBrk="1" hangingPunct="1"/>
            <a:r>
              <a:rPr lang="en-US" altLang="en-US" dirty="0">
                <a:cs typeface="Arial" pitchFamily="34" charset="0"/>
              </a:rPr>
              <a:t>If the </a:t>
            </a:r>
            <a:r>
              <a:rPr lang="en-US" altLang="en-US" dirty="0">
                <a:solidFill>
                  <a:srgbClr val="00FF00"/>
                </a:solidFill>
                <a:cs typeface="Arial" pitchFamily="34" charset="0"/>
              </a:rPr>
              <a:t>increase in</a:t>
            </a:r>
            <a:r>
              <a:rPr lang="en-US" altLang="en-US" dirty="0">
                <a:cs typeface="Arial" pitchFamily="34" charset="0"/>
              </a:rPr>
              <a:t> money supply by the central bank is </a:t>
            </a:r>
            <a:r>
              <a:rPr lang="en-US" altLang="en-US" dirty="0">
                <a:solidFill>
                  <a:srgbClr val="00FF00"/>
                </a:solidFill>
                <a:cs typeface="Arial" pitchFamily="34" charset="0"/>
              </a:rPr>
              <a:t>not large enough</a:t>
            </a:r>
            <a:r>
              <a:rPr lang="en-US" altLang="en-US" dirty="0">
                <a:cs typeface="Arial" pitchFamily="34" charset="0"/>
              </a:rPr>
              <a:t>, </a:t>
            </a:r>
            <a:r>
              <a:rPr lang="en-US" altLang="en-US" dirty="0">
                <a:solidFill>
                  <a:srgbClr val="00FF00"/>
                </a:solidFill>
                <a:cs typeface="Arial" pitchFamily="34" charset="0"/>
              </a:rPr>
              <a:t>unemployment</a:t>
            </a:r>
            <a:r>
              <a:rPr lang="en-US" altLang="en-US" dirty="0">
                <a:cs typeface="Arial" pitchFamily="34" charset="0"/>
              </a:rPr>
              <a:t> will not disappear completely. </a:t>
            </a:r>
          </a:p>
          <a:p>
            <a:pPr lvl="2" eaLnBrk="1" hangingPunct="1">
              <a:lnSpc>
                <a:spcPct val="20000"/>
              </a:lnSpc>
              <a:buFont typeface="Arial Unicode MS" pitchFamily="34" charset="-128"/>
              <a:buNone/>
            </a:pPr>
            <a:endParaRPr lang="en-US" altLang="en-US" dirty="0">
              <a:cs typeface="Arial" pitchFamily="34" charset="0"/>
            </a:endParaRPr>
          </a:p>
          <a:p>
            <a:pPr lvl="2" eaLnBrk="1" hangingPunct="1"/>
            <a:r>
              <a:rPr lang="en-US" altLang="en-US" dirty="0">
                <a:cs typeface="Arial" pitchFamily="34" charset="0"/>
              </a:rPr>
              <a:t>If the </a:t>
            </a:r>
            <a:r>
              <a:rPr lang="en-US" altLang="en-US" dirty="0">
                <a:solidFill>
                  <a:srgbClr val="00FF00"/>
                </a:solidFill>
                <a:cs typeface="Arial" pitchFamily="34" charset="0"/>
              </a:rPr>
              <a:t>increase in</a:t>
            </a:r>
            <a:r>
              <a:rPr lang="en-US" altLang="en-US" dirty="0">
                <a:cs typeface="Arial" pitchFamily="34" charset="0"/>
              </a:rPr>
              <a:t> money supply by the central bank is </a:t>
            </a:r>
            <a:r>
              <a:rPr lang="en-US" altLang="en-US" dirty="0">
                <a:solidFill>
                  <a:srgbClr val="00FF00"/>
                </a:solidFill>
                <a:cs typeface="Arial" pitchFamily="34" charset="0"/>
              </a:rPr>
              <a:t>too large</a:t>
            </a:r>
            <a:r>
              <a:rPr lang="en-US" altLang="en-US" dirty="0">
                <a:cs typeface="Arial" pitchFamily="34" charset="0"/>
              </a:rPr>
              <a:t>, </a:t>
            </a:r>
            <a:r>
              <a:rPr lang="en-US" altLang="en-US" dirty="0">
                <a:solidFill>
                  <a:srgbClr val="00FF00"/>
                </a:solidFill>
                <a:cs typeface="Arial" pitchFamily="34" charset="0"/>
              </a:rPr>
              <a:t>employment</a:t>
            </a:r>
            <a:r>
              <a:rPr lang="en-US" altLang="en-US" dirty="0">
                <a:cs typeface="Arial" pitchFamily="34" charset="0"/>
              </a:rPr>
              <a:t> may </a:t>
            </a:r>
            <a:r>
              <a:rPr lang="en-US" altLang="en-US" dirty="0">
                <a:solidFill>
                  <a:srgbClr val="00FF00"/>
                </a:solidFill>
                <a:cs typeface="Arial" pitchFamily="34" charset="0"/>
              </a:rPr>
              <a:t>rise above</a:t>
            </a:r>
            <a:r>
              <a:rPr lang="en-US" altLang="en-US" dirty="0">
                <a:cs typeface="Arial" pitchFamily="34" charset="0"/>
              </a:rPr>
              <a:t> its long run equilibrium level and an "overheating" of the economy might result.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9206">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9206">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79206">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920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 name="Objekt 1">
            <a:extLst>
              <a:ext uri="{FF2B5EF4-FFF2-40B4-BE49-F238E27FC236}">
                <a16:creationId xmlns:a16="http://schemas.microsoft.com/office/drawing/2014/main" id="{5B0A1442-AA8D-4210-AC8F-7E66F572CCE3}"/>
              </a:ext>
            </a:extLst>
          </p:cNvPr>
          <p:cNvGraphicFramePr>
            <a:graphicFrameLocks noChangeAspect="1"/>
          </p:cNvGraphicFramePr>
          <p:nvPr>
            <p:extLst>
              <p:ext uri="{D42A27DB-BD31-4B8C-83A1-F6EECF244321}">
                <p14:modId xmlns:p14="http://schemas.microsoft.com/office/powerpoint/2010/main" val="2299460756"/>
              </p:ext>
            </p:extLst>
          </p:nvPr>
        </p:nvGraphicFramePr>
        <p:xfrm>
          <a:off x="-42863" y="-65088"/>
          <a:ext cx="9232901" cy="6975476"/>
        </p:xfrm>
        <a:graphic>
          <a:graphicData uri="http://schemas.openxmlformats.org/presentationml/2006/ole">
            <mc:AlternateContent xmlns:mc="http://schemas.openxmlformats.org/markup-compatibility/2006">
              <mc:Choice xmlns:v="urn:schemas-microsoft-com:vml" Requires="v">
                <p:oleObj spid="_x0000_s33251" name="Worksheet" r:id="rId4" imgW="9239110" imgH="5734084" progId="Excel.Sheet.8">
                  <p:link updateAutomatic="1"/>
                </p:oleObj>
              </mc:Choice>
              <mc:Fallback>
                <p:oleObj name="Worksheet" r:id="rId4" imgW="9239110" imgH="5734084" progId="Excel.Sheet.8">
                  <p:link updateAutomatic="1"/>
                  <p:pic>
                    <p:nvPicPr>
                      <p:cNvPr id="0" name=""/>
                      <p:cNvPicPr/>
                      <p:nvPr/>
                    </p:nvPicPr>
                    <p:blipFill>
                      <a:blip r:embed="rId5"/>
                      <a:stretch>
                        <a:fillRect/>
                      </a:stretch>
                    </p:blipFill>
                    <p:spPr>
                      <a:xfrm>
                        <a:off x="-42863" y="-65088"/>
                        <a:ext cx="9232901" cy="6975476"/>
                      </a:xfrm>
                      <a:prstGeom prst="rect">
                        <a:avLst/>
                      </a:prstGeom>
                    </p:spPr>
                  </p:pic>
                </p:oleObj>
              </mc:Fallback>
            </mc:AlternateContent>
          </a:graphicData>
        </a:graphic>
      </p:graphicFrame>
      <p:sp>
        <p:nvSpPr>
          <p:cNvPr id="3277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155E8715-3040-4F90-9536-74F1D24A5AA0}" type="slidenum">
              <a:rPr lang="de-DE" altLang="en-US" sz="1600" smtClean="0"/>
              <a:pPr>
                <a:spcBef>
                  <a:spcPct val="0"/>
                </a:spcBef>
                <a:buClrTx/>
                <a:buFontTx/>
                <a:buNone/>
              </a:pPr>
              <a:t>16</a:t>
            </a:fld>
            <a:r>
              <a:rPr lang="de-DE" altLang="en-US" sz="1600"/>
              <a:t> -</a:t>
            </a:r>
          </a:p>
        </p:txBody>
      </p:sp>
      <p:sp>
        <p:nvSpPr>
          <p:cNvPr id="32772"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EDEA430-A7ED-4A76-A3E5-515437A06153}" type="slidenum">
              <a:rPr lang="de-DE" altLang="en-US" sz="1600" b="1"/>
              <a:pPr algn="r" eaLnBrk="1" hangingPunct="1">
                <a:spcBef>
                  <a:spcPct val="0"/>
                </a:spcBef>
                <a:buClrTx/>
                <a:buFontTx/>
                <a:buNone/>
              </a:pPr>
              <a:t>16</a:t>
            </a:fld>
            <a:r>
              <a:rPr lang="de-DE" altLang="en-US" sz="1600" b="1"/>
              <a:t> -</a:t>
            </a:r>
          </a:p>
        </p:txBody>
      </p:sp>
      <p:sp>
        <p:nvSpPr>
          <p:cNvPr id="32773"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32774" name="Text Box 4"/>
          <p:cNvSpPr txBox="1">
            <a:spLocks noChangeArrowheads="1"/>
          </p:cNvSpPr>
          <p:nvPr/>
        </p:nvSpPr>
        <p:spPr bwMode="auto">
          <a:xfrm>
            <a:off x="3032125" y="4714162"/>
            <a:ext cx="5203825" cy="93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200" dirty="0">
                <a:solidFill>
                  <a:srgbClr val="FF0000"/>
                </a:solidFill>
              </a:rPr>
              <a:t>= C(</a:t>
            </a:r>
            <a:r>
              <a:rPr lang="en-US" altLang="en-US" sz="2200" dirty="0" err="1">
                <a:solidFill>
                  <a:srgbClr val="FF0000"/>
                </a:solidFill>
              </a:rPr>
              <a:t>i</a:t>
            </a:r>
            <a:r>
              <a:rPr lang="en-US" altLang="en-US" sz="2200" dirty="0">
                <a:solidFill>
                  <a:srgbClr val="FF0000"/>
                </a:solidFill>
                <a:cs typeface="Arial" pitchFamily="34" charset="0"/>
              </a:rPr>
              <a:t>↑</a:t>
            </a:r>
            <a:r>
              <a:rPr lang="en-US" altLang="en-US" sz="2200" dirty="0">
                <a:solidFill>
                  <a:srgbClr val="FF0000"/>
                </a:solidFill>
              </a:rPr>
              <a:t>)</a:t>
            </a:r>
            <a:r>
              <a:rPr lang="en-US" altLang="en-US" sz="2200" dirty="0">
                <a:solidFill>
                  <a:srgbClr val="FF0000"/>
                </a:solidFill>
                <a:cs typeface="Arial" pitchFamily="34" charset="0"/>
              </a:rPr>
              <a:t>↓</a:t>
            </a:r>
          </a:p>
          <a:p>
            <a:pPr algn="ctr" eaLnBrk="1" hangingPunct="1">
              <a:spcBef>
                <a:spcPct val="50000"/>
              </a:spcBef>
              <a:buClrTx/>
              <a:buFontTx/>
              <a:buNone/>
            </a:pPr>
            <a:r>
              <a:rPr lang="en-US" altLang="en-US" sz="2200" dirty="0">
                <a:solidFill>
                  <a:srgbClr val="FF0000"/>
                </a:solidFill>
              </a:rPr>
              <a:t>= Neoclassical Consumption Function</a:t>
            </a:r>
          </a:p>
        </p:txBody>
      </p:sp>
      <p:sp>
        <p:nvSpPr>
          <p:cNvPr id="8" name="Line 5">
            <a:extLst>
              <a:ext uri="{FF2B5EF4-FFF2-40B4-BE49-F238E27FC236}">
                <a16:creationId xmlns:a16="http://schemas.microsoft.com/office/drawing/2014/main" id="{E6DBE74A-2A88-4DB7-857C-D68EAAF38A13}"/>
              </a:ext>
            </a:extLst>
          </p:cNvPr>
          <p:cNvSpPr>
            <a:spLocks noChangeShapeType="1"/>
          </p:cNvSpPr>
          <p:nvPr/>
        </p:nvSpPr>
        <p:spPr bwMode="auto">
          <a:xfrm>
            <a:off x="1497500" y="2770466"/>
            <a:ext cx="6608275" cy="371065"/>
          </a:xfrm>
          <a:prstGeom prst="line">
            <a:avLst/>
          </a:prstGeom>
          <a:noFill/>
          <a:ln w="34925">
            <a:solidFill>
              <a:srgbClr val="00FF00"/>
            </a:solidFill>
            <a:round/>
            <a:headEnd/>
            <a:tailEnd/>
          </a:ln>
        </p:spPr>
        <p:txBody>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9" name="Line 6">
            <a:extLst>
              <a:ext uri="{FF2B5EF4-FFF2-40B4-BE49-F238E27FC236}">
                <a16:creationId xmlns:a16="http://schemas.microsoft.com/office/drawing/2014/main" id="{D05438F4-D3EE-456E-8CBE-B9831505BF61}"/>
              </a:ext>
            </a:extLst>
          </p:cNvPr>
          <p:cNvSpPr>
            <a:spLocks noChangeShapeType="1"/>
          </p:cNvSpPr>
          <p:nvPr/>
        </p:nvSpPr>
        <p:spPr bwMode="auto">
          <a:xfrm flipV="1">
            <a:off x="5634038" y="3157795"/>
            <a:ext cx="219742" cy="790186"/>
          </a:xfrm>
          <a:prstGeom prst="line">
            <a:avLst/>
          </a:prstGeom>
          <a:noFill/>
          <a:ln w="28575">
            <a:solidFill>
              <a:srgbClr val="00FF00"/>
            </a:solidFill>
            <a:round/>
            <a:headEnd/>
            <a:tailEnd type="triangle" w="lg" len="lg"/>
          </a:ln>
        </p:spPr>
        <p:txBody>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0" name="Text Box 4">
            <a:extLst>
              <a:ext uri="{FF2B5EF4-FFF2-40B4-BE49-F238E27FC236}">
                <a16:creationId xmlns:a16="http://schemas.microsoft.com/office/drawing/2014/main" id="{EB6DC2C1-AAD2-4213-BD94-15B99F14B4EE}"/>
              </a:ext>
            </a:extLst>
          </p:cNvPr>
          <p:cNvSpPr txBox="1">
            <a:spLocks noChangeArrowheads="1"/>
          </p:cNvSpPr>
          <p:nvPr/>
        </p:nvSpPr>
        <p:spPr bwMode="auto">
          <a:xfrm>
            <a:off x="3788446" y="3958330"/>
            <a:ext cx="3824880" cy="335792"/>
          </a:xfrm>
          <a:prstGeom prst="rect">
            <a:avLst/>
          </a:prstGeom>
          <a:noFill/>
          <a:ln w="9525">
            <a:noFill/>
            <a:miter lim="800000"/>
            <a:headEnd/>
            <a:tailEnd/>
          </a:ln>
        </p:spPr>
        <p:txBody>
          <a:bodyPr wrap="square" lIns="45720" tIns="36576"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en-US" sz="2200" b="0" i="0" strike="noStrike" dirty="0">
                <a:solidFill>
                  <a:srgbClr val="00FF00"/>
                </a:solidFill>
                <a:latin typeface="Arial"/>
                <a:cs typeface="Arial"/>
              </a:rPr>
              <a:t>C(</a:t>
            </a:r>
            <a:r>
              <a:rPr lang="en-US" sz="2200" b="0" i="0" strike="noStrike" dirty="0" err="1">
                <a:solidFill>
                  <a:srgbClr val="00FF00"/>
                </a:solidFill>
                <a:latin typeface="Arial"/>
                <a:cs typeface="Arial"/>
              </a:rPr>
              <a:t>i</a:t>
            </a:r>
            <a:r>
              <a:rPr lang="en-US" sz="2200" b="0" i="0" strike="noStrike" dirty="0">
                <a:solidFill>
                  <a:srgbClr val="00FF00"/>
                </a:solidFill>
                <a:latin typeface="Arial"/>
                <a:cs typeface="Arial"/>
              </a:rPr>
              <a:t>) = 1022 - 2865 *(</a:t>
            </a:r>
            <a:r>
              <a:rPr lang="en-US" sz="2200" b="0" i="0" strike="noStrike" dirty="0" err="1">
                <a:solidFill>
                  <a:srgbClr val="00FF00"/>
                </a:solidFill>
                <a:latin typeface="Arial"/>
                <a:cs typeface="Arial"/>
              </a:rPr>
              <a:t>i</a:t>
            </a:r>
            <a:r>
              <a:rPr lang="en-US" sz="2200" b="0" i="0" strike="noStrike" dirty="0">
                <a:solidFill>
                  <a:srgbClr val="00FF00"/>
                </a:solidFill>
                <a:latin typeface="Arial"/>
                <a:cs typeface="Arial"/>
              </a:rPr>
              <a:t>)</a:t>
            </a:r>
          </a:p>
        </p:txBody>
      </p:sp>
      <p:sp>
        <p:nvSpPr>
          <p:cNvPr id="32775" name="Text Box 5"/>
          <p:cNvSpPr txBox="1">
            <a:spLocks noChangeArrowheads="1"/>
          </p:cNvSpPr>
          <p:nvPr/>
        </p:nvSpPr>
        <p:spPr bwMode="auto">
          <a:xfrm>
            <a:off x="1217062" y="5623165"/>
            <a:ext cx="3584575" cy="309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400" dirty="0">
                <a:solidFill>
                  <a:schemeClr val="bg2"/>
                </a:solidFill>
              </a:rPr>
              <a:t>Quelle: SVG (2003)</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27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4" grpId="0"/>
      <p:bldP spid="8" grpId="0" animBg="1"/>
      <p:bldP spid="9" grpId="0" animBg="1"/>
      <p:bldP spid="10" grpId="0"/>
    </p:bldLst>
  </p:timing>
</p:sld>
</file>

<file path=ppt/slides/slide1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022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168AA7A-95E5-454B-87A8-56D4058218C1}" type="slidenum">
              <a:rPr lang="de-DE" altLang="en-US" sz="1600" smtClean="0"/>
              <a:pPr>
                <a:spcBef>
                  <a:spcPct val="0"/>
                </a:spcBef>
                <a:buClrTx/>
                <a:buFontTx/>
                <a:buNone/>
              </a:pPr>
              <a:t>160</a:t>
            </a:fld>
            <a:r>
              <a:rPr lang="de-DE" altLang="en-US" sz="1600"/>
              <a:t> -</a:t>
            </a:r>
          </a:p>
        </p:txBody>
      </p:sp>
      <p:sp>
        <p:nvSpPr>
          <p:cNvPr id="18022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93B3B78C-F6AF-4750-8445-C820FFD2FA90}" type="slidenum">
              <a:rPr lang="de-DE" altLang="en-US" sz="1600" b="1"/>
              <a:pPr algn="r" eaLnBrk="1" hangingPunct="1">
                <a:spcBef>
                  <a:spcPct val="0"/>
                </a:spcBef>
                <a:buClrTx/>
                <a:buFontTx/>
                <a:buNone/>
              </a:pPr>
              <a:t>160</a:t>
            </a:fld>
            <a:r>
              <a:rPr lang="de-DE" altLang="en-US" sz="1600" b="1"/>
              <a:t> -</a:t>
            </a:r>
          </a:p>
        </p:txBody>
      </p:sp>
      <p:sp>
        <p:nvSpPr>
          <p:cNvPr id="180228"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693314"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80230" name="Rectangle 3"/>
          <p:cNvSpPr>
            <a:spLocks noGrp="1" noChangeArrowheads="1"/>
          </p:cNvSpPr>
          <p:nvPr>
            <p:ph type="body" idx="1"/>
          </p:nvPr>
        </p:nvSpPr>
        <p:spPr>
          <a:xfrm>
            <a:off x="457200" y="1260475"/>
            <a:ext cx="8229600" cy="5486400"/>
          </a:xfrm>
          <a:noFill/>
        </p:spPr>
        <p:txBody>
          <a:bodyPr/>
          <a:lstStyle/>
          <a:p>
            <a:pPr marL="876300" lvl="1" indent="-419100" eaLnBrk="1" hangingPunct="1"/>
            <a:r>
              <a:rPr lang="en-US" altLang="en-US" dirty="0">
                <a:cs typeface="Arial" pitchFamily="34" charset="0"/>
              </a:rPr>
              <a:t>Beside the increase in labor demand, GDP growth has </a:t>
            </a:r>
            <a:r>
              <a:rPr lang="en-US" altLang="en-US" dirty="0">
                <a:solidFill>
                  <a:srgbClr val="00FF00"/>
                </a:solidFill>
                <a:cs typeface="Arial" pitchFamily="34" charset="0"/>
              </a:rPr>
              <a:t>two further effects</a:t>
            </a:r>
            <a:r>
              <a:rPr lang="en-US" altLang="en-US" dirty="0">
                <a:cs typeface="Arial" pitchFamily="34" charset="0"/>
              </a:rPr>
              <a:t>:</a:t>
            </a:r>
          </a:p>
          <a:p>
            <a:pPr marL="876300" lvl="1" indent="-419100" eaLnBrk="1" hangingPunct="1">
              <a:lnSpc>
                <a:spcPct val="10000"/>
              </a:lnSpc>
            </a:pPr>
            <a:endParaRPr lang="en-US" altLang="en-US" dirty="0">
              <a:cs typeface="Arial" pitchFamily="34" charset="0"/>
            </a:endParaRPr>
          </a:p>
          <a:p>
            <a:pPr marL="1295400" lvl="2" indent="-381000" eaLnBrk="1" hangingPunct="1">
              <a:buFont typeface="Arial Unicode MS" pitchFamily="34" charset="-128"/>
              <a:buAutoNum type="arabicPeriod"/>
            </a:pPr>
            <a:r>
              <a:rPr lang="en-US" altLang="en-US" dirty="0">
                <a:cs typeface="Arial" pitchFamily="34" charset="0"/>
              </a:rPr>
              <a:t>Household savings grow by the increase in GDP times the savings ratio: ΔY * (1-c) = 10 * (1-0,5) = 5.</a:t>
            </a:r>
          </a:p>
          <a:p>
            <a:pPr marL="1295400" lvl="2" indent="-381000" eaLnBrk="1" hangingPunct="1">
              <a:buFont typeface="Arial Unicode MS" pitchFamily="34" charset="-128"/>
              <a:buAutoNum type="arabicPeriod"/>
            </a:pPr>
            <a:r>
              <a:rPr lang="en-US" altLang="en-US" dirty="0">
                <a:cs typeface="Arial" pitchFamily="34" charset="0"/>
              </a:rPr>
              <a:t>Money demand grows, since the transaction of a higher GDP needs more money: R</a:t>
            </a:r>
            <a:r>
              <a:rPr lang="en-US" altLang="en-US" baseline="-25000" dirty="0">
                <a:cs typeface="Arial" pitchFamily="34" charset="0"/>
              </a:rPr>
              <a:t>D</a:t>
            </a:r>
            <a:r>
              <a:rPr lang="en-US" altLang="en-US" dirty="0">
                <a:cs typeface="Arial" pitchFamily="34" charset="0"/>
              </a:rPr>
              <a:t>(</a:t>
            </a:r>
            <a:r>
              <a:rPr lang="en-US" altLang="en-US" dirty="0" err="1">
                <a:cs typeface="Arial" pitchFamily="34" charset="0"/>
              </a:rPr>
              <a:t>Y</a:t>
            </a:r>
            <a:r>
              <a:rPr lang="en-US" altLang="en-US" baseline="-25000" dirty="0" err="1">
                <a:cs typeface="Arial" pitchFamily="34" charset="0"/>
              </a:rPr>
              <a:t>1</a:t>
            </a:r>
            <a:r>
              <a:rPr lang="en-US" altLang="en-US" dirty="0">
                <a:cs typeface="Arial" pitchFamily="34" charset="0"/>
              </a:rPr>
              <a:t>) &gt; R</a:t>
            </a:r>
            <a:r>
              <a:rPr lang="en-US" altLang="en-US" baseline="-25000" dirty="0">
                <a:cs typeface="Arial" pitchFamily="34" charset="0"/>
              </a:rPr>
              <a:t>D</a:t>
            </a:r>
            <a:r>
              <a:rPr lang="en-US" altLang="en-US" dirty="0">
                <a:cs typeface="Arial" pitchFamily="34" charset="0"/>
              </a:rPr>
              <a:t>(</a:t>
            </a:r>
            <a:r>
              <a:rPr lang="en-US" altLang="en-US" dirty="0" err="1">
                <a:cs typeface="Arial" pitchFamily="34" charset="0"/>
              </a:rPr>
              <a:t>Y</a:t>
            </a:r>
            <a:r>
              <a:rPr lang="en-US" altLang="en-US" baseline="-25000" dirty="0" err="1">
                <a:cs typeface="Arial" pitchFamily="34" charset="0"/>
              </a:rPr>
              <a:t>2</a:t>
            </a:r>
            <a:r>
              <a:rPr lang="en-US" altLang="en-US" dirty="0">
                <a:cs typeface="Arial" pitchFamily="34" charset="0"/>
              </a:rPr>
              <a:t>).</a:t>
            </a:r>
          </a:p>
          <a:p>
            <a:pPr marL="1295400" lvl="2" indent="-381000" eaLnBrk="1" hangingPunct="1">
              <a:lnSpc>
                <a:spcPct val="20000"/>
              </a:lnSpc>
              <a:buFont typeface="Arial Unicode MS" pitchFamily="34" charset="-128"/>
              <a:buAutoNum type="arabicPeriod"/>
            </a:pPr>
            <a:endParaRPr lang="en-US" altLang="en-US" dirty="0">
              <a:cs typeface="Arial" pitchFamily="34" charset="0"/>
            </a:endParaRPr>
          </a:p>
          <a:p>
            <a:pPr marL="876300" lvl="1" indent="-419100" eaLnBrk="1" hangingPunct="1"/>
            <a:r>
              <a:rPr lang="en-US" altLang="en-US" dirty="0">
                <a:cs typeface="Arial" pitchFamily="34" charset="0"/>
              </a:rPr>
              <a:t>In the above graphical example, the assumption was made that the increase in savings exactly meets the higher demand for money.</a:t>
            </a:r>
          </a:p>
          <a:p>
            <a:pPr marL="876300" lvl="1" indent="-419100" eaLnBrk="1" hangingPunct="1"/>
            <a:r>
              <a:rPr lang="en-US" altLang="en-US" dirty="0">
                <a:cs typeface="Arial" pitchFamily="34" charset="0"/>
              </a:rPr>
              <a:t>This too must not necessarily be the case.</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0230">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0230">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80230">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80230">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125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D07F69F-4466-4DE3-80DC-49369D5C665E}" type="slidenum">
              <a:rPr lang="de-DE" altLang="en-US" sz="1600" smtClean="0"/>
              <a:pPr>
                <a:spcBef>
                  <a:spcPct val="0"/>
                </a:spcBef>
                <a:buClrTx/>
                <a:buFontTx/>
                <a:buNone/>
              </a:pPr>
              <a:t>161</a:t>
            </a:fld>
            <a:r>
              <a:rPr lang="de-DE" altLang="en-US" sz="1600"/>
              <a:t> -</a:t>
            </a:r>
          </a:p>
        </p:txBody>
      </p:sp>
      <p:sp>
        <p:nvSpPr>
          <p:cNvPr id="18125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36A27FA-A288-4A5C-84D3-25DD014D1B11}" type="slidenum">
              <a:rPr lang="de-DE" altLang="en-US" sz="1600" b="1"/>
              <a:pPr algn="r" eaLnBrk="1" hangingPunct="1">
                <a:spcBef>
                  <a:spcPct val="0"/>
                </a:spcBef>
                <a:buClrTx/>
                <a:buFontTx/>
                <a:buNone/>
              </a:pPr>
              <a:t>161</a:t>
            </a:fld>
            <a:r>
              <a:rPr lang="de-DE" altLang="en-US" sz="1600" b="1"/>
              <a:t> -</a:t>
            </a:r>
          </a:p>
        </p:txBody>
      </p:sp>
      <p:sp>
        <p:nvSpPr>
          <p:cNvPr id="181252"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695362"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81254" name="Rectangle 3"/>
          <p:cNvSpPr>
            <a:spLocks noGrp="1" noChangeArrowheads="1"/>
          </p:cNvSpPr>
          <p:nvPr>
            <p:ph type="body" idx="1"/>
          </p:nvPr>
        </p:nvSpPr>
        <p:spPr>
          <a:xfrm>
            <a:off x="457200" y="1260475"/>
            <a:ext cx="8229600" cy="5486400"/>
          </a:xfrm>
          <a:noFill/>
        </p:spPr>
        <p:txBody>
          <a:bodyPr/>
          <a:lstStyle/>
          <a:p>
            <a:pPr marL="876300" lvl="1" indent="-419100" eaLnBrk="1" hangingPunct="1">
              <a:lnSpc>
                <a:spcPct val="0"/>
              </a:lnSpc>
            </a:pPr>
            <a:endParaRPr lang="en-US" altLang="en-US" dirty="0">
              <a:cs typeface="Arial" pitchFamily="34" charset="0"/>
            </a:endParaRPr>
          </a:p>
          <a:p>
            <a:pPr marL="876300" lvl="1" indent="-419100" eaLnBrk="1" hangingPunct="1"/>
            <a:r>
              <a:rPr lang="en-US" altLang="en-US" dirty="0">
                <a:cs typeface="Arial" pitchFamily="34" charset="0"/>
              </a:rPr>
              <a:t>It is as well possible that the </a:t>
            </a:r>
            <a:r>
              <a:rPr lang="en-US" altLang="en-US" dirty="0">
                <a:solidFill>
                  <a:srgbClr val="00FF00"/>
                </a:solidFill>
                <a:cs typeface="Arial" pitchFamily="34" charset="0"/>
              </a:rPr>
              <a:t>increase in money demand</a:t>
            </a:r>
            <a:r>
              <a:rPr lang="en-US" altLang="en-US" dirty="0">
                <a:cs typeface="Arial" pitchFamily="34" charset="0"/>
              </a:rPr>
              <a:t> is </a:t>
            </a:r>
            <a:r>
              <a:rPr lang="en-US" altLang="en-US" dirty="0">
                <a:solidFill>
                  <a:srgbClr val="00FF00"/>
                </a:solidFill>
                <a:cs typeface="Arial" pitchFamily="34" charset="0"/>
              </a:rPr>
              <a:t>too small</a:t>
            </a:r>
            <a:r>
              <a:rPr lang="en-US" altLang="en-US" dirty="0">
                <a:cs typeface="Arial" pitchFamily="34" charset="0"/>
              </a:rPr>
              <a:t> (strong), to absorb the higher savings of households. In this case, the </a:t>
            </a:r>
            <a:r>
              <a:rPr lang="en-US" altLang="en-US" dirty="0">
                <a:solidFill>
                  <a:srgbClr val="00FF00"/>
                </a:solidFill>
                <a:cs typeface="Arial" pitchFamily="34" charset="0"/>
              </a:rPr>
              <a:t>interest rate would further decrease</a:t>
            </a:r>
            <a:r>
              <a:rPr lang="en-US" altLang="en-US" dirty="0">
                <a:cs typeface="Arial" pitchFamily="34" charset="0"/>
              </a:rPr>
              <a:t> (increase).</a:t>
            </a:r>
          </a:p>
          <a:p>
            <a:pPr marL="876300" lvl="1" indent="-419100" eaLnBrk="1" hangingPunct="1">
              <a:lnSpc>
                <a:spcPct val="0"/>
              </a:lnSpc>
            </a:pPr>
            <a:endParaRPr lang="en-US" altLang="en-US" dirty="0">
              <a:cs typeface="Arial" pitchFamily="34" charset="0"/>
            </a:endParaRPr>
          </a:p>
          <a:p>
            <a:pPr marL="876300" lvl="1" indent="-419100" eaLnBrk="1" hangingPunct="1"/>
            <a:r>
              <a:rPr lang="en-US" altLang="en-US" dirty="0">
                <a:cs typeface="Arial" pitchFamily="34" charset="0"/>
              </a:rPr>
              <a:t>Consequently, </a:t>
            </a:r>
            <a:r>
              <a:rPr lang="en-US" altLang="en-US" dirty="0">
                <a:solidFill>
                  <a:srgbClr val="00FF00"/>
                </a:solidFill>
                <a:cs typeface="Arial" pitchFamily="34" charset="0"/>
              </a:rPr>
              <a:t>investment</a:t>
            </a:r>
            <a:r>
              <a:rPr lang="en-US" altLang="en-US" dirty="0">
                <a:cs typeface="Arial" pitchFamily="34" charset="0"/>
              </a:rPr>
              <a:t> would further </a:t>
            </a:r>
            <a:r>
              <a:rPr lang="en-US" altLang="en-US" dirty="0">
                <a:solidFill>
                  <a:srgbClr val="00FF00"/>
                </a:solidFill>
                <a:cs typeface="Arial" pitchFamily="34" charset="0"/>
              </a:rPr>
              <a:t>grow</a:t>
            </a:r>
            <a:r>
              <a:rPr lang="en-US" altLang="en-US" dirty="0">
                <a:cs typeface="Arial" pitchFamily="34" charset="0"/>
              </a:rPr>
              <a:t> (shrink), </a:t>
            </a:r>
            <a:r>
              <a:rPr lang="en-US" altLang="en-US" dirty="0">
                <a:solidFill>
                  <a:srgbClr val="00FF00"/>
                </a:solidFill>
                <a:cs typeface="Arial" pitchFamily="34" charset="0"/>
              </a:rPr>
              <a:t>until</a:t>
            </a:r>
            <a:r>
              <a:rPr lang="en-US" altLang="en-US" dirty="0">
                <a:cs typeface="Arial" pitchFamily="34" charset="0"/>
              </a:rPr>
              <a:t> GDP-growth (GDP-decrease) would cause a </a:t>
            </a:r>
            <a:r>
              <a:rPr lang="en-US" altLang="en-US" dirty="0">
                <a:solidFill>
                  <a:srgbClr val="00FF00"/>
                </a:solidFill>
                <a:cs typeface="Arial" pitchFamily="34" charset="0"/>
              </a:rPr>
              <a:t>money demand</a:t>
            </a:r>
            <a:r>
              <a:rPr lang="en-US" altLang="en-US" dirty="0">
                <a:cs typeface="Arial" pitchFamily="34" charset="0"/>
              </a:rPr>
              <a:t>, which adds up with investment demand to total credit supply.</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125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227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6FF9CA9-DCE0-4F68-B86F-986E14DFDD98}" type="slidenum">
              <a:rPr lang="de-DE" altLang="en-US" sz="1600" smtClean="0"/>
              <a:pPr>
                <a:spcBef>
                  <a:spcPct val="0"/>
                </a:spcBef>
                <a:buClrTx/>
                <a:buFontTx/>
                <a:buNone/>
              </a:pPr>
              <a:t>162</a:t>
            </a:fld>
            <a:r>
              <a:rPr lang="de-DE" altLang="en-US" sz="1600"/>
              <a:t> -</a:t>
            </a:r>
          </a:p>
        </p:txBody>
      </p:sp>
      <p:sp>
        <p:nvSpPr>
          <p:cNvPr id="18227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8E1229E-BD34-474C-8EAE-1D5C479394C3}" type="slidenum">
              <a:rPr lang="de-DE" altLang="en-US" sz="1600" b="1"/>
              <a:pPr algn="r" eaLnBrk="1" hangingPunct="1">
                <a:spcBef>
                  <a:spcPct val="0"/>
                </a:spcBef>
                <a:buClrTx/>
                <a:buFontTx/>
                <a:buNone/>
              </a:pPr>
              <a:t>162</a:t>
            </a:fld>
            <a:r>
              <a:rPr lang="de-DE" altLang="en-US" sz="1600" b="1"/>
              <a:t> -</a:t>
            </a:r>
          </a:p>
        </p:txBody>
      </p:sp>
      <p:sp>
        <p:nvSpPr>
          <p:cNvPr id="182276" name="Fußzeilenplatzhalter 4"/>
          <p:cNvSpPr>
            <a:spLocks noGrp="1"/>
          </p:cNvSpPr>
          <p:nvPr>
            <p:ph type="ftr" sz="quarter" idx="11"/>
          </p:nvPr>
        </p:nvSpPr>
        <p:spPr>
          <a:xfrm>
            <a:off x="0" y="6381750"/>
            <a:ext cx="5653088"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697410" name="Rectangle 2"/>
          <p:cNvSpPr>
            <a:spLocks noGrp="1" noChangeArrowheads="1"/>
          </p:cNvSpPr>
          <p:nvPr>
            <p:ph type="title"/>
          </p:nvPr>
        </p:nvSpPr>
        <p:spPr>
          <a:xfrm>
            <a:off x="0" y="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69989" name="Rectangle 3"/>
          <p:cNvSpPr>
            <a:spLocks noGrp="1" noChangeArrowheads="1"/>
          </p:cNvSpPr>
          <p:nvPr>
            <p:ph type="body" idx="1"/>
          </p:nvPr>
        </p:nvSpPr>
        <p:spPr>
          <a:xfrm>
            <a:off x="457200" y="1260475"/>
            <a:ext cx="8229600" cy="5486400"/>
          </a:xfrm>
          <a:noFill/>
        </p:spPr>
        <p:txBody>
          <a:bodyPr/>
          <a:lstStyle/>
          <a:p>
            <a:pPr eaLnBrk="1" hangingPunct="1">
              <a:lnSpc>
                <a:spcPct val="90000"/>
              </a:lnSpc>
            </a:pPr>
            <a:r>
              <a:rPr lang="en-US" altLang="en-US">
                <a:solidFill>
                  <a:srgbClr val="00FF00"/>
                </a:solidFill>
              </a:rPr>
              <a:t>Why</a:t>
            </a:r>
            <a:r>
              <a:rPr lang="en-US" altLang="en-US"/>
              <a:t> is </a:t>
            </a:r>
            <a:r>
              <a:rPr lang="en-US" altLang="en-US">
                <a:solidFill>
                  <a:srgbClr val="00FF00"/>
                </a:solidFill>
              </a:rPr>
              <a:t>monetary policy</a:t>
            </a:r>
            <a:r>
              <a:rPr lang="en-US" altLang="en-US"/>
              <a:t> able to </a:t>
            </a:r>
            <a:r>
              <a:rPr lang="en-US" altLang="en-US">
                <a:solidFill>
                  <a:srgbClr val="00FF00"/>
                </a:solidFill>
              </a:rPr>
              <a:t>cause</a:t>
            </a:r>
            <a:r>
              <a:rPr lang="en-US" altLang="en-US"/>
              <a:t> an </a:t>
            </a:r>
            <a:r>
              <a:rPr lang="en-US" altLang="en-US">
                <a:solidFill>
                  <a:srgbClr val="00FF00"/>
                </a:solidFill>
              </a:rPr>
              <a:t>economic recovery</a:t>
            </a:r>
            <a:r>
              <a:rPr lang="en-US" altLang="en-US"/>
              <a:t> </a:t>
            </a:r>
            <a:r>
              <a:rPr lang="en-US" altLang="en-US">
                <a:solidFill>
                  <a:srgbClr val="00FF00"/>
                </a:solidFill>
              </a:rPr>
              <a:t>under Keynesian assumptions</a:t>
            </a:r>
            <a:r>
              <a:rPr lang="en-US" altLang="en-US"/>
              <a:t>, but not under the assumptions of the neoclassical model?</a:t>
            </a:r>
          </a:p>
          <a:p>
            <a:pPr eaLnBrk="1" hangingPunct="1">
              <a:lnSpc>
                <a:spcPct val="50000"/>
              </a:lnSpc>
            </a:pPr>
            <a:endParaRPr lang="en-US" altLang="en-US"/>
          </a:p>
          <a:p>
            <a:pPr eaLnBrk="1" hangingPunct="1">
              <a:lnSpc>
                <a:spcPct val="0"/>
              </a:lnSpc>
            </a:pPr>
            <a:endParaRPr lang="en-US" altLang="en-US" sz="2200"/>
          </a:p>
          <a:p>
            <a:pPr lvl="1" eaLnBrk="1" hangingPunct="1">
              <a:lnSpc>
                <a:spcPct val="90000"/>
              </a:lnSpc>
            </a:pPr>
            <a:r>
              <a:rPr lang="en-US" altLang="en-US"/>
              <a:t>Under the assumptions of the </a:t>
            </a:r>
            <a:r>
              <a:rPr lang="en-US" altLang="en-US">
                <a:solidFill>
                  <a:schemeClr val="hlink"/>
                </a:solidFill>
              </a:rPr>
              <a:t>neoclassical model</a:t>
            </a:r>
            <a:r>
              <a:rPr lang="en-US" altLang="en-US"/>
              <a:t>, the </a:t>
            </a:r>
            <a:r>
              <a:rPr lang="en-US" altLang="en-US">
                <a:solidFill>
                  <a:srgbClr val="00FF00"/>
                </a:solidFill>
              </a:rPr>
              <a:t>supply of goods is fixed</a:t>
            </a:r>
            <a:r>
              <a:rPr lang="en-US" altLang="en-US"/>
              <a:t> by the given capital stock and the equilibrium labor input. An </a:t>
            </a:r>
            <a:r>
              <a:rPr lang="en-US" altLang="en-US">
                <a:solidFill>
                  <a:srgbClr val="00FF00"/>
                </a:solidFill>
              </a:rPr>
              <a:t>increase in</a:t>
            </a:r>
            <a:r>
              <a:rPr lang="en-US" altLang="en-US"/>
              <a:t> the </a:t>
            </a:r>
            <a:r>
              <a:rPr lang="en-US" altLang="en-US">
                <a:solidFill>
                  <a:srgbClr val="00FF00"/>
                </a:solidFill>
              </a:rPr>
              <a:t>demand</a:t>
            </a:r>
            <a:r>
              <a:rPr lang="en-US" altLang="en-US"/>
              <a:t> for goods </a:t>
            </a:r>
            <a:r>
              <a:rPr lang="en-US" altLang="en-US">
                <a:solidFill>
                  <a:srgbClr val="00FF00"/>
                </a:solidFill>
              </a:rPr>
              <a:t>cannot</a:t>
            </a:r>
            <a:r>
              <a:rPr lang="en-US" altLang="en-US"/>
              <a:t> cause an </a:t>
            </a:r>
            <a:r>
              <a:rPr lang="en-US" altLang="en-US">
                <a:solidFill>
                  <a:srgbClr val="00FF00"/>
                </a:solidFill>
              </a:rPr>
              <a:t>increase in</a:t>
            </a:r>
            <a:r>
              <a:rPr lang="en-US" altLang="en-US"/>
              <a:t> the </a:t>
            </a:r>
            <a:r>
              <a:rPr lang="en-US" altLang="en-US">
                <a:solidFill>
                  <a:srgbClr val="00FF00"/>
                </a:solidFill>
              </a:rPr>
              <a:t>supply</a:t>
            </a:r>
            <a:r>
              <a:rPr lang="en-US" altLang="en-US"/>
              <a:t> of goods: </a:t>
            </a:r>
          </a:p>
          <a:p>
            <a:pPr lvl="1" eaLnBrk="1" hangingPunct="1">
              <a:lnSpc>
                <a:spcPct val="10000"/>
              </a:lnSpc>
            </a:pPr>
            <a:endParaRPr lang="en-US" altLang="en-US"/>
          </a:p>
          <a:p>
            <a:pPr lvl="1" eaLnBrk="1" hangingPunct="1">
              <a:lnSpc>
                <a:spcPct val="90000"/>
              </a:lnSpc>
            </a:pPr>
            <a:r>
              <a:rPr lang="en-US" altLang="en-US"/>
              <a:t>If the central bank </a:t>
            </a:r>
            <a:r>
              <a:rPr lang="en-US" altLang="en-US">
                <a:solidFill>
                  <a:srgbClr val="00FF00"/>
                </a:solidFill>
              </a:rPr>
              <a:t>increases money supply</a:t>
            </a:r>
            <a:r>
              <a:rPr lang="en-US" altLang="en-US"/>
              <a:t>, so that households demand more goods, this causes </a:t>
            </a:r>
            <a:r>
              <a:rPr lang="en-US" altLang="en-US">
                <a:solidFill>
                  <a:srgbClr val="00FF00"/>
                </a:solidFill>
              </a:rPr>
              <a:t>excess demand for goods</a:t>
            </a:r>
            <a:r>
              <a:rPr lang="en-US" altLang="en-US"/>
              <a:t>, which causes the </a:t>
            </a:r>
            <a:r>
              <a:rPr lang="en-US" altLang="en-US">
                <a:solidFill>
                  <a:srgbClr val="00FF00"/>
                </a:solidFill>
              </a:rPr>
              <a:t>price</a:t>
            </a:r>
            <a:r>
              <a:rPr lang="en-US" altLang="en-US"/>
              <a:t> level to </a:t>
            </a:r>
            <a:r>
              <a:rPr lang="en-US" altLang="en-US">
                <a:solidFill>
                  <a:srgbClr val="00FF00"/>
                </a:solidFill>
              </a:rPr>
              <a:t>increase</a:t>
            </a:r>
            <a:r>
              <a:rPr lang="en-US" altLang="en-US"/>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69989">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6998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329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5C991CD-A44C-4606-8551-622F168C255E}" type="slidenum">
              <a:rPr lang="de-DE" altLang="en-US" sz="1600" smtClean="0"/>
              <a:pPr>
                <a:spcBef>
                  <a:spcPct val="0"/>
                </a:spcBef>
                <a:buClrTx/>
                <a:buFontTx/>
                <a:buNone/>
              </a:pPr>
              <a:t>163</a:t>
            </a:fld>
            <a:r>
              <a:rPr lang="de-DE" altLang="en-US" sz="1600"/>
              <a:t> -</a:t>
            </a:r>
          </a:p>
        </p:txBody>
      </p:sp>
      <p:sp>
        <p:nvSpPr>
          <p:cNvPr id="18329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FF9BA9AA-1801-4446-B753-8F9283BB5DBE}" type="slidenum">
              <a:rPr lang="de-DE" altLang="en-US" sz="1600" b="1"/>
              <a:pPr algn="r" eaLnBrk="1" hangingPunct="1">
                <a:spcBef>
                  <a:spcPct val="0"/>
                </a:spcBef>
                <a:buClrTx/>
                <a:buFontTx/>
                <a:buNone/>
              </a:pPr>
              <a:t>163</a:t>
            </a:fld>
            <a:r>
              <a:rPr lang="de-DE" altLang="en-US" sz="1600" b="1"/>
              <a:t> -</a:t>
            </a:r>
          </a:p>
        </p:txBody>
      </p:sp>
      <p:sp>
        <p:nvSpPr>
          <p:cNvPr id="183300"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701506"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600" dirty="0"/>
              <a:t>4.3.2. </a:t>
            </a:r>
            <a:r>
              <a:rPr lang="de-DE" sz="2600" dirty="0" err="1"/>
              <a:t>Monetary</a:t>
            </a:r>
            <a:r>
              <a:rPr lang="de-DE" sz="2600" dirty="0"/>
              <a:t> </a:t>
            </a:r>
            <a:r>
              <a:rPr lang="de-DE" sz="2600" dirty="0" err="1"/>
              <a:t>Policy</a:t>
            </a:r>
            <a:endParaRPr lang="de-DE" sz="2600" dirty="0"/>
          </a:p>
        </p:txBody>
      </p:sp>
      <p:sp>
        <p:nvSpPr>
          <p:cNvPr id="171013" name="Rectangle 3"/>
          <p:cNvSpPr>
            <a:spLocks noGrp="1" noChangeArrowheads="1"/>
          </p:cNvSpPr>
          <p:nvPr>
            <p:ph type="body" idx="1"/>
          </p:nvPr>
        </p:nvSpPr>
        <p:spPr>
          <a:xfrm>
            <a:off x="457200" y="1131888"/>
            <a:ext cx="8229600" cy="5726112"/>
          </a:xfrm>
          <a:noFill/>
        </p:spPr>
        <p:txBody>
          <a:bodyPr/>
          <a:lstStyle/>
          <a:p>
            <a:pPr eaLnBrk="1" hangingPunct="1"/>
            <a:r>
              <a:rPr lang="en-US" altLang="en-US">
                <a:solidFill>
                  <a:srgbClr val="00FF00"/>
                </a:solidFill>
              </a:rPr>
              <a:t>Why</a:t>
            </a:r>
            <a:r>
              <a:rPr lang="en-US" altLang="en-US"/>
              <a:t> is </a:t>
            </a:r>
            <a:r>
              <a:rPr lang="en-US" altLang="en-US">
                <a:solidFill>
                  <a:srgbClr val="00FF00"/>
                </a:solidFill>
              </a:rPr>
              <a:t>monetary policy</a:t>
            </a:r>
            <a:r>
              <a:rPr lang="en-US" altLang="en-US"/>
              <a:t> able to </a:t>
            </a:r>
            <a:r>
              <a:rPr lang="en-US" altLang="en-US">
                <a:solidFill>
                  <a:srgbClr val="00FF00"/>
                </a:solidFill>
              </a:rPr>
              <a:t>cause</a:t>
            </a:r>
            <a:r>
              <a:rPr lang="en-US" altLang="en-US"/>
              <a:t> an </a:t>
            </a:r>
            <a:r>
              <a:rPr lang="en-US" altLang="en-US">
                <a:solidFill>
                  <a:srgbClr val="00FF00"/>
                </a:solidFill>
              </a:rPr>
              <a:t>economic recovery</a:t>
            </a:r>
            <a:r>
              <a:rPr lang="en-US" altLang="en-US"/>
              <a:t> </a:t>
            </a:r>
            <a:r>
              <a:rPr lang="en-US" altLang="en-US">
                <a:solidFill>
                  <a:srgbClr val="00FF00"/>
                </a:solidFill>
              </a:rPr>
              <a:t>under Keynesian assumptions</a:t>
            </a:r>
            <a:r>
              <a:rPr lang="en-US" altLang="en-US"/>
              <a:t>, but not under the assumptions of the neoclassical model?</a:t>
            </a:r>
          </a:p>
          <a:p>
            <a:pPr eaLnBrk="1" hangingPunct="1">
              <a:lnSpc>
                <a:spcPct val="50000"/>
              </a:lnSpc>
            </a:pPr>
            <a:endParaRPr lang="en-US" altLang="en-US"/>
          </a:p>
          <a:p>
            <a:pPr eaLnBrk="1" hangingPunct="1">
              <a:lnSpc>
                <a:spcPct val="0"/>
              </a:lnSpc>
            </a:pPr>
            <a:endParaRPr lang="en-US" altLang="en-US"/>
          </a:p>
          <a:p>
            <a:pPr lvl="1" eaLnBrk="1" hangingPunct="1"/>
            <a:r>
              <a:rPr lang="en-US" altLang="en-US"/>
              <a:t>In the </a:t>
            </a:r>
            <a:r>
              <a:rPr lang="en-US" altLang="en-US">
                <a:solidFill>
                  <a:schemeClr val="hlink"/>
                </a:solidFill>
              </a:rPr>
              <a:t>Keynesian model</a:t>
            </a:r>
            <a:r>
              <a:rPr lang="en-US" altLang="en-US"/>
              <a:t>, </a:t>
            </a:r>
            <a:r>
              <a:rPr lang="en-US" altLang="en-US">
                <a:solidFill>
                  <a:srgbClr val="00FF00"/>
                </a:solidFill>
              </a:rPr>
              <a:t>goods supply</a:t>
            </a:r>
            <a:r>
              <a:rPr lang="en-US" altLang="en-US"/>
              <a:t> always </a:t>
            </a:r>
            <a:r>
              <a:rPr lang="en-US" altLang="en-US">
                <a:solidFill>
                  <a:srgbClr val="00FF00"/>
                </a:solidFill>
              </a:rPr>
              <a:t>adjusts</a:t>
            </a:r>
            <a:r>
              <a:rPr lang="en-US" altLang="en-US"/>
              <a:t> </a:t>
            </a:r>
            <a:r>
              <a:rPr lang="en-US" altLang="en-US">
                <a:solidFill>
                  <a:srgbClr val="00FF00"/>
                </a:solidFill>
              </a:rPr>
              <a:t>to</a:t>
            </a:r>
            <a:r>
              <a:rPr lang="en-US" altLang="en-US"/>
              <a:t> goods </a:t>
            </a:r>
            <a:r>
              <a:rPr lang="en-US" altLang="en-US">
                <a:solidFill>
                  <a:srgbClr val="00FF00"/>
                </a:solidFill>
              </a:rPr>
              <a:t>demand</a:t>
            </a:r>
            <a:r>
              <a:rPr lang="en-US" altLang="en-US"/>
              <a:t>,</a:t>
            </a:r>
          </a:p>
          <a:p>
            <a:pPr lvl="1" eaLnBrk="1" hangingPunct="1"/>
            <a:r>
              <a:rPr lang="en-US" altLang="en-US"/>
              <a:t>An </a:t>
            </a:r>
            <a:r>
              <a:rPr lang="en-US" altLang="en-US">
                <a:solidFill>
                  <a:srgbClr val="00FF00"/>
                </a:solidFill>
              </a:rPr>
              <a:t>increase in money supply</a:t>
            </a:r>
            <a:r>
              <a:rPr lang="en-US" altLang="en-US"/>
              <a:t>, which causes an </a:t>
            </a:r>
            <a:r>
              <a:rPr lang="en-US" altLang="en-US">
                <a:solidFill>
                  <a:srgbClr val="00FF00"/>
                </a:solidFill>
              </a:rPr>
              <a:t>increase in demand for goods</a:t>
            </a:r>
            <a:r>
              <a:rPr lang="en-US" altLang="en-US"/>
              <a:t> can therefore cause an increase of total production.</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7101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710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534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6CB61E0-95BC-471D-A406-D178E3C5D355}" type="slidenum">
              <a:rPr lang="de-DE" altLang="en-US" sz="1600" smtClean="0"/>
              <a:pPr>
                <a:spcBef>
                  <a:spcPct val="0"/>
                </a:spcBef>
                <a:buClrTx/>
                <a:buFontTx/>
                <a:buNone/>
              </a:pPr>
              <a:t>164</a:t>
            </a:fld>
            <a:r>
              <a:rPr lang="de-DE" altLang="en-US" sz="1600"/>
              <a:t> -</a:t>
            </a:r>
          </a:p>
        </p:txBody>
      </p:sp>
      <p:sp>
        <p:nvSpPr>
          <p:cNvPr id="18534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83904F82-E587-42F2-881B-F4E544FFAD99}" type="slidenum">
              <a:rPr lang="de-DE" altLang="en-US" sz="1600" b="1"/>
              <a:pPr algn="r" eaLnBrk="1" hangingPunct="1">
                <a:spcBef>
                  <a:spcPct val="0"/>
                </a:spcBef>
                <a:buClrTx/>
                <a:buFontTx/>
                <a:buNone/>
              </a:pPr>
              <a:t>164</a:t>
            </a:fld>
            <a:r>
              <a:rPr lang="de-DE" altLang="en-US" sz="1600" b="1"/>
              <a:t> -</a:t>
            </a:r>
          </a:p>
        </p:txBody>
      </p:sp>
      <p:sp>
        <p:nvSpPr>
          <p:cNvPr id="185348" name="Fußzeilenplatzhalter 4"/>
          <p:cNvSpPr>
            <a:spLocks noGrp="1"/>
          </p:cNvSpPr>
          <p:nvPr>
            <p:ph type="ftr" sz="quarter" idx="11"/>
          </p:nvPr>
        </p:nvSpPr>
        <p:spPr>
          <a:xfrm>
            <a:off x="0" y="6381750"/>
            <a:ext cx="5653088"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339010" name="Rectangle 2"/>
          <p:cNvSpPr>
            <a:spLocks noGrp="1" noChangeArrowheads="1"/>
          </p:cNvSpPr>
          <p:nvPr>
            <p:ph type="title"/>
          </p:nvPr>
        </p:nvSpPr>
        <p:spPr>
          <a:xfrm>
            <a:off x="254000" y="131763"/>
            <a:ext cx="8666163" cy="1143000"/>
          </a:xfrm>
        </p:spPr>
        <p:txBody>
          <a:bodyPr/>
          <a:lstStyle/>
          <a:p>
            <a:pPr eaLnBrk="1" hangingPunct="1">
              <a:defRPr/>
            </a:pPr>
            <a:r>
              <a:rPr lang="de-DE"/>
              <a:t>Macroeconomics</a:t>
            </a:r>
          </a:p>
        </p:txBody>
      </p:sp>
      <p:sp>
        <p:nvSpPr>
          <p:cNvPr id="185350" name="Rectangle 3"/>
          <p:cNvSpPr>
            <a:spLocks noGrp="1" noChangeArrowheads="1"/>
          </p:cNvSpPr>
          <p:nvPr>
            <p:ph type="body" idx="1"/>
          </p:nvPr>
        </p:nvSpPr>
        <p:spPr>
          <a:xfrm>
            <a:off x="427038" y="1042988"/>
            <a:ext cx="8716962" cy="5213350"/>
          </a:xfrm>
        </p:spPr>
        <p:txBody>
          <a:bodyPr/>
          <a:lstStyle/>
          <a:p>
            <a:pPr marL="571500" indent="-571500" eaLnBrk="1" hangingPunct="1">
              <a:buFont typeface="Arial Unicode MS" pitchFamily="34" charset="-128"/>
              <a:buNone/>
            </a:pPr>
            <a:r>
              <a:rPr lang="en-US" altLang="en-US" sz="2000">
                <a:solidFill>
                  <a:srgbClr val="FFFF00"/>
                </a:solidFill>
              </a:rPr>
              <a:t>4.  The Keynesian Model and its Policy Implications</a:t>
            </a:r>
          </a:p>
          <a:p>
            <a:pPr marL="571500" indent="-571500" eaLnBrk="1" hangingPunct="1">
              <a:buFont typeface="Arial Unicode MS" pitchFamily="34" charset="-128"/>
              <a:buNone/>
            </a:pPr>
            <a:r>
              <a:rPr lang="en-US" altLang="en-US" sz="2000">
                <a:solidFill>
                  <a:srgbClr val="FFFF00"/>
                </a:solidFill>
              </a:rPr>
              <a:t>	4.1. The Keynesian Theory</a:t>
            </a:r>
          </a:p>
          <a:p>
            <a:pPr marL="571500" indent="-571500" eaLnBrk="1" hangingPunct="1">
              <a:buFont typeface="Arial Unicode MS" pitchFamily="34" charset="-128"/>
              <a:buNone/>
            </a:pPr>
            <a:r>
              <a:rPr lang="en-US" altLang="en-US" sz="2000">
                <a:solidFill>
                  <a:srgbClr val="FFFF00"/>
                </a:solidFill>
              </a:rPr>
              <a:t>		4.1.1. The "Keynesian Cross"</a:t>
            </a:r>
          </a:p>
          <a:p>
            <a:pPr marL="571500" indent="-571500" eaLnBrk="1" hangingPunct="1">
              <a:buFont typeface="Arial Unicode MS" pitchFamily="34" charset="-128"/>
              <a:buNone/>
            </a:pPr>
            <a:r>
              <a:rPr lang="en-US" altLang="en-US" sz="2000">
                <a:solidFill>
                  <a:srgbClr val="FFFF00"/>
                </a:solidFill>
              </a:rPr>
              <a:t>		4.1.2. The Keynesian Model with Capital Market</a:t>
            </a:r>
          </a:p>
          <a:p>
            <a:pPr marL="571500" indent="-571500" eaLnBrk="1" hangingPunct="1">
              <a:buFont typeface="Arial Unicode MS" pitchFamily="34" charset="-128"/>
              <a:buNone/>
            </a:pPr>
            <a:r>
              <a:rPr lang="en-US" altLang="en-US" sz="2000">
                <a:solidFill>
                  <a:srgbClr val="FFFF00"/>
                </a:solidFill>
              </a:rPr>
              <a:t>	4.2. Demand-side Shocks                               	                         	4.2.1. Reduction of the Propensity to Consume</a:t>
            </a:r>
          </a:p>
          <a:p>
            <a:pPr marL="571500" indent="-571500" eaLnBrk="1" hangingPunct="1">
              <a:buFont typeface="Arial Unicode MS" pitchFamily="34" charset="-128"/>
              <a:buNone/>
            </a:pPr>
            <a:r>
              <a:rPr lang="en-US" altLang="en-US" sz="2000">
                <a:solidFill>
                  <a:srgbClr val="FFFF00"/>
                </a:solidFill>
              </a:rPr>
              <a:t>	     4.2.2. Reduction of the Propensity to Invest</a:t>
            </a:r>
          </a:p>
          <a:p>
            <a:pPr marL="571500" indent="-571500" eaLnBrk="1" hangingPunct="1">
              <a:buFont typeface="Arial Unicode MS" pitchFamily="34" charset="-128"/>
              <a:buNone/>
            </a:pPr>
            <a:r>
              <a:rPr lang="en-US" altLang="en-US" sz="2000">
                <a:solidFill>
                  <a:srgbClr val="FFFF00"/>
                </a:solidFill>
              </a:rPr>
              <a:t>		4.2.3. Consequences for the Labor Market</a:t>
            </a:r>
          </a:p>
          <a:p>
            <a:pPr marL="571500" indent="-571500" eaLnBrk="1" hangingPunct="1">
              <a:buFont typeface="Arial Unicode MS" pitchFamily="34" charset="-128"/>
              <a:buNone/>
            </a:pPr>
            <a:r>
              <a:rPr lang="en-US" altLang="en-US" sz="2000">
                <a:solidFill>
                  <a:srgbClr val="FFFF00"/>
                </a:solidFill>
              </a:rPr>
              <a:t>	4.3. Fiscal and Monetary Policy in the Keynesian Model	                          	4.3.1. Fiscal Policy</a:t>
            </a:r>
          </a:p>
          <a:p>
            <a:pPr marL="571500" indent="-571500" eaLnBrk="1" hangingPunct="1">
              <a:buFont typeface="Arial Unicode MS" pitchFamily="34" charset="-128"/>
              <a:buNone/>
            </a:pPr>
            <a:r>
              <a:rPr lang="en-US" altLang="en-US" sz="2000">
                <a:solidFill>
                  <a:srgbClr val="FFFF00"/>
                </a:solidFill>
              </a:rPr>
              <a:t>		4.3.2. Monetary Policy</a:t>
            </a:r>
          </a:p>
          <a:p>
            <a:pPr marL="571500" indent="-571500" eaLnBrk="1" hangingPunct="1">
              <a:buFont typeface="Arial Unicode MS" pitchFamily="34" charset="-128"/>
              <a:buNone/>
            </a:pPr>
            <a:r>
              <a:rPr lang="en-US" altLang="en-US" sz="2000">
                <a:solidFill>
                  <a:srgbClr val="FFFF00"/>
                </a:solidFill>
              </a:rPr>
              <a:t>	4.4. The Long-run Implications of the Keynesian Model</a:t>
            </a: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637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F4867EF-A4E9-4A56-8BF8-845114191563}" type="slidenum">
              <a:rPr lang="de-DE" altLang="en-US" sz="1600" smtClean="0"/>
              <a:pPr>
                <a:spcBef>
                  <a:spcPct val="0"/>
                </a:spcBef>
                <a:buClrTx/>
                <a:buFontTx/>
                <a:buNone/>
              </a:pPr>
              <a:t>165</a:t>
            </a:fld>
            <a:r>
              <a:rPr lang="de-DE" altLang="en-US" sz="1600"/>
              <a:t> -</a:t>
            </a:r>
          </a:p>
        </p:txBody>
      </p:sp>
      <p:sp>
        <p:nvSpPr>
          <p:cNvPr id="18637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A52A62C-A08F-448F-B883-89ECC774C423}" type="slidenum">
              <a:rPr lang="de-DE" altLang="en-US" sz="1600" b="1"/>
              <a:pPr algn="r" eaLnBrk="1" hangingPunct="1">
                <a:spcBef>
                  <a:spcPct val="0"/>
                </a:spcBef>
                <a:buClrTx/>
                <a:buFontTx/>
                <a:buNone/>
              </a:pPr>
              <a:t>165</a:t>
            </a:fld>
            <a:r>
              <a:rPr lang="de-DE" altLang="en-US" sz="1600" b="1"/>
              <a:t> -</a:t>
            </a:r>
          </a:p>
        </p:txBody>
      </p:sp>
      <p:sp>
        <p:nvSpPr>
          <p:cNvPr id="18637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703556" name="Rectangle 4"/>
          <p:cNvSpPr>
            <a:spLocks noGrp="1" noChangeArrowheads="1"/>
          </p:cNvSpPr>
          <p:nvPr>
            <p:ph type="body" idx="4294967295"/>
          </p:nvPr>
        </p:nvSpPr>
        <p:spPr>
          <a:xfrm>
            <a:off x="457200" y="1003300"/>
            <a:ext cx="8686800" cy="5854700"/>
          </a:xfrm>
        </p:spPr>
        <p:txBody>
          <a:bodyPr/>
          <a:lstStyle/>
          <a:p>
            <a:pPr eaLnBrk="1" hangingPunct="1"/>
            <a:r>
              <a:rPr lang="en-US" altLang="en-US" sz="2200" dirty="0"/>
              <a:t>As section 4.1 has shown that in reality it takes </a:t>
            </a:r>
            <a:r>
              <a:rPr lang="en-US" altLang="en-US" sz="2200" dirty="0">
                <a:solidFill>
                  <a:srgbClr val="00FF00"/>
                </a:solidFill>
              </a:rPr>
              <a:t>one year</a:t>
            </a:r>
            <a:r>
              <a:rPr lang="en-US" altLang="en-US" sz="2200" dirty="0"/>
              <a:t> until firms start to adjust their prices.</a:t>
            </a:r>
          </a:p>
          <a:p>
            <a:pPr eaLnBrk="1" hangingPunct="1">
              <a:lnSpc>
                <a:spcPct val="30000"/>
              </a:lnSpc>
            </a:pPr>
            <a:endParaRPr lang="en-US" altLang="en-US" sz="2200" dirty="0"/>
          </a:p>
          <a:p>
            <a:pPr lvl="1" eaLnBrk="1" hangingPunct="1"/>
            <a:r>
              <a:rPr lang="en-US" altLang="en-US" sz="2100" dirty="0"/>
              <a:t>When firms adjust their prices, they will do so according to the current degree of their </a:t>
            </a:r>
            <a:r>
              <a:rPr lang="en-US" altLang="en-US" sz="2100" dirty="0">
                <a:solidFill>
                  <a:srgbClr val="00FF00"/>
                </a:solidFill>
              </a:rPr>
              <a:t>capacity utilization</a:t>
            </a:r>
            <a:r>
              <a:rPr lang="en-US" altLang="en-US" sz="2100" dirty="0"/>
              <a:t>:</a:t>
            </a:r>
          </a:p>
          <a:p>
            <a:pPr lvl="1" eaLnBrk="1" hangingPunct="1">
              <a:lnSpc>
                <a:spcPct val="10000"/>
              </a:lnSpc>
            </a:pPr>
            <a:endParaRPr lang="en-US" altLang="en-US" sz="2100" dirty="0"/>
          </a:p>
          <a:p>
            <a:pPr lvl="2" eaLnBrk="1" hangingPunct="1"/>
            <a:r>
              <a:rPr lang="en-US" altLang="en-US" dirty="0"/>
              <a:t>When a </a:t>
            </a:r>
            <a:r>
              <a:rPr lang="en-US" altLang="en-US" dirty="0">
                <a:solidFill>
                  <a:srgbClr val="00FF00"/>
                </a:solidFill>
              </a:rPr>
              <a:t>rise in the demand</a:t>
            </a:r>
            <a:r>
              <a:rPr lang="en-US" altLang="en-US" dirty="0"/>
              <a:t> for goods has caused a </a:t>
            </a:r>
            <a:r>
              <a:rPr lang="en-US" altLang="en-US" dirty="0">
                <a:solidFill>
                  <a:schemeClr val="hlink"/>
                </a:solidFill>
              </a:rPr>
              <a:t>boom</a:t>
            </a:r>
            <a:r>
              <a:rPr lang="en-US" altLang="en-US" dirty="0"/>
              <a:t> so that </a:t>
            </a:r>
            <a:r>
              <a:rPr lang="en-US" altLang="en-US" dirty="0">
                <a:solidFill>
                  <a:schemeClr val="hlink"/>
                </a:solidFill>
              </a:rPr>
              <a:t>production</a:t>
            </a:r>
            <a:r>
              <a:rPr lang="en-US" altLang="en-US" dirty="0"/>
              <a:t> lies </a:t>
            </a:r>
            <a:r>
              <a:rPr lang="en-US" altLang="en-US" dirty="0">
                <a:solidFill>
                  <a:schemeClr val="hlink"/>
                </a:solidFill>
              </a:rPr>
              <a:t>above</a:t>
            </a:r>
            <a:r>
              <a:rPr lang="en-US" altLang="en-US" dirty="0">
                <a:solidFill>
                  <a:srgbClr val="00FF00"/>
                </a:solidFill>
              </a:rPr>
              <a:t> </a:t>
            </a:r>
            <a:r>
              <a:rPr lang="en-US" altLang="en-US" dirty="0">
                <a:solidFill>
                  <a:schemeClr val="hlink"/>
                </a:solidFill>
              </a:rPr>
              <a:t>full employment GDP</a:t>
            </a:r>
            <a:r>
              <a:rPr lang="en-US" altLang="en-US" dirty="0"/>
              <a:t>, firms will notice that an </a:t>
            </a:r>
            <a:r>
              <a:rPr lang="en-US" altLang="en-US" dirty="0">
                <a:solidFill>
                  <a:srgbClr val="00FF00"/>
                </a:solidFill>
              </a:rPr>
              <a:t>increase in prices</a:t>
            </a:r>
            <a:r>
              <a:rPr lang="en-US" altLang="en-US" dirty="0"/>
              <a:t> will help to increase their profits.</a:t>
            </a:r>
          </a:p>
          <a:p>
            <a:pPr lvl="2" eaLnBrk="1" hangingPunct="1"/>
            <a:r>
              <a:rPr lang="en-US" altLang="en-US" dirty="0"/>
              <a:t>When a </a:t>
            </a:r>
            <a:r>
              <a:rPr lang="en-US" altLang="en-US" dirty="0">
                <a:solidFill>
                  <a:srgbClr val="00FF00"/>
                </a:solidFill>
              </a:rPr>
              <a:t>decline in the demand</a:t>
            </a:r>
            <a:r>
              <a:rPr lang="en-US" altLang="en-US" dirty="0"/>
              <a:t> for goods has caused a </a:t>
            </a:r>
            <a:r>
              <a:rPr lang="en-US" altLang="en-US" dirty="0">
                <a:solidFill>
                  <a:schemeClr val="hlink"/>
                </a:solidFill>
              </a:rPr>
              <a:t>recession</a:t>
            </a:r>
            <a:r>
              <a:rPr lang="en-US" altLang="en-US" dirty="0"/>
              <a:t> so that </a:t>
            </a:r>
            <a:r>
              <a:rPr lang="en-US" altLang="en-US" dirty="0">
                <a:solidFill>
                  <a:schemeClr val="hlink"/>
                </a:solidFill>
              </a:rPr>
              <a:t>production</a:t>
            </a:r>
            <a:r>
              <a:rPr lang="en-US" altLang="en-US" dirty="0"/>
              <a:t> lies </a:t>
            </a:r>
            <a:r>
              <a:rPr lang="en-US" altLang="en-US" dirty="0">
                <a:solidFill>
                  <a:schemeClr val="hlink"/>
                </a:solidFill>
              </a:rPr>
              <a:t>below full employment GDP</a:t>
            </a:r>
            <a:r>
              <a:rPr lang="en-US" altLang="en-US" dirty="0"/>
              <a:t>, firms will notice that a </a:t>
            </a:r>
            <a:r>
              <a:rPr lang="en-US" altLang="en-US" dirty="0">
                <a:solidFill>
                  <a:srgbClr val="00FF00"/>
                </a:solidFill>
              </a:rPr>
              <a:t>decrease in prices</a:t>
            </a:r>
            <a:r>
              <a:rPr lang="en-US" altLang="en-US" dirty="0"/>
              <a:t> will help to increase their profits.</a:t>
            </a:r>
          </a:p>
          <a:p>
            <a:pPr lvl="2" eaLnBrk="1" hangingPunct="1">
              <a:lnSpc>
                <a:spcPct val="10000"/>
              </a:lnSpc>
            </a:pPr>
            <a:endParaRPr lang="en-US" altLang="en-US" dirty="0"/>
          </a:p>
          <a:p>
            <a:pPr lvl="2" eaLnBrk="1" hangingPunct="1">
              <a:lnSpc>
                <a:spcPct val="0"/>
              </a:lnSpc>
            </a:pPr>
            <a:endParaRPr lang="en-US" altLang="en-US" dirty="0"/>
          </a:p>
        </p:txBody>
      </p:sp>
      <p:sp>
        <p:nvSpPr>
          <p:cNvPr id="7703559" name="Rectangle 7"/>
          <p:cNvSpPr>
            <a:spLocks noGrp="1" noChangeArrowheads="1"/>
          </p:cNvSpPr>
          <p:nvPr>
            <p:ph type="title" idx="4294967295"/>
          </p:nvPr>
        </p:nvSpPr>
        <p:spPr>
          <a:xfrm>
            <a:off x="0" y="0"/>
            <a:ext cx="9144000" cy="942975"/>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sz="2600" dirty="0"/>
            </a:br>
            <a:r>
              <a:rPr lang="de-DE" sz="2600" dirty="0"/>
              <a:t>4.4. The Long-run </a:t>
            </a:r>
            <a:r>
              <a:rPr lang="de-DE" sz="2600" dirty="0" err="1"/>
              <a:t>Implications</a:t>
            </a:r>
            <a:r>
              <a:rPr lang="de-DE" sz="2600" dirty="0"/>
              <a:t> </a:t>
            </a:r>
            <a:r>
              <a:rPr lang="de-DE" sz="2600" dirty="0" err="1"/>
              <a:t>of</a:t>
            </a:r>
            <a:r>
              <a:rPr lang="de-DE" sz="2600" dirty="0"/>
              <a:t> </a:t>
            </a:r>
            <a:r>
              <a:rPr lang="de-DE" sz="2600" dirty="0" err="1"/>
              <a:t>the</a:t>
            </a:r>
            <a:r>
              <a:rPr lang="de-DE" sz="2600" dirty="0"/>
              <a:t> </a:t>
            </a:r>
            <a:r>
              <a:rPr lang="de-DE" sz="2600" dirty="0" err="1"/>
              <a:t>Keynesian</a:t>
            </a:r>
            <a:r>
              <a:rPr lang="de-DE" sz="2600" dirty="0"/>
              <a:t> Model</a:t>
            </a:r>
          </a:p>
        </p:txBody>
      </p:sp>
      <p:sp>
        <p:nvSpPr>
          <p:cNvPr id="438279" name="AutoShape 7">
            <a:hlinkClick r:id="rId3" action="ppaction://hlinksldjump" highlightClick="1"/>
          </p:cNvPr>
          <p:cNvSpPr>
            <a:spLocks noChangeArrowheads="1"/>
          </p:cNvSpPr>
          <p:nvPr/>
        </p:nvSpPr>
        <p:spPr bwMode="auto">
          <a:xfrm>
            <a:off x="698500" y="4000500"/>
            <a:ext cx="471488" cy="341313"/>
          </a:xfrm>
          <a:prstGeom prst="actionButtonBeginning">
            <a:avLst/>
          </a:prstGeom>
          <a:solidFill>
            <a:srgbClr val="FFFF00"/>
          </a:solidFill>
          <a:ln w="12700">
            <a:solidFill>
              <a:srgbClr val="0000CC"/>
            </a:solidFill>
            <a:miter lim="800000"/>
            <a:headEnd/>
            <a:tailEnd type="none" w="lg" len="med"/>
          </a:ln>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
        <p:nvSpPr>
          <p:cNvPr id="438280" name="AutoShape 8">
            <a:hlinkClick r:id="rId4" action="ppaction://hlinksldjump" highlightClick="1"/>
          </p:cNvPr>
          <p:cNvSpPr>
            <a:spLocks noChangeArrowheads="1"/>
          </p:cNvSpPr>
          <p:nvPr/>
        </p:nvSpPr>
        <p:spPr bwMode="auto">
          <a:xfrm>
            <a:off x="712788" y="3062288"/>
            <a:ext cx="471487" cy="341312"/>
          </a:xfrm>
          <a:prstGeom prst="actionButtonBeginning">
            <a:avLst/>
          </a:prstGeom>
          <a:solidFill>
            <a:srgbClr val="FFFF00"/>
          </a:solidFill>
          <a:ln w="12700">
            <a:solidFill>
              <a:srgbClr val="0000CC"/>
            </a:solidFill>
            <a:miter lim="800000"/>
            <a:headEnd/>
            <a:tailEnd type="none" w="lg" len="med"/>
          </a:ln>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703556">
                                            <p:txEl>
                                              <p:pRg st="4" end="4"/>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3828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7703556">
                                            <p:txEl>
                                              <p:pRg st="5" end="5"/>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382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9" grpId="0" animBg="1"/>
      <p:bldP spid="438280" grpId="0" animBg="1"/>
    </p:bldLst>
  </p:timing>
</p:sld>
</file>

<file path=ppt/slides/slide1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7394" name="Rectangle 3"/>
          <p:cNvSpPr txBox="1">
            <a:spLocks noGrp="1" noChangeArrowheads="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EA2CE49-6A98-4943-86A7-D7A6BAE1F568}" type="slidenum">
              <a:rPr lang="de-DE" altLang="en-US" sz="1600" b="1"/>
              <a:pPr algn="r" eaLnBrk="1" hangingPunct="1">
                <a:spcBef>
                  <a:spcPct val="0"/>
                </a:spcBef>
                <a:buClrTx/>
                <a:buFontTx/>
                <a:buNone/>
              </a:pPr>
              <a:t>166</a:t>
            </a:fld>
            <a:r>
              <a:rPr lang="de-DE" altLang="en-US" sz="1600" b="1"/>
              <a:t> -</a:t>
            </a:r>
          </a:p>
        </p:txBody>
      </p:sp>
      <p:sp>
        <p:nvSpPr>
          <p:cNvPr id="18739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4EED303-B646-40D9-976D-901F36FFC972}" type="slidenum">
              <a:rPr lang="de-DE" altLang="en-US" sz="1600" b="1"/>
              <a:pPr algn="r" eaLnBrk="1" hangingPunct="1">
                <a:spcBef>
                  <a:spcPct val="0"/>
                </a:spcBef>
                <a:buClrTx/>
                <a:buFontTx/>
                <a:buNone/>
              </a:pPr>
              <a:t>166</a:t>
            </a:fld>
            <a:r>
              <a:rPr lang="de-DE" altLang="en-US" sz="1600" b="1"/>
              <a:t> -</a:t>
            </a:r>
          </a:p>
        </p:txBody>
      </p:sp>
      <p:sp>
        <p:nvSpPr>
          <p:cNvPr id="18739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308738"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187398" name="Rectangle 3"/>
          <p:cNvSpPr>
            <a:spLocks noGrp="1" noChangeArrowheads="1"/>
          </p:cNvSpPr>
          <p:nvPr>
            <p:ph type="body" idx="4294967295"/>
          </p:nvPr>
        </p:nvSpPr>
        <p:spPr>
          <a:xfrm>
            <a:off x="0" y="0"/>
            <a:ext cx="9144000" cy="6858000"/>
          </a:xfrm>
          <a:solidFill>
            <a:srgbClr val="FFFFCC"/>
          </a:solidFill>
          <a:ln w="12700">
            <a:solidFill>
              <a:srgbClr val="FF0000"/>
            </a:solidFill>
            <a:miter lim="800000"/>
            <a:headEnd/>
            <a:tailEnd/>
          </a:ln>
        </p:spPr>
        <p:txBody>
          <a:bodyPr/>
          <a:lstStyle/>
          <a:p>
            <a:pPr marL="0" indent="0" eaLnBrk="1" hangingPunct="1">
              <a:buFont typeface="Arial Unicode MS" pitchFamily="34" charset="-128"/>
              <a:buNone/>
            </a:pPr>
            <a:r>
              <a:rPr lang="en-US" altLang="en-US" sz="2000" b="1" u="sng" dirty="0">
                <a:solidFill>
                  <a:srgbClr val="FF0000"/>
                </a:solidFill>
              </a:rPr>
              <a:t>Digression:</a:t>
            </a:r>
            <a:r>
              <a:rPr lang="en-US" altLang="en-US" sz="2000" b="1" u="sng" dirty="0">
                <a:solidFill>
                  <a:srgbClr val="3333FF"/>
                </a:solidFill>
              </a:rPr>
              <a:t> Why does price adjustment in a recession or boom increase profits?</a:t>
            </a:r>
          </a:p>
          <a:p>
            <a:pPr marL="0" indent="0" eaLnBrk="1" hangingPunct="1">
              <a:lnSpc>
                <a:spcPct val="0"/>
              </a:lnSpc>
              <a:buFont typeface="Arial Unicode MS" pitchFamily="34" charset="-128"/>
              <a:buNone/>
            </a:pPr>
            <a:endParaRPr lang="en-US" altLang="en-US" sz="2000" b="1" dirty="0">
              <a:solidFill>
                <a:srgbClr val="3333FF"/>
              </a:solidFill>
            </a:endParaRPr>
          </a:p>
          <a:p>
            <a:pPr marL="0" indent="0" algn="just" eaLnBrk="1" hangingPunct="1">
              <a:buFont typeface="Arial Unicode MS" pitchFamily="34" charset="-128"/>
              <a:buNone/>
            </a:pPr>
            <a:r>
              <a:rPr lang="en-US" altLang="en-US" sz="2000" dirty="0">
                <a:solidFill>
                  <a:srgbClr val="3333FF"/>
                </a:solidFill>
              </a:rPr>
              <a:t>Firms, which operate in markets with </a:t>
            </a:r>
            <a:r>
              <a:rPr lang="en-US" altLang="en-US" sz="2000" dirty="0">
                <a:solidFill>
                  <a:srgbClr val="FF0000"/>
                </a:solidFill>
              </a:rPr>
              <a:t>perfect competition</a:t>
            </a:r>
            <a:r>
              <a:rPr lang="en-US" altLang="en-US" sz="2000" dirty="0">
                <a:solidFill>
                  <a:srgbClr val="3333FF"/>
                </a:solidFill>
              </a:rPr>
              <a:t>, maximize their profits by adjusting their prices to their marginal costs. In a </a:t>
            </a:r>
            <a:r>
              <a:rPr lang="en-US" altLang="en-US" sz="2000" dirty="0">
                <a:solidFill>
                  <a:srgbClr val="FF0000"/>
                </a:solidFill>
              </a:rPr>
              <a:t>boom situation</a:t>
            </a:r>
            <a:r>
              <a:rPr lang="en-US" altLang="en-US" sz="2000" dirty="0">
                <a:solidFill>
                  <a:srgbClr val="3333FF"/>
                </a:solidFill>
              </a:rPr>
              <a:t>, they increase their production quantities. Consequently, their marginal costs grow. When they adjust their prices in the long-run, they will therefore raise their prices. In a </a:t>
            </a:r>
            <a:r>
              <a:rPr lang="en-US" altLang="en-US" sz="2000" dirty="0">
                <a:solidFill>
                  <a:srgbClr val="FF0000"/>
                </a:solidFill>
              </a:rPr>
              <a:t>recession</a:t>
            </a:r>
            <a:r>
              <a:rPr lang="en-US" altLang="en-US" sz="2000" dirty="0">
                <a:solidFill>
                  <a:srgbClr val="3333FF"/>
                </a:solidFill>
              </a:rPr>
              <a:t>, they reduce their production quantities. Consequently, their marginal costs fall. When they adjust their prices in the long-run, they will therefore lower their prices.</a:t>
            </a:r>
          </a:p>
          <a:p>
            <a:pPr marL="0" indent="0" algn="just" eaLnBrk="1" hangingPunct="1">
              <a:buFont typeface="Arial Unicode MS" pitchFamily="34" charset="-128"/>
              <a:buNone/>
            </a:pPr>
            <a:endParaRPr lang="en-US" altLang="en-US" sz="2000" dirty="0">
              <a:solidFill>
                <a:srgbClr val="3333FF"/>
              </a:solidFill>
            </a:endParaRPr>
          </a:p>
          <a:p>
            <a:pPr marL="0" indent="0" algn="just" eaLnBrk="1" hangingPunct="1">
              <a:buFont typeface="Arial Unicode MS" pitchFamily="34" charset="-128"/>
              <a:buNone/>
            </a:pPr>
            <a:r>
              <a:rPr lang="en-US" altLang="en-US" sz="2000" dirty="0">
                <a:solidFill>
                  <a:srgbClr val="3333FF"/>
                </a:solidFill>
              </a:rPr>
              <a:t>In reality many firms operate in markets with </a:t>
            </a:r>
            <a:r>
              <a:rPr lang="en-US" altLang="en-US" sz="2000" dirty="0">
                <a:solidFill>
                  <a:srgbClr val="FF0000"/>
                </a:solidFill>
              </a:rPr>
              <a:t>monopolistic competition</a:t>
            </a:r>
            <a:r>
              <a:rPr lang="en-US" altLang="en-US" sz="2000" dirty="0">
                <a:solidFill>
                  <a:srgbClr val="3333FF"/>
                </a:solidFill>
              </a:rPr>
              <a:t>. Consequently, they can practice mark-up pricing, i.e. their prices are always somewhat higher than their marginal costs. In a </a:t>
            </a:r>
            <a:r>
              <a:rPr lang="en-US" altLang="en-US" sz="2000" dirty="0">
                <a:solidFill>
                  <a:srgbClr val="FF0000"/>
                </a:solidFill>
              </a:rPr>
              <a:t>boom situation</a:t>
            </a:r>
            <a:r>
              <a:rPr lang="en-US" altLang="en-US" sz="2000" dirty="0">
                <a:solidFill>
                  <a:srgbClr val="3333FF"/>
                </a:solidFill>
              </a:rPr>
              <a:t>, demand grows stronger such that these firms can in the long-run increase their profits by raising their mark-up. In a </a:t>
            </a:r>
            <a:r>
              <a:rPr lang="en-US" altLang="en-US" sz="2000" dirty="0">
                <a:solidFill>
                  <a:srgbClr val="FF0000"/>
                </a:solidFill>
              </a:rPr>
              <a:t>recession</a:t>
            </a:r>
            <a:r>
              <a:rPr lang="en-US" altLang="en-US" sz="2000" dirty="0">
                <a:solidFill>
                  <a:srgbClr val="3333FF"/>
                </a:solidFill>
              </a:rPr>
              <a:t>, demand becomes weaker such that these firms can in the long-run increase their profits by reducing their mark-up to stabilize demand.</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7398">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7398">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841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9BFD359-CBF3-4DA1-9424-D0D3336FF4C9}" type="slidenum">
              <a:rPr lang="de-DE" altLang="en-US" sz="1600" smtClean="0"/>
              <a:pPr>
                <a:spcBef>
                  <a:spcPct val="0"/>
                </a:spcBef>
                <a:buClrTx/>
                <a:buFontTx/>
                <a:buNone/>
              </a:pPr>
              <a:t>167</a:t>
            </a:fld>
            <a:r>
              <a:rPr lang="de-DE" altLang="en-US" sz="1600"/>
              <a:t> -</a:t>
            </a:r>
          </a:p>
        </p:txBody>
      </p:sp>
      <p:sp>
        <p:nvSpPr>
          <p:cNvPr id="18841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9CFC569-86B9-439F-9EFB-3257CF2C590A}" type="slidenum">
              <a:rPr lang="de-DE" altLang="en-US" sz="1600" b="1"/>
              <a:pPr algn="r" eaLnBrk="1" hangingPunct="1">
                <a:spcBef>
                  <a:spcPct val="0"/>
                </a:spcBef>
                <a:buClrTx/>
                <a:buFontTx/>
                <a:buNone/>
              </a:pPr>
              <a:t>167</a:t>
            </a:fld>
            <a:r>
              <a:rPr lang="de-DE" altLang="en-US" sz="1600" b="1"/>
              <a:t> -</a:t>
            </a:r>
          </a:p>
        </p:txBody>
      </p:sp>
      <p:sp>
        <p:nvSpPr>
          <p:cNvPr id="188420"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703556" name="Rectangle 4"/>
          <p:cNvSpPr>
            <a:spLocks noGrp="1" noChangeArrowheads="1"/>
          </p:cNvSpPr>
          <p:nvPr>
            <p:ph type="body" idx="4294967295"/>
          </p:nvPr>
        </p:nvSpPr>
        <p:spPr>
          <a:xfrm>
            <a:off x="457200" y="1003300"/>
            <a:ext cx="8686800" cy="5854700"/>
          </a:xfrm>
        </p:spPr>
        <p:txBody>
          <a:bodyPr/>
          <a:lstStyle/>
          <a:p>
            <a:pPr eaLnBrk="1" hangingPunct="1"/>
            <a:r>
              <a:rPr lang="en-US" altLang="en-US" sz="2200" dirty="0"/>
              <a:t>A change of the price level will affect the economy in the same way as </a:t>
            </a:r>
            <a:r>
              <a:rPr lang="en-US" altLang="en-US" sz="2200" dirty="0">
                <a:solidFill>
                  <a:srgbClr val="00FF00"/>
                </a:solidFill>
              </a:rPr>
              <a:t>in the neoclassical model</a:t>
            </a:r>
            <a:r>
              <a:rPr lang="en-US" altLang="en-US" sz="2200" dirty="0"/>
              <a:t> (s. Chapter 3.2.1):</a:t>
            </a:r>
          </a:p>
          <a:p>
            <a:pPr lvl="1" eaLnBrk="1" hangingPunct="1"/>
            <a:r>
              <a:rPr lang="en-US" altLang="en-US" dirty="0"/>
              <a:t>Via the </a:t>
            </a:r>
            <a:r>
              <a:rPr lang="en-US" altLang="en-US" dirty="0">
                <a:solidFill>
                  <a:srgbClr val="00FF00"/>
                </a:solidFill>
              </a:rPr>
              <a:t>capital market</a:t>
            </a:r>
            <a:r>
              <a:rPr lang="en-US" altLang="en-US" dirty="0"/>
              <a:t>:</a:t>
            </a:r>
          </a:p>
          <a:p>
            <a:pPr lvl="1" eaLnBrk="1" hangingPunct="1"/>
            <a:r>
              <a:rPr lang="en-US" altLang="en-US" dirty="0"/>
              <a:t>Starting point is an equilibrium in the capital market:</a:t>
            </a:r>
          </a:p>
          <a:p>
            <a:pPr lvl="1" eaLnBrk="1" hangingPunct="1">
              <a:buFont typeface="Arial Unicode MS" pitchFamily="34" charset="-128"/>
              <a:buNone/>
            </a:pPr>
            <a:r>
              <a:rPr lang="en-US" altLang="en-US" dirty="0"/>
              <a:t>                  </a:t>
            </a:r>
            <a:r>
              <a:rPr lang="en-US" altLang="en-US" dirty="0">
                <a:solidFill>
                  <a:srgbClr val="00FF00"/>
                </a:solidFill>
              </a:rPr>
              <a:t>S(Y) + M / </a:t>
            </a:r>
            <a:r>
              <a:rPr lang="en-US" altLang="en-US" dirty="0" err="1">
                <a:solidFill>
                  <a:srgbClr val="00FF00"/>
                </a:solidFill>
              </a:rPr>
              <a:t>P</a:t>
            </a:r>
            <a:r>
              <a:rPr lang="en-US" altLang="en-US" baseline="-25000" dirty="0" err="1">
                <a:solidFill>
                  <a:srgbClr val="00FF00"/>
                </a:solidFill>
              </a:rPr>
              <a:t>1</a:t>
            </a:r>
            <a:r>
              <a:rPr lang="en-US" altLang="en-US" dirty="0">
                <a:solidFill>
                  <a:srgbClr val="00FF00"/>
                </a:solidFill>
              </a:rPr>
              <a:t> </a:t>
            </a:r>
            <a:r>
              <a:rPr lang="en-US" altLang="en-US" sz="2400" b="1" dirty="0">
                <a:solidFill>
                  <a:srgbClr val="FF0000"/>
                </a:solidFill>
              </a:rPr>
              <a:t>=</a:t>
            </a:r>
            <a:r>
              <a:rPr lang="en-US" altLang="en-US" dirty="0">
                <a:solidFill>
                  <a:srgbClr val="00FF00"/>
                </a:solidFill>
              </a:rPr>
              <a:t> I(</a:t>
            </a:r>
            <a:r>
              <a:rPr lang="en-US" altLang="en-US" dirty="0" err="1">
                <a:solidFill>
                  <a:srgbClr val="00FF00"/>
                </a:solidFill>
              </a:rPr>
              <a:t>i</a:t>
            </a:r>
            <a:r>
              <a:rPr lang="en-US" altLang="en-US" baseline="-25000" dirty="0" err="1">
                <a:solidFill>
                  <a:srgbClr val="00FF00"/>
                </a:solidFill>
              </a:rPr>
              <a:t>1</a:t>
            </a:r>
            <a:r>
              <a:rPr lang="en-US" altLang="en-US" dirty="0">
                <a:solidFill>
                  <a:srgbClr val="00FF00"/>
                </a:solidFill>
              </a:rPr>
              <a:t>, E(r)) + R</a:t>
            </a:r>
            <a:r>
              <a:rPr lang="en-US" altLang="en-US" baseline="-25000" dirty="0">
                <a:solidFill>
                  <a:srgbClr val="00FF00"/>
                </a:solidFill>
              </a:rPr>
              <a:t>D</a:t>
            </a:r>
            <a:r>
              <a:rPr lang="en-US" altLang="en-US" dirty="0">
                <a:solidFill>
                  <a:srgbClr val="00FF00"/>
                </a:solidFill>
              </a:rPr>
              <a:t>(Y)</a:t>
            </a:r>
          </a:p>
          <a:p>
            <a:pPr lvl="1" eaLnBrk="1" hangingPunct="1"/>
            <a:r>
              <a:rPr lang="en-US" altLang="en-US" dirty="0"/>
              <a:t>If there is an recession, firms will decrease their prices from </a:t>
            </a:r>
            <a:r>
              <a:rPr lang="en-US" altLang="en-US" dirty="0" err="1"/>
              <a:t>P</a:t>
            </a:r>
            <a:r>
              <a:rPr lang="en-US" altLang="en-US" baseline="-25000" dirty="0" err="1"/>
              <a:t>1</a:t>
            </a:r>
            <a:r>
              <a:rPr lang="en-US" altLang="en-US" dirty="0"/>
              <a:t> to </a:t>
            </a:r>
            <a:r>
              <a:rPr lang="en-US" altLang="en-US" dirty="0" err="1">
                <a:solidFill>
                  <a:srgbClr val="FF0000"/>
                </a:solidFill>
              </a:rPr>
              <a:t>P</a:t>
            </a:r>
            <a:r>
              <a:rPr lang="en-US" altLang="en-US" baseline="-25000" dirty="0" err="1">
                <a:solidFill>
                  <a:srgbClr val="FF0000"/>
                </a:solidFill>
              </a:rPr>
              <a:t>2</a:t>
            </a:r>
            <a:r>
              <a:rPr lang="en-US" altLang="en-US" baseline="30000" dirty="0">
                <a:solidFill>
                  <a:srgbClr val="FF0000"/>
                </a:solidFill>
              </a:rPr>
              <a:t> </a:t>
            </a:r>
            <a:r>
              <a:rPr lang="en-US" altLang="en-US" dirty="0">
                <a:solidFill>
                  <a:srgbClr val="FF0000"/>
                </a:solidFill>
              </a:rPr>
              <a:t>&lt; </a:t>
            </a:r>
            <a:r>
              <a:rPr lang="en-US" altLang="en-US" dirty="0" err="1">
                <a:solidFill>
                  <a:srgbClr val="FF0000"/>
                </a:solidFill>
              </a:rPr>
              <a:t>P</a:t>
            </a:r>
            <a:r>
              <a:rPr lang="en-US" altLang="en-US" baseline="-25000" dirty="0" err="1">
                <a:solidFill>
                  <a:srgbClr val="FF0000"/>
                </a:solidFill>
              </a:rPr>
              <a:t>1</a:t>
            </a:r>
            <a:r>
              <a:rPr lang="en-US" altLang="en-US" dirty="0"/>
              <a:t>. This will cause an increase of the real value of money from </a:t>
            </a:r>
            <a:r>
              <a:rPr lang="en-US" altLang="en-US" dirty="0">
                <a:solidFill>
                  <a:srgbClr val="FF0000"/>
                </a:solidFill>
              </a:rPr>
              <a:t>M / </a:t>
            </a:r>
            <a:r>
              <a:rPr lang="en-US" altLang="en-US" dirty="0" err="1">
                <a:solidFill>
                  <a:srgbClr val="FF0000"/>
                </a:solidFill>
              </a:rPr>
              <a:t>P</a:t>
            </a:r>
            <a:r>
              <a:rPr lang="en-US" altLang="en-US" baseline="-25000" dirty="0" err="1">
                <a:solidFill>
                  <a:srgbClr val="FF0000"/>
                </a:solidFill>
              </a:rPr>
              <a:t>2</a:t>
            </a:r>
            <a:r>
              <a:rPr lang="en-US" altLang="en-US" baseline="30000" dirty="0">
                <a:solidFill>
                  <a:srgbClr val="FF0000"/>
                </a:solidFill>
              </a:rPr>
              <a:t> </a:t>
            </a:r>
            <a:r>
              <a:rPr lang="en-US" altLang="en-US" dirty="0">
                <a:solidFill>
                  <a:srgbClr val="FF0000"/>
                </a:solidFill>
              </a:rPr>
              <a:t>&gt; M / </a:t>
            </a:r>
            <a:r>
              <a:rPr lang="en-US" altLang="en-US" dirty="0" err="1">
                <a:solidFill>
                  <a:srgbClr val="FF0000"/>
                </a:solidFill>
              </a:rPr>
              <a:t>P</a:t>
            </a:r>
            <a:r>
              <a:rPr lang="en-US" altLang="en-US" baseline="-25000" dirty="0" err="1">
                <a:solidFill>
                  <a:srgbClr val="FF0000"/>
                </a:solidFill>
              </a:rPr>
              <a:t>1</a:t>
            </a:r>
            <a:r>
              <a:rPr lang="en-US" altLang="en-US" dirty="0"/>
              <a:t>. As a result their will be excess supply of credits:</a:t>
            </a:r>
          </a:p>
          <a:p>
            <a:pPr lvl="1" eaLnBrk="1" hangingPunct="1">
              <a:buFont typeface="Arial Unicode MS" pitchFamily="34" charset="-128"/>
              <a:buNone/>
            </a:pPr>
            <a:r>
              <a:rPr lang="en-US" altLang="en-US" dirty="0">
                <a:solidFill>
                  <a:srgbClr val="00FF00"/>
                </a:solidFill>
              </a:rPr>
              <a:t>                 S(Y) + (M / </a:t>
            </a:r>
            <a:r>
              <a:rPr lang="en-US" altLang="en-US" dirty="0" err="1">
                <a:solidFill>
                  <a:srgbClr val="00FF00"/>
                </a:solidFill>
              </a:rPr>
              <a:t>P</a:t>
            </a:r>
            <a:r>
              <a:rPr lang="en-US" altLang="en-US" baseline="-25000" dirty="0" err="1">
                <a:solidFill>
                  <a:srgbClr val="00FF00"/>
                </a:solidFill>
              </a:rPr>
              <a:t>2</a:t>
            </a:r>
            <a:r>
              <a:rPr lang="en-US" altLang="en-US" baseline="30000" dirty="0">
                <a:solidFill>
                  <a:srgbClr val="00FF00"/>
                </a:solidFill>
              </a:rPr>
              <a:t>    </a:t>
            </a:r>
            <a:r>
              <a:rPr lang="en-US" altLang="en-US" dirty="0">
                <a:solidFill>
                  <a:srgbClr val="00FF00"/>
                </a:solidFill>
                <a:cs typeface="Arial" pitchFamily="34" charset="0"/>
              </a:rPr>
              <a:t>)</a:t>
            </a:r>
            <a:endParaRPr lang="en-US" altLang="en-US" dirty="0">
              <a:solidFill>
                <a:srgbClr val="00FF00"/>
              </a:solidFill>
            </a:endParaRPr>
          </a:p>
          <a:p>
            <a:pPr lvl="1" eaLnBrk="1" hangingPunct="1"/>
            <a:r>
              <a:rPr lang="en-US" altLang="en-US" dirty="0"/>
              <a:t>Excess supply will decrease the interest rate from </a:t>
            </a:r>
            <a:r>
              <a:rPr lang="en-US" altLang="en-US" dirty="0" err="1">
                <a:solidFill>
                  <a:srgbClr val="FF0000"/>
                </a:solidFill>
              </a:rPr>
              <a:t>i</a:t>
            </a:r>
            <a:r>
              <a:rPr lang="en-US" altLang="en-US" baseline="-25000" dirty="0" err="1">
                <a:solidFill>
                  <a:srgbClr val="FF0000"/>
                </a:solidFill>
              </a:rPr>
              <a:t>2</a:t>
            </a:r>
            <a:r>
              <a:rPr lang="en-US" altLang="en-US" baseline="30000" dirty="0">
                <a:solidFill>
                  <a:srgbClr val="FF0000"/>
                </a:solidFill>
              </a:rPr>
              <a:t> </a:t>
            </a:r>
            <a:r>
              <a:rPr lang="en-US" altLang="en-US" dirty="0">
                <a:solidFill>
                  <a:srgbClr val="FF0000"/>
                </a:solidFill>
              </a:rPr>
              <a:t>&lt; </a:t>
            </a:r>
            <a:r>
              <a:rPr lang="en-US" altLang="en-US" dirty="0" err="1">
                <a:solidFill>
                  <a:srgbClr val="FF0000"/>
                </a:solidFill>
              </a:rPr>
              <a:t>i</a:t>
            </a:r>
            <a:r>
              <a:rPr lang="en-US" altLang="en-US" baseline="-25000" dirty="0" err="1">
                <a:solidFill>
                  <a:srgbClr val="FF0000"/>
                </a:solidFill>
              </a:rPr>
              <a:t>1</a:t>
            </a:r>
            <a:r>
              <a:rPr lang="en-US" altLang="en-US" dirty="0"/>
              <a:t>, so that investment demand will grow from </a:t>
            </a:r>
            <a:r>
              <a:rPr lang="en-US" altLang="en-US" dirty="0">
                <a:solidFill>
                  <a:srgbClr val="00FF00"/>
                </a:solidFill>
              </a:rPr>
              <a:t>I(</a:t>
            </a:r>
            <a:r>
              <a:rPr lang="en-US" altLang="en-US" dirty="0" err="1">
                <a:solidFill>
                  <a:srgbClr val="00FF00"/>
                </a:solidFill>
              </a:rPr>
              <a:t>i</a:t>
            </a:r>
            <a:r>
              <a:rPr lang="en-US" altLang="en-US" baseline="-25000" dirty="0" err="1">
                <a:solidFill>
                  <a:srgbClr val="00FF00"/>
                </a:solidFill>
              </a:rPr>
              <a:t>1</a:t>
            </a:r>
            <a:r>
              <a:rPr lang="en-US" altLang="en-US" dirty="0">
                <a:solidFill>
                  <a:srgbClr val="00FF00"/>
                </a:solidFill>
              </a:rPr>
              <a:t>, E(r)) to I(</a:t>
            </a:r>
            <a:r>
              <a:rPr lang="en-US" altLang="en-US" dirty="0" err="1">
                <a:solidFill>
                  <a:srgbClr val="00FF00"/>
                </a:solidFill>
              </a:rPr>
              <a:t>i</a:t>
            </a:r>
            <a:r>
              <a:rPr lang="en-US" altLang="en-US" baseline="-25000" dirty="0" err="1">
                <a:solidFill>
                  <a:srgbClr val="00FF00"/>
                </a:solidFill>
              </a:rPr>
              <a:t>2</a:t>
            </a:r>
            <a:r>
              <a:rPr lang="en-US" altLang="en-US" dirty="0">
                <a:solidFill>
                  <a:srgbClr val="00FF00"/>
                </a:solidFill>
              </a:rPr>
              <a:t>, E(r))</a:t>
            </a:r>
            <a:r>
              <a:rPr lang="en-US" altLang="en-US" dirty="0"/>
              <a:t> until a new equilibrium is reached:</a:t>
            </a:r>
          </a:p>
          <a:p>
            <a:pPr lvl="1" eaLnBrk="1" hangingPunct="1">
              <a:buFont typeface="Arial Unicode MS" pitchFamily="34" charset="-128"/>
              <a:buNone/>
            </a:pPr>
            <a:r>
              <a:rPr lang="en-US" altLang="en-US" dirty="0">
                <a:solidFill>
                  <a:srgbClr val="00FF00"/>
                </a:solidFill>
              </a:rPr>
              <a:t> 			S(Y) + (M / </a:t>
            </a:r>
            <a:r>
              <a:rPr lang="en-US" altLang="en-US" dirty="0" err="1">
                <a:solidFill>
                  <a:srgbClr val="00FF00"/>
                </a:solidFill>
              </a:rPr>
              <a:t>P</a:t>
            </a:r>
            <a:r>
              <a:rPr lang="en-US" altLang="en-US" baseline="-25000" dirty="0" err="1">
                <a:solidFill>
                  <a:srgbClr val="00FF00"/>
                </a:solidFill>
              </a:rPr>
              <a:t>2</a:t>
            </a:r>
            <a:r>
              <a:rPr lang="en-US" altLang="en-US" baseline="30000" dirty="0">
                <a:solidFill>
                  <a:srgbClr val="00FF00"/>
                </a:solidFill>
              </a:rPr>
              <a:t>    </a:t>
            </a:r>
            <a:r>
              <a:rPr lang="en-US" altLang="en-US" dirty="0">
                <a:solidFill>
                  <a:srgbClr val="00FF00"/>
                </a:solidFill>
                <a:cs typeface="Arial" pitchFamily="34" charset="0"/>
              </a:rPr>
              <a:t>)</a:t>
            </a:r>
            <a:endParaRPr lang="en-US" altLang="en-US" dirty="0">
              <a:solidFill>
                <a:srgbClr val="00FF00"/>
              </a:solidFill>
            </a:endParaRPr>
          </a:p>
          <a:p>
            <a:pPr lvl="1" eaLnBrk="1" hangingPunct="1"/>
            <a:r>
              <a:rPr lang="en-US" altLang="en-US" dirty="0"/>
              <a:t>Higher investment in turn will </a:t>
            </a:r>
            <a:r>
              <a:rPr lang="en-US" altLang="en-US" dirty="0">
                <a:solidFill>
                  <a:srgbClr val="FF0000"/>
                </a:solidFill>
              </a:rPr>
              <a:t>increase the demand for goods</a:t>
            </a:r>
            <a:r>
              <a:rPr lang="en-US" altLang="en-US" dirty="0"/>
              <a:t>.</a:t>
            </a:r>
          </a:p>
        </p:txBody>
      </p:sp>
      <p:sp>
        <p:nvSpPr>
          <p:cNvPr id="7703559" name="Rectangle 7"/>
          <p:cNvSpPr>
            <a:spLocks noGrp="1" noChangeArrowheads="1"/>
          </p:cNvSpPr>
          <p:nvPr>
            <p:ph type="title" idx="4294967295"/>
          </p:nvPr>
        </p:nvSpPr>
        <p:spPr>
          <a:xfrm>
            <a:off x="0" y="0"/>
            <a:ext cx="9144000" cy="942975"/>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sz="2600" dirty="0"/>
            </a:br>
            <a:r>
              <a:rPr lang="de-DE" sz="2600" dirty="0"/>
              <a:t>4.4. The Long-run </a:t>
            </a:r>
            <a:r>
              <a:rPr lang="de-DE" sz="2600" dirty="0" err="1"/>
              <a:t>Implications</a:t>
            </a:r>
            <a:r>
              <a:rPr lang="de-DE" sz="2600" dirty="0"/>
              <a:t> </a:t>
            </a:r>
            <a:r>
              <a:rPr lang="de-DE" sz="2600" dirty="0" err="1"/>
              <a:t>of</a:t>
            </a:r>
            <a:r>
              <a:rPr lang="de-DE" sz="2600" dirty="0"/>
              <a:t> </a:t>
            </a:r>
            <a:r>
              <a:rPr lang="de-DE" sz="2600" dirty="0" err="1"/>
              <a:t>the</a:t>
            </a:r>
            <a:r>
              <a:rPr lang="de-DE" sz="2600" dirty="0"/>
              <a:t> </a:t>
            </a:r>
            <a:r>
              <a:rPr lang="de-DE" sz="2600" dirty="0" err="1"/>
              <a:t>Keynesian</a:t>
            </a:r>
            <a:r>
              <a:rPr lang="de-DE" sz="2600" dirty="0"/>
              <a:t> Model</a:t>
            </a:r>
          </a:p>
        </p:txBody>
      </p:sp>
      <p:cxnSp>
        <p:nvCxnSpPr>
          <p:cNvPr id="8" name="Gerade Verbindung mit Pfeil 7"/>
          <p:cNvCxnSpPr>
            <a:cxnSpLocks noChangeShapeType="1"/>
          </p:cNvCxnSpPr>
          <p:nvPr/>
        </p:nvCxnSpPr>
        <p:spPr bwMode="auto">
          <a:xfrm rot="16200000" flipH="1">
            <a:off x="4003541" y="4685507"/>
            <a:ext cx="344487" cy="0"/>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cxnSp>
        <p:nvCxnSpPr>
          <p:cNvPr id="15" name="Gerade Verbindung mit Pfeil 14"/>
          <p:cNvCxnSpPr>
            <a:cxnSpLocks noChangeShapeType="1"/>
          </p:cNvCxnSpPr>
          <p:nvPr/>
        </p:nvCxnSpPr>
        <p:spPr bwMode="auto">
          <a:xfrm rot="5400000" flipH="1">
            <a:off x="4294892" y="4658519"/>
            <a:ext cx="344488" cy="0"/>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sp>
        <p:nvSpPr>
          <p:cNvPr id="16" name="Rechteck 15"/>
          <p:cNvSpPr/>
          <p:nvPr/>
        </p:nvSpPr>
        <p:spPr>
          <a:xfrm>
            <a:off x="4537075" y="4392613"/>
            <a:ext cx="2825750" cy="461962"/>
          </a:xfrm>
          <a:prstGeom prst="rect">
            <a:avLst/>
          </a:prstGeom>
        </p:spPr>
        <p:txBody>
          <a:bodyPr>
            <a:spAutoFit/>
          </a:bodyPr>
          <a:lstStyle/>
          <a:p>
            <a:pPr algn="ctr" eaLnBrk="1" hangingPunct="1">
              <a:spcBef>
                <a:spcPct val="50000"/>
              </a:spcBef>
              <a:defRPr/>
            </a:pPr>
            <a:r>
              <a:rPr lang="en-US" sz="2400" b="1" kern="0" dirty="0">
                <a:solidFill>
                  <a:srgbClr val="FF0000"/>
                </a:solidFill>
                <a:latin typeface="Arial"/>
              </a:rPr>
              <a:t>&gt;</a:t>
            </a:r>
            <a:r>
              <a:rPr lang="en-US" sz="2400" kern="0" dirty="0">
                <a:solidFill>
                  <a:srgbClr val="00FF00"/>
                </a:solidFill>
                <a:latin typeface="Arial"/>
              </a:rPr>
              <a:t> I(</a:t>
            </a:r>
            <a:r>
              <a:rPr lang="en-US" sz="2400" kern="0" dirty="0" err="1">
                <a:solidFill>
                  <a:srgbClr val="00FF00"/>
                </a:solidFill>
                <a:latin typeface="Arial"/>
              </a:rPr>
              <a:t>i</a:t>
            </a:r>
            <a:r>
              <a:rPr lang="en-US" sz="2400" kern="0" baseline="-25000" dirty="0" err="1">
                <a:solidFill>
                  <a:srgbClr val="00FF00"/>
                </a:solidFill>
                <a:latin typeface="Arial"/>
              </a:rPr>
              <a:t>1</a:t>
            </a:r>
            <a:r>
              <a:rPr lang="en-US" sz="2400" kern="0" dirty="0">
                <a:solidFill>
                  <a:srgbClr val="00FF00"/>
                </a:solidFill>
                <a:latin typeface="Arial"/>
              </a:rPr>
              <a:t>, E(r)) + R</a:t>
            </a:r>
            <a:r>
              <a:rPr lang="en-US" sz="2400" kern="0" baseline="-25000" dirty="0">
                <a:solidFill>
                  <a:srgbClr val="00FF00"/>
                </a:solidFill>
                <a:latin typeface="Arial"/>
              </a:rPr>
              <a:t>D</a:t>
            </a:r>
            <a:r>
              <a:rPr lang="en-US" sz="2400" kern="0" dirty="0">
                <a:solidFill>
                  <a:srgbClr val="00FF00"/>
                </a:solidFill>
                <a:latin typeface="Arial"/>
              </a:rPr>
              <a:t>(Y)</a:t>
            </a:r>
            <a:endParaRPr lang="de-DE" dirty="0"/>
          </a:p>
        </p:txBody>
      </p:sp>
      <p:cxnSp>
        <p:nvCxnSpPr>
          <p:cNvPr id="17" name="Gerade Verbindung mit Pfeil 16"/>
          <p:cNvCxnSpPr>
            <a:cxnSpLocks noChangeShapeType="1"/>
          </p:cNvCxnSpPr>
          <p:nvPr/>
        </p:nvCxnSpPr>
        <p:spPr bwMode="auto">
          <a:xfrm rot="16200000" flipH="1">
            <a:off x="4050198" y="6096000"/>
            <a:ext cx="342900" cy="0"/>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cxnSp>
        <p:nvCxnSpPr>
          <p:cNvPr id="18" name="Gerade Verbindung mit Pfeil 17"/>
          <p:cNvCxnSpPr>
            <a:cxnSpLocks noChangeShapeType="1"/>
          </p:cNvCxnSpPr>
          <p:nvPr/>
        </p:nvCxnSpPr>
        <p:spPr bwMode="auto">
          <a:xfrm rot="5400000" flipH="1">
            <a:off x="4337754" y="6069807"/>
            <a:ext cx="344487" cy="0"/>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sp>
        <p:nvSpPr>
          <p:cNvPr id="19" name="Rechteck 18"/>
          <p:cNvSpPr/>
          <p:nvPr/>
        </p:nvSpPr>
        <p:spPr>
          <a:xfrm>
            <a:off x="4570413" y="5838825"/>
            <a:ext cx="3611562" cy="461963"/>
          </a:xfrm>
          <a:prstGeom prst="rect">
            <a:avLst/>
          </a:prstGeom>
        </p:spPr>
        <p:txBody>
          <a:bodyPr>
            <a:spAutoFit/>
          </a:bodyPr>
          <a:lstStyle/>
          <a:p>
            <a:pPr eaLnBrk="1" hangingPunct="1">
              <a:spcBef>
                <a:spcPct val="50000"/>
              </a:spcBef>
              <a:defRPr/>
            </a:pPr>
            <a:r>
              <a:rPr lang="en-US" sz="2400" kern="0" dirty="0">
                <a:solidFill>
                  <a:srgbClr val="00FF00"/>
                </a:solidFill>
                <a:latin typeface="Arial"/>
              </a:rPr>
              <a:t>    I(</a:t>
            </a:r>
            <a:r>
              <a:rPr lang="en-US" sz="2400" kern="0" dirty="0" err="1">
                <a:solidFill>
                  <a:srgbClr val="00FF00"/>
                </a:solidFill>
                <a:latin typeface="Arial"/>
              </a:rPr>
              <a:t>i</a:t>
            </a:r>
            <a:r>
              <a:rPr lang="en-US" sz="2400" kern="0" baseline="-25000" dirty="0" err="1">
                <a:solidFill>
                  <a:srgbClr val="00FF00"/>
                </a:solidFill>
                <a:latin typeface="Arial"/>
              </a:rPr>
              <a:t>1</a:t>
            </a:r>
            <a:r>
              <a:rPr lang="en-US" sz="2400" kern="0" dirty="0">
                <a:solidFill>
                  <a:srgbClr val="00FF00"/>
                </a:solidFill>
                <a:latin typeface="Arial"/>
              </a:rPr>
              <a:t>  , E(r))   + R</a:t>
            </a:r>
            <a:r>
              <a:rPr lang="en-US" sz="2400" kern="0" baseline="-25000" dirty="0">
                <a:solidFill>
                  <a:srgbClr val="00FF00"/>
                </a:solidFill>
                <a:latin typeface="Arial"/>
              </a:rPr>
              <a:t>D</a:t>
            </a:r>
            <a:r>
              <a:rPr lang="en-US" sz="2400" kern="0" dirty="0">
                <a:solidFill>
                  <a:srgbClr val="00FF00"/>
                </a:solidFill>
                <a:latin typeface="Arial"/>
              </a:rPr>
              <a:t>(Y)</a:t>
            </a:r>
            <a:endParaRPr lang="de-DE" dirty="0"/>
          </a:p>
        </p:txBody>
      </p:sp>
      <p:cxnSp>
        <p:nvCxnSpPr>
          <p:cNvPr id="20" name="Gerade Verbindung mit Pfeil 19"/>
          <p:cNvCxnSpPr>
            <a:cxnSpLocks noChangeShapeType="1"/>
          </p:cNvCxnSpPr>
          <p:nvPr/>
        </p:nvCxnSpPr>
        <p:spPr bwMode="auto">
          <a:xfrm rot="16200000" flipH="1">
            <a:off x="5286156" y="6093619"/>
            <a:ext cx="344488" cy="0"/>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cxnSp>
        <p:nvCxnSpPr>
          <p:cNvPr id="22" name="Gerade Verbindung mit Pfeil 21"/>
          <p:cNvCxnSpPr>
            <a:cxnSpLocks noChangeShapeType="1"/>
          </p:cNvCxnSpPr>
          <p:nvPr/>
        </p:nvCxnSpPr>
        <p:spPr bwMode="auto">
          <a:xfrm rot="5400000" flipH="1">
            <a:off x="6269831" y="6092032"/>
            <a:ext cx="344487" cy="0"/>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sp>
        <p:nvSpPr>
          <p:cNvPr id="23" name="Rechteck 22"/>
          <p:cNvSpPr/>
          <p:nvPr/>
        </p:nvSpPr>
        <p:spPr>
          <a:xfrm>
            <a:off x="4603750" y="5853113"/>
            <a:ext cx="363538" cy="461962"/>
          </a:xfrm>
          <a:prstGeom prst="rect">
            <a:avLst/>
          </a:prstGeom>
        </p:spPr>
        <p:txBody>
          <a:bodyPr wrap="none">
            <a:spAutoFit/>
          </a:bodyPr>
          <a:lstStyle/>
          <a:p>
            <a:pPr algn="ctr" eaLnBrk="1" hangingPunct="1">
              <a:spcBef>
                <a:spcPct val="50000"/>
              </a:spcBef>
              <a:defRPr/>
            </a:pPr>
            <a:r>
              <a:rPr lang="en-US" sz="2400" b="1" kern="0" dirty="0">
                <a:solidFill>
                  <a:srgbClr val="FF0000"/>
                </a:solidFill>
                <a:latin typeface="Arial"/>
              </a:rPr>
              <a:t>&gt;</a:t>
            </a:r>
            <a:endParaRPr lang="de-DE" dirty="0"/>
          </a:p>
        </p:txBody>
      </p:sp>
      <p:sp>
        <p:nvSpPr>
          <p:cNvPr id="24" name="Rechteck 23"/>
          <p:cNvSpPr/>
          <p:nvPr/>
        </p:nvSpPr>
        <p:spPr>
          <a:xfrm>
            <a:off x="4592638" y="5861050"/>
            <a:ext cx="363537" cy="461963"/>
          </a:xfrm>
          <a:prstGeom prst="rect">
            <a:avLst/>
          </a:prstGeom>
        </p:spPr>
        <p:txBody>
          <a:bodyPr wrap="none">
            <a:spAutoFit/>
          </a:bodyPr>
          <a:lstStyle/>
          <a:p>
            <a:pPr algn="ctr" eaLnBrk="1" hangingPunct="1">
              <a:spcBef>
                <a:spcPct val="50000"/>
              </a:spcBef>
              <a:defRPr/>
            </a:pPr>
            <a:r>
              <a:rPr lang="en-US" sz="2400" b="1" kern="0" dirty="0">
                <a:solidFill>
                  <a:srgbClr val="FF0000"/>
                </a:solidFill>
                <a:latin typeface="Arial"/>
              </a:rPr>
              <a:t>=</a:t>
            </a:r>
            <a:endParaRPr lang="de-DE"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703556">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70355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703556">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7703556">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703556">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7703556">
                                            <p:txEl>
                                              <p:pRg st="6" end="6"/>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7703556">
                                            <p:txEl>
                                              <p:pRg st="7" end="7"/>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8"/>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23"/>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22"/>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xit" presetSubtype="0" fill="hold" grpId="0" nodeType="clickEffect">
                                  <p:stCondLst>
                                    <p:cond delay="0"/>
                                  </p:stCondLst>
                                  <p:childTnLst>
                                    <p:set>
                                      <p:cBhvr>
                                        <p:cTn id="58" dur="1" fill="hold">
                                          <p:stCondLst>
                                            <p:cond delay="0"/>
                                          </p:stCondLst>
                                        </p:cTn>
                                        <p:tgtEl>
                                          <p:spTgt spid="23"/>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24"/>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nodeType="clickEffect">
                                  <p:stCondLst>
                                    <p:cond delay="0"/>
                                  </p:stCondLst>
                                  <p:childTnLst>
                                    <p:set>
                                      <p:cBhvr>
                                        <p:cTn id="66" dur="1" fill="hold">
                                          <p:stCondLst>
                                            <p:cond delay="0"/>
                                          </p:stCondLst>
                                        </p:cTn>
                                        <p:tgtEl>
                                          <p:spTgt spid="770355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p:bldP spid="23" grpId="0"/>
      <p:bldP spid="23" grpId="1"/>
      <p:bldP spid="24" grpId="0"/>
    </p:bldLst>
  </p:timing>
</p:sld>
</file>

<file path=ppt/slides/slide1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944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66A8C51-AC41-4385-B048-DF2069230AAA}" type="slidenum">
              <a:rPr lang="de-DE" altLang="en-US" sz="1600" smtClean="0"/>
              <a:pPr>
                <a:spcBef>
                  <a:spcPct val="0"/>
                </a:spcBef>
                <a:buClrTx/>
                <a:buFontTx/>
                <a:buNone/>
              </a:pPr>
              <a:t>168</a:t>
            </a:fld>
            <a:r>
              <a:rPr lang="de-DE" altLang="en-US" sz="1600"/>
              <a:t> -</a:t>
            </a:r>
          </a:p>
        </p:txBody>
      </p:sp>
      <p:sp>
        <p:nvSpPr>
          <p:cNvPr id="189444"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F449AB88-F9AA-44D9-9D36-C023F448D6BB}" type="slidenum">
              <a:rPr lang="de-DE" altLang="en-US" sz="1600" b="1"/>
              <a:pPr algn="r" eaLnBrk="1" hangingPunct="1">
                <a:spcBef>
                  <a:spcPct val="0"/>
                </a:spcBef>
                <a:buClrTx/>
                <a:buFontTx/>
                <a:buNone/>
              </a:pPr>
              <a:t>168</a:t>
            </a:fld>
            <a:r>
              <a:rPr lang="de-DE" altLang="en-US" sz="1600" b="1"/>
              <a:t> -</a:t>
            </a:r>
          </a:p>
        </p:txBody>
      </p:sp>
      <p:sp>
        <p:nvSpPr>
          <p:cNvPr id="189445"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89486" name="AutoShape 81"/>
          <p:cNvSpPr>
            <a:spLocks noChangeArrowheads="1"/>
          </p:cNvSpPr>
          <p:nvPr/>
        </p:nvSpPr>
        <p:spPr bwMode="auto">
          <a:xfrm>
            <a:off x="88900" y="41259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dirty="0" err="1">
                <a:solidFill>
                  <a:srgbClr val="3333FF"/>
                </a:solidFill>
              </a:rPr>
              <a:t>When</a:t>
            </a:r>
            <a:r>
              <a:rPr lang="de-DE" altLang="en-US" sz="2000" dirty="0">
                <a:solidFill>
                  <a:srgbClr val="3333FF"/>
                </a:solidFill>
              </a:rPr>
              <a:t> </a:t>
            </a:r>
            <a:r>
              <a:rPr lang="de-DE" altLang="en-US" sz="2000" dirty="0" err="1">
                <a:solidFill>
                  <a:srgbClr val="3333FF"/>
                </a:solidFill>
              </a:rPr>
              <a:t>the</a:t>
            </a:r>
            <a:r>
              <a:rPr lang="de-DE" altLang="en-US" sz="2000" dirty="0">
                <a:solidFill>
                  <a:srgbClr val="3333FF"/>
                </a:solidFill>
              </a:rPr>
              <a:t> </a:t>
            </a:r>
            <a:r>
              <a:rPr lang="de-DE" altLang="en-US" sz="2000" dirty="0" err="1">
                <a:solidFill>
                  <a:srgbClr val="3333FF"/>
                </a:solidFill>
              </a:rPr>
              <a:t>price</a:t>
            </a:r>
            <a:r>
              <a:rPr lang="de-DE" altLang="en-US" sz="2000" dirty="0">
                <a:solidFill>
                  <a:srgbClr val="3333FF"/>
                </a:solidFill>
              </a:rPr>
              <a:t> </a:t>
            </a:r>
            <a:r>
              <a:rPr lang="de-DE" altLang="en-US" sz="2000" dirty="0" err="1">
                <a:solidFill>
                  <a:srgbClr val="FF0000"/>
                </a:solidFill>
              </a:rPr>
              <a:t>level</a:t>
            </a:r>
            <a:r>
              <a:rPr lang="de-DE" altLang="en-US" sz="2000" dirty="0">
                <a:solidFill>
                  <a:srgbClr val="FF0000"/>
                </a:solidFill>
              </a:rPr>
              <a:t> </a:t>
            </a:r>
            <a:r>
              <a:rPr lang="de-DE" altLang="en-US" sz="2000" dirty="0" err="1">
                <a:solidFill>
                  <a:srgbClr val="FF0000"/>
                </a:solidFill>
              </a:rPr>
              <a:t>of</a:t>
            </a:r>
            <a:r>
              <a:rPr lang="de-DE" altLang="en-US" sz="2000" dirty="0">
                <a:solidFill>
                  <a:srgbClr val="FF0000"/>
                </a:solidFill>
              </a:rPr>
              <a:t> </a:t>
            </a:r>
            <a:r>
              <a:rPr lang="de-DE" altLang="en-US" sz="2000" dirty="0" err="1">
                <a:solidFill>
                  <a:srgbClr val="FF0000"/>
                </a:solidFill>
              </a:rPr>
              <a:t>goods</a:t>
            </a:r>
            <a:r>
              <a:rPr lang="de-DE" altLang="en-US" sz="2000" dirty="0">
                <a:solidFill>
                  <a:srgbClr val="FF0000"/>
                </a:solidFill>
              </a:rPr>
              <a:t> </a:t>
            </a:r>
            <a:r>
              <a:rPr lang="de-DE" altLang="en-US" sz="2000" dirty="0" err="1">
                <a:solidFill>
                  <a:srgbClr val="FF0000"/>
                </a:solidFill>
              </a:rPr>
              <a:t>prices</a:t>
            </a:r>
            <a:r>
              <a:rPr lang="de-DE" altLang="en-US" sz="2000" dirty="0">
                <a:solidFill>
                  <a:srgbClr val="3333FF"/>
                </a:solidFill>
              </a:rPr>
              <a:t> </a:t>
            </a:r>
            <a:r>
              <a:rPr lang="de-DE" altLang="en-US" sz="2000" dirty="0" err="1">
                <a:solidFill>
                  <a:srgbClr val="FF0000"/>
                </a:solidFill>
              </a:rPr>
              <a:t>decreases</a:t>
            </a:r>
            <a:r>
              <a:rPr lang="de-DE" altLang="en-US" sz="2000" dirty="0">
                <a:solidFill>
                  <a:srgbClr val="3333FF"/>
                </a:solidFill>
              </a:rPr>
              <a:t> </a:t>
            </a:r>
            <a:r>
              <a:rPr lang="de-DE" altLang="en-US" sz="2000" dirty="0" err="1">
                <a:solidFill>
                  <a:srgbClr val="3333FF"/>
                </a:solidFill>
              </a:rPr>
              <a:t>from</a:t>
            </a:r>
            <a:r>
              <a:rPr lang="de-DE" altLang="en-US" sz="2000" dirty="0">
                <a:solidFill>
                  <a:srgbClr val="3333FF"/>
                </a:solidFill>
              </a:rPr>
              <a:t> </a:t>
            </a:r>
            <a:r>
              <a:rPr lang="de-DE" altLang="en-US" sz="2000" dirty="0" err="1">
                <a:solidFill>
                  <a:srgbClr val="3333FF"/>
                </a:solidFill>
              </a:rPr>
              <a:t>P</a:t>
            </a:r>
            <a:r>
              <a:rPr lang="de-DE" altLang="en-US" sz="2000" baseline="-25000" dirty="0" err="1">
                <a:solidFill>
                  <a:srgbClr val="3333FF"/>
                </a:solidFill>
              </a:rPr>
              <a:t>1</a:t>
            </a:r>
            <a:r>
              <a:rPr lang="de-DE" altLang="en-US" sz="2000" dirty="0">
                <a:solidFill>
                  <a:srgbClr val="3333FF"/>
                </a:solidFill>
              </a:rPr>
              <a:t> </a:t>
            </a:r>
            <a:r>
              <a:rPr lang="de-DE" altLang="en-US" sz="2000" dirty="0" err="1">
                <a:solidFill>
                  <a:srgbClr val="3333FF"/>
                </a:solidFill>
              </a:rPr>
              <a:t>to</a:t>
            </a:r>
            <a:r>
              <a:rPr lang="de-DE" altLang="en-US" sz="2000" dirty="0">
                <a:solidFill>
                  <a:srgbClr val="3333FF"/>
                </a:solidFill>
              </a:rPr>
              <a:t> </a:t>
            </a:r>
            <a:r>
              <a:rPr lang="de-DE" altLang="en-US" sz="2000" dirty="0" err="1">
                <a:solidFill>
                  <a:srgbClr val="3333FF"/>
                </a:solidFill>
              </a:rPr>
              <a:t>P</a:t>
            </a:r>
            <a:r>
              <a:rPr lang="de-DE" altLang="en-US" sz="2000" baseline="-25000" dirty="0" err="1">
                <a:solidFill>
                  <a:srgbClr val="3333FF"/>
                </a:solidFill>
              </a:rPr>
              <a:t>2</a:t>
            </a:r>
            <a:r>
              <a:rPr lang="de-DE" altLang="en-US" sz="2000" dirty="0">
                <a:solidFill>
                  <a:srgbClr val="3333FF"/>
                </a:solidFill>
              </a:rPr>
              <a:t>, </a:t>
            </a:r>
            <a:r>
              <a:rPr lang="de-DE" altLang="en-US" sz="2000" dirty="0" err="1">
                <a:solidFill>
                  <a:srgbClr val="3333FF"/>
                </a:solidFill>
              </a:rPr>
              <a:t>the</a:t>
            </a:r>
            <a:r>
              <a:rPr lang="de-DE" altLang="en-US" sz="2000" dirty="0">
                <a:solidFill>
                  <a:srgbClr val="3333FF"/>
                </a:solidFill>
              </a:rPr>
              <a:t> </a:t>
            </a:r>
            <a:r>
              <a:rPr lang="de-DE" altLang="en-US" sz="2000" dirty="0">
                <a:solidFill>
                  <a:srgbClr val="FF0000"/>
                </a:solidFill>
              </a:rPr>
              <a:t>real </a:t>
            </a:r>
            <a:r>
              <a:rPr lang="de-DE" altLang="en-US" sz="2000" dirty="0" err="1">
                <a:solidFill>
                  <a:srgbClr val="FF0000"/>
                </a:solidFill>
              </a:rPr>
              <a:t>value</a:t>
            </a:r>
            <a:r>
              <a:rPr lang="de-DE" altLang="en-US" sz="2000" dirty="0">
                <a:solidFill>
                  <a:srgbClr val="3333FF"/>
                </a:solidFill>
              </a:rPr>
              <a:t> </a:t>
            </a:r>
            <a:r>
              <a:rPr lang="de-DE" altLang="en-US" sz="2000" dirty="0" err="1">
                <a:solidFill>
                  <a:srgbClr val="FF0000"/>
                </a:solidFill>
              </a:rPr>
              <a:t>of</a:t>
            </a:r>
            <a:r>
              <a:rPr lang="de-DE" altLang="en-US" sz="2000" dirty="0">
                <a:solidFill>
                  <a:srgbClr val="3333FF"/>
                </a:solidFill>
              </a:rPr>
              <a:t> </a:t>
            </a:r>
            <a:r>
              <a:rPr lang="de-DE" altLang="en-US" sz="2000" dirty="0" err="1">
                <a:solidFill>
                  <a:srgbClr val="3333FF"/>
                </a:solidFill>
              </a:rPr>
              <a:t>the</a:t>
            </a:r>
            <a:r>
              <a:rPr lang="de-DE" altLang="en-US" sz="2000" dirty="0">
                <a:solidFill>
                  <a:srgbClr val="3333FF"/>
                </a:solidFill>
              </a:rPr>
              <a:t> </a:t>
            </a:r>
            <a:r>
              <a:rPr lang="de-DE" altLang="en-US" sz="2000" dirty="0" err="1">
                <a:solidFill>
                  <a:srgbClr val="FF0000"/>
                </a:solidFill>
              </a:rPr>
              <a:t>money</a:t>
            </a:r>
            <a:r>
              <a:rPr lang="de-DE" altLang="en-US" sz="2000" dirty="0">
                <a:solidFill>
                  <a:srgbClr val="3333FF"/>
                </a:solidFill>
              </a:rPr>
              <a:t> </a:t>
            </a:r>
            <a:r>
              <a:rPr lang="de-DE" altLang="en-US" sz="2000" dirty="0" err="1">
                <a:solidFill>
                  <a:srgbClr val="3333FF"/>
                </a:solidFill>
              </a:rPr>
              <a:t>offered</a:t>
            </a:r>
            <a:r>
              <a:rPr lang="de-DE" altLang="en-US" sz="2000" dirty="0">
                <a:solidFill>
                  <a:srgbClr val="3333FF"/>
                </a:solidFill>
              </a:rPr>
              <a:t> </a:t>
            </a:r>
            <a:r>
              <a:rPr lang="de-DE" altLang="en-US" sz="2000" dirty="0" err="1">
                <a:solidFill>
                  <a:srgbClr val="3333FF"/>
                </a:solidFill>
              </a:rPr>
              <a:t>by</a:t>
            </a:r>
            <a:r>
              <a:rPr lang="de-DE" altLang="en-US" sz="2000" dirty="0">
                <a:solidFill>
                  <a:srgbClr val="3333FF"/>
                </a:solidFill>
              </a:rPr>
              <a:t> </a:t>
            </a:r>
            <a:r>
              <a:rPr lang="de-DE" altLang="en-US" sz="2000" dirty="0" err="1">
                <a:solidFill>
                  <a:srgbClr val="3333FF"/>
                </a:solidFill>
              </a:rPr>
              <a:t>the</a:t>
            </a:r>
            <a:r>
              <a:rPr lang="de-DE" altLang="en-US" sz="2000" dirty="0">
                <a:solidFill>
                  <a:srgbClr val="3333FF"/>
                </a:solidFill>
              </a:rPr>
              <a:t> </a:t>
            </a:r>
            <a:r>
              <a:rPr lang="de-DE" altLang="en-US" sz="2000" dirty="0" err="1">
                <a:solidFill>
                  <a:srgbClr val="3333FF"/>
                </a:solidFill>
              </a:rPr>
              <a:t>central</a:t>
            </a:r>
            <a:r>
              <a:rPr lang="de-DE" altLang="en-US" sz="2000" dirty="0">
                <a:solidFill>
                  <a:srgbClr val="3333FF"/>
                </a:solidFill>
              </a:rPr>
              <a:t> </a:t>
            </a:r>
            <a:r>
              <a:rPr lang="de-DE" altLang="en-US" sz="2000" dirty="0" err="1">
                <a:solidFill>
                  <a:srgbClr val="3333FF"/>
                </a:solidFill>
              </a:rPr>
              <a:t>bank</a:t>
            </a:r>
            <a:r>
              <a:rPr lang="de-DE" altLang="en-US" sz="2000" dirty="0">
                <a:solidFill>
                  <a:srgbClr val="3333FF"/>
                </a:solidFill>
              </a:rPr>
              <a:t> </a:t>
            </a:r>
            <a:r>
              <a:rPr lang="de-DE" altLang="en-US" sz="2000" dirty="0" err="1">
                <a:solidFill>
                  <a:srgbClr val="FF0000"/>
                </a:solidFill>
              </a:rPr>
              <a:t>increases</a:t>
            </a:r>
            <a:r>
              <a:rPr lang="de-DE" altLang="en-US" sz="2000" dirty="0">
                <a:solidFill>
                  <a:srgbClr val="3333FF"/>
                </a:solidFill>
              </a:rPr>
              <a:t>: (M</a:t>
            </a:r>
            <a:r>
              <a:rPr lang="de-DE" altLang="en-US" sz="2000" baseline="-25000" dirty="0">
                <a:solidFill>
                  <a:srgbClr val="3333FF"/>
                </a:solidFill>
              </a:rPr>
              <a:t>D</a:t>
            </a:r>
            <a:r>
              <a:rPr lang="de-DE" altLang="en-US" sz="2000" dirty="0">
                <a:solidFill>
                  <a:srgbClr val="3333FF"/>
                </a:solidFill>
              </a:rPr>
              <a:t>/P</a:t>
            </a:r>
            <a:r>
              <a:rPr lang="de-DE" altLang="en-US" sz="2000" dirty="0">
                <a:solidFill>
                  <a:srgbClr val="3333FF"/>
                </a:solidFill>
                <a:cs typeface="Arial" pitchFamily="34" charset="0"/>
              </a:rPr>
              <a:t>↓)↑ This </a:t>
            </a:r>
            <a:r>
              <a:rPr lang="de-DE" altLang="en-US" sz="2000" dirty="0" err="1">
                <a:solidFill>
                  <a:srgbClr val="3333FF"/>
                </a:solidFill>
                <a:cs typeface="Arial" pitchFamily="34" charset="0"/>
              </a:rPr>
              <a:t>causes</a:t>
            </a:r>
            <a:r>
              <a:rPr lang="de-DE" altLang="en-US" sz="2000" dirty="0">
                <a:solidFill>
                  <a:srgbClr val="3333FF"/>
                </a:solidFill>
                <a:cs typeface="Arial" pitchFamily="34" charset="0"/>
              </a:rPr>
              <a:t> an </a:t>
            </a:r>
            <a:r>
              <a:rPr lang="de-DE" altLang="en-US" sz="2000" dirty="0" err="1">
                <a:solidFill>
                  <a:srgbClr val="FF0000"/>
                </a:solidFill>
                <a:cs typeface="Arial" pitchFamily="34" charset="0"/>
              </a:rPr>
              <a:t>increase</a:t>
            </a:r>
            <a:r>
              <a:rPr lang="de-DE" altLang="en-US" sz="2000" dirty="0">
                <a:solidFill>
                  <a:srgbClr val="FF0000"/>
                </a:solidFill>
                <a:cs typeface="Arial" pitchFamily="34" charset="0"/>
              </a:rPr>
              <a:t> in </a:t>
            </a:r>
            <a:r>
              <a:rPr lang="de-DE" altLang="en-US" sz="2000" dirty="0" err="1">
                <a:solidFill>
                  <a:srgbClr val="FF0000"/>
                </a:solidFill>
                <a:cs typeface="Arial" pitchFamily="34" charset="0"/>
              </a:rPr>
              <a:t>credit</a:t>
            </a:r>
            <a:r>
              <a:rPr lang="de-DE" altLang="en-US" sz="2000" dirty="0">
                <a:solidFill>
                  <a:srgbClr val="FF0000"/>
                </a:solidFill>
                <a:cs typeface="Arial" pitchFamily="34" charset="0"/>
              </a:rPr>
              <a:t> </a:t>
            </a:r>
            <a:r>
              <a:rPr lang="de-DE" altLang="en-US" sz="2000" dirty="0" err="1">
                <a:solidFill>
                  <a:srgbClr val="FF0000"/>
                </a:solidFill>
                <a:cs typeface="Arial" pitchFamily="34" charset="0"/>
              </a:rPr>
              <a:t>supply</a:t>
            </a:r>
            <a:r>
              <a:rPr lang="de-DE" altLang="en-US" sz="2000" dirty="0">
                <a:solidFill>
                  <a:srgbClr val="3333FF"/>
                </a:solidFill>
                <a:cs typeface="Arial" pitchFamily="34" charset="0"/>
              </a:rPr>
              <a:t> </a:t>
            </a:r>
            <a:r>
              <a:rPr lang="de-DE" altLang="en-US" sz="2000" dirty="0" err="1">
                <a:solidFill>
                  <a:srgbClr val="3333FF"/>
                </a:solidFill>
                <a:cs typeface="Arial" pitchFamily="34" charset="0"/>
              </a:rPr>
              <a:t>from</a:t>
            </a:r>
            <a:r>
              <a:rPr lang="de-DE" altLang="en-US" sz="2000" dirty="0">
                <a:solidFill>
                  <a:srgbClr val="3333FF"/>
                </a:solidFill>
                <a:cs typeface="Arial" pitchFamily="34" charset="0"/>
              </a:rPr>
              <a:t> S(</a:t>
            </a:r>
            <a:r>
              <a:rPr lang="de-DE" altLang="en-US" sz="2000" dirty="0" err="1">
                <a:solidFill>
                  <a:srgbClr val="3333FF"/>
                </a:solidFill>
                <a:cs typeface="Arial" pitchFamily="34" charset="0"/>
              </a:rPr>
              <a:t>Y</a:t>
            </a:r>
            <a:r>
              <a:rPr lang="de-DE" altLang="en-US" sz="2000" baseline="-25000" dirty="0" err="1">
                <a:solidFill>
                  <a:srgbClr val="3333FF"/>
                </a:solidFill>
                <a:cs typeface="Arial" pitchFamily="34" charset="0"/>
              </a:rPr>
              <a:t>1</a:t>
            </a:r>
            <a:r>
              <a:rPr lang="de-DE" altLang="en-US" sz="2000" dirty="0">
                <a:solidFill>
                  <a:srgbClr val="3333FF"/>
                </a:solidFill>
                <a:cs typeface="Arial" pitchFamily="34" charset="0"/>
              </a:rPr>
              <a:t>)+M</a:t>
            </a:r>
            <a:r>
              <a:rPr lang="de-DE" altLang="en-US" sz="2000" baseline="-25000" dirty="0">
                <a:solidFill>
                  <a:srgbClr val="3333FF"/>
                </a:solidFill>
                <a:cs typeface="Arial" pitchFamily="34" charset="0"/>
              </a:rPr>
              <a:t>D</a:t>
            </a:r>
            <a:r>
              <a:rPr lang="de-DE" altLang="en-US" sz="2000" dirty="0">
                <a:solidFill>
                  <a:srgbClr val="3333FF"/>
                </a:solidFill>
                <a:cs typeface="Arial" pitchFamily="34" charset="0"/>
              </a:rPr>
              <a:t>/</a:t>
            </a:r>
            <a:r>
              <a:rPr lang="de-DE" altLang="en-US" sz="2000" dirty="0" err="1">
                <a:solidFill>
                  <a:srgbClr val="3333FF"/>
                </a:solidFill>
                <a:cs typeface="Arial" pitchFamily="34" charset="0"/>
              </a:rPr>
              <a:t>P</a:t>
            </a:r>
            <a:r>
              <a:rPr lang="de-DE" altLang="en-US" sz="2000" baseline="-25000" dirty="0" err="1">
                <a:solidFill>
                  <a:srgbClr val="3333FF"/>
                </a:solidFill>
                <a:cs typeface="Arial" pitchFamily="34" charset="0"/>
              </a:rPr>
              <a:t>1</a:t>
            </a:r>
            <a:r>
              <a:rPr lang="de-DE" altLang="en-US" sz="2000" dirty="0">
                <a:solidFill>
                  <a:srgbClr val="3333FF"/>
                </a:solidFill>
                <a:cs typeface="Arial" pitchFamily="34" charset="0"/>
              </a:rPr>
              <a:t> </a:t>
            </a:r>
            <a:r>
              <a:rPr lang="de-DE" altLang="en-US" sz="2000" dirty="0" err="1">
                <a:solidFill>
                  <a:srgbClr val="3333FF"/>
                </a:solidFill>
                <a:cs typeface="Arial" pitchFamily="34" charset="0"/>
              </a:rPr>
              <a:t>to</a:t>
            </a:r>
            <a:r>
              <a:rPr lang="de-DE" altLang="en-US" sz="2000" dirty="0">
                <a:solidFill>
                  <a:srgbClr val="3333FF"/>
                </a:solidFill>
                <a:cs typeface="Arial" pitchFamily="34" charset="0"/>
              </a:rPr>
              <a:t> </a:t>
            </a:r>
            <a:r>
              <a:rPr lang="de-DE" altLang="en-US" sz="2000" dirty="0">
                <a:solidFill>
                  <a:srgbClr val="3333FF"/>
                </a:solidFill>
              </a:rPr>
              <a:t>S(</a:t>
            </a:r>
            <a:r>
              <a:rPr lang="de-DE" altLang="en-US" sz="2000" dirty="0" err="1">
                <a:solidFill>
                  <a:srgbClr val="3333FF"/>
                </a:solidFill>
              </a:rPr>
              <a:t>Y</a:t>
            </a:r>
            <a:r>
              <a:rPr lang="de-DE" altLang="en-US" sz="2000" baseline="-25000" dirty="0" err="1">
                <a:solidFill>
                  <a:srgbClr val="3333FF"/>
                </a:solidFill>
              </a:rPr>
              <a:t>1</a:t>
            </a:r>
            <a:r>
              <a:rPr lang="de-DE" altLang="en-US" sz="2000" dirty="0">
                <a:solidFill>
                  <a:srgbClr val="3333FF"/>
                </a:solidFill>
              </a:rPr>
              <a:t>)+M</a:t>
            </a:r>
            <a:r>
              <a:rPr lang="de-DE" altLang="en-US" sz="2000" baseline="-25000" dirty="0">
                <a:solidFill>
                  <a:srgbClr val="3333FF"/>
                </a:solidFill>
              </a:rPr>
              <a:t>D</a:t>
            </a:r>
            <a:r>
              <a:rPr lang="de-DE" altLang="en-US" sz="2000" dirty="0">
                <a:solidFill>
                  <a:srgbClr val="3333FF"/>
                </a:solidFill>
              </a:rPr>
              <a:t>/</a:t>
            </a:r>
            <a:r>
              <a:rPr lang="de-DE" altLang="en-US" sz="2000" dirty="0" err="1">
                <a:solidFill>
                  <a:srgbClr val="3333FF"/>
                </a:solidFill>
              </a:rPr>
              <a:t>P</a:t>
            </a:r>
            <a:r>
              <a:rPr lang="de-DE" altLang="en-US" sz="2000" baseline="-25000" dirty="0" err="1">
                <a:solidFill>
                  <a:srgbClr val="3333FF"/>
                </a:solidFill>
              </a:rPr>
              <a:t>2</a:t>
            </a:r>
            <a:endParaRPr lang="de-DE" altLang="en-US" sz="2000" baseline="-25000" dirty="0">
              <a:solidFill>
                <a:srgbClr val="3333FF"/>
              </a:solidFill>
            </a:endParaRPr>
          </a:p>
        </p:txBody>
      </p:sp>
      <p:sp>
        <p:nvSpPr>
          <p:cNvPr id="7703559" name="Rectangle 7"/>
          <p:cNvSpPr>
            <a:spLocks noChangeArrowheads="1"/>
          </p:cNvSpPr>
          <p:nvPr/>
        </p:nvSpPr>
        <p:spPr bwMode="auto">
          <a:xfrm>
            <a:off x="28575" y="0"/>
            <a:ext cx="9144000" cy="942975"/>
          </a:xfrm>
          <a:prstGeom prst="rect">
            <a:avLst/>
          </a:prstGeom>
          <a:noFill/>
          <a:ln w="9525">
            <a:noFill/>
            <a:miter lim="800000"/>
            <a:headEnd/>
            <a:tailEnd/>
          </a:ln>
        </p:spPr>
        <p:txBody>
          <a:bodyPr anchor="ctr"/>
          <a:lstStyle/>
          <a:p>
            <a:pPr algn="ctr" eaLnBrk="1" hangingPunct="1">
              <a:defRPr/>
            </a:pPr>
            <a:r>
              <a:rPr lang="de-DE" sz="2800" b="1" dirty="0">
                <a:solidFill>
                  <a:srgbClr val="FFFF00"/>
                </a:solidFill>
                <a:effectLst>
                  <a:outerShdw blurRad="38100" dist="38100" dir="2700000" algn="tl">
                    <a:srgbClr val="000000"/>
                  </a:outerShdw>
                </a:effectLst>
              </a:rPr>
              <a:t>4. The </a:t>
            </a:r>
            <a:r>
              <a:rPr lang="de-DE" sz="2800" b="1" dirty="0" err="1">
                <a:solidFill>
                  <a:srgbClr val="FFFF00"/>
                </a:solidFill>
                <a:effectLst>
                  <a:outerShdw blurRad="38100" dist="38100" dir="2700000" algn="tl">
                    <a:srgbClr val="000000"/>
                  </a:outerShdw>
                </a:effectLst>
              </a:rPr>
              <a:t>Keynesian</a:t>
            </a:r>
            <a:r>
              <a:rPr lang="de-DE" sz="2800" b="1" dirty="0">
                <a:solidFill>
                  <a:srgbClr val="FFFF00"/>
                </a:solidFill>
                <a:effectLst>
                  <a:outerShdw blurRad="38100" dist="38100" dir="2700000" algn="tl">
                    <a:srgbClr val="000000"/>
                  </a:outerShdw>
                </a:effectLst>
              </a:rPr>
              <a:t> Model </a:t>
            </a:r>
            <a:r>
              <a:rPr lang="de-DE" sz="2800" b="1" dirty="0" err="1">
                <a:solidFill>
                  <a:srgbClr val="FFFF00"/>
                </a:solidFill>
                <a:effectLst>
                  <a:outerShdw blurRad="38100" dist="38100" dir="2700000" algn="tl">
                    <a:srgbClr val="000000"/>
                  </a:outerShdw>
                </a:effectLst>
              </a:rPr>
              <a:t>and</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its</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Policy</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Implications</a:t>
            </a:r>
            <a:br>
              <a:rPr lang="de-DE" sz="2600" b="1" dirty="0">
                <a:solidFill>
                  <a:srgbClr val="FFFF00"/>
                </a:solidFill>
                <a:effectLst>
                  <a:outerShdw blurRad="38100" dist="38100" dir="2700000" algn="tl">
                    <a:srgbClr val="000000"/>
                  </a:outerShdw>
                </a:effectLst>
              </a:rPr>
            </a:br>
            <a:r>
              <a:rPr lang="de-DE" sz="2600" b="1" dirty="0">
                <a:solidFill>
                  <a:srgbClr val="FFFF00"/>
                </a:solidFill>
                <a:effectLst>
                  <a:outerShdw blurRad="38100" dist="38100" dir="2700000" algn="tl">
                    <a:srgbClr val="000000"/>
                  </a:outerShdw>
                </a:effectLst>
              </a:rPr>
              <a:t>4.4. The Long-run </a:t>
            </a:r>
            <a:r>
              <a:rPr lang="de-DE" sz="2600" b="1" dirty="0" err="1">
                <a:solidFill>
                  <a:srgbClr val="FFFF00"/>
                </a:solidFill>
                <a:effectLst>
                  <a:outerShdw blurRad="38100" dist="38100" dir="2700000" algn="tl">
                    <a:srgbClr val="000000"/>
                  </a:outerShdw>
                </a:effectLst>
              </a:rPr>
              <a:t>Implications</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of</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the</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Keynesian</a:t>
            </a:r>
            <a:r>
              <a:rPr lang="de-DE" sz="2600" b="1" dirty="0">
                <a:solidFill>
                  <a:srgbClr val="FFFF00"/>
                </a:solidFill>
                <a:effectLst>
                  <a:outerShdw blurRad="38100" dist="38100" dir="2700000" algn="tl">
                    <a:srgbClr val="000000"/>
                  </a:outerShdw>
                </a:effectLst>
              </a:rPr>
              <a:t> Model</a:t>
            </a:r>
          </a:p>
        </p:txBody>
      </p:sp>
      <p:graphicFrame>
        <p:nvGraphicFramePr>
          <p:cNvPr id="59" name="Object 8">
            <a:extLst>
              <a:ext uri="{FF2B5EF4-FFF2-40B4-BE49-F238E27FC236}">
                <a16:creationId xmlns:a16="http://schemas.microsoft.com/office/drawing/2014/main" id="{93792717-B64F-4B90-978D-11694D0BB5CA}"/>
              </a:ext>
            </a:extLst>
          </p:cNvPr>
          <p:cNvGraphicFramePr>
            <a:graphicFrameLocks/>
          </p:cNvGraphicFramePr>
          <p:nvPr/>
        </p:nvGraphicFramePr>
        <p:xfrm>
          <a:off x="4819650" y="1143000"/>
          <a:ext cx="3079750" cy="2330450"/>
        </p:xfrm>
        <a:graphic>
          <a:graphicData uri="http://schemas.openxmlformats.org/presentationml/2006/ole">
            <mc:AlternateContent xmlns:mc="http://schemas.openxmlformats.org/markup-compatibility/2006">
              <mc:Choice xmlns:v="urn:schemas-microsoft-com:vml" Requires="v">
                <p:oleObj spid="_x0000_s190456" name="Diagramm" r:id="rId4" imgW="7448702" imgH="5315102" progId="MSGraph.Chart.8">
                  <p:embed followColorScheme="full"/>
                </p:oleObj>
              </mc:Choice>
              <mc:Fallback>
                <p:oleObj name="Diagramm" r:id="rId4" imgW="7448702" imgH="5315102" progId="MSGraph.Chart.8">
                  <p:embed followColorScheme="full"/>
                  <p:pic>
                    <p:nvPicPr>
                      <p:cNvPr id="254978" name="Object 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19650" y="11430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60" name="Object 2">
            <a:extLst>
              <a:ext uri="{FF2B5EF4-FFF2-40B4-BE49-F238E27FC236}">
                <a16:creationId xmlns:a16="http://schemas.microsoft.com/office/drawing/2014/main" id="{F51D6764-1AEB-4252-ACE5-130257827F4E}"/>
              </a:ext>
            </a:extLst>
          </p:cNvPr>
          <p:cNvGraphicFramePr>
            <a:graphicFrameLocks/>
          </p:cNvGraphicFramePr>
          <p:nvPr/>
        </p:nvGraphicFramePr>
        <p:xfrm>
          <a:off x="1058863" y="1143000"/>
          <a:ext cx="3079750" cy="2330450"/>
        </p:xfrm>
        <a:graphic>
          <a:graphicData uri="http://schemas.openxmlformats.org/presentationml/2006/ole">
            <mc:AlternateContent xmlns:mc="http://schemas.openxmlformats.org/markup-compatibility/2006">
              <mc:Choice xmlns:v="urn:schemas-microsoft-com:vml" Requires="v">
                <p:oleObj spid="_x0000_s190457" name="Diagramm" r:id="rId6" imgW="7439008" imgH="5315085" progId="MSGraph.Chart.8">
                  <p:embed followColorScheme="full"/>
                </p:oleObj>
              </mc:Choice>
              <mc:Fallback>
                <p:oleObj name="Diagramm" r:id="rId6" imgW="7439008" imgH="5315085" progId="MSGraph.Chart.8">
                  <p:embed followColorScheme="full"/>
                  <p:pic>
                    <p:nvPicPr>
                      <p:cNvPr id="254981" name="Object 2"/>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58863" y="11430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1" name="Line 4">
            <a:extLst>
              <a:ext uri="{FF2B5EF4-FFF2-40B4-BE49-F238E27FC236}">
                <a16:creationId xmlns:a16="http://schemas.microsoft.com/office/drawing/2014/main" id="{0476A6D3-BF3C-4E93-93D4-0ECC6B78BEAB}"/>
              </a:ext>
            </a:extLst>
          </p:cNvPr>
          <p:cNvSpPr>
            <a:spLocks noChangeShapeType="1"/>
          </p:cNvSpPr>
          <p:nvPr/>
        </p:nvSpPr>
        <p:spPr bwMode="auto">
          <a:xfrm>
            <a:off x="1462088" y="1452563"/>
            <a:ext cx="1771650" cy="13366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2" name="Text Box 18">
            <a:extLst>
              <a:ext uri="{FF2B5EF4-FFF2-40B4-BE49-F238E27FC236}">
                <a16:creationId xmlns:a16="http://schemas.microsoft.com/office/drawing/2014/main" id="{6D0DFB78-1D50-49E4-92D7-0A7665DEE3D4}"/>
              </a:ext>
            </a:extLst>
          </p:cNvPr>
          <p:cNvSpPr txBox="1">
            <a:spLocks noChangeArrowheads="1"/>
          </p:cNvSpPr>
          <p:nvPr/>
        </p:nvSpPr>
        <p:spPr bwMode="auto">
          <a:xfrm>
            <a:off x="4706938" y="3243263"/>
            <a:ext cx="4492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1" baseline="0"/>
              <a:t>P</a:t>
            </a:r>
            <a:r>
              <a:rPr lang="de-DE" altLang="en-US" sz="1800" b="1" baseline="0"/>
              <a:t>  </a:t>
            </a:r>
          </a:p>
        </p:txBody>
      </p:sp>
      <p:sp>
        <p:nvSpPr>
          <p:cNvPr id="63" name="Text Box 21">
            <a:extLst>
              <a:ext uri="{FF2B5EF4-FFF2-40B4-BE49-F238E27FC236}">
                <a16:creationId xmlns:a16="http://schemas.microsoft.com/office/drawing/2014/main" id="{FBF87285-7186-434E-BED2-3298DAB33BA4}"/>
              </a:ext>
            </a:extLst>
          </p:cNvPr>
          <p:cNvSpPr txBox="1">
            <a:spLocks noChangeArrowheads="1"/>
          </p:cNvSpPr>
          <p:nvPr/>
        </p:nvSpPr>
        <p:spPr bwMode="auto">
          <a:xfrm>
            <a:off x="5060950" y="9112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t>Y</a:t>
            </a:r>
          </a:p>
        </p:txBody>
      </p:sp>
      <p:sp>
        <p:nvSpPr>
          <p:cNvPr id="64" name="Text Box 22">
            <a:extLst>
              <a:ext uri="{FF2B5EF4-FFF2-40B4-BE49-F238E27FC236}">
                <a16:creationId xmlns:a16="http://schemas.microsoft.com/office/drawing/2014/main" id="{7C698D2F-9361-4711-9DE8-AD420515DE5F}"/>
              </a:ext>
            </a:extLst>
          </p:cNvPr>
          <p:cNvSpPr txBox="1">
            <a:spLocks noChangeArrowheads="1"/>
          </p:cNvSpPr>
          <p:nvPr/>
        </p:nvSpPr>
        <p:spPr bwMode="auto">
          <a:xfrm>
            <a:off x="7124700" y="19081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65" name="Text Box 23">
            <a:extLst>
              <a:ext uri="{FF2B5EF4-FFF2-40B4-BE49-F238E27FC236}">
                <a16:creationId xmlns:a16="http://schemas.microsoft.com/office/drawing/2014/main" id="{B4CA2538-A4B9-406F-856D-B8DA83A26EBD}"/>
              </a:ext>
            </a:extLst>
          </p:cNvPr>
          <p:cNvSpPr txBox="1">
            <a:spLocks noChangeArrowheads="1"/>
          </p:cNvSpPr>
          <p:nvPr/>
        </p:nvSpPr>
        <p:spPr bwMode="auto">
          <a:xfrm>
            <a:off x="7789863" y="27257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66" name="Line 24">
            <a:extLst>
              <a:ext uri="{FF2B5EF4-FFF2-40B4-BE49-F238E27FC236}">
                <a16:creationId xmlns:a16="http://schemas.microsoft.com/office/drawing/2014/main" id="{8906674F-756D-4993-85D4-CAD36C923868}"/>
              </a:ext>
            </a:extLst>
          </p:cNvPr>
          <p:cNvSpPr>
            <a:spLocks noChangeShapeType="1"/>
          </p:cNvSpPr>
          <p:nvPr/>
        </p:nvSpPr>
        <p:spPr bwMode="auto">
          <a:xfrm flipV="1">
            <a:off x="5060950" y="12779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7" name="Line 25">
            <a:extLst>
              <a:ext uri="{FF2B5EF4-FFF2-40B4-BE49-F238E27FC236}">
                <a16:creationId xmlns:a16="http://schemas.microsoft.com/office/drawing/2014/main" id="{70EE655E-6305-43DB-A39B-550E7A69E777}"/>
              </a:ext>
            </a:extLst>
          </p:cNvPr>
          <p:cNvSpPr>
            <a:spLocks noChangeShapeType="1"/>
          </p:cNvSpPr>
          <p:nvPr/>
        </p:nvSpPr>
        <p:spPr bwMode="auto">
          <a:xfrm flipV="1">
            <a:off x="5062538" y="21050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8" name="Line 26">
            <a:extLst>
              <a:ext uri="{FF2B5EF4-FFF2-40B4-BE49-F238E27FC236}">
                <a16:creationId xmlns:a16="http://schemas.microsoft.com/office/drawing/2014/main" id="{96CF31E8-206F-402F-B582-90AB800A6E88}"/>
              </a:ext>
            </a:extLst>
          </p:cNvPr>
          <p:cNvSpPr>
            <a:spLocks noChangeShapeType="1"/>
          </p:cNvSpPr>
          <p:nvPr/>
        </p:nvSpPr>
        <p:spPr bwMode="auto">
          <a:xfrm>
            <a:off x="7783513" y="30543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9" name="Line 27">
            <a:extLst>
              <a:ext uri="{FF2B5EF4-FFF2-40B4-BE49-F238E27FC236}">
                <a16:creationId xmlns:a16="http://schemas.microsoft.com/office/drawing/2014/main" id="{5D9C9893-05D1-4C21-9DD7-D45362C7B07E}"/>
              </a:ext>
            </a:extLst>
          </p:cNvPr>
          <p:cNvSpPr>
            <a:spLocks noChangeShapeType="1"/>
          </p:cNvSpPr>
          <p:nvPr/>
        </p:nvSpPr>
        <p:spPr bwMode="auto">
          <a:xfrm rot="5400000" flipH="1">
            <a:off x="5008563" y="12668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0" name="Text Box 28">
            <a:extLst>
              <a:ext uri="{FF2B5EF4-FFF2-40B4-BE49-F238E27FC236}">
                <a16:creationId xmlns:a16="http://schemas.microsoft.com/office/drawing/2014/main" id="{5FCBEED3-6723-4CF3-8D90-A078FCC6B912}"/>
              </a:ext>
            </a:extLst>
          </p:cNvPr>
          <p:cNvSpPr txBox="1">
            <a:spLocks noChangeArrowheads="1"/>
          </p:cNvSpPr>
          <p:nvPr/>
        </p:nvSpPr>
        <p:spPr bwMode="auto">
          <a:xfrm>
            <a:off x="4546600" y="259873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I1</a:t>
            </a:r>
            <a:endParaRPr lang="el-GR" altLang="en-US" sz="2000" dirty="0">
              <a:solidFill>
                <a:srgbClr val="66FFFF"/>
              </a:solidFill>
            </a:endParaRPr>
          </a:p>
        </p:txBody>
      </p:sp>
      <p:sp>
        <p:nvSpPr>
          <p:cNvPr id="71" name="AutoShape 29">
            <a:extLst>
              <a:ext uri="{FF2B5EF4-FFF2-40B4-BE49-F238E27FC236}">
                <a16:creationId xmlns:a16="http://schemas.microsoft.com/office/drawing/2014/main" id="{57DF9EAA-32F8-4D80-8F06-2FF367D33F4B}"/>
              </a:ext>
            </a:extLst>
          </p:cNvPr>
          <p:cNvSpPr>
            <a:spLocks/>
          </p:cNvSpPr>
          <p:nvPr/>
        </p:nvSpPr>
        <p:spPr bwMode="auto">
          <a:xfrm>
            <a:off x="4819650" y="2551113"/>
            <a:ext cx="242888" cy="492125"/>
          </a:xfrm>
          <a:prstGeom prst="leftBrace">
            <a:avLst>
              <a:gd name="adj1" fmla="val 16884"/>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2" name="Line 33">
            <a:extLst>
              <a:ext uri="{FF2B5EF4-FFF2-40B4-BE49-F238E27FC236}">
                <a16:creationId xmlns:a16="http://schemas.microsoft.com/office/drawing/2014/main" id="{EB372F4B-977D-4AF4-B8F0-34FA72694D6E}"/>
              </a:ext>
            </a:extLst>
          </p:cNvPr>
          <p:cNvSpPr>
            <a:spLocks noChangeShapeType="1"/>
          </p:cNvSpPr>
          <p:nvPr/>
        </p:nvSpPr>
        <p:spPr bwMode="auto">
          <a:xfrm flipV="1">
            <a:off x="5075238" y="15986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 name="Line 34">
            <a:extLst>
              <a:ext uri="{FF2B5EF4-FFF2-40B4-BE49-F238E27FC236}">
                <a16:creationId xmlns:a16="http://schemas.microsoft.com/office/drawing/2014/main" id="{B1C552C2-F563-4325-8BBD-B81199A0B847}"/>
              </a:ext>
            </a:extLst>
          </p:cNvPr>
          <p:cNvSpPr>
            <a:spLocks noChangeShapeType="1"/>
          </p:cNvSpPr>
          <p:nvPr/>
        </p:nvSpPr>
        <p:spPr bwMode="auto">
          <a:xfrm rot="5400000" flipH="1">
            <a:off x="5633244" y="2534444"/>
            <a:ext cx="10747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4" name="Line 35">
            <a:extLst>
              <a:ext uri="{FF2B5EF4-FFF2-40B4-BE49-F238E27FC236}">
                <a16:creationId xmlns:a16="http://schemas.microsoft.com/office/drawing/2014/main" id="{DB949A8E-7885-4266-A2F2-24FF389FABDA}"/>
              </a:ext>
            </a:extLst>
          </p:cNvPr>
          <p:cNvSpPr>
            <a:spLocks noChangeShapeType="1"/>
          </p:cNvSpPr>
          <p:nvPr/>
        </p:nvSpPr>
        <p:spPr bwMode="auto">
          <a:xfrm>
            <a:off x="5053013" y="20431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 name="Oval 36">
            <a:extLst>
              <a:ext uri="{FF2B5EF4-FFF2-40B4-BE49-F238E27FC236}">
                <a16:creationId xmlns:a16="http://schemas.microsoft.com/office/drawing/2014/main" id="{E969EF06-F508-4E86-83C1-7876E7D5B710}"/>
              </a:ext>
            </a:extLst>
          </p:cNvPr>
          <p:cNvSpPr>
            <a:spLocks noChangeArrowheads="1"/>
          </p:cNvSpPr>
          <p:nvPr/>
        </p:nvSpPr>
        <p:spPr bwMode="auto">
          <a:xfrm>
            <a:off x="6124575" y="20161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6" name="Text Box 38">
            <a:extLst>
              <a:ext uri="{FF2B5EF4-FFF2-40B4-BE49-F238E27FC236}">
                <a16:creationId xmlns:a16="http://schemas.microsoft.com/office/drawing/2014/main" id="{8143D338-5F55-4DF9-A487-98FB9472EEBE}"/>
              </a:ext>
            </a:extLst>
          </p:cNvPr>
          <p:cNvSpPr txBox="1">
            <a:spLocks noChangeArrowheads="1"/>
          </p:cNvSpPr>
          <p:nvPr/>
        </p:nvSpPr>
        <p:spPr bwMode="auto">
          <a:xfrm>
            <a:off x="6113463" y="32258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endParaRPr lang="el-GR" altLang="en-US" sz="2000" baseline="-25000" dirty="0">
              <a:solidFill>
                <a:srgbClr val="66FFFF"/>
              </a:solidFill>
            </a:endParaRPr>
          </a:p>
        </p:txBody>
      </p:sp>
      <p:sp>
        <p:nvSpPr>
          <p:cNvPr id="77" name="Text Box 39">
            <a:extLst>
              <a:ext uri="{FF2B5EF4-FFF2-40B4-BE49-F238E27FC236}">
                <a16:creationId xmlns:a16="http://schemas.microsoft.com/office/drawing/2014/main" id="{862B2AB6-3D0B-4F4E-BD3B-1330076FDD34}"/>
              </a:ext>
            </a:extLst>
          </p:cNvPr>
          <p:cNvSpPr txBox="1">
            <a:spLocks noChangeArrowheads="1"/>
          </p:cNvSpPr>
          <p:nvPr/>
        </p:nvSpPr>
        <p:spPr bwMode="auto">
          <a:xfrm>
            <a:off x="7099300" y="1393825"/>
            <a:ext cx="1763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8" name="Text Box 49">
            <a:extLst>
              <a:ext uri="{FF2B5EF4-FFF2-40B4-BE49-F238E27FC236}">
                <a16:creationId xmlns:a16="http://schemas.microsoft.com/office/drawing/2014/main" id="{EA9BE1DC-D55D-44A6-B580-312B90F31562}"/>
              </a:ext>
            </a:extLst>
          </p:cNvPr>
          <p:cNvSpPr txBox="1">
            <a:spLocks noChangeArrowheads="1"/>
          </p:cNvSpPr>
          <p:nvPr/>
        </p:nvSpPr>
        <p:spPr bwMode="auto">
          <a:xfrm>
            <a:off x="862013" y="16303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9" name="Line 50">
            <a:extLst>
              <a:ext uri="{FF2B5EF4-FFF2-40B4-BE49-F238E27FC236}">
                <a16:creationId xmlns:a16="http://schemas.microsoft.com/office/drawing/2014/main" id="{D6B43B31-5D2C-40B1-AD3D-5A57AB209CB2}"/>
              </a:ext>
            </a:extLst>
          </p:cNvPr>
          <p:cNvSpPr>
            <a:spLocks noChangeShapeType="1"/>
          </p:cNvSpPr>
          <p:nvPr/>
        </p:nvSpPr>
        <p:spPr bwMode="auto">
          <a:xfrm rot="5400000" flipH="1">
            <a:off x="1325563" y="1255713"/>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0" name="Line 51">
            <a:extLst>
              <a:ext uri="{FF2B5EF4-FFF2-40B4-BE49-F238E27FC236}">
                <a16:creationId xmlns:a16="http://schemas.microsoft.com/office/drawing/2014/main" id="{6E59DDB2-F687-4A06-B383-DCC915699D48}"/>
              </a:ext>
            </a:extLst>
          </p:cNvPr>
          <p:cNvSpPr>
            <a:spLocks noChangeShapeType="1"/>
          </p:cNvSpPr>
          <p:nvPr/>
        </p:nvSpPr>
        <p:spPr bwMode="auto">
          <a:xfrm flipV="1">
            <a:off x="2184400" y="1501775"/>
            <a:ext cx="4763"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1" name="Line 84">
            <a:extLst>
              <a:ext uri="{FF2B5EF4-FFF2-40B4-BE49-F238E27FC236}">
                <a16:creationId xmlns:a16="http://schemas.microsoft.com/office/drawing/2014/main" id="{B1D90F8A-16AD-49EE-89CB-EF093D3718A5}"/>
              </a:ext>
            </a:extLst>
          </p:cNvPr>
          <p:cNvSpPr>
            <a:spLocks noChangeShapeType="1"/>
          </p:cNvSpPr>
          <p:nvPr/>
        </p:nvSpPr>
        <p:spPr bwMode="auto">
          <a:xfrm>
            <a:off x="1484313" y="1312863"/>
            <a:ext cx="1792287"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 name="Line 53">
            <a:extLst>
              <a:ext uri="{FF2B5EF4-FFF2-40B4-BE49-F238E27FC236}">
                <a16:creationId xmlns:a16="http://schemas.microsoft.com/office/drawing/2014/main" id="{7B5D1A30-17A6-4626-821A-5DF4CE5DB980}"/>
              </a:ext>
            </a:extLst>
          </p:cNvPr>
          <p:cNvSpPr>
            <a:spLocks noChangeShapeType="1"/>
          </p:cNvSpPr>
          <p:nvPr/>
        </p:nvSpPr>
        <p:spPr bwMode="auto">
          <a:xfrm>
            <a:off x="1360488" y="1803400"/>
            <a:ext cx="830262" cy="1588"/>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 name="Oval 54">
            <a:extLst>
              <a:ext uri="{FF2B5EF4-FFF2-40B4-BE49-F238E27FC236}">
                <a16:creationId xmlns:a16="http://schemas.microsoft.com/office/drawing/2014/main" id="{AEF6ADB3-B0C6-4916-9FD4-DA8DB7624F6F}"/>
              </a:ext>
            </a:extLst>
          </p:cNvPr>
          <p:cNvSpPr>
            <a:spLocks noChangeArrowheads="1"/>
          </p:cNvSpPr>
          <p:nvPr/>
        </p:nvSpPr>
        <p:spPr bwMode="auto">
          <a:xfrm>
            <a:off x="2151063" y="17605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4" name="Text Box 55">
            <a:extLst>
              <a:ext uri="{FF2B5EF4-FFF2-40B4-BE49-F238E27FC236}">
                <a16:creationId xmlns:a16="http://schemas.microsoft.com/office/drawing/2014/main" id="{A1E5138E-FB50-4568-AB96-948F95B2E871}"/>
              </a:ext>
            </a:extLst>
          </p:cNvPr>
          <p:cNvSpPr txBox="1">
            <a:spLocks noChangeArrowheads="1"/>
          </p:cNvSpPr>
          <p:nvPr/>
        </p:nvSpPr>
        <p:spPr bwMode="auto">
          <a:xfrm>
            <a:off x="1733550" y="3203575"/>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85" name="Text Box 56">
            <a:extLst>
              <a:ext uri="{FF2B5EF4-FFF2-40B4-BE49-F238E27FC236}">
                <a16:creationId xmlns:a16="http://schemas.microsoft.com/office/drawing/2014/main" id="{9072EB07-ABF6-4BD5-A86C-4DDE7024E875}"/>
              </a:ext>
            </a:extLst>
          </p:cNvPr>
          <p:cNvSpPr txBox="1">
            <a:spLocks noChangeArrowheads="1"/>
          </p:cNvSpPr>
          <p:nvPr/>
        </p:nvSpPr>
        <p:spPr bwMode="auto">
          <a:xfrm>
            <a:off x="3992563" y="2687638"/>
            <a:ext cx="5429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86" name="Text Box 57">
            <a:extLst>
              <a:ext uri="{FF2B5EF4-FFF2-40B4-BE49-F238E27FC236}">
                <a16:creationId xmlns:a16="http://schemas.microsoft.com/office/drawing/2014/main" id="{99882876-615A-4197-B2F9-C27463A06BB7}"/>
              </a:ext>
            </a:extLst>
          </p:cNvPr>
          <p:cNvSpPr txBox="1">
            <a:spLocks noChangeArrowheads="1"/>
          </p:cNvSpPr>
          <p:nvPr/>
        </p:nvSpPr>
        <p:spPr bwMode="auto">
          <a:xfrm>
            <a:off x="3195638" y="2576513"/>
            <a:ext cx="5175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endParaRPr lang="el-GR" altLang="en-US" sz="1800" baseline="0">
              <a:solidFill>
                <a:srgbClr val="66FFFF"/>
              </a:solidFill>
            </a:endParaRPr>
          </a:p>
        </p:txBody>
      </p:sp>
      <p:sp>
        <p:nvSpPr>
          <p:cNvPr id="87" name="Text Box 58">
            <a:extLst>
              <a:ext uri="{FF2B5EF4-FFF2-40B4-BE49-F238E27FC236}">
                <a16:creationId xmlns:a16="http://schemas.microsoft.com/office/drawing/2014/main" id="{75398AF4-71D7-4A3D-AB22-AE901DA415F0}"/>
              </a:ext>
            </a:extLst>
          </p:cNvPr>
          <p:cNvSpPr txBox="1">
            <a:spLocks noChangeArrowheads="1"/>
          </p:cNvSpPr>
          <p:nvPr/>
        </p:nvSpPr>
        <p:spPr bwMode="auto">
          <a:xfrm>
            <a:off x="3105150" y="2097088"/>
            <a:ext cx="152876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a:t>
            </a:r>
            <a:endParaRPr lang="el-GR" altLang="en-US" sz="2000" baseline="0" dirty="0">
              <a:solidFill>
                <a:srgbClr val="FF33CC"/>
              </a:solidFill>
            </a:endParaRPr>
          </a:p>
        </p:txBody>
      </p:sp>
      <p:sp>
        <p:nvSpPr>
          <p:cNvPr id="88" name="Text Box 60">
            <a:extLst>
              <a:ext uri="{FF2B5EF4-FFF2-40B4-BE49-F238E27FC236}">
                <a16:creationId xmlns:a16="http://schemas.microsoft.com/office/drawing/2014/main" id="{7FE57C67-8614-4473-87BC-C0D03728FA3A}"/>
              </a:ext>
            </a:extLst>
          </p:cNvPr>
          <p:cNvSpPr txBox="1">
            <a:spLocks noChangeArrowheads="1"/>
          </p:cNvSpPr>
          <p:nvPr/>
        </p:nvSpPr>
        <p:spPr bwMode="auto">
          <a:xfrm>
            <a:off x="2027238" y="3209925"/>
            <a:ext cx="142716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1</a:t>
            </a:r>
            <a:r>
              <a:rPr lang="de-DE" altLang="en-US" sz="2000" baseline="0" dirty="0">
                <a:solidFill>
                  <a:srgbClr val="FF33CC"/>
                </a:solidFill>
              </a:rPr>
              <a:t>+R</a:t>
            </a:r>
            <a:r>
              <a:rPr lang="de-DE" altLang="en-US" sz="2000" baseline="-25000" dirty="0">
                <a:solidFill>
                  <a:srgbClr val="FF33CC"/>
                </a:solidFill>
              </a:rPr>
              <a:t>D,1</a:t>
            </a:r>
            <a:endParaRPr lang="el-GR" altLang="en-US" sz="2000" baseline="0" dirty="0">
              <a:solidFill>
                <a:srgbClr val="FF33CC"/>
              </a:solidFill>
            </a:endParaRPr>
          </a:p>
        </p:txBody>
      </p:sp>
      <p:sp>
        <p:nvSpPr>
          <p:cNvPr id="89" name="Oval 61">
            <a:extLst>
              <a:ext uri="{FF2B5EF4-FFF2-40B4-BE49-F238E27FC236}">
                <a16:creationId xmlns:a16="http://schemas.microsoft.com/office/drawing/2014/main" id="{6C1BEC46-EB1E-4532-8DB7-22DDF55AFD1F}"/>
              </a:ext>
            </a:extLst>
          </p:cNvPr>
          <p:cNvSpPr>
            <a:spLocks noChangeArrowheads="1"/>
          </p:cNvSpPr>
          <p:nvPr/>
        </p:nvSpPr>
        <p:spPr bwMode="auto">
          <a:xfrm>
            <a:off x="1873250" y="17605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0" name="Line 63">
            <a:extLst>
              <a:ext uri="{FF2B5EF4-FFF2-40B4-BE49-F238E27FC236}">
                <a16:creationId xmlns:a16="http://schemas.microsoft.com/office/drawing/2014/main" id="{CAB6BA53-8A27-49ED-94A1-80C7DA8B5BC2}"/>
              </a:ext>
            </a:extLst>
          </p:cNvPr>
          <p:cNvSpPr>
            <a:spLocks noChangeShapeType="1"/>
          </p:cNvSpPr>
          <p:nvPr/>
        </p:nvSpPr>
        <p:spPr bwMode="auto">
          <a:xfrm>
            <a:off x="4024313" y="30591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1" name="Line 73">
            <a:extLst>
              <a:ext uri="{FF2B5EF4-FFF2-40B4-BE49-F238E27FC236}">
                <a16:creationId xmlns:a16="http://schemas.microsoft.com/office/drawing/2014/main" id="{7E99643B-648B-4ABF-B3DA-477DD6E2CB50}"/>
              </a:ext>
            </a:extLst>
          </p:cNvPr>
          <p:cNvSpPr>
            <a:spLocks noChangeShapeType="1"/>
          </p:cNvSpPr>
          <p:nvPr/>
        </p:nvSpPr>
        <p:spPr bwMode="auto">
          <a:xfrm flipV="1">
            <a:off x="2441575" y="1514475"/>
            <a:ext cx="11113"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2" name="Line 75">
            <a:extLst>
              <a:ext uri="{FF2B5EF4-FFF2-40B4-BE49-F238E27FC236}">
                <a16:creationId xmlns:a16="http://schemas.microsoft.com/office/drawing/2014/main" id="{FB2A6AE6-526C-4C2D-85DE-ECAC9D4A264C}"/>
              </a:ext>
            </a:extLst>
          </p:cNvPr>
          <p:cNvSpPr>
            <a:spLocks noChangeShapeType="1"/>
          </p:cNvSpPr>
          <p:nvPr/>
        </p:nvSpPr>
        <p:spPr bwMode="auto">
          <a:xfrm>
            <a:off x="2227263" y="2803525"/>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3" name="Line 76">
            <a:extLst>
              <a:ext uri="{FF2B5EF4-FFF2-40B4-BE49-F238E27FC236}">
                <a16:creationId xmlns:a16="http://schemas.microsoft.com/office/drawing/2014/main" id="{C89EBCD6-E31C-4412-A150-D9EA480EE296}"/>
              </a:ext>
            </a:extLst>
          </p:cNvPr>
          <p:cNvSpPr>
            <a:spLocks noChangeShapeType="1"/>
          </p:cNvSpPr>
          <p:nvPr/>
        </p:nvSpPr>
        <p:spPr bwMode="auto">
          <a:xfrm>
            <a:off x="2228850" y="1627188"/>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 name="Text Box 82">
            <a:extLst>
              <a:ext uri="{FF2B5EF4-FFF2-40B4-BE49-F238E27FC236}">
                <a16:creationId xmlns:a16="http://schemas.microsoft.com/office/drawing/2014/main" id="{6CC210ED-57E2-4EAA-8E9A-F0ECF9B7E244}"/>
              </a:ext>
            </a:extLst>
          </p:cNvPr>
          <p:cNvSpPr txBox="1">
            <a:spLocks noChangeArrowheads="1"/>
          </p:cNvSpPr>
          <p:nvPr/>
        </p:nvSpPr>
        <p:spPr bwMode="auto">
          <a:xfrm>
            <a:off x="2497138" y="1454150"/>
            <a:ext cx="162560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)+M/</a:t>
            </a:r>
            <a:r>
              <a:rPr lang="de-DE" altLang="en-US" sz="2000" baseline="0" dirty="0" err="1">
                <a:solidFill>
                  <a:srgbClr val="FF33CC"/>
                </a:solidFill>
              </a:rPr>
              <a:t>P</a:t>
            </a:r>
            <a:r>
              <a:rPr lang="de-DE" altLang="en-US" sz="2000" baseline="-25000" dirty="0" err="1">
                <a:solidFill>
                  <a:srgbClr val="FF33CC"/>
                </a:solidFill>
              </a:rPr>
              <a:t>2</a:t>
            </a:r>
            <a:endParaRPr lang="el-GR" altLang="en-US" sz="2000" baseline="-25000" dirty="0">
              <a:solidFill>
                <a:srgbClr val="66FFFF"/>
              </a:solidFill>
            </a:endParaRPr>
          </a:p>
        </p:txBody>
      </p:sp>
      <p:sp>
        <p:nvSpPr>
          <p:cNvPr id="95" name="Text Box 83">
            <a:extLst>
              <a:ext uri="{FF2B5EF4-FFF2-40B4-BE49-F238E27FC236}">
                <a16:creationId xmlns:a16="http://schemas.microsoft.com/office/drawing/2014/main" id="{76650459-7505-458A-86C6-0B64691F6AE4}"/>
              </a:ext>
            </a:extLst>
          </p:cNvPr>
          <p:cNvSpPr txBox="1">
            <a:spLocks noChangeArrowheads="1"/>
          </p:cNvSpPr>
          <p:nvPr/>
        </p:nvSpPr>
        <p:spPr bwMode="auto">
          <a:xfrm>
            <a:off x="2076450" y="1074738"/>
            <a:ext cx="16256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)+M/</a:t>
            </a:r>
            <a:r>
              <a:rPr lang="de-DE" altLang="en-US" sz="2000" baseline="0" dirty="0" err="1">
                <a:solidFill>
                  <a:srgbClr val="FF33CC"/>
                </a:solidFill>
              </a:rPr>
              <a:t>P</a:t>
            </a:r>
            <a:r>
              <a:rPr lang="de-DE" altLang="en-US" sz="2000" baseline="-25000" dirty="0" err="1">
                <a:solidFill>
                  <a:srgbClr val="FF33CC"/>
                </a:solidFill>
              </a:rPr>
              <a:t>1</a:t>
            </a:r>
            <a:endParaRPr lang="el-GR" altLang="en-US" sz="2000" baseline="-25000" dirty="0">
              <a:solidFill>
                <a:srgbClr val="66FFFF"/>
              </a:solidFill>
            </a:endParaRPr>
          </a:p>
        </p:txBody>
      </p:sp>
      <p:sp>
        <p:nvSpPr>
          <p:cNvPr id="96" name="Line 88">
            <a:extLst>
              <a:ext uri="{FF2B5EF4-FFF2-40B4-BE49-F238E27FC236}">
                <a16:creationId xmlns:a16="http://schemas.microsoft.com/office/drawing/2014/main" id="{B8E3426C-83EA-4D1C-BC67-8D43E5F32BA2}"/>
              </a:ext>
            </a:extLst>
          </p:cNvPr>
          <p:cNvSpPr>
            <a:spLocks noChangeShapeType="1"/>
          </p:cNvSpPr>
          <p:nvPr/>
        </p:nvSpPr>
        <p:spPr bwMode="auto">
          <a:xfrm rot="16200000">
            <a:off x="1242219" y="2426494"/>
            <a:ext cx="1320800" cy="1111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grpSp>
        <p:nvGrpSpPr>
          <p:cNvPr id="97" name="Group 90">
            <a:extLst>
              <a:ext uri="{FF2B5EF4-FFF2-40B4-BE49-F238E27FC236}">
                <a16:creationId xmlns:a16="http://schemas.microsoft.com/office/drawing/2014/main" id="{7CF24F66-85B4-423A-A9FD-95ACA2AC90D2}"/>
              </a:ext>
            </a:extLst>
          </p:cNvPr>
          <p:cNvGrpSpPr>
            <a:grpSpLocks/>
          </p:cNvGrpSpPr>
          <p:nvPr/>
        </p:nvGrpSpPr>
        <p:grpSpPr bwMode="auto">
          <a:xfrm>
            <a:off x="1381125" y="1827213"/>
            <a:ext cx="1109663" cy="222250"/>
            <a:chOff x="318" y="919"/>
            <a:chExt cx="699" cy="140"/>
          </a:xfrm>
        </p:grpSpPr>
        <p:sp>
          <p:nvSpPr>
            <p:cNvPr id="98" name="Line 91">
              <a:extLst>
                <a:ext uri="{FF2B5EF4-FFF2-40B4-BE49-F238E27FC236}">
                  <a16:creationId xmlns:a16="http://schemas.microsoft.com/office/drawing/2014/main" id="{6154A0CC-B563-43F4-A022-C91215D55F8D}"/>
                </a:ext>
              </a:extLst>
            </p:cNvPr>
            <p:cNvSpPr>
              <a:spLocks noChangeShapeType="1"/>
            </p:cNvSpPr>
            <p:nvPr/>
          </p:nvSpPr>
          <p:spPr bwMode="auto">
            <a:xfrm>
              <a:off x="318" y="1038"/>
              <a:ext cx="658" cy="1"/>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9" name="Oval 92">
              <a:extLst>
                <a:ext uri="{FF2B5EF4-FFF2-40B4-BE49-F238E27FC236}">
                  <a16:creationId xmlns:a16="http://schemas.microsoft.com/office/drawing/2014/main" id="{1DD5D297-AC04-4B58-89C0-CBCD553A2148}"/>
                </a:ext>
              </a:extLst>
            </p:cNvPr>
            <p:cNvSpPr>
              <a:spLocks noChangeArrowheads="1"/>
            </p:cNvSpPr>
            <p:nvPr/>
          </p:nvSpPr>
          <p:spPr bwMode="auto">
            <a:xfrm>
              <a:off x="965" y="1011"/>
              <a:ext cx="52" cy="4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00" name="Line 93">
              <a:extLst>
                <a:ext uri="{FF2B5EF4-FFF2-40B4-BE49-F238E27FC236}">
                  <a16:creationId xmlns:a16="http://schemas.microsoft.com/office/drawing/2014/main" id="{3404568E-6579-42AB-9830-BD2B06DC55FA}"/>
                </a:ext>
              </a:extLst>
            </p:cNvPr>
            <p:cNvSpPr>
              <a:spLocks noChangeShapeType="1"/>
            </p:cNvSpPr>
            <p:nvPr/>
          </p:nvSpPr>
          <p:spPr bwMode="auto">
            <a:xfrm rot="5400000">
              <a:off x="317" y="977"/>
              <a:ext cx="11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grpSp>
      <p:sp>
        <p:nvSpPr>
          <p:cNvPr id="101" name="Oval 94">
            <a:extLst>
              <a:ext uri="{FF2B5EF4-FFF2-40B4-BE49-F238E27FC236}">
                <a16:creationId xmlns:a16="http://schemas.microsoft.com/office/drawing/2014/main" id="{E9843F0C-CADA-4E3E-9080-AFC3949441BE}"/>
              </a:ext>
            </a:extLst>
          </p:cNvPr>
          <p:cNvSpPr>
            <a:spLocks noChangeArrowheads="1"/>
          </p:cNvSpPr>
          <p:nvPr/>
        </p:nvSpPr>
        <p:spPr bwMode="auto">
          <a:xfrm>
            <a:off x="3112263" y="1085849"/>
            <a:ext cx="406400" cy="428625"/>
          </a:xfrm>
          <a:prstGeom prst="ellipse">
            <a:avLst/>
          </a:prstGeom>
          <a:noFill/>
          <a:ln w="38100" algn="ctr">
            <a:solidFill>
              <a:srgbClr val="00FF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02" name="Oval 96">
            <a:extLst>
              <a:ext uri="{FF2B5EF4-FFF2-40B4-BE49-F238E27FC236}">
                <a16:creationId xmlns:a16="http://schemas.microsoft.com/office/drawing/2014/main" id="{1260BE6A-E0CE-47AC-9CAB-224BAFB2610E}"/>
              </a:ext>
            </a:extLst>
          </p:cNvPr>
          <p:cNvSpPr>
            <a:spLocks noChangeArrowheads="1"/>
          </p:cNvSpPr>
          <p:nvPr/>
        </p:nvSpPr>
        <p:spPr bwMode="auto">
          <a:xfrm>
            <a:off x="3563174" y="1417575"/>
            <a:ext cx="434975" cy="463550"/>
          </a:xfrm>
          <a:prstGeom prst="ellipse">
            <a:avLst/>
          </a:prstGeom>
          <a:noFill/>
          <a:ln w="38100" algn="ctr">
            <a:solidFill>
              <a:srgbClr val="00FF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03" name="Text Box 96">
            <a:extLst>
              <a:ext uri="{FF2B5EF4-FFF2-40B4-BE49-F238E27FC236}">
                <a16:creationId xmlns:a16="http://schemas.microsoft.com/office/drawing/2014/main" id="{45ABBABE-CD5A-4E9D-8963-A2B9F32E58B1}"/>
              </a:ext>
            </a:extLst>
          </p:cNvPr>
          <p:cNvSpPr txBox="1">
            <a:spLocks noChangeArrowheads="1"/>
          </p:cNvSpPr>
          <p:nvPr/>
        </p:nvSpPr>
        <p:spPr bwMode="auto">
          <a:xfrm>
            <a:off x="6659563" y="323685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
        <p:nvSpPr>
          <p:cNvPr id="104" name="Text Box 83">
            <a:extLst>
              <a:ext uri="{FF2B5EF4-FFF2-40B4-BE49-F238E27FC236}">
                <a16:creationId xmlns:a16="http://schemas.microsoft.com/office/drawing/2014/main" id="{980BF4B5-3E44-462D-8400-92F2E03A1447}"/>
              </a:ext>
            </a:extLst>
          </p:cNvPr>
          <p:cNvSpPr txBox="1">
            <a:spLocks noChangeArrowheads="1"/>
          </p:cNvSpPr>
          <p:nvPr/>
        </p:nvSpPr>
        <p:spPr bwMode="auto">
          <a:xfrm>
            <a:off x="4016188" y="905125"/>
            <a:ext cx="850900" cy="295275"/>
          </a:xfrm>
          <a:prstGeom prst="rect">
            <a:avLst/>
          </a:prstGeom>
          <a:noFill/>
          <a:ln w="3175" algn="ctr">
            <a:solidFill>
              <a:srgbClr val="FF00FF"/>
            </a:solidFill>
            <a:miter lim="800000"/>
            <a:headEnd type="none" w="med" len="lg"/>
            <a:tailEnd type="none" w="lg" len="lg"/>
          </a:ln>
          <a:extLst>
            <a:ext uri="{909E8E84-426E-40DD-AFC4-6F175D3DCCD1}">
              <a14:hiddenFill xmlns:a14="http://schemas.microsoft.com/office/drawing/2010/main">
                <a:solidFill>
                  <a:srgbClr val="FFFFFF"/>
                </a:solidFill>
              </a14:hiddenFill>
            </a:ext>
          </a:extLst>
        </p:spPr>
        <p:txBody>
          <a:bodyPr lIns="3600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FF33CC"/>
                </a:solidFill>
              </a:rPr>
              <a:t>P</a:t>
            </a:r>
            <a:r>
              <a:rPr lang="de-DE" altLang="en-US" sz="2000" baseline="-25000" dirty="0" err="1">
                <a:solidFill>
                  <a:srgbClr val="FF33CC"/>
                </a:solidFill>
              </a:rPr>
              <a:t>1</a:t>
            </a:r>
            <a:r>
              <a:rPr lang="de-DE" altLang="en-US" sz="2000" baseline="0" dirty="0">
                <a:solidFill>
                  <a:srgbClr val="FF33CC"/>
                </a:solidFill>
              </a:rPr>
              <a:t>&gt; </a:t>
            </a:r>
            <a:r>
              <a:rPr lang="de-DE" altLang="en-US" sz="2000" baseline="0" dirty="0" err="1">
                <a:solidFill>
                  <a:srgbClr val="FF33CC"/>
                </a:solidFill>
              </a:rPr>
              <a:t>P</a:t>
            </a:r>
            <a:r>
              <a:rPr lang="de-DE" altLang="en-US" sz="2000" baseline="-25000" dirty="0" err="1">
                <a:solidFill>
                  <a:srgbClr val="FF33CC"/>
                </a:solidFill>
              </a:rPr>
              <a:t>2</a:t>
            </a:r>
            <a:endParaRPr lang="el-GR" altLang="en-US" sz="2000" baseline="-25000" dirty="0">
              <a:solidFill>
                <a:srgbClr val="66FFFF"/>
              </a:solidFill>
            </a:endParaRPr>
          </a:p>
        </p:txBody>
      </p:sp>
      <p:sp>
        <p:nvSpPr>
          <p:cNvPr id="105" name="Line 51">
            <a:extLst>
              <a:ext uri="{FF2B5EF4-FFF2-40B4-BE49-F238E27FC236}">
                <a16:creationId xmlns:a16="http://schemas.microsoft.com/office/drawing/2014/main" id="{EBDEC745-566F-4E38-AE61-05335256140E}"/>
              </a:ext>
            </a:extLst>
          </p:cNvPr>
          <p:cNvSpPr>
            <a:spLocks noChangeShapeType="1"/>
          </p:cNvSpPr>
          <p:nvPr/>
        </p:nvSpPr>
        <p:spPr bwMode="auto">
          <a:xfrm rot="5400000" flipH="1">
            <a:off x="6625431" y="3069432"/>
            <a:ext cx="160337"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6" name="Line 107">
            <a:extLst>
              <a:ext uri="{FF2B5EF4-FFF2-40B4-BE49-F238E27FC236}">
                <a16:creationId xmlns:a16="http://schemas.microsoft.com/office/drawing/2014/main" id="{5FE57FDA-6C31-4977-B512-1F1B3F77F928}"/>
              </a:ext>
            </a:extLst>
          </p:cNvPr>
          <p:cNvSpPr>
            <a:spLocks noChangeShapeType="1"/>
          </p:cNvSpPr>
          <p:nvPr/>
        </p:nvSpPr>
        <p:spPr bwMode="auto">
          <a:xfrm flipH="1">
            <a:off x="6769100" y="2641600"/>
            <a:ext cx="901700" cy="3556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89491" name="AutoShape 81"/>
          <p:cNvSpPr>
            <a:spLocks noChangeArrowheads="1"/>
          </p:cNvSpPr>
          <p:nvPr/>
        </p:nvSpPr>
        <p:spPr bwMode="auto">
          <a:xfrm>
            <a:off x="7331075" y="2092211"/>
            <a:ext cx="1549400" cy="801688"/>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rgbClr val="3333FF"/>
                </a:solidFill>
              </a:rPr>
              <a:t>Full Employ-</a:t>
            </a:r>
            <a:r>
              <a:rPr lang="en-US" altLang="en-US" sz="2000" dirty="0" err="1">
                <a:solidFill>
                  <a:srgbClr val="3333FF"/>
                </a:solidFill>
              </a:rPr>
              <a:t>ment</a:t>
            </a:r>
            <a:r>
              <a:rPr lang="en-US" altLang="en-US" sz="2000" dirty="0">
                <a:solidFill>
                  <a:srgbClr val="3333FF"/>
                </a:solidFill>
              </a:rPr>
              <a:t> GDP</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2" grpId="0" animBg="1"/>
      <p:bldP spid="93" grpId="0" animBg="1"/>
      <p:bldP spid="94" grpId="0"/>
      <p:bldP spid="101" grpId="0" animBg="1"/>
      <p:bldP spid="102" grpId="0" animBg="1"/>
      <p:bldP spid="104" grpId="0" animBg="1"/>
    </p:bldLst>
  </p:timing>
</p:sld>
</file>

<file path=ppt/slides/slide1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046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C0B0E97D-7705-4D23-B4B9-90953AF3C204}" type="slidenum">
              <a:rPr lang="de-DE" altLang="en-US" sz="1600" smtClean="0"/>
              <a:pPr>
                <a:spcBef>
                  <a:spcPct val="0"/>
                </a:spcBef>
                <a:buClrTx/>
                <a:buFontTx/>
                <a:buNone/>
              </a:pPr>
              <a:t>169</a:t>
            </a:fld>
            <a:r>
              <a:rPr lang="de-DE" altLang="en-US" sz="1600"/>
              <a:t> -</a:t>
            </a:r>
          </a:p>
        </p:txBody>
      </p:sp>
      <p:sp>
        <p:nvSpPr>
          <p:cNvPr id="19046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0506" name="AutoShape 81"/>
          <p:cNvSpPr>
            <a:spLocks noChangeArrowheads="1"/>
          </p:cNvSpPr>
          <p:nvPr/>
        </p:nvSpPr>
        <p:spPr bwMode="auto">
          <a:xfrm>
            <a:off x="88900" y="41259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dirty="0">
                <a:solidFill>
                  <a:srgbClr val="3333FF"/>
                </a:solidFill>
              </a:rPr>
              <a:t>This </a:t>
            </a:r>
            <a:r>
              <a:rPr lang="de-DE" altLang="en-US" sz="2000" dirty="0" err="1">
                <a:solidFill>
                  <a:srgbClr val="3333FF"/>
                </a:solidFill>
              </a:rPr>
              <a:t>increase</a:t>
            </a:r>
            <a:r>
              <a:rPr lang="de-DE" altLang="en-US" sz="2000" dirty="0">
                <a:solidFill>
                  <a:srgbClr val="3333FF"/>
                </a:solidFill>
              </a:rPr>
              <a:t> in </a:t>
            </a:r>
            <a:r>
              <a:rPr lang="de-DE" altLang="en-US" sz="2000" dirty="0" err="1">
                <a:solidFill>
                  <a:srgbClr val="3333FF"/>
                </a:solidFill>
              </a:rPr>
              <a:t>credit</a:t>
            </a:r>
            <a:r>
              <a:rPr lang="de-DE" altLang="en-US" sz="2000" dirty="0">
                <a:solidFill>
                  <a:srgbClr val="3333FF"/>
                </a:solidFill>
              </a:rPr>
              <a:t> </a:t>
            </a:r>
            <a:r>
              <a:rPr lang="de-DE" altLang="en-US" sz="2000" dirty="0" err="1">
                <a:solidFill>
                  <a:srgbClr val="3333FF"/>
                </a:solidFill>
              </a:rPr>
              <a:t>supply</a:t>
            </a:r>
            <a:r>
              <a:rPr lang="de-DE" altLang="en-US" sz="2000" dirty="0">
                <a:solidFill>
                  <a:srgbClr val="3333FF"/>
                </a:solidFill>
              </a:rPr>
              <a:t> </a:t>
            </a:r>
            <a:r>
              <a:rPr lang="de-DE" altLang="en-US" sz="2000" dirty="0" err="1">
                <a:solidFill>
                  <a:srgbClr val="3333FF"/>
                </a:solidFill>
              </a:rPr>
              <a:t>causes</a:t>
            </a:r>
            <a:r>
              <a:rPr lang="de-DE" altLang="en-US" sz="2000" dirty="0">
                <a:solidFill>
                  <a:srgbClr val="3333FF"/>
                </a:solidFill>
              </a:rPr>
              <a:t> </a:t>
            </a:r>
            <a:r>
              <a:rPr lang="de-DE" altLang="en-US" sz="2000" dirty="0" err="1">
                <a:solidFill>
                  <a:srgbClr val="3333FF"/>
                </a:solidFill>
              </a:rPr>
              <a:t>the</a:t>
            </a:r>
            <a:r>
              <a:rPr lang="de-DE" altLang="en-US" sz="2000" dirty="0">
                <a:solidFill>
                  <a:srgbClr val="3333FF"/>
                </a:solidFill>
              </a:rPr>
              <a:t> </a:t>
            </a:r>
            <a:r>
              <a:rPr lang="de-DE" altLang="en-US" sz="2000" dirty="0" err="1">
                <a:solidFill>
                  <a:srgbClr val="3333FF"/>
                </a:solidFill>
              </a:rPr>
              <a:t>interest</a:t>
            </a:r>
            <a:r>
              <a:rPr lang="de-DE" altLang="en-US" sz="2000" dirty="0">
                <a:solidFill>
                  <a:srgbClr val="3333FF"/>
                </a:solidFill>
              </a:rPr>
              <a:t> rate </a:t>
            </a:r>
            <a:r>
              <a:rPr lang="de-DE" altLang="en-US" sz="2000" dirty="0" err="1">
                <a:solidFill>
                  <a:srgbClr val="3333FF"/>
                </a:solidFill>
              </a:rPr>
              <a:t>to</a:t>
            </a:r>
            <a:r>
              <a:rPr lang="de-DE" altLang="en-US" sz="2000" dirty="0">
                <a:solidFill>
                  <a:srgbClr val="3333FF"/>
                </a:solidFill>
              </a:rPr>
              <a:t> </a:t>
            </a:r>
            <a:r>
              <a:rPr lang="de-DE" altLang="en-US" sz="2000" dirty="0" err="1">
                <a:solidFill>
                  <a:srgbClr val="3333FF"/>
                </a:solidFill>
              </a:rPr>
              <a:t>decrease</a:t>
            </a:r>
            <a:r>
              <a:rPr lang="de-DE" altLang="en-US" sz="2000" dirty="0">
                <a:solidFill>
                  <a:srgbClr val="3333FF"/>
                </a:solidFill>
              </a:rPr>
              <a:t> </a:t>
            </a:r>
            <a:r>
              <a:rPr lang="de-DE" altLang="en-US" sz="2000" dirty="0" err="1">
                <a:solidFill>
                  <a:srgbClr val="3333FF"/>
                </a:solidFill>
              </a:rPr>
              <a:t>from</a:t>
            </a:r>
            <a:r>
              <a:rPr lang="de-DE" altLang="en-US" sz="2000" dirty="0">
                <a:solidFill>
                  <a:srgbClr val="3333FF"/>
                </a:solidFill>
              </a:rPr>
              <a:t> </a:t>
            </a:r>
            <a:r>
              <a:rPr lang="de-DE" altLang="en-US" sz="2000" dirty="0" err="1">
                <a:solidFill>
                  <a:srgbClr val="3333FF"/>
                </a:solidFill>
              </a:rPr>
              <a:t>i</a:t>
            </a:r>
            <a:r>
              <a:rPr lang="de-DE" altLang="en-US" sz="2000" baseline="-25000" dirty="0" err="1">
                <a:solidFill>
                  <a:srgbClr val="3333FF"/>
                </a:solidFill>
              </a:rPr>
              <a:t>1</a:t>
            </a:r>
            <a:r>
              <a:rPr lang="de-DE" altLang="en-US" sz="2000" dirty="0">
                <a:solidFill>
                  <a:srgbClr val="3333FF"/>
                </a:solidFill>
              </a:rPr>
              <a:t> </a:t>
            </a:r>
            <a:r>
              <a:rPr lang="de-DE" altLang="en-US" sz="2000" dirty="0" err="1">
                <a:solidFill>
                  <a:srgbClr val="3333FF"/>
                </a:solidFill>
              </a:rPr>
              <a:t>to</a:t>
            </a:r>
            <a:r>
              <a:rPr lang="de-DE" altLang="en-US" sz="2000" dirty="0">
                <a:solidFill>
                  <a:srgbClr val="3333FF"/>
                </a:solidFill>
              </a:rPr>
              <a:t> </a:t>
            </a:r>
            <a:r>
              <a:rPr lang="de-DE" altLang="en-US" sz="2000" dirty="0" err="1">
                <a:solidFill>
                  <a:srgbClr val="3333FF"/>
                </a:solidFill>
              </a:rPr>
              <a:t>i</a:t>
            </a:r>
            <a:r>
              <a:rPr lang="de-DE" altLang="en-US" sz="2000" baseline="-25000" dirty="0" err="1">
                <a:solidFill>
                  <a:srgbClr val="3333FF"/>
                </a:solidFill>
              </a:rPr>
              <a:t>2</a:t>
            </a:r>
            <a:r>
              <a:rPr lang="de-DE" altLang="en-US" sz="2000" dirty="0">
                <a:solidFill>
                  <a:srgbClr val="3333FF"/>
                </a:solidFill>
              </a:rPr>
              <a:t>. The </a:t>
            </a:r>
            <a:r>
              <a:rPr lang="de-DE" altLang="en-US" sz="2000" dirty="0" err="1">
                <a:solidFill>
                  <a:srgbClr val="3333FF"/>
                </a:solidFill>
              </a:rPr>
              <a:t>lower</a:t>
            </a:r>
            <a:r>
              <a:rPr lang="de-DE" altLang="en-US" sz="2000" dirty="0">
                <a:solidFill>
                  <a:srgbClr val="3333FF"/>
                </a:solidFill>
              </a:rPr>
              <a:t> </a:t>
            </a:r>
            <a:r>
              <a:rPr lang="de-DE" altLang="en-US" sz="2000" dirty="0" err="1">
                <a:solidFill>
                  <a:srgbClr val="3333FF"/>
                </a:solidFill>
              </a:rPr>
              <a:t>interest</a:t>
            </a:r>
            <a:r>
              <a:rPr lang="de-DE" altLang="en-US" sz="2000" dirty="0">
                <a:solidFill>
                  <a:srgbClr val="3333FF"/>
                </a:solidFill>
              </a:rPr>
              <a:t> rate </a:t>
            </a:r>
            <a:r>
              <a:rPr lang="de-DE" altLang="en-US" sz="2000" dirty="0" err="1">
                <a:solidFill>
                  <a:srgbClr val="3333FF"/>
                </a:solidFill>
              </a:rPr>
              <a:t>causes</a:t>
            </a:r>
            <a:r>
              <a:rPr lang="de-DE" altLang="en-US" sz="2000" dirty="0">
                <a:solidFill>
                  <a:srgbClr val="3333FF"/>
                </a:solidFill>
              </a:rPr>
              <a:t> a </a:t>
            </a:r>
            <a:r>
              <a:rPr lang="de-DE" altLang="en-US" sz="2000" dirty="0" err="1">
                <a:solidFill>
                  <a:srgbClr val="3333FF"/>
                </a:solidFill>
              </a:rPr>
              <a:t>rise</a:t>
            </a:r>
            <a:r>
              <a:rPr lang="de-DE" altLang="en-US" sz="2000" dirty="0">
                <a:solidFill>
                  <a:srgbClr val="3333FF"/>
                </a:solidFill>
              </a:rPr>
              <a:t> </a:t>
            </a:r>
            <a:r>
              <a:rPr lang="de-DE" altLang="en-US" sz="2000" dirty="0" err="1">
                <a:solidFill>
                  <a:srgbClr val="3333FF"/>
                </a:solidFill>
              </a:rPr>
              <a:t>of</a:t>
            </a:r>
            <a:r>
              <a:rPr lang="de-DE" altLang="en-US" sz="2000" dirty="0">
                <a:solidFill>
                  <a:srgbClr val="3333FF"/>
                </a:solidFill>
              </a:rPr>
              <a:t> </a:t>
            </a:r>
            <a:r>
              <a:rPr lang="de-DE" altLang="en-US" sz="2000" dirty="0" err="1">
                <a:solidFill>
                  <a:srgbClr val="3333FF"/>
                </a:solidFill>
              </a:rPr>
              <a:t>investment</a:t>
            </a:r>
            <a:r>
              <a:rPr lang="de-DE" altLang="en-US" sz="2000" dirty="0">
                <a:solidFill>
                  <a:srgbClr val="3333FF"/>
                </a:solidFill>
              </a:rPr>
              <a:t> </a:t>
            </a:r>
            <a:r>
              <a:rPr lang="de-DE" altLang="en-US" sz="2000" dirty="0" err="1">
                <a:solidFill>
                  <a:srgbClr val="3333FF"/>
                </a:solidFill>
              </a:rPr>
              <a:t>from</a:t>
            </a:r>
            <a:r>
              <a:rPr lang="de-DE" altLang="en-US" sz="2000" dirty="0">
                <a:solidFill>
                  <a:srgbClr val="3333FF"/>
                </a:solidFill>
              </a:rPr>
              <a:t> </a:t>
            </a:r>
            <a:r>
              <a:rPr lang="de-DE" altLang="en-US" sz="2000" dirty="0" err="1">
                <a:solidFill>
                  <a:srgbClr val="3333FF"/>
                </a:solidFill>
              </a:rPr>
              <a:t>I</a:t>
            </a:r>
            <a:r>
              <a:rPr lang="de-DE" altLang="en-US" sz="2000" baseline="-25000" dirty="0" err="1">
                <a:solidFill>
                  <a:srgbClr val="3333FF"/>
                </a:solidFill>
              </a:rPr>
              <a:t>1</a:t>
            </a:r>
            <a:r>
              <a:rPr lang="de-DE" altLang="en-US" sz="2000" dirty="0">
                <a:solidFill>
                  <a:srgbClr val="3333FF"/>
                </a:solidFill>
              </a:rPr>
              <a:t> </a:t>
            </a:r>
            <a:r>
              <a:rPr lang="de-DE" altLang="en-US" sz="2000" dirty="0" err="1">
                <a:solidFill>
                  <a:srgbClr val="3333FF"/>
                </a:solidFill>
              </a:rPr>
              <a:t>to</a:t>
            </a:r>
            <a:r>
              <a:rPr lang="de-DE" altLang="en-US" sz="2000" dirty="0">
                <a:solidFill>
                  <a:srgbClr val="3333FF"/>
                </a:solidFill>
              </a:rPr>
              <a:t> </a:t>
            </a:r>
            <a:r>
              <a:rPr lang="de-DE" altLang="en-US" sz="2000" dirty="0" err="1">
                <a:solidFill>
                  <a:srgbClr val="3333FF"/>
                </a:solidFill>
              </a:rPr>
              <a:t>I</a:t>
            </a:r>
            <a:r>
              <a:rPr lang="de-DE" altLang="en-US" sz="2000" baseline="-25000" dirty="0" err="1">
                <a:solidFill>
                  <a:srgbClr val="3333FF"/>
                </a:solidFill>
              </a:rPr>
              <a:t>2</a:t>
            </a:r>
            <a:r>
              <a:rPr lang="de-DE" altLang="en-US" sz="2000" dirty="0">
                <a:solidFill>
                  <a:srgbClr val="3333FF"/>
                </a:solidFill>
              </a:rPr>
              <a:t>.</a:t>
            </a:r>
            <a:endParaRPr lang="de-DE" altLang="en-US" sz="2000" dirty="0">
              <a:solidFill>
                <a:srgbClr val="3333FF"/>
              </a:solidFill>
              <a:cs typeface="Arial" pitchFamily="34" charset="0"/>
            </a:endParaRPr>
          </a:p>
          <a:p>
            <a:pPr eaLnBrk="1" hangingPunct="1">
              <a:spcBef>
                <a:spcPct val="0"/>
              </a:spcBef>
              <a:buClrTx/>
              <a:buFontTx/>
              <a:buNone/>
            </a:pPr>
            <a:endParaRPr lang="de-DE" altLang="en-US" sz="2000" baseline="30000" dirty="0">
              <a:solidFill>
                <a:srgbClr val="3333FF"/>
              </a:solidFill>
            </a:endParaRPr>
          </a:p>
        </p:txBody>
      </p:sp>
      <p:sp>
        <p:nvSpPr>
          <p:cNvPr id="7703559" name="Rectangle 7"/>
          <p:cNvSpPr>
            <a:spLocks noChangeArrowheads="1"/>
          </p:cNvSpPr>
          <p:nvPr/>
        </p:nvSpPr>
        <p:spPr bwMode="auto">
          <a:xfrm>
            <a:off x="0" y="0"/>
            <a:ext cx="9144000" cy="942975"/>
          </a:xfrm>
          <a:prstGeom prst="rect">
            <a:avLst/>
          </a:prstGeom>
          <a:noFill/>
          <a:ln w="9525">
            <a:noFill/>
            <a:miter lim="800000"/>
            <a:headEnd/>
            <a:tailEnd/>
          </a:ln>
        </p:spPr>
        <p:txBody>
          <a:bodyPr anchor="ctr"/>
          <a:lstStyle/>
          <a:p>
            <a:pPr algn="ctr" eaLnBrk="1" hangingPunct="1">
              <a:defRPr/>
            </a:pPr>
            <a:r>
              <a:rPr lang="de-DE" sz="2800" b="1" dirty="0">
                <a:solidFill>
                  <a:srgbClr val="FFFF00"/>
                </a:solidFill>
                <a:effectLst>
                  <a:outerShdw blurRad="38100" dist="38100" dir="2700000" algn="tl">
                    <a:srgbClr val="000000"/>
                  </a:outerShdw>
                </a:effectLst>
              </a:rPr>
              <a:t>4. The </a:t>
            </a:r>
            <a:r>
              <a:rPr lang="de-DE" sz="2800" b="1" dirty="0" err="1">
                <a:solidFill>
                  <a:srgbClr val="FFFF00"/>
                </a:solidFill>
                <a:effectLst>
                  <a:outerShdw blurRad="38100" dist="38100" dir="2700000" algn="tl">
                    <a:srgbClr val="000000"/>
                  </a:outerShdw>
                </a:effectLst>
              </a:rPr>
              <a:t>Keynesian</a:t>
            </a:r>
            <a:r>
              <a:rPr lang="de-DE" sz="2800" b="1" dirty="0">
                <a:solidFill>
                  <a:srgbClr val="FFFF00"/>
                </a:solidFill>
                <a:effectLst>
                  <a:outerShdw blurRad="38100" dist="38100" dir="2700000" algn="tl">
                    <a:srgbClr val="000000"/>
                  </a:outerShdw>
                </a:effectLst>
              </a:rPr>
              <a:t> Model </a:t>
            </a:r>
            <a:r>
              <a:rPr lang="de-DE" sz="2800" b="1" dirty="0" err="1">
                <a:solidFill>
                  <a:srgbClr val="FFFF00"/>
                </a:solidFill>
                <a:effectLst>
                  <a:outerShdw blurRad="38100" dist="38100" dir="2700000" algn="tl">
                    <a:srgbClr val="000000"/>
                  </a:outerShdw>
                </a:effectLst>
              </a:rPr>
              <a:t>and</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its</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Policy</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Implications</a:t>
            </a:r>
            <a:br>
              <a:rPr lang="de-DE" sz="2600" b="1" dirty="0">
                <a:solidFill>
                  <a:srgbClr val="FFFF00"/>
                </a:solidFill>
                <a:effectLst>
                  <a:outerShdw blurRad="38100" dist="38100" dir="2700000" algn="tl">
                    <a:srgbClr val="000000"/>
                  </a:outerShdw>
                </a:effectLst>
              </a:rPr>
            </a:br>
            <a:r>
              <a:rPr lang="de-DE" sz="2600" b="1" dirty="0">
                <a:solidFill>
                  <a:srgbClr val="FFFF00"/>
                </a:solidFill>
                <a:effectLst>
                  <a:outerShdw blurRad="38100" dist="38100" dir="2700000" algn="tl">
                    <a:srgbClr val="000000"/>
                  </a:outerShdw>
                </a:effectLst>
              </a:rPr>
              <a:t>4.4. The Long-run </a:t>
            </a:r>
            <a:r>
              <a:rPr lang="de-DE" sz="2600" b="1" dirty="0" err="1">
                <a:solidFill>
                  <a:srgbClr val="FFFF00"/>
                </a:solidFill>
                <a:effectLst>
                  <a:outerShdw blurRad="38100" dist="38100" dir="2700000" algn="tl">
                    <a:srgbClr val="000000"/>
                  </a:outerShdw>
                </a:effectLst>
              </a:rPr>
              <a:t>Implications</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of</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the</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Keynesian</a:t>
            </a:r>
            <a:r>
              <a:rPr lang="de-DE" sz="2600" b="1" dirty="0">
                <a:solidFill>
                  <a:srgbClr val="FFFF00"/>
                </a:solidFill>
                <a:effectLst>
                  <a:outerShdw blurRad="38100" dist="38100" dir="2700000" algn="tl">
                    <a:srgbClr val="000000"/>
                  </a:outerShdw>
                </a:effectLst>
              </a:rPr>
              <a:t> Model</a:t>
            </a:r>
          </a:p>
        </p:txBody>
      </p:sp>
      <p:sp>
        <p:nvSpPr>
          <p:cNvPr id="50" name="AutoShape 81">
            <a:extLst>
              <a:ext uri="{FF2B5EF4-FFF2-40B4-BE49-F238E27FC236}">
                <a16:creationId xmlns:a16="http://schemas.microsoft.com/office/drawing/2014/main" id="{C79FEAAB-9C85-4569-BE93-ACEC404714D5}"/>
              </a:ext>
            </a:extLst>
          </p:cNvPr>
          <p:cNvSpPr>
            <a:spLocks noChangeArrowheads="1"/>
          </p:cNvSpPr>
          <p:nvPr/>
        </p:nvSpPr>
        <p:spPr bwMode="auto">
          <a:xfrm>
            <a:off x="323850" y="3708400"/>
            <a:ext cx="8429625" cy="801688"/>
          </a:xfrm>
          <a:prstGeom prst="roundRect">
            <a:avLst>
              <a:gd name="adj" fmla="val 12495"/>
            </a:avLst>
          </a:prstGeom>
          <a:solidFill>
            <a:srgbClr val="FFFF99"/>
          </a:solidFill>
          <a:ln w="50800">
            <a:solidFill>
              <a:srgbClr val="FF0000"/>
            </a:solidFill>
            <a:round/>
            <a:headEnd/>
            <a:tailEnd/>
          </a:ln>
        </p:spPr>
        <p:txBody>
          <a:bodyPr lIns="0" tIns="0" rIns="0" bIns="0" anchor="ctr"/>
          <a:lstStyle/>
          <a:p>
            <a:pPr algn="ctr" eaLnBrk="1" hangingPunct="1">
              <a:defRPr/>
            </a:pPr>
            <a:r>
              <a:rPr lang="en-US" dirty="0">
                <a:solidFill>
                  <a:srgbClr val="3333FF"/>
                </a:solidFill>
              </a:rPr>
              <a:t>The resulting lower interest rate </a:t>
            </a:r>
            <a:r>
              <a:rPr lang="de-DE" sz="1800" dirty="0" err="1">
                <a:solidFill>
                  <a:schemeClr val="bg2">
                    <a:lumMod val="50000"/>
                    <a:lumOff val="50000"/>
                  </a:schemeClr>
                </a:solidFill>
              </a:rPr>
              <a:t>i</a:t>
            </a:r>
            <a:r>
              <a:rPr lang="de-DE" baseline="-25000" dirty="0" err="1">
                <a:solidFill>
                  <a:schemeClr val="bg2">
                    <a:lumMod val="50000"/>
                    <a:lumOff val="50000"/>
                  </a:schemeClr>
                </a:solidFill>
              </a:rPr>
              <a:t>2</a:t>
            </a:r>
            <a:r>
              <a:rPr lang="de-DE" baseline="30000" dirty="0">
                <a:solidFill>
                  <a:schemeClr val="bg2">
                    <a:lumMod val="50000"/>
                    <a:lumOff val="50000"/>
                  </a:schemeClr>
                </a:solidFill>
              </a:rPr>
              <a:t> </a:t>
            </a:r>
            <a:r>
              <a:rPr lang="en-US" dirty="0">
                <a:solidFill>
                  <a:srgbClr val="3333FF"/>
                </a:solidFill>
              </a:rPr>
              <a:t>triggers the same adjustment process as discussed in section “4.3.2. Monetary Policy”!</a:t>
            </a:r>
          </a:p>
        </p:txBody>
      </p:sp>
      <p:graphicFrame>
        <p:nvGraphicFramePr>
          <p:cNvPr id="51" name="Object 8">
            <a:extLst>
              <a:ext uri="{FF2B5EF4-FFF2-40B4-BE49-F238E27FC236}">
                <a16:creationId xmlns:a16="http://schemas.microsoft.com/office/drawing/2014/main" id="{384BCC0B-B30A-4A23-BDB9-A88201A00627}"/>
              </a:ext>
            </a:extLst>
          </p:cNvPr>
          <p:cNvGraphicFramePr>
            <a:graphicFrameLocks/>
          </p:cNvGraphicFramePr>
          <p:nvPr/>
        </p:nvGraphicFramePr>
        <p:xfrm>
          <a:off x="4819650" y="1143000"/>
          <a:ext cx="3079750" cy="2330450"/>
        </p:xfrm>
        <a:graphic>
          <a:graphicData uri="http://schemas.openxmlformats.org/presentationml/2006/ole">
            <mc:AlternateContent xmlns:mc="http://schemas.openxmlformats.org/markup-compatibility/2006">
              <mc:Choice xmlns:v="urn:schemas-microsoft-com:vml" Requires="v">
                <p:oleObj spid="_x0000_s191472" name="Diagramm" r:id="rId4" imgW="7448702" imgH="5315102" progId="MSGraph.Chart.8">
                  <p:embed followColorScheme="full"/>
                </p:oleObj>
              </mc:Choice>
              <mc:Fallback>
                <p:oleObj name="Diagramm" r:id="rId4" imgW="7448702" imgH="5315102" progId="MSGraph.Chart.8">
                  <p:embed followColorScheme="full"/>
                  <p:pic>
                    <p:nvPicPr>
                      <p:cNvPr id="256002" name="Object 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19650" y="11430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2" name="Object 2">
            <a:extLst>
              <a:ext uri="{FF2B5EF4-FFF2-40B4-BE49-F238E27FC236}">
                <a16:creationId xmlns:a16="http://schemas.microsoft.com/office/drawing/2014/main" id="{2353AA05-C047-4F03-8E9D-72B753290F5C}"/>
              </a:ext>
            </a:extLst>
          </p:cNvPr>
          <p:cNvGraphicFramePr>
            <a:graphicFrameLocks/>
          </p:cNvGraphicFramePr>
          <p:nvPr/>
        </p:nvGraphicFramePr>
        <p:xfrm>
          <a:off x="1058863" y="1143000"/>
          <a:ext cx="3079750" cy="2330450"/>
        </p:xfrm>
        <a:graphic>
          <a:graphicData uri="http://schemas.openxmlformats.org/presentationml/2006/ole">
            <mc:AlternateContent xmlns:mc="http://schemas.openxmlformats.org/markup-compatibility/2006">
              <mc:Choice xmlns:v="urn:schemas-microsoft-com:vml" Requires="v">
                <p:oleObj spid="_x0000_s191473" name="Diagramm" r:id="rId6" imgW="7439008" imgH="5315085" progId="MSGraph.Chart.8">
                  <p:embed followColorScheme="full"/>
                </p:oleObj>
              </mc:Choice>
              <mc:Fallback>
                <p:oleObj name="Diagramm" r:id="rId6" imgW="7439008" imgH="5315085" progId="MSGraph.Chart.8">
                  <p:embed followColorScheme="full"/>
                  <p:pic>
                    <p:nvPicPr>
                      <p:cNvPr id="256004" name="Object 2"/>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58863" y="11430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3" name="Line 86">
            <a:extLst>
              <a:ext uri="{FF2B5EF4-FFF2-40B4-BE49-F238E27FC236}">
                <a16:creationId xmlns:a16="http://schemas.microsoft.com/office/drawing/2014/main" id="{E7549185-DEE7-4372-A95E-2F610C43A882}"/>
              </a:ext>
            </a:extLst>
          </p:cNvPr>
          <p:cNvSpPr>
            <a:spLocks noChangeShapeType="1"/>
          </p:cNvSpPr>
          <p:nvPr/>
        </p:nvSpPr>
        <p:spPr bwMode="auto">
          <a:xfrm rot="16200000">
            <a:off x="1628776" y="2552700"/>
            <a:ext cx="1073150" cy="3175"/>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4" name="Line 4">
            <a:extLst>
              <a:ext uri="{FF2B5EF4-FFF2-40B4-BE49-F238E27FC236}">
                <a16:creationId xmlns:a16="http://schemas.microsoft.com/office/drawing/2014/main" id="{7C4D49B9-5D1D-4B37-B382-F143C1B91938}"/>
              </a:ext>
            </a:extLst>
          </p:cNvPr>
          <p:cNvSpPr>
            <a:spLocks noChangeShapeType="1"/>
          </p:cNvSpPr>
          <p:nvPr/>
        </p:nvSpPr>
        <p:spPr bwMode="auto">
          <a:xfrm>
            <a:off x="1462088" y="1452563"/>
            <a:ext cx="1771650" cy="13366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5" name="Text Box 21">
            <a:extLst>
              <a:ext uri="{FF2B5EF4-FFF2-40B4-BE49-F238E27FC236}">
                <a16:creationId xmlns:a16="http://schemas.microsoft.com/office/drawing/2014/main" id="{43DC8B4F-ADA4-485D-B7CB-98162ABD5EDE}"/>
              </a:ext>
            </a:extLst>
          </p:cNvPr>
          <p:cNvSpPr txBox="1">
            <a:spLocks noChangeArrowheads="1"/>
          </p:cNvSpPr>
          <p:nvPr/>
        </p:nvSpPr>
        <p:spPr bwMode="auto">
          <a:xfrm>
            <a:off x="5060950" y="9112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t>Y</a:t>
            </a:r>
          </a:p>
        </p:txBody>
      </p:sp>
      <p:sp>
        <p:nvSpPr>
          <p:cNvPr id="56" name="Text Box 22">
            <a:extLst>
              <a:ext uri="{FF2B5EF4-FFF2-40B4-BE49-F238E27FC236}">
                <a16:creationId xmlns:a16="http://schemas.microsoft.com/office/drawing/2014/main" id="{133BE1F5-D093-4FC8-87BD-01E1ABE57EE6}"/>
              </a:ext>
            </a:extLst>
          </p:cNvPr>
          <p:cNvSpPr txBox="1">
            <a:spLocks noChangeArrowheads="1"/>
          </p:cNvSpPr>
          <p:nvPr/>
        </p:nvSpPr>
        <p:spPr bwMode="auto">
          <a:xfrm>
            <a:off x="7124700" y="19081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57" name="Text Box 23">
            <a:extLst>
              <a:ext uri="{FF2B5EF4-FFF2-40B4-BE49-F238E27FC236}">
                <a16:creationId xmlns:a16="http://schemas.microsoft.com/office/drawing/2014/main" id="{5F85AF05-44CD-4118-9442-5525D6F91781}"/>
              </a:ext>
            </a:extLst>
          </p:cNvPr>
          <p:cNvSpPr txBox="1">
            <a:spLocks noChangeArrowheads="1"/>
          </p:cNvSpPr>
          <p:nvPr/>
        </p:nvSpPr>
        <p:spPr bwMode="auto">
          <a:xfrm>
            <a:off x="7789863" y="27257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58" name="Line 24">
            <a:extLst>
              <a:ext uri="{FF2B5EF4-FFF2-40B4-BE49-F238E27FC236}">
                <a16:creationId xmlns:a16="http://schemas.microsoft.com/office/drawing/2014/main" id="{9200FF39-A0E5-42E9-A139-DA9CE08F7532}"/>
              </a:ext>
            </a:extLst>
          </p:cNvPr>
          <p:cNvSpPr>
            <a:spLocks noChangeShapeType="1"/>
          </p:cNvSpPr>
          <p:nvPr/>
        </p:nvSpPr>
        <p:spPr bwMode="auto">
          <a:xfrm flipV="1">
            <a:off x="5060950" y="12779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9" name="Line 25">
            <a:extLst>
              <a:ext uri="{FF2B5EF4-FFF2-40B4-BE49-F238E27FC236}">
                <a16:creationId xmlns:a16="http://schemas.microsoft.com/office/drawing/2014/main" id="{6BE621F8-D5F5-452E-AE26-FEE22E533075}"/>
              </a:ext>
            </a:extLst>
          </p:cNvPr>
          <p:cNvSpPr>
            <a:spLocks noChangeShapeType="1"/>
          </p:cNvSpPr>
          <p:nvPr/>
        </p:nvSpPr>
        <p:spPr bwMode="auto">
          <a:xfrm flipV="1">
            <a:off x="5062538" y="21050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0" name="Line 26">
            <a:extLst>
              <a:ext uri="{FF2B5EF4-FFF2-40B4-BE49-F238E27FC236}">
                <a16:creationId xmlns:a16="http://schemas.microsoft.com/office/drawing/2014/main" id="{4CC5E52C-1F4D-4511-A3E4-BACDC771997B}"/>
              </a:ext>
            </a:extLst>
          </p:cNvPr>
          <p:cNvSpPr>
            <a:spLocks noChangeShapeType="1"/>
          </p:cNvSpPr>
          <p:nvPr/>
        </p:nvSpPr>
        <p:spPr bwMode="auto">
          <a:xfrm>
            <a:off x="7783513" y="30543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1" name="Line 27">
            <a:extLst>
              <a:ext uri="{FF2B5EF4-FFF2-40B4-BE49-F238E27FC236}">
                <a16:creationId xmlns:a16="http://schemas.microsoft.com/office/drawing/2014/main" id="{FBA8D5A1-C47A-4BF3-97D2-7D9789058589}"/>
              </a:ext>
            </a:extLst>
          </p:cNvPr>
          <p:cNvSpPr>
            <a:spLocks noChangeShapeType="1"/>
          </p:cNvSpPr>
          <p:nvPr/>
        </p:nvSpPr>
        <p:spPr bwMode="auto">
          <a:xfrm rot="5400000" flipH="1">
            <a:off x="5008563" y="12668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2" name="Text Box 28">
            <a:extLst>
              <a:ext uri="{FF2B5EF4-FFF2-40B4-BE49-F238E27FC236}">
                <a16:creationId xmlns:a16="http://schemas.microsoft.com/office/drawing/2014/main" id="{615B2868-86E9-4405-9A91-2661C74F68EB}"/>
              </a:ext>
            </a:extLst>
          </p:cNvPr>
          <p:cNvSpPr txBox="1">
            <a:spLocks noChangeArrowheads="1"/>
          </p:cNvSpPr>
          <p:nvPr/>
        </p:nvSpPr>
        <p:spPr bwMode="auto">
          <a:xfrm>
            <a:off x="4546600" y="259873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63" name="AutoShape 29">
            <a:extLst>
              <a:ext uri="{FF2B5EF4-FFF2-40B4-BE49-F238E27FC236}">
                <a16:creationId xmlns:a16="http://schemas.microsoft.com/office/drawing/2014/main" id="{7C73EE87-BC1B-49BB-877F-2382379EF5E0}"/>
              </a:ext>
            </a:extLst>
          </p:cNvPr>
          <p:cNvSpPr>
            <a:spLocks/>
          </p:cNvSpPr>
          <p:nvPr/>
        </p:nvSpPr>
        <p:spPr bwMode="auto">
          <a:xfrm>
            <a:off x="4819650" y="2551113"/>
            <a:ext cx="242888" cy="492125"/>
          </a:xfrm>
          <a:prstGeom prst="leftBrace">
            <a:avLst>
              <a:gd name="adj1" fmla="val 16884"/>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64" name="Line 33">
            <a:extLst>
              <a:ext uri="{FF2B5EF4-FFF2-40B4-BE49-F238E27FC236}">
                <a16:creationId xmlns:a16="http://schemas.microsoft.com/office/drawing/2014/main" id="{7565867A-F283-45F5-BC2C-5602890AE899}"/>
              </a:ext>
            </a:extLst>
          </p:cNvPr>
          <p:cNvSpPr>
            <a:spLocks noChangeShapeType="1"/>
          </p:cNvSpPr>
          <p:nvPr/>
        </p:nvSpPr>
        <p:spPr bwMode="auto">
          <a:xfrm flipV="1">
            <a:off x="5075238" y="15986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5" name="Line 34">
            <a:extLst>
              <a:ext uri="{FF2B5EF4-FFF2-40B4-BE49-F238E27FC236}">
                <a16:creationId xmlns:a16="http://schemas.microsoft.com/office/drawing/2014/main" id="{B1899E73-9FA2-420D-91D0-D3383FCE91BA}"/>
              </a:ext>
            </a:extLst>
          </p:cNvPr>
          <p:cNvSpPr>
            <a:spLocks noChangeShapeType="1"/>
          </p:cNvSpPr>
          <p:nvPr/>
        </p:nvSpPr>
        <p:spPr bwMode="auto">
          <a:xfrm rot="5400000" flipH="1">
            <a:off x="5626894" y="2540794"/>
            <a:ext cx="10874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6" name="Line 35">
            <a:extLst>
              <a:ext uri="{FF2B5EF4-FFF2-40B4-BE49-F238E27FC236}">
                <a16:creationId xmlns:a16="http://schemas.microsoft.com/office/drawing/2014/main" id="{204BE70C-39AF-425B-96C7-35B92E83D9AB}"/>
              </a:ext>
            </a:extLst>
          </p:cNvPr>
          <p:cNvSpPr>
            <a:spLocks noChangeShapeType="1"/>
          </p:cNvSpPr>
          <p:nvPr/>
        </p:nvSpPr>
        <p:spPr bwMode="auto">
          <a:xfrm>
            <a:off x="5053013" y="20431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7" name="Oval 36">
            <a:extLst>
              <a:ext uri="{FF2B5EF4-FFF2-40B4-BE49-F238E27FC236}">
                <a16:creationId xmlns:a16="http://schemas.microsoft.com/office/drawing/2014/main" id="{617BA564-2AE2-4DB5-A79B-B31B0752EA60}"/>
              </a:ext>
            </a:extLst>
          </p:cNvPr>
          <p:cNvSpPr>
            <a:spLocks noChangeArrowheads="1"/>
          </p:cNvSpPr>
          <p:nvPr/>
        </p:nvSpPr>
        <p:spPr bwMode="auto">
          <a:xfrm>
            <a:off x="6124575" y="20161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68" name="Text Box 38">
            <a:extLst>
              <a:ext uri="{FF2B5EF4-FFF2-40B4-BE49-F238E27FC236}">
                <a16:creationId xmlns:a16="http://schemas.microsoft.com/office/drawing/2014/main" id="{63AB442A-EF1C-48DF-923A-F6E7AC6A72FB}"/>
              </a:ext>
            </a:extLst>
          </p:cNvPr>
          <p:cNvSpPr txBox="1">
            <a:spLocks noChangeArrowheads="1"/>
          </p:cNvSpPr>
          <p:nvPr/>
        </p:nvSpPr>
        <p:spPr bwMode="auto">
          <a:xfrm>
            <a:off x="6113463" y="32258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endParaRPr lang="el-GR" altLang="en-US" sz="2000" baseline="-25000" dirty="0">
              <a:solidFill>
                <a:srgbClr val="66FFFF"/>
              </a:solidFill>
            </a:endParaRPr>
          </a:p>
        </p:txBody>
      </p:sp>
      <p:sp>
        <p:nvSpPr>
          <p:cNvPr id="69" name="Text Box 49">
            <a:extLst>
              <a:ext uri="{FF2B5EF4-FFF2-40B4-BE49-F238E27FC236}">
                <a16:creationId xmlns:a16="http://schemas.microsoft.com/office/drawing/2014/main" id="{9E51F4CC-23D2-4763-AAEE-64B8F2D0FD75}"/>
              </a:ext>
            </a:extLst>
          </p:cNvPr>
          <p:cNvSpPr txBox="1">
            <a:spLocks noChangeArrowheads="1"/>
          </p:cNvSpPr>
          <p:nvPr/>
        </p:nvSpPr>
        <p:spPr bwMode="auto">
          <a:xfrm>
            <a:off x="862013" y="16303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0" name="Line 84">
            <a:extLst>
              <a:ext uri="{FF2B5EF4-FFF2-40B4-BE49-F238E27FC236}">
                <a16:creationId xmlns:a16="http://schemas.microsoft.com/office/drawing/2014/main" id="{43D34356-0400-4DF1-A931-7A7C8DE71625}"/>
              </a:ext>
            </a:extLst>
          </p:cNvPr>
          <p:cNvSpPr>
            <a:spLocks noChangeShapeType="1"/>
          </p:cNvSpPr>
          <p:nvPr/>
        </p:nvSpPr>
        <p:spPr bwMode="auto">
          <a:xfrm>
            <a:off x="1484313" y="1312863"/>
            <a:ext cx="1792287"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 name="Line 50">
            <a:extLst>
              <a:ext uri="{FF2B5EF4-FFF2-40B4-BE49-F238E27FC236}">
                <a16:creationId xmlns:a16="http://schemas.microsoft.com/office/drawing/2014/main" id="{36AAF4C1-389E-4CD5-91C1-86C895D28015}"/>
              </a:ext>
            </a:extLst>
          </p:cNvPr>
          <p:cNvSpPr>
            <a:spLocks noChangeShapeType="1"/>
          </p:cNvSpPr>
          <p:nvPr/>
        </p:nvSpPr>
        <p:spPr bwMode="auto">
          <a:xfrm rot="5400000" flipH="1">
            <a:off x="1325563" y="1255713"/>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2" name="Line 53">
            <a:extLst>
              <a:ext uri="{FF2B5EF4-FFF2-40B4-BE49-F238E27FC236}">
                <a16:creationId xmlns:a16="http://schemas.microsoft.com/office/drawing/2014/main" id="{4D0A1DD1-C6CB-42C5-BDA3-70577901A39C}"/>
              </a:ext>
            </a:extLst>
          </p:cNvPr>
          <p:cNvSpPr>
            <a:spLocks noChangeShapeType="1"/>
          </p:cNvSpPr>
          <p:nvPr/>
        </p:nvSpPr>
        <p:spPr bwMode="auto">
          <a:xfrm>
            <a:off x="1360488" y="1803400"/>
            <a:ext cx="830262" cy="1588"/>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 name="Oval 54">
            <a:extLst>
              <a:ext uri="{FF2B5EF4-FFF2-40B4-BE49-F238E27FC236}">
                <a16:creationId xmlns:a16="http://schemas.microsoft.com/office/drawing/2014/main" id="{5C8B791E-1912-4839-B066-50049CF92011}"/>
              </a:ext>
            </a:extLst>
          </p:cNvPr>
          <p:cNvSpPr>
            <a:spLocks noChangeArrowheads="1"/>
          </p:cNvSpPr>
          <p:nvPr/>
        </p:nvSpPr>
        <p:spPr bwMode="auto">
          <a:xfrm>
            <a:off x="2151063" y="17605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4" name="Text Box 55">
            <a:extLst>
              <a:ext uri="{FF2B5EF4-FFF2-40B4-BE49-F238E27FC236}">
                <a16:creationId xmlns:a16="http://schemas.microsoft.com/office/drawing/2014/main" id="{8D3C367C-4032-45B4-BDCF-EDCA1B13FE2B}"/>
              </a:ext>
            </a:extLst>
          </p:cNvPr>
          <p:cNvSpPr txBox="1">
            <a:spLocks noChangeArrowheads="1"/>
          </p:cNvSpPr>
          <p:nvPr/>
        </p:nvSpPr>
        <p:spPr bwMode="auto">
          <a:xfrm>
            <a:off x="1733550" y="321468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5" name="Text Box 56">
            <a:extLst>
              <a:ext uri="{FF2B5EF4-FFF2-40B4-BE49-F238E27FC236}">
                <a16:creationId xmlns:a16="http://schemas.microsoft.com/office/drawing/2014/main" id="{E25A532F-3E2B-4469-A40D-E1DC923FF010}"/>
              </a:ext>
            </a:extLst>
          </p:cNvPr>
          <p:cNvSpPr txBox="1">
            <a:spLocks noChangeArrowheads="1"/>
          </p:cNvSpPr>
          <p:nvPr/>
        </p:nvSpPr>
        <p:spPr bwMode="auto">
          <a:xfrm>
            <a:off x="3992563" y="2687638"/>
            <a:ext cx="5429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76" name="Text Box 57">
            <a:extLst>
              <a:ext uri="{FF2B5EF4-FFF2-40B4-BE49-F238E27FC236}">
                <a16:creationId xmlns:a16="http://schemas.microsoft.com/office/drawing/2014/main" id="{104A9959-892E-4AC8-8728-C163DE3A8E3E}"/>
              </a:ext>
            </a:extLst>
          </p:cNvPr>
          <p:cNvSpPr txBox="1">
            <a:spLocks noChangeArrowheads="1"/>
          </p:cNvSpPr>
          <p:nvPr/>
        </p:nvSpPr>
        <p:spPr bwMode="auto">
          <a:xfrm>
            <a:off x="3195638" y="2576513"/>
            <a:ext cx="5175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endParaRPr lang="el-GR" altLang="en-US" sz="1800" baseline="0">
              <a:solidFill>
                <a:srgbClr val="66FFFF"/>
              </a:solidFill>
            </a:endParaRPr>
          </a:p>
        </p:txBody>
      </p:sp>
      <p:sp>
        <p:nvSpPr>
          <p:cNvPr id="77" name="Text Box 58">
            <a:extLst>
              <a:ext uri="{FF2B5EF4-FFF2-40B4-BE49-F238E27FC236}">
                <a16:creationId xmlns:a16="http://schemas.microsoft.com/office/drawing/2014/main" id="{2682FA86-2E24-4240-8C6A-F80890FCFF44}"/>
              </a:ext>
            </a:extLst>
          </p:cNvPr>
          <p:cNvSpPr txBox="1">
            <a:spLocks noChangeArrowheads="1"/>
          </p:cNvSpPr>
          <p:nvPr/>
        </p:nvSpPr>
        <p:spPr bwMode="auto">
          <a:xfrm>
            <a:off x="3105150" y="2097088"/>
            <a:ext cx="152876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a:t>
            </a:r>
            <a:endParaRPr lang="el-GR" altLang="en-US" sz="2000" baseline="0" dirty="0">
              <a:solidFill>
                <a:srgbClr val="FF33CC"/>
              </a:solidFill>
            </a:endParaRPr>
          </a:p>
        </p:txBody>
      </p:sp>
      <p:sp>
        <p:nvSpPr>
          <p:cNvPr id="78" name="Text Box 60">
            <a:extLst>
              <a:ext uri="{FF2B5EF4-FFF2-40B4-BE49-F238E27FC236}">
                <a16:creationId xmlns:a16="http://schemas.microsoft.com/office/drawing/2014/main" id="{4C2D4BCF-A092-466B-82B1-DB6E9A8C13DD}"/>
              </a:ext>
            </a:extLst>
          </p:cNvPr>
          <p:cNvSpPr txBox="1">
            <a:spLocks noChangeArrowheads="1"/>
          </p:cNvSpPr>
          <p:nvPr/>
        </p:nvSpPr>
        <p:spPr bwMode="auto">
          <a:xfrm>
            <a:off x="2305050" y="3209925"/>
            <a:ext cx="9715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square"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2</a:t>
            </a:r>
            <a:r>
              <a:rPr lang="de-DE" altLang="en-US" sz="2000" baseline="0" dirty="0">
                <a:solidFill>
                  <a:srgbClr val="FF33CC"/>
                </a:solidFill>
              </a:rPr>
              <a:t>+R</a:t>
            </a:r>
            <a:r>
              <a:rPr lang="de-DE" altLang="en-US" sz="2000" baseline="-25000" dirty="0">
                <a:solidFill>
                  <a:srgbClr val="FF33CC"/>
                </a:solidFill>
              </a:rPr>
              <a:t>D,1</a:t>
            </a:r>
            <a:endParaRPr lang="el-GR" altLang="en-US" sz="2000" baseline="-25000" dirty="0">
              <a:solidFill>
                <a:srgbClr val="FF33CC"/>
              </a:solidFill>
            </a:endParaRPr>
          </a:p>
        </p:txBody>
      </p:sp>
      <p:sp>
        <p:nvSpPr>
          <p:cNvPr id="79" name="Oval 61">
            <a:extLst>
              <a:ext uri="{FF2B5EF4-FFF2-40B4-BE49-F238E27FC236}">
                <a16:creationId xmlns:a16="http://schemas.microsoft.com/office/drawing/2014/main" id="{40CC1907-EB2D-4F20-AC55-9675DE374A16}"/>
              </a:ext>
            </a:extLst>
          </p:cNvPr>
          <p:cNvSpPr>
            <a:spLocks noChangeArrowheads="1"/>
          </p:cNvSpPr>
          <p:nvPr/>
        </p:nvSpPr>
        <p:spPr bwMode="auto">
          <a:xfrm>
            <a:off x="1873250" y="17605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0" name="Line 63">
            <a:extLst>
              <a:ext uri="{FF2B5EF4-FFF2-40B4-BE49-F238E27FC236}">
                <a16:creationId xmlns:a16="http://schemas.microsoft.com/office/drawing/2014/main" id="{C4A660EF-0DA5-4A02-96FC-2D70EAC4949B}"/>
              </a:ext>
            </a:extLst>
          </p:cNvPr>
          <p:cNvSpPr>
            <a:spLocks noChangeShapeType="1"/>
          </p:cNvSpPr>
          <p:nvPr/>
        </p:nvSpPr>
        <p:spPr bwMode="auto">
          <a:xfrm>
            <a:off x="4024313" y="30591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1" name="Line 73">
            <a:extLst>
              <a:ext uri="{FF2B5EF4-FFF2-40B4-BE49-F238E27FC236}">
                <a16:creationId xmlns:a16="http://schemas.microsoft.com/office/drawing/2014/main" id="{3CB1864F-0C40-4EAB-9B71-1905ED73DAE3}"/>
              </a:ext>
            </a:extLst>
          </p:cNvPr>
          <p:cNvSpPr>
            <a:spLocks noChangeShapeType="1"/>
          </p:cNvSpPr>
          <p:nvPr/>
        </p:nvSpPr>
        <p:spPr bwMode="auto">
          <a:xfrm flipV="1">
            <a:off x="2441575" y="1514475"/>
            <a:ext cx="11113"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 name="Line 75">
            <a:extLst>
              <a:ext uri="{FF2B5EF4-FFF2-40B4-BE49-F238E27FC236}">
                <a16:creationId xmlns:a16="http://schemas.microsoft.com/office/drawing/2014/main" id="{6BF65F4D-8756-442B-9346-6D079EA3306D}"/>
              </a:ext>
            </a:extLst>
          </p:cNvPr>
          <p:cNvSpPr>
            <a:spLocks noChangeShapeType="1"/>
          </p:cNvSpPr>
          <p:nvPr/>
        </p:nvSpPr>
        <p:spPr bwMode="auto">
          <a:xfrm>
            <a:off x="1938338" y="2936875"/>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 name="Text Box 79">
            <a:extLst>
              <a:ext uri="{FF2B5EF4-FFF2-40B4-BE49-F238E27FC236}">
                <a16:creationId xmlns:a16="http://schemas.microsoft.com/office/drawing/2014/main" id="{A5044822-0F17-4C34-87C5-FF56D38AA563}"/>
              </a:ext>
            </a:extLst>
          </p:cNvPr>
          <p:cNvSpPr txBox="1">
            <a:spLocks noChangeArrowheads="1"/>
          </p:cNvSpPr>
          <p:nvPr/>
        </p:nvSpPr>
        <p:spPr bwMode="auto">
          <a:xfrm>
            <a:off x="852488" y="186531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grpSp>
        <p:nvGrpSpPr>
          <p:cNvPr id="84" name="Group 97">
            <a:extLst>
              <a:ext uri="{FF2B5EF4-FFF2-40B4-BE49-F238E27FC236}">
                <a16:creationId xmlns:a16="http://schemas.microsoft.com/office/drawing/2014/main" id="{5ABB3FDF-9F85-47A4-B3D3-FC4901340725}"/>
              </a:ext>
            </a:extLst>
          </p:cNvPr>
          <p:cNvGrpSpPr>
            <a:grpSpLocks/>
          </p:cNvGrpSpPr>
          <p:nvPr/>
        </p:nvGrpSpPr>
        <p:grpSpPr bwMode="auto">
          <a:xfrm>
            <a:off x="1381125" y="1827213"/>
            <a:ext cx="1109663" cy="222250"/>
            <a:chOff x="318" y="919"/>
            <a:chExt cx="699" cy="140"/>
          </a:xfrm>
        </p:grpSpPr>
        <p:sp>
          <p:nvSpPr>
            <p:cNvPr id="85" name="Line 78">
              <a:extLst>
                <a:ext uri="{FF2B5EF4-FFF2-40B4-BE49-F238E27FC236}">
                  <a16:creationId xmlns:a16="http://schemas.microsoft.com/office/drawing/2014/main" id="{23589344-AF2B-4C44-862B-6312B373E15B}"/>
                </a:ext>
              </a:extLst>
            </p:cNvPr>
            <p:cNvSpPr>
              <a:spLocks noChangeShapeType="1"/>
            </p:cNvSpPr>
            <p:nvPr/>
          </p:nvSpPr>
          <p:spPr bwMode="auto">
            <a:xfrm>
              <a:off x="318" y="1038"/>
              <a:ext cx="658" cy="1"/>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6" name="Oval 80">
              <a:extLst>
                <a:ext uri="{FF2B5EF4-FFF2-40B4-BE49-F238E27FC236}">
                  <a16:creationId xmlns:a16="http://schemas.microsoft.com/office/drawing/2014/main" id="{C7C4111C-3A92-4857-995F-5AA80CB42074}"/>
                </a:ext>
              </a:extLst>
            </p:cNvPr>
            <p:cNvSpPr>
              <a:spLocks noChangeArrowheads="1"/>
            </p:cNvSpPr>
            <p:nvPr/>
          </p:nvSpPr>
          <p:spPr bwMode="auto">
            <a:xfrm>
              <a:off x="965" y="1011"/>
              <a:ext cx="52" cy="4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7" name="Line 82">
              <a:extLst>
                <a:ext uri="{FF2B5EF4-FFF2-40B4-BE49-F238E27FC236}">
                  <a16:creationId xmlns:a16="http://schemas.microsoft.com/office/drawing/2014/main" id="{05E31266-61A6-41B9-AF90-C058540561DF}"/>
                </a:ext>
              </a:extLst>
            </p:cNvPr>
            <p:cNvSpPr>
              <a:spLocks noChangeShapeType="1"/>
            </p:cNvSpPr>
            <p:nvPr/>
          </p:nvSpPr>
          <p:spPr bwMode="auto">
            <a:xfrm rot="5400000">
              <a:off x="317" y="977"/>
              <a:ext cx="11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grpSp>
      <p:sp>
        <p:nvSpPr>
          <p:cNvPr id="88" name="Text Box 84">
            <a:extLst>
              <a:ext uri="{FF2B5EF4-FFF2-40B4-BE49-F238E27FC236}">
                <a16:creationId xmlns:a16="http://schemas.microsoft.com/office/drawing/2014/main" id="{D7DCC153-1CC8-4DD0-8517-005261648FA0}"/>
              </a:ext>
            </a:extLst>
          </p:cNvPr>
          <p:cNvSpPr txBox="1">
            <a:spLocks noChangeArrowheads="1"/>
          </p:cNvSpPr>
          <p:nvPr/>
        </p:nvSpPr>
        <p:spPr bwMode="auto">
          <a:xfrm>
            <a:off x="2024063" y="3216275"/>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89" name="Line 85">
            <a:extLst>
              <a:ext uri="{FF2B5EF4-FFF2-40B4-BE49-F238E27FC236}">
                <a16:creationId xmlns:a16="http://schemas.microsoft.com/office/drawing/2014/main" id="{9D579EBF-C2E3-4320-AC19-51467C75AF89}"/>
              </a:ext>
            </a:extLst>
          </p:cNvPr>
          <p:cNvSpPr>
            <a:spLocks noChangeShapeType="1"/>
          </p:cNvSpPr>
          <p:nvPr/>
        </p:nvSpPr>
        <p:spPr bwMode="auto">
          <a:xfrm rot="16200000">
            <a:off x="1242219" y="2426494"/>
            <a:ext cx="1320800" cy="1111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0" name="Text Box 92">
            <a:extLst>
              <a:ext uri="{FF2B5EF4-FFF2-40B4-BE49-F238E27FC236}">
                <a16:creationId xmlns:a16="http://schemas.microsoft.com/office/drawing/2014/main" id="{E914D1C6-E1B6-4CC6-9535-07C04004DD29}"/>
              </a:ext>
            </a:extLst>
          </p:cNvPr>
          <p:cNvSpPr txBox="1">
            <a:spLocks noChangeArrowheads="1"/>
          </p:cNvSpPr>
          <p:nvPr/>
        </p:nvSpPr>
        <p:spPr bwMode="auto">
          <a:xfrm>
            <a:off x="2027238" y="1136650"/>
            <a:ext cx="16256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)+M/</a:t>
            </a:r>
            <a:r>
              <a:rPr lang="de-DE" altLang="en-US" sz="2000" baseline="0" dirty="0" err="1">
                <a:solidFill>
                  <a:srgbClr val="FF33CC"/>
                </a:solidFill>
              </a:rPr>
              <a:t>P</a:t>
            </a:r>
            <a:r>
              <a:rPr lang="de-DE" altLang="en-US" sz="2000" baseline="-25000" dirty="0" err="1">
                <a:solidFill>
                  <a:srgbClr val="FF33CC"/>
                </a:solidFill>
              </a:rPr>
              <a:t>2</a:t>
            </a:r>
            <a:endParaRPr lang="el-GR" altLang="en-US" sz="2000" baseline="-25000" dirty="0">
              <a:solidFill>
                <a:srgbClr val="66FFFF"/>
              </a:solidFill>
            </a:endParaRPr>
          </a:p>
        </p:txBody>
      </p:sp>
      <p:sp>
        <p:nvSpPr>
          <p:cNvPr id="91" name="Oval 81">
            <a:extLst>
              <a:ext uri="{FF2B5EF4-FFF2-40B4-BE49-F238E27FC236}">
                <a16:creationId xmlns:a16="http://schemas.microsoft.com/office/drawing/2014/main" id="{49B2BEBD-1F26-47E9-8865-BECC9D539D05}"/>
              </a:ext>
            </a:extLst>
          </p:cNvPr>
          <p:cNvSpPr>
            <a:spLocks noChangeArrowheads="1"/>
          </p:cNvSpPr>
          <p:nvPr/>
        </p:nvSpPr>
        <p:spPr bwMode="auto">
          <a:xfrm>
            <a:off x="2141538" y="1984375"/>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2" name="Text Box 96">
            <a:extLst>
              <a:ext uri="{FF2B5EF4-FFF2-40B4-BE49-F238E27FC236}">
                <a16:creationId xmlns:a16="http://schemas.microsoft.com/office/drawing/2014/main" id="{60D158CA-7929-43DC-B5B3-74A63AE9FEA1}"/>
              </a:ext>
            </a:extLst>
          </p:cNvPr>
          <p:cNvSpPr txBox="1">
            <a:spLocks noChangeArrowheads="1"/>
          </p:cNvSpPr>
          <p:nvPr/>
        </p:nvSpPr>
        <p:spPr bwMode="auto">
          <a:xfrm>
            <a:off x="6659563" y="32131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3" grpId="0" animBg="1"/>
      <p:bldP spid="82" grpId="0" animBg="1"/>
      <p:bldP spid="83" grpId="0"/>
      <p:bldP spid="88" grpId="0"/>
      <p:bldP spid="91"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79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CE1BED4D-48E1-4678-8525-941466BE0A30}" type="slidenum">
              <a:rPr lang="de-DE" altLang="en-US" sz="1600" smtClean="0"/>
              <a:pPr>
                <a:spcBef>
                  <a:spcPct val="0"/>
                </a:spcBef>
                <a:buClrTx/>
                <a:buFontTx/>
                <a:buNone/>
              </a:pPr>
              <a:t>17</a:t>
            </a:fld>
            <a:r>
              <a:rPr lang="de-DE" altLang="en-US" sz="1600"/>
              <a:t> -</a:t>
            </a:r>
          </a:p>
        </p:txBody>
      </p:sp>
      <p:sp>
        <p:nvSpPr>
          <p:cNvPr id="3379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512CBB98-EDC2-411C-969B-F2BED1DD8D61}" type="slidenum">
              <a:rPr lang="de-DE" altLang="en-US" sz="1600" b="1"/>
              <a:pPr algn="r" eaLnBrk="1" hangingPunct="1">
                <a:spcBef>
                  <a:spcPct val="0"/>
                </a:spcBef>
                <a:buClrTx/>
                <a:buFontTx/>
                <a:buNone/>
              </a:pPr>
              <a:t>17</a:t>
            </a:fld>
            <a:r>
              <a:rPr lang="de-DE" altLang="en-US" sz="1600" b="1"/>
              <a:t> -</a:t>
            </a:r>
          </a:p>
        </p:txBody>
      </p:sp>
      <p:sp>
        <p:nvSpPr>
          <p:cNvPr id="3379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49602"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33798" name="Rectangle 3"/>
          <p:cNvSpPr>
            <a:spLocks noGrp="1" noChangeArrowheads="1"/>
          </p:cNvSpPr>
          <p:nvPr>
            <p:ph type="body" idx="4294967295"/>
          </p:nvPr>
        </p:nvSpPr>
        <p:spPr>
          <a:xfrm>
            <a:off x="330200" y="1155700"/>
            <a:ext cx="8813800" cy="5829300"/>
          </a:xfrm>
          <a:noFill/>
        </p:spPr>
        <p:txBody>
          <a:bodyPr/>
          <a:lstStyle/>
          <a:p>
            <a:pPr marL="571500" indent="-571500" eaLnBrk="1" hangingPunct="1"/>
            <a:r>
              <a:rPr lang="en-US" altLang="en-US" dirty="0"/>
              <a:t>The second basic difference between Keynesian and neo-classical theory is the so called “</a:t>
            </a:r>
            <a:r>
              <a:rPr lang="en-US" altLang="en-US" dirty="0">
                <a:solidFill>
                  <a:srgbClr val="00FF00"/>
                </a:solidFill>
              </a:rPr>
              <a:t>Keynesian Price Rigidity</a:t>
            </a:r>
            <a:r>
              <a:rPr lang="en-US" altLang="en-US" dirty="0"/>
              <a:t>”:</a:t>
            </a:r>
          </a:p>
          <a:p>
            <a:pPr marL="571500" indent="-571500" eaLnBrk="1" hangingPunct="1">
              <a:lnSpc>
                <a:spcPct val="40000"/>
              </a:lnSpc>
            </a:pPr>
            <a:endParaRPr lang="en-US" altLang="en-US" dirty="0"/>
          </a:p>
          <a:p>
            <a:pPr marL="971550" lvl="1" indent="-571500" eaLnBrk="1" hangingPunct="1"/>
            <a:r>
              <a:rPr lang="en-US" altLang="en-US" dirty="0"/>
              <a:t>In </a:t>
            </a:r>
            <a:r>
              <a:rPr lang="en-US" altLang="en-US" dirty="0">
                <a:solidFill>
                  <a:srgbClr val="00FF00"/>
                </a:solidFill>
              </a:rPr>
              <a:t>neoclassical theory</a:t>
            </a:r>
            <a:r>
              <a:rPr lang="en-US" altLang="en-US" dirty="0"/>
              <a:t>, an increase of production output causes an increase of marginal costs, so that firms increase their prices (and vice versa).</a:t>
            </a:r>
          </a:p>
          <a:p>
            <a:pPr marL="1371600" lvl="2" indent="-571500" eaLnBrk="1" hangingPunct="1"/>
            <a:r>
              <a:rPr lang="en-US" altLang="en-US" dirty="0"/>
              <a:t>Consequently, an </a:t>
            </a:r>
            <a:r>
              <a:rPr lang="en-US" altLang="en-US" dirty="0">
                <a:solidFill>
                  <a:srgbClr val="00FF00"/>
                </a:solidFill>
              </a:rPr>
              <a:t>increase</a:t>
            </a:r>
            <a:r>
              <a:rPr lang="en-US" altLang="en-US" dirty="0"/>
              <a:t> of the </a:t>
            </a:r>
            <a:r>
              <a:rPr lang="en-US" altLang="en-US" dirty="0">
                <a:solidFill>
                  <a:srgbClr val="00FF00"/>
                </a:solidFill>
              </a:rPr>
              <a:t>demand</a:t>
            </a:r>
            <a:r>
              <a:rPr lang="en-US" altLang="en-US" dirty="0"/>
              <a:t> for goods above supply causes an </a:t>
            </a:r>
            <a:r>
              <a:rPr lang="en-US" altLang="en-US" dirty="0">
                <a:solidFill>
                  <a:srgbClr val="00FF00"/>
                </a:solidFill>
              </a:rPr>
              <a:t>increase</a:t>
            </a:r>
            <a:r>
              <a:rPr lang="en-US" altLang="en-US" dirty="0"/>
              <a:t> of the </a:t>
            </a:r>
            <a:r>
              <a:rPr lang="en-US" altLang="en-US" dirty="0">
                <a:solidFill>
                  <a:srgbClr val="00FF00"/>
                </a:solidFill>
              </a:rPr>
              <a:t>prices</a:t>
            </a:r>
            <a:r>
              <a:rPr lang="en-US" altLang="en-US" dirty="0"/>
              <a:t> of goods (and vice versa).</a:t>
            </a:r>
          </a:p>
          <a:p>
            <a:pPr marL="1371600" lvl="2" indent="-571500" eaLnBrk="1" hangingPunct="1">
              <a:lnSpc>
                <a:spcPct val="20000"/>
              </a:lnSpc>
            </a:pPr>
            <a:endParaRPr lang="en-US" altLang="en-US" dirty="0"/>
          </a:p>
          <a:p>
            <a:pPr marL="971550" lvl="1" indent="-571500" eaLnBrk="1" hangingPunct="1"/>
            <a:r>
              <a:rPr lang="en-US" altLang="en-US" dirty="0"/>
              <a:t>In </a:t>
            </a:r>
            <a:r>
              <a:rPr lang="en-US" altLang="en-US" dirty="0">
                <a:solidFill>
                  <a:srgbClr val="00FF00"/>
                </a:solidFill>
              </a:rPr>
              <a:t>Keynesian theory</a:t>
            </a:r>
            <a:r>
              <a:rPr lang="en-US" altLang="en-US" dirty="0"/>
              <a:t>, firms do not immediately adjust their prices to production costs:</a:t>
            </a:r>
          </a:p>
          <a:p>
            <a:pPr marL="1371600" lvl="2" indent="-571500" eaLnBrk="1" hangingPunct="1"/>
            <a:r>
              <a:rPr lang="en-US" altLang="en-US" dirty="0"/>
              <a:t>An </a:t>
            </a:r>
            <a:r>
              <a:rPr lang="en-US" altLang="en-US" dirty="0">
                <a:solidFill>
                  <a:srgbClr val="00FF00"/>
                </a:solidFill>
              </a:rPr>
              <a:t>increase</a:t>
            </a:r>
            <a:r>
              <a:rPr lang="en-US" altLang="en-US" dirty="0"/>
              <a:t> (decrease) of the </a:t>
            </a:r>
            <a:r>
              <a:rPr lang="en-US" altLang="en-US" dirty="0">
                <a:solidFill>
                  <a:srgbClr val="00FF00"/>
                </a:solidFill>
              </a:rPr>
              <a:t>demand</a:t>
            </a:r>
            <a:r>
              <a:rPr lang="en-US" altLang="en-US" dirty="0"/>
              <a:t> for goods causes a corresponding </a:t>
            </a:r>
            <a:r>
              <a:rPr lang="en-US" altLang="en-US" dirty="0">
                <a:solidFill>
                  <a:srgbClr val="FFC000"/>
                </a:solidFill>
              </a:rPr>
              <a:t>increase</a:t>
            </a:r>
            <a:r>
              <a:rPr lang="en-US" altLang="en-US" dirty="0"/>
              <a:t> (decrease) of the </a:t>
            </a:r>
            <a:r>
              <a:rPr lang="en-US" altLang="en-US" dirty="0">
                <a:solidFill>
                  <a:srgbClr val="FFC000"/>
                </a:solidFill>
              </a:rPr>
              <a:t>supply</a:t>
            </a:r>
            <a:r>
              <a:rPr lang="en-US" altLang="en-US" dirty="0"/>
              <a:t> of goods. The </a:t>
            </a:r>
            <a:r>
              <a:rPr lang="en-US" altLang="en-US" dirty="0">
                <a:solidFill>
                  <a:srgbClr val="00FF00"/>
                </a:solidFill>
              </a:rPr>
              <a:t>prices</a:t>
            </a:r>
            <a:r>
              <a:rPr lang="en-US" altLang="en-US" dirty="0"/>
              <a:t> of goods stay however </a:t>
            </a:r>
            <a:r>
              <a:rPr lang="en-US" altLang="en-US" dirty="0">
                <a:solidFill>
                  <a:srgbClr val="00FF00"/>
                </a:solidFill>
              </a:rPr>
              <a:t>constant</a:t>
            </a:r>
            <a:r>
              <a:rPr lang="en-US" altLang="en-US" dirty="0"/>
              <a:t>.</a:t>
            </a:r>
          </a:p>
          <a:p>
            <a:pPr marL="571500" indent="-571500" eaLnBrk="1" hangingPunct="1"/>
            <a:r>
              <a:rPr lang="en-US" altLang="en-US" dirty="0"/>
              <a:t>Who is right – Keynes or the </a:t>
            </a:r>
            <a:r>
              <a:rPr lang="en-US" altLang="en-US" dirty="0" err="1"/>
              <a:t>Neoclassics</a:t>
            </a:r>
            <a:r>
              <a:rPr lang="en-US" altLang="en-US" dirty="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3798">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3798">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3798">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3798">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3798">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149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A343D1C-FC5E-4EEA-90A6-88F717E73787}" type="slidenum">
              <a:rPr lang="de-DE" altLang="en-US" sz="1600" smtClean="0"/>
              <a:pPr>
                <a:spcBef>
                  <a:spcPct val="0"/>
                </a:spcBef>
                <a:buClrTx/>
                <a:buFontTx/>
                <a:buNone/>
              </a:pPr>
              <a:t>170</a:t>
            </a:fld>
            <a:r>
              <a:rPr lang="de-DE" altLang="en-US" sz="1600"/>
              <a:t> -</a:t>
            </a:r>
          </a:p>
        </p:txBody>
      </p:sp>
      <p:sp>
        <p:nvSpPr>
          <p:cNvPr id="191492"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1975D6D-996B-4D1B-B9BA-CA597F39F1A1}" type="slidenum">
              <a:rPr lang="de-DE" altLang="en-US" sz="1600" b="1"/>
              <a:pPr algn="r" eaLnBrk="1" hangingPunct="1">
                <a:spcBef>
                  <a:spcPct val="0"/>
                </a:spcBef>
                <a:buClrTx/>
                <a:buFontTx/>
                <a:buNone/>
              </a:pPr>
              <a:t>170</a:t>
            </a:fld>
            <a:r>
              <a:rPr lang="de-DE" altLang="en-US" sz="1600" b="1"/>
              <a:t> -</a:t>
            </a:r>
          </a:p>
        </p:txBody>
      </p:sp>
      <p:sp>
        <p:nvSpPr>
          <p:cNvPr id="191493"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1543" name="AutoShape 81"/>
          <p:cNvSpPr>
            <a:spLocks noChangeArrowheads="1"/>
          </p:cNvSpPr>
          <p:nvPr/>
        </p:nvSpPr>
        <p:spPr bwMode="auto">
          <a:xfrm>
            <a:off x="88900" y="41259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rgbClr val="3333FF"/>
                </a:solidFill>
              </a:rPr>
              <a:t>This increase in investment increases the demand for goods from Y</a:t>
            </a:r>
            <a:r>
              <a:rPr lang="en-US" altLang="en-US" sz="2000" baseline="-25000" dirty="0">
                <a:solidFill>
                  <a:srgbClr val="3333FF"/>
                </a:solidFill>
              </a:rPr>
              <a:t>D,2</a:t>
            </a:r>
            <a:r>
              <a:rPr lang="en-US" altLang="en-US" sz="2000" dirty="0">
                <a:solidFill>
                  <a:srgbClr val="3333FF"/>
                </a:solidFill>
              </a:rPr>
              <a:t> to Y</a:t>
            </a:r>
            <a:r>
              <a:rPr lang="en-US" altLang="en-US" sz="2000" baseline="-25000" dirty="0">
                <a:solidFill>
                  <a:srgbClr val="3333FF"/>
                </a:solidFill>
              </a:rPr>
              <a:t>D,2</a:t>
            </a:r>
            <a:r>
              <a:rPr lang="en-US" altLang="en-US" sz="2000" dirty="0">
                <a:solidFill>
                  <a:srgbClr val="3333FF"/>
                </a:solidFill>
              </a:rPr>
              <a:t>. Since the supply of goods adjusts to the demand for goods, the demand for labor grows to the full-employment level.</a:t>
            </a:r>
          </a:p>
          <a:p>
            <a:pPr eaLnBrk="1" hangingPunct="1">
              <a:spcBef>
                <a:spcPct val="0"/>
              </a:spcBef>
              <a:buClrTx/>
              <a:buFontTx/>
              <a:buNone/>
            </a:pPr>
            <a:endParaRPr lang="de-DE" altLang="en-US" sz="2000" baseline="30000" dirty="0">
              <a:solidFill>
                <a:srgbClr val="3333FF"/>
              </a:solidFill>
            </a:endParaRPr>
          </a:p>
        </p:txBody>
      </p:sp>
      <p:sp>
        <p:nvSpPr>
          <p:cNvPr id="7703559" name="Rectangle 7"/>
          <p:cNvSpPr>
            <a:spLocks noChangeArrowheads="1"/>
          </p:cNvSpPr>
          <p:nvPr/>
        </p:nvSpPr>
        <p:spPr bwMode="auto">
          <a:xfrm>
            <a:off x="0" y="0"/>
            <a:ext cx="9144000" cy="942975"/>
          </a:xfrm>
          <a:prstGeom prst="rect">
            <a:avLst/>
          </a:prstGeom>
          <a:noFill/>
          <a:ln w="9525">
            <a:noFill/>
            <a:miter lim="800000"/>
            <a:headEnd/>
            <a:tailEnd/>
          </a:ln>
        </p:spPr>
        <p:txBody>
          <a:bodyPr anchor="ctr"/>
          <a:lstStyle/>
          <a:p>
            <a:pPr algn="ctr" eaLnBrk="1" hangingPunct="1">
              <a:defRPr/>
            </a:pPr>
            <a:r>
              <a:rPr lang="de-DE" sz="2800" b="1" dirty="0">
                <a:solidFill>
                  <a:srgbClr val="FFFF00"/>
                </a:solidFill>
                <a:effectLst>
                  <a:outerShdw blurRad="38100" dist="38100" dir="2700000" algn="tl">
                    <a:srgbClr val="000000"/>
                  </a:outerShdw>
                </a:effectLst>
              </a:rPr>
              <a:t>4. The </a:t>
            </a:r>
            <a:r>
              <a:rPr lang="de-DE" sz="2800" b="1" dirty="0" err="1">
                <a:solidFill>
                  <a:srgbClr val="FFFF00"/>
                </a:solidFill>
                <a:effectLst>
                  <a:outerShdw blurRad="38100" dist="38100" dir="2700000" algn="tl">
                    <a:srgbClr val="000000"/>
                  </a:outerShdw>
                </a:effectLst>
              </a:rPr>
              <a:t>Keynesian</a:t>
            </a:r>
            <a:r>
              <a:rPr lang="de-DE" sz="2800" b="1" dirty="0">
                <a:solidFill>
                  <a:srgbClr val="FFFF00"/>
                </a:solidFill>
                <a:effectLst>
                  <a:outerShdw blurRad="38100" dist="38100" dir="2700000" algn="tl">
                    <a:srgbClr val="000000"/>
                  </a:outerShdw>
                </a:effectLst>
              </a:rPr>
              <a:t> Model </a:t>
            </a:r>
            <a:r>
              <a:rPr lang="de-DE" sz="2800" b="1" dirty="0" err="1">
                <a:solidFill>
                  <a:srgbClr val="FFFF00"/>
                </a:solidFill>
                <a:effectLst>
                  <a:outerShdw blurRad="38100" dist="38100" dir="2700000" algn="tl">
                    <a:srgbClr val="000000"/>
                  </a:outerShdw>
                </a:effectLst>
              </a:rPr>
              <a:t>and</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its</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Policy</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Implications</a:t>
            </a:r>
            <a:br>
              <a:rPr lang="de-DE" sz="2600" b="1" dirty="0">
                <a:solidFill>
                  <a:srgbClr val="FFFF00"/>
                </a:solidFill>
                <a:effectLst>
                  <a:outerShdw blurRad="38100" dist="38100" dir="2700000" algn="tl">
                    <a:srgbClr val="000000"/>
                  </a:outerShdw>
                </a:effectLst>
              </a:rPr>
            </a:br>
            <a:r>
              <a:rPr lang="de-DE" sz="2600" b="1" dirty="0">
                <a:solidFill>
                  <a:srgbClr val="FFFF00"/>
                </a:solidFill>
                <a:effectLst>
                  <a:outerShdw blurRad="38100" dist="38100" dir="2700000" algn="tl">
                    <a:srgbClr val="000000"/>
                  </a:outerShdw>
                </a:effectLst>
              </a:rPr>
              <a:t>4.4. The Long-run </a:t>
            </a:r>
            <a:r>
              <a:rPr lang="de-DE" sz="2600" b="1" dirty="0" err="1">
                <a:solidFill>
                  <a:srgbClr val="FFFF00"/>
                </a:solidFill>
                <a:effectLst>
                  <a:outerShdw blurRad="38100" dist="38100" dir="2700000" algn="tl">
                    <a:srgbClr val="000000"/>
                  </a:outerShdw>
                </a:effectLst>
              </a:rPr>
              <a:t>Implications</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of</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the</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Keynesian</a:t>
            </a:r>
            <a:r>
              <a:rPr lang="de-DE" sz="2600" b="1" dirty="0">
                <a:solidFill>
                  <a:srgbClr val="FFFF00"/>
                </a:solidFill>
                <a:effectLst>
                  <a:outerShdw blurRad="38100" dist="38100" dir="2700000" algn="tl">
                    <a:srgbClr val="000000"/>
                  </a:outerShdw>
                </a:effectLst>
              </a:rPr>
              <a:t> Model</a:t>
            </a:r>
          </a:p>
        </p:txBody>
      </p:sp>
      <p:graphicFrame>
        <p:nvGraphicFramePr>
          <p:cNvPr id="57" name="Object 8">
            <a:extLst>
              <a:ext uri="{FF2B5EF4-FFF2-40B4-BE49-F238E27FC236}">
                <a16:creationId xmlns:a16="http://schemas.microsoft.com/office/drawing/2014/main" id="{513FC6B8-0988-4B29-9D50-EF8ECC6929F6}"/>
              </a:ext>
            </a:extLst>
          </p:cNvPr>
          <p:cNvGraphicFramePr>
            <a:graphicFrameLocks/>
          </p:cNvGraphicFramePr>
          <p:nvPr/>
        </p:nvGraphicFramePr>
        <p:xfrm>
          <a:off x="4819650" y="1143000"/>
          <a:ext cx="3079750" cy="2330450"/>
        </p:xfrm>
        <a:graphic>
          <a:graphicData uri="http://schemas.openxmlformats.org/presentationml/2006/ole">
            <mc:AlternateContent xmlns:mc="http://schemas.openxmlformats.org/markup-compatibility/2006">
              <mc:Choice xmlns:v="urn:schemas-microsoft-com:vml" Requires="v">
                <p:oleObj spid="_x0000_s192499" name="Diagramm" r:id="rId4" imgW="7448702" imgH="5315102" progId="MSGraph.Chart.8">
                  <p:embed followColorScheme="full"/>
                </p:oleObj>
              </mc:Choice>
              <mc:Fallback>
                <p:oleObj name="Diagramm" r:id="rId4" imgW="7448702" imgH="5315102" progId="MSGraph.Chart.8">
                  <p:embed followColorScheme="full"/>
                  <p:pic>
                    <p:nvPicPr>
                      <p:cNvPr id="257026" name="Object 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19650" y="11430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8" name="Object 2">
            <a:extLst>
              <a:ext uri="{FF2B5EF4-FFF2-40B4-BE49-F238E27FC236}">
                <a16:creationId xmlns:a16="http://schemas.microsoft.com/office/drawing/2014/main" id="{EA1512DB-A1F4-41D6-84E6-B7C3187910E6}"/>
              </a:ext>
            </a:extLst>
          </p:cNvPr>
          <p:cNvGraphicFramePr>
            <a:graphicFrameLocks/>
          </p:cNvGraphicFramePr>
          <p:nvPr/>
        </p:nvGraphicFramePr>
        <p:xfrm>
          <a:off x="1058863" y="1130300"/>
          <a:ext cx="3079750" cy="2330450"/>
        </p:xfrm>
        <a:graphic>
          <a:graphicData uri="http://schemas.openxmlformats.org/presentationml/2006/ole">
            <mc:AlternateContent xmlns:mc="http://schemas.openxmlformats.org/markup-compatibility/2006">
              <mc:Choice xmlns:v="urn:schemas-microsoft-com:vml" Requires="v">
                <p:oleObj spid="_x0000_s192500" name="Diagramm" r:id="rId6" imgW="7439008" imgH="5315085" progId="MSGraph.Chart.8">
                  <p:embed followColorScheme="full"/>
                </p:oleObj>
              </mc:Choice>
              <mc:Fallback>
                <p:oleObj name="Diagramm" r:id="rId6" imgW="7439008" imgH="5315085" progId="MSGraph.Chart.8">
                  <p:embed followColorScheme="full"/>
                  <p:pic>
                    <p:nvPicPr>
                      <p:cNvPr id="257029" name="Object 2"/>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58863" y="11303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9" name="Line 3">
            <a:extLst>
              <a:ext uri="{FF2B5EF4-FFF2-40B4-BE49-F238E27FC236}">
                <a16:creationId xmlns:a16="http://schemas.microsoft.com/office/drawing/2014/main" id="{B9493A57-A287-4198-9F21-85DA5272D3EB}"/>
              </a:ext>
            </a:extLst>
          </p:cNvPr>
          <p:cNvSpPr>
            <a:spLocks noChangeShapeType="1"/>
          </p:cNvSpPr>
          <p:nvPr/>
        </p:nvSpPr>
        <p:spPr bwMode="auto">
          <a:xfrm rot="16200000">
            <a:off x="1628776" y="2540000"/>
            <a:ext cx="1073150" cy="3175"/>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0" name="Line 5">
            <a:extLst>
              <a:ext uri="{FF2B5EF4-FFF2-40B4-BE49-F238E27FC236}">
                <a16:creationId xmlns:a16="http://schemas.microsoft.com/office/drawing/2014/main" id="{1D29D8F6-4980-46E0-90AB-A52D86BF942C}"/>
              </a:ext>
            </a:extLst>
          </p:cNvPr>
          <p:cNvSpPr>
            <a:spLocks noChangeShapeType="1"/>
          </p:cNvSpPr>
          <p:nvPr/>
        </p:nvSpPr>
        <p:spPr bwMode="auto">
          <a:xfrm>
            <a:off x="1462088" y="1439863"/>
            <a:ext cx="1771650" cy="13366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1" name="Text Box 22">
            <a:extLst>
              <a:ext uri="{FF2B5EF4-FFF2-40B4-BE49-F238E27FC236}">
                <a16:creationId xmlns:a16="http://schemas.microsoft.com/office/drawing/2014/main" id="{BC0D0E96-0449-4A3F-96A7-4B6D850F1B96}"/>
              </a:ext>
            </a:extLst>
          </p:cNvPr>
          <p:cNvSpPr txBox="1">
            <a:spLocks noChangeArrowheads="1"/>
          </p:cNvSpPr>
          <p:nvPr/>
        </p:nvSpPr>
        <p:spPr bwMode="auto">
          <a:xfrm>
            <a:off x="5060950" y="8985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t>Y</a:t>
            </a:r>
          </a:p>
        </p:txBody>
      </p:sp>
      <p:sp>
        <p:nvSpPr>
          <p:cNvPr id="62" name="Text Box 23">
            <a:extLst>
              <a:ext uri="{FF2B5EF4-FFF2-40B4-BE49-F238E27FC236}">
                <a16:creationId xmlns:a16="http://schemas.microsoft.com/office/drawing/2014/main" id="{FB82D238-C83A-4572-8FAB-1EA0E0C4D912}"/>
              </a:ext>
            </a:extLst>
          </p:cNvPr>
          <p:cNvSpPr txBox="1">
            <a:spLocks noChangeArrowheads="1"/>
          </p:cNvSpPr>
          <p:nvPr/>
        </p:nvSpPr>
        <p:spPr bwMode="auto">
          <a:xfrm>
            <a:off x="7124700" y="18954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63" name="Text Box 24">
            <a:extLst>
              <a:ext uri="{FF2B5EF4-FFF2-40B4-BE49-F238E27FC236}">
                <a16:creationId xmlns:a16="http://schemas.microsoft.com/office/drawing/2014/main" id="{51428834-7D15-4180-91EC-F8693BE771F1}"/>
              </a:ext>
            </a:extLst>
          </p:cNvPr>
          <p:cNvSpPr txBox="1">
            <a:spLocks noChangeArrowheads="1"/>
          </p:cNvSpPr>
          <p:nvPr/>
        </p:nvSpPr>
        <p:spPr bwMode="auto">
          <a:xfrm>
            <a:off x="7789863" y="27130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64" name="Line 25">
            <a:extLst>
              <a:ext uri="{FF2B5EF4-FFF2-40B4-BE49-F238E27FC236}">
                <a16:creationId xmlns:a16="http://schemas.microsoft.com/office/drawing/2014/main" id="{B3C64B62-8FA3-4DB1-B5DA-C163F6ADC02B}"/>
              </a:ext>
            </a:extLst>
          </p:cNvPr>
          <p:cNvSpPr>
            <a:spLocks noChangeShapeType="1"/>
          </p:cNvSpPr>
          <p:nvPr/>
        </p:nvSpPr>
        <p:spPr bwMode="auto">
          <a:xfrm flipV="1">
            <a:off x="5060950" y="12652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5" name="Line 26">
            <a:extLst>
              <a:ext uri="{FF2B5EF4-FFF2-40B4-BE49-F238E27FC236}">
                <a16:creationId xmlns:a16="http://schemas.microsoft.com/office/drawing/2014/main" id="{5AAB206C-DA0E-4AB2-9001-CA38B687B571}"/>
              </a:ext>
            </a:extLst>
          </p:cNvPr>
          <p:cNvSpPr>
            <a:spLocks noChangeShapeType="1"/>
          </p:cNvSpPr>
          <p:nvPr/>
        </p:nvSpPr>
        <p:spPr bwMode="auto">
          <a:xfrm flipV="1">
            <a:off x="5062538" y="20923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6" name="Line 27">
            <a:extLst>
              <a:ext uri="{FF2B5EF4-FFF2-40B4-BE49-F238E27FC236}">
                <a16:creationId xmlns:a16="http://schemas.microsoft.com/office/drawing/2014/main" id="{DD6AE1CF-E344-4BF1-A278-3640BF75186E}"/>
              </a:ext>
            </a:extLst>
          </p:cNvPr>
          <p:cNvSpPr>
            <a:spLocks noChangeShapeType="1"/>
          </p:cNvSpPr>
          <p:nvPr/>
        </p:nvSpPr>
        <p:spPr bwMode="auto">
          <a:xfrm>
            <a:off x="7783513" y="30416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7" name="Line 28">
            <a:extLst>
              <a:ext uri="{FF2B5EF4-FFF2-40B4-BE49-F238E27FC236}">
                <a16:creationId xmlns:a16="http://schemas.microsoft.com/office/drawing/2014/main" id="{181BDEAA-10F9-44D3-BEC4-6B7C6394ABDB}"/>
              </a:ext>
            </a:extLst>
          </p:cNvPr>
          <p:cNvSpPr>
            <a:spLocks noChangeShapeType="1"/>
          </p:cNvSpPr>
          <p:nvPr/>
        </p:nvSpPr>
        <p:spPr bwMode="auto">
          <a:xfrm rot="5400000" flipH="1">
            <a:off x="5008563" y="12541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8" name="Text Box 29">
            <a:extLst>
              <a:ext uri="{FF2B5EF4-FFF2-40B4-BE49-F238E27FC236}">
                <a16:creationId xmlns:a16="http://schemas.microsoft.com/office/drawing/2014/main" id="{954996FF-928F-4517-936B-EDDD3823E5FD}"/>
              </a:ext>
            </a:extLst>
          </p:cNvPr>
          <p:cNvSpPr txBox="1">
            <a:spLocks noChangeArrowheads="1"/>
          </p:cNvSpPr>
          <p:nvPr/>
        </p:nvSpPr>
        <p:spPr bwMode="auto">
          <a:xfrm>
            <a:off x="4508500" y="247173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69" name="AutoShape 30">
            <a:extLst>
              <a:ext uri="{FF2B5EF4-FFF2-40B4-BE49-F238E27FC236}">
                <a16:creationId xmlns:a16="http://schemas.microsoft.com/office/drawing/2014/main" id="{B271B681-779B-4AD9-8FA4-54B35CC9B347}"/>
              </a:ext>
            </a:extLst>
          </p:cNvPr>
          <p:cNvSpPr>
            <a:spLocks/>
          </p:cNvSpPr>
          <p:nvPr/>
        </p:nvSpPr>
        <p:spPr bwMode="auto">
          <a:xfrm>
            <a:off x="4819650" y="2284413"/>
            <a:ext cx="255588" cy="746125"/>
          </a:xfrm>
          <a:prstGeom prst="leftBrace">
            <a:avLst>
              <a:gd name="adj1" fmla="val 24327"/>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0" name="Line 34">
            <a:extLst>
              <a:ext uri="{FF2B5EF4-FFF2-40B4-BE49-F238E27FC236}">
                <a16:creationId xmlns:a16="http://schemas.microsoft.com/office/drawing/2014/main" id="{38C38EC6-D81A-469A-8B1F-BCBD67DC7955}"/>
              </a:ext>
            </a:extLst>
          </p:cNvPr>
          <p:cNvSpPr>
            <a:spLocks noChangeShapeType="1"/>
          </p:cNvSpPr>
          <p:nvPr/>
        </p:nvSpPr>
        <p:spPr bwMode="auto">
          <a:xfrm flipV="1">
            <a:off x="5075238" y="1585913"/>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 name="Line 35">
            <a:extLst>
              <a:ext uri="{FF2B5EF4-FFF2-40B4-BE49-F238E27FC236}">
                <a16:creationId xmlns:a16="http://schemas.microsoft.com/office/drawing/2014/main" id="{9B877B3E-636C-44EA-B2C8-062E891276E0}"/>
              </a:ext>
            </a:extLst>
          </p:cNvPr>
          <p:cNvSpPr>
            <a:spLocks noChangeShapeType="1"/>
          </p:cNvSpPr>
          <p:nvPr/>
        </p:nvSpPr>
        <p:spPr bwMode="auto">
          <a:xfrm rot="5400000" flipH="1">
            <a:off x="5620544" y="2534444"/>
            <a:ext cx="1100138"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2" name="Line 36">
            <a:extLst>
              <a:ext uri="{FF2B5EF4-FFF2-40B4-BE49-F238E27FC236}">
                <a16:creationId xmlns:a16="http://schemas.microsoft.com/office/drawing/2014/main" id="{22E3C128-107F-4DF1-8E45-A025B1A3242E}"/>
              </a:ext>
            </a:extLst>
          </p:cNvPr>
          <p:cNvSpPr>
            <a:spLocks noChangeShapeType="1"/>
          </p:cNvSpPr>
          <p:nvPr/>
        </p:nvSpPr>
        <p:spPr bwMode="auto">
          <a:xfrm>
            <a:off x="5053013" y="2030413"/>
            <a:ext cx="1117600" cy="793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 name="Oval 37">
            <a:extLst>
              <a:ext uri="{FF2B5EF4-FFF2-40B4-BE49-F238E27FC236}">
                <a16:creationId xmlns:a16="http://schemas.microsoft.com/office/drawing/2014/main" id="{142BCF34-0175-48E1-9AD1-09D633C22819}"/>
              </a:ext>
            </a:extLst>
          </p:cNvPr>
          <p:cNvSpPr>
            <a:spLocks noChangeArrowheads="1"/>
          </p:cNvSpPr>
          <p:nvPr/>
        </p:nvSpPr>
        <p:spPr bwMode="auto">
          <a:xfrm>
            <a:off x="6124575" y="20034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4" name="Text Box 39">
            <a:extLst>
              <a:ext uri="{FF2B5EF4-FFF2-40B4-BE49-F238E27FC236}">
                <a16:creationId xmlns:a16="http://schemas.microsoft.com/office/drawing/2014/main" id="{3037BEC6-425F-42F7-8861-17686F089D86}"/>
              </a:ext>
            </a:extLst>
          </p:cNvPr>
          <p:cNvSpPr txBox="1">
            <a:spLocks noChangeArrowheads="1"/>
          </p:cNvSpPr>
          <p:nvPr/>
        </p:nvSpPr>
        <p:spPr bwMode="auto">
          <a:xfrm>
            <a:off x="6113463" y="32131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endParaRPr lang="el-GR" altLang="en-US" sz="2000" baseline="-25000" dirty="0">
              <a:solidFill>
                <a:srgbClr val="66FFFF"/>
              </a:solidFill>
            </a:endParaRPr>
          </a:p>
        </p:txBody>
      </p:sp>
      <p:sp>
        <p:nvSpPr>
          <p:cNvPr id="75" name="Text Box 40">
            <a:extLst>
              <a:ext uri="{FF2B5EF4-FFF2-40B4-BE49-F238E27FC236}">
                <a16:creationId xmlns:a16="http://schemas.microsoft.com/office/drawing/2014/main" id="{B074B8C1-EB00-4212-9F5A-673F3A47B3FD}"/>
              </a:ext>
            </a:extLst>
          </p:cNvPr>
          <p:cNvSpPr txBox="1">
            <a:spLocks noChangeArrowheads="1"/>
          </p:cNvSpPr>
          <p:nvPr/>
        </p:nvSpPr>
        <p:spPr bwMode="auto">
          <a:xfrm>
            <a:off x="7099300" y="1381125"/>
            <a:ext cx="125571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6" name="Line 84">
            <a:extLst>
              <a:ext uri="{FF2B5EF4-FFF2-40B4-BE49-F238E27FC236}">
                <a16:creationId xmlns:a16="http://schemas.microsoft.com/office/drawing/2014/main" id="{F4B0F479-11A2-4859-9343-5DAFF0FC1648}"/>
              </a:ext>
            </a:extLst>
          </p:cNvPr>
          <p:cNvSpPr>
            <a:spLocks noChangeShapeType="1"/>
          </p:cNvSpPr>
          <p:nvPr/>
        </p:nvSpPr>
        <p:spPr bwMode="auto">
          <a:xfrm>
            <a:off x="1484313" y="1300163"/>
            <a:ext cx="1792287"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 name="Text Box 48">
            <a:extLst>
              <a:ext uri="{FF2B5EF4-FFF2-40B4-BE49-F238E27FC236}">
                <a16:creationId xmlns:a16="http://schemas.microsoft.com/office/drawing/2014/main" id="{9F8306DF-A322-4EA1-8EAB-721ADBAE1071}"/>
              </a:ext>
            </a:extLst>
          </p:cNvPr>
          <p:cNvSpPr txBox="1">
            <a:spLocks noChangeArrowheads="1"/>
          </p:cNvSpPr>
          <p:nvPr/>
        </p:nvSpPr>
        <p:spPr bwMode="auto">
          <a:xfrm>
            <a:off x="862013" y="16176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78" name="Line 49">
            <a:extLst>
              <a:ext uri="{FF2B5EF4-FFF2-40B4-BE49-F238E27FC236}">
                <a16:creationId xmlns:a16="http://schemas.microsoft.com/office/drawing/2014/main" id="{A5E92675-2A23-454C-875C-1B9216D46A79}"/>
              </a:ext>
            </a:extLst>
          </p:cNvPr>
          <p:cNvSpPr>
            <a:spLocks noChangeShapeType="1"/>
          </p:cNvSpPr>
          <p:nvPr/>
        </p:nvSpPr>
        <p:spPr bwMode="auto">
          <a:xfrm rot="5400000" flipH="1">
            <a:off x="1325563" y="1243013"/>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9" name="Line 50">
            <a:extLst>
              <a:ext uri="{FF2B5EF4-FFF2-40B4-BE49-F238E27FC236}">
                <a16:creationId xmlns:a16="http://schemas.microsoft.com/office/drawing/2014/main" id="{67096F74-F7D0-4A9D-A0DB-7E1B5D43B876}"/>
              </a:ext>
            </a:extLst>
          </p:cNvPr>
          <p:cNvSpPr>
            <a:spLocks noChangeShapeType="1"/>
          </p:cNvSpPr>
          <p:nvPr/>
        </p:nvSpPr>
        <p:spPr bwMode="auto">
          <a:xfrm>
            <a:off x="1360488" y="1790700"/>
            <a:ext cx="830262" cy="1588"/>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0" name="Oval 51">
            <a:extLst>
              <a:ext uri="{FF2B5EF4-FFF2-40B4-BE49-F238E27FC236}">
                <a16:creationId xmlns:a16="http://schemas.microsoft.com/office/drawing/2014/main" id="{0595E49F-75C6-4BCB-B95D-12920FC73B93}"/>
              </a:ext>
            </a:extLst>
          </p:cNvPr>
          <p:cNvSpPr>
            <a:spLocks noChangeArrowheads="1"/>
          </p:cNvSpPr>
          <p:nvPr/>
        </p:nvSpPr>
        <p:spPr bwMode="auto">
          <a:xfrm>
            <a:off x="2151063" y="17478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1" name="Text Box 52">
            <a:extLst>
              <a:ext uri="{FF2B5EF4-FFF2-40B4-BE49-F238E27FC236}">
                <a16:creationId xmlns:a16="http://schemas.microsoft.com/office/drawing/2014/main" id="{A4997E0C-0958-418D-BD71-7D9355455CAD}"/>
              </a:ext>
            </a:extLst>
          </p:cNvPr>
          <p:cNvSpPr txBox="1">
            <a:spLocks noChangeArrowheads="1"/>
          </p:cNvSpPr>
          <p:nvPr/>
        </p:nvSpPr>
        <p:spPr bwMode="auto">
          <a:xfrm>
            <a:off x="1733550" y="320198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82" name="Text Box 53">
            <a:extLst>
              <a:ext uri="{FF2B5EF4-FFF2-40B4-BE49-F238E27FC236}">
                <a16:creationId xmlns:a16="http://schemas.microsoft.com/office/drawing/2014/main" id="{E6248EDD-A24C-4F8A-B8E9-FB5F168E7879}"/>
              </a:ext>
            </a:extLst>
          </p:cNvPr>
          <p:cNvSpPr txBox="1">
            <a:spLocks noChangeArrowheads="1"/>
          </p:cNvSpPr>
          <p:nvPr/>
        </p:nvSpPr>
        <p:spPr bwMode="auto">
          <a:xfrm>
            <a:off x="3992563" y="2674938"/>
            <a:ext cx="5429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83" name="Text Box 54">
            <a:extLst>
              <a:ext uri="{FF2B5EF4-FFF2-40B4-BE49-F238E27FC236}">
                <a16:creationId xmlns:a16="http://schemas.microsoft.com/office/drawing/2014/main" id="{8A7C258F-B221-49FB-AAF7-84793C1A0D77}"/>
              </a:ext>
            </a:extLst>
          </p:cNvPr>
          <p:cNvSpPr txBox="1">
            <a:spLocks noChangeArrowheads="1"/>
          </p:cNvSpPr>
          <p:nvPr/>
        </p:nvSpPr>
        <p:spPr bwMode="auto">
          <a:xfrm>
            <a:off x="3195638" y="2563813"/>
            <a:ext cx="5175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endParaRPr lang="el-GR" altLang="en-US" sz="1800" baseline="0">
              <a:solidFill>
                <a:srgbClr val="66FFFF"/>
              </a:solidFill>
            </a:endParaRPr>
          </a:p>
        </p:txBody>
      </p:sp>
      <p:sp>
        <p:nvSpPr>
          <p:cNvPr id="84" name="Text Box 57">
            <a:extLst>
              <a:ext uri="{FF2B5EF4-FFF2-40B4-BE49-F238E27FC236}">
                <a16:creationId xmlns:a16="http://schemas.microsoft.com/office/drawing/2014/main" id="{3597C1BA-F4CF-498F-8097-07E9CA554378}"/>
              </a:ext>
            </a:extLst>
          </p:cNvPr>
          <p:cNvSpPr txBox="1">
            <a:spLocks noChangeArrowheads="1"/>
          </p:cNvSpPr>
          <p:nvPr/>
        </p:nvSpPr>
        <p:spPr bwMode="auto">
          <a:xfrm>
            <a:off x="2305050" y="3236414"/>
            <a:ext cx="9715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square"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2</a:t>
            </a:r>
            <a:r>
              <a:rPr lang="de-DE" altLang="en-US" sz="2000" baseline="0" dirty="0">
                <a:solidFill>
                  <a:srgbClr val="FF33CC"/>
                </a:solidFill>
              </a:rPr>
              <a:t>+R</a:t>
            </a:r>
            <a:r>
              <a:rPr lang="de-DE" altLang="en-US" sz="2000" baseline="-25000" dirty="0">
                <a:solidFill>
                  <a:srgbClr val="FF33CC"/>
                </a:solidFill>
              </a:rPr>
              <a:t>D,1</a:t>
            </a:r>
            <a:endParaRPr lang="el-GR" altLang="en-US" sz="2000" baseline="-25000" dirty="0">
              <a:solidFill>
                <a:srgbClr val="FF33CC"/>
              </a:solidFill>
            </a:endParaRPr>
          </a:p>
        </p:txBody>
      </p:sp>
      <p:sp>
        <p:nvSpPr>
          <p:cNvPr id="85" name="Oval 58">
            <a:extLst>
              <a:ext uri="{FF2B5EF4-FFF2-40B4-BE49-F238E27FC236}">
                <a16:creationId xmlns:a16="http://schemas.microsoft.com/office/drawing/2014/main" id="{2D1301E1-045F-4612-9AC4-28471C672635}"/>
              </a:ext>
            </a:extLst>
          </p:cNvPr>
          <p:cNvSpPr>
            <a:spLocks noChangeArrowheads="1"/>
          </p:cNvSpPr>
          <p:nvPr/>
        </p:nvSpPr>
        <p:spPr bwMode="auto">
          <a:xfrm>
            <a:off x="1873250" y="1747838"/>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6" name="Line 59">
            <a:extLst>
              <a:ext uri="{FF2B5EF4-FFF2-40B4-BE49-F238E27FC236}">
                <a16:creationId xmlns:a16="http://schemas.microsoft.com/office/drawing/2014/main" id="{CBFCE882-88E5-43F1-A22B-480484A36EA6}"/>
              </a:ext>
            </a:extLst>
          </p:cNvPr>
          <p:cNvSpPr>
            <a:spLocks noChangeShapeType="1"/>
          </p:cNvSpPr>
          <p:nvPr/>
        </p:nvSpPr>
        <p:spPr bwMode="auto">
          <a:xfrm>
            <a:off x="4024313" y="30464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7" name="Line 67">
            <a:extLst>
              <a:ext uri="{FF2B5EF4-FFF2-40B4-BE49-F238E27FC236}">
                <a16:creationId xmlns:a16="http://schemas.microsoft.com/office/drawing/2014/main" id="{4C68CF7F-5AED-4EA4-A97D-5C60AE5D074B}"/>
              </a:ext>
            </a:extLst>
          </p:cNvPr>
          <p:cNvSpPr>
            <a:spLocks noChangeShapeType="1"/>
          </p:cNvSpPr>
          <p:nvPr/>
        </p:nvSpPr>
        <p:spPr bwMode="auto">
          <a:xfrm flipV="1">
            <a:off x="2441575" y="1501775"/>
            <a:ext cx="11113"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8" name="Line 69">
            <a:extLst>
              <a:ext uri="{FF2B5EF4-FFF2-40B4-BE49-F238E27FC236}">
                <a16:creationId xmlns:a16="http://schemas.microsoft.com/office/drawing/2014/main" id="{12881B3C-6A24-4F00-B25B-5E3C2045E50F}"/>
              </a:ext>
            </a:extLst>
          </p:cNvPr>
          <p:cNvSpPr>
            <a:spLocks noChangeShapeType="1"/>
          </p:cNvSpPr>
          <p:nvPr/>
        </p:nvSpPr>
        <p:spPr bwMode="auto">
          <a:xfrm>
            <a:off x="1938338" y="2924175"/>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 name="Line 71">
            <a:extLst>
              <a:ext uri="{FF2B5EF4-FFF2-40B4-BE49-F238E27FC236}">
                <a16:creationId xmlns:a16="http://schemas.microsoft.com/office/drawing/2014/main" id="{3B31C215-5B1F-4652-8BAC-0D6CA6313C28}"/>
              </a:ext>
            </a:extLst>
          </p:cNvPr>
          <p:cNvSpPr>
            <a:spLocks noChangeShapeType="1"/>
          </p:cNvSpPr>
          <p:nvPr/>
        </p:nvSpPr>
        <p:spPr bwMode="auto">
          <a:xfrm>
            <a:off x="1381125" y="1990725"/>
            <a:ext cx="1044575" cy="14288"/>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0" name="Text Box 72">
            <a:extLst>
              <a:ext uri="{FF2B5EF4-FFF2-40B4-BE49-F238E27FC236}">
                <a16:creationId xmlns:a16="http://schemas.microsoft.com/office/drawing/2014/main" id="{AC6797C6-A8A5-4EFE-802C-D3FF3BF6F110}"/>
              </a:ext>
            </a:extLst>
          </p:cNvPr>
          <p:cNvSpPr txBox="1">
            <a:spLocks noChangeArrowheads="1"/>
          </p:cNvSpPr>
          <p:nvPr/>
        </p:nvSpPr>
        <p:spPr bwMode="auto">
          <a:xfrm>
            <a:off x="852488" y="185261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91" name="Oval 73">
            <a:extLst>
              <a:ext uri="{FF2B5EF4-FFF2-40B4-BE49-F238E27FC236}">
                <a16:creationId xmlns:a16="http://schemas.microsoft.com/office/drawing/2014/main" id="{F4FA157B-241C-4C71-B7BF-00DFEBF5FF09}"/>
              </a:ext>
            </a:extLst>
          </p:cNvPr>
          <p:cNvSpPr>
            <a:spLocks noChangeArrowheads="1"/>
          </p:cNvSpPr>
          <p:nvPr/>
        </p:nvSpPr>
        <p:spPr bwMode="auto">
          <a:xfrm>
            <a:off x="2408238" y="1960563"/>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2" name="Oval 74">
            <a:extLst>
              <a:ext uri="{FF2B5EF4-FFF2-40B4-BE49-F238E27FC236}">
                <a16:creationId xmlns:a16="http://schemas.microsoft.com/office/drawing/2014/main" id="{651A4F24-96EB-475A-88B9-41B29177A657}"/>
              </a:ext>
            </a:extLst>
          </p:cNvPr>
          <p:cNvSpPr>
            <a:spLocks noChangeArrowheads="1"/>
          </p:cNvSpPr>
          <p:nvPr/>
        </p:nvSpPr>
        <p:spPr bwMode="auto">
          <a:xfrm>
            <a:off x="2141538" y="1971675"/>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3" name="Line 75">
            <a:extLst>
              <a:ext uri="{FF2B5EF4-FFF2-40B4-BE49-F238E27FC236}">
                <a16:creationId xmlns:a16="http://schemas.microsoft.com/office/drawing/2014/main" id="{C035143B-13A9-4EC3-A0AF-2132779CB609}"/>
              </a:ext>
            </a:extLst>
          </p:cNvPr>
          <p:cNvSpPr>
            <a:spLocks noChangeShapeType="1"/>
          </p:cNvSpPr>
          <p:nvPr/>
        </p:nvSpPr>
        <p:spPr bwMode="auto">
          <a:xfrm rot="5400000">
            <a:off x="1380332" y="1905794"/>
            <a:ext cx="182562"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 name="Text Box 76">
            <a:extLst>
              <a:ext uri="{FF2B5EF4-FFF2-40B4-BE49-F238E27FC236}">
                <a16:creationId xmlns:a16="http://schemas.microsoft.com/office/drawing/2014/main" id="{4C544DD3-DF1F-4247-A5FA-73841107C1E0}"/>
              </a:ext>
            </a:extLst>
          </p:cNvPr>
          <p:cNvSpPr txBox="1">
            <a:spLocks noChangeArrowheads="1"/>
          </p:cNvSpPr>
          <p:nvPr/>
        </p:nvSpPr>
        <p:spPr bwMode="auto">
          <a:xfrm>
            <a:off x="2024063" y="3203575"/>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95" name="Line 77">
            <a:extLst>
              <a:ext uri="{FF2B5EF4-FFF2-40B4-BE49-F238E27FC236}">
                <a16:creationId xmlns:a16="http://schemas.microsoft.com/office/drawing/2014/main" id="{BA4FB562-D651-4A9E-92C1-8F561A4ECFB7}"/>
              </a:ext>
            </a:extLst>
          </p:cNvPr>
          <p:cNvSpPr>
            <a:spLocks noChangeShapeType="1"/>
          </p:cNvSpPr>
          <p:nvPr/>
        </p:nvSpPr>
        <p:spPr bwMode="auto">
          <a:xfrm rot="16200000">
            <a:off x="1242219" y="2413794"/>
            <a:ext cx="1320800" cy="1111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 name="Line 79">
            <a:extLst>
              <a:ext uri="{FF2B5EF4-FFF2-40B4-BE49-F238E27FC236}">
                <a16:creationId xmlns:a16="http://schemas.microsoft.com/office/drawing/2014/main" id="{628BF094-D949-43AA-8D28-563C1EE1B4B1}"/>
              </a:ext>
            </a:extLst>
          </p:cNvPr>
          <p:cNvSpPr>
            <a:spLocks noChangeShapeType="1"/>
          </p:cNvSpPr>
          <p:nvPr/>
        </p:nvSpPr>
        <p:spPr bwMode="auto">
          <a:xfrm rot="16200000">
            <a:off x="6848475" y="1543051"/>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7" name="Line 80">
            <a:extLst>
              <a:ext uri="{FF2B5EF4-FFF2-40B4-BE49-F238E27FC236}">
                <a16:creationId xmlns:a16="http://schemas.microsoft.com/office/drawing/2014/main" id="{1DC39E69-D3F1-4E88-A7D8-8B9F17FA0FC8}"/>
              </a:ext>
            </a:extLst>
          </p:cNvPr>
          <p:cNvSpPr>
            <a:spLocks noChangeShapeType="1"/>
          </p:cNvSpPr>
          <p:nvPr/>
        </p:nvSpPr>
        <p:spPr bwMode="auto">
          <a:xfrm rot="16200000">
            <a:off x="5386387" y="2217738"/>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 name="Line 81">
            <a:extLst>
              <a:ext uri="{FF2B5EF4-FFF2-40B4-BE49-F238E27FC236}">
                <a16:creationId xmlns:a16="http://schemas.microsoft.com/office/drawing/2014/main" id="{67A524B6-EA96-49FD-BB15-F36511B8F919}"/>
              </a:ext>
            </a:extLst>
          </p:cNvPr>
          <p:cNvSpPr>
            <a:spLocks noChangeShapeType="1"/>
          </p:cNvSpPr>
          <p:nvPr/>
        </p:nvSpPr>
        <p:spPr bwMode="auto">
          <a:xfrm flipV="1">
            <a:off x="5076825" y="1333500"/>
            <a:ext cx="2074863"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9" name="Text Box 82">
            <a:extLst>
              <a:ext uri="{FF2B5EF4-FFF2-40B4-BE49-F238E27FC236}">
                <a16:creationId xmlns:a16="http://schemas.microsoft.com/office/drawing/2014/main" id="{89C5DF8E-FFC8-4BBF-B462-70C367B9FD5F}"/>
              </a:ext>
            </a:extLst>
          </p:cNvPr>
          <p:cNvSpPr txBox="1">
            <a:spLocks noChangeArrowheads="1"/>
          </p:cNvSpPr>
          <p:nvPr/>
        </p:nvSpPr>
        <p:spPr bwMode="auto">
          <a:xfrm>
            <a:off x="7100888" y="1065213"/>
            <a:ext cx="1255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100" name="Arc 87">
            <a:extLst>
              <a:ext uri="{FF2B5EF4-FFF2-40B4-BE49-F238E27FC236}">
                <a16:creationId xmlns:a16="http://schemas.microsoft.com/office/drawing/2014/main" id="{9F27A0CD-82DC-43D9-8566-AB9D3AFA7E89}"/>
              </a:ext>
            </a:extLst>
          </p:cNvPr>
          <p:cNvSpPr>
            <a:spLocks/>
          </p:cNvSpPr>
          <p:nvPr/>
        </p:nvSpPr>
        <p:spPr bwMode="auto">
          <a:xfrm rot="10313300" flipV="1">
            <a:off x="6092825" y="1535113"/>
            <a:ext cx="552450" cy="36512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101" name="Line 89">
            <a:extLst>
              <a:ext uri="{FF2B5EF4-FFF2-40B4-BE49-F238E27FC236}">
                <a16:creationId xmlns:a16="http://schemas.microsoft.com/office/drawing/2014/main" id="{DB873959-EEE3-420B-B313-F42E10F2BAB7}"/>
              </a:ext>
            </a:extLst>
          </p:cNvPr>
          <p:cNvSpPr>
            <a:spLocks noChangeShapeType="1"/>
          </p:cNvSpPr>
          <p:nvPr/>
        </p:nvSpPr>
        <p:spPr bwMode="auto">
          <a:xfrm rot="16200000">
            <a:off x="5940425" y="2306638"/>
            <a:ext cx="1530350"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2" name="Text Box 96">
            <a:extLst>
              <a:ext uri="{FF2B5EF4-FFF2-40B4-BE49-F238E27FC236}">
                <a16:creationId xmlns:a16="http://schemas.microsoft.com/office/drawing/2014/main" id="{2CC374BE-B719-4428-9B17-E22FD7A2F42D}"/>
              </a:ext>
            </a:extLst>
          </p:cNvPr>
          <p:cNvSpPr txBox="1">
            <a:spLocks noChangeArrowheads="1"/>
          </p:cNvSpPr>
          <p:nvPr/>
        </p:nvSpPr>
        <p:spPr bwMode="auto">
          <a:xfrm>
            <a:off x="6659563" y="32131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
        <p:nvSpPr>
          <p:cNvPr id="103" name="Text Box 99">
            <a:extLst>
              <a:ext uri="{FF2B5EF4-FFF2-40B4-BE49-F238E27FC236}">
                <a16:creationId xmlns:a16="http://schemas.microsoft.com/office/drawing/2014/main" id="{3D99026B-3971-411E-945E-EFD3E61311BC}"/>
              </a:ext>
            </a:extLst>
          </p:cNvPr>
          <p:cNvSpPr txBox="1">
            <a:spLocks noChangeArrowheads="1"/>
          </p:cNvSpPr>
          <p:nvPr/>
        </p:nvSpPr>
        <p:spPr bwMode="auto">
          <a:xfrm>
            <a:off x="2027238" y="1123950"/>
            <a:ext cx="16256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)+M/</a:t>
            </a:r>
            <a:r>
              <a:rPr lang="de-DE" altLang="en-US" sz="2000" baseline="0" dirty="0" err="1">
                <a:solidFill>
                  <a:srgbClr val="FF33CC"/>
                </a:solidFill>
              </a:rPr>
              <a:t>P</a:t>
            </a:r>
            <a:r>
              <a:rPr lang="de-DE" altLang="en-US" sz="2000" baseline="-25000" dirty="0" err="1">
                <a:solidFill>
                  <a:srgbClr val="FF33CC"/>
                </a:solidFill>
              </a:rPr>
              <a:t>2</a:t>
            </a:r>
            <a:endParaRPr lang="el-GR" altLang="en-US" sz="2000" baseline="-25000" dirty="0">
              <a:solidFill>
                <a:srgbClr val="66FFFF"/>
              </a:solidFill>
            </a:endParaRPr>
          </a:p>
        </p:txBody>
      </p:sp>
      <p:sp>
        <p:nvSpPr>
          <p:cNvPr id="104" name="Line 100">
            <a:extLst>
              <a:ext uri="{FF2B5EF4-FFF2-40B4-BE49-F238E27FC236}">
                <a16:creationId xmlns:a16="http://schemas.microsoft.com/office/drawing/2014/main" id="{58CEC8AB-270D-4F37-8119-CAAB2BF1A4B5}"/>
              </a:ext>
            </a:extLst>
          </p:cNvPr>
          <p:cNvSpPr>
            <a:spLocks noChangeShapeType="1"/>
          </p:cNvSpPr>
          <p:nvPr/>
        </p:nvSpPr>
        <p:spPr bwMode="auto">
          <a:xfrm>
            <a:off x="6210300" y="3060700"/>
            <a:ext cx="431800"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5" name="Oval 88">
            <a:extLst>
              <a:ext uri="{FF2B5EF4-FFF2-40B4-BE49-F238E27FC236}">
                <a16:creationId xmlns:a16="http://schemas.microsoft.com/office/drawing/2014/main" id="{94BE77AA-266C-4201-871D-E512272B4E52}"/>
              </a:ext>
            </a:extLst>
          </p:cNvPr>
          <p:cNvSpPr>
            <a:spLocks noChangeArrowheads="1"/>
          </p:cNvSpPr>
          <p:nvPr/>
        </p:nvSpPr>
        <p:spPr bwMode="auto">
          <a:xfrm>
            <a:off x="6659563" y="1509713"/>
            <a:ext cx="82550" cy="777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06" name="Text Box 55">
            <a:extLst>
              <a:ext uri="{FF2B5EF4-FFF2-40B4-BE49-F238E27FC236}">
                <a16:creationId xmlns:a16="http://schemas.microsoft.com/office/drawing/2014/main" id="{A0011590-DFA9-42CA-BDC4-F4B8FD0AE115}"/>
              </a:ext>
            </a:extLst>
          </p:cNvPr>
          <p:cNvSpPr txBox="1">
            <a:spLocks noChangeArrowheads="1"/>
          </p:cNvSpPr>
          <p:nvPr/>
        </p:nvSpPr>
        <p:spPr bwMode="auto">
          <a:xfrm>
            <a:off x="3194050" y="2312988"/>
            <a:ext cx="152876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a:t>
            </a:r>
            <a:endParaRPr lang="el-GR" altLang="en-US" sz="2000" baseline="0" dirty="0">
              <a:solidFill>
                <a:srgbClr val="FF33CC"/>
              </a:solidFill>
            </a:endParaRPr>
          </a:p>
        </p:txBody>
      </p:sp>
      <p:sp>
        <p:nvSpPr>
          <p:cNvPr id="107" name="Text Box 21">
            <a:extLst>
              <a:ext uri="{FF2B5EF4-FFF2-40B4-BE49-F238E27FC236}">
                <a16:creationId xmlns:a16="http://schemas.microsoft.com/office/drawing/2014/main" id="{4DC30D06-9533-4333-B93E-5DF76E9FC27B}"/>
              </a:ext>
            </a:extLst>
          </p:cNvPr>
          <p:cNvSpPr txBox="1">
            <a:spLocks noChangeArrowheads="1"/>
          </p:cNvSpPr>
          <p:nvPr/>
        </p:nvSpPr>
        <p:spPr bwMode="auto">
          <a:xfrm>
            <a:off x="1387992" y="880928"/>
            <a:ext cx="255618"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square"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t>i</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0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69" grpId="0" animBg="1"/>
      <p:bldP spid="96" grpId="0" animBg="1"/>
      <p:bldP spid="97" grpId="0" animBg="1"/>
      <p:bldP spid="98" grpId="0" animBg="1"/>
      <p:bldP spid="99" grpId="0"/>
      <p:bldP spid="100" grpId="0" animBg="1"/>
      <p:bldP spid="101" grpId="0" animBg="1"/>
      <p:bldP spid="104" grpId="0" animBg="1"/>
      <p:bldP spid="105" grpId="0" animBg="1"/>
    </p:bldLst>
  </p:timing>
</p:sld>
</file>

<file path=ppt/slides/slide1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2515"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A011D16-0858-4D94-86CE-CE3F9A633328}" type="slidenum">
              <a:rPr lang="de-DE" altLang="en-US" sz="1600" smtClean="0"/>
              <a:pPr>
                <a:spcBef>
                  <a:spcPct val="0"/>
                </a:spcBef>
                <a:buClrTx/>
                <a:buFontTx/>
                <a:buNone/>
              </a:pPr>
              <a:t>171</a:t>
            </a:fld>
            <a:r>
              <a:rPr lang="de-DE" altLang="en-US" sz="1600"/>
              <a:t> -</a:t>
            </a:r>
          </a:p>
        </p:txBody>
      </p:sp>
      <p:sp>
        <p:nvSpPr>
          <p:cNvPr id="192517"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2557" name="AutoShape 81"/>
          <p:cNvSpPr>
            <a:spLocks noChangeArrowheads="1"/>
          </p:cNvSpPr>
          <p:nvPr/>
        </p:nvSpPr>
        <p:spPr bwMode="auto">
          <a:xfrm>
            <a:off x="88900" y="41259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rgbClr val="3333FF"/>
                </a:solidFill>
              </a:rPr>
              <a:t>The resulting rise of GDP from Y</a:t>
            </a:r>
            <a:r>
              <a:rPr lang="en-US" altLang="en-US" sz="2000" baseline="-25000" dirty="0">
                <a:solidFill>
                  <a:srgbClr val="3333FF"/>
                </a:solidFill>
              </a:rPr>
              <a:t>D,1</a:t>
            </a:r>
            <a:r>
              <a:rPr lang="en-US" altLang="en-US" sz="2000" dirty="0">
                <a:solidFill>
                  <a:srgbClr val="3333FF"/>
                </a:solidFill>
              </a:rPr>
              <a:t> to Y</a:t>
            </a:r>
            <a:r>
              <a:rPr lang="en-US" altLang="en-US" sz="2000" baseline="-25000" dirty="0">
                <a:solidFill>
                  <a:srgbClr val="3333FF"/>
                </a:solidFill>
              </a:rPr>
              <a:t>D,1</a:t>
            </a:r>
            <a:r>
              <a:rPr lang="en-US" altLang="en-US" sz="2000" dirty="0">
                <a:solidFill>
                  <a:srgbClr val="3333FF"/>
                </a:solidFill>
              </a:rPr>
              <a:t> increases household savings from S(</a:t>
            </a:r>
            <a:r>
              <a:rPr lang="en-US" altLang="en-US" sz="2000" dirty="0" err="1">
                <a:solidFill>
                  <a:srgbClr val="3333FF"/>
                </a:solidFill>
              </a:rPr>
              <a:t>Y</a:t>
            </a:r>
            <a:r>
              <a:rPr lang="en-US" altLang="en-US" sz="2000" baseline="-25000" dirty="0" err="1">
                <a:solidFill>
                  <a:srgbClr val="3333FF"/>
                </a:solidFill>
              </a:rPr>
              <a:t>1</a:t>
            </a:r>
            <a:r>
              <a:rPr lang="en-US" altLang="en-US" sz="2000" dirty="0">
                <a:solidFill>
                  <a:srgbClr val="3333FF"/>
                </a:solidFill>
              </a:rPr>
              <a:t>) to</a:t>
            </a:r>
            <a:r>
              <a:rPr lang="en-US" altLang="en-US" sz="1800" dirty="0">
                <a:solidFill>
                  <a:srgbClr val="3333FF"/>
                </a:solidFill>
              </a:rPr>
              <a:t> </a:t>
            </a:r>
            <a:r>
              <a:rPr lang="en-US" altLang="en-US" sz="2000" dirty="0">
                <a:solidFill>
                  <a:srgbClr val="3333FF"/>
                </a:solidFill>
              </a:rPr>
              <a:t>S(</a:t>
            </a:r>
            <a:r>
              <a:rPr lang="en-US" altLang="en-US" sz="2000" dirty="0" err="1">
                <a:solidFill>
                  <a:srgbClr val="3333FF"/>
                </a:solidFill>
              </a:rPr>
              <a:t>Y</a:t>
            </a:r>
            <a:r>
              <a:rPr lang="en-US" altLang="en-US" sz="2000" baseline="-25000" dirty="0" err="1">
                <a:solidFill>
                  <a:srgbClr val="3333FF"/>
                </a:solidFill>
              </a:rPr>
              <a:t>2</a:t>
            </a:r>
            <a:r>
              <a:rPr lang="en-US" altLang="en-US" sz="2000" dirty="0">
                <a:solidFill>
                  <a:srgbClr val="3333FF"/>
                </a:solidFill>
              </a:rPr>
              <a:t>)</a:t>
            </a:r>
            <a:r>
              <a:rPr lang="en-US" altLang="en-US" sz="1600" dirty="0">
                <a:solidFill>
                  <a:srgbClr val="3333FF"/>
                </a:solidFill>
              </a:rPr>
              <a:t> </a:t>
            </a:r>
            <a:r>
              <a:rPr lang="en-US" altLang="en-US" sz="2000" dirty="0">
                <a:solidFill>
                  <a:srgbClr val="3333FF"/>
                </a:solidFill>
              </a:rPr>
              <a:t>and money demand from R</a:t>
            </a:r>
            <a:r>
              <a:rPr lang="en-US" altLang="en-US" sz="2000" baseline="-25000" dirty="0">
                <a:solidFill>
                  <a:srgbClr val="3333FF"/>
                </a:solidFill>
              </a:rPr>
              <a:t>D</a:t>
            </a:r>
            <a:r>
              <a:rPr lang="en-US" altLang="en-US" sz="2000" dirty="0">
                <a:solidFill>
                  <a:srgbClr val="3333FF"/>
                </a:solidFill>
              </a:rPr>
              <a:t>(</a:t>
            </a:r>
            <a:r>
              <a:rPr lang="en-US" altLang="en-US" sz="2000" dirty="0" err="1">
                <a:solidFill>
                  <a:srgbClr val="3333FF"/>
                </a:solidFill>
              </a:rPr>
              <a:t>Y</a:t>
            </a:r>
            <a:r>
              <a:rPr lang="en-US" altLang="en-US" sz="2000" baseline="-25000" dirty="0" err="1">
                <a:solidFill>
                  <a:srgbClr val="3333FF"/>
                </a:solidFill>
              </a:rPr>
              <a:t>1</a:t>
            </a:r>
            <a:r>
              <a:rPr lang="en-US" altLang="en-US" sz="2000" dirty="0">
                <a:solidFill>
                  <a:srgbClr val="3333FF"/>
                </a:solidFill>
              </a:rPr>
              <a:t>) to R</a:t>
            </a:r>
            <a:r>
              <a:rPr lang="en-US" altLang="en-US" sz="2000" baseline="-25000" dirty="0">
                <a:solidFill>
                  <a:srgbClr val="3333FF"/>
                </a:solidFill>
              </a:rPr>
              <a:t>D</a:t>
            </a:r>
            <a:r>
              <a:rPr lang="en-US" altLang="en-US" sz="2000" dirty="0">
                <a:solidFill>
                  <a:srgbClr val="3333FF"/>
                </a:solidFill>
              </a:rPr>
              <a:t>(</a:t>
            </a:r>
            <a:r>
              <a:rPr lang="en-US" altLang="en-US" sz="2000" dirty="0" err="1">
                <a:solidFill>
                  <a:srgbClr val="3333FF"/>
                </a:solidFill>
              </a:rPr>
              <a:t>Y</a:t>
            </a:r>
            <a:r>
              <a:rPr lang="en-US" altLang="en-US" sz="2000" baseline="-25000" dirty="0" err="1">
                <a:solidFill>
                  <a:srgbClr val="3333FF"/>
                </a:solidFill>
              </a:rPr>
              <a:t>2</a:t>
            </a:r>
            <a:r>
              <a:rPr lang="en-US" altLang="en-US" sz="2000" dirty="0">
                <a:solidFill>
                  <a:srgbClr val="3333FF"/>
                </a:solidFill>
              </a:rPr>
              <a:t>). Under the assumption that savings supply and money demand grow by the same margin the interest rate </a:t>
            </a:r>
            <a:r>
              <a:rPr lang="en-US" altLang="en-US" sz="2000" dirty="0" err="1">
                <a:solidFill>
                  <a:srgbClr val="3333FF"/>
                </a:solidFill>
              </a:rPr>
              <a:t>i</a:t>
            </a:r>
            <a:r>
              <a:rPr lang="en-US" altLang="en-US" sz="2000" baseline="-25000" dirty="0" err="1">
                <a:solidFill>
                  <a:srgbClr val="3333FF"/>
                </a:solidFill>
              </a:rPr>
              <a:t>2</a:t>
            </a:r>
            <a:r>
              <a:rPr lang="en-US" altLang="en-US" sz="2000" dirty="0">
                <a:solidFill>
                  <a:srgbClr val="3333FF"/>
                </a:solidFill>
              </a:rPr>
              <a:t> stays constant.</a:t>
            </a:r>
            <a:endParaRPr lang="en-US" altLang="en-US" sz="2000" baseline="-25000" dirty="0">
              <a:solidFill>
                <a:srgbClr val="3333FF"/>
              </a:solidFill>
            </a:endParaRPr>
          </a:p>
          <a:p>
            <a:pPr eaLnBrk="1" hangingPunct="1">
              <a:spcBef>
                <a:spcPct val="0"/>
              </a:spcBef>
              <a:buClrTx/>
              <a:buFontTx/>
              <a:buNone/>
            </a:pPr>
            <a:endParaRPr lang="de-DE" altLang="en-US" sz="2000" baseline="30000" dirty="0">
              <a:solidFill>
                <a:srgbClr val="3333FF"/>
              </a:solidFill>
            </a:endParaRPr>
          </a:p>
        </p:txBody>
      </p:sp>
      <p:sp>
        <p:nvSpPr>
          <p:cNvPr id="7703559" name="Rectangle 7"/>
          <p:cNvSpPr>
            <a:spLocks noChangeArrowheads="1"/>
          </p:cNvSpPr>
          <p:nvPr/>
        </p:nvSpPr>
        <p:spPr bwMode="auto">
          <a:xfrm>
            <a:off x="0" y="0"/>
            <a:ext cx="9144000" cy="942975"/>
          </a:xfrm>
          <a:prstGeom prst="rect">
            <a:avLst/>
          </a:prstGeom>
          <a:noFill/>
          <a:ln w="9525">
            <a:noFill/>
            <a:miter lim="800000"/>
            <a:headEnd/>
            <a:tailEnd/>
          </a:ln>
        </p:spPr>
        <p:txBody>
          <a:bodyPr anchor="ctr"/>
          <a:lstStyle/>
          <a:p>
            <a:pPr algn="ctr" eaLnBrk="1" hangingPunct="1">
              <a:defRPr/>
            </a:pPr>
            <a:r>
              <a:rPr lang="de-DE" sz="2800" b="1" dirty="0">
                <a:solidFill>
                  <a:srgbClr val="FFFF00"/>
                </a:solidFill>
                <a:effectLst>
                  <a:outerShdw blurRad="38100" dist="38100" dir="2700000" algn="tl">
                    <a:srgbClr val="000000"/>
                  </a:outerShdw>
                </a:effectLst>
              </a:rPr>
              <a:t>4. The </a:t>
            </a:r>
            <a:r>
              <a:rPr lang="de-DE" sz="2800" b="1" dirty="0" err="1">
                <a:solidFill>
                  <a:srgbClr val="FFFF00"/>
                </a:solidFill>
                <a:effectLst>
                  <a:outerShdw blurRad="38100" dist="38100" dir="2700000" algn="tl">
                    <a:srgbClr val="000000"/>
                  </a:outerShdw>
                </a:effectLst>
              </a:rPr>
              <a:t>Keynesian</a:t>
            </a:r>
            <a:r>
              <a:rPr lang="de-DE" sz="2800" b="1" dirty="0">
                <a:solidFill>
                  <a:srgbClr val="FFFF00"/>
                </a:solidFill>
                <a:effectLst>
                  <a:outerShdw blurRad="38100" dist="38100" dir="2700000" algn="tl">
                    <a:srgbClr val="000000"/>
                  </a:outerShdw>
                </a:effectLst>
              </a:rPr>
              <a:t> Model </a:t>
            </a:r>
            <a:r>
              <a:rPr lang="de-DE" sz="2800" b="1" dirty="0" err="1">
                <a:solidFill>
                  <a:srgbClr val="FFFF00"/>
                </a:solidFill>
                <a:effectLst>
                  <a:outerShdw blurRad="38100" dist="38100" dir="2700000" algn="tl">
                    <a:srgbClr val="000000"/>
                  </a:outerShdw>
                </a:effectLst>
              </a:rPr>
              <a:t>and</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its</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Policy</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Implications</a:t>
            </a:r>
            <a:br>
              <a:rPr lang="de-DE" sz="2600" b="1" dirty="0">
                <a:solidFill>
                  <a:srgbClr val="FFFF00"/>
                </a:solidFill>
                <a:effectLst>
                  <a:outerShdw blurRad="38100" dist="38100" dir="2700000" algn="tl">
                    <a:srgbClr val="000000"/>
                  </a:outerShdw>
                </a:effectLst>
              </a:rPr>
            </a:br>
            <a:r>
              <a:rPr lang="de-DE" sz="2600" b="1" dirty="0">
                <a:solidFill>
                  <a:srgbClr val="FFFF00"/>
                </a:solidFill>
                <a:effectLst>
                  <a:outerShdw blurRad="38100" dist="38100" dir="2700000" algn="tl">
                    <a:srgbClr val="000000"/>
                  </a:outerShdw>
                </a:effectLst>
              </a:rPr>
              <a:t>4.4. The Long-run </a:t>
            </a:r>
            <a:r>
              <a:rPr lang="de-DE" sz="2600" b="1" dirty="0" err="1">
                <a:solidFill>
                  <a:srgbClr val="FFFF00"/>
                </a:solidFill>
                <a:effectLst>
                  <a:outerShdw blurRad="38100" dist="38100" dir="2700000" algn="tl">
                    <a:srgbClr val="000000"/>
                  </a:outerShdw>
                </a:effectLst>
              </a:rPr>
              <a:t>Implications</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of</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the</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Keynesian</a:t>
            </a:r>
            <a:r>
              <a:rPr lang="de-DE" sz="2600" b="1" dirty="0">
                <a:solidFill>
                  <a:srgbClr val="FFFF00"/>
                </a:solidFill>
                <a:effectLst>
                  <a:outerShdw blurRad="38100" dist="38100" dir="2700000" algn="tl">
                    <a:srgbClr val="000000"/>
                  </a:outerShdw>
                </a:effectLst>
              </a:rPr>
              <a:t> Model</a:t>
            </a:r>
          </a:p>
        </p:txBody>
      </p:sp>
      <p:graphicFrame>
        <p:nvGraphicFramePr>
          <p:cNvPr id="99" name="Object 8">
            <a:extLst>
              <a:ext uri="{FF2B5EF4-FFF2-40B4-BE49-F238E27FC236}">
                <a16:creationId xmlns:a16="http://schemas.microsoft.com/office/drawing/2014/main" id="{7FA9F638-3717-4776-8461-CF346E05123E}"/>
              </a:ext>
            </a:extLst>
          </p:cNvPr>
          <p:cNvGraphicFramePr>
            <a:graphicFrameLocks/>
          </p:cNvGraphicFramePr>
          <p:nvPr/>
        </p:nvGraphicFramePr>
        <p:xfrm>
          <a:off x="4819650" y="1143000"/>
          <a:ext cx="3079750" cy="2330450"/>
        </p:xfrm>
        <a:graphic>
          <a:graphicData uri="http://schemas.openxmlformats.org/presentationml/2006/ole">
            <mc:AlternateContent xmlns:mc="http://schemas.openxmlformats.org/markup-compatibility/2006">
              <mc:Choice xmlns:v="urn:schemas-microsoft-com:vml" Requires="v">
                <p:oleObj spid="_x0000_s193520" name="Diagramm" r:id="rId4" imgW="7448702" imgH="5315102" progId="MSGraph.Chart.8">
                  <p:embed followColorScheme="full"/>
                </p:oleObj>
              </mc:Choice>
              <mc:Fallback>
                <p:oleObj name="Diagramm" r:id="rId4" imgW="7448702" imgH="5315102" progId="MSGraph.Chart.8">
                  <p:embed followColorScheme="full"/>
                  <p:pic>
                    <p:nvPicPr>
                      <p:cNvPr id="258050" name="Object 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19650" y="11430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0" name="Object 2">
            <a:extLst>
              <a:ext uri="{FF2B5EF4-FFF2-40B4-BE49-F238E27FC236}">
                <a16:creationId xmlns:a16="http://schemas.microsoft.com/office/drawing/2014/main" id="{38A6CBA1-993A-4C21-A56D-865C9AE5F3EB}"/>
              </a:ext>
            </a:extLst>
          </p:cNvPr>
          <p:cNvGraphicFramePr>
            <a:graphicFrameLocks/>
          </p:cNvGraphicFramePr>
          <p:nvPr/>
        </p:nvGraphicFramePr>
        <p:xfrm>
          <a:off x="1046163" y="1130300"/>
          <a:ext cx="3079750" cy="2330450"/>
        </p:xfrm>
        <a:graphic>
          <a:graphicData uri="http://schemas.openxmlformats.org/presentationml/2006/ole">
            <mc:AlternateContent xmlns:mc="http://schemas.openxmlformats.org/markup-compatibility/2006">
              <mc:Choice xmlns:v="urn:schemas-microsoft-com:vml" Requires="v">
                <p:oleObj spid="_x0000_s193521" name="Diagramm" r:id="rId6" imgW="7439008" imgH="5315085" progId="MSGraph.Chart.8">
                  <p:embed followColorScheme="full"/>
                </p:oleObj>
              </mc:Choice>
              <mc:Fallback>
                <p:oleObj name="Diagramm" r:id="rId6" imgW="7439008" imgH="5315085" progId="MSGraph.Chart.8">
                  <p:embed followColorScheme="full"/>
                  <p:pic>
                    <p:nvPicPr>
                      <p:cNvPr id="258052" name="Object 2"/>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46163" y="11303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1" name="Line 3">
            <a:extLst>
              <a:ext uri="{FF2B5EF4-FFF2-40B4-BE49-F238E27FC236}">
                <a16:creationId xmlns:a16="http://schemas.microsoft.com/office/drawing/2014/main" id="{6A393601-07A6-47CB-9747-209A694C9772}"/>
              </a:ext>
            </a:extLst>
          </p:cNvPr>
          <p:cNvSpPr>
            <a:spLocks noChangeShapeType="1"/>
          </p:cNvSpPr>
          <p:nvPr/>
        </p:nvSpPr>
        <p:spPr bwMode="auto">
          <a:xfrm rot="16200000">
            <a:off x="1616076" y="2540000"/>
            <a:ext cx="1073150" cy="3175"/>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2" name="Text Box 22">
            <a:extLst>
              <a:ext uri="{FF2B5EF4-FFF2-40B4-BE49-F238E27FC236}">
                <a16:creationId xmlns:a16="http://schemas.microsoft.com/office/drawing/2014/main" id="{7F84C492-FB51-4760-980F-83E11DEEDDDB}"/>
              </a:ext>
            </a:extLst>
          </p:cNvPr>
          <p:cNvSpPr txBox="1">
            <a:spLocks noChangeArrowheads="1"/>
          </p:cNvSpPr>
          <p:nvPr/>
        </p:nvSpPr>
        <p:spPr bwMode="auto">
          <a:xfrm>
            <a:off x="5048250" y="8985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t>Y</a:t>
            </a:r>
          </a:p>
        </p:txBody>
      </p:sp>
      <p:sp>
        <p:nvSpPr>
          <p:cNvPr id="103" name="Text Box 24">
            <a:extLst>
              <a:ext uri="{FF2B5EF4-FFF2-40B4-BE49-F238E27FC236}">
                <a16:creationId xmlns:a16="http://schemas.microsoft.com/office/drawing/2014/main" id="{96BB1DB5-A4AA-4FB2-A01E-38235E2A59F5}"/>
              </a:ext>
            </a:extLst>
          </p:cNvPr>
          <p:cNvSpPr txBox="1">
            <a:spLocks noChangeArrowheads="1"/>
          </p:cNvSpPr>
          <p:nvPr/>
        </p:nvSpPr>
        <p:spPr bwMode="auto">
          <a:xfrm>
            <a:off x="7777163" y="27130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104" name="Line 25">
            <a:extLst>
              <a:ext uri="{FF2B5EF4-FFF2-40B4-BE49-F238E27FC236}">
                <a16:creationId xmlns:a16="http://schemas.microsoft.com/office/drawing/2014/main" id="{D17FCDD7-4319-4E90-9E0E-1E1D61068B5C}"/>
              </a:ext>
            </a:extLst>
          </p:cNvPr>
          <p:cNvSpPr>
            <a:spLocks noChangeShapeType="1"/>
          </p:cNvSpPr>
          <p:nvPr/>
        </p:nvSpPr>
        <p:spPr bwMode="auto">
          <a:xfrm flipV="1">
            <a:off x="5048250" y="12652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5" name="Line 26">
            <a:extLst>
              <a:ext uri="{FF2B5EF4-FFF2-40B4-BE49-F238E27FC236}">
                <a16:creationId xmlns:a16="http://schemas.microsoft.com/office/drawing/2014/main" id="{F24E40A5-F0D3-4701-94AB-BC5CD66401BF}"/>
              </a:ext>
            </a:extLst>
          </p:cNvPr>
          <p:cNvSpPr>
            <a:spLocks noChangeShapeType="1"/>
          </p:cNvSpPr>
          <p:nvPr/>
        </p:nvSpPr>
        <p:spPr bwMode="auto">
          <a:xfrm flipV="1">
            <a:off x="5049838" y="20923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6" name="Line 27">
            <a:extLst>
              <a:ext uri="{FF2B5EF4-FFF2-40B4-BE49-F238E27FC236}">
                <a16:creationId xmlns:a16="http://schemas.microsoft.com/office/drawing/2014/main" id="{047FD239-D2F2-4B05-BD83-EBB5BDA2831E}"/>
              </a:ext>
            </a:extLst>
          </p:cNvPr>
          <p:cNvSpPr>
            <a:spLocks noChangeShapeType="1"/>
          </p:cNvSpPr>
          <p:nvPr/>
        </p:nvSpPr>
        <p:spPr bwMode="auto">
          <a:xfrm>
            <a:off x="7770813" y="30416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7" name="Line 28">
            <a:extLst>
              <a:ext uri="{FF2B5EF4-FFF2-40B4-BE49-F238E27FC236}">
                <a16:creationId xmlns:a16="http://schemas.microsoft.com/office/drawing/2014/main" id="{A09A9AC4-AF17-400E-8F51-D20AA49A565E}"/>
              </a:ext>
            </a:extLst>
          </p:cNvPr>
          <p:cNvSpPr>
            <a:spLocks noChangeShapeType="1"/>
          </p:cNvSpPr>
          <p:nvPr/>
        </p:nvSpPr>
        <p:spPr bwMode="auto">
          <a:xfrm rot="5400000" flipH="1">
            <a:off x="4995863" y="12541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8" name="Text Box 29">
            <a:extLst>
              <a:ext uri="{FF2B5EF4-FFF2-40B4-BE49-F238E27FC236}">
                <a16:creationId xmlns:a16="http://schemas.microsoft.com/office/drawing/2014/main" id="{5D7C70F4-36D4-465E-97D7-AC36B85CE373}"/>
              </a:ext>
            </a:extLst>
          </p:cNvPr>
          <p:cNvSpPr txBox="1">
            <a:spLocks noChangeArrowheads="1"/>
          </p:cNvSpPr>
          <p:nvPr/>
        </p:nvSpPr>
        <p:spPr bwMode="auto">
          <a:xfrm>
            <a:off x="4495800" y="247173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109" name="AutoShape 30">
            <a:extLst>
              <a:ext uri="{FF2B5EF4-FFF2-40B4-BE49-F238E27FC236}">
                <a16:creationId xmlns:a16="http://schemas.microsoft.com/office/drawing/2014/main" id="{847D74D3-92E6-4F04-BA8C-215CC68F81B8}"/>
              </a:ext>
            </a:extLst>
          </p:cNvPr>
          <p:cNvSpPr>
            <a:spLocks/>
          </p:cNvSpPr>
          <p:nvPr/>
        </p:nvSpPr>
        <p:spPr bwMode="auto">
          <a:xfrm>
            <a:off x="4806950" y="2284413"/>
            <a:ext cx="255588" cy="746125"/>
          </a:xfrm>
          <a:prstGeom prst="leftBrace">
            <a:avLst>
              <a:gd name="adj1" fmla="val 24327"/>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10" name="Text Box 34">
            <a:extLst>
              <a:ext uri="{FF2B5EF4-FFF2-40B4-BE49-F238E27FC236}">
                <a16:creationId xmlns:a16="http://schemas.microsoft.com/office/drawing/2014/main" id="{B1397649-F5DB-46A5-9EC8-E282C5F3B71D}"/>
              </a:ext>
            </a:extLst>
          </p:cNvPr>
          <p:cNvSpPr txBox="1">
            <a:spLocks noChangeArrowheads="1"/>
          </p:cNvSpPr>
          <p:nvPr/>
        </p:nvSpPr>
        <p:spPr bwMode="auto">
          <a:xfrm>
            <a:off x="6646863" y="32131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
        <p:nvSpPr>
          <p:cNvPr id="111" name="Line 43">
            <a:extLst>
              <a:ext uri="{FF2B5EF4-FFF2-40B4-BE49-F238E27FC236}">
                <a16:creationId xmlns:a16="http://schemas.microsoft.com/office/drawing/2014/main" id="{9F4D6B4C-CC90-410F-A0C3-00C9739AC813}"/>
              </a:ext>
            </a:extLst>
          </p:cNvPr>
          <p:cNvSpPr>
            <a:spLocks noChangeShapeType="1"/>
          </p:cNvSpPr>
          <p:nvPr/>
        </p:nvSpPr>
        <p:spPr bwMode="auto">
          <a:xfrm rot="5400000" flipH="1">
            <a:off x="1312863" y="1243013"/>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2" name="Text Box 45">
            <a:extLst>
              <a:ext uri="{FF2B5EF4-FFF2-40B4-BE49-F238E27FC236}">
                <a16:creationId xmlns:a16="http://schemas.microsoft.com/office/drawing/2014/main" id="{CBA76520-9A51-4A3C-AE01-AB5BCB75657E}"/>
              </a:ext>
            </a:extLst>
          </p:cNvPr>
          <p:cNvSpPr txBox="1">
            <a:spLocks noChangeArrowheads="1"/>
          </p:cNvSpPr>
          <p:nvPr/>
        </p:nvSpPr>
        <p:spPr bwMode="auto">
          <a:xfrm>
            <a:off x="3979863" y="2674938"/>
            <a:ext cx="5429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113" name="Text Box 47">
            <a:extLst>
              <a:ext uri="{FF2B5EF4-FFF2-40B4-BE49-F238E27FC236}">
                <a16:creationId xmlns:a16="http://schemas.microsoft.com/office/drawing/2014/main" id="{70E15A58-F534-4526-B8AC-5F2A0D88B5AF}"/>
              </a:ext>
            </a:extLst>
          </p:cNvPr>
          <p:cNvSpPr txBox="1">
            <a:spLocks noChangeArrowheads="1"/>
          </p:cNvSpPr>
          <p:nvPr/>
        </p:nvSpPr>
        <p:spPr bwMode="auto">
          <a:xfrm>
            <a:off x="3143250" y="1944688"/>
            <a:ext cx="152876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2</a:t>
            </a:r>
            <a:r>
              <a:rPr lang="de-DE" altLang="en-US" sz="2000" baseline="0" dirty="0">
                <a:solidFill>
                  <a:srgbClr val="FF33CC"/>
                </a:solidFill>
              </a:rPr>
              <a:t>)</a:t>
            </a:r>
            <a:endParaRPr lang="el-GR" altLang="en-US" sz="2000" baseline="0" dirty="0">
              <a:solidFill>
                <a:srgbClr val="FF33CC"/>
              </a:solidFill>
            </a:endParaRPr>
          </a:p>
        </p:txBody>
      </p:sp>
      <p:sp>
        <p:nvSpPr>
          <p:cNvPr id="114" name="Line 50">
            <a:extLst>
              <a:ext uri="{FF2B5EF4-FFF2-40B4-BE49-F238E27FC236}">
                <a16:creationId xmlns:a16="http://schemas.microsoft.com/office/drawing/2014/main" id="{29CD1845-4D2E-4E2E-A4F7-601C5DDF77A2}"/>
              </a:ext>
            </a:extLst>
          </p:cNvPr>
          <p:cNvSpPr>
            <a:spLocks noChangeShapeType="1"/>
          </p:cNvSpPr>
          <p:nvPr/>
        </p:nvSpPr>
        <p:spPr bwMode="auto">
          <a:xfrm>
            <a:off x="4011613" y="30464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5" name="Line 58">
            <a:extLst>
              <a:ext uri="{FF2B5EF4-FFF2-40B4-BE49-F238E27FC236}">
                <a16:creationId xmlns:a16="http://schemas.microsoft.com/office/drawing/2014/main" id="{A483C1CA-FE18-4D04-B2B2-659532E6D3BC}"/>
              </a:ext>
            </a:extLst>
          </p:cNvPr>
          <p:cNvSpPr>
            <a:spLocks noChangeShapeType="1"/>
          </p:cNvSpPr>
          <p:nvPr/>
        </p:nvSpPr>
        <p:spPr bwMode="auto">
          <a:xfrm flipV="1">
            <a:off x="2428875" y="1501775"/>
            <a:ext cx="11113" cy="1566863"/>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6" name="Line 61">
            <a:extLst>
              <a:ext uri="{FF2B5EF4-FFF2-40B4-BE49-F238E27FC236}">
                <a16:creationId xmlns:a16="http://schemas.microsoft.com/office/drawing/2014/main" id="{0C0D77CC-517D-4AA1-B0B7-2024BDD512BA}"/>
              </a:ext>
            </a:extLst>
          </p:cNvPr>
          <p:cNvSpPr>
            <a:spLocks noChangeShapeType="1"/>
          </p:cNvSpPr>
          <p:nvPr/>
        </p:nvSpPr>
        <p:spPr bwMode="auto">
          <a:xfrm>
            <a:off x="1368425" y="1990725"/>
            <a:ext cx="1044575" cy="14288"/>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7" name="Line 84">
            <a:extLst>
              <a:ext uri="{FF2B5EF4-FFF2-40B4-BE49-F238E27FC236}">
                <a16:creationId xmlns:a16="http://schemas.microsoft.com/office/drawing/2014/main" id="{3BFB3886-9421-4563-8FF5-4382135E2CB3}"/>
              </a:ext>
            </a:extLst>
          </p:cNvPr>
          <p:cNvSpPr>
            <a:spLocks noChangeShapeType="1"/>
          </p:cNvSpPr>
          <p:nvPr/>
        </p:nvSpPr>
        <p:spPr bwMode="auto">
          <a:xfrm>
            <a:off x="1458913" y="1300163"/>
            <a:ext cx="1792287"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8" name="Line 84">
            <a:extLst>
              <a:ext uri="{FF2B5EF4-FFF2-40B4-BE49-F238E27FC236}">
                <a16:creationId xmlns:a16="http://schemas.microsoft.com/office/drawing/2014/main" id="{849BE59E-B149-42E0-985B-84AC06EEDB34}"/>
              </a:ext>
            </a:extLst>
          </p:cNvPr>
          <p:cNvSpPr>
            <a:spLocks noChangeShapeType="1"/>
          </p:cNvSpPr>
          <p:nvPr/>
        </p:nvSpPr>
        <p:spPr bwMode="auto">
          <a:xfrm>
            <a:off x="1524000" y="1174750"/>
            <a:ext cx="1792288"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9" name="Text Box 62">
            <a:extLst>
              <a:ext uri="{FF2B5EF4-FFF2-40B4-BE49-F238E27FC236}">
                <a16:creationId xmlns:a16="http://schemas.microsoft.com/office/drawing/2014/main" id="{DC442693-6907-4954-9F50-3129B61F65AA}"/>
              </a:ext>
            </a:extLst>
          </p:cNvPr>
          <p:cNvSpPr txBox="1">
            <a:spLocks noChangeArrowheads="1"/>
          </p:cNvSpPr>
          <p:nvPr/>
        </p:nvSpPr>
        <p:spPr bwMode="auto">
          <a:xfrm>
            <a:off x="839788" y="185261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120" name="Oval 63">
            <a:extLst>
              <a:ext uri="{FF2B5EF4-FFF2-40B4-BE49-F238E27FC236}">
                <a16:creationId xmlns:a16="http://schemas.microsoft.com/office/drawing/2014/main" id="{FDF74B38-6883-455B-9450-74E8B83FFBE1}"/>
              </a:ext>
            </a:extLst>
          </p:cNvPr>
          <p:cNvSpPr>
            <a:spLocks noChangeArrowheads="1"/>
          </p:cNvSpPr>
          <p:nvPr/>
        </p:nvSpPr>
        <p:spPr bwMode="auto">
          <a:xfrm>
            <a:off x="2395538" y="1960563"/>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21" name="Oval 64">
            <a:extLst>
              <a:ext uri="{FF2B5EF4-FFF2-40B4-BE49-F238E27FC236}">
                <a16:creationId xmlns:a16="http://schemas.microsoft.com/office/drawing/2014/main" id="{196E6C29-3C8F-41D7-8C7D-FFF73CC5F493}"/>
              </a:ext>
            </a:extLst>
          </p:cNvPr>
          <p:cNvSpPr>
            <a:spLocks noChangeArrowheads="1"/>
          </p:cNvSpPr>
          <p:nvPr/>
        </p:nvSpPr>
        <p:spPr bwMode="auto">
          <a:xfrm>
            <a:off x="2128838" y="1971675"/>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22" name="Text Box 65">
            <a:extLst>
              <a:ext uri="{FF2B5EF4-FFF2-40B4-BE49-F238E27FC236}">
                <a16:creationId xmlns:a16="http://schemas.microsoft.com/office/drawing/2014/main" id="{A6E694D9-7285-48AC-9BAF-865B38BC8287}"/>
              </a:ext>
            </a:extLst>
          </p:cNvPr>
          <p:cNvSpPr txBox="1">
            <a:spLocks noChangeArrowheads="1"/>
          </p:cNvSpPr>
          <p:nvPr/>
        </p:nvSpPr>
        <p:spPr bwMode="auto">
          <a:xfrm>
            <a:off x="2011363" y="3203575"/>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123" name="Line 66">
            <a:extLst>
              <a:ext uri="{FF2B5EF4-FFF2-40B4-BE49-F238E27FC236}">
                <a16:creationId xmlns:a16="http://schemas.microsoft.com/office/drawing/2014/main" id="{E524FED8-03E0-4B28-9D88-3E44EFE54450}"/>
              </a:ext>
            </a:extLst>
          </p:cNvPr>
          <p:cNvSpPr>
            <a:spLocks noChangeShapeType="1"/>
          </p:cNvSpPr>
          <p:nvPr/>
        </p:nvSpPr>
        <p:spPr bwMode="auto">
          <a:xfrm>
            <a:off x="2460625" y="2938463"/>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4" name="Line 67">
            <a:extLst>
              <a:ext uri="{FF2B5EF4-FFF2-40B4-BE49-F238E27FC236}">
                <a16:creationId xmlns:a16="http://schemas.microsoft.com/office/drawing/2014/main" id="{60523F97-9032-4E25-B6B6-393C55DBA75D}"/>
              </a:ext>
            </a:extLst>
          </p:cNvPr>
          <p:cNvSpPr>
            <a:spLocks noChangeShapeType="1"/>
          </p:cNvSpPr>
          <p:nvPr/>
        </p:nvSpPr>
        <p:spPr bwMode="auto">
          <a:xfrm flipV="1">
            <a:off x="5064125" y="1333500"/>
            <a:ext cx="2074863"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5" name="Text Box 68">
            <a:extLst>
              <a:ext uri="{FF2B5EF4-FFF2-40B4-BE49-F238E27FC236}">
                <a16:creationId xmlns:a16="http://schemas.microsoft.com/office/drawing/2014/main" id="{5A3D2A6D-3D16-41F3-8F8E-05690BBE55AF}"/>
              </a:ext>
            </a:extLst>
          </p:cNvPr>
          <p:cNvSpPr txBox="1">
            <a:spLocks noChangeArrowheads="1"/>
          </p:cNvSpPr>
          <p:nvPr/>
        </p:nvSpPr>
        <p:spPr bwMode="auto">
          <a:xfrm>
            <a:off x="7088188" y="1065213"/>
            <a:ext cx="1255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126" name="Oval 70">
            <a:extLst>
              <a:ext uri="{FF2B5EF4-FFF2-40B4-BE49-F238E27FC236}">
                <a16:creationId xmlns:a16="http://schemas.microsoft.com/office/drawing/2014/main" id="{A9987BB5-D235-444A-80AF-AB2B80399065}"/>
              </a:ext>
            </a:extLst>
          </p:cNvPr>
          <p:cNvSpPr>
            <a:spLocks noChangeArrowheads="1"/>
          </p:cNvSpPr>
          <p:nvPr/>
        </p:nvSpPr>
        <p:spPr bwMode="auto">
          <a:xfrm>
            <a:off x="6646863" y="1509713"/>
            <a:ext cx="82550" cy="777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27" name="Line 71">
            <a:extLst>
              <a:ext uri="{FF2B5EF4-FFF2-40B4-BE49-F238E27FC236}">
                <a16:creationId xmlns:a16="http://schemas.microsoft.com/office/drawing/2014/main" id="{78A43691-C50F-4700-A97B-5201C828E090}"/>
              </a:ext>
            </a:extLst>
          </p:cNvPr>
          <p:cNvSpPr>
            <a:spLocks noChangeShapeType="1"/>
          </p:cNvSpPr>
          <p:nvPr/>
        </p:nvSpPr>
        <p:spPr bwMode="auto">
          <a:xfrm rot="5400000" flipH="1">
            <a:off x="5940425" y="2293938"/>
            <a:ext cx="1504950"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8" name="Line 77">
            <a:extLst>
              <a:ext uri="{FF2B5EF4-FFF2-40B4-BE49-F238E27FC236}">
                <a16:creationId xmlns:a16="http://schemas.microsoft.com/office/drawing/2014/main" id="{465FF6C2-6288-48BB-B115-D1DAE378BAF8}"/>
              </a:ext>
            </a:extLst>
          </p:cNvPr>
          <p:cNvSpPr>
            <a:spLocks noChangeShapeType="1"/>
          </p:cNvSpPr>
          <p:nvPr/>
        </p:nvSpPr>
        <p:spPr bwMode="auto">
          <a:xfrm flipV="1">
            <a:off x="2684463" y="1528763"/>
            <a:ext cx="11112" cy="1566862"/>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29" name="Text Box 78">
            <a:extLst>
              <a:ext uri="{FF2B5EF4-FFF2-40B4-BE49-F238E27FC236}">
                <a16:creationId xmlns:a16="http://schemas.microsoft.com/office/drawing/2014/main" id="{4A1DC00B-7AA5-45E2-B679-19DBB9809BEE}"/>
              </a:ext>
            </a:extLst>
          </p:cNvPr>
          <p:cNvSpPr txBox="1">
            <a:spLocks noChangeArrowheads="1"/>
          </p:cNvSpPr>
          <p:nvPr/>
        </p:nvSpPr>
        <p:spPr bwMode="auto">
          <a:xfrm>
            <a:off x="2689225" y="1417638"/>
            <a:ext cx="16256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2</a:t>
            </a:r>
            <a:r>
              <a:rPr lang="de-DE" altLang="en-US" sz="2000" baseline="0" dirty="0">
                <a:solidFill>
                  <a:srgbClr val="FF33CC"/>
                </a:solidFill>
              </a:rPr>
              <a:t>)+M</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P</a:t>
            </a:r>
            <a:r>
              <a:rPr lang="de-DE" altLang="en-US" sz="2000" baseline="-25000" dirty="0" err="1">
                <a:solidFill>
                  <a:srgbClr val="FF33CC"/>
                </a:solidFill>
              </a:rPr>
              <a:t>2</a:t>
            </a:r>
            <a:endParaRPr lang="el-GR" altLang="en-US" sz="2000" baseline="-25000" dirty="0">
              <a:solidFill>
                <a:srgbClr val="66FFFF"/>
              </a:solidFill>
            </a:endParaRPr>
          </a:p>
        </p:txBody>
      </p:sp>
      <p:sp>
        <p:nvSpPr>
          <p:cNvPr id="130" name="Line 80">
            <a:extLst>
              <a:ext uri="{FF2B5EF4-FFF2-40B4-BE49-F238E27FC236}">
                <a16:creationId xmlns:a16="http://schemas.microsoft.com/office/drawing/2014/main" id="{C3D9B6E5-CAA2-414B-8834-F90F1C1E4B03}"/>
              </a:ext>
            </a:extLst>
          </p:cNvPr>
          <p:cNvSpPr>
            <a:spLocks noChangeShapeType="1"/>
          </p:cNvSpPr>
          <p:nvPr/>
        </p:nvSpPr>
        <p:spPr bwMode="auto">
          <a:xfrm>
            <a:off x="2449513" y="1657350"/>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31" name="Line 81">
            <a:extLst>
              <a:ext uri="{FF2B5EF4-FFF2-40B4-BE49-F238E27FC236}">
                <a16:creationId xmlns:a16="http://schemas.microsoft.com/office/drawing/2014/main" id="{D9843DFC-077E-4CB1-84A2-5E6D58F5DA7A}"/>
              </a:ext>
            </a:extLst>
          </p:cNvPr>
          <p:cNvSpPr>
            <a:spLocks noChangeShapeType="1"/>
          </p:cNvSpPr>
          <p:nvPr/>
        </p:nvSpPr>
        <p:spPr bwMode="auto">
          <a:xfrm>
            <a:off x="2882900" y="2281238"/>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32" name="Line 82">
            <a:extLst>
              <a:ext uri="{FF2B5EF4-FFF2-40B4-BE49-F238E27FC236}">
                <a16:creationId xmlns:a16="http://schemas.microsoft.com/office/drawing/2014/main" id="{5BE2E2E4-5A35-4FB6-8C21-AE4101C3621C}"/>
              </a:ext>
            </a:extLst>
          </p:cNvPr>
          <p:cNvSpPr>
            <a:spLocks noChangeShapeType="1"/>
          </p:cNvSpPr>
          <p:nvPr/>
        </p:nvSpPr>
        <p:spPr bwMode="auto">
          <a:xfrm>
            <a:off x="1766888" y="1508125"/>
            <a:ext cx="206375"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33" name="Text Box 83">
            <a:extLst>
              <a:ext uri="{FF2B5EF4-FFF2-40B4-BE49-F238E27FC236}">
                <a16:creationId xmlns:a16="http://schemas.microsoft.com/office/drawing/2014/main" id="{3D95B4BB-572A-45EF-8F00-6623A306FCAD}"/>
              </a:ext>
            </a:extLst>
          </p:cNvPr>
          <p:cNvSpPr txBox="1">
            <a:spLocks noChangeArrowheads="1"/>
          </p:cNvSpPr>
          <p:nvPr/>
        </p:nvSpPr>
        <p:spPr bwMode="auto">
          <a:xfrm>
            <a:off x="2014538" y="1123950"/>
            <a:ext cx="16256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)+M/</a:t>
            </a:r>
            <a:r>
              <a:rPr lang="de-DE" altLang="en-US" sz="2000" baseline="0" dirty="0" err="1">
                <a:solidFill>
                  <a:srgbClr val="FF33CC"/>
                </a:solidFill>
              </a:rPr>
              <a:t>P</a:t>
            </a:r>
            <a:r>
              <a:rPr lang="de-DE" altLang="en-US" sz="2000" baseline="-25000" dirty="0" err="1">
                <a:solidFill>
                  <a:srgbClr val="FF33CC"/>
                </a:solidFill>
              </a:rPr>
              <a:t>2</a:t>
            </a:r>
            <a:endParaRPr lang="el-GR" altLang="en-US" sz="2000" baseline="-25000" dirty="0">
              <a:solidFill>
                <a:srgbClr val="66FFFF"/>
              </a:solidFill>
            </a:endParaRPr>
          </a:p>
        </p:txBody>
      </p:sp>
      <p:sp>
        <p:nvSpPr>
          <p:cNvPr id="134" name="Text Box 85">
            <a:extLst>
              <a:ext uri="{FF2B5EF4-FFF2-40B4-BE49-F238E27FC236}">
                <a16:creationId xmlns:a16="http://schemas.microsoft.com/office/drawing/2014/main" id="{2A8D09EB-4B74-4405-BC2A-6D13EF4101E5}"/>
              </a:ext>
            </a:extLst>
          </p:cNvPr>
          <p:cNvSpPr txBox="1">
            <a:spLocks noChangeArrowheads="1"/>
          </p:cNvSpPr>
          <p:nvPr/>
        </p:nvSpPr>
        <p:spPr bwMode="auto">
          <a:xfrm>
            <a:off x="2520950" y="3209925"/>
            <a:ext cx="1119188"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square"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2</a:t>
            </a:r>
            <a:r>
              <a:rPr lang="de-DE" altLang="en-US" sz="2000" baseline="0" dirty="0">
                <a:solidFill>
                  <a:srgbClr val="FF33CC"/>
                </a:solidFill>
              </a:rPr>
              <a:t>+R</a:t>
            </a:r>
            <a:r>
              <a:rPr lang="de-DE" altLang="en-US" sz="2000" baseline="-25000" dirty="0">
                <a:solidFill>
                  <a:srgbClr val="FF33CC"/>
                </a:solidFill>
              </a:rPr>
              <a:t>D,1</a:t>
            </a:r>
            <a:endParaRPr lang="el-GR" altLang="en-US" sz="2000" dirty="0">
              <a:solidFill>
                <a:srgbClr val="FF33CC"/>
              </a:solidFill>
            </a:endParaRPr>
          </a:p>
        </p:txBody>
      </p:sp>
      <p:sp>
        <p:nvSpPr>
          <p:cNvPr id="135" name="Arc 97">
            <a:extLst>
              <a:ext uri="{FF2B5EF4-FFF2-40B4-BE49-F238E27FC236}">
                <a16:creationId xmlns:a16="http://schemas.microsoft.com/office/drawing/2014/main" id="{DFEEA971-97F3-443C-999F-A314FEFE3630}"/>
              </a:ext>
            </a:extLst>
          </p:cNvPr>
          <p:cNvSpPr>
            <a:spLocks/>
          </p:cNvSpPr>
          <p:nvPr/>
        </p:nvSpPr>
        <p:spPr bwMode="auto">
          <a:xfrm rot="10313300" flipV="1">
            <a:off x="6080125" y="1535113"/>
            <a:ext cx="552450" cy="36512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136" name="Line 99">
            <a:extLst>
              <a:ext uri="{FF2B5EF4-FFF2-40B4-BE49-F238E27FC236}">
                <a16:creationId xmlns:a16="http://schemas.microsoft.com/office/drawing/2014/main" id="{D0FB57C8-F9E4-42E0-BF0C-68DEA1024DC7}"/>
              </a:ext>
            </a:extLst>
          </p:cNvPr>
          <p:cNvSpPr>
            <a:spLocks noChangeShapeType="1"/>
          </p:cNvSpPr>
          <p:nvPr/>
        </p:nvSpPr>
        <p:spPr bwMode="auto">
          <a:xfrm>
            <a:off x="2424113" y="2005013"/>
            <a:ext cx="295275" cy="14287"/>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37" name="Oval 100">
            <a:extLst>
              <a:ext uri="{FF2B5EF4-FFF2-40B4-BE49-F238E27FC236}">
                <a16:creationId xmlns:a16="http://schemas.microsoft.com/office/drawing/2014/main" id="{79906C9B-FE22-41FA-9BA9-CF4B914148F9}"/>
              </a:ext>
            </a:extLst>
          </p:cNvPr>
          <p:cNvSpPr>
            <a:spLocks noChangeArrowheads="1"/>
          </p:cNvSpPr>
          <p:nvPr/>
        </p:nvSpPr>
        <p:spPr bwMode="auto">
          <a:xfrm>
            <a:off x="2649538" y="1960563"/>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38" name="Line 35">
            <a:extLst>
              <a:ext uri="{FF2B5EF4-FFF2-40B4-BE49-F238E27FC236}">
                <a16:creationId xmlns:a16="http://schemas.microsoft.com/office/drawing/2014/main" id="{ADE91D1B-4C6E-4DEF-A72D-20D0C7E6AFAE}"/>
              </a:ext>
            </a:extLst>
          </p:cNvPr>
          <p:cNvSpPr>
            <a:spLocks noChangeShapeType="1"/>
          </p:cNvSpPr>
          <p:nvPr/>
        </p:nvSpPr>
        <p:spPr bwMode="auto">
          <a:xfrm rot="5400000" flipH="1">
            <a:off x="5629275" y="2513013"/>
            <a:ext cx="1062038" cy="476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39" name="Oval 37">
            <a:extLst>
              <a:ext uri="{FF2B5EF4-FFF2-40B4-BE49-F238E27FC236}">
                <a16:creationId xmlns:a16="http://schemas.microsoft.com/office/drawing/2014/main" id="{89CF93E1-589B-44CA-89D4-57764708BBEC}"/>
              </a:ext>
            </a:extLst>
          </p:cNvPr>
          <p:cNvSpPr>
            <a:spLocks noChangeArrowheads="1"/>
          </p:cNvSpPr>
          <p:nvPr/>
        </p:nvSpPr>
        <p:spPr bwMode="auto">
          <a:xfrm>
            <a:off x="6111875" y="20034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140" name="Text Box 21">
            <a:extLst>
              <a:ext uri="{FF2B5EF4-FFF2-40B4-BE49-F238E27FC236}">
                <a16:creationId xmlns:a16="http://schemas.microsoft.com/office/drawing/2014/main" id="{61F36B96-C7AE-4CA5-B39A-64EC50DCF8BA}"/>
              </a:ext>
            </a:extLst>
          </p:cNvPr>
          <p:cNvSpPr txBox="1">
            <a:spLocks noChangeArrowheads="1"/>
          </p:cNvSpPr>
          <p:nvPr/>
        </p:nvSpPr>
        <p:spPr bwMode="auto">
          <a:xfrm>
            <a:off x="1387992" y="880928"/>
            <a:ext cx="255618"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square"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t>i</a:t>
            </a:r>
          </a:p>
        </p:txBody>
      </p:sp>
      <p:sp>
        <p:nvSpPr>
          <p:cNvPr id="141" name="Text Box 55">
            <a:extLst>
              <a:ext uri="{FF2B5EF4-FFF2-40B4-BE49-F238E27FC236}">
                <a16:creationId xmlns:a16="http://schemas.microsoft.com/office/drawing/2014/main" id="{770A1084-1C4F-4EEB-A4C3-0E38EBF7C9DA}"/>
              </a:ext>
            </a:extLst>
          </p:cNvPr>
          <p:cNvSpPr txBox="1">
            <a:spLocks noChangeArrowheads="1"/>
          </p:cNvSpPr>
          <p:nvPr/>
        </p:nvSpPr>
        <p:spPr bwMode="auto">
          <a:xfrm>
            <a:off x="3194050" y="2389188"/>
            <a:ext cx="152876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1</a:t>
            </a:r>
            <a:r>
              <a:rPr lang="de-DE" altLang="en-US" sz="2000" baseline="0" dirty="0">
                <a:solidFill>
                  <a:srgbClr val="FF33CC"/>
                </a:solidFill>
              </a:rPr>
              <a:t>)</a:t>
            </a:r>
            <a:endParaRPr lang="el-GR" altLang="en-US" sz="2000" baseline="0" dirty="0">
              <a:solidFill>
                <a:srgbClr val="FF33CC"/>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18" grpId="0" animBg="1"/>
      <p:bldP spid="123" grpId="0" animBg="1"/>
      <p:bldP spid="128" grpId="0" animBg="1"/>
      <p:bldP spid="129" grpId="0"/>
      <p:bldP spid="130" grpId="0" animBg="1"/>
      <p:bldP spid="131" grpId="0" animBg="1"/>
      <p:bldP spid="132" grpId="0" animBg="1"/>
      <p:bldP spid="136" grpId="0" animBg="1"/>
      <p:bldP spid="137" grpId="0" animBg="1"/>
    </p:bldLst>
  </p:timing>
</p:sld>
</file>

<file path=ppt/slides/slide1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353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30DD3DA-2EEF-442C-9214-37139F7EBC27}" type="slidenum">
              <a:rPr lang="de-DE" altLang="en-US" sz="1600" smtClean="0"/>
              <a:pPr>
                <a:spcBef>
                  <a:spcPct val="0"/>
                </a:spcBef>
                <a:buClrTx/>
                <a:buFontTx/>
                <a:buNone/>
              </a:pPr>
              <a:t>172</a:t>
            </a:fld>
            <a:r>
              <a:rPr lang="de-DE" altLang="en-US" sz="1600"/>
              <a:t> -</a:t>
            </a:r>
          </a:p>
        </p:txBody>
      </p:sp>
      <p:sp>
        <p:nvSpPr>
          <p:cNvPr id="193540"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0B340DB-BE0C-4E4D-9B42-D2A56DF59CB6}" type="slidenum">
              <a:rPr lang="de-DE" altLang="en-US" sz="1600" b="1"/>
              <a:pPr algn="r" eaLnBrk="1" hangingPunct="1">
                <a:spcBef>
                  <a:spcPct val="0"/>
                </a:spcBef>
                <a:buClrTx/>
                <a:buFontTx/>
                <a:buNone/>
              </a:pPr>
              <a:t>172</a:t>
            </a:fld>
            <a:r>
              <a:rPr lang="de-DE" altLang="en-US" sz="1600" b="1"/>
              <a:t> -</a:t>
            </a:r>
          </a:p>
        </p:txBody>
      </p:sp>
      <p:sp>
        <p:nvSpPr>
          <p:cNvPr id="193541"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3582" name="AutoShape 81"/>
          <p:cNvSpPr>
            <a:spLocks noChangeArrowheads="1"/>
          </p:cNvSpPr>
          <p:nvPr/>
        </p:nvSpPr>
        <p:spPr bwMode="auto">
          <a:xfrm>
            <a:off x="88900" y="4125913"/>
            <a:ext cx="8953500" cy="2338387"/>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Consequently, the decrease in prices by firms causes a decrease in the interest rate, which causes an increase in investment. This increase in investment causes an increase in the demand for goods, which leads ultimately to an increase in the demand for labor.</a:t>
            </a:r>
            <a:endParaRPr lang="de-DE" altLang="en-US" sz="2000" baseline="30000">
              <a:solidFill>
                <a:srgbClr val="3333FF"/>
              </a:solidFill>
            </a:endParaRPr>
          </a:p>
        </p:txBody>
      </p:sp>
      <p:sp>
        <p:nvSpPr>
          <p:cNvPr id="7703559" name="Rectangle 7"/>
          <p:cNvSpPr>
            <a:spLocks noChangeArrowheads="1"/>
          </p:cNvSpPr>
          <p:nvPr/>
        </p:nvSpPr>
        <p:spPr bwMode="auto">
          <a:xfrm>
            <a:off x="0" y="0"/>
            <a:ext cx="9144000" cy="942975"/>
          </a:xfrm>
          <a:prstGeom prst="rect">
            <a:avLst/>
          </a:prstGeom>
          <a:noFill/>
          <a:ln w="9525">
            <a:noFill/>
            <a:miter lim="800000"/>
            <a:headEnd/>
            <a:tailEnd/>
          </a:ln>
        </p:spPr>
        <p:txBody>
          <a:bodyPr anchor="ctr"/>
          <a:lstStyle/>
          <a:p>
            <a:pPr algn="ctr" eaLnBrk="1" hangingPunct="1">
              <a:defRPr/>
            </a:pPr>
            <a:r>
              <a:rPr lang="de-DE" sz="2800" b="1" dirty="0">
                <a:solidFill>
                  <a:srgbClr val="FFFF00"/>
                </a:solidFill>
                <a:effectLst>
                  <a:outerShdw blurRad="38100" dist="38100" dir="2700000" algn="tl">
                    <a:srgbClr val="000000"/>
                  </a:outerShdw>
                </a:effectLst>
              </a:rPr>
              <a:t>4. The </a:t>
            </a:r>
            <a:r>
              <a:rPr lang="de-DE" sz="2800" b="1" dirty="0" err="1">
                <a:solidFill>
                  <a:srgbClr val="FFFF00"/>
                </a:solidFill>
                <a:effectLst>
                  <a:outerShdw blurRad="38100" dist="38100" dir="2700000" algn="tl">
                    <a:srgbClr val="000000"/>
                  </a:outerShdw>
                </a:effectLst>
              </a:rPr>
              <a:t>Keynesian</a:t>
            </a:r>
            <a:r>
              <a:rPr lang="de-DE" sz="2800" b="1" dirty="0">
                <a:solidFill>
                  <a:srgbClr val="FFFF00"/>
                </a:solidFill>
                <a:effectLst>
                  <a:outerShdw blurRad="38100" dist="38100" dir="2700000" algn="tl">
                    <a:srgbClr val="000000"/>
                  </a:outerShdw>
                </a:effectLst>
              </a:rPr>
              <a:t> Model </a:t>
            </a:r>
            <a:r>
              <a:rPr lang="de-DE" sz="2800" b="1" dirty="0" err="1">
                <a:solidFill>
                  <a:srgbClr val="FFFF00"/>
                </a:solidFill>
                <a:effectLst>
                  <a:outerShdw blurRad="38100" dist="38100" dir="2700000" algn="tl">
                    <a:srgbClr val="000000"/>
                  </a:outerShdw>
                </a:effectLst>
              </a:rPr>
              <a:t>and</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its</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Policy</a:t>
            </a:r>
            <a:r>
              <a:rPr lang="de-DE" sz="2800" b="1" dirty="0">
                <a:solidFill>
                  <a:srgbClr val="FFFF00"/>
                </a:solidFill>
                <a:effectLst>
                  <a:outerShdw blurRad="38100" dist="38100" dir="2700000" algn="tl">
                    <a:srgbClr val="000000"/>
                  </a:outerShdw>
                </a:effectLst>
              </a:rPr>
              <a:t> </a:t>
            </a:r>
            <a:r>
              <a:rPr lang="de-DE" sz="2800" b="1" dirty="0" err="1">
                <a:solidFill>
                  <a:srgbClr val="FFFF00"/>
                </a:solidFill>
                <a:effectLst>
                  <a:outerShdw blurRad="38100" dist="38100" dir="2700000" algn="tl">
                    <a:srgbClr val="000000"/>
                  </a:outerShdw>
                </a:effectLst>
              </a:rPr>
              <a:t>Implications</a:t>
            </a:r>
            <a:br>
              <a:rPr lang="de-DE" sz="2600" b="1" dirty="0">
                <a:solidFill>
                  <a:srgbClr val="FFFF00"/>
                </a:solidFill>
                <a:effectLst>
                  <a:outerShdw blurRad="38100" dist="38100" dir="2700000" algn="tl">
                    <a:srgbClr val="000000"/>
                  </a:outerShdw>
                </a:effectLst>
              </a:rPr>
            </a:br>
            <a:r>
              <a:rPr lang="de-DE" sz="2600" b="1" dirty="0">
                <a:solidFill>
                  <a:srgbClr val="FFFF00"/>
                </a:solidFill>
                <a:effectLst>
                  <a:outerShdw blurRad="38100" dist="38100" dir="2700000" algn="tl">
                    <a:srgbClr val="000000"/>
                  </a:outerShdw>
                </a:effectLst>
              </a:rPr>
              <a:t>4.4. The Long-run </a:t>
            </a:r>
            <a:r>
              <a:rPr lang="de-DE" sz="2600" b="1" dirty="0" err="1">
                <a:solidFill>
                  <a:srgbClr val="FFFF00"/>
                </a:solidFill>
                <a:effectLst>
                  <a:outerShdw blurRad="38100" dist="38100" dir="2700000" algn="tl">
                    <a:srgbClr val="000000"/>
                  </a:outerShdw>
                </a:effectLst>
              </a:rPr>
              <a:t>Implications</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of</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the</a:t>
            </a:r>
            <a:r>
              <a:rPr lang="de-DE" sz="2600" b="1" dirty="0">
                <a:solidFill>
                  <a:srgbClr val="FFFF00"/>
                </a:solidFill>
                <a:effectLst>
                  <a:outerShdw blurRad="38100" dist="38100" dir="2700000" algn="tl">
                    <a:srgbClr val="000000"/>
                  </a:outerShdw>
                </a:effectLst>
              </a:rPr>
              <a:t> </a:t>
            </a:r>
            <a:r>
              <a:rPr lang="de-DE" sz="2600" b="1" dirty="0" err="1">
                <a:solidFill>
                  <a:srgbClr val="FFFF00"/>
                </a:solidFill>
                <a:effectLst>
                  <a:outerShdw blurRad="38100" dist="38100" dir="2700000" algn="tl">
                    <a:srgbClr val="000000"/>
                  </a:outerShdw>
                </a:effectLst>
              </a:rPr>
              <a:t>Keynesian</a:t>
            </a:r>
            <a:r>
              <a:rPr lang="de-DE" sz="2600" b="1" dirty="0">
                <a:solidFill>
                  <a:srgbClr val="FFFF00"/>
                </a:solidFill>
                <a:effectLst>
                  <a:outerShdw blurRad="38100" dist="38100" dir="2700000" algn="tl">
                    <a:srgbClr val="000000"/>
                  </a:outerShdw>
                </a:effectLst>
              </a:rPr>
              <a:t> Model</a:t>
            </a:r>
          </a:p>
        </p:txBody>
      </p:sp>
      <p:graphicFrame>
        <p:nvGraphicFramePr>
          <p:cNvPr id="49" name="Object 8">
            <a:extLst>
              <a:ext uri="{FF2B5EF4-FFF2-40B4-BE49-F238E27FC236}">
                <a16:creationId xmlns:a16="http://schemas.microsoft.com/office/drawing/2014/main" id="{F7C2A0DA-F877-4B94-B414-34D8064AB200}"/>
              </a:ext>
            </a:extLst>
          </p:cNvPr>
          <p:cNvGraphicFramePr>
            <a:graphicFrameLocks/>
          </p:cNvGraphicFramePr>
          <p:nvPr/>
        </p:nvGraphicFramePr>
        <p:xfrm>
          <a:off x="4819650" y="1143000"/>
          <a:ext cx="3079750" cy="2330450"/>
        </p:xfrm>
        <a:graphic>
          <a:graphicData uri="http://schemas.openxmlformats.org/presentationml/2006/ole">
            <mc:AlternateContent xmlns:mc="http://schemas.openxmlformats.org/markup-compatibility/2006">
              <mc:Choice xmlns:v="urn:schemas-microsoft-com:vml" Requires="v">
                <p:oleObj spid="_x0000_s194537" name="Diagramm" r:id="rId4" imgW="7448702" imgH="5315102" progId="MSGraph.Chart.8">
                  <p:embed followColorScheme="full"/>
                </p:oleObj>
              </mc:Choice>
              <mc:Fallback>
                <p:oleObj name="Diagramm" r:id="rId4" imgW="7448702" imgH="5315102" progId="MSGraph.Chart.8">
                  <p:embed followColorScheme="full"/>
                  <p:pic>
                    <p:nvPicPr>
                      <p:cNvPr id="259074" name="Object 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19650" y="11430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50" name="Object 2">
            <a:extLst>
              <a:ext uri="{FF2B5EF4-FFF2-40B4-BE49-F238E27FC236}">
                <a16:creationId xmlns:a16="http://schemas.microsoft.com/office/drawing/2014/main" id="{21FEB496-CE7E-4E19-A5FF-E526BBF97F14}"/>
              </a:ext>
            </a:extLst>
          </p:cNvPr>
          <p:cNvGraphicFramePr>
            <a:graphicFrameLocks/>
          </p:cNvGraphicFramePr>
          <p:nvPr/>
        </p:nvGraphicFramePr>
        <p:xfrm>
          <a:off x="1058863" y="1130300"/>
          <a:ext cx="3079750" cy="2330450"/>
        </p:xfrm>
        <a:graphic>
          <a:graphicData uri="http://schemas.openxmlformats.org/presentationml/2006/ole">
            <mc:AlternateContent xmlns:mc="http://schemas.openxmlformats.org/markup-compatibility/2006">
              <mc:Choice xmlns:v="urn:schemas-microsoft-com:vml" Requires="v">
                <p:oleObj spid="_x0000_s194538" name="Diagramm" r:id="rId6" imgW="7439008" imgH="5315085" progId="MSGraph.Chart.8">
                  <p:embed followColorScheme="full"/>
                </p:oleObj>
              </mc:Choice>
              <mc:Fallback>
                <p:oleObj name="Diagramm" r:id="rId6" imgW="7439008" imgH="5315085" progId="MSGraph.Chart.8">
                  <p:embed followColorScheme="full"/>
                  <p:pic>
                    <p:nvPicPr>
                      <p:cNvPr id="259077" name="Object 2"/>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58863" y="1130300"/>
                        <a:ext cx="3079750" cy="2330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51" name="Line 3">
            <a:extLst>
              <a:ext uri="{FF2B5EF4-FFF2-40B4-BE49-F238E27FC236}">
                <a16:creationId xmlns:a16="http://schemas.microsoft.com/office/drawing/2014/main" id="{B457AE62-AC00-4D85-ABAA-29CCE5EA4F86}"/>
              </a:ext>
            </a:extLst>
          </p:cNvPr>
          <p:cNvSpPr>
            <a:spLocks noChangeShapeType="1"/>
          </p:cNvSpPr>
          <p:nvPr/>
        </p:nvSpPr>
        <p:spPr bwMode="auto">
          <a:xfrm rot="16200000">
            <a:off x="1641476" y="2540000"/>
            <a:ext cx="1073150" cy="3175"/>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2" name="Line 5">
            <a:extLst>
              <a:ext uri="{FF2B5EF4-FFF2-40B4-BE49-F238E27FC236}">
                <a16:creationId xmlns:a16="http://schemas.microsoft.com/office/drawing/2014/main" id="{AAC33E61-BA45-4869-B9D5-2DCA62814C3E}"/>
              </a:ext>
            </a:extLst>
          </p:cNvPr>
          <p:cNvSpPr>
            <a:spLocks noChangeShapeType="1"/>
          </p:cNvSpPr>
          <p:nvPr/>
        </p:nvSpPr>
        <p:spPr bwMode="auto">
          <a:xfrm>
            <a:off x="1462088" y="1439863"/>
            <a:ext cx="1771650" cy="13366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3" name="Text Box 22">
            <a:extLst>
              <a:ext uri="{FF2B5EF4-FFF2-40B4-BE49-F238E27FC236}">
                <a16:creationId xmlns:a16="http://schemas.microsoft.com/office/drawing/2014/main" id="{9095CC40-8F6A-42B9-B109-10C40EA0B4E4}"/>
              </a:ext>
            </a:extLst>
          </p:cNvPr>
          <p:cNvSpPr txBox="1">
            <a:spLocks noChangeArrowheads="1"/>
          </p:cNvSpPr>
          <p:nvPr/>
        </p:nvSpPr>
        <p:spPr bwMode="auto">
          <a:xfrm>
            <a:off x="5060950" y="898525"/>
            <a:ext cx="13223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t>Y</a:t>
            </a:r>
          </a:p>
        </p:txBody>
      </p:sp>
      <p:sp>
        <p:nvSpPr>
          <p:cNvPr id="54" name="Text Box 23">
            <a:extLst>
              <a:ext uri="{FF2B5EF4-FFF2-40B4-BE49-F238E27FC236}">
                <a16:creationId xmlns:a16="http://schemas.microsoft.com/office/drawing/2014/main" id="{9BF2B43B-2A20-499B-B783-DF84A76125D8}"/>
              </a:ext>
            </a:extLst>
          </p:cNvPr>
          <p:cNvSpPr txBox="1">
            <a:spLocks noChangeArrowheads="1"/>
          </p:cNvSpPr>
          <p:nvPr/>
        </p:nvSpPr>
        <p:spPr bwMode="auto">
          <a:xfrm>
            <a:off x="7124700" y="1895475"/>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a:solidFill>
                  <a:srgbClr val="66FFFF"/>
                </a:solidFill>
              </a:rPr>
              <a:t>C(Y)</a:t>
            </a:r>
          </a:p>
        </p:txBody>
      </p:sp>
      <p:sp>
        <p:nvSpPr>
          <p:cNvPr id="55" name="Text Box 24">
            <a:extLst>
              <a:ext uri="{FF2B5EF4-FFF2-40B4-BE49-F238E27FC236}">
                <a16:creationId xmlns:a16="http://schemas.microsoft.com/office/drawing/2014/main" id="{A8113359-7E72-4FC9-9971-74C23053D713}"/>
              </a:ext>
            </a:extLst>
          </p:cNvPr>
          <p:cNvSpPr txBox="1">
            <a:spLocks noChangeArrowheads="1"/>
          </p:cNvSpPr>
          <p:nvPr/>
        </p:nvSpPr>
        <p:spPr bwMode="auto">
          <a:xfrm>
            <a:off x="7789863" y="2713038"/>
            <a:ext cx="323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baseline="0"/>
              <a:t>Y</a:t>
            </a:r>
          </a:p>
        </p:txBody>
      </p:sp>
      <p:sp>
        <p:nvSpPr>
          <p:cNvPr id="56" name="Line 25">
            <a:extLst>
              <a:ext uri="{FF2B5EF4-FFF2-40B4-BE49-F238E27FC236}">
                <a16:creationId xmlns:a16="http://schemas.microsoft.com/office/drawing/2014/main" id="{345CC0D1-7C9F-4C75-B9FA-2253FF951B99}"/>
              </a:ext>
            </a:extLst>
          </p:cNvPr>
          <p:cNvSpPr>
            <a:spLocks noChangeShapeType="1"/>
          </p:cNvSpPr>
          <p:nvPr/>
        </p:nvSpPr>
        <p:spPr bwMode="auto">
          <a:xfrm flipV="1">
            <a:off x="5060950" y="1265238"/>
            <a:ext cx="1935163" cy="1792287"/>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7" name="Line 26">
            <a:extLst>
              <a:ext uri="{FF2B5EF4-FFF2-40B4-BE49-F238E27FC236}">
                <a16:creationId xmlns:a16="http://schemas.microsoft.com/office/drawing/2014/main" id="{5A176696-E45A-4AD8-9DC6-88383746835D}"/>
              </a:ext>
            </a:extLst>
          </p:cNvPr>
          <p:cNvSpPr>
            <a:spLocks noChangeShapeType="1"/>
          </p:cNvSpPr>
          <p:nvPr/>
        </p:nvSpPr>
        <p:spPr bwMode="auto">
          <a:xfrm flipV="1">
            <a:off x="5062538" y="2092325"/>
            <a:ext cx="2074862"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8" name="Line 27">
            <a:extLst>
              <a:ext uri="{FF2B5EF4-FFF2-40B4-BE49-F238E27FC236}">
                <a16:creationId xmlns:a16="http://schemas.microsoft.com/office/drawing/2014/main" id="{0933C87C-1CEA-4B9B-8435-078006885DE3}"/>
              </a:ext>
            </a:extLst>
          </p:cNvPr>
          <p:cNvSpPr>
            <a:spLocks noChangeShapeType="1"/>
          </p:cNvSpPr>
          <p:nvPr/>
        </p:nvSpPr>
        <p:spPr bwMode="auto">
          <a:xfrm>
            <a:off x="7783513" y="3041650"/>
            <a:ext cx="13652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9" name="Line 28">
            <a:extLst>
              <a:ext uri="{FF2B5EF4-FFF2-40B4-BE49-F238E27FC236}">
                <a16:creationId xmlns:a16="http://schemas.microsoft.com/office/drawing/2014/main" id="{8B26802A-FED9-4268-8756-59FF2DAD7DD1}"/>
              </a:ext>
            </a:extLst>
          </p:cNvPr>
          <p:cNvSpPr>
            <a:spLocks noChangeShapeType="1"/>
          </p:cNvSpPr>
          <p:nvPr/>
        </p:nvSpPr>
        <p:spPr bwMode="auto">
          <a:xfrm rot="5400000" flipH="1">
            <a:off x="5008563" y="1254125"/>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0" name="Text Box 29">
            <a:extLst>
              <a:ext uri="{FF2B5EF4-FFF2-40B4-BE49-F238E27FC236}">
                <a16:creationId xmlns:a16="http://schemas.microsoft.com/office/drawing/2014/main" id="{83DA9DC3-0A0F-413C-B2AA-255F5E733DAF}"/>
              </a:ext>
            </a:extLst>
          </p:cNvPr>
          <p:cNvSpPr txBox="1">
            <a:spLocks noChangeArrowheads="1"/>
          </p:cNvSpPr>
          <p:nvPr/>
        </p:nvSpPr>
        <p:spPr bwMode="auto">
          <a:xfrm>
            <a:off x="4508500" y="2471738"/>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dirty="0" err="1">
                <a:solidFill>
                  <a:srgbClr val="66FFFF"/>
                </a:solidFill>
              </a:rPr>
              <a:t>2</a:t>
            </a:r>
            <a:endParaRPr lang="el-GR" altLang="en-US" sz="2000" dirty="0">
              <a:solidFill>
                <a:srgbClr val="66FFFF"/>
              </a:solidFill>
            </a:endParaRPr>
          </a:p>
        </p:txBody>
      </p:sp>
      <p:sp>
        <p:nvSpPr>
          <p:cNvPr id="61" name="AutoShape 30">
            <a:extLst>
              <a:ext uri="{FF2B5EF4-FFF2-40B4-BE49-F238E27FC236}">
                <a16:creationId xmlns:a16="http://schemas.microsoft.com/office/drawing/2014/main" id="{490040A8-5B4E-4F29-A471-24D058518229}"/>
              </a:ext>
            </a:extLst>
          </p:cNvPr>
          <p:cNvSpPr>
            <a:spLocks/>
          </p:cNvSpPr>
          <p:nvPr/>
        </p:nvSpPr>
        <p:spPr bwMode="auto">
          <a:xfrm>
            <a:off x="4819650" y="2284413"/>
            <a:ext cx="255588" cy="746125"/>
          </a:xfrm>
          <a:prstGeom prst="leftBrace">
            <a:avLst>
              <a:gd name="adj1" fmla="val 24327"/>
              <a:gd name="adj2" fmla="val 50000"/>
            </a:avLst>
          </a:prstGeom>
          <a:noFill/>
          <a:ln w="25400">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62" name="Text Box 34">
            <a:extLst>
              <a:ext uri="{FF2B5EF4-FFF2-40B4-BE49-F238E27FC236}">
                <a16:creationId xmlns:a16="http://schemas.microsoft.com/office/drawing/2014/main" id="{A9CE6E09-D5DB-4723-9CF1-DA55A6E3EAD8}"/>
              </a:ext>
            </a:extLst>
          </p:cNvPr>
          <p:cNvSpPr txBox="1">
            <a:spLocks noChangeArrowheads="1"/>
          </p:cNvSpPr>
          <p:nvPr/>
        </p:nvSpPr>
        <p:spPr bwMode="auto">
          <a:xfrm>
            <a:off x="6659563" y="32131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D,2</a:t>
            </a:r>
            <a:endParaRPr lang="el-GR" altLang="en-US" sz="2000" baseline="-25000" dirty="0">
              <a:solidFill>
                <a:srgbClr val="66FFFF"/>
              </a:solidFill>
            </a:endParaRPr>
          </a:p>
        </p:txBody>
      </p:sp>
      <p:sp>
        <p:nvSpPr>
          <p:cNvPr id="63" name="Line 41">
            <a:extLst>
              <a:ext uri="{FF2B5EF4-FFF2-40B4-BE49-F238E27FC236}">
                <a16:creationId xmlns:a16="http://schemas.microsoft.com/office/drawing/2014/main" id="{52911DAC-2C3E-442B-8C39-155A9DBC83F4}"/>
              </a:ext>
            </a:extLst>
          </p:cNvPr>
          <p:cNvSpPr>
            <a:spLocks noChangeShapeType="1"/>
          </p:cNvSpPr>
          <p:nvPr/>
        </p:nvSpPr>
        <p:spPr bwMode="auto">
          <a:xfrm rot="5400000" flipH="1">
            <a:off x="1325563" y="1243013"/>
            <a:ext cx="127000"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4" name="Text Box 42">
            <a:extLst>
              <a:ext uri="{FF2B5EF4-FFF2-40B4-BE49-F238E27FC236}">
                <a16:creationId xmlns:a16="http://schemas.microsoft.com/office/drawing/2014/main" id="{ACF24B63-9E26-42C6-81F7-AF0784FEB3F6}"/>
              </a:ext>
            </a:extLst>
          </p:cNvPr>
          <p:cNvSpPr txBox="1">
            <a:spLocks noChangeArrowheads="1"/>
          </p:cNvSpPr>
          <p:nvPr/>
        </p:nvSpPr>
        <p:spPr bwMode="auto">
          <a:xfrm>
            <a:off x="3992563" y="2674938"/>
            <a:ext cx="5429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t>I,S</a:t>
            </a:r>
          </a:p>
        </p:txBody>
      </p:sp>
      <p:sp>
        <p:nvSpPr>
          <p:cNvPr id="65" name="Text Box 43">
            <a:extLst>
              <a:ext uri="{FF2B5EF4-FFF2-40B4-BE49-F238E27FC236}">
                <a16:creationId xmlns:a16="http://schemas.microsoft.com/office/drawing/2014/main" id="{861A7C02-B59A-4C49-87AA-09E6ECBE04BF}"/>
              </a:ext>
            </a:extLst>
          </p:cNvPr>
          <p:cNvSpPr txBox="1">
            <a:spLocks noChangeArrowheads="1"/>
          </p:cNvSpPr>
          <p:nvPr/>
        </p:nvSpPr>
        <p:spPr bwMode="auto">
          <a:xfrm>
            <a:off x="3195638" y="2563813"/>
            <a:ext cx="5175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a:solidFill>
                  <a:srgbClr val="66FFFF"/>
                </a:solidFill>
              </a:rPr>
              <a:t>I(i)</a:t>
            </a:r>
            <a:endParaRPr lang="el-GR" altLang="en-US" sz="1800" baseline="0">
              <a:solidFill>
                <a:srgbClr val="66FFFF"/>
              </a:solidFill>
            </a:endParaRPr>
          </a:p>
        </p:txBody>
      </p:sp>
      <p:sp>
        <p:nvSpPr>
          <p:cNvPr id="66" name="Text Box 44">
            <a:extLst>
              <a:ext uri="{FF2B5EF4-FFF2-40B4-BE49-F238E27FC236}">
                <a16:creationId xmlns:a16="http://schemas.microsoft.com/office/drawing/2014/main" id="{8F54163F-DE2D-44A9-A6E0-B01C57019399}"/>
              </a:ext>
            </a:extLst>
          </p:cNvPr>
          <p:cNvSpPr txBox="1">
            <a:spLocks noChangeArrowheads="1"/>
          </p:cNvSpPr>
          <p:nvPr/>
        </p:nvSpPr>
        <p:spPr bwMode="auto">
          <a:xfrm>
            <a:off x="3155950" y="1944688"/>
            <a:ext cx="152876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I(i)+R</a:t>
            </a:r>
            <a:r>
              <a:rPr lang="de-DE" altLang="en-US" sz="2000" baseline="-25000" dirty="0">
                <a:solidFill>
                  <a:srgbClr val="FF33CC"/>
                </a:solidFill>
              </a:rPr>
              <a:t>D</a:t>
            </a:r>
            <a:r>
              <a:rPr lang="de-DE" altLang="en-US" sz="2000" baseline="0" dirty="0">
                <a:solidFill>
                  <a:srgbClr val="FF33CC"/>
                </a:solidFill>
              </a:rPr>
              <a:t>(</a:t>
            </a:r>
            <a:r>
              <a:rPr lang="de-DE" altLang="en-US" sz="2000" baseline="0" dirty="0" err="1">
                <a:solidFill>
                  <a:srgbClr val="FF33CC"/>
                </a:solidFill>
              </a:rPr>
              <a:t>Y</a:t>
            </a:r>
            <a:r>
              <a:rPr lang="de-DE" altLang="en-US" sz="2000" baseline="-25000" dirty="0" err="1">
                <a:solidFill>
                  <a:srgbClr val="FF33CC"/>
                </a:solidFill>
              </a:rPr>
              <a:t>2</a:t>
            </a:r>
            <a:r>
              <a:rPr lang="de-DE" altLang="en-US" sz="2000" baseline="0" dirty="0">
                <a:solidFill>
                  <a:srgbClr val="FF33CC"/>
                </a:solidFill>
              </a:rPr>
              <a:t>)</a:t>
            </a:r>
            <a:endParaRPr lang="el-GR" altLang="en-US" sz="2000" baseline="0" dirty="0">
              <a:solidFill>
                <a:srgbClr val="FF33CC"/>
              </a:solidFill>
            </a:endParaRPr>
          </a:p>
        </p:txBody>
      </p:sp>
      <p:sp>
        <p:nvSpPr>
          <p:cNvPr id="67" name="Line 46">
            <a:extLst>
              <a:ext uri="{FF2B5EF4-FFF2-40B4-BE49-F238E27FC236}">
                <a16:creationId xmlns:a16="http://schemas.microsoft.com/office/drawing/2014/main" id="{AF216307-E45D-4A69-B2E8-82F5C247B6B4}"/>
              </a:ext>
            </a:extLst>
          </p:cNvPr>
          <p:cNvSpPr>
            <a:spLocks noChangeShapeType="1"/>
          </p:cNvSpPr>
          <p:nvPr/>
        </p:nvSpPr>
        <p:spPr bwMode="auto">
          <a:xfrm>
            <a:off x="4024313" y="3046413"/>
            <a:ext cx="13811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8" name="Line 56">
            <a:extLst>
              <a:ext uri="{FF2B5EF4-FFF2-40B4-BE49-F238E27FC236}">
                <a16:creationId xmlns:a16="http://schemas.microsoft.com/office/drawing/2014/main" id="{1C4515EA-3D56-40AB-8DCA-A09FC945D512}"/>
              </a:ext>
            </a:extLst>
          </p:cNvPr>
          <p:cNvSpPr>
            <a:spLocks noChangeShapeType="1"/>
          </p:cNvSpPr>
          <p:nvPr/>
        </p:nvSpPr>
        <p:spPr bwMode="auto">
          <a:xfrm>
            <a:off x="1381125" y="2003425"/>
            <a:ext cx="1323975" cy="1588"/>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9" name="Text Box 57">
            <a:extLst>
              <a:ext uri="{FF2B5EF4-FFF2-40B4-BE49-F238E27FC236}">
                <a16:creationId xmlns:a16="http://schemas.microsoft.com/office/drawing/2014/main" id="{56D19295-DAA5-4879-9E99-5E25FFCB68DB}"/>
              </a:ext>
            </a:extLst>
          </p:cNvPr>
          <p:cNvSpPr txBox="1">
            <a:spLocks noChangeArrowheads="1"/>
          </p:cNvSpPr>
          <p:nvPr/>
        </p:nvSpPr>
        <p:spPr bwMode="auto">
          <a:xfrm>
            <a:off x="852488" y="185261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70" name="Oval 59">
            <a:extLst>
              <a:ext uri="{FF2B5EF4-FFF2-40B4-BE49-F238E27FC236}">
                <a16:creationId xmlns:a16="http://schemas.microsoft.com/office/drawing/2014/main" id="{D695500E-9D31-4FB9-AB1F-C69C61A4683C}"/>
              </a:ext>
            </a:extLst>
          </p:cNvPr>
          <p:cNvSpPr>
            <a:spLocks noChangeArrowheads="1"/>
          </p:cNvSpPr>
          <p:nvPr/>
        </p:nvSpPr>
        <p:spPr bwMode="auto">
          <a:xfrm>
            <a:off x="2141538" y="1971675"/>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1" name="Text Box 60">
            <a:extLst>
              <a:ext uri="{FF2B5EF4-FFF2-40B4-BE49-F238E27FC236}">
                <a16:creationId xmlns:a16="http://schemas.microsoft.com/office/drawing/2014/main" id="{FF658340-4B25-47D7-A749-0E793969089C}"/>
              </a:ext>
            </a:extLst>
          </p:cNvPr>
          <p:cNvSpPr txBox="1">
            <a:spLocks noChangeArrowheads="1"/>
          </p:cNvSpPr>
          <p:nvPr/>
        </p:nvSpPr>
        <p:spPr bwMode="auto">
          <a:xfrm>
            <a:off x="2024063" y="3203575"/>
            <a:ext cx="48895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72" name="Line 62">
            <a:extLst>
              <a:ext uri="{FF2B5EF4-FFF2-40B4-BE49-F238E27FC236}">
                <a16:creationId xmlns:a16="http://schemas.microsoft.com/office/drawing/2014/main" id="{FD0682B5-68FF-4965-836A-56A90520ECDF}"/>
              </a:ext>
            </a:extLst>
          </p:cNvPr>
          <p:cNvSpPr>
            <a:spLocks noChangeShapeType="1"/>
          </p:cNvSpPr>
          <p:nvPr/>
        </p:nvSpPr>
        <p:spPr bwMode="auto">
          <a:xfrm flipV="1">
            <a:off x="5076825" y="1333500"/>
            <a:ext cx="2074863" cy="952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 name="Text Box 63">
            <a:extLst>
              <a:ext uri="{FF2B5EF4-FFF2-40B4-BE49-F238E27FC236}">
                <a16:creationId xmlns:a16="http://schemas.microsoft.com/office/drawing/2014/main" id="{611E8D3E-AF3C-42A0-8B29-737B088E948C}"/>
              </a:ext>
            </a:extLst>
          </p:cNvPr>
          <p:cNvSpPr txBox="1">
            <a:spLocks noChangeArrowheads="1"/>
          </p:cNvSpPr>
          <p:nvPr/>
        </p:nvSpPr>
        <p:spPr bwMode="auto">
          <a:xfrm>
            <a:off x="7100888" y="1065213"/>
            <a:ext cx="1255712"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C(Y)+</a:t>
            </a:r>
            <a:r>
              <a:rPr lang="de-DE" altLang="en-US" sz="2000" baseline="0" dirty="0" err="1">
                <a:solidFill>
                  <a:srgbClr val="66FFFF"/>
                </a:solidFill>
              </a:rPr>
              <a:t>I</a:t>
            </a:r>
            <a:r>
              <a:rPr lang="de-DE" altLang="en-US" sz="2000" baseline="-25000" dirty="0" err="1">
                <a:solidFill>
                  <a:srgbClr val="66FFFF"/>
                </a:solidFill>
              </a:rPr>
              <a:t>2</a:t>
            </a:r>
            <a:endParaRPr lang="el-GR" altLang="en-US" sz="2000" baseline="-25000" dirty="0">
              <a:solidFill>
                <a:srgbClr val="66FFFF"/>
              </a:solidFill>
            </a:endParaRPr>
          </a:p>
        </p:txBody>
      </p:sp>
      <p:sp>
        <p:nvSpPr>
          <p:cNvPr id="74" name="Arc 64">
            <a:extLst>
              <a:ext uri="{FF2B5EF4-FFF2-40B4-BE49-F238E27FC236}">
                <a16:creationId xmlns:a16="http://schemas.microsoft.com/office/drawing/2014/main" id="{8DD04BCF-62F2-4B16-98F0-3E32B6FD27C0}"/>
              </a:ext>
            </a:extLst>
          </p:cNvPr>
          <p:cNvSpPr>
            <a:spLocks/>
          </p:cNvSpPr>
          <p:nvPr/>
        </p:nvSpPr>
        <p:spPr bwMode="auto">
          <a:xfrm rot="10313300" flipV="1">
            <a:off x="6092825" y="1535113"/>
            <a:ext cx="552450" cy="365125"/>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75" name="Oval 65">
            <a:extLst>
              <a:ext uri="{FF2B5EF4-FFF2-40B4-BE49-F238E27FC236}">
                <a16:creationId xmlns:a16="http://schemas.microsoft.com/office/drawing/2014/main" id="{A49F03E9-DBF3-4C70-A488-B81A818275D0}"/>
              </a:ext>
            </a:extLst>
          </p:cNvPr>
          <p:cNvSpPr>
            <a:spLocks noChangeArrowheads="1"/>
          </p:cNvSpPr>
          <p:nvPr/>
        </p:nvSpPr>
        <p:spPr bwMode="auto">
          <a:xfrm>
            <a:off x="6659563" y="1509713"/>
            <a:ext cx="82550" cy="777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76" name="Line 66">
            <a:extLst>
              <a:ext uri="{FF2B5EF4-FFF2-40B4-BE49-F238E27FC236}">
                <a16:creationId xmlns:a16="http://schemas.microsoft.com/office/drawing/2014/main" id="{3ACD0685-C4E1-4026-A8B9-A4D97F20FDD4}"/>
              </a:ext>
            </a:extLst>
          </p:cNvPr>
          <p:cNvSpPr>
            <a:spLocks noChangeShapeType="1"/>
          </p:cNvSpPr>
          <p:nvPr/>
        </p:nvSpPr>
        <p:spPr bwMode="auto">
          <a:xfrm rot="5400000" flipH="1">
            <a:off x="5946775" y="2300288"/>
            <a:ext cx="1517650" cy="0"/>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 name="Line 84">
            <a:extLst>
              <a:ext uri="{FF2B5EF4-FFF2-40B4-BE49-F238E27FC236}">
                <a16:creationId xmlns:a16="http://schemas.microsoft.com/office/drawing/2014/main" id="{738CDFAC-EEE3-4909-8A9A-BEBD3AB24DD8}"/>
              </a:ext>
            </a:extLst>
          </p:cNvPr>
          <p:cNvSpPr>
            <a:spLocks noChangeShapeType="1"/>
          </p:cNvSpPr>
          <p:nvPr/>
        </p:nvSpPr>
        <p:spPr bwMode="auto">
          <a:xfrm>
            <a:off x="1536700" y="1174750"/>
            <a:ext cx="1792288" cy="126047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8" name="Line 72">
            <a:extLst>
              <a:ext uri="{FF2B5EF4-FFF2-40B4-BE49-F238E27FC236}">
                <a16:creationId xmlns:a16="http://schemas.microsoft.com/office/drawing/2014/main" id="{36CF3461-2BA9-4CA5-84EF-C7D334DAC798}"/>
              </a:ext>
            </a:extLst>
          </p:cNvPr>
          <p:cNvSpPr>
            <a:spLocks noChangeShapeType="1"/>
          </p:cNvSpPr>
          <p:nvPr/>
        </p:nvSpPr>
        <p:spPr bwMode="auto">
          <a:xfrm flipV="1">
            <a:off x="2697163" y="1528763"/>
            <a:ext cx="11112" cy="1566862"/>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9" name="Text Box 73">
            <a:extLst>
              <a:ext uri="{FF2B5EF4-FFF2-40B4-BE49-F238E27FC236}">
                <a16:creationId xmlns:a16="http://schemas.microsoft.com/office/drawing/2014/main" id="{22350E0D-F7D4-4D6E-BC58-336401C0BEF5}"/>
              </a:ext>
            </a:extLst>
          </p:cNvPr>
          <p:cNvSpPr txBox="1">
            <a:spLocks noChangeArrowheads="1"/>
          </p:cNvSpPr>
          <p:nvPr/>
        </p:nvSpPr>
        <p:spPr bwMode="auto">
          <a:xfrm>
            <a:off x="2701925" y="1417638"/>
            <a:ext cx="16256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S(</a:t>
            </a:r>
            <a:r>
              <a:rPr lang="de-DE" altLang="en-US" sz="2000" baseline="0" dirty="0" err="1">
                <a:solidFill>
                  <a:srgbClr val="FF33CC"/>
                </a:solidFill>
              </a:rPr>
              <a:t>Y</a:t>
            </a:r>
            <a:r>
              <a:rPr lang="de-DE" altLang="en-US" sz="2000" baseline="-25000" dirty="0" err="1">
                <a:solidFill>
                  <a:srgbClr val="FF33CC"/>
                </a:solidFill>
              </a:rPr>
              <a:t>2</a:t>
            </a:r>
            <a:r>
              <a:rPr lang="de-DE" altLang="en-US" sz="2000" baseline="0" dirty="0">
                <a:solidFill>
                  <a:srgbClr val="FF33CC"/>
                </a:solidFill>
              </a:rPr>
              <a:t>)+M/</a:t>
            </a:r>
            <a:r>
              <a:rPr lang="de-DE" altLang="en-US" sz="2000" baseline="0" dirty="0" err="1">
                <a:solidFill>
                  <a:srgbClr val="FF33CC"/>
                </a:solidFill>
              </a:rPr>
              <a:t>P</a:t>
            </a:r>
            <a:r>
              <a:rPr lang="de-DE" altLang="en-US" sz="2000" baseline="-25000" dirty="0" err="1">
                <a:solidFill>
                  <a:srgbClr val="FF33CC"/>
                </a:solidFill>
              </a:rPr>
              <a:t>2</a:t>
            </a:r>
            <a:endParaRPr lang="el-GR" altLang="en-US" sz="2000" baseline="-25000" dirty="0">
              <a:solidFill>
                <a:srgbClr val="66FFFF"/>
              </a:solidFill>
            </a:endParaRPr>
          </a:p>
        </p:txBody>
      </p:sp>
      <p:sp>
        <p:nvSpPr>
          <p:cNvPr id="80" name="Oval 58">
            <a:extLst>
              <a:ext uri="{FF2B5EF4-FFF2-40B4-BE49-F238E27FC236}">
                <a16:creationId xmlns:a16="http://schemas.microsoft.com/office/drawing/2014/main" id="{9BF2F31F-E950-4A95-846E-E1A1AA44F5ED}"/>
              </a:ext>
            </a:extLst>
          </p:cNvPr>
          <p:cNvSpPr>
            <a:spLocks noChangeArrowheads="1"/>
          </p:cNvSpPr>
          <p:nvPr/>
        </p:nvSpPr>
        <p:spPr bwMode="auto">
          <a:xfrm>
            <a:off x="2662238" y="1960563"/>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1" name="Text Box 78">
            <a:extLst>
              <a:ext uri="{FF2B5EF4-FFF2-40B4-BE49-F238E27FC236}">
                <a16:creationId xmlns:a16="http://schemas.microsoft.com/office/drawing/2014/main" id="{9CD482C4-0319-4D39-9C15-08D0CB61B458}"/>
              </a:ext>
            </a:extLst>
          </p:cNvPr>
          <p:cNvSpPr txBox="1">
            <a:spLocks noChangeArrowheads="1"/>
          </p:cNvSpPr>
          <p:nvPr/>
        </p:nvSpPr>
        <p:spPr bwMode="auto">
          <a:xfrm>
            <a:off x="2533650" y="3209925"/>
            <a:ext cx="10253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square"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FF33CC"/>
                </a:solidFill>
              </a:rPr>
              <a:t>I</a:t>
            </a:r>
            <a:r>
              <a:rPr lang="de-DE" altLang="en-US" sz="2000" baseline="-25000" dirty="0">
                <a:solidFill>
                  <a:srgbClr val="FF33CC"/>
                </a:solidFill>
              </a:rPr>
              <a:t>2</a:t>
            </a:r>
            <a:r>
              <a:rPr lang="de-DE" altLang="en-US" sz="2000" baseline="0" dirty="0">
                <a:solidFill>
                  <a:srgbClr val="FF33CC"/>
                </a:solidFill>
              </a:rPr>
              <a:t>+R</a:t>
            </a:r>
            <a:r>
              <a:rPr lang="de-DE" altLang="en-US" sz="2000" baseline="-25000" dirty="0">
                <a:solidFill>
                  <a:srgbClr val="FF33CC"/>
                </a:solidFill>
              </a:rPr>
              <a:t>D,2</a:t>
            </a:r>
            <a:endParaRPr lang="el-GR" altLang="en-US" sz="2000" dirty="0">
              <a:solidFill>
                <a:srgbClr val="FF33CC"/>
              </a:solidFill>
            </a:endParaRPr>
          </a:p>
        </p:txBody>
      </p:sp>
      <p:sp>
        <p:nvSpPr>
          <p:cNvPr id="82" name="Text Box 79">
            <a:extLst>
              <a:ext uri="{FF2B5EF4-FFF2-40B4-BE49-F238E27FC236}">
                <a16:creationId xmlns:a16="http://schemas.microsoft.com/office/drawing/2014/main" id="{0CDAE760-09F1-4E2B-AA6D-C4F3AF72EC9E}"/>
              </a:ext>
            </a:extLst>
          </p:cNvPr>
          <p:cNvSpPr txBox="1">
            <a:spLocks noChangeArrowheads="1"/>
          </p:cNvSpPr>
          <p:nvPr/>
        </p:nvSpPr>
        <p:spPr bwMode="auto">
          <a:xfrm>
            <a:off x="862013" y="1617663"/>
            <a:ext cx="527050" cy="3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baseline="0" dirty="0" err="1">
                <a:solidFill>
                  <a:srgbClr val="66FFFF"/>
                </a:solidFill>
              </a:rPr>
              <a:t>i</a:t>
            </a:r>
            <a:r>
              <a:rPr lang="de-DE" altLang="en-US" sz="2000" baseline="-25000" dirty="0" err="1">
                <a:solidFill>
                  <a:srgbClr val="66FFFF"/>
                </a:solidFill>
              </a:rPr>
              <a:t>1</a:t>
            </a:r>
            <a:endParaRPr lang="el-GR" altLang="en-US" sz="2000" baseline="-25000" dirty="0">
              <a:solidFill>
                <a:srgbClr val="66FFFF"/>
              </a:solidFill>
            </a:endParaRPr>
          </a:p>
        </p:txBody>
      </p:sp>
      <p:sp>
        <p:nvSpPr>
          <p:cNvPr id="83" name="Line 81">
            <a:extLst>
              <a:ext uri="{FF2B5EF4-FFF2-40B4-BE49-F238E27FC236}">
                <a16:creationId xmlns:a16="http://schemas.microsoft.com/office/drawing/2014/main" id="{6735254B-1D31-49EF-AC24-3F5020C87BC8}"/>
              </a:ext>
            </a:extLst>
          </p:cNvPr>
          <p:cNvSpPr>
            <a:spLocks noChangeShapeType="1"/>
          </p:cNvSpPr>
          <p:nvPr/>
        </p:nvSpPr>
        <p:spPr bwMode="auto">
          <a:xfrm rot="5400000">
            <a:off x="1380332" y="1905794"/>
            <a:ext cx="182562"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4" name="Text Box 85">
            <a:extLst>
              <a:ext uri="{FF2B5EF4-FFF2-40B4-BE49-F238E27FC236}">
                <a16:creationId xmlns:a16="http://schemas.microsoft.com/office/drawing/2014/main" id="{0D5AD35F-F0CF-4C03-8BD5-1CBB131BA5C4}"/>
              </a:ext>
            </a:extLst>
          </p:cNvPr>
          <p:cNvSpPr txBox="1">
            <a:spLocks noChangeArrowheads="1"/>
          </p:cNvSpPr>
          <p:nvPr/>
        </p:nvSpPr>
        <p:spPr bwMode="auto">
          <a:xfrm>
            <a:off x="6113463" y="3213100"/>
            <a:ext cx="712787"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solidFill>
                  <a:srgbClr val="66FFFF"/>
                </a:solidFill>
              </a:rPr>
              <a:t>Y</a:t>
            </a:r>
            <a:r>
              <a:rPr lang="de-DE" altLang="en-US" sz="2000" baseline="-25000" dirty="0">
                <a:solidFill>
                  <a:srgbClr val="66FFFF"/>
                </a:solidFill>
              </a:rPr>
              <a:t>D,1</a:t>
            </a:r>
            <a:endParaRPr lang="el-GR" altLang="en-US" sz="2000" baseline="-25000" dirty="0">
              <a:solidFill>
                <a:srgbClr val="66FFFF"/>
              </a:solidFill>
            </a:endParaRPr>
          </a:p>
        </p:txBody>
      </p:sp>
      <p:sp>
        <p:nvSpPr>
          <p:cNvPr id="85" name="Line 86">
            <a:extLst>
              <a:ext uri="{FF2B5EF4-FFF2-40B4-BE49-F238E27FC236}">
                <a16:creationId xmlns:a16="http://schemas.microsoft.com/office/drawing/2014/main" id="{7EEE1A56-8F30-40A1-B650-41EE3807AD0B}"/>
              </a:ext>
            </a:extLst>
          </p:cNvPr>
          <p:cNvSpPr>
            <a:spLocks noChangeShapeType="1"/>
          </p:cNvSpPr>
          <p:nvPr/>
        </p:nvSpPr>
        <p:spPr bwMode="auto">
          <a:xfrm>
            <a:off x="6210300" y="3060700"/>
            <a:ext cx="431800" cy="0"/>
          </a:xfrm>
          <a:prstGeom prst="line">
            <a:avLst/>
          </a:prstGeom>
          <a:noFill/>
          <a:ln w="38100">
            <a:solidFill>
              <a:srgbClr val="FF0000"/>
            </a:solidFill>
            <a:round/>
            <a:headEnd type="none" w="lg" len="med"/>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6" name="Line 87">
            <a:extLst>
              <a:ext uri="{FF2B5EF4-FFF2-40B4-BE49-F238E27FC236}">
                <a16:creationId xmlns:a16="http://schemas.microsoft.com/office/drawing/2014/main" id="{1B1F69C6-9D20-42F0-82FA-225967F79C75}"/>
              </a:ext>
            </a:extLst>
          </p:cNvPr>
          <p:cNvSpPr>
            <a:spLocks noChangeShapeType="1"/>
          </p:cNvSpPr>
          <p:nvPr/>
        </p:nvSpPr>
        <p:spPr bwMode="auto">
          <a:xfrm>
            <a:off x="1360488" y="1790700"/>
            <a:ext cx="558800" cy="1588"/>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7" name="Oval 97">
            <a:extLst>
              <a:ext uri="{FF2B5EF4-FFF2-40B4-BE49-F238E27FC236}">
                <a16:creationId xmlns:a16="http://schemas.microsoft.com/office/drawing/2014/main" id="{66B8AD20-D5EE-422C-9DCD-9B51362B8C39}"/>
              </a:ext>
            </a:extLst>
          </p:cNvPr>
          <p:cNvSpPr>
            <a:spLocks noChangeArrowheads="1"/>
          </p:cNvSpPr>
          <p:nvPr/>
        </p:nvSpPr>
        <p:spPr bwMode="auto">
          <a:xfrm>
            <a:off x="1863725" y="1743075"/>
            <a:ext cx="82550" cy="76200"/>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88" name="Line 35">
            <a:extLst>
              <a:ext uri="{FF2B5EF4-FFF2-40B4-BE49-F238E27FC236}">
                <a16:creationId xmlns:a16="http://schemas.microsoft.com/office/drawing/2014/main" id="{05B1772B-2748-4FF6-B96F-9276358A3568}"/>
              </a:ext>
            </a:extLst>
          </p:cNvPr>
          <p:cNvSpPr>
            <a:spLocks noChangeShapeType="1"/>
          </p:cNvSpPr>
          <p:nvPr/>
        </p:nvSpPr>
        <p:spPr bwMode="auto">
          <a:xfrm rot="5400000" flipH="1">
            <a:off x="5641975" y="2513013"/>
            <a:ext cx="1062038" cy="4762"/>
          </a:xfrm>
          <a:prstGeom prst="line">
            <a:avLst/>
          </a:prstGeom>
          <a:noFill/>
          <a:ln w="28575">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 name="Oval 33">
            <a:extLst>
              <a:ext uri="{FF2B5EF4-FFF2-40B4-BE49-F238E27FC236}">
                <a16:creationId xmlns:a16="http://schemas.microsoft.com/office/drawing/2014/main" id="{5B0B1386-D52C-43E7-9440-DF5B10B9B761}"/>
              </a:ext>
            </a:extLst>
          </p:cNvPr>
          <p:cNvSpPr>
            <a:spLocks noChangeArrowheads="1"/>
          </p:cNvSpPr>
          <p:nvPr/>
        </p:nvSpPr>
        <p:spPr bwMode="auto">
          <a:xfrm>
            <a:off x="6124575" y="2003425"/>
            <a:ext cx="82550" cy="777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
        <p:nvSpPr>
          <p:cNvPr id="90" name="Text Box 21">
            <a:extLst>
              <a:ext uri="{FF2B5EF4-FFF2-40B4-BE49-F238E27FC236}">
                <a16:creationId xmlns:a16="http://schemas.microsoft.com/office/drawing/2014/main" id="{47201BF4-C730-47D0-B624-517C823E19C8}"/>
              </a:ext>
            </a:extLst>
          </p:cNvPr>
          <p:cNvSpPr txBox="1">
            <a:spLocks noChangeArrowheads="1"/>
          </p:cNvSpPr>
          <p:nvPr/>
        </p:nvSpPr>
        <p:spPr bwMode="auto">
          <a:xfrm>
            <a:off x="1348803" y="880928"/>
            <a:ext cx="255618"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wrap="square"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baseline="0" dirty="0"/>
              <a:t>i</a:t>
            </a: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56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416CD94A-2256-44E2-BA6C-5643FD6FEED2}" type="slidenum">
              <a:rPr lang="de-DE" altLang="en-US" sz="1600" smtClean="0"/>
              <a:pPr>
                <a:spcBef>
                  <a:spcPct val="0"/>
                </a:spcBef>
                <a:buClrTx/>
                <a:buFontTx/>
                <a:buNone/>
              </a:pPr>
              <a:t>173</a:t>
            </a:fld>
            <a:r>
              <a:rPr lang="de-DE" altLang="en-US" sz="1600"/>
              <a:t> -</a:t>
            </a:r>
          </a:p>
        </p:txBody>
      </p:sp>
      <p:sp>
        <p:nvSpPr>
          <p:cNvPr id="19456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5CECC0F-C15B-4999-9E27-9BD227889E66}" type="slidenum">
              <a:rPr lang="de-DE" altLang="en-US" sz="1600" b="1"/>
              <a:pPr algn="r" eaLnBrk="1" hangingPunct="1">
                <a:spcBef>
                  <a:spcPct val="0"/>
                </a:spcBef>
                <a:buClrTx/>
                <a:buFontTx/>
                <a:buNone/>
              </a:pPr>
              <a:t>173</a:t>
            </a:fld>
            <a:r>
              <a:rPr lang="de-DE" altLang="en-US" sz="1600" b="1"/>
              <a:t> -</a:t>
            </a:r>
          </a:p>
        </p:txBody>
      </p:sp>
      <p:sp>
        <p:nvSpPr>
          <p:cNvPr id="19456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4565" name="Rectangle 3"/>
          <p:cNvSpPr>
            <a:spLocks noGrp="1" noChangeArrowheads="1"/>
          </p:cNvSpPr>
          <p:nvPr>
            <p:ph type="body" idx="4294967295"/>
          </p:nvPr>
        </p:nvSpPr>
        <p:spPr>
          <a:xfrm>
            <a:off x="595313" y="1019175"/>
            <a:ext cx="8548687" cy="5838825"/>
          </a:xfrm>
          <a:noFill/>
        </p:spPr>
        <p:txBody>
          <a:bodyPr/>
          <a:lstStyle/>
          <a:p>
            <a:pPr marL="457200" indent="-457200" eaLnBrk="1" hangingPunct="1"/>
            <a:r>
              <a:rPr lang="en-US" altLang="en-US">
                <a:cs typeface="Arial" pitchFamily="34" charset="0"/>
              </a:rPr>
              <a:t>Tu sum up: </a:t>
            </a:r>
          </a:p>
          <a:p>
            <a:pPr marL="876300" lvl="1" indent="-419100" eaLnBrk="1" hangingPunct="1"/>
            <a:r>
              <a:rPr lang="en-US" altLang="en-US">
                <a:solidFill>
                  <a:srgbClr val="00FF00"/>
                </a:solidFill>
                <a:cs typeface="Arial" pitchFamily="34" charset="0"/>
              </a:rPr>
              <a:t>Starting point</a:t>
            </a:r>
            <a:r>
              <a:rPr lang="en-US" altLang="en-US">
                <a:cs typeface="Arial" pitchFamily="34" charset="0"/>
              </a:rPr>
              <a:t> of the analysis was a </a:t>
            </a:r>
            <a:r>
              <a:rPr lang="en-US" altLang="en-US">
                <a:solidFill>
                  <a:srgbClr val="00FF00"/>
                </a:solidFill>
                <a:cs typeface="Arial" pitchFamily="34" charset="0"/>
              </a:rPr>
              <a:t>recession</a:t>
            </a:r>
            <a:r>
              <a:rPr lang="en-US" altLang="en-US">
                <a:cs typeface="Arial" pitchFamily="34" charset="0"/>
              </a:rPr>
              <a:t>, i.e. a situation where firms had adjusted their supply of goods to a reduction in the demand for goods, while they kept their prices constant.</a:t>
            </a:r>
          </a:p>
          <a:p>
            <a:pPr marL="876300" lvl="1" indent="-419100" eaLnBrk="1" hangingPunct="1"/>
            <a:r>
              <a:rPr lang="en-US" altLang="en-US">
                <a:cs typeface="Arial" pitchFamily="34" charset="0"/>
              </a:rPr>
              <a:t>This reduction in the supply of goods caused a reduction of GDP </a:t>
            </a:r>
            <a:r>
              <a:rPr lang="en-US" altLang="en-US">
                <a:solidFill>
                  <a:srgbClr val="00FF00"/>
                </a:solidFill>
                <a:cs typeface="Arial" pitchFamily="34" charset="0"/>
              </a:rPr>
              <a:t>production</a:t>
            </a:r>
            <a:r>
              <a:rPr lang="en-US" altLang="en-US">
                <a:cs typeface="Arial" pitchFamily="34" charset="0"/>
              </a:rPr>
              <a:t> </a:t>
            </a:r>
            <a:r>
              <a:rPr lang="en-US" altLang="en-US">
                <a:solidFill>
                  <a:srgbClr val="00FF00"/>
                </a:solidFill>
                <a:cs typeface="Arial" pitchFamily="34" charset="0"/>
              </a:rPr>
              <a:t>below</a:t>
            </a:r>
            <a:r>
              <a:rPr lang="en-US" altLang="en-US">
                <a:cs typeface="Arial" pitchFamily="34" charset="0"/>
              </a:rPr>
              <a:t> </a:t>
            </a:r>
            <a:r>
              <a:rPr lang="en-US" altLang="en-US">
                <a:solidFill>
                  <a:srgbClr val="00FF00"/>
                </a:solidFill>
                <a:cs typeface="Arial" pitchFamily="34" charset="0"/>
              </a:rPr>
              <a:t>the full employment level</a:t>
            </a:r>
            <a:r>
              <a:rPr lang="en-US" altLang="en-US">
                <a:cs typeface="Arial" pitchFamily="34" charset="0"/>
              </a:rPr>
              <a:t>.</a:t>
            </a:r>
          </a:p>
          <a:p>
            <a:pPr marL="876300" lvl="1" indent="-419100" eaLnBrk="1" hangingPunct="1"/>
            <a:r>
              <a:rPr lang="en-US" altLang="en-US">
                <a:cs typeface="Arial" pitchFamily="34" charset="0"/>
              </a:rPr>
              <a:t>Therefore, the variable </a:t>
            </a:r>
            <a:r>
              <a:rPr lang="en-US" altLang="en-US">
                <a:solidFill>
                  <a:srgbClr val="00FF00"/>
                </a:solidFill>
                <a:cs typeface="Arial" pitchFamily="34" charset="0"/>
              </a:rPr>
              <a:t>production costs</a:t>
            </a:r>
            <a:r>
              <a:rPr lang="en-US" altLang="en-US">
                <a:cs typeface="Arial" pitchFamily="34" charset="0"/>
              </a:rPr>
              <a:t> of firms </a:t>
            </a:r>
            <a:r>
              <a:rPr lang="en-US" altLang="en-US">
                <a:solidFill>
                  <a:srgbClr val="00FF00"/>
                </a:solidFill>
                <a:cs typeface="Arial" pitchFamily="34" charset="0"/>
              </a:rPr>
              <a:t>fall</a:t>
            </a:r>
            <a:r>
              <a:rPr lang="en-US" altLang="en-US">
                <a:cs typeface="Arial" pitchFamily="34" charset="0"/>
              </a:rPr>
              <a:t> below the price of goods.</a:t>
            </a:r>
          </a:p>
          <a:p>
            <a:pPr marL="876300" lvl="1" indent="-419100" eaLnBrk="1" hangingPunct="1"/>
            <a:r>
              <a:rPr lang="en-US" altLang="en-US">
                <a:cs typeface="Arial" pitchFamily="34" charset="0"/>
              </a:rPr>
              <a:t>Therefore, profit maximizing firms can increase their profits by </a:t>
            </a:r>
            <a:r>
              <a:rPr lang="en-US" altLang="en-US">
                <a:solidFill>
                  <a:srgbClr val="00FF00"/>
                </a:solidFill>
                <a:cs typeface="Arial" pitchFamily="34" charset="0"/>
              </a:rPr>
              <a:t>lowering their prices</a:t>
            </a:r>
            <a:r>
              <a:rPr lang="en-US" altLang="en-US">
                <a:cs typeface="Arial" pitchFamily="34" charset="0"/>
              </a:rPr>
              <a:t>.</a:t>
            </a:r>
          </a:p>
          <a:p>
            <a:pPr marL="876300" lvl="1" indent="-419100" eaLnBrk="1" hangingPunct="1">
              <a:lnSpc>
                <a:spcPct val="0"/>
              </a:lnSpc>
            </a:pPr>
            <a:endParaRPr lang="en-US" altLang="en-US">
              <a:cs typeface="Arial" pitchFamily="34" charset="0"/>
            </a:endParaRPr>
          </a:p>
          <a:p>
            <a:pPr marL="876300" lvl="1" indent="-419100" eaLnBrk="1" hangingPunct="1"/>
            <a:r>
              <a:rPr lang="en-US" altLang="en-US">
                <a:cs typeface="Arial" pitchFamily="34" charset="0"/>
              </a:rPr>
              <a:t>Consequently, when firms start with the adjustment of prices, they will lower their prices so that the </a:t>
            </a:r>
            <a:r>
              <a:rPr lang="en-US" altLang="en-US">
                <a:solidFill>
                  <a:srgbClr val="00FF00"/>
                </a:solidFill>
                <a:cs typeface="Arial" pitchFamily="34" charset="0"/>
              </a:rPr>
              <a:t>price level of all goods decreases</a:t>
            </a:r>
            <a:r>
              <a:rPr lang="en-US" altLang="en-US">
                <a:cs typeface="Arial" pitchFamily="34" charset="0"/>
              </a:rPr>
              <a:t>.</a:t>
            </a:r>
          </a:p>
        </p:txBody>
      </p:sp>
      <p:sp>
        <p:nvSpPr>
          <p:cNvPr id="7384096" name="Rectangle 32"/>
          <p:cNvSpPr>
            <a:spLocks noGrp="1" noChangeArrowheads="1"/>
          </p:cNvSpPr>
          <p:nvPr>
            <p:ph type="title" idx="4294967295"/>
          </p:nvPr>
        </p:nvSpPr>
        <p:spPr>
          <a:xfrm>
            <a:off x="0" y="0"/>
            <a:ext cx="9144000" cy="942975"/>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600" dirty="0"/>
              <a:t>4.4. The Long-run </a:t>
            </a:r>
            <a:r>
              <a:rPr lang="de-DE" sz="2600" dirty="0" err="1"/>
              <a:t>Implications</a:t>
            </a:r>
            <a:r>
              <a:rPr lang="de-DE" sz="2600" dirty="0"/>
              <a:t> </a:t>
            </a:r>
            <a:r>
              <a:rPr lang="de-DE" sz="2600" dirty="0" err="1"/>
              <a:t>of</a:t>
            </a:r>
            <a:r>
              <a:rPr lang="de-DE" sz="2600" dirty="0"/>
              <a:t> </a:t>
            </a:r>
            <a:r>
              <a:rPr lang="de-DE" sz="2600" dirty="0" err="1"/>
              <a:t>the</a:t>
            </a:r>
            <a:r>
              <a:rPr lang="de-DE" sz="2600" dirty="0"/>
              <a:t> </a:t>
            </a:r>
            <a:r>
              <a:rPr lang="de-DE" sz="2600" dirty="0" err="1"/>
              <a:t>Keynesian</a:t>
            </a:r>
            <a:r>
              <a:rPr lang="de-DE" sz="2600" dirty="0"/>
              <a:t> Model</a:t>
            </a:r>
          </a:p>
        </p:txBody>
      </p:sp>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558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CA64BBD-F80A-44A0-90E3-813C59CC5C36}" type="slidenum">
              <a:rPr lang="de-DE" altLang="en-US" sz="1600" smtClean="0"/>
              <a:pPr>
                <a:spcBef>
                  <a:spcPct val="0"/>
                </a:spcBef>
                <a:buClrTx/>
                <a:buFontTx/>
                <a:buNone/>
              </a:pPr>
              <a:t>174</a:t>
            </a:fld>
            <a:r>
              <a:rPr lang="de-DE" altLang="en-US" sz="1600"/>
              <a:t> -</a:t>
            </a:r>
          </a:p>
        </p:txBody>
      </p:sp>
      <p:sp>
        <p:nvSpPr>
          <p:cNvPr id="19558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E5C28F0-FA04-4E51-A97A-842E4DE6B962}" type="slidenum">
              <a:rPr lang="de-DE" altLang="en-US" sz="1600" b="1"/>
              <a:pPr algn="r" eaLnBrk="1" hangingPunct="1">
                <a:spcBef>
                  <a:spcPct val="0"/>
                </a:spcBef>
                <a:buClrTx/>
                <a:buFontTx/>
                <a:buNone/>
              </a:pPr>
              <a:t>174</a:t>
            </a:fld>
            <a:r>
              <a:rPr lang="de-DE" altLang="en-US" sz="1600" b="1"/>
              <a:t> -</a:t>
            </a:r>
          </a:p>
        </p:txBody>
      </p:sp>
      <p:sp>
        <p:nvSpPr>
          <p:cNvPr id="195588"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5589" name="Rectangle 2"/>
          <p:cNvSpPr>
            <a:spLocks noGrp="1" noChangeArrowheads="1"/>
          </p:cNvSpPr>
          <p:nvPr>
            <p:ph type="body" idx="4294967295"/>
          </p:nvPr>
        </p:nvSpPr>
        <p:spPr>
          <a:xfrm>
            <a:off x="457200" y="1019175"/>
            <a:ext cx="8229600" cy="5838825"/>
          </a:xfrm>
          <a:noFill/>
        </p:spPr>
        <p:txBody>
          <a:bodyPr/>
          <a:lstStyle/>
          <a:p>
            <a:pPr marL="876300" lvl="1" indent="-419100" eaLnBrk="1" hangingPunct="1">
              <a:lnSpc>
                <a:spcPct val="0"/>
              </a:lnSpc>
            </a:pPr>
            <a:endParaRPr lang="en-US" altLang="en-US">
              <a:cs typeface="Arial" pitchFamily="34" charset="0"/>
            </a:endParaRPr>
          </a:p>
          <a:p>
            <a:pPr marL="876300" lvl="1" indent="-419100" eaLnBrk="1" hangingPunct="1">
              <a:lnSpc>
                <a:spcPct val="90000"/>
              </a:lnSpc>
            </a:pPr>
            <a:r>
              <a:rPr lang="en-US" altLang="en-US">
                <a:cs typeface="Arial" pitchFamily="34" charset="0"/>
              </a:rPr>
              <a:t>This reduction of goods prices (</a:t>
            </a:r>
            <a:r>
              <a:rPr lang="en-US" altLang="en-US">
                <a:solidFill>
                  <a:srgbClr val="00FF00"/>
                </a:solidFill>
                <a:cs typeface="Arial" pitchFamily="34" charset="0"/>
              </a:rPr>
              <a:t>P↓</a:t>
            </a:r>
            <a:r>
              <a:rPr lang="en-US" altLang="en-US">
                <a:cs typeface="Arial" pitchFamily="34" charset="0"/>
              </a:rPr>
              <a:t>) causes an increase in the real value of the money offered by the central bank as a credit </a:t>
            </a:r>
            <a:r>
              <a:rPr lang="en-US" altLang="en-US">
                <a:solidFill>
                  <a:srgbClr val="00FF00"/>
                </a:solidFill>
                <a:cs typeface="Arial" pitchFamily="34" charset="0"/>
              </a:rPr>
              <a:t>(M)</a:t>
            </a:r>
            <a:r>
              <a:rPr lang="en-US" altLang="en-US">
                <a:cs typeface="Arial" pitchFamily="34" charset="0"/>
              </a:rPr>
              <a:t>:</a:t>
            </a:r>
            <a:r>
              <a:rPr lang="en-US" altLang="en-US" baseline="30000">
                <a:cs typeface="Arial" pitchFamily="34" charset="0"/>
              </a:rPr>
              <a:t>1)</a:t>
            </a:r>
          </a:p>
          <a:p>
            <a:pPr marL="876300" lvl="1" indent="-419100" eaLnBrk="1" hangingPunct="1">
              <a:lnSpc>
                <a:spcPct val="90000"/>
              </a:lnSpc>
              <a:buFont typeface="Arial Unicode MS" pitchFamily="34" charset="-128"/>
              <a:buNone/>
            </a:pPr>
            <a:r>
              <a:rPr lang="en-US" altLang="en-US" baseline="30000">
                <a:cs typeface="Arial" pitchFamily="34" charset="0"/>
              </a:rPr>
              <a:t>                                                      </a:t>
            </a:r>
            <a:r>
              <a:rPr lang="en-US" altLang="en-US">
                <a:cs typeface="Arial" pitchFamily="34" charset="0"/>
              </a:rPr>
              <a:t> </a:t>
            </a:r>
            <a:r>
              <a:rPr lang="en-US" altLang="en-US">
                <a:solidFill>
                  <a:srgbClr val="00FF00"/>
                </a:solidFill>
                <a:cs typeface="Arial" pitchFamily="34" charset="0"/>
              </a:rPr>
              <a:t>(M / P↓ )↑</a:t>
            </a:r>
          </a:p>
          <a:p>
            <a:pPr marL="876300" lvl="1" indent="-419100" eaLnBrk="1" hangingPunct="1">
              <a:lnSpc>
                <a:spcPct val="0"/>
              </a:lnSpc>
            </a:pPr>
            <a:endParaRPr lang="en-US" altLang="en-US">
              <a:cs typeface="Arial" pitchFamily="34" charset="0"/>
            </a:endParaRPr>
          </a:p>
          <a:p>
            <a:pPr marL="876300" lvl="1" indent="-419100" eaLnBrk="1" hangingPunct="1">
              <a:lnSpc>
                <a:spcPct val="90000"/>
              </a:lnSpc>
            </a:pPr>
            <a:r>
              <a:rPr lang="en-US" altLang="en-US">
                <a:cs typeface="Arial" pitchFamily="34" charset="0"/>
              </a:rPr>
              <a:t>Since money is offered as a credit to the credit market, this means that the </a:t>
            </a:r>
            <a:r>
              <a:rPr lang="en-US" altLang="en-US">
                <a:solidFill>
                  <a:srgbClr val="00FF00"/>
                </a:solidFill>
                <a:cs typeface="Arial" pitchFamily="34" charset="0"/>
              </a:rPr>
              <a:t>real supply of credits increases</a:t>
            </a:r>
            <a:r>
              <a:rPr lang="en-US" altLang="en-US">
                <a:cs typeface="Arial" pitchFamily="34" charset="0"/>
              </a:rPr>
              <a:t>.</a:t>
            </a:r>
          </a:p>
          <a:p>
            <a:pPr marL="876300" lvl="1" indent="-419100" eaLnBrk="1" hangingPunct="1">
              <a:lnSpc>
                <a:spcPct val="10000"/>
              </a:lnSpc>
            </a:pPr>
            <a:endParaRPr lang="en-US" altLang="en-US">
              <a:cs typeface="Arial" pitchFamily="34" charset="0"/>
            </a:endParaRPr>
          </a:p>
          <a:p>
            <a:pPr marL="876300" lvl="1" indent="-419100" eaLnBrk="1" hangingPunct="1">
              <a:lnSpc>
                <a:spcPct val="90000"/>
              </a:lnSpc>
            </a:pPr>
            <a:r>
              <a:rPr lang="en-US" altLang="en-US">
                <a:cs typeface="Arial" pitchFamily="34" charset="0"/>
              </a:rPr>
              <a:t>This increase in the real credit supply </a:t>
            </a:r>
            <a:r>
              <a:rPr lang="en-US" altLang="en-US">
                <a:solidFill>
                  <a:srgbClr val="00FF00"/>
                </a:solidFill>
                <a:cs typeface="Arial" pitchFamily="34" charset="0"/>
              </a:rPr>
              <a:t>lowers</a:t>
            </a:r>
            <a:r>
              <a:rPr lang="en-US" altLang="en-US">
                <a:cs typeface="Arial" pitchFamily="34" charset="0"/>
              </a:rPr>
              <a:t> the </a:t>
            </a:r>
            <a:r>
              <a:rPr lang="en-US" altLang="en-US">
                <a:solidFill>
                  <a:srgbClr val="00FF00"/>
                </a:solidFill>
                <a:cs typeface="Arial" pitchFamily="34" charset="0"/>
              </a:rPr>
              <a:t>interest rate </a:t>
            </a:r>
            <a:r>
              <a:rPr lang="en-US" altLang="en-US">
                <a:cs typeface="Arial" pitchFamily="34" charset="0"/>
              </a:rPr>
              <a:t>so that </a:t>
            </a:r>
            <a:r>
              <a:rPr lang="en-US" altLang="en-US">
                <a:solidFill>
                  <a:srgbClr val="00FF00"/>
                </a:solidFill>
                <a:cs typeface="Arial" pitchFamily="34" charset="0"/>
              </a:rPr>
              <a:t>investment</a:t>
            </a:r>
            <a:r>
              <a:rPr lang="en-US" altLang="en-US">
                <a:cs typeface="Arial" pitchFamily="34" charset="0"/>
              </a:rPr>
              <a:t> of firms </a:t>
            </a:r>
            <a:r>
              <a:rPr lang="en-US" altLang="en-US">
                <a:solidFill>
                  <a:srgbClr val="00FF00"/>
                </a:solidFill>
                <a:cs typeface="Arial" pitchFamily="34" charset="0"/>
              </a:rPr>
              <a:t>increases</a:t>
            </a:r>
            <a:r>
              <a:rPr lang="en-US" altLang="en-US">
                <a:cs typeface="Arial" pitchFamily="34" charset="0"/>
              </a:rPr>
              <a:t>.</a:t>
            </a:r>
          </a:p>
          <a:p>
            <a:pPr marL="876300" lvl="1" indent="-419100" eaLnBrk="1" hangingPunct="1">
              <a:lnSpc>
                <a:spcPct val="40000"/>
              </a:lnSpc>
            </a:pPr>
            <a:endParaRPr lang="en-US" altLang="en-US">
              <a:cs typeface="Arial" pitchFamily="34" charset="0"/>
            </a:endParaRPr>
          </a:p>
          <a:p>
            <a:pPr marL="876300" lvl="1" indent="-419100" eaLnBrk="1" hangingPunct="1">
              <a:lnSpc>
                <a:spcPct val="90000"/>
              </a:lnSpc>
            </a:pPr>
            <a:r>
              <a:rPr lang="en-US" altLang="en-US">
                <a:cs typeface="Arial" pitchFamily="34" charset="0"/>
              </a:rPr>
              <a:t>This rise of investment causes an </a:t>
            </a:r>
            <a:r>
              <a:rPr lang="en-US" altLang="en-US">
                <a:solidFill>
                  <a:srgbClr val="00FF00"/>
                </a:solidFill>
                <a:cs typeface="Arial" pitchFamily="34" charset="0"/>
              </a:rPr>
              <a:t>increase in the demand for investment goods</a:t>
            </a:r>
            <a:r>
              <a:rPr lang="en-US" altLang="en-US">
                <a:cs typeface="Arial" pitchFamily="34" charset="0"/>
              </a:rPr>
              <a:t>, so that the total demand for goods increases.</a:t>
            </a:r>
          </a:p>
        </p:txBody>
      </p:sp>
      <p:sp>
        <p:nvSpPr>
          <p:cNvPr id="195590" name="Rectangle 5"/>
          <p:cNvSpPr>
            <a:spLocks noChangeArrowheads="1"/>
          </p:cNvSpPr>
          <p:nvPr/>
        </p:nvSpPr>
        <p:spPr bwMode="auto">
          <a:xfrm>
            <a:off x="0" y="6734175"/>
            <a:ext cx="1009650" cy="85725"/>
          </a:xfrm>
          <a:prstGeom prst="rect">
            <a:avLst/>
          </a:prstGeom>
          <a:solidFill>
            <a:srgbClr val="333399"/>
          </a:solidFill>
          <a:ln>
            <a:noFill/>
          </a:ln>
          <a:extLs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95591" name="Text Box 4"/>
          <p:cNvSpPr txBox="1">
            <a:spLocks noChangeArrowheads="1"/>
          </p:cNvSpPr>
          <p:nvPr/>
        </p:nvSpPr>
        <p:spPr bwMode="auto">
          <a:xfrm>
            <a:off x="49213" y="5719763"/>
            <a:ext cx="9094787"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1400" baseline="30000"/>
              <a:t>1 ) </a:t>
            </a:r>
            <a:r>
              <a:rPr lang="en-US" altLang="en-US" sz="1400"/>
              <a:t>In a nominal formulation of the credit market, the fall of goods prices causes the nominal demand for credits to decrease stronger than the nominal supply of credits, so that the resulting excess supply of nominal credits lowers the interest rate. Consequently, both ways of representing the credit market (the nominal and the real) yields the same result. The real representation is used here, because it facilitates the graphical analysis. (for a more detailed description see the digression in AU 2, slides 90 - 91).</a:t>
            </a:r>
          </a:p>
        </p:txBody>
      </p:sp>
      <p:sp>
        <p:nvSpPr>
          <p:cNvPr id="7711756" name="Rectangle 12"/>
          <p:cNvSpPr>
            <a:spLocks noGrp="1" noChangeArrowheads="1"/>
          </p:cNvSpPr>
          <p:nvPr>
            <p:ph type="title" idx="4294967295"/>
          </p:nvPr>
        </p:nvSpPr>
        <p:spPr>
          <a:xfrm>
            <a:off x="0" y="0"/>
            <a:ext cx="9144000" cy="942975"/>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600" dirty="0"/>
              <a:t>4.4. The Long-run </a:t>
            </a:r>
            <a:r>
              <a:rPr lang="de-DE" sz="2600" dirty="0" err="1"/>
              <a:t>Implications</a:t>
            </a:r>
            <a:r>
              <a:rPr lang="de-DE" sz="2600" dirty="0"/>
              <a:t> </a:t>
            </a:r>
            <a:r>
              <a:rPr lang="de-DE" sz="2600" dirty="0" err="1"/>
              <a:t>of</a:t>
            </a:r>
            <a:r>
              <a:rPr lang="de-DE" sz="2600" dirty="0"/>
              <a:t> </a:t>
            </a:r>
            <a:r>
              <a:rPr lang="de-DE" sz="2600" dirty="0" err="1"/>
              <a:t>the</a:t>
            </a:r>
            <a:r>
              <a:rPr lang="de-DE" sz="2600" dirty="0"/>
              <a:t> </a:t>
            </a:r>
            <a:r>
              <a:rPr lang="de-DE" sz="2600" dirty="0" err="1"/>
              <a:t>Keynesian</a:t>
            </a:r>
            <a:r>
              <a:rPr lang="de-DE" sz="2600" dirty="0"/>
              <a:t> Model</a:t>
            </a:r>
          </a:p>
        </p:txBody>
      </p:sp>
    </p:spTree>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661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CD65723-A2AF-4549-96D8-172FA67EBDB5}" type="slidenum">
              <a:rPr lang="de-DE" altLang="en-US" sz="1600" smtClean="0"/>
              <a:pPr>
                <a:spcBef>
                  <a:spcPct val="0"/>
                </a:spcBef>
                <a:buClrTx/>
                <a:buFontTx/>
                <a:buNone/>
              </a:pPr>
              <a:t>175</a:t>
            </a:fld>
            <a:r>
              <a:rPr lang="de-DE" altLang="en-US" sz="1600"/>
              <a:t> -</a:t>
            </a:r>
          </a:p>
        </p:txBody>
      </p:sp>
      <p:sp>
        <p:nvSpPr>
          <p:cNvPr id="19661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ED21C1A-A562-48A5-90A3-9538EAFD4211}" type="slidenum">
              <a:rPr lang="de-DE" altLang="en-US" sz="1600" b="1"/>
              <a:pPr algn="r" eaLnBrk="1" hangingPunct="1">
                <a:spcBef>
                  <a:spcPct val="0"/>
                </a:spcBef>
                <a:buClrTx/>
                <a:buFontTx/>
                <a:buNone/>
              </a:pPr>
              <a:t>175</a:t>
            </a:fld>
            <a:r>
              <a:rPr lang="de-DE" altLang="en-US" sz="1600" b="1"/>
              <a:t> -</a:t>
            </a:r>
          </a:p>
        </p:txBody>
      </p:sp>
      <p:sp>
        <p:nvSpPr>
          <p:cNvPr id="19661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6613" name="Rectangle 2"/>
          <p:cNvSpPr>
            <a:spLocks noGrp="1" noChangeArrowheads="1"/>
          </p:cNvSpPr>
          <p:nvPr>
            <p:ph type="body" idx="4294967295"/>
          </p:nvPr>
        </p:nvSpPr>
        <p:spPr>
          <a:xfrm>
            <a:off x="457200" y="1019175"/>
            <a:ext cx="8229600" cy="5838825"/>
          </a:xfrm>
          <a:noFill/>
        </p:spPr>
        <p:txBody>
          <a:bodyPr/>
          <a:lstStyle/>
          <a:p>
            <a:pPr marL="876300" lvl="1" indent="-419100" eaLnBrk="1" hangingPunct="1">
              <a:lnSpc>
                <a:spcPct val="0"/>
              </a:lnSpc>
            </a:pPr>
            <a:endParaRPr lang="en-US" altLang="en-US">
              <a:cs typeface="Arial" pitchFamily="34" charset="0"/>
            </a:endParaRPr>
          </a:p>
          <a:p>
            <a:pPr marL="876300" lvl="1" indent="-419100" eaLnBrk="1" hangingPunct="1"/>
            <a:r>
              <a:rPr lang="en-US" altLang="en-US">
                <a:cs typeface="Arial" pitchFamily="34" charset="0"/>
              </a:rPr>
              <a:t>Since </a:t>
            </a:r>
            <a:r>
              <a:rPr lang="en-US" altLang="en-US">
                <a:solidFill>
                  <a:srgbClr val="00FF00"/>
                </a:solidFill>
                <a:cs typeface="Arial" pitchFamily="34" charset="0"/>
              </a:rPr>
              <a:t>firms</a:t>
            </a:r>
            <a:r>
              <a:rPr lang="en-US" altLang="en-US">
                <a:cs typeface="Arial" pitchFamily="34" charset="0"/>
              </a:rPr>
              <a:t> adjust their supply of goods always to the demand for goods, they </a:t>
            </a:r>
            <a:r>
              <a:rPr lang="en-US" altLang="en-US">
                <a:solidFill>
                  <a:srgbClr val="00FF00"/>
                </a:solidFill>
                <a:cs typeface="Arial" pitchFamily="34" charset="0"/>
              </a:rPr>
              <a:t>raise</a:t>
            </a:r>
            <a:r>
              <a:rPr lang="en-US" altLang="en-US">
                <a:cs typeface="Arial" pitchFamily="34" charset="0"/>
              </a:rPr>
              <a:t> their </a:t>
            </a:r>
            <a:r>
              <a:rPr lang="en-US" altLang="en-US">
                <a:solidFill>
                  <a:srgbClr val="00FF00"/>
                </a:solidFill>
                <a:cs typeface="Arial" pitchFamily="34" charset="0"/>
              </a:rPr>
              <a:t>production</a:t>
            </a:r>
            <a:r>
              <a:rPr lang="en-US" altLang="en-US">
                <a:cs typeface="Arial" pitchFamily="34" charset="0"/>
              </a:rPr>
              <a:t> of goods. </a:t>
            </a:r>
          </a:p>
          <a:p>
            <a:pPr marL="876300" lvl="1" indent="-419100" eaLnBrk="1" hangingPunct="1"/>
            <a:r>
              <a:rPr lang="en-US" altLang="en-US">
                <a:cs typeface="Arial" pitchFamily="34" charset="0"/>
              </a:rPr>
              <a:t>Since a higher production of goods needs more labor input, firms </a:t>
            </a:r>
            <a:r>
              <a:rPr lang="en-US" altLang="en-US">
                <a:solidFill>
                  <a:srgbClr val="00FF00"/>
                </a:solidFill>
                <a:cs typeface="Arial" pitchFamily="34" charset="0"/>
              </a:rPr>
              <a:t>demand</a:t>
            </a:r>
            <a:r>
              <a:rPr lang="en-US" altLang="en-US">
                <a:cs typeface="Arial" pitchFamily="34" charset="0"/>
              </a:rPr>
              <a:t> </a:t>
            </a:r>
            <a:r>
              <a:rPr lang="en-US" altLang="en-US">
                <a:solidFill>
                  <a:srgbClr val="00FF00"/>
                </a:solidFill>
                <a:cs typeface="Arial" pitchFamily="34" charset="0"/>
              </a:rPr>
              <a:t>more labor</a:t>
            </a:r>
            <a:r>
              <a:rPr lang="en-US" altLang="en-US">
                <a:cs typeface="Arial" pitchFamily="34" charset="0"/>
              </a:rPr>
              <a:t> on the labor market.</a:t>
            </a:r>
          </a:p>
          <a:p>
            <a:pPr marL="876300" lvl="1" indent="-419100" eaLnBrk="1" hangingPunct="1"/>
            <a:r>
              <a:rPr lang="en-US" altLang="en-US">
                <a:cs typeface="Arial" pitchFamily="34" charset="0"/>
              </a:rPr>
              <a:t>Consequently, Keynesian unemployment shrinks and </a:t>
            </a:r>
            <a:r>
              <a:rPr lang="en-US" altLang="en-US">
                <a:solidFill>
                  <a:srgbClr val="00FF00"/>
                </a:solidFill>
                <a:cs typeface="Arial" pitchFamily="34" charset="0"/>
              </a:rPr>
              <a:t>households receive</a:t>
            </a:r>
            <a:r>
              <a:rPr lang="en-US" altLang="en-US">
                <a:cs typeface="Arial" pitchFamily="34" charset="0"/>
              </a:rPr>
              <a:t> more income.</a:t>
            </a:r>
          </a:p>
          <a:p>
            <a:pPr marL="876300" lvl="1" indent="-419100" eaLnBrk="1" hangingPunct="1"/>
            <a:r>
              <a:rPr lang="en-US" altLang="en-US">
                <a:cs typeface="Arial" pitchFamily="34" charset="0"/>
              </a:rPr>
              <a:t>A higher household income causes households to </a:t>
            </a:r>
            <a:r>
              <a:rPr lang="en-US" altLang="en-US">
                <a:solidFill>
                  <a:srgbClr val="00FF00"/>
                </a:solidFill>
                <a:cs typeface="Arial" pitchFamily="34" charset="0"/>
              </a:rPr>
              <a:t>consume more</a:t>
            </a:r>
            <a:r>
              <a:rPr lang="en-US" altLang="en-US">
                <a:cs typeface="Arial" pitchFamily="34" charset="0"/>
              </a:rPr>
              <a:t> C(Y↑)↑, so that a </a:t>
            </a:r>
            <a:r>
              <a:rPr lang="en-US" altLang="en-US">
                <a:solidFill>
                  <a:srgbClr val="00FF00"/>
                </a:solidFill>
                <a:cs typeface="Arial" pitchFamily="34" charset="0"/>
              </a:rPr>
              <a:t>multiplier</a:t>
            </a:r>
            <a:r>
              <a:rPr lang="en-US" altLang="en-US">
                <a:cs typeface="Arial" pitchFamily="34" charset="0"/>
              </a:rPr>
              <a:t> </a:t>
            </a:r>
            <a:r>
              <a:rPr lang="en-US" altLang="en-US">
                <a:solidFill>
                  <a:srgbClr val="00FF00"/>
                </a:solidFill>
                <a:cs typeface="Arial" pitchFamily="34" charset="0"/>
              </a:rPr>
              <a:t>effect</a:t>
            </a:r>
            <a:r>
              <a:rPr lang="en-US" altLang="en-US">
                <a:cs typeface="Arial" pitchFamily="34" charset="0"/>
              </a:rPr>
              <a:t> results (see section 3.1.1 above)</a:t>
            </a:r>
          </a:p>
          <a:p>
            <a:pPr marL="876300" lvl="1" indent="-419100" eaLnBrk="1" hangingPunct="1">
              <a:lnSpc>
                <a:spcPct val="0"/>
              </a:lnSpc>
            </a:pPr>
            <a:endParaRPr lang="en-US" altLang="en-US">
              <a:cs typeface="Arial" pitchFamily="34" charset="0"/>
            </a:endParaRPr>
          </a:p>
          <a:p>
            <a:pPr marL="876300" lvl="1" indent="-419100" eaLnBrk="1" hangingPunct="1"/>
            <a:r>
              <a:rPr lang="en-US" altLang="en-US">
                <a:cs typeface="Arial" pitchFamily="34" charset="0"/>
              </a:rPr>
              <a:t>Consequently, the </a:t>
            </a:r>
            <a:r>
              <a:rPr lang="en-US" altLang="en-US">
                <a:solidFill>
                  <a:srgbClr val="00FF00"/>
                </a:solidFill>
                <a:cs typeface="Arial" pitchFamily="34" charset="0"/>
              </a:rPr>
              <a:t>production</a:t>
            </a:r>
            <a:r>
              <a:rPr lang="en-US" altLang="en-US">
                <a:cs typeface="Arial" pitchFamily="34" charset="0"/>
              </a:rPr>
              <a:t> of goods </a:t>
            </a:r>
            <a:r>
              <a:rPr lang="en-US" altLang="en-US">
                <a:solidFill>
                  <a:srgbClr val="00FF00"/>
                </a:solidFill>
                <a:cs typeface="Arial" pitchFamily="34" charset="0"/>
              </a:rPr>
              <a:t>grows</a:t>
            </a:r>
            <a:r>
              <a:rPr lang="en-US" altLang="en-US">
                <a:cs typeface="Arial" pitchFamily="34" charset="0"/>
              </a:rPr>
              <a:t> even more and simultaneously the demand for labor.</a:t>
            </a:r>
          </a:p>
          <a:p>
            <a:pPr marL="876300" lvl="1" indent="-419100" eaLnBrk="1" hangingPunct="1"/>
            <a:r>
              <a:rPr lang="en-US" altLang="en-US">
                <a:cs typeface="Arial" pitchFamily="34" charset="0"/>
              </a:rPr>
              <a:t>When the production of goods has reached its </a:t>
            </a:r>
            <a:r>
              <a:rPr lang="en-US" altLang="en-US">
                <a:solidFill>
                  <a:srgbClr val="00FF00"/>
                </a:solidFill>
                <a:cs typeface="Arial" pitchFamily="34" charset="0"/>
              </a:rPr>
              <a:t>normal level of capacity utilization</a:t>
            </a:r>
            <a:r>
              <a:rPr lang="en-US" altLang="en-US">
                <a:cs typeface="Arial" pitchFamily="34" charset="0"/>
              </a:rPr>
              <a:t>, </a:t>
            </a:r>
            <a:r>
              <a:rPr lang="en-US" altLang="en-US">
                <a:solidFill>
                  <a:schemeClr val="hlink"/>
                </a:solidFill>
                <a:cs typeface="Arial" pitchFamily="34" charset="0"/>
              </a:rPr>
              <a:t>a further reduction of prices does not increase profits anymore so that firms stop lowering their prices</a:t>
            </a:r>
            <a:r>
              <a:rPr lang="en-US" altLang="en-US">
                <a:cs typeface="Arial" pitchFamily="34" charset="0"/>
              </a:rPr>
              <a:t>.</a:t>
            </a:r>
          </a:p>
        </p:txBody>
      </p:sp>
      <p:sp>
        <p:nvSpPr>
          <p:cNvPr id="7713802" name="Rectangle 10"/>
          <p:cNvSpPr>
            <a:spLocks noGrp="1" noChangeArrowheads="1"/>
          </p:cNvSpPr>
          <p:nvPr>
            <p:ph type="title" idx="4294967295"/>
          </p:nvPr>
        </p:nvSpPr>
        <p:spPr>
          <a:xfrm>
            <a:off x="0" y="0"/>
            <a:ext cx="9144000" cy="942975"/>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600" dirty="0"/>
              <a:t>4.4. The Long-run </a:t>
            </a:r>
            <a:r>
              <a:rPr lang="de-DE" sz="2600" dirty="0" err="1"/>
              <a:t>Implications</a:t>
            </a:r>
            <a:r>
              <a:rPr lang="de-DE" sz="2600" dirty="0"/>
              <a:t> </a:t>
            </a:r>
            <a:r>
              <a:rPr lang="de-DE" sz="2600" dirty="0" err="1"/>
              <a:t>of</a:t>
            </a:r>
            <a:r>
              <a:rPr lang="de-DE" sz="2600" dirty="0"/>
              <a:t> </a:t>
            </a:r>
            <a:r>
              <a:rPr lang="de-DE" sz="2600" dirty="0" err="1"/>
              <a:t>the</a:t>
            </a:r>
            <a:r>
              <a:rPr lang="de-DE" sz="2600" dirty="0"/>
              <a:t> </a:t>
            </a:r>
            <a:r>
              <a:rPr lang="de-DE" sz="2600" dirty="0" err="1"/>
              <a:t>Keynesian</a:t>
            </a:r>
            <a:r>
              <a:rPr lang="de-DE" sz="2600" dirty="0"/>
              <a:t> Model</a:t>
            </a:r>
          </a:p>
        </p:txBody>
      </p:sp>
    </p:spTree>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763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3E11FAE-8FDB-4399-A2AF-0E76C9650276}" type="slidenum">
              <a:rPr lang="de-DE" altLang="en-US" sz="1600" smtClean="0"/>
              <a:pPr>
                <a:spcBef>
                  <a:spcPct val="0"/>
                </a:spcBef>
                <a:buClrTx/>
                <a:buFontTx/>
                <a:buNone/>
              </a:pPr>
              <a:t>176</a:t>
            </a:fld>
            <a:r>
              <a:rPr lang="de-DE" altLang="en-US" sz="1600"/>
              <a:t> -</a:t>
            </a:r>
          </a:p>
        </p:txBody>
      </p:sp>
      <p:sp>
        <p:nvSpPr>
          <p:cNvPr id="19763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7DFA4F4-CBA0-47B1-875D-B3F30E9B3A26}" type="slidenum">
              <a:rPr lang="de-DE" altLang="en-US" sz="1600" b="1"/>
              <a:pPr algn="r" eaLnBrk="1" hangingPunct="1">
                <a:spcBef>
                  <a:spcPct val="0"/>
                </a:spcBef>
                <a:buClrTx/>
                <a:buFontTx/>
                <a:buNone/>
              </a:pPr>
              <a:t>176</a:t>
            </a:fld>
            <a:r>
              <a:rPr lang="de-DE" altLang="en-US" sz="1600" b="1"/>
              <a:t> -</a:t>
            </a:r>
          </a:p>
        </p:txBody>
      </p:sp>
      <p:sp>
        <p:nvSpPr>
          <p:cNvPr id="19763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7637" name="Rectangle 2"/>
          <p:cNvSpPr>
            <a:spLocks noGrp="1" noChangeArrowheads="1"/>
          </p:cNvSpPr>
          <p:nvPr>
            <p:ph type="body" idx="4294967295"/>
          </p:nvPr>
        </p:nvSpPr>
        <p:spPr>
          <a:xfrm>
            <a:off x="457200" y="1019175"/>
            <a:ext cx="8229600" cy="5838825"/>
          </a:xfrm>
          <a:noFill/>
        </p:spPr>
        <p:txBody>
          <a:bodyPr/>
          <a:lstStyle/>
          <a:p>
            <a:pPr marL="876300" lvl="1" indent="-419100" eaLnBrk="1" hangingPunct="1">
              <a:lnSpc>
                <a:spcPct val="0"/>
              </a:lnSpc>
            </a:pPr>
            <a:endParaRPr lang="en-US" altLang="en-US">
              <a:cs typeface="Arial" pitchFamily="34" charset="0"/>
            </a:endParaRPr>
          </a:p>
          <a:p>
            <a:pPr marL="876300" lvl="1" indent="-419100" eaLnBrk="1" hangingPunct="1">
              <a:lnSpc>
                <a:spcPct val="90000"/>
              </a:lnSpc>
            </a:pPr>
            <a:r>
              <a:rPr lang="en-US" altLang="en-US">
                <a:cs typeface="Arial" pitchFamily="34" charset="0"/>
              </a:rPr>
              <a:t>Finally, two </a:t>
            </a:r>
            <a:r>
              <a:rPr lang="en-US" altLang="en-US">
                <a:solidFill>
                  <a:srgbClr val="00FF00"/>
                </a:solidFill>
                <a:cs typeface="Arial" pitchFamily="34" charset="0"/>
              </a:rPr>
              <a:t>secondary effects</a:t>
            </a:r>
            <a:r>
              <a:rPr lang="en-US" altLang="en-US">
                <a:cs typeface="Arial" pitchFamily="34" charset="0"/>
              </a:rPr>
              <a:t> must be taken into account:</a:t>
            </a:r>
          </a:p>
          <a:p>
            <a:pPr marL="876300" lvl="1" indent="-419100" eaLnBrk="1" hangingPunct="1">
              <a:lnSpc>
                <a:spcPct val="90000"/>
              </a:lnSpc>
            </a:pPr>
            <a:endParaRPr lang="en-US" altLang="en-US">
              <a:cs typeface="Arial" pitchFamily="34" charset="0"/>
            </a:endParaRPr>
          </a:p>
          <a:p>
            <a:pPr marL="1295400" lvl="2" indent="-381000" eaLnBrk="1" hangingPunct="1">
              <a:lnSpc>
                <a:spcPct val="90000"/>
              </a:lnSpc>
            </a:pPr>
            <a:r>
              <a:rPr lang="en-US" altLang="en-US">
                <a:cs typeface="Arial" pitchFamily="34" charset="0"/>
              </a:rPr>
              <a:t>On one hand, the increase in GDP causes an </a:t>
            </a:r>
            <a:r>
              <a:rPr lang="en-US" altLang="en-US">
                <a:solidFill>
                  <a:srgbClr val="00FF00"/>
                </a:solidFill>
                <a:cs typeface="Arial" pitchFamily="34" charset="0"/>
              </a:rPr>
              <a:t>increase in household savings</a:t>
            </a:r>
            <a:r>
              <a:rPr lang="en-US" altLang="en-US">
                <a:cs typeface="Arial" pitchFamily="34" charset="0"/>
              </a:rPr>
              <a:t> by ΔS = ΔY * (1-c).</a:t>
            </a:r>
          </a:p>
          <a:p>
            <a:pPr marL="1295400" lvl="2" indent="-381000" eaLnBrk="1" hangingPunct="1">
              <a:lnSpc>
                <a:spcPct val="0"/>
              </a:lnSpc>
            </a:pPr>
            <a:endParaRPr lang="en-US" altLang="en-US">
              <a:cs typeface="Arial" pitchFamily="34" charset="0"/>
            </a:endParaRPr>
          </a:p>
          <a:p>
            <a:pPr marL="1295400" lvl="2" indent="-381000" eaLnBrk="1" hangingPunct="1">
              <a:lnSpc>
                <a:spcPct val="90000"/>
              </a:lnSpc>
            </a:pPr>
            <a:r>
              <a:rPr lang="en-US" altLang="en-US">
                <a:cs typeface="Arial" pitchFamily="34" charset="0"/>
              </a:rPr>
              <a:t>On the other hand, the increase in GDP causes an </a:t>
            </a:r>
            <a:r>
              <a:rPr lang="en-US" altLang="en-US">
                <a:solidFill>
                  <a:srgbClr val="00FF00"/>
                </a:solidFill>
                <a:cs typeface="Arial" pitchFamily="34" charset="0"/>
              </a:rPr>
              <a:t>increase in the transaction demand for money</a:t>
            </a:r>
            <a:r>
              <a:rPr lang="en-US" altLang="en-US">
                <a:cs typeface="Arial" pitchFamily="34" charset="0"/>
              </a:rPr>
              <a:t> : R</a:t>
            </a:r>
            <a:r>
              <a:rPr lang="en-US" altLang="en-US" baseline="-25000">
                <a:cs typeface="Arial" pitchFamily="34" charset="0"/>
              </a:rPr>
              <a:t>D</a:t>
            </a:r>
            <a:r>
              <a:rPr lang="en-US" altLang="en-US">
                <a:cs typeface="Arial" pitchFamily="34" charset="0"/>
              </a:rPr>
              <a:t>(Y↑)↑</a:t>
            </a:r>
          </a:p>
          <a:p>
            <a:pPr marL="1295400" lvl="2" indent="-381000" eaLnBrk="1" hangingPunct="1">
              <a:lnSpc>
                <a:spcPct val="90000"/>
              </a:lnSpc>
            </a:pPr>
            <a:endParaRPr lang="en-US" altLang="en-US">
              <a:cs typeface="Arial" pitchFamily="34" charset="0"/>
            </a:endParaRPr>
          </a:p>
          <a:p>
            <a:pPr marL="1295400" lvl="2" indent="-381000" eaLnBrk="1" hangingPunct="1">
              <a:lnSpc>
                <a:spcPct val="10000"/>
              </a:lnSpc>
            </a:pPr>
            <a:endParaRPr lang="en-US" altLang="en-US">
              <a:cs typeface="Arial" pitchFamily="34" charset="0"/>
            </a:endParaRPr>
          </a:p>
          <a:p>
            <a:pPr marL="876300" lvl="1" indent="-419100" eaLnBrk="1" hangingPunct="1">
              <a:lnSpc>
                <a:spcPct val="90000"/>
              </a:lnSpc>
            </a:pPr>
            <a:r>
              <a:rPr lang="en-US" altLang="en-US">
                <a:cs typeface="Arial" pitchFamily="34" charset="0"/>
              </a:rPr>
              <a:t>This means that on the capital market, </a:t>
            </a:r>
            <a:r>
              <a:rPr lang="en-US" altLang="en-US">
                <a:solidFill>
                  <a:srgbClr val="00FF00"/>
                </a:solidFill>
                <a:cs typeface="Arial" pitchFamily="34" charset="0"/>
              </a:rPr>
              <a:t>credit supply grows</a:t>
            </a:r>
            <a:r>
              <a:rPr lang="en-US" altLang="en-US">
                <a:cs typeface="Arial" pitchFamily="34" charset="0"/>
              </a:rPr>
              <a:t> (caused by the increase in household savings) and </a:t>
            </a:r>
            <a:r>
              <a:rPr lang="en-US" altLang="en-US">
                <a:solidFill>
                  <a:srgbClr val="00FF00"/>
                </a:solidFill>
                <a:cs typeface="Arial" pitchFamily="34" charset="0"/>
              </a:rPr>
              <a:t>credit demand grows</a:t>
            </a:r>
            <a:r>
              <a:rPr lang="en-US" altLang="en-US">
                <a:cs typeface="Arial" pitchFamily="34" charset="0"/>
              </a:rPr>
              <a:t> (caused by the increase in money demand).</a:t>
            </a:r>
          </a:p>
          <a:p>
            <a:pPr marL="876300" lvl="1" indent="-419100" eaLnBrk="1" hangingPunct="1">
              <a:lnSpc>
                <a:spcPct val="90000"/>
              </a:lnSpc>
            </a:pPr>
            <a:endParaRPr lang="en-US" altLang="en-US">
              <a:cs typeface="Arial" pitchFamily="34" charset="0"/>
            </a:endParaRPr>
          </a:p>
          <a:p>
            <a:pPr marL="876300" lvl="1" indent="-419100" eaLnBrk="1" hangingPunct="1">
              <a:lnSpc>
                <a:spcPct val="90000"/>
              </a:lnSpc>
            </a:pPr>
            <a:r>
              <a:rPr lang="en-US" altLang="en-US">
                <a:cs typeface="Arial" pitchFamily="34" charset="0"/>
              </a:rPr>
              <a:t>If this </a:t>
            </a:r>
            <a:r>
              <a:rPr lang="en-US" altLang="en-US">
                <a:solidFill>
                  <a:srgbClr val="00FF00"/>
                </a:solidFill>
                <a:cs typeface="Arial" pitchFamily="34" charset="0"/>
              </a:rPr>
              <a:t>increase in credit demand</a:t>
            </a:r>
            <a:r>
              <a:rPr lang="en-US" altLang="en-US">
                <a:cs typeface="Arial" pitchFamily="34" charset="0"/>
              </a:rPr>
              <a:t> exactly equals the </a:t>
            </a:r>
            <a:r>
              <a:rPr lang="en-US" altLang="en-US">
                <a:solidFill>
                  <a:srgbClr val="00FF00"/>
                </a:solidFill>
                <a:cs typeface="Arial" pitchFamily="34" charset="0"/>
              </a:rPr>
              <a:t>increase in credit supply</a:t>
            </a:r>
            <a:r>
              <a:rPr lang="en-US" altLang="en-US">
                <a:cs typeface="Arial" pitchFamily="34" charset="0"/>
              </a:rPr>
              <a:t>, the </a:t>
            </a:r>
            <a:r>
              <a:rPr lang="en-US" altLang="en-US">
                <a:solidFill>
                  <a:srgbClr val="00FF00"/>
                </a:solidFill>
                <a:cs typeface="Arial" pitchFamily="34" charset="0"/>
              </a:rPr>
              <a:t>interest rate</a:t>
            </a:r>
            <a:r>
              <a:rPr lang="en-US" altLang="en-US">
                <a:cs typeface="Arial" pitchFamily="34" charset="0"/>
              </a:rPr>
              <a:t> stays </a:t>
            </a:r>
            <a:r>
              <a:rPr lang="en-US" altLang="en-US">
                <a:solidFill>
                  <a:srgbClr val="00FF00"/>
                </a:solidFill>
                <a:cs typeface="Arial" pitchFamily="34" charset="0"/>
              </a:rPr>
              <a:t>constant</a:t>
            </a:r>
            <a:r>
              <a:rPr lang="en-US" altLang="en-US">
                <a:cs typeface="Arial" pitchFamily="34" charset="0"/>
              </a:rPr>
              <a:t>.</a:t>
            </a:r>
          </a:p>
          <a:p>
            <a:pPr marL="876300" lvl="1" indent="-419100" eaLnBrk="1" hangingPunct="1">
              <a:lnSpc>
                <a:spcPct val="90000"/>
              </a:lnSpc>
            </a:pPr>
            <a:endParaRPr lang="en-US" altLang="en-US">
              <a:cs typeface="Arial" pitchFamily="34" charset="0"/>
            </a:endParaRPr>
          </a:p>
        </p:txBody>
      </p:sp>
      <p:sp>
        <p:nvSpPr>
          <p:cNvPr id="7715852" name="Rectangle 12"/>
          <p:cNvSpPr>
            <a:spLocks noGrp="1" noChangeArrowheads="1"/>
          </p:cNvSpPr>
          <p:nvPr>
            <p:ph type="title" idx="4294967295"/>
          </p:nvPr>
        </p:nvSpPr>
        <p:spPr>
          <a:xfrm>
            <a:off x="0" y="0"/>
            <a:ext cx="9144000" cy="942975"/>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600" dirty="0"/>
              <a:t>4.4. The Long-run </a:t>
            </a:r>
            <a:r>
              <a:rPr lang="de-DE" sz="2600" dirty="0" err="1"/>
              <a:t>Implications</a:t>
            </a:r>
            <a:r>
              <a:rPr lang="de-DE" sz="2600" dirty="0"/>
              <a:t> </a:t>
            </a:r>
            <a:r>
              <a:rPr lang="de-DE" sz="2600" dirty="0" err="1"/>
              <a:t>of</a:t>
            </a:r>
            <a:r>
              <a:rPr lang="de-DE" sz="2600" dirty="0"/>
              <a:t> </a:t>
            </a:r>
            <a:r>
              <a:rPr lang="de-DE" sz="2600" dirty="0" err="1"/>
              <a:t>the</a:t>
            </a:r>
            <a:r>
              <a:rPr lang="de-DE" sz="2600" dirty="0"/>
              <a:t> </a:t>
            </a:r>
            <a:r>
              <a:rPr lang="de-DE" sz="2600" dirty="0" err="1"/>
              <a:t>Keynesian</a:t>
            </a:r>
            <a:r>
              <a:rPr lang="de-DE" sz="2600" dirty="0"/>
              <a:t> Model</a:t>
            </a:r>
          </a:p>
        </p:txBody>
      </p:sp>
    </p:spTree>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865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7B4CB31-3291-4842-B6AE-11D755638740}" type="slidenum">
              <a:rPr lang="de-DE" altLang="en-US" sz="1600" smtClean="0"/>
              <a:pPr>
                <a:spcBef>
                  <a:spcPct val="0"/>
                </a:spcBef>
                <a:buClrTx/>
                <a:buFontTx/>
                <a:buNone/>
              </a:pPr>
              <a:t>177</a:t>
            </a:fld>
            <a:r>
              <a:rPr lang="de-DE" altLang="en-US" sz="1600"/>
              <a:t> -</a:t>
            </a:r>
          </a:p>
        </p:txBody>
      </p:sp>
      <p:sp>
        <p:nvSpPr>
          <p:cNvPr id="19865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7B84014-287F-4DBA-891F-4A146427F2AD}" type="slidenum">
              <a:rPr lang="de-DE" altLang="en-US" sz="1600" b="1"/>
              <a:pPr algn="r" eaLnBrk="1" hangingPunct="1">
                <a:spcBef>
                  <a:spcPct val="0"/>
                </a:spcBef>
                <a:buClrTx/>
                <a:buFontTx/>
                <a:buNone/>
              </a:pPr>
              <a:t>177</a:t>
            </a:fld>
            <a:r>
              <a:rPr lang="de-DE" altLang="en-US" sz="1600" b="1"/>
              <a:t> -</a:t>
            </a:r>
          </a:p>
        </p:txBody>
      </p:sp>
      <p:sp>
        <p:nvSpPr>
          <p:cNvPr id="19866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8661" name="Rectangle 2"/>
          <p:cNvSpPr>
            <a:spLocks noGrp="1" noChangeArrowheads="1"/>
          </p:cNvSpPr>
          <p:nvPr>
            <p:ph type="body" idx="4294967295"/>
          </p:nvPr>
        </p:nvSpPr>
        <p:spPr>
          <a:xfrm>
            <a:off x="457200" y="1019175"/>
            <a:ext cx="8229600" cy="5838825"/>
          </a:xfrm>
          <a:noFill/>
        </p:spPr>
        <p:txBody>
          <a:bodyPr/>
          <a:lstStyle/>
          <a:p>
            <a:pPr marL="876300" lvl="1" indent="-419100" eaLnBrk="1" hangingPunct="1">
              <a:lnSpc>
                <a:spcPct val="0"/>
              </a:lnSpc>
            </a:pPr>
            <a:endParaRPr lang="en-US" altLang="en-US">
              <a:cs typeface="Arial" pitchFamily="34" charset="0"/>
            </a:endParaRPr>
          </a:p>
          <a:p>
            <a:pPr marL="876300" lvl="1" indent="-419100" eaLnBrk="1" hangingPunct="1">
              <a:lnSpc>
                <a:spcPct val="0"/>
              </a:lnSpc>
            </a:pPr>
            <a:endParaRPr lang="en-US" altLang="en-US">
              <a:cs typeface="Arial" pitchFamily="34" charset="0"/>
            </a:endParaRPr>
          </a:p>
          <a:p>
            <a:pPr marL="876300" lvl="1" indent="-419100" eaLnBrk="1" hangingPunct="1"/>
            <a:r>
              <a:rPr lang="en-US" altLang="en-US">
                <a:cs typeface="Arial" pitchFamily="34" charset="0"/>
              </a:rPr>
              <a:t>If the </a:t>
            </a:r>
            <a:r>
              <a:rPr lang="en-US" altLang="en-US">
                <a:solidFill>
                  <a:srgbClr val="00FF00"/>
                </a:solidFill>
                <a:cs typeface="Arial" pitchFamily="34" charset="0"/>
              </a:rPr>
              <a:t>increase in credit supply were stronger</a:t>
            </a:r>
            <a:r>
              <a:rPr lang="en-US" altLang="en-US">
                <a:cs typeface="Arial" pitchFamily="34" charset="0"/>
              </a:rPr>
              <a:t> than the increase in credit demand, a further decrease in the interest rate would evolve, which would cause a </a:t>
            </a:r>
            <a:r>
              <a:rPr lang="en-US" altLang="en-US">
                <a:solidFill>
                  <a:srgbClr val="00FF00"/>
                </a:solidFill>
                <a:cs typeface="Arial" pitchFamily="34" charset="0"/>
              </a:rPr>
              <a:t>further increase in investment</a:t>
            </a:r>
            <a:r>
              <a:rPr lang="en-US" altLang="en-US">
                <a:cs typeface="Arial" pitchFamily="34" charset="0"/>
              </a:rPr>
              <a:t> demand.</a:t>
            </a:r>
          </a:p>
          <a:p>
            <a:pPr marL="876300" lvl="1" indent="-419100" eaLnBrk="1" hangingPunct="1"/>
            <a:endParaRPr lang="en-US" altLang="en-US">
              <a:cs typeface="Arial" pitchFamily="34" charset="0"/>
            </a:endParaRPr>
          </a:p>
          <a:p>
            <a:pPr marL="876300" lvl="1" indent="-419100" eaLnBrk="1" hangingPunct="1"/>
            <a:r>
              <a:rPr lang="en-US" altLang="en-US">
                <a:cs typeface="Arial" pitchFamily="34" charset="0"/>
              </a:rPr>
              <a:t>This process would hold on, until the </a:t>
            </a:r>
            <a:r>
              <a:rPr lang="en-US" altLang="en-US">
                <a:solidFill>
                  <a:srgbClr val="00FF00"/>
                </a:solidFill>
                <a:cs typeface="Arial" pitchFamily="34" charset="0"/>
              </a:rPr>
              <a:t>increase in money demand</a:t>
            </a:r>
            <a:r>
              <a:rPr lang="en-US" altLang="en-US">
                <a:cs typeface="Arial" pitchFamily="34" charset="0"/>
              </a:rPr>
              <a:t> is sufficient to </a:t>
            </a:r>
            <a:r>
              <a:rPr lang="en-US" altLang="en-US">
                <a:solidFill>
                  <a:srgbClr val="00FF00"/>
                </a:solidFill>
                <a:cs typeface="Arial" pitchFamily="34" charset="0"/>
              </a:rPr>
              <a:t>absorb</a:t>
            </a:r>
            <a:r>
              <a:rPr lang="en-US" altLang="en-US">
                <a:cs typeface="Arial" pitchFamily="34" charset="0"/>
              </a:rPr>
              <a:t> the </a:t>
            </a:r>
            <a:r>
              <a:rPr lang="en-US" altLang="en-US">
                <a:solidFill>
                  <a:srgbClr val="00FF00"/>
                </a:solidFill>
                <a:cs typeface="Arial" pitchFamily="34" charset="0"/>
              </a:rPr>
              <a:t>increase in credit supply</a:t>
            </a:r>
            <a:r>
              <a:rPr lang="en-US" altLang="en-US">
                <a:cs typeface="Arial" pitchFamily="34" charset="0"/>
              </a:rPr>
              <a:t>.</a:t>
            </a:r>
          </a:p>
          <a:p>
            <a:pPr marL="876300" lvl="1" indent="-419100" eaLnBrk="1" hangingPunct="1">
              <a:lnSpc>
                <a:spcPct val="50000"/>
              </a:lnSpc>
            </a:pPr>
            <a:endParaRPr lang="en-US" altLang="en-US">
              <a:solidFill>
                <a:srgbClr val="00FF00"/>
              </a:solidFill>
              <a:cs typeface="Arial" pitchFamily="34" charset="0"/>
            </a:endParaRPr>
          </a:p>
          <a:p>
            <a:pPr marL="876300" lvl="1" indent="-419100" eaLnBrk="1" hangingPunct="1">
              <a:lnSpc>
                <a:spcPct val="10000"/>
              </a:lnSpc>
            </a:pPr>
            <a:endParaRPr lang="en-US" altLang="en-US">
              <a:solidFill>
                <a:srgbClr val="00FF00"/>
              </a:solidFill>
              <a:cs typeface="Arial" pitchFamily="34" charset="0"/>
            </a:endParaRPr>
          </a:p>
          <a:p>
            <a:pPr marL="457200" indent="-457200" eaLnBrk="1" hangingPunct="1"/>
            <a:r>
              <a:rPr lang="en-US" altLang="en-US">
                <a:cs typeface="Arial" pitchFamily="34" charset="0"/>
              </a:rPr>
              <a:t>After this adjustment process has taken place, the economy is in a </a:t>
            </a:r>
            <a:r>
              <a:rPr lang="en-US" altLang="en-US">
                <a:solidFill>
                  <a:srgbClr val="00FF00"/>
                </a:solidFill>
                <a:cs typeface="Arial" pitchFamily="34" charset="0"/>
              </a:rPr>
              <a:t>new equilibrium without unemployment</a:t>
            </a:r>
            <a:r>
              <a:rPr lang="en-US" altLang="en-US">
                <a:cs typeface="Arial" pitchFamily="34" charset="0"/>
              </a:rPr>
              <a:t>.</a:t>
            </a:r>
          </a:p>
        </p:txBody>
      </p:sp>
      <p:sp>
        <p:nvSpPr>
          <p:cNvPr id="7717895" name="Rectangle 7"/>
          <p:cNvSpPr>
            <a:spLocks noGrp="1" noChangeArrowheads="1"/>
          </p:cNvSpPr>
          <p:nvPr>
            <p:ph type="title" idx="4294967295"/>
          </p:nvPr>
        </p:nvSpPr>
        <p:spPr>
          <a:xfrm>
            <a:off x="0" y="0"/>
            <a:ext cx="9144000" cy="942975"/>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600" dirty="0"/>
              <a:t>4.4. The Long-run </a:t>
            </a:r>
            <a:r>
              <a:rPr lang="de-DE" sz="2600" dirty="0" err="1"/>
              <a:t>Implications</a:t>
            </a:r>
            <a:r>
              <a:rPr lang="de-DE" sz="2600" dirty="0"/>
              <a:t> </a:t>
            </a:r>
            <a:r>
              <a:rPr lang="de-DE" sz="2600" dirty="0" err="1"/>
              <a:t>of</a:t>
            </a:r>
            <a:r>
              <a:rPr lang="de-DE" sz="2600" dirty="0"/>
              <a:t> </a:t>
            </a:r>
            <a:r>
              <a:rPr lang="de-DE" sz="2600" dirty="0" err="1"/>
              <a:t>the</a:t>
            </a:r>
            <a:r>
              <a:rPr lang="de-DE" sz="2600" dirty="0"/>
              <a:t> </a:t>
            </a:r>
            <a:r>
              <a:rPr lang="de-DE" sz="2600" dirty="0" err="1"/>
              <a:t>Keynesian</a:t>
            </a:r>
            <a:r>
              <a:rPr lang="de-DE" sz="2600" dirty="0"/>
              <a:t> Model</a:t>
            </a:r>
          </a:p>
        </p:txBody>
      </p:sp>
    </p:spTree>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2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5A778CA-801C-4233-83F5-B3B1E6887B39}" type="slidenum">
              <a:rPr lang="de-DE" altLang="en-US" sz="1600" smtClean="0"/>
              <a:pPr>
                <a:spcBef>
                  <a:spcPct val="0"/>
                </a:spcBef>
                <a:buClrTx/>
                <a:buFontTx/>
                <a:buNone/>
              </a:pPr>
              <a:t>178</a:t>
            </a:fld>
            <a:r>
              <a:rPr lang="de-DE" altLang="en-US" sz="1600"/>
              <a:t> -</a:t>
            </a:r>
          </a:p>
        </p:txBody>
      </p:sp>
      <p:sp>
        <p:nvSpPr>
          <p:cNvPr id="18432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56FF0C3-8E65-4EA2-BDDF-501D3490D4CA}" type="slidenum">
              <a:rPr lang="de-DE" altLang="en-US" sz="1600" b="1"/>
              <a:pPr algn="r" eaLnBrk="1" hangingPunct="1">
                <a:spcBef>
                  <a:spcPct val="0"/>
                </a:spcBef>
                <a:buClrTx/>
                <a:buFontTx/>
                <a:buNone/>
              </a:pPr>
              <a:t>178</a:t>
            </a:fld>
            <a:r>
              <a:rPr lang="de-DE" altLang="en-US" sz="1600" b="1"/>
              <a:t> -</a:t>
            </a:r>
          </a:p>
        </p:txBody>
      </p:sp>
      <p:sp>
        <p:nvSpPr>
          <p:cNvPr id="184324" name="Fußzeilenplatzhalter 4"/>
          <p:cNvSpPr>
            <a:spLocks noGrp="1"/>
          </p:cNvSpPr>
          <p:nvPr>
            <p:ph type="ftr" sz="quarter" idx="11"/>
          </p:nvPr>
        </p:nvSpPr>
        <p:spPr>
          <a:xfrm>
            <a:off x="0" y="6381750"/>
            <a:ext cx="5653088"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339010" name="Rectangle 2"/>
          <p:cNvSpPr>
            <a:spLocks noGrp="1" noChangeArrowheads="1"/>
          </p:cNvSpPr>
          <p:nvPr>
            <p:ph type="title"/>
          </p:nvPr>
        </p:nvSpPr>
        <p:spPr>
          <a:xfrm>
            <a:off x="254000" y="131763"/>
            <a:ext cx="8666163" cy="1143000"/>
          </a:xfrm>
        </p:spPr>
        <p:txBody>
          <a:bodyPr/>
          <a:lstStyle/>
          <a:p>
            <a:pPr eaLnBrk="1" hangingPunct="1">
              <a:defRPr/>
            </a:pPr>
            <a:r>
              <a:rPr lang="de-DE"/>
              <a:t>Macroeconomics</a:t>
            </a:r>
          </a:p>
        </p:txBody>
      </p:sp>
      <p:pic>
        <p:nvPicPr>
          <p:cNvPr id="184326" name="Grafik 8"/>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525" y="0"/>
            <a:ext cx="91535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feld 6"/>
          <p:cNvSpPr txBox="1"/>
          <p:nvPr/>
        </p:nvSpPr>
        <p:spPr>
          <a:xfrm>
            <a:off x="323850" y="258763"/>
            <a:ext cx="8486775" cy="708025"/>
          </a:xfrm>
          <a:prstGeom prst="rect">
            <a:avLst/>
          </a:prstGeom>
          <a:solidFill>
            <a:srgbClr val="FFFFCC"/>
          </a:solidFill>
          <a:ln w="25400">
            <a:solidFill>
              <a:srgbClr val="FF0000"/>
            </a:solidFill>
          </a:ln>
        </p:spPr>
        <p:txBody>
          <a:bodyPr>
            <a:spAutoFit/>
          </a:bodyPr>
          <a:lstStyle/>
          <a:p>
            <a:pPr algn="ctr" eaLnBrk="1" hangingPunct="1">
              <a:spcBef>
                <a:spcPct val="50000"/>
              </a:spcBef>
              <a:defRPr/>
            </a:pPr>
            <a:r>
              <a:rPr lang="de-DE" dirty="0">
                <a:solidFill>
                  <a:schemeClr val="bg2">
                    <a:lumMod val="50000"/>
                    <a:lumOff val="50000"/>
                  </a:schemeClr>
                </a:solidFill>
              </a:rPr>
              <a:t>https://</a:t>
            </a:r>
            <a:r>
              <a:rPr lang="de-DE" dirty="0" err="1">
                <a:solidFill>
                  <a:schemeClr val="bg2">
                    <a:lumMod val="50000"/>
                    <a:lumOff val="50000"/>
                  </a:schemeClr>
                </a:solidFill>
              </a:rPr>
              <a:t>www.bloomberg.com</a:t>
            </a:r>
            <a:r>
              <a:rPr lang="de-DE" dirty="0">
                <a:solidFill>
                  <a:schemeClr val="bg2">
                    <a:lumMod val="50000"/>
                    <a:lumOff val="50000"/>
                  </a:schemeClr>
                </a:solidFill>
              </a:rPr>
              <a:t>/</a:t>
            </a:r>
            <a:r>
              <a:rPr lang="de-DE" dirty="0" err="1">
                <a:solidFill>
                  <a:schemeClr val="bg2">
                    <a:lumMod val="50000"/>
                    <a:lumOff val="50000"/>
                  </a:schemeClr>
                </a:solidFill>
              </a:rPr>
              <a:t>news</a:t>
            </a:r>
            <a:r>
              <a:rPr lang="de-DE" dirty="0">
                <a:solidFill>
                  <a:schemeClr val="bg2">
                    <a:lumMod val="50000"/>
                    <a:lumOff val="50000"/>
                  </a:schemeClr>
                </a:solidFill>
              </a:rPr>
              <a:t>/</a:t>
            </a:r>
            <a:r>
              <a:rPr lang="de-DE" dirty="0" err="1">
                <a:solidFill>
                  <a:schemeClr val="bg2">
                    <a:lumMod val="50000"/>
                    <a:lumOff val="50000"/>
                  </a:schemeClr>
                </a:solidFill>
              </a:rPr>
              <a:t>articles</a:t>
            </a:r>
            <a:r>
              <a:rPr lang="de-DE" dirty="0">
                <a:solidFill>
                  <a:schemeClr val="bg2">
                    <a:lumMod val="50000"/>
                    <a:lumOff val="50000"/>
                  </a:schemeClr>
                </a:solidFill>
              </a:rPr>
              <a:t>/2014-10-30/</a:t>
            </a:r>
            <a:r>
              <a:rPr lang="de-DE" dirty="0" err="1">
                <a:solidFill>
                  <a:schemeClr val="bg2">
                    <a:lumMod val="50000"/>
                    <a:lumOff val="50000"/>
                  </a:schemeClr>
                </a:solidFill>
              </a:rPr>
              <a:t>why</a:t>
            </a:r>
            <a:r>
              <a:rPr lang="de-DE" dirty="0">
                <a:solidFill>
                  <a:schemeClr val="bg2">
                    <a:lumMod val="50000"/>
                    <a:lumOff val="50000"/>
                  </a:schemeClr>
                </a:solidFill>
              </a:rPr>
              <a:t>-</a:t>
            </a:r>
            <a:r>
              <a:rPr lang="de-DE" dirty="0" err="1">
                <a:solidFill>
                  <a:schemeClr val="bg2">
                    <a:lumMod val="50000"/>
                    <a:lumOff val="50000"/>
                  </a:schemeClr>
                </a:solidFill>
              </a:rPr>
              <a:t>john</a:t>
            </a:r>
            <a:r>
              <a:rPr lang="de-DE" dirty="0">
                <a:solidFill>
                  <a:schemeClr val="bg2">
                    <a:lumMod val="50000"/>
                    <a:lumOff val="50000"/>
                  </a:schemeClr>
                </a:solidFill>
              </a:rPr>
              <a:t>-</a:t>
            </a:r>
            <a:r>
              <a:rPr lang="de-DE" dirty="0" err="1">
                <a:solidFill>
                  <a:schemeClr val="bg2">
                    <a:lumMod val="50000"/>
                    <a:lumOff val="50000"/>
                  </a:schemeClr>
                </a:solidFill>
              </a:rPr>
              <a:t>maynard</a:t>
            </a:r>
            <a:r>
              <a:rPr lang="de-DE" dirty="0">
                <a:solidFill>
                  <a:schemeClr val="bg2">
                    <a:lumMod val="50000"/>
                    <a:lumOff val="50000"/>
                  </a:schemeClr>
                </a:solidFill>
              </a:rPr>
              <a:t>-</a:t>
            </a:r>
            <a:r>
              <a:rPr lang="de-DE" dirty="0" err="1">
                <a:solidFill>
                  <a:schemeClr val="bg2">
                    <a:lumMod val="50000"/>
                    <a:lumOff val="50000"/>
                  </a:schemeClr>
                </a:solidFill>
              </a:rPr>
              <a:t>keyness</a:t>
            </a:r>
            <a:r>
              <a:rPr lang="de-DE" dirty="0">
                <a:solidFill>
                  <a:schemeClr val="bg2">
                    <a:lumMod val="50000"/>
                    <a:lumOff val="50000"/>
                  </a:schemeClr>
                </a:solidFill>
              </a:rPr>
              <a:t>-</a:t>
            </a:r>
            <a:r>
              <a:rPr lang="de-DE" dirty="0" err="1">
                <a:solidFill>
                  <a:schemeClr val="bg2">
                    <a:lumMod val="50000"/>
                    <a:lumOff val="50000"/>
                  </a:schemeClr>
                </a:solidFill>
              </a:rPr>
              <a:t>theories</a:t>
            </a:r>
            <a:r>
              <a:rPr lang="de-DE" dirty="0">
                <a:solidFill>
                  <a:schemeClr val="bg2">
                    <a:lumMod val="50000"/>
                    <a:lumOff val="50000"/>
                  </a:schemeClr>
                </a:solidFill>
              </a:rPr>
              <a:t>-</a:t>
            </a:r>
            <a:r>
              <a:rPr lang="de-DE" dirty="0" err="1">
                <a:solidFill>
                  <a:schemeClr val="bg2">
                    <a:lumMod val="50000"/>
                    <a:lumOff val="50000"/>
                  </a:schemeClr>
                </a:solidFill>
              </a:rPr>
              <a:t>can</a:t>
            </a:r>
            <a:r>
              <a:rPr lang="de-DE" dirty="0">
                <a:solidFill>
                  <a:schemeClr val="bg2">
                    <a:lumMod val="50000"/>
                    <a:lumOff val="50000"/>
                  </a:schemeClr>
                </a:solidFill>
              </a:rPr>
              <a:t>-fix-</a:t>
            </a:r>
            <a:r>
              <a:rPr lang="de-DE" dirty="0" err="1">
                <a:solidFill>
                  <a:schemeClr val="bg2">
                    <a:lumMod val="50000"/>
                    <a:lumOff val="50000"/>
                  </a:schemeClr>
                </a:solidFill>
              </a:rPr>
              <a:t>the</a:t>
            </a:r>
            <a:r>
              <a:rPr lang="de-DE" dirty="0">
                <a:solidFill>
                  <a:schemeClr val="bg2">
                    <a:lumMod val="50000"/>
                    <a:lumOff val="50000"/>
                  </a:schemeClr>
                </a:solidFill>
              </a:rPr>
              <a:t>-</a:t>
            </a:r>
            <a:r>
              <a:rPr lang="de-DE" dirty="0" err="1">
                <a:solidFill>
                  <a:schemeClr val="bg2">
                    <a:lumMod val="50000"/>
                    <a:lumOff val="50000"/>
                  </a:schemeClr>
                </a:solidFill>
              </a:rPr>
              <a:t>world-economy</a:t>
            </a:r>
            <a:endParaRPr lang="de-DE" dirty="0">
              <a:solidFill>
                <a:schemeClr val="bg2">
                  <a:lumMod val="50000"/>
                  <a:lumOff val="50000"/>
                </a:schemeClr>
              </a:solidFill>
            </a:endParaRPr>
          </a:p>
        </p:txBody>
      </p:sp>
      <p:pic>
        <p:nvPicPr>
          <p:cNvPr id="8"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850" y="1057275"/>
            <a:ext cx="2209800" cy="3048000"/>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38100" algn="ctr">
                <a:solidFill>
                  <a:srgbClr val="FF0000"/>
                </a:solidFill>
                <a:miter lim="800000"/>
                <a:headEnd type="none" w="lg" len="med"/>
                <a:tailEnd type="none" w="lg" len="lg"/>
              </a14:hiddenLine>
            </a:ext>
          </a:extLst>
        </p:spPr>
      </p:pic>
    </p:spTree>
    <p:extLst>
      <p:ext uri="{BB962C8B-B14F-4D97-AF65-F5344CB8AC3E}">
        <p14:creationId xmlns:p14="http://schemas.microsoft.com/office/powerpoint/2010/main" val="99845523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968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647B809-E51D-4F53-AD50-1B6AB6489AA3}" type="slidenum">
              <a:rPr lang="de-DE" altLang="en-US" sz="1600" smtClean="0"/>
              <a:pPr>
                <a:spcBef>
                  <a:spcPct val="0"/>
                </a:spcBef>
                <a:buClrTx/>
                <a:buFontTx/>
                <a:buNone/>
              </a:pPr>
              <a:t>179</a:t>
            </a:fld>
            <a:r>
              <a:rPr lang="de-DE" altLang="en-US" sz="1600"/>
              <a:t> -</a:t>
            </a:r>
          </a:p>
        </p:txBody>
      </p:sp>
      <p:sp>
        <p:nvSpPr>
          <p:cNvPr id="19968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FBAF06D6-CBA3-4A35-ABC5-450908DF9D79}" type="slidenum">
              <a:rPr lang="de-DE" altLang="en-US" sz="1600" b="1"/>
              <a:pPr algn="r" eaLnBrk="1" hangingPunct="1">
                <a:spcBef>
                  <a:spcPct val="0"/>
                </a:spcBef>
                <a:buClrTx/>
                <a:buFontTx/>
                <a:buNone/>
              </a:pPr>
              <a:t>179</a:t>
            </a:fld>
            <a:r>
              <a:rPr lang="de-DE" altLang="en-US" sz="1600" b="1"/>
              <a:t> -</a:t>
            </a:r>
          </a:p>
        </p:txBody>
      </p:sp>
      <p:sp>
        <p:nvSpPr>
          <p:cNvPr id="199684"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339010" name="Rectangle 2"/>
          <p:cNvSpPr>
            <a:spLocks noGrp="1" noChangeArrowheads="1"/>
          </p:cNvSpPr>
          <p:nvPr>
            <p:ph type="title" idx="4294967295"/>
          </p:nvPr>
        </p:nvSpPr>
        <p:spPr>
          <a:xfrm>
            <a:off x="254000" y="131763"/>
            <a:ext cx="8666163" cy="1143000"/>
          </a:xfrm>
        </p:spPr>
        <p:txBody>
          <a:bodyPr/>
          <a:lstStyle/>
          <a:p>
            <a:pPr eaLnBrk="1" hangingPunct="1">
              <a:defRPr/>
            </a:pPr>
            <a:r>
              <a:rPr lang="de-DE"/>
              <a:t>Macroeconomics</a:t>
            </a:r>
          </a:p>
        </p:txBody>
      </p:sp>
      <p:sp>
        <p:nvSpPr>
          <p:cNvPr id="199686" name="Rectangle 3"/>
          <p:cNvSpPr>
            <a:spLocks noGrp="1" noChangeArrowheads="1"/>
          </p:cNvSpPr>
          <p:nvPr>
            <p:ph type="body" idx="4294967295"/>
          </p:nvPr>
        </p:nvSpPr>
        <p:spPr>
          <a:xfrm>
            <a:off x="427038" y="1042988"/>
            <a:ext cx="8716962" cy="5213350"/>
          </a:xfrm>
        </p:spPr>
        <p:txBody>
          <a:bodyPr/>
          <a:lstStyle/>
          <a:p>
            <a:pPr marL="571500" indent="-571500" eaLnBrk="1" hangingPunct="1">
              <a:lnSpc>
                <a:spcPct val="90000"/>
              </a:lnSpc>
              <a:buFont typeface="Arial Unicode MS" pitchFamily="34" charset="-128"/>
              <a:buNone/>
            </a:pPr>
            <a:r>
              <a:rPr lang="en-US" altLang="en-US" sz="2200">
                <a:solidFill>
                  <a:srgbClr val="FFFF00"/>
                </a:solidFill>
              </a:rPr>
              <a:t>4.  The Keynesian Model and its Policy Implications</a:t>
            </a:r>
          </a:p>
          <a:p>
            <a:pPr marL="571500" indent="-571500" eaLnBrk="1" hangingPunct="1">
              <a:lnSpc>
                <a:spcPct val="90000"/>
              </a:lnSpc>
              <a:buFont typeface="Arial Unicode MS" pitchFamily="34" charset="-128"/>
              <a:buNone/>
            </a:pPr>
            <a:r>
              <a:rPr lang="en-US" altLang="en-US" sz="2200">
                <a:solidFill>
                  <a:srgbClr val="FFFF00"/>
                </a:solidFill>
              </a:rPr>
              <a:t>	4.1. The Keynesian Theory</a:t>
            </a:r>
          </a:p>
          <a:p>
            <a:pPr marL="571500" indent="-571500" eaLnBrk="1" hangingPunct="1">
              <a:lnSpc>
                <a:spcPct val="90000"/>
              </a:lnSpc>
              <a:buFont typeface="Arial Unicode MS" pitchFamily="34" charset="-128"/>
              <a:buNone/>
            </a:pPr>
            <a:r>
              <a:rPr lang="en-US" altLang="en-US" sz="2200">
                <a:solidFill>
                  <a:srgbClr val="FFFF00"/>
                </a:solidFill>
              </a:rPr>
              <a:t>		4.1.1. The "Keynesian Cross"</a:t>
            </a:r>
          </a:p>
          <a:p>
            <a:pPr marL="571500" indent="-571500" eaLnBrk="1" hangingPunct="1">
              <a:lnSpc>
                <a:spcPct val="90000"/>
              </a:lnSpc>
              <a:buFont typeface="Arial Unicode MS" pitchFamily="34" charset="-128"/>
              <a:buNone/>
            </a:pPr>
            <a:r>
              <a:rPr lang="en-US" altLang="en-US" sz="2200">
                <a:solidFill>
                  <a:srgbClr val="FFFF00"/>
                </a:solidFill>
              </a:rPr>
              <a:t>		4.1.2. The Keynesian Model with Capital Market</a:t>
            </a:r>
          </a:p>
          <a:p>
            <a:pPr marL="571500" indent="-571500" eaLnBrk="1" hangingPunct="1">
              <a:lnSpc>
                <a:spcPct val="90000"/>
              </a:lnSpc>
              <a:buFont typeface="Arial Unicode MS" pitchFamily="34" charset="-128"/>
              <a:buNone/>
            </a:pPr>
            <a:r>
              <a:rPr lang="en-US" altLang="en-US" sz="2200">
                <a:solidFill>
                  <a:srgbClr val="FFFF00"/>
                </a:solidFill>
              </a:rPr>
              <a:t>	4.2. Demand-side Shocks                               	                         	4.2.1. Reduction of the Propensity to Consume</a:t>
            </a:r>
          </a:p>
          <a:p>
            <a:pPr marL="571500" indent="-571500" eaLnBrk="1" hangingPunct="1">
              <a:lnSpc>
                <a:spcPct val="90000"/>
              </a:lnSpc>
              <a:buFont typeface="Arial Unicode MS" pitchFamily="34" charset="-128"/>
              <a:buNone/>
            </a:pPr>
            <a:r>
              <a:rPr lang="en-US" altLang="en-US" sz="2200">
                <a:solidFill>
                  <a:srgbClr val="FFFF00"/>
                </a:solidFill>
              </a:rPr>
              <a:t>	    4.2.2. Reduction of the Propensity to Invest</a:t>
            </a:r>
          </a:p>
          <a:p>
            <a:pPr marL="571500" indent="-571500" eaLnBrk="1" hangingPunct="1">
              <a:lnSpc>
                <a:spcPct val="90000"/>
              </a:lnSpc>
              <a:buFont typeface="Arial Unicode MS" pitchFamily="34" charset="-128"/>
              <a:buNone/>
            </a:pPr>
            <a:r>
              <a:rPr lang="en-US" altLang="en-US" sz="2200">
                <a:solidFill>
                  <a:srgbClr val="FFFF00"/>
                </a:solidFill>
              </a:rPr>
              <a:t>		4.2.3. Consequences for the Labor Market</a:t>
            </a:r>
          </a:p>
          <a:p>
            <a:pPr marL="571500" indent="-571500" eaLnBrk="1" hangingPunct="1">
              <a:lnSpc>
                <a:spcPct val="90000"/>
              </a:lnSpc>
              <a:buFont typeface="Arial Unicode MS" pitchFamily="34" charset="-128"/>
              <a:buNone/>
            </a:pPr>
            <a:r>
              <a:rPr lang="en-US" altLang="en-US" sz="2200">
                <a:solidFill>
                  <a:srgbClr val="FFFF00"/>
                </a:solidFill>
              </a:rPr>
              <a:t>	4.3. Fiscal and Monetary Policy in the Keynesian Model	                          	4.3.1. Fiscal Policy</a:t>
            </a:r>
          </a:p>
          <a:p>
            <a:pPr marL="571500" indent="-571500" eaLnBrk="1" hangingPunct="1">
              <a:lnSpc>
                <a:spcPct val="90000"/>
              </a:lnSpc>
              <a:buFont typeface="Arial Unicode MS" pitchFamily="34" charset="-128"/>
              <a:buNone/>
            </a:pPr>
            <a:r>
              <a:rPr lang="en-US" altLang="en-US" sz="2200">
                <a:solidFill>
                  <a:srgbClr val="FFFF00"/>
                </a:solidFill>
              </a:rPr>
              <a:t>		4.3.2. Monetary Policy</a:t>
            </a:r>
          </a:p>
          <a:p>
            <a:pPr marL="571500" indent="-571500" eaLnBrk="1" hangingPunct="1">
              <a:lnSpc>
                <a:spcPct val="90000"/>
              </a:lnSpc>
              <a:buFont typeface="Arial Unicode MS" pitchFamily="34" charset="-128"/>
              <a:buNone/>
            </a:pPr>
            <a:r>
              <a:rPr lang="en-US" altLang="en-US" sz="2200">
                <a:solidFill>
                  <a:srgbClr val="FFFF00"/>
                </a:solidFill>
              </a:rPr>
              <a:t>	4.4. The Long-run Implications of the Keynesian Model</a:t>
            </a:r>
          </a:p>
          <a:p>
            <a:pPr marL="571500" indent="-571500" eaLnBrk="1" hangingPunct="1">
              <a:lnSpc>
                <a:spcPct val="90000"/>
              </a:lnSpc>
              <a:buFont typeface="Arial Unicode MS" pitchFamily="34" charset="-128"/>
              <a:buNone/>
            </a:pPr>
            <a:r>
              <a:rPr lang="en-US" altLang="en-US" sz="2200"/>
              <a:t>        </a:t>
            </a:r>
            <a:r>
              <a:rPr lang="en-US" altLang="en-US" sz="2200">
                <a:solidFill>
                  <a:srgbClr val="FFFF00"/>
                </a:solidFill>
              </a:rPr>
              <a:t>4.5. Policy Conclusions</a:t>
            </a:r>
          </a:p>
          <a:p>
            <a:pPr marL="571500" indent="-571500" eaLnBrk="1" hangingPunct="1">
              <a:lnSpc>
                <a:spcPct val="90000"/>
              </a:lnSpc>
              <a:buFont typeface="Arial Unicode MS" pitchFamily="34" charset="-128"/>
              <a:buNone/>
            </a:pPr>
            <a:r>
              <a:rPr lang="en-US" altLang="en-US" sz="2200">
                <a:solidFill>
                  <a:srgbClr val="FFFF00"/>
                </a:solidFill>
              </a:rPr>
              <a:t>	    4.5.1. Practical Problems of Anti-cyclical Policy</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3481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23A391E-2AE0-45F7-B818-E8DABAD3042E}" type="slidenum">
              <a:rPr lang="de-DE" altLang="en-US" sz="1600" smtClean="0"/>
              <a:pPr>
                <a:spcBef>
                  <a:spcPct val="0"/>
                </a:spcBef>
                <a:buClrTx/>
                <a:buFontTx/>
                <a:buNone/>
              </a:pPr>
              <a:t>18</a:t>
            </a:fld>
            <a:r>
              <a:rPr lang="de-DE" altLang="en-US" sz="1600"/>
              <a:t> -</a:t>
            </a:r>
          </a:p>
        </p:txBody>
      </p:sp>
      <p:sp>
        <p:nvSpPr>
          <p:cNvPr id="3481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55B26D4C-5ADD-4E16-880B-3A16E1EC9C96}" type="slidenum">
              <a:rPr lang="de-DE" altLang="en-US" sz="1600" b="1"/>
              <a:pPr algn="r" eaLnBrk="1" hangingPunct="1">
                <a:spcBef>
                  <a:spcPct val="0"/>
                </a:spcBef>
                <a:buClrTx/>
                <a:buFontTx/>
                <a:buNone/>
              </a:pPr>
              <a:t>18</a:t>
            </a:fld>
            <a:r>
              <a:rPr lang="de-DE" altLang="en-US" sz="1600" b="1"/>
              <a:t> -</a:t>
            </a:r>
          </a:p>
        </p:txBody>
      </p:sp>
      <p:sp>
        <p:nvSpPr>
          <p:cNvPr id="3482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49602"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graphicFrame>
        <p:nvGraphicFramePr>
          <p:cNvPr id="34822" name="Object 3"/>
          <p:cNvGraphicFramePr>
            <a:graphicFrameLocks/>
          </p:cNvGraphicFramePr>
          <p:nvPr/>
        </p:nvGraphicFramePr>
        <p:xfrm>
          <a:off x="422275" y="1871663"/>
          <a:ext cx="3776663" cy="3116262"/>
        </p:xfrm>
        <a:graphic>
          <a:graphicData uri="http://schemas.openxmlformats.org/presentationml/2006/ole">
            <mc:AlternateContent xmlns:mc="http://schemas.openxmlformats.org/markup-compatibility/2006">
              <mc:Choice xmlns:v="urn:schemas-microsoft-com:vml" Requires="v">
                <p:oleObj spid="_x0000_s35820" name="Diagramm" r:id="rId4" imgW="7438924" imgH="5314860" progId="MSGraph.Chart.8">
                  <p:embed followColorScheme="full"/>
                </p:oleObj>
              </mc:Choice>
              <mc:Fallback>
                <p:oleObj name="Diagramm" r:id="rId4" imgW="7438924" imgH="5314860"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1871663"/>
                        <a:ext cx="3776663" cy="3116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4823" name="Text Box 8"/>
          <p:cNvSpPr txBox="1">
            <a:spLocks noChangeArrowheads="1"/>
          </p:cNvSpPr>
          <p:nvPr/>
        </p:nvSpPr>
        <p:spPr bwMode="auto">
          <a:xfrm>
            <a:off x="636588" y="1601788"/>
            <a:ext cx="331787"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cs typeface="Arial" pitchFamily="34" charset="0"/>
              </a:rPr>
              <a:t>p</a:t>
            </a:r>
          </a:p>
        </p:txBody>
      </p:sp>
      <p:sp>
        <p:nvSpPr>
          <p:cNvPr id="34824" name="Line 9"/>
          <p:cNvSpPr>
            <a:spLocks noChangeShapeType="1"/>
          </p:cNvSpPr>
          <p:nvPr/>
        </p:nvSpPr>
        <p:spPr bwMode="auto">
          <a:xfrm>
            <a:off x="4044950" y="4446588"/>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34825" name="Line 10"/>
          <p:cNvSpPr>
            <a:spLocks noChangeShapeType="1"/>
          </p:cNvSpPr>
          <p:nvPr/>
        </p:nvSpPr>
        <p:spPr bwMode="auto">
          <a:xfrm rot="5400000" flipH="1">
            <a:off x="716756" y="2037557"/>
            <a:ext cx="169863"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34826" name="Text Box 14"/>
          <p:cNvSpPr txBox="1">
            <a:spLocks noChangeArrowheads="1"/>
          </p:cNvSpPr>
          <p:nvPr/>
        </p:nvSpPr>
        <p:spPr bwMode="auto">
          <a:xfrm>
            <a:off x="112713" y="3181350"/>
            <a:ext cx="5270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solidFill>
                  <a:srgbClr val="66FFFF"/>
                </a:solidFill>
                <a:cs typeface="Arial" pitchFamily="34" charset="0"/>
              </a:rPr>
              <a:t>p</a:t>
            </a:r>
            <a:r>
              <a:rPr lang="de-DE" altLang="en-US" sz="1800" baseline="-25000">
                <a:solidFill>
                  <a:srgbClr val="66FFFF"/>
                </a:solidFill>
                <a:cs typeface="Arial" pitchFamily="34" charset="0"/>
              </a:rPr>
              <a:t>1</a:t>
            </a:r>
            <a:endParaRPr lang="el-GR" altLang="en-US" sz="1800" baseline="-25000">
              <a:solidFill>
                <a:srgbClr val="66FFFF"/>
              </a:solidFill>
              <a:cs typeface="Arial" pitchFamily="34" charset="0"/>
            </a:endParaRPr>
          </a:p>
        </p:txBody>
      </p:sp>
      <p:sp>
        <p:nvSpPr>
          <p:cNvPr id="34827" name="Line 20"/>
          <p:cNvSpPr>
            <a:spLocks noChangeShapeType="1"/>
          </p:cNvSpPr>
          <p:nvPr/>
        </p:nvSpPr>
        <p:spPr bwMode="auto">
          <a:xfrm>
            <a:off x="909638" y="2576513"/>
            <a:ext cx="1749425" cy="18462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4828" name="Line 11"/>
          <p:cNvSpPr>
            <a:spLocks noChangeShapeType="1"/>
          </p:cNvSpPr>
          <p:nvPr/>
        </p:nvSpPr>
        <p:spPr bwMode="auto">
          <a:xfrm rot="10800000" flipV="1">
            <a:off x="782638" y="2306638"/>
            <a:ext cx="2249487" cy="17954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4829" name="Line 30"/>
          <p:cNvSpPr>
            <a:spLocks noChangeShapeType="1"/>
          </p:cNvSpPr>
          <p:nvPr/>
        </p:nvSpPr>
        <p:spPr bwMode="auto">
          <a:xfrm flipV="1">
            <a:off x="792163" y="3427413"/>
            <a:ext cx="920750"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4830" name="Line 24"/>
          <p:cNvSpPr>
            <a:spLocks noChangeShapeType="1"/>
          </p:cNvSpPr>
          <p:nvPr/>
        </p:nvSpPr>
        <p:spPr bwMode="auto">
          <a:xfrm rot="5400000" flipH="1">
            <a:off x="1207294" y="3913982"/>
            <a:ext cx="10112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4831" name="Oval 31"/>
          <p:cNvSpPr>
            <a:spLocks noChangeArrowheads="1"/>
          </p:cNvSpPr>
          <p:nvPr/>
        </p:nvSpPr>
        <p:spPr bwMode="auto">
          <a:xfrm>
            <a:off x="1651000" y="3370263"/>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cs typeface="Arial" pitchFamily="34" charset="0"/>
            </a:endParaRPr>
          </a:p>
        </p:txBody>
      </p:sp>
      <p:sp>
        <p:nvSpPr>
          <p:cNvPr id="34832" name="Text Box 19"/>
          <p:cNvSpPr txBox="1">
            <a:spLocks noChangeArrowheads="1"/>
          </p:cNvSpPr>
          <p:nvPr/>
        </p:nvSpPr>
        <p:spPr bwMode="auto">
          <a:xfrm>
            <a:off x="2551113" y="4090988"/>
            <a:ext cx="7778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solidFill>
                  <a:srgbClr val="66FFFF"/>
                </a:solidFill>
                <a:cs typeface="Arial" pitchFamily="34" charset="0"/>
              </a:rPr>
              <a:t>D(p)</a:t>
            </a:r>
            <a:r>
              <a:rPr lang="de-DE" altLang="en-US" sz="1800" baseline="-25000">
                <a:solidFill>
                  <a:srgbClr val="66FFFF"/>
                </a:solidFill>
                <a:cs typeface="Arial" pitchFamily="34" charset="0"/>
              </a:rPr>
              <a:t>1</a:t>
            </a:r>
            <a:endParaRPr lang="el-GR" altLang="en-US" sz="1800">
              <a:solidFill>
                <a:srgbClr val="66FFFF"/>
              </a:solidFill>
              <a:cs typeface="Arial" pitchFamily="34" charset="0"/>
            </a:endParaRPr>
          </a:p>
        </p:txBody>
      </p:sp>
      <p:sp>
        <p:nvSpPr>
          <p:cNvPr id="34833" name="Text Box 15"/>
          <p:cNvSpPr txBox="1">
            <a:spLocks noChangeArrowheads="1"/>
          </p:cNvSpPr>
          <p:nvPr/>
        </p:nvSpPr>
        <p:spPr bwMode="auto">
          <a:xfrm>
            <a:off x="2678113" y="1897063"/>
            <a:ext cx="86201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solidFill>
                  <a:srgbClr val="66FFFF"/>
                </a:solidFill>
                <a:cs typeface="Arial" pitchFamily="34" charset="0"/>
              </a:rPr>
              <a:t>S(p)</a:t>
            </a:r>
            <a:r>
              <a:rPr lang="de-DE" altLang="en-US" sz="1800" baseline="-25000">
                <a:solidFill>
                  <a:srgbClr val="66FFFF"/>
                </a:solidFill>
                <a:cs typeface="Arial" pitchFamily="34" charset="0"/>
              </a:rPr>
              <a:t>1</a:t>
            </a:r>
            <a:endParaRPr lang="el-GR" altLang="en-US" sz="1800">
              <a:solidFill>
                <a:srgbClr val="00FFFF"/>
              </a:solidFill>
              <a:cs typeface="Arial" pitchFamily="34" charset="0"/>
            </a:endParaRPr>
          </a:p>
        </p:txBody>
      </p:sp>
      <p:sp>
        <p:nvSpPr>
          <p:cNvPr id="37" name="Line 20"/>
          <p:cNvSpPr>
            <a:spLocks noChangeShapeType="1"/>
          </p:cNvSpPr>
          <p:nvPr/>
        </p:nvSpPr>
        <p:spPr bwMode="auto">
          <a:xfrm>
            <a:off x="1808163" y="2082800"/>
            <a:ext cx="1749425" cy="18462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8" name="Text Box 19"/>
          <p:cNvSpPr txBox="1">
            <a:spLocks noChangeArrowheads="1"/>
          </p:cNvSpPr>
          <p:nvPr/>
        </p:nvSpPr>
        <p:spPr bwMode="auto">
          <a:xfrm>
            <a:off x="3457575" y="3646488"/>
            <a:ext cx="779463"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solidFill>
                  <a:srgbClr val="66FFFF"/>
                </a:solidFill>
                <a:cs typeface="Arial" pitchFamily="34" charset="0"/>
              </a:rPr>
              <a:t>D(p)</a:t>
            </a:r>
            <a:r>
              <a:rPr lang="de-DE" altLang="en-US" sz="1800" baseline="-25000">
                <a:solidFill>
                  <a:srgbClr val="66FFFF"/>
                </a:solidFill>
                <a:cs typeface="Arial" pitchFamily="34" charset="0"/>
              </a:rPr>
              <a:t>2</a:t>
            </a:r>
            <a:endParaRPr lang="el-GR" altLang="en-US" sz="1800">
              <a:solidFill>
                <a:srgbClr val="66FFFF"/>
              </a:solidFill>
              <a:cs typeface="Arial" pitchFamily="34" charset="0"/>
            </a:endParaRPr>
          </a:p>
        </p:txBody>
      </p:sp>
      <p:cxnSp>
        <p:nvCxnSpPr>
          <p:cNvPr id="3" name="Gerade Verbindung mit Pfeil 2"/>
          <p:cNvCxnSpPr>
            <a:cxnSpLocks noChangeShapeType="1"/>
          </p:cNvCxnSpPr>
          <p:nvPr/>
        </p:nvCxnSpPr>
        <p:spPr bwMode="auto">
          <a:xfrm flipV="1">
            <a:off x="909638" y="2767013"/>
            <a:ext cx="0" cy="603250"/>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sp>
        <p:nvSpPr>
          <p:cNvPr id="41" name="Line 30"/>
          <p:cNvSpPr>
            <a:spLocks noChangeShapeType="1"/>
          </p:cNvSpPr>
          <p:nvPr/>
        </p:nvSpPr>
        <p:spPr bwMode="auto">
          <a:xfrm>
            <a:off x="776288" y="2754313"/>
            <a:ext cx="1719262" cy="2540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2" name="Oval 31"/>
          <p:cNvSpPr>
            <a:spLocks noChangeArrowheads="1"/>
          </p:cNvSpPr>
          <p:nvPr/>
        </p:nvSpPr>
        <p:spPr bwMode="auto">
          <a:xfrm>
            <a:off x="2393950" y="2703513"/>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cs typeface="Arial" pitchFamily="34" charset="0"/>
            </a:endParaRPr>
          </a:p>
        </p:txBody>
      </p:sp>
      <p:cxnSp>
        <p:nvCxnSpPr>
          <p:cNvPr id="44" name="Gerade Verbindung mit Pfeil 43"/>
          <p:cNvCxnSpPr>
            <a:cxnSpLocks noChangeShapeType="1"/>
          </p:cNvCxnSpPr>
          <p:nvPr/>
        </p:nvCxnSpPr>
        <p:spPr bwMode="auto">
          <a:xfrm rot="5400000" flipV="1">
            <a:off x="2113757" y="4017168"/>
            <a:ext cx="0" cy="601663"/>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sp>
        <p:nvSpPr>
          <p:cNvPr id="45" name="Line 24"/>
          <p:cNvSpPr>
            <a:spLocks noChangeShapeType="1"/>
          </p:cNvSpPr>
          <p:nvPr/>
        </p:nvSpPr>
        <p:spPr bwMode="auto">
          <a:xfrm rot="5400000" flipH="1">
            <a:off x="1610519" y="3588544"/>
            <a:ext cx="1668462"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graphicFrame>
        <p:nvGraphicFramePr>
          <p:cNvPr id="34841" name="Object 3"/>
          <p:cNvGraphicFramePr>
            <a:graphicFrameLocks/>
          </p:cNvGraphicFramePr>
          <p:nvPr/>
        </p:nvGraphicFramePr>
        <p:xfrm>
          <a:off x="4640263" y="1874838"/>
          <a:ext cx="3776662" cy="3116262"/>
        </p:xfrm>
        <a:graphic>
          <a:graphicData uri="http://schemas.openxmlformats.org/presentationml/2006/ole">
            <mc:AlternateContent xmlns:mc="http://schemas.openxmlformats.org/markup-compatibility/2006">
              <mc:Choice xmlns:v="urn:schemas-microsoft-com:vml" Requires="v">
                <p:oleObj spid="_x0000_s35821" name="Diagramm" r:id="rId6" imgW="7438924" imgH="5314860" progId="MSGraph.Chart.8">
                  <p:embed followColorScheme="full"/>
                </p:oleObj>
              </mc:Choice>
              <mc:Fallback>
                <p:oleObj name="Diagramm" r:id="rId6" imgW="7438924" imgH="5314860"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40263" y="1874838"/>
                        <a:ext cx="3776662" cy="3116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4842" name="Line 9"/>
          <p:cNvSpPr>
            <a:spLocks noChangeShapeType="1"/>
          </p:cNvSpPr>
          <p:nvPr/>
        </p:nvSpPr>
        <p:spPr bwMode="auto">
          <a:xfrm>
            <a:off x="8262938" y="4449763"/>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34843" name="Line 10"/>
          <p:cNvSpPr>
            <a:spLocks noChangeShapeType="1"/>
          </p:cNvSpPr>
          <p:nvPr/>
        </p:nvSpPr>
        <p:spPr bwMode="auto">
          <a:xfrm rot="5400000" flipH="1">
            <a:off x="4934743" y="2040732"/>
            <a:ext cx="169863"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34844" name="Text Box 14"/>
          <p:cNvSpPr txBox="1">
            <a:spLocks noChangeArrowheads="1"/>
          </p:cNvSpPr>
          <p:nvPr/>
        </p:nvSpPr>
        <p:spPr bwMode="auto">
          <a:xfrm>
            <a:off x="4330700" y="3184525"/>
            <a:ext cx="5270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solidFill>
                  <a:srgbClr val="66FFFF"/>
                </a:solidFill>
                <a:cs typeface="Arial" pitchFamily="34" charset="0"/>
              </a:rPr>
              <a:t>p</a:t>
            </a:r>
            <a:r>
              <a:rPr lang="de-DE" altLang="en-US" sz="1800" baseline="-25000">
                <a:solidFill>
                  <a:srgbClr val="66FFFF"/>
                </a:solidFill>
                <a:cs typeface="Arial" pitchFamily="34" charset="0"/>
              </a:rPr>
              <a:t>1</a:t>
            </a:r>
            <a:endParaRPr lang="el-GR" altLang="en-US" sz="1800" baseline="-25000">
              <a:solidFill>
                <a:srgbClr val="66FFFF"/>
              </a:solidFill>
              <a:cs typeface="Arial" pitchFamily="34" charset="0"/>
            </a:endParaRPr>
          </a:p>
        </p:txBody>
      </p:sp>
      <p:sp>
        <p:nvSpPr>
          <p:cNvPr id="34845" name="Line 20"/>
          <p:cNvSpPr>
            <a:spLocks noChangeShapeType="1"/>
          </p:cNvSpPr>
          <p:nvPr/>
        </p:nvSpPr>
        <p:spPr bwMode="auto">
          <a:xfrm>
            <a:off x="5127625" y="2579688"/>
            <a:ext cx="1749425" cy="18462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4846" name="Line 11"/>
          <p:cNvSpPr>
            <a:spLocks noChangeShapeType="1"/>
          </p:cNvSpPr>
          <p:nvPr/>
        </p:nvSpPr>
        <p:spPr bwMode="auto">
          <a:xfrm rot="10800000" flipV="1">
            <a:off x="5000625" y="2159000"/>
            <a:ext cx="2466975" cy="19462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4847" name="Line 30"/>
          <p:cNvSpPr>
            <a:spLocks noChangeShapeType="1"/>
          </p:cNvSpPr>
          <p:nvPr/>
        </p:nvSpPr>
        <p:spPr bwMode="auto">
          <a:xfrm flipV="1">
            <a:off x="5010150" y="3430588"/>
            <a:ext cx="920750"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4848" name="Line 24"/>
          <p:cNvSpPr>
            <a:spLocks noChangeShapeType="1"/>
          </p:cNvSpPr>
          <p:nvPr/>
        </p:nvSpPr>
        <p:spPr bwMode="auto">
          <a:xfrm rot="5400000" flipH="1">
            <a:off x="5425281" y="3917157"/>
            <a:ext cx="10112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4849" name="Oval 31"/>
          <p:cNvSpPr>
            <a:spLocks noChangeArrowheads="1"/>
          </p:cNvSpPr>
          <p:nvPr/>
        </p:nvSpPr>
        <p:spPr bwMode="auto">
          <a:xfrm>
            <a:off x="5868988" y="337343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cs typeface="Arial" pitchFamily="34" charset="0"/>
            </a:endParaRPr>
          </a:p>
        </p:txBody>
      </p:sp>
      <p:sp>
        <p:nvSpPr>
          <p:cNvPr id="34850" name="Text Box 19"/>
          <p:cNvSpPr txBox="1">
            <a:spLocks noChangeArrowheads="1"/>
          </p:cNvSpPr>
          <p:nvPr/>
        </p:nvSpPr>
        <p:spPr bwMode="auto">
          <a:xfrm>
            <a:off x="6767513" y="4094163"/>
            <a:ext cx="7794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solidFill>
                  <a:srgbClr val="66FFFF"/>
                </a:solidFill>
                <a:cs typeface="Arial" pitchFamily="34" charset="0"/>
              </a:rPr>
              <a:t>D(p)</a:t>
            </a:r>
            <a:r>
              <a:rPr lang="de-DE" altLang="en-US" sz="1800" baseline="-25000">
                <a:solidFill>
                  <a:srgbClr val="66FFFF"/>
                </a:solidFill>
                <a:cs typeface="Arial" pitchFamily="34" charset="0"/>
              </a:rPr>
              <a:t>1</a:t>
            </a:r>
            <a:endParaRPr lang="el-GR" altLang="en-US" sz="1800">
              <a:solidFill>
                <a:srgbClr val="66FFFF"/>
              </a:solidFill>
              <a:cs typeface="Arial" pitchFamily="34" charset="0"/>
            </a:endParaRPr>
          </a:p>
        </p:txBody>
      </p:sp>
      <p:sp>
        <p:nvSpPr>
          <p:cNvPr id="34851" name="Text Box 15"/>
          <p:cNvSpPr txBox="1">
            <a:spLocks noChangeArrowheads="1"/>
          </p:cNvSpPr>
          <p:nvPr/>
        </p:nvSpPr>
        <p:spPr bwMode="auto">
          <a:xfrm>
            <a:off x="7275513" y="1754188"/>
            <a:ext cx="86201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solidFill>
                  <a:srgbClr val="66FFFF"/>
                </a:solidFill>
                <a:cs typeface="Arial" pitchFamily="34" charset="0"/>
              </a:rPr>
              <a:t>S(p)</a:t>
            </a:r>
            <a:r>
              <a:rPr lang="de-DE" altLang="en-US" sz="1800" baseline="-25000">
                <a:solidFill>
                  <a:srgbClr val="66FFFF"/>
                </a:solidFill>
                <a:cs typeface="Arial" pitchFamily="34" charset="0"/>
              </a:rPr>
              <a:t>1</a:t>
            </a:r>
            <a:endParaRPr lang="el-GR" altLang="en-US" sz="1800">
              <a:solidFill>
                <a:srgbClr val="00FFFF"/>
              </a:solidFill>
              <a:cs typeface="Arial" pitchFamily="34" charset="0"/>
            </a:endParaRPr>
          </a:p>
        </p:txBody>
      </p:sp>
      <p:sp>
        <p:nvSpPr>
          <p:cNvPr id="57" name="Line 20"/>
          <p:cNvSpPr>
            <a:spLocks noChangeShapeType="1"/>
          </p:cNvSpPr>
          <p:nvPr/>
        </p:nvSpPr>
        <p:spPr bwMode="auto">
          <a:xfrm>
            <a:off x="6026150" y="2085975"/>
            <a:ext cx="1749425" cy="18462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58" name="Text Box 19"/>
          <p:cNvSpPr txBox="1">
            <a:spLocks noChangeArrowheads="1"/>
          </p:cNvSpPr>
          <p:nvPr/>
        </p:nvSpPr>
        <p:spPr bwMode="auto">
          <a:xfrm>
            <a:off x="7675563" y="3651250"/>
            <a:ext cx="779462"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solidFill>
                  <a:srgbClr val="66FFFF"/>
                </a:solidFill>
                <a:cs typeface="Arial" pitchFamily="34" charset="0"/>
              </a:rPr>
              <a:t>D(p)</a:t>
            </a:r>
            <a:r>
              <a:rPr lang="de-DE" altLang="en-US" sz="1800" baseline="-25000">
                <a:solidFill>
                  <a:srgbClr val="66FFFF"/>
                </a:solidFill>
                <a:cs typeface="Arial" pitchFamily="34" charset="0"/>
              </a:rPr>
              <a:t>2</a:t>
            </a:r>
            <a:endParaRPr lang="el-GR" altLang="en-US" sz="1800">
              <a:solidFill>
                <a:srgbClr val="66FFFF"/>
              </a:solidFill>
              <a:cs typeface="Arial" pitchFamily="34" charset="0"/>
            </a:endParaRPr>
          </a:p>
        </p:txBody>
      </p:sp>
      <p:sp>
        <p:nvSpPr>
          <p:cNvPr id="60" name="Line 30"/>
          <p:cNvSpPr>
            <a:spLocks noChangeShapeType="1"/>
          </p:cNvSpPr>
          <p:nvPr/>
        </p:nvSpPr>
        <p:spPr bwMode="auto">
          <a:xfrm>
            <a:off x="5929313" y="3443288"/>
            <a:ext cx="1398587" cy="2540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1" name="Oval 31"/>
          <p:cNvSpPr>
            <a:spLocks noChangeArrowheads="1"/>
          </p:cNvSpPr>
          <p:nvPr/>
        </p:nvSpPr>
        <p:spPr bwMode="auto">
          <a:xfrm>
            <a:off x="6611938" y="27066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cs typeface="Arial" pitchFamily="34" charset="0"/>
            </a:endParaRPr>
          </a:p>
        </p:txBody>
      </p:sp>
      <p:sp>
        <p:nvSpPr>
          <p:cNvPr id="63" name="Line 24"/>
          <p:cNvSpPr>
            <a:spLocks noChangeShapeType="1"/>
          </p:cNvSpPr>
          <p:nvPr/>
        </p:nvSpPr>
        <p:spPr bwMode="auto">
          <a:xfrm rot="5400000" flipH="1">
            <a:off x="6846888" y="3932238"/>
            <a:ext cx="927100"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cxnSp>
        <p:nvCxnSpPr>
          <p:cNvPr id="64" name="Gerade Verbindung mit Pfeil 63"/>
          <p:cNvCxnSpPr>
            <a:cxnSpLocks noChangeShapeType="1"/>
          </p:cNvCxnSpPr>
          <p:nvPr/>
        </p:nvCxnSpPr>
        <p:spPr bwMode="auto">
          <a:xfrm>
            <a:off x="6053138" y="4330700"/>
            <a:ext cx="1211262" cy="0"/>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sp>
        <p:nvSpPr>
          <p:cNvPr id="72" name="Line 24"/>
          <p:cNvSpPr>
            <a:spLocks noChangeShapeType="1"/>
          </p:cNvSpPr>
          <p:nvPr/>
        </p:nvSpPr>
        <p:spPr bwMode="auto">
          <a:xfrm rot="5400000" flipH="1">
            <a:off x="6750050" y="2867026"/>
            <a:ext cx="1120775"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cxnSp>
        <p:nvCxnSpPr>
          <p:cNvPr id="73" name="Gerade Verbindung mit Pfeil 72"/>
          <p:cNvCxnSpPr>
            <a:cxnSpLocks noChangeShapeType="1"/>
          </p:cNvCxnSpPr>
          <p:nvPr/>
        </p:nvCxnSpPr>
        <p:spPr bwMode="auto">
          <a:xfrm flipV="1">
            <a:off x="5114925" y="2782888"/>
            <a:ext cx="0" cy="601662"/>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cxnSp>
        <p:nvCxnSpPr>
          <p:cNvPr id="74" name="Gerade Verbindung mit Pfeil 73"/>
          <p:cNvCxnSpPr>
            <a:cxnSpLocks noChangeShapeType="1"/>
          </p:cNvCxnSpPr>
          <p:nvPr/>
        </p:nvCxnSpPr>
        <p:spPr bwMode="auto">
          <a:xfrm flipH="1">
            <a:off x="6705600" y="4105275"/>
            <a:ext cx="544513" cy="0"/>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sp>
        <p:nvSpPr>
          <p:cNvPr id="78" name="Line 24"/>
          <p:cNvSpPr>
            <a:spLocks noChangeShapeType="1"/>
          </p:cNvSpPr>
          <p:nvPr/>
        </p:nvSpPr>
        <p:spPr bwMode="auto">
          <a:xfrm rot="5400000" flipH="1">
            <a:off x="5834857" y="3626644"/>
            <a:ext cx="1668462"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449609" name="Geschweifte Klammer rechts 7449608"/>
          <p:cNvSpPr>
            <a:spLocks/>
          </p:cNvSpPr>
          <p:nvPr/>
        </p:nvSpPr>
        <p:spPr bwMode="auto">
          <a:xfrm>
            <a:off x="7327900" y="2306638"/>
            <a:ext cx="347663" cy="1077912"/>
          </a:xfrm>
          <a:prstGeom prst="rightBrace">
            <a:avLst>
              <a:gd name="adj1" fmla="val 8340"/>
              <a:gd name="adj2" fmla="val 50000"/>
            </a:avLst>
          </a:prstGeom>
          <a:noFill/>
          <a:ln w="38100" cap="rnd" algn="ctr">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449610" name="Textfeld 7449609"/>
          <p:cNvSpPr txBox="1">
            <a:spLocks noChangeArrowheads="1"/>
          </p:cNvSpPr>
          <p:nvPr/>
        </p:nvSpPr>
        <p:spPr bwMode="auto">
          <a:xfrm>
            <a:off x="7705725" y="2320925"/>
            <a:ext cx="1308100"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600">
                <a:solidFill>
                  <a:srgbClr val="FFFF00"/>
                </a:solidFill>
              </a:rPr>
              <a:t>Production costs higher than market price</a:t>
            </a:r>
          </a:p>
        </p:txBody>
      </p:sp>
      <p:sp>
        <p:nvSpPr>
          <p:cNvPr id="34864" name="Textfeld 81"/>
          <p:cNvSpPr txBox="1">
            <a:spLocks noChangeArrowheads="1"/>
          </p:cNvSpPr>
          <p:nvPr/>
        </p:nvSpPr>
        <p:spPr bwMode="auto">
          <a:xfrm>
            <a:off x="822325" y="5613400"/>
            <a:ext cx="2874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Neoclassical Market</a:t>
            </a:r>
          </a:p>
        </p:txBody>
      </p:sp>
      <p:sp>
        <p:nvSpPr>
          <p:cNvPr id="34865" name="Textfeld 82"/>
          <p:cNvSpPr txBox="1">
            <a:spLocks noChangeArrowheads="1"/>
          </p:cNvSpPr>
          <p:nvPr/>
        </p:nvSpPr>
        <p:spPr bwMode="auto">
          <a:xfrm>
            <a:off x="5154613" y="5637213"/>
            <a:ext cx="28765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Keynesian Market</a:t>
            </a:r>
          </a:p>
        </p:txBody>
      </p:sp>
      <p:sp>
        <p:nvSpPr>
          <p:cNvPr id="84" name="Line 30"/>
          <p:cNvSpPr>
            <a:spLocks noChangeShapeType="1"/>
          </p:cNvSpPr>
          <p:nvPr/>
        </p:nvSpPr>
        <p:spPr bwMode="auto">
          <a:xfrm>
            <a:off x="4992688" y="2740025"/>
            <a:ext cx="1720850" cy="269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 name="Geschweifte Klammer rechts 84"/>
          <p:cNvSpPr>
            <a:spLocks/>
          </p:cNvSpPr>
          <p:nvPr/>
        </p:nvSpPr>
        <p:spPr bwMode="auto">
          <a:xfrm rot="5400000">
            <a:off x="6476207" y="4252119"/>
            <a:ext cx="347662" cy="1320800"/>
          </a:xfrm>
          <a:prstGeom prst="rightBrace">
            <a:avLst>
              <a:gd name="adj1" fmla="val 8354"/>
              <a:gd name="adj2" fmla="val 50000"/>
            </a:avLst>
          </a:prstGeom>
          <a:noFill/>
          <a:ln w="38100" cap="rnd" algn="ctr">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6" name="Textfeld 85"/>
          <p:cNvSpPr txBox="1">
            <a:spLocks noChangeArrowheads="1"/>
          </p:cNvSpPr>
          <p:nvPr/>
        </p:nvSpPr>
        <p:spPr bwMode="auto">
          <a:xfrm>
            <a:off x="4976813" y="5068888"/>
            <a:ext cx="33226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600">
                <a:solidFill>
                  <a:srgbClr val="FFFF00"/>
                </a:solidFill>
              </a:rPr>
              <a:t>Immediate increase of production</a:t>
            </a:r>
          </a:p>
        </p:txBody>
      </p:sp>
      <p:sp>
        <p:nvSpPr>
          <p:cNvPr id="87" name="Textfeld 86"/>
          <p:cNvSpPr txBox="1">
            <a:spLocks noChangeArrowheads="1"/>
          </p:cNvSpPr>
          <p:nvPr/>
        </p:nvSpPr>
        <p:spPr bwMode="auto">
          <a:xfrm>
            <a:off x="3438525" y="2603500"/>
            <a:ext cx="140652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600">
                <a:solidFill>
                  <a:srgbClr val="FFFF00"/>
                </a:solidFill>
              </a:rPr>
              <a:t>Price increase with time lag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5"/>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3"/>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0"/>
                                          </p:stCondLst>
                                        </p:cTn>
                                        <p:tgtEl>
                                          <p:spTgt spid="64"/>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2"/>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744961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44960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73"/>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8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1"/>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nodeType="clickEffect">
                                  <p:stCondLst>
                                    <p:cond delay="0"/>
                                  </p:stCondLst>
                                  <p:childTnLst>
                                    <p:set>
                                      <p:cBhvr>
                                        <p:cTn id="66" dur="1" fill="hold">
                                          <p:stCondLst>
                                            <p:cond delay="0"/>
                                          </p:stCondLst>
                                        </p:cTn>
                                        <p:tgtEl>
                                          <p:spTgt spid="74"/>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8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85"/>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p:bldP spid="41" grpId="0" animBg="1"/>
      <p:bldP spid="42" grpId="0" animBg="1"/>
      <p:bldP spid="45" grpId="0" animBg="1"/>
      <p:bldP spid="57" grpId="0" animBg="1"/>
      <p:bldP spid="58" grpId="0"/>
      <p:bldP spid="60" grpId="0" animBg="1"/>
      <p:bldP spid="61" grpId="0" animBg="1"/>
      <p:bldP spid="63" grpId="0" animBg="1"/>
      <p:bldP spid="72" grpId="0" animBg="1"/>
      <p:bldP spid="78" grpId="0" animBg="1"/>
      <p:bldP spid="7449609" grpId="0" animBg="1"/>
      <p:bldP spid="7449610" grpId="0"/>
      <p:bldP spid="84" grpId="0" animBg="1"/>
      <p:bldP spid="85" grpId="0" animBg="1"/>
      <p:bldP spid="86" grpId="0"/>
      <p:bldP spid="87" grpId="0"/>
    </p:bldLst>
  </p:timing>
</p:sld>
</file>

<file path=ppt/slides/slide1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070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F39E942-32D7-487A-98E4-E09D9DBC7AFE}" type="slidenum">
              <a:rPr lang="de-DE" altLang="en-US" sz="1600" smtClean="0"/>
              <a:pPr>
                <a:spcBef>
                  <a:spcPct val="0"/>
                </a:spcBef>
                <a:buClrTx/>
                <a:buFontTx/>
                <a:buNone/>
              </a:pPr>
              <a:t>180</a:t>
            </a:fld>
            <a:r>
              <a:rPr lang="de-DE" altLang="en-US" sz="1600"/>
              <a:t> -</a:t>
            </a:r>
          </a:p>
        </p:txBody>
      </p:sp>
      <p:sp>
        <p:nvSpPr>
          <p:cNvPr id="20070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2789ABB-A39E-4BA4-8BA0-72359ABB7234}" type="slidenum">
              <a:rPr lang="de-DE" altLang="en-US" sz="1600" b="1"/>
              <a:pPr algn="r" eaLnBrk="1" hangingPunct="1">
                <a:spcBef>
                  <a:spcPct val="0"/>
                </a:spcBef>
                <a:buClrTx/>
                <a:buFontTx/>
                <a:buNone/>
              </a:pPr>
              <a:t>180</a:t>
            </a:fld>
            <a:r>
              <a:rPr lang="de-DE" altLang="en-US" sz="1600" b="1"/>
              <a:t> -</a:t>
            </a:r>
          </a:p>
        </p:txBody>
      </p:sp>
      <p:sp>
        <p:nvSpPr>
          <p:cNvPr id="20070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00709" name="Rectangle 2"/>
          <p:cNvSpPr>
            <a:spLocks noGrp="1" noChangeArrowheads="1"/>
          </p:cNvSpPr>
          <p:nvPr>
            <p:ph type="body" idx="4294967295"/>
          </p:nvPr>
        </p:nvSpPr>
        <p:spPr>
          <a:xfrm>
            <a:off x="457200" y="1019175"/>
            <a:ext cx="8229600" cy="5838825"/>
          </a:xfrm>
          <a:noFill/>
        </p:spPr>
        <p:txBody>
          <a:bodyPr/>
          <a:lstStyle/>
          <a:p>
            <a:pPr marL="457200" indent="-457200" eaLnBrk="1" hangingPunct="1">
              <a:lnSpc>
                <a:spcPct val="0"/>
              </a:lnSpc>
            </a:pPr>
            <a:endParaRPr lang="en-US" altLang="en-US" sz="2000">
              <a:cs typeface="Arial" pitchFamily="34" charset="0"/>
            </a:endParaRPr>
          </a:p>
          <a:p>
            <a:pPr marL="457200" indent="-457200" eaLnBrk="1" hangingPunct="1">
              <a:lnSpc>
                <a:spcPct val="0"/>
              </a:lnSpc>
            </a:pPr>
            <a:endParaRPr lang="en-US" altLang="en-US" sz="2000">
              <a:cs typeface="Arial" pitchFamily="34" charset="0"/>
            </a:endParaRPr>
          </a:p>
          <a:p>
            <a:pPr marL="457200" indent="-457200" eaLnBrk="1" hangingPunct="1"/>
            <a:r>
              <a:rPr lang="en-US" altLang="en-US" sz="2000">
                <a:cs typeface="Arial" pitchFamily="34" charset="0"/>
              </a:rPr>
              <a:t>As the above analysis has shown, “in the long run” (=when prices start to adjust) </a:t>
            </a:r>
            <a:r>
              <a:rPr lang="en-US" altLang="en-US" sz="2000">
                <a:solidFill>
                  <a:srgbClr val="00FF00"/>
                </a:solidFill>
                <a:cs typeface="Arial" pitchFamily="34" charset="0"/>
              </a:rPr>
              <a:t>the economy</a:t>
            </a:r>
            <a:r>
              <a:rPr lang="en-US" altLang="en-US" sz="2000">
                <a:cs typeface="Arial" pitchFamily="34" charset="0"/>
              </a:rPr>
              <a:t> is able to find its way </a:t>
            </a:r>
            <a:r>
              <a:rPr lang="en-US" altLang="en-US" sz="2000">
                <a:solidFill>
                  <a:srgbClr val="00FF00"/>
                </a:solidFill>
                <a:cs typeface="Arial" pitchFamily="34" charset="0"/>
              </a:rPr>
              <a:t>out of recession without</a:t>
            </a:r>
            <a:r>
              <a:rPr lang="en-US" altLang="en-US" sz="2000">
                <a:cs typeface="Arial" pitchFamily="34" charset="0"/>
              </a:rPr>
              <a:t> any </a:t>
            </a:r>
            <a:r>
              <a:rPr lang="en-US" altLang="en-US" sz="2000">
                <a:solidFill>
                  <a:srgbClr val="00FF00"/>
                </a:solidFill>
                <a:cs typeface="Arial" pitchFamily="34" charset="0"/>
              </a:rPr>
              <a:t>help by the government</a:t>
            </a:r>
            <a:r>
              <a:rPr lang="en-US" altLang="en-US" sz="2000">
                <a:cs typeface="Arial" pitchFamily="34" charset="0"/>
              </a:rPr>
              <a:t>.</a:t>
            </a:r>
          </a:p>
          <a:p>
            <a:pPr marL="457200" indent="-457200" eaLnBrk="1" hangingPunct="1"/>
            <a:r>
              <a:rPr lang="en-US" altLang="en-US" sz="2000">
                <a:cs typeface="Arial" pitchFamily="34" charset="0"/>
              </a:rPr>
              <a:t>In other words, </a:t>
            </a:r>
            <a:r>
              <a:rPr lang="en-US" altLang="en-US" sz="2000">
                <a:solidFill>
                  <a:schemeClr val="hlink"/>
                </a:solidFill>
                <a:cs typeface="Arial" pitchFamily="34" charset="0"/>
              </a:rPr>
              <a:t>in the long</a:t>
            </a:r>
            <a:r>
              <a:rPr lang="en-US" altLang="en-US" sz="2000">
                <a:cs typeface="Arial" pitchFamily="34" charset="0"/>
              </a:rPr>
              <a:t> run the “</a:t>
            </a:r>
            <a:r>
              <a:rPr lang="en-US" altLang="en-US" sz="2000">
                <a:solidFill>
                  <a:srgbClr val="00FF00"/>
                </a:solidFill>
                <a:cs typeface="Arial" pitchFamily="34" charset="0"/>
              </a:rPr>
              <a:t>self-healing capacities</a:t>
            </a:r>
            <a:r>
              <a:rPr lang="en-US" altLang="en-US" sz="2000">
                <a:cs typeface="Arial" pitchFamily="34" charset="0"/>
              </a:rPr>
              <a:t>” of the market </a:t>
            </a:r>
            <a:r>
              <a:rPr lang="en-US" altLang="en-US" sz="2000">
                <a:solidFill>
                  <a:srgbClr val="00FF00"/>
                </a:solidFill>
                <a:cs typeface="Arial" pitchFamily="34" charset="0"/>
              </a:rPr>
              <a:t>work</a:t>
            </a:r>
            <a:r>
              <a:rPr lang="en-US" altLang="en-US" sz="2000">
                <a:cs typeface="Arial" pitchFamily="34" charset="0"/>
              </a:rPr>
              <a:t> – even under the assumptions of the Keynesian model.</a:t>
            </a:r>
          </a:p>
          <a:p>
            <a:pPr marL="457200" indent="-457200" eaLnBrk="1" hangingPunct="1">
              <a:lnSpc>
                <a:spcPct val="30000"/>
              </a:lnSpc>
            </a:pPr>
            <a:endParaRPr lang="en-US" altLang="en-US" sz="2000">
              <a:cs typeface="Arial" pitchFamily="34" charset="0"/>
            </a:endParaRPr>
          </a:p>
          <a:p>
            <a:pPr marL="457200" indent="-457200" eaLnBrk="1" hangingPunct="1"/>
            <a:r>
              <a:rPr lang="en-US" altLang="en-US" sz="2000">
                <a:cs typeface="Arial" pitchFamily="34" charset="0"/>
              </a:rPr>
              <a:t>This however means, that the </a:t>
            </a:r>
            <a:r>
              <a:rPr lang="en-US" altLang="en-US" sz="2000">
                <a:solidFill>
                  <a:srgbClr val="00FF00"/>
                </a:solidFill>
                <a:cs typeface="Arial" pitchFamily="34" charset="0"/>
              </a:rPr>
              <a:t>Keynesian theory</a:t>
            </a:r>
            <a:r>
              <a:rPr lang="en-US" altLang="en-US" sz="2000">
                <a:cs typeface="Arial" pitchFamily="34" charset="0"/>
              </a:rPr>
              <a:t> does </a:t>
            </a:r>
            <a:r>
              <a:rPr lang="en-US" altLang="en-US" sz="2000">
                <a:solidFill>
                  <a:schemeClr val="hlink"/>
                </a:solidFill>
                <a:cs typeface="Arial" pitchFamily="34" charset="0"/>
              </a:rPr>
              <a:t>not</a:t>
            </a:r>
            <a:r>
              <a:rPr lang="en-US" altLang="en-US" sz="2000">
                <a:cs typeface="Arial" pitchFamily="34" charset="0"/>
              </a:rPr>
              <a:t> </a:t>
            </a:r>
            <a:r>
              <a:rPr lang="en-US" altLang="en-US" sz="2000">
                <a:solidFill>
                  <a:srgbClr val="00FF00"/>
                </a:solidFill>
                <a:cs typeface="Arial" pitchFamily="34" charset="0"/>
              </a:rPr>
              <a:t>imply</a:t>
            </a:r>
            <a:r>
              <a:rPr lang="en-US" altLang="en-US" sz="2000">
                <a:cs typeface="Arial" pitchFamily="34" charset="0"/>
              </a:rPr>
              <a:t> the </a:t>
            </a:r>
            <a:r>
              <a:rPr lang="en-US" altLang="en-US" sz="2000">
                <a:solidFill>
                  <a:schemeClr val="hlink"/>
                </a:solidFill>
                <a:cs typeface="Arial" pitchFamily="34" charset="0"/>
              </a:rPr>
              <a:t>necessity</a:t>
            </a:r>
            <a:r>
              <a:rPr lang="en-US" altLang="en-US" sz="2000">
                <a:cs typeface="Arial" pitchFamily="34" charset="0"/>
              </a:rPr>
              <a:t> of government </a:t>
            </a:r>
            <a:r>
              <a:rPr lang="en-US" altLang="en-US" sz="2000">
                <a:solidFill>
                  <a:srgbClr val="00FF00"/>
                </a:solidFill>
                <a:cs typeface="Arial" pitchFamily="34" charset="0"/>
              </a:rPr>
              <a:t>anti-cyclical policy</a:t>
            </a:r>
            <a:r>
              <a:rPr lang="en-US" altLang="en-US" sz="2000">
                <a:cs typeface="Arial" pitchFamily="34" charset="0"/>
              </a:rPr>
              <a:t>.</a:t>
            </a:r>
          </a:p>
          <a:p>
            <a:pPr marL="457200" indent="-457200" eaLnBrk="1" hangingPunct="1">
              <a:lnSpc>
                <a:spcPct val="30000"/>
              </a:lnSpc>
            </a:pPr>
            <a:endParaRPr lang="en-US" altLang="en-US" sz="2000">
              <a:cs typeface="Arial" pitchFamily="34" charset="0"/>
            </a:endParaRPr>
          </a:p>
          <a:p>
            <a:pPr marL="457200" indent="-457200" eaLnBrk="1" hangingPunct="1"/>
            <a:r>
              <a:rPr lang="en-US" altLang="en-US" sz="2000">
                <a:cs typeface="Arial" pitchFamily="34" charset="0"/>
              </a:rPr>
              <a:t>The Keynesian theory implies however that government business cycle policy makes sense, if it allows to </a:t>
            </a:r>
            <a:r>
              <a:rPr lang="en-US" altLang="en-US" sz="2000">
                <a:solidFill>
                  <a:schemeClr val="hlink"/>
                </a:solidFill>
                <a:cs typeface="Arial" pitchFamily="34" charset="0"/>
              </a:rPr>
              <a:t>accelerate</a:t>
            </a:r>
            <a:r>
              <a:rPr lang="en-US" altLang="en-US" sz="2000">
                <a:cs typeface="Arial" pitchFamily="34" charset="0"/>
              </a:rPr>
              <a:t> the process of </a:t>
            </a:r>
            <a:r>
              <a:rPr lang="en-US" altLang="en-US" sz="2000">
                <a:solidFill>
                  <a:srgbClr val="00FF00"/>
                </a:solidFill>
                <a:cs typeface="Arial" pitchFamily="34" charset="0"/>
              </a:rPr>
              <a:t>economic recovery</a:t>
            </a:r>
            <a:r>
              <a:rPr lang="en-US" altLang="en-US" sz="2000">
                <a:cs typeface="Arial" pitchFamily="34" charset="0"/>
              </a:rPr>
              <a:t>.</a:t>
            </a:r>
          </a:p>
          <a:p>
            <a:pPr marL="457200" indent="-457200" eaLnBrk="1" hangingPunct="1">
              <a:lnSpc>
                <a:spcPct val="10000"/>
              </a:lnSpc>
            </a:pPr>
            <a:endParaRPr lang="en-US" altLang="en-US" sz="2000">
              <a:cs typeface="Arial" pitchFamily="34" charset="0"/>
            </a:endParaRPr>
          </a:p>
          <a:p>
            <a:pPr marL="457200" indent="-457200" eaLnBrk="1" hangingPunct="1"/>
            <a:r>
              <a:rPr lang="en-US" altLang="en-US" sz="2000">
                <a:cs typeface="Arial" pitchFamily="34" charset="0"/>
              </a:rPr>
              <a:t>Such an acceleration of economic recovery is, however, only possible </a:t>
            </a:r>
            <a:r>
              <a:rPr lang="en-US" altLang="en-US" sz="2000">
                <a:solidFill>
                  <a:srgbClr val="00FF00"/>
                </a:solidFill>
                <a:cs typeface="Arial" pitchFamily="34" charset="0"/>
              </a:rPr>
              <a:t>if the government</a:t>
            </a:r>
            <a:r>
              <a:rPr lang="en-US" altLang="en-US" sz="2000">
                <a:cs typeface="Arial" pitchFamily="34" charset="0"/>
              </a:rPr>
              <a:t> (or the central bank) is </a:t>
            </a:r>
            <a:r>
              <a:rPr lang="en-US" altLang="en-US" sz="2000">
                <a:solidFill>
                  <a:srgbClr val="00FF00"/>
                </a:solidFill>
                <a:cs typeface="Arial" pitchFamily="34" charset="0"/>
              </a:rPr>
              <a:t>able to react</a:t>
            </a:r>
            <a:r>
              <a:rPr lang="en-US" altLang="en-US" sz="2000">
                <a:cs typeface="Arial" pitchFamily="34" charset="0"/>
              </a:rPr>
              <a:t> in face of a recession </a:t>
            </a:r>
            <a:r>
              <a:rPr lang="en-US" altLang="en-US" sz="2000">
                <a:solidFill>
                  <a:schemeClr val="hlink"/>
                </a:solidFill>
                <a:cs typeface="Arial" pitchFamily="34" charset="0"/>
              </a:rPr>
              <a:t>before</a:t>
            </a:r>
            <a:r>
              <a:rPr lang="en-US" altLang="en-US" sz="2000">
                <a:solidFill>
                  <a:srgbClr val="00FF00"/>
                </a:solidFill>
                <a:cs typeface="Arial" pitchFamily="34" charset="0"/>
              </a:rPr>
              <a:t> firms start </a:t>
            </a:r>
            <a:r>
              <a:rPr lang="en-US" altLang="en-US" sz="2000">
                <a:solidFill>
                  <a:srgbClr val="FFC000"/>
                </a:solidFill>
                <a:cs typeface="Arial" pitchFamily="34" charset="0"/>
              </a:rPr>
              <a:t>lowering their prices </a:t>
            </a:r>
            <a:r>
              <a:rPr lang="en-US" altLang="en-US" sz="2000">
                <a:cs typeface="Arial" pitchFamily="34" charset="0"/>
              </a:rPr>
              <a:t>(and cause a recovery in this way).</a:t>
            </a:r>
          </a:p>
        </p:txBody>
      </p:sp>
      <p:sp>
        <p:nvSpPr>
          <p:cNvPr id="7724046" name="Rectangle 14"/>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173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137C59D5-B0EE-4BFB-99D4-D6A654D879FA}" type="slidenum">
              <a:rPr lang="de-DE" altLang="en-US" sz="1600" smtClean="0"/>
              <a:pPr>
                <a:spcBef>
                  <a:spcPct val="0"/>
                </a:spcBef>
                <a:buClrTx/>
                <a:buFontTx/>
                <a:buNone/>
              </a:pPr>
              <a:t>181</a:t>
            </a:fld>
            <a:r>
              <a:rPr lang="de-DE" altLang="en-US" sz="1600"/>
              <a:t> -</a:t>
            </a:r>
          </a:p>
        </p:txBody>
      </p:sp>
      <p:sp>
        <p:nvSpPr>
          <p:cNvPr id="20173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C0B0BE9E-9CCA-4913-85C2-491E53E1CDE6}" type="slidenum">
              <a:rPr lang="de-DE" altLang="en-US" sz="1600" b="1"/>
              <a:pPr algn="r" eaLnBrk="1" hangingPunct="1">
                <a:spcBef>
                  <a:spcPct val="0"/>
                </a:spcBef>
                <a:buClrTx/>
                <a:buFontTx/>
                <a:buNone/>
              </a:pPr>
              <a:t>181</a:t>
            </a:fld>
            <a:r>
              <a:rPr lang="de-DE" altLang="en-US" sz="1600" b="1"/>
              <a:t> -</a:t>
            </a:r>
          </a:p>
        </p:txBody>
      </p:sp>
      <p:sp>
        <p:nvSpPr>
          <p:cNvPr id="20173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01733" name="Rectangle 2"/>
          <p:cNvSpPr>
            <a:spLocks noGrp="1" noChangeArrowheads="1"/>
          </p:cNvSpPr>
          <p:nvPr>
            <p:ph type="body" idx="4294967295"/>
          </p:nvPr>
        </p:nvSpPr>
        <p:spPr>
          <a:xfrm>
            <a:off x="457200" y="1019175"/>
            <a:ext cx="8686800" cy="5838825"/>
          </a:xfrm>
          <a:noFill/>
        </p:spPr>
        <p:txBody>
          <a:bodyPr/>
          <a:lstStyle/>
          <a:p>
            <a:pPr marL="457200" indent="-457200" eaLnBrk="1" hangingPunct="1">
              <a:lnSpc>
                <a:spcPct val="0"/>
              </a:lnSpc>
            </a:pPr>
            <a:endParaRPr lang="en-US" altLang="en-US">
              <a:cs typeface="Arial" pitchFamily="34" charset="0"/>
            </a:endParaRPr>
          </a:p>
          <a:p>
            <a:pPr marL="876300" lvl="1" indent="-419100" eaLnBrk="1" hangingPunct="1">
              <a:lnSpc>
                <a:spcPct val="10000"/>
              </a:lnSpc>
            </a:pPr>
            <a:endParaRPr lang="en-US" altLang="en-US">
              <a:cs typeface="Arial" pitchFamily="34" charset="0"/>
            </a:endParaRPr>
          </a:p>
          <a:p>
            <a:pPr marL="457200" indent="-457200" eaLnBrk="1" hangingPunct="1"/>
            <a:r>
              <a:rPr lang="en-US" altLang="en-US" sz="2000">
                <a:cs typeface="Arial" pitchFamily="34" charset="0"/>
              </a:rPr>
              <a:t>Consequently, the</a:t>
            </a:r>
            <a:r>
              <a:rPr lang="en-US" altLang="en-US" sz="2000">
                <a:solidFill>
                  <a:srgbClr val="00FF00"/>
                </a:solidFill>
                <a:cs typeface="Arial" pitchFamily="34" charset="0"/>
              </a:rPr>
              <a:t> time-frame</a:t>
            </a:r>
            <a:r>
              <a:rPr lang="en-US" altLang="en-US" sz="2000">
                <a:cs typeface="Arial" pitchFamily="34" charset="0"/>
              </a:rPr>
              <a:t> for government business cycle policy corresponds to the span of time until firms start adjusting their prices (about </a:t>
            </a:r>
            <a:r>
              <a:rPr lang="en-US" altLang="en-US" sz="2000">
                <a:solidFill>
                  <a:srgbClr val="00FF00"/>
                </a:solidFill>
                <a:cs typeface="Arial" pitchFamily="34" charset="0"/>
              </a:rPr>
              <a:t>1 year</a:t>
            </a:r>
            <a:r>
              <a:rPr lang="en-US" altLang="en-US" sz="2000">
                <a:cs typeface="Arial" pitchFamily="34" charset="0"/>
              </a:rPr>
              <a:t>).</a:t>
            </a:r>
          </a:p>
          <a:p>
            <a:pPr marL="457200" indent="-457200" eaLnBrk="1" hangingPunct="1">
              <a:lnSpc>
                <a:spcPct val="10000"/>
              </a:lnSpc>
            </a:pPr>
            <a:endParaRPr lang="en-US" altLang="en-US" sz="2000">
              <a:cs typeface="Arial" pitchFamily="34" charset="0"/>
            </a:endParaRPr>
          </a:p>
          <a:p>
            <a:pPr marL="457200" indent="-457200" eaLnBrk="1" hangingPunct="1"/>
            <a:r>
              <a:rPr lang="en-US" altLang="en-US" sz="2000">
                <a:solidFill>
                  <a:srgbClr val="00FF00"/>
                </a:solidFill>
                <a:cs typeface="Arial" pitchFamily="34" charset="0"/>
              </a:rPr>
              <a:t>Only</a:t>
            </a:r>
            <a:r>
              <a:rPr lang="en-US" altLang="en-US" sz="2000">
                <a:cs typeface="Arial" pitchFamily="34" charset="0"/>
              </a:rPr>
              <a:t> </a:t>
            </a:r>
            <a:r>
              <a:rPr lang="en-US" altLang="en-US" sz="2000">
                <a:solidFill>
                  <a:srgbClr val="00FF00"/>
                </a:solidFill>
                <a:cs typeface="Arial" pitchFamily="34" charset="0"/>
              </a:rPr>
              <a:t>if</a:t>
            </a:r>
            <a:r>
              <a:rPr lang="en-US" altLang="en-US" sz="2000">
                <a:cs typeface="Arial" pitchFamily="34" charset="0"/>
              </a:rPr>
              <a:t> the government (and/or the central bank) is able to increase the demand for goods before firms </a:t>
            </a:r>
            <a:r>
              <a:rPr lang="en-US" altLang="en-US" sz="2000">
                <a:solidFill>
                  <a:srgbClr val="00FF00"/>
                </a:solidFill>
                <a:cs typeface="Arial" pitchFamily="34" charset="0"/>
              </a:rPr>
              <a:t>start adjusting</a:t>
            </a:r>
            <a:r>
              <a:rPr lang="en-US" altLang="en-US" sz="2000">
                <a:cs typeface="Arial" pitchFamily="34" charset="0"/>
              </a:rPr>
              <a:t> their prices, it is </a:t>
            </a:r>
            <a:r>
              <a:rPr lang="en-US" altLang="en-US" sz="2000">
                <a:solidFill>
                  <a:srgbClr val="00FF00"/>
                </a:solidFill>
                <a:cs typeface="Arial" pitchFamily="34" charset="0"/>
              </a:rPr>
              <a:t>possible to shorten</a:t>
            </a:r>
            <a:r>
              <a:rPr lang="en-US" altLang="en-US" sz="2000">
                <a:cs typeface="Arial" pitchFamily="34" charset="0"/>
              </a:rPr>
              <a:t> the duration of the autonomous adjustment process of the economy.</a:t>
            </a:r>
          </a:p>
          <a:p>
            <a:pPr marL="457200" indent="-457200" eaLnBrk="1" hangingPunct="1">
              <a:lnSpc>
                <a:spcPct val="10000"/>
              </a:lnSpc>
            </a:pPr>
            <a:endParaRPr lang="en-US" altLang="en-US" sz="2000">
              <a:cs typeface="Arial" pitchFamily="34" charset="0"/>
            </a:endParaRPr>
          </a:p>
          <a:p>
            <a:pPr marL="457200" indent="-457200" eaLnBrk="1" hangingPunct="1"/>
            <a:r>
              <a:rPr lang="en-US" altLang="en-US" sz="2000">
                <a:solidFill>
                  <a:srgbClr val="00FF00"/>
                </a:solidFill>
                <a:cs typeface="Arial" pitchFamily="34" charset="0"/>
              </a:rPr>
              <a:t>If</a:t>
            </a:r>
            <a:r>
              <a:rPr lang="en-US" altLang="en-US" sz="2000">
                <a:cs typeface="Arial" pitchFamily="34" charset="0"/>
              </a:rPr>
              <a:t> fiscal and monetary policy come </a:t>
            </a:r>
            <a:r>
              <a:rPr lang="en-US" altLang="en-US" sz="2000">
                <a:solidFill>
                  <a:srgbClr val="00FF00"/>
                </a:solidFill>
                <a:cs typeface="Arial" pitchFamily="34" charset="0"/>
              </a:rPr>
              <a:t>to late</a:t>
            </a:r>
            <a:r>
              <a:rPr lang="en-US" altLang="en-US" sz="2000">
                <a:cs typeface="Arial" pitchFamily="34" charset="0"/>
              </a:rPr>
              <a:t>, i.e. when firms have already reduced their prices, </a:t>
            </a:r>
            <a:r>
              <a:rPr lang="en-US" altLang="en-US" sz="2000">
                <a:solidFill>
                  <a:srgbClr val="00FF00"/>
                </a:solidFill>
                <a:cs typeface="Arial" pitchFamily="34" charset="0"/>
              </a:rPr>
              <a:t>this may cause an excess demand</a:t>
            </a:r>
            <a:r>
              <a:rPr lang="en-US" altLang="en-US" sz="2000">
                <a:cs typeface="Arial" pitchFamily="34" charset="0"/>
              </a:rPr>
              <a:t> for goods that can lead to an </a:t>
            </a:r>
            <a:r>
              <a:rPr lang="en-US" altLang="en-US" sz="2000">
                <a:solidFill>
                  <a:schemeClr val="hlink"/>
                </a:solidFill>
                <a:cs typeface="Arial" pitchFamily="34" charset="0"/>
              </a:rPr>
              <a:t>overheating</a:t>
            </a:r>
            <a:r>
              <a:rPr lang="en-US" altLang="en-US" sz="2000">
                <a:solidFill>
                  <a:srgbClr val="00FF00"/>
                </a:solidFill>
                <a:cs typeface="Arial" pitchFamily="34" charset="0"/>
              </a:rPr>
              <a:t> of the economy</a:t>
            </a:r>
            <a:r>
              <a:rPr lang="en-US" altLang="en-US" sz="2000">
                <a:cs typeface="Arial" pitchFamily="34" charset="0"/>
              </a:rPr>
              <a:t>:</a:t>
            </a:r>
          </a:p>
          <a:p>
            <a:pPr marL="457200" indent="-457200" eaLnBrk="1" hangingPunct="1"/>
            <a:r>
              <a:rPr lang="en-US" altLang="en-US" sz="2000">
                <a:cs typeface="Arial" pitchFamily="34" charset="0"/>
              </a:rPr>
              <a:t>The following graphs illustrate this problem:</a:t>
            </a:r>
          </a:p>
        </p:txBody>
      </p:sp>
      <p:sp>
        <p:nvSpPr>
          <p:cNvPr id="7726094" name="Rectangle 14"/>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275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199FB7F0-D1B5-4646-9B1C-55E1B34F1E10}" type="slidenum">
              <a:rPr lang="de-DE" altLang="en-US" sz="1600" smtClean="0"/>
              <a:pPr>
                <a:spcBef>
                  <a:spcPct val="0"/>
                </a:spcBef>
                <a:buClrTx/>
                <a:buFontTx/>
                <a:buNone/>
              </a:pPr>
              <a:t>182</a:t>
            </a:fld>
            <a:r>
              <a:rPr lang="de-DE" altLang="en-US" sz="1600"/>
              <a:t> -</a:t>
            </a:r>
          </a:p>
        </p:txBody>
      </p:sp>
      <p:sp>
        <p:nvSpPr>
          <p:cNvPr id="202755"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600"/>
              <a:t>Prof. Dr. Rainer Maurer</a:t>
            </a:r>
          </a:p>
        </p:txBody>
      </p:sp>
      <p:sp>
        <p:nvSpPr>
          <p:cNvPr id="7726094" name="Rectangle 14"/>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en-US" sz="2400" dirty="0"/>
          </a:p>
        </p:txBody>
      </p:sp>
      <p:sp>
        <p:nvSpPr>
          <p:cNvPr id="202757" name="Text Box 5"/>
          <p:cNvSpPr txBox="1">
            <a:spLocks noChangeArrowheads="1"/>
          </p:cNvSpPr>
          <p:nvPr/>
        </p:nvSpPr>
        <p:spPr bwMode="auto">
          <a:xfrm>
            <a:off x="203200" y="1244600"/>
            <a:ext cx="8674100" cy="304800"/>
          </a:xfrm>
          <a:prstGeom prst="rect">
            <a:avLst/>
          </a:prstGeom>
          <a:noFill/>
          <a:ln w="12700" algn="ctr">
            <a:solidFill>
              <a:schemeClr val="tx1"/>
            </a:solidFill>
            <a:miter lim="800000"/>
            <a:headEnd type="none" w="lg" len="med"/>
            <a:tailEnd type="none" w="lg" len="med"/>
          </a:ln>
          <a:extLst>
            <a:ext uri="{909E8E84-426E-40DD-AFC4-6F175D3DCCD1}">
              <a14:hiddenFill xmlns:a14="http://schemas.microsoft.com/office/drawing/2010/main">
                <a:solidFill>
                  <a:srgbClr val="FFFFFF"/>
                </a:solidFill>
              </a14:hiddenFill>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solidFill>
                  <a:srgbClr val="FF0000"/>
                </a:solidFill>
              </a:rPr>
              <a:t>Ideal Case:</a:t>
            </a:r>
            <a:r>
              <a:rPr lang="en-US" altLang="en-US" sz="2000"/>
              <a:t> No Implementation Lag =&gt; No Danger of Overheating: </a:t>
            </a:r>
          </a:p>
        </p:txBody>
      </p:sp>
      <p:sp>
        <p:nvSpPr>
          <p:cNvPr id="202758" name="Line 6"/>
          <p:cNvSpPr>
            <a:spLocks noChangeShapeType="1"/>
          </p:cNvSpPr>
          <p:nvPr/>
        </p:nvSpPr>
        <p:spPr bwMode="auto">
          <a:xfrm>
            <a:off x="368300" y="3897313"/>
            <a:ext cx="6680200" cy="12700"/>
          </a:xfrm>
          <a:prstGeom prst="line">
            <a:avLst/>
          </a:prstGeom>
          <a:noFill/>
          <a:ln w="38100">
            <a:solidFill>
              <a:schemeClr val="tx1"/>
            </a:solidFill>
            <a:round/>
            <a:headEnd type="none" w="lg" len="med"/>
            <a:tailEnd type="triangle" w="lg" len="lg"/>
          </a:ln>
          <a:extLst>
            <a:ext uri="{909E8E84-426E-40DD-AFC4-6F175D3DCCD1}">
              <a14:hiddenFill xmlns:a14="http://schemas.microsoft.com/office/drawing/2010/main">
                <a:noFill/>
              </a14:hiddenFill>
            </a:ext>
          </a:extLst>
        </p:spPr>
        <p:txBody>
          <a:bodyPr lIns="0" tIns="0" rIns="0" bIns="0"/>
          <a:lstStyle/>
          <a:p>
            <a:endParaRPr lang="en-US"/>
          </a:p>
        </p:txBody>
      </p:sp>
      <p:sp>
        <p:nvSpPr>
          <p:cNvPr id="202759" name="Line 7"/>
          <p:cNvSpPr>
            <a:spLocks noChangeShapeType="1"/>
          </p:cNvSpPr>
          <p:nvPr/>
        </p:nvSpPr>
        <p:spPr bwMode="auto">
          <a:xfrm>
            <a:off x="787400" y="3771900"/>
            <a:ext cx="0" cy="266700"/>
          </a:xfrm>
          <a:prstGeom prst="line">
            <a:avLst/>
          </a:prstGeom>
          <a:noFill/>
          <a:ln w="38100">
            <a:solidFill>
              <a:schemeClr val="tx1"/>
            </a:solidFill>
            <a:round/>
            <a:headEnd type="none" w="lg" len="med"/>
            <a:tailEnd type="none" w="lg" len="lg"/>
          </a:ln>
          <a:extLst>
            <a:ext uri="{909E8E84-426E-40DD-AFC4-6F175D3DCCD1}">
              <a14:hiddenFill xmlns:a14="http://schemas.microsoft.com/office/drawing/2010/main">
                <a:noFill/>
              </a14:hiddenFill>
            </a:ext>
          </a:extLst>
        </p:spPr>
        <p:txBody>
          <a:bodyPr lIns="0" tIns="0" rIns="0" bIns="0"/>
          <a:lstStyle/>
          <a:p>
            <a:endParaRPr lang="en-US"/>
          </a:p>
        </p:txBody>
      </p:sp>
      <p:sp>
        <p:nvSpPr>
          <p:cNvPr id="202760" name="Line 8"/>
          <p:cNvSpPr>
            <a:spLocks noChangeShapeType="1"/>
          </p:cNvSpPr>
          <p:nvPr/>
        </p:nvSpPr>
        <p:spPr bwMode="auto">
          <a:xfrm>
            <a:off x="2554288" y="3786188"/>
            <a:ext cx="0" cy="266700"/>
          </a:xfrm>
          <a:prstGeom prst="line">
            <a:avLst/>
          </a:prstGeom>
          <a:noFill/>
          <a:ln w="38100">
            <a:solidFill>
              <a:schemeClr val="tx1"/>
            </a:solidFill>
            <a:round/>
            <a:headEnd type="none" w="lg" len="med"/>
            <a:tailEnd type="none" w="lg" len="lg"/>
          </a:ln>
          <a:extLst>
            <a:ext uri="{909E8E84-426E-40DD-AFC4-6F175D3DCCD1}">
              <a14:hiddenFill xmlns:a14="http://schemas.microsoft.com/office/drawing/2010/main">
                <a:noFill/>
              </a14:hiddenFill>
            </a:ext>
          </a:extLst>
        </p:spPr>
        <p:txBody>
          <a:bodyPr lIns="0" tIns="0" rIns="0" bIns="0"/>
          <a:lstStyle/>
          <a:p>
            <a:endParaRPr lang="en-US"/>
          </a:p>
        </p:txBody>
      </p:sp>
      <p:sp>
        <p:nvSpPr>
          <p:cNvPr id="202761" name="Line 9"/>
          <p:cNvSpPr>
            <a:spLocks noChangeShapeType="1"/>
          </p:cNvSpPr>
          <p:nvPr/>
        </p:nvSpPr>
        <p:spPr bwMode="auto">
          <a:xfrm>
            <a:off x="4359275" y="3787775"/>
            <a:ext cx="0" cy="266700"/>
          </a:xfrm>
          <a:prstGeom prst="line">
            <a:avLst/>
          </a:prstGeom>
          <a:noFill/>
          <a:ln w="38100">
            <a:solidFill>
              <a:schemeClr val="tx1"/>
            </a:solidFill>
            <a:round/>
            <a:headEnd type="none" w="lg" len="med"/>
            <a:tailEnd type="none" w="lg" len="lg"/>
          </a:ln>
          <a:extLst>
            <a:ext uri="{909E8E84-426E-40DD-AFC4-6F175D3DCCD1}">
              <a14:hiddenFill xmlns:a14="http://schemas.microsoft.com/office/drawing/2010/main">
                <a:noFill/>
              </a14:hiddenFill>
            </a:ext>
          </a:extLst>
        </p:spPr>
        <p:txBody>
          <a:bodyPr lIns="0" tIns="0" rIns="0" bIns="0"/>
          <a:lstStyle/>
          <a:p>
            <a:endParaRPr lang="en-US"/>
          </a:p>
        </p:txBody>
      </p:sp>
      <p:sp>
        <p:nvSpPr>
          <p:cNvPr id="202762" name="Line 10"/>
          <p:cNvSpPr>
            <a:spLocks noChangeShapeType="1"/>
          </p:cNvSpPr>
          <p:nvPr/>
        </p:nvSpPr>
        <p:spPr bwMode="auto">
          <a:xfrm>
            <a:off x="6151563" y="3776663"/>
            <a:ext cx="0" cy="266700"/>
          </a:xfrm>
          <a:prstGeom prst="line">
            <a:avLst/>
          </a:prstGeom>
          <a:noFill/>
          <a:ln w="38100">
            <a:solidFill>
              <a:schemeClr val="tx1"/>
            </a:solidFill>
            <a:round/>
            <a:headEnd type="none" w="lg" len="med"/>
            <a:tailEnd type="none" w="lg" len="lg"/>
          </a:ln>
          <a:extLst>
            <a:ext uri="{909E8E84-426E-40DD-AFC4-6F175D3DCCD1}">
              <a14:hiddenFill xmlns:a14="http://schemas.microsoft.com/office/drawing/2010/main">
                <a:noFill/>
              </a14:hiddenFill>
            </a:ext>
          </a:extLst>
        </p:spPr>
        <p:txBody>
          <a:bodyPr lIns="0" tIns="0" rIns="0" bIns="0"/>
          <a:lstStyle/>
          <a:p>
            <a:endParaRPr lang="en-US"/>
          </a:p>
        </p:txBody>
      </p:sp>
      <p:sp>
        <p:nvSpPr>
          <p:cNvPr id="915467" name="AutoShape 99"/>
          <p:cNvSpPr>
            <a:spLocks noChangeArrowheads="1"/>
          </p:cNvSpPr>
          <p:nvPr/>
        </p:nvSpPr>
        <p:spPr bwMode="auto">
          <a:xfrm>
            <a:off x="38100" y="2651125"/>
            <a:ext cx="1485900" cy="10287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Fiscal Policy becomes effective: G</a:t>
            </a:r>
            <a:r>
              <a:rPr lang="en-US" altLang="en-US" sz="1900">
                <a:solidFill>
                  <a:srgbClr val="3333FF"/>
                </a:solidFill>
                <a:cs typeface="Arial" pitchFamily="34" charset="0"/>
              </a:rPr>
              <a:t>↑</a:t>
            </a:r>
          </a:p>
        </p:txBody>
      </p:sp>
      <p:sp>
        <p:nvSpPr>
          <p:cNvPr id="915468" name="AutoShape 99"/>
          <p:cNvSpPr>
            <a:spLocks noChangeArrowheads="1"/>
          </p:cNvSpPr>
          <p:nvPr/>
        </p:nvSpPr>
        <p:spPr bwMode="auto">
          <a:xfrm>
            <a:off x="3784600" y="4532313"/>
            <a:ext cx="2160588" cy="14859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i="1">
                <a:solidFill>
                  <a:srgbClr val="FF0000"/>
                </a:solidFill>
              </a:rPr>
              <a:t>No</a:t>
            </a:r>
            <a:r>
              <a:rPr lang="en-US" altLang="en-US" sz="1900">
                <a:solidFill>
                  <a:srgbClr val="3333FF"/>
                </a:solidFill>
              </a:rPr>
              <a:t> reason for price adjustment, since the recession is already overcome!</a:t>
            </a:r>
            <a:endParaRPr lang="en-US" altLang="en-US" sz="1900">
              <a:solidFill>
                <a:srgbClr val="3333FF"/>
              </a:solidFill>
              <a:cs typeface="Arial" pitchFamily="34" charset="0"/>
            </a:endParaRPr>
          </a:p>
        </p:txBody>
      </p:sp>
      <p:sp>
        <p:nvSpPr>
          <p:cNvPr id="202765" name="Text Box 13"/>
          <p:cNvSpPr txBox="1">
            <a:spLocks noChangeArrowheads="1"/>
          </p:cNvSpPr>
          <p:nvPr/>
        </p:nvSpPr>
        <p:spPr bwMode="auto">
          <a:xfrm>
            <a:off x="3898900" y="4025900"/>
            <a:ext cx="914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lg"/>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1 Year</a:t>
            </a:r>
          </a:p>
        </p:txBody>
      </p:sp>
      <p:sp>
        <p:nvSpPr>
          <p:cNvPr id="202766" name="Text Box 14"/>
          <p:cNvSpPr txBox="1">
            <a:spLocks noChangeArrowheads="1"/>
          </p:cNvSpPr>
          <p:nvPr/>
        </p:nvSpPr>
        <p:spPr bwMode="auto">
          <a:xfrm>
            <a:off x="5576888" y="4103688"/>
            <a:ext cx="1130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lg"/>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1,5 Year</a:t>
            </a:r>
          </a:p>
        </p:txBody>
      </p:sp>
      <p:sp>
        <p:nvSpPr>
          <p:cNvPr id="202767" name="Text Box 15"/>
          <p:cNvSpPr txBox="1">
            <a:spLocks noChangeArrowheads="1"/>
          </p:cNvSpPr>
          <p:nvPr/>
        </p:nvSpPr>
        <p:spPr bwMode="auto">
          <a:xfrm>
            <a:off x="1984375" y="4054475"/>
            <a:ext cx="1130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lg"/>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0,5 Year</a:t>
            </a:r>
          </a:p>
        </p:txBody>
      </p:sp>
      <p:sp>
        <p:nvSpPr>
          <p:cNvPr id="915472" name="AutoShape 99"/>
          <p:cNvSpPr>
            <a:spLocks noChangeArrowheads="1"/>
          </p:cNvSpPr>
          <p:nvPr/>
        </p:nvSpPr>
        <p:spPr bwMode="auto">
          <a:xfrm>
            <a:off x="153988" y="4267200"/>
            <a:ext cx="1220787" cy="10795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Start of Re-cession: Y</a:t>
            </a:r>
            <a:r>
              <a:rPr lang="en-US" altLang="en-US" sz="1900" baseline="-25000">
                <a:solidFill>
                  <a:srgbClr val="3333FF"/>
                </a:solidFill>
              </a:rPr>
              <a:t>D</a:t>
            </a:r>
            <a:r>
              <a:rPr lang="en-US" altLang="en-US" sz="1900">
                <a:solidFill>
                  <a:srgbClr val="3333FF"/>
                </a:solidFill>
                <a:cs typeface="Arial" pitchFamily="34" charset="0"/>
              </a:rPr>
              <a:t>↓</a:t>
            </a:r>
          </a:p>
        </p:txBody>
      </p:sp>
      <p:sp>
        <p:nvSpPr>
          <p:cNvPr id="202769" name="Text Box 17"/>
          <p:cNvSpPr txBox="1">
            <a:spLocks noChangeArrowheads="1"/>
          </p:cNvSpPr>
          <p:nvPr/>
        </p:nvSpPr>
        <p:spPr bwMode="auto">
          <a:xfrm>
            <a:off x="433388" y="1970088"/>
            <a:ext cx="5410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lg"/>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Implementation Lag of Fiscal Policy</a:t>
            </a:r>
            <a:r>
              <a:rPr lang="en-US" altLang="en-US" sz="2000">
                <a:solidFill>
                  <a:schemeClr val="bg2"/>
                </a:solidFill>
              </a:rPr>
              <a:t> </a:t>
            </a:r>
            <a:r>
              <a:rPr lang="en-US" altLang="en-US" sz="2000"/>
              <a:t>= </a:t>
            </a:r>
            <a:r>
              <a:rPr lang="en-US" altLang="en-US" sz="2000">
                <a:solidFill>
                  <a:schemeClr val="hlink"/>
                </a:solidFill>
              </a:rPr>
              <a:t>0 Year</a:t>
            </a:r>
          </a:p>
        </p:txBody>
      </p:sp>
      <p:sp>
        <p:nvSpPr>
          <p:cNvPr id="915474" name="Text Box 18"/>
          <p:cNvSpPr txBox="1">
            <a:spLocks noChangeArrowheads="1"/>
          </p:cNvSpPr>
          <p:nvPr/>
        </p:nvSpPr>
        <p:spPr bwMode="auto">
          <a:xfrm>
            <a:off x="511175" y="6188075"/>
            <a:ext cx="5410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lg"/>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Start of Price Adjustment by Firms = 1 Year</a:t>
            </a:r>
          </a:p>
        </p:txBody>
      </p:sp>
      <p:sp>
        <p:nvSpPr>
          <p:cNvPr id="915475" name="AutoShape 99"/>
          <p:cNvSpPr>
            <a:spLocks noChangeArrowheads="1"/>
          </p:cNvSpPr>
          <p:nvPr/>
        </p:nvSpPr>
        <p:spPr bwMode="auto">
          <a:xfrm>
            <a:off x="1600200" y="3046413"/>
            <a:ext cx="471488" cy="2286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=&gt;</a:t>
            </a:r>
            <a:endParaRPr lang="en-US" altLang="en-US" sz="1900">
              <a:solidFill>
                <a:srgbClr val="3333FF"/>
              </a:solidFill>
              <a:cs typeface="Arial" pitchFamily="34" charset="0"/>
            </a:endParaRPr>
          </a:p>
        </p:txBody>
      </p:sp>
      <p:sp>
        <p:nvSpPr>
          <p:cNvPr id="915476" name="AutoShape 99"/>
          <p:cNvSpPr>
            <a:spLocks noChangeArrowheads="1"/>
          </p:cNvSpPr>
          <p:nvPr/>
        </p:nvSpPr>
        <p:spPr bwMode="auto">
          <a:xfrm>
            <a:off x="2184400" y="2652713"/>
            <a:ext cx="1322388" cy="10287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Increase in Demand for Goods: Y</a:t>
            </a:r>
            <a:r>
              <a:rPr lang="en-US" altLang="en-US" sz="1900" baseline="-25000">
                <a:solidFill>
                  <a:srgbClr val="3333FF"/>
                </a:solidFill>
              </a:rPr>
              <a:t>D</a:t>
            </a:r>
            <a:r>
              <a:rPr lang="en-US" altLang="en-US" sz="1900">
                <a:solidFill>
                  <a:srgbClr val="3333FF"/>
                </a:solidFill>
                <a:cs typeface="Arial" pitchFamily="34" charset="0"/>
              </a:rPr>
              <a:t>↓↑</a:t>
            </a:r>
          </a:p>
        </p:txBody>
      </p:sp>
      <p:sp>
        <p:nvSpPr>
          <p:cNvPr id="915477" name="Freeform 21"/>
          <p:cNvSpPr>
            <a:spLocks/>
          </p:cNvSpPr>
          <p:nvPr/>
        </p:nvSpPr>
        <p:spPr bwMode="auto">
          <a:xfrm rot="21535683" flipV="1">
            <a:off x="738188" y="5513388"/>
            <a:ext cx="2913062" cy="531812"/>
          </a:xfrm>
          <a:custGeom>
            <a:avLst/>
            <a:gdLst>
              <a:gd name="T0" fmla="*/ 0 w 3160"/>
              <a:gd name="T1" fmla="*/ 2147483647 h 887"/>
              <a:gd name="T2" fmla="*/ 2147483647 w 3160"/>
              <a:gd name="T3" fmla="*/ 2147483647 h 887"/>
              <a:gd name="T4" fmla="*/ 2147483647 w 3160"/>
              <a:gd name="T5" fmla="*/ 2147483647 h 887"/>
              <a:gd name="T6" fmla="*/ 0 60000 65536"/>
              <a:gd name="T7" fmla="*/ 0 60000 65536"/>
              <a:gd name="T8" fmla="*/ 0 60000 65536"/>
              <a:gd name="T9" fmla="*/ 0 w 3160"/>
              <a:gd name="T10" fmla="*/ 0 h 887"/>
              <a:gd name="T11" fmla="*/ 3160 w 3160"/>
              <a:gd name="T12" fmla="*/ 887 h 887"/>
            </a:gdLst>
            <a:ahLst/>
            <a:cxnLst>
              <a:cxn ang="T6">
                <a:pos x="T0" y="T1"/>
              </a:cxn>
              <a:cxn ang="T7">
                <a:pos x="T2" y="T3"/>
              </a:cxn>
              <a:cxn ang="T8">
                <a:pos x="T4" y="T5"/>
              </a:cxn>
            </a:cxnLst>
            <a:rect l="T9" t="T10" r="T11" b="T12"/>
            <a:pathLst>
              <a:path w="3160" h="887">
                <a:moveTo>
                  <a:pt x="0" y="887"/>
                </a:moveTo>
                <a:cubicBezTo>
                  <a:pt x="696" y="466"/>
                  <a:pt x="1393" y="46"/>
                  <a:pt x="1920" y="23"/>
                </a:cubicBezTo>
                <a:cubicBezTo>
                  <a:pt x="2447" y="0"/>
                  <a:pt x="2953" y="630"/>
                  <a:pt x="3160" y="751"/>
                </a:cubicBezTo>
              </a:path>
            </a:pathLst>
          </a:custGeom>
          <a:noFill/>
          <a:ln w="38100">
            <a:solidFill>
              <a:srgbClr val="FF0000"/>
            </a:solidFill>
            <a:round/>
            <a:headEnd type="none" w="lg" len="med"/>
            <a:tailEnd type="triangle" w="lg" len="lg"/>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915478" name="AutoShape 99"/>
          <p:cNvSpPr>
            <a:spLocks noChangeArrowheads="1"/>
          </p:cNvSpPr>
          <p:nvPr/>
        </p:nvSpPr>
        <p:spPr bwMode="auto">
          <a:xfrm>
            <a:off x="7326313" y="2349500"/>
            <a:ext cx="1563687" cy="32004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1900" i="1">
                <a:solidFill>
                  <a:srgbClr val="FF0000"/>
                </a:solidFill>
              </a:rPr>
              <a:t>No Overheating</a:t>
            </a:r>
            <a:r>
              <a:rPr lang="en-US" altLang="en-US" sz="1900">
                <a:solidFill>
                  <a:srgbClr val="3333FF"/>
                </a:solidFill>
              </a:rPr>
              <a:t>, since no price adjustment takes place!</a:t>
            </a:r>
            <a:endParaRPr lang="en-US" altLang="en-US" sz="1900">
              <a:solidFill>
                <a:srgbClr val="3333FF"/>
              </a:solidFill>
              <a:cs typeface="Arial" pitchFamily="34" charset="0"/>
            </a:endParaRPr>
          </a:p>
        </p:txBody>
      </p:sp>
      <p:sp>
        <p:nvSpPr>
          <p:cNvPr id="915479" name="AutoShape 99"/>
          <p:cNvSpPr>
            <a:spLocks noChangeArrowheads="1"/>
          </p:cNvSpPr>
          <p:nvPr/>
        </p:nvSpPr>
        <p:spPr bwMode="auto">
          <a:xfrm>
            <a:off x="3633788" y="3035300"/>
            <a:ext cx="471487" cy="2286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=&gt;</a:t>
            </a:r>
            <a:endParaRPr lang="en-US" altLang="en-US" sz="1900">
              <a:solidFill>
                <a:srgbClr val="3333FF"/>
              </a:solidFill>
              <a:cs typeface="Arial" pitchFamily="34" charset="0"/>
            </a:endParaRPr>
          </a:p>
        </p:txBody>
      </p:sp>
      <p:sp>
        <p:nvSpPr>
          <p:cNvPr id="915480" name="AutoShape 99"/>
          <p:cNvSpPr>
            <a:spLocks noChangeArrowheads="1"/>
          </p:cNvSpPr>
          <p:nvPr/>
        </p:nvSpPr>
        <p:spPr bwMode="auto">
          <a:xfrm>
            <a:off x="4256088" y="2641600"/>
            <a:ext cx="1579562" cy="10287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Overcoming of Recession before 1 year is over!</a:t>
            </a:r>
            <a:endParaRPr lang="en-US" altLang="en-US" sz="1900">
              <a:solidFill>
                <a:srgbClr val="3333FF"/>
              </a:solidFill>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27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1547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1546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1547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1547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1547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1548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1547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1546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91547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9154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5467" grpId="0" animBg="1"/>
      <p:bldP spid="915468" grpId="0" animBg="1"/>
      <p:bldP spid="915472" grpId="0" animBg="1"/>
      <p:bldP spid="202769" grpId="0"/>
      <p:bldP spid="915474" grpId="0"/>
      <p:bldP spid="915475" grpId="0" animBg="1"/>
      <p:bldP spid="915476" grpId="0" animBg="1"/>
      <p:bldP spid="915477" grpId="0" animBg="1"/>
      <p:bldP spid="915478" grpId="0" animBg="1"/>
      <p:bldP spid="915479" grpId="0" animBg="1"/>
      <p:bldP spid="915480" grpId="0" animBg="1"/>
    </p:bldLst>
  </p:timing>
</p:sld>
</file>

<file path=ppt/slides/slide18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377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FC0862B-01FF-48B1-A2A1-028337697CC5}" type="slidenum">
              <a:rPr lang="de-DE" altLang="en-US" sz="1600" smtClean="0"/>
              <a:pPr>
                <a:spcBef>
                  <a:spcPct val="0"/>
                </a:spcBef>
                <a:buClrTx/>
                <a:buFontTx/>
                <a:buNone/>
              </a:pPr>
              <a:t>183</a:t>
            </a:fld>
            <a:r>
              <a:rPr lang="de-DE" altLang="en-US" sz="1600"/>
              <a:t> -</a:t>
            </a:r>
          </a:p>
        </p:txBody>
      </p:sp>
      <p:sp>
        <p:nvSpPr>
          <p:cNvPr id="203779"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600"/>
              <a:t>Prof. Dr. Rainer Maurer</a:t>
            </a:r>
          </a:p>
        </p:txBody>
      </p:sp>
      <p:sp>
        <p:nvSpPr>
          <p:cNvPr id="7726094" name="Rectangle 14"/>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en-US" sz="2400" dirty="0"/>
          </a:p>
        </p:txBody>
      </p:sp>
      <p:sp>
        <p:nvSpPr>
          <p:cNvPr id="203781" name="Line 6"/>
          <p:cNvSpPr>
            <a:spLocks noChangeShapeType="1"/>
          </p:cNvSpPr>
          <p:nvPr/>
        </p:nvSpPr>
        <p:spPr bwMode="auto">
          <a:xfrm>
            <a:off x="368300" y="3897313"/>
            <a:ext cx="6680200" cy="12700"/>
          </a:xfrm>
          <a:prstGeom prst="line">
            <a:avLst/>
          </a:prstGeom>
          <a:noFill/>
          <a:ln w="38100">
            <a:solidFill>
              <a:schemeClr val="tx1"/>
            </a:solidFill>
            <a:round/>
            <a:headEnd type="none" w="lg" len="med"/>
            <a:tailEnd type="triangle" w="lg" len="lg"/>
          </a:ln>
          <a:extLst>
            <a:ext uri="{909E8E84-426E-40DD-AFC4-6F175D3DCCD1}">
              <a14:hiddenFill xmlns:a14="http://schemas.microsoft.com/office/drawing/2010/main">
                <a:noFill/>
              </a14:hiddenFill>
            </a:ext>
          </a:extLst>
        </p:spPr>
        <p:txBody>
          <a:bodyPr lIns="0" tIns="0" rIns="0" bIns="0"/>
          <a:lstStyle/>
          <a:p>
            <a:endParaRPr lang="en-US"/>
          </a:p>
        </p:txBody>
      </p:sp>
      <p:sp>
        <p:nvSpPr>
          <p:cNvPr id="203782" name="Line 7"/>
          <p:cNvSpPr>
            <a:spLocks noChangeShapeType="1"/>
          </p:cNvSpPr>
          <p:nvPr/>
        </p:nvSpPr>
        <p:spPr bwMode="auto">
          <a:xfrm>
            <a:off x="787400" y="3771900"/>
            <a:ext cx="0" cy="266700"/>
          </a:xfrm>
          <a:prstGeom prst="line">
            <a:avLst/>
          </a:prstGeom>
          <a:noFill/>
          <a:ln w="38100">
            <a:solidFill>
              <a:schemeClr val="tx1"/>
            </a:solidFill>
            <a:round/>
            <a:headEnd type="none" w="lg" len="med"/>
            <a:tailEnd type="none" w="lg" len="lg"/>
          </a:ln>
          <a:extLst>
            <a:ext uri="{909E8E84-426E-40DD-AFC4-6F175D3DCCD1}">
              <a14:hiddenFill xmlns:a14="http://schemas.microsoft.com/office/drawing/2010/main">
                <a:noFill/>
              </a14:hiddenFill>
            </a:ext>
          </a:extLst>
        </p:spPr>
        <p:txBody>
          <a:bodyPr lIns="0" tIns="0" rIns="0" bIns="0"/>
          <a:lstStyle/>
          <a:p>
            <a:endParaRPr lang="en-US"/>
          </a:p>
        </p:txBody>
      </p:sp>
      <p:sp>
        <p:nvSpPr>
          <p:cNvPr id="203783" name="Line 8"/>
          <p:cNvSpPr>
            <a:spLocks noChangeShapeType="1"/>
          </p:cNvSpPr>
          <p:nvPr/>
        </p:nvSpPr>
        <p:spPr bwMode="auto">
          <a:xfrm>
            <a:off x="2554288" y="3786188"/>
            <a:ext cx="0" cy="266700"/>
          </a:xfrm>
          <a:prstGeom prst="line">
            <a:avLst/>
          </a:prstGeom>
          <a:noFill/>
          <a:ln w="38100">
            <a:solidFill>
              <a:schemeClr val="tx1"/>
            </a:solidFill>
            <a:round/>
            <a:headEnd type="none" w="lg" len="med"/>
            <a:tailEnd type="none" w="lg" len="lg"/>
          </a:ln>
          <a:extLst>
            <a:ext uri="{909E8E84-426E-40DD-AFC4-6F175D3DCCD1}">
              <a14:hiddenFill xmlns:a14="http://schemas.microsoft.com/office/drawing/2010/main">
                <a:noFill/>
              </a14:hiddenFill>
            </a:ext>
          </a:extLst>
        </p:spPr>
        <p:txBody>
          <a:bodyPr lIns="0" tIns="0" rIns="0" bIns="0"/>
          <a:lstStyle/>
          <a:p>
            <a:endParaRPr lang="en-US"/>
          </a:p>
        </p:txBody>
      </p:sp>
      <p:sp>
        <p:nvSpPr>
          <p:cNvPr id="203784" name="Line 9"/>
          <p:cNvSpPr>
            <a:spLocks noChangeShapeType="1"/>
          </p:cNvSpPr>
          <p:nvPr/>
        </p:nvSpPr>
        <p:spPr bwMode="auto">
          <a:xfrm>
            <a:off x="4359275" y="3787775"/>
            <a:ext cx="0" cy="266700"/>
          </a:xfrm>
          <a:prstGeom prst="line">
            <a:avLst/>
          </a:prstGeom>
          <a:noFill/>
          <a:ln w="38100">
            <a:solidFill>
              <a:schemeClr val="tx1"/>
            </a:solidFill>
            <a:round/>
            <a:headEnd type="none" w="lg" len="med"/>
            <a:tailEnd type="none" w="lg" len="lg"/>
          </a:ln>
          <a:extLst>
            <a:ext uri="{909E8E84-426E-40DD-AFC4-6F175D3DCCD1}">
              <a14:hiddenFill xmlns:a14="http://schemas.microsoft.com/office/drawing/2010/main">
                <a:noFill/>
              </a14:hiddenFill>
            </a:ext>
          </a:extLst>
        </p:spPr>
        <p:txBody>
          <a:bodyPr lIns="0" tIns="0" rIns="0" bIns="0"/>
          <a:lstStyle/>
          <a:p>
            <a:endParaRPr lang="en-US"/>
          </a:p>
        </p:txBody>
      </p:sp>
      <p:sp>
        <p:nvSpPr>
          <p:cNvPr id="203785" name="Line 10"/>
          <p:cNvSpPr>
            <a:spLocks noChangeShapeType="1"/>
          </p:cNvSpPr>
          <p:nvPr/>
        </p:nvSpPr>
        <p:spPr bwMode="auto">
          <a:xfrm>
            <a:off x="6151563" y="3776663"/>
            <a:ext cx="0" cy="266700"/>
          </a:xfrm>
          <a:prstGeom prst="line">
            <a:avLst/>
          </a:prstGeom>
          <a:noFill/>
          <a:ln w="38100">
            <a:solidFill>
              <a:schemeClr val="tx1"/>
            </a:solidFill>
            <a:round/>
            <a:headEnd type="none" w="lg" len="med"/>
            <a:tailEnd type="none" w="lg" len="lg"/>
          </a:ln>
          <a:extLst>
            <a:ext uri="{909E8E84-426E-40DD-AFC4-6F175D3DCCD1}">
              <a14:hiddenFill xmlns:a14="http://schemas.microsoft.com/office/drawing/2010/main">
                <a:noFill/>
              </a14:hiddenFill>
            </a:ext>
          </a:extLst>
        </p:spPr>
        <p:txBody>
          <a:bodyPr lIns="0" tIns="0" rIns="0" bIns="0"/>
          <a:lstStyle/>
          <a:p>
            <a:endParaRPr lang="en-US"/>
          </a:p>
        </p:txBody>
      </p:sp>
      <p:sp>
        <p:nvSpPr>
          <p:cNvPr id="913419" name="AutoShape 99"/>
          <p:cNvSpPr>
            <a:spLocks noChangeArrowheads="1"/>
          </p:cNvSpPr>
          <p:nvPr/>
        </p:nvSpPr>
        <p:spPr bwMode="auto">
          <a:xfrm>
            <a:off x="3871913" y="2651125"/>
            <a:ext cx="1474787" cy="10287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Fiscal Policy becomes effective: G</a:t>
            </a:r>
            <a:r>
              <a:rPr lang="en-US" altLang="en-US" sz="1900">
                <a:solidFill>
                  <a:srgbClr val="3333FF"/>
                </a:solidFill>
                <a:cs typeface="Arial" pitchFamily="34" charset="0"/>
              </a:rPr>
              <a:t>↑</a:t>
            </a:r>
          </a:p>
        </p:txBody>
      </p:sp>
      <p:sp>
        <p:nvSpPr>
          <p:cNvPr id="913420" name="AutoShape 99"/>
          <p:cNvSpPr>
            <a:spLocks noChangeArrowheads="1"/>
          </p:cNvSpPr>
          <p:nvPr/>
        </p:nvSpPr>
        <p:spPr bwMode="auto">
          <a:xfrm>
            <a:off x="3683000" y="4392613"/>
            <a:ext cx="1627188" cy="10668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Firms decrease Prices: P</a:t>
            </a:r>
            <a:r>
              <a:rPr lang="en-US" altLang="en-US" sz="1900">
                <a:solidFill>
                  <a:srgbClr val="3333FF"/>
                </a:solidFill>
                <a:cs typeface="Arial" pitchFamily="34" charset="0"/>
              </a:rPr>
              <a:t>↓         =&gt; i↓=&gt;I(i)↑</a:t>
            </a:r>
          </a:p>
        </p:txBody>
      </p:sp>
      <p:sp>
        <p:nvSpPr>
          <p:cNvPr id="203788" name="Text Box 13"/>
          <p:cNvSpPr txBox="1">
            <a:spLocks noChangeArrowheads="1"/>
          </p:cNvSpPr>
          <p:nvPr/>
        </p:nvSpPr>
        <p:spPr bwMode="auto">
          <a:xfrm>
            <a:off x="3898900" y="4025900"/>
            <a:ext cx="914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lg"/>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1 Year</a:t>
            </a:r>
          </a:p>
        </p:txBody>
      </p:sp>
      <p:sp>
        <p:nvSpPr>
          <p:cNvPr id="203789" name="Text Box 14"/>
          <p:cNvSpPr txBox="1">
            <a:spLocks noChangeArrowheads="1"/>
          </p:cNvSpPr>
          <p:nvPr/>
        </p:nvSpPr>
        <p:spPr bwMode="auto">
          <a:xfrm>
            <a:off x="5576888" y="4103688"/>
            <a:ext cx="1130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lg"/>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1,5 Year</a:t>
            </a:r>
          </a:p>
        </p:txBody>
      </p:sp>
      <p:sp>
        <p:nvSpPr>
          <p:cNvPr id="203790" name="Text Box 15"/>
          <p:cNvSpPr txBox="1">
            <a:spLocks noChangeArrowheads="1"/>
          </p:cNvSpPr>
          <p:nvPr/>
        </p:nvSpPr>
        <p:spPr bwMode="auto">
          <a:xfrm>
            <a:off x="1984375" y="4054475"/>
            <a:ext cx="1130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lg"/>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0,5 Year</a:t>
            </a:r>
          </a:p>
        </p:txBody>
      </p:sp>
      <p:sp>
        <p:nvSpPr>
          <p:cNvPr id="913424" name="AutoShape 99"/>
          <p:cNvSpPr>
            <a:spLocks noChangeArrowheads="1"/>
          </p:cNvSpPr>
          <p:nvPr/>
        </p:nvSpPr>
        <p:spPr bwMode="auto">
          <a:xfrm>
            <a:off x="153988" y="4267200"/>
            <a:ext cx="1385887" cy="10795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Start of Re-cession: Y</a:t>
            </a:r>
            <a:r>
              <a:rPr lang="en-US" altLang="en-US" sz="1900" baseline="-25000">
                <a:solidFill>
                  <a:srgbClr val="3333FF"/>
                </a:solidFill>
              </a:rPr>
              <a:t>D</a:t>
            </a:r>
            <a:r>
              <a:rPr lang="en-US" altLang="en-US" sz="1900">
                <a:solidFill>
                  <a:srgbClr val="3333FF"/>
                </a:solidFill>
                <a:cs typeface="Arial" pitchFamily="34" charset="0"/>
              </a:rPr>
              <a:t>↓</a:t>
            </a:r>
          </a:p>
        </p:txBody>
      </p:sp>
      <p:sp>
        <p:nvSpPr>
          <p:cNvPr id="913425" name="Freeform 17"/>
          <p:cNvSpPr>
            <a:spLocks/>
          </p:cNvSpPr>
          <p:nvPr/>
        </p:nvSpPr>
        <p:spPr bwMode="auto">
          <a:xfrm rot="-740466">
            <a:off x="671513" y="2665413"/>
            <a:ext cx="3155950" cy="646112"/>
          </a:xfrm>
          <a:custGeom>
            <a:avLst/>
            <a:gdLst>
              <a:gd name="T0" fmla="*/ 0 w 3160"/>
              <a:gd name="T1" fmla="*/ 2147483647 h 887"/>
              <a:gd name="T2" fmla="*/ 2147483647 w 3160"/>
              <a:gd name="T3" fmla="*/ 2147483647 h 887"/>
              <a:gd name="T4" fmla="*/ 2147483647 w 3160"/>
              <a:gd name="T5" fmla="*/ 2147483647 h 887"/>
              <a:gd name="T6" fmla="*/ 0 60000 65536"/>
              <a:gd name="T7" fmla="*/ 0 60000 65536"/>
              <a:gd name="T8" fmla="*/ 0 60000 65536"/>
              <a:gd name="T9" fmla="*/ 0 w 3160"/>
              <a:gd name="T10" fmla="*/ 0 h 887"/>
              <a:gd name="T11" fmla="*/ 3160 w 3160"/>
              <a:gd name="T12" fmla="*/ 887 h 887"/>
            </a:gdLst>
            <a:ahLst/>
            <a:cxnLst>
              <a:cxn ang="T6">
                <a:pos x="T0" y="T1"/>
              </a:cxn>
              <a:cxn ang="T7">
                <a:pos x="T2" y="T3"/>
              </a:cxn>
              <a:cxn ang="T8">
                <a:pos x="T4" y="T5"/>
              </a:cxn>
            </a:cxnLst>
            <a:rect l="T9" t="T10" r="T11" b="T12"/>
            <a:pathLst>
              <a:path w="3160" h="887">
                <a:moveTo>
                  <a:pt x="0" y="887"/>
                </a:moveTo>
                <a:cubicBezTo>
                  <a:pt x="696" y="466"/>
                  <a:pt x="1393" y="46"/>
                  <a:pt x="1920" y="23"/>
                </a:cubicBezTo>
                <a:cubicBezTo>
                  <a:pt x="2447" y="0"/>
                  <a:pt x="2953" y="630"/>
                  <a:pt x="3160" y="751"/>
                </a:cubicBezTo>
              </a:path>
            </a:pathLst>
          </a:custGeom>
          <a:noFill/>
          <a:ln w="38100">
            <a:solidFill>
              <a:srgbClr val="FF0000"/>
            </a:solidFill>
            <a:round/>
            <a:headEnd type="none" w="lg" len="med"/>
            <a:tailEnd type="triangle" w="lg" len="lg"/>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203793" name="Text Box 18"/>
          <p:cNvSpPr txBox="1">
            <a:spLocks noChangeArrowheads="1"/>
          </p:cNvSpPr>
          <p:nvPr/>
        </p:nvSpPr>
        <p:spPr bwMode="auto">
          <a:xfrm>
            <a:off x="433388" y="1970088"/>
            <a:ext cx="5410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lg"/>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Implementation Lag of Fiscal Policy</a:t>
            </a:r>
            <a:r>
              <a:rPr lang="en-US" altLang="en-US" sz="2000">
                <a:solidFill>
                  <a:schemeClr val="bg2"/>
                </a:solidFill>
              </a:rPr>
              <a:t> </a:t>
            </a:r>
            <a:r>
              <a:rPr lang="en-US" altLang="en-US" sz="2000"/>
              <a:t>= </a:t>
            </a:r>
            <a:r>
              <a:rPr lang="en-US" altLang="en-US" sz="2000">
                <a:solidFill>
                  <a:schemeClr val="hlink"/>
                </a:solidFill>
              </a:rPr>
              <a:t>1 Year</a:t>
            </a:r>
          </a:p>
        </p:txBody>
      </p:sp>
      <p:sp>
        <p:nvSpPr>
          <p:cNvPr id="913427" name="Text Box 19"/>
          <p:cNvSpPr txBox="1">
            <a:spLocks noChangeArrowheads="1"/>
          </p:cNvSpPr>
          <p:nvPr/>
        </p:nvSpPr>
        <p:spPr bwMode="auto">
          <a:xfrm>
            <a:off x="511175" y="6188075"/>
            <a:ext cx="5410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lg"/>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t>Start of Price Adjustment by Firms = 1 Year</a:t>
            </a:r>
          </a:p>
        </p:txBody>
      </p:sp>
      <p:sp>
        <p:nvSpPr>
          <p:cNvPr id="913428" name="AutoShape 99"/>
          <p:cNvSpPr>
            <a:spLocks noChangeArrowheads="1"/>
          </p:cNvSpPr>
          <p:nvPr/>
        </p:nvSpPr>
        <p:spPr bwMode="auto">
          <a:xfrm>
            <a:off x="5435600" y="3046413"/>
            <a:ext cx="471488" cy="2286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=&gt;</a:t>
            </a:r>
            <a:endParaRPr lang="en-US" altLang="en-US" sz="1900">
              <a:solidFill>
                <a:srgbClr val="3333FF"/>
              </a:solidFill>
              <a:cs typeface="Arial" pitchFamily="34" charset="0"/>
            </a:endParaRPr>
          </a:p>
        </p:txBody>
      </p:sp>
      <p:sp>
        <p:nvSpPr>
          <p:cNvPr id="913429" name="AutoShape 99"/>
          <p:cNvSpPr>
            <a:spLocks noChangeArrowheads="1"/>
          </p:cNvSpPr>
          <p:nvPr/>
        </p:nvSpPr>
        <p:spPr bwMode="auto">
          <a:xfrm>
            <a:off x="5437188" y="4813300"/>
            <a:ext cx="471487" cy="2286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=&gt;</a:t>
            </a:r>
            <a:endParaRPr lang="en-US" altLang="en-US" sz="1900">
              <a:solidFill>
                <a:srgbClr val="3333FF"/>
              </a:solidFill>
              <a:cs typeface="Arial" pitchFamily="34" charset="0"/>
            </a:endParaRPr>
          </a:p>
        </p:txBody>
      </p:sp>
      <p:sp>
        <p:nvSpPr>
          <p:cNvPr id="913430" name="AutoShape 99"/>
          <p:cNvSpPr>
            <a:spLocks noChangeArrowheads="1"/>
          </p:cNvSpPr>
          <p:nvPr/>
        </p:nvSpPr>
        <p:spPr bwMode="auto">
          <a:xfrm>
            <a:off x="6057900" y="2652713"/>
            <a:ext cx="1322388" cy="10287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Increase in Demand for Goods: Y</a:t>
            </a:r>
            <a:r>
              <a:rPr lang="en-US" altLang="en-US" sz="1900" baseline="-25000">
                <a:solidFill>
                  <a:srgbClr val="3333FF"/>
                </a:solidFill>
              </a:rPr>
              <a:t>D</a:t>
            </a:r>
            <a:r>
              <a:rPr lang="en-US" altLang="en-US" sz="1900">
                <a:solidFill>
                  <a:srgbClr val="3333FF"/>
                </a:solidFill>
                <a:cs typeface="Arial" pitchFamily="34" charset="0"/>
              </a:rPr>
              <a:t>↑</a:t>
            </a:r>
          </a:p>
        </p:txBody>
      </p:sp>
      <p:sp>
        <p:nvSpPr>
          <p:cNvPr id="913431" name="AutoShape 99"/>
          <p:cNvSpPr>
            <a:spLocks noChangeArrowheads="1"/>
          </p:cNvSpPr>
          <p:nvPr/>
        </p:nvSpPr>
        <p:spPr bwMode="auto">
          <a:xfrm>
            <a:off x="6072188" y="4432300"/>
            <a:ext cx="1322387" cy="10287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lnSpc>
                <a:spcPct val="80000"/>
              </a:lnSpc>
              <a:spcBef>
                <a:spcPct val="0"/>
              </a:spcBef>
              <a:buClrTx/>
              <a:buFontTx/>
              <a:buNone/>
            </a:pPr>
            <a:r>
              <a:rPr lang="en-US" altLang="en-US" sz="1900">
                <a:solidFill>
                  <a:srgbClr val="3333FF"/>
                </a:solidFill>
              </a:rPr>
              <a:t>Increase in Demand for Goods: Y</a:t>
            </a:r>
            <a:r>
              <a:rPr lang="en-US" altLang="en-US" sz="1900" baseline="-25000">
                <a:solidFill>
                  <a:srgbClr val="3333FF"/>
                </a:solidFill>
              </a:rPr>
              <a:t>D</a:t>
            </a:r>
            <a:r>
              <a:rPr lang="en-US" altLang="en-US" sz="1900">
                <a:solidFill>
                  <a:srgbClr val="3333FF"/>
                </a:solidFill>
                <a:cs typeface="Arial" pitchFamily="34" charset="0"/>
              </a:rPr>
              <a:t>↑</a:t>
            </a:r>
          </a:p>
        </p:txBody>
      </p:sp>
      <p:sp>
        <p:nvSpPr>
          <p:cNvPr id="913432" name="Freeform 24"/>
          <p:cNvSpPr>
            <a:spLocks/>
          </p:cNvSpPr>
          <p:nvPr/>
        </p:nvSpPr>
        <p:spPr bwMode="auto">
          <a:xfrm rot="21535683" flipV="1">
            <a:off x="738188" y="5513388"/>
            <a:ext cx="2913062" cy="531812"/>
          </a:xfrm>
          <a:custGeom>
            <a:avLst/>
            <a:gdLst>
              <a:gd name="T0" fmla="*/ 0 w 3160"/>
              <a:gd name="T1" fmla="*/ 2147483647 h 887"/>
              <a:gd name="T2" fmla="*/ 2147483647 w 3160"/>
              <a:gd name="T3" fmla="*/ 2147483647 h 887"/>
              <a:gd name="T4" fmla="*/ 2147483647 w 3160"/>
              <a:gd name="T5" fmla="*/ 2147483647 h 887"/>
              <a:gd name="T6" fmla="*/ 0 60000 65536"/>
              <a:gd name="T7" fmla="*/ 0 60000 65536"/>
              <a:gd name="T8" fmla="*/ 0 60000 65536"/>
              <a:gd name="T9" fmla="*/ 0 w 3160"/>
              <a:gd name="T10" fmla="*/ 0 h 887"/>
              <a:gd name="T11" fmla="*/ 3160 w 3160"/>
              <a:gd name="T12" fmla="*/ 887 h 887"/>
            </a:gdLst>
            <a:ahLst/>
            <a:cxnLst>
              <a:cxn ang="T6">
                <a:pos x="T0" y="T1"/>
              </a:cxn>
              <a:cxn ang="T7">
                <a:pos x="T2" y="T3"/>
              </a:cxn>
              <a:cxn ang="T8">
                <a:pos x="T4" y="T5"/>
              </a:cxn>
            </a:cxnLst>
            <a:rect l="T9" t="T10" r="T11" b="T12"/>
            <a:pathLst>
              <a:path w="3160" h="887">
                <a:moveTo>
                  <a:pt x="0" y="887"/>
                </a:moveTo>
                <a:cubicBezTo>
                  <a:pt x="696" y="466"/>
                  <a:pt x="1393" y="46"/>
                  <a:pt x="1920" y="23"/>
                </a:cubicBezTo>
                <a:cubicBezTo>
                  <a:pt x="2447" y="0"/>
                  <a:pt x="2953" y="630"/>
                  <a:pt x="3160" y="751"/>
                </a:cubicBezTo>
              </a:path>
            </a:pathLst>
          </a:custGeom>
          <a:noFill/>
          <a:ln w="38100">
            <a:solidFill>
              <a:srgbClr val="FF0000"/>
            </a:solidFill>
            <a:round/>
            <a:headEnd type="none" w="lg" len="med"/>
            <a:tailEnd type="triangle" w="lg" len="lg"/>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913433" name="AutoShape 25"/>
          <p:cNvSpPr>
            <a:spLocks/>
          </p:cNvSpPr>
          <p:nvPr/>
        </p:nvSpPr>
        <p:spPr bwMode="auto">
          <a:xfrm>
            <a:off x="7300913" y="2463800"/>
            <a:ext cx="482600" cy="3162300"/>
          </a:xfrm>
          <a:prstGeom prst="rightBrace">
            <a:avLst>
              <a:gd name="adj1" fmla="val 54605"/>
              <a:gd name="adj2" fmla="val 50000"/>
            </a:avLst>
          </a:prstGeom>
          <a:noFill/>
          <a:ln w="38100">
            <a:solidFill>
              <a:srgbClr val="FF0000"/>
            </a:solidFill>
            <a:round/>
            <a:headEnd type="none" w="lg" len="med"/>
            <a:tailEnd type="none" w="lg" len="lg"/>
          </a:ln>
          <a:extLst>
            <a:ext uri="{909E8E84-426E-40DD-AFC4-6F175D3DCCD1}">
              <a14:hiddenFill xmlns:a14="http://schemas.microsoft.com/office/drawing/2010/main">
                <a:solidFill>
                  <a:srgbClr val="FFFFFF"/>
                </a:solidFill>
              </a14:hiddenFill>
            </a:ext>
          </a:extLst>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13434" name="AutoShape 99"/>
          <p:cNvSpPr>
            <a:spLocks noChangeArrowheads="1"/>
          </p:cNvSpPr>
          <p:nvPr/>
        </p:nvSpPr>
        <p:spPr bwMode="auto">
          <a:xfrm>
            <a:off x="7885113" y="2476500"/>
            <a:ext cx="1106487" cy="320040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1900">
                <a:solidFill>
                  <a:srgbClr val="3333FF"/>
                </a:solidFill>
              </a:rPr>
              <a:t>Twofold  Demand Effect : Y</a:t>
            </a:r>
            <a:r>
              <a:rPr lang="en-US" altLang="en-US" sz="1900" baseline="-25000">
                <a:solidFill>
                  <a:srgbClr val="3333FF"/>
                </a:solidFill>
              </a:rPr>
              <a:t>D</a:t>
            </a:r>
            <a:r>
              <a:rPr lang="en-US" altLang="en-US" sz="1900">
                <a:solidFill>
                  <a:srgbClr val="3333FF"/>
                </a:solidFill>
                <a:cs typeface="Arial" pitchFamily="34" charset="0"/>
              </a:rPr>
              <a:t>↑+</a:t>
            </a:r>
            <a:r>
              <a:rPr lang="en-US" altLang="en-US" sz="1900">
                <a:solidFill>
                  <a:srgbClr val="3333FF"/>
                </a:solidFill>
              </a:rPr>
              <a:t>Y</a:t>
            </a:r>
            <a:r>
              <a:rPr lang="en-US" altLang="en-US" sz="1900" baseline="-25000">
                <a:solidFill>
                  <a:srgbClr val="3333FF"/>
                </a:solidFill>
              </a:rPr>
              <a:t>D</a:t>
            </a:r>
            <a:r>
              <a:rPr lang="en-US" altLang="en-US" sz="1900">
                <a:solidFill>
                  <a:srgbClr val="3333FF"/>
                </a:solidFill>
                <a:cs typeface="Arial" pitchFamily="34" charset="0"/>
              </a:rPr>
              <a:t>↑</a:t>
            </a:r>
          </a:p>
          <a:p>
            <a:pPr algn="ctr" eaLnBrk="1" hangingPunct="1">
              <a:lnSpc>
                <a:spcPct val="40000"/>
              </a:lnSpc>
              <a:spcBef>
                <a:spcPct val="0"/>
              </a:spcBef>
              <a:buClrTx/>
              <a:buFontTx/>
              <a:buNone/>
            </a:pPr>
            <a:endParaRPr lang="en-US" altLang="en-US" sz="1900">
              <a:solidFill>
                <a:srgbClr val="FF0000"/>
              </a:solidFill>
              <a:cs typeface="Arial" pitchFamily="34" charset="0"/>
            </a:endParaRPr>
          </a:p>
          <a:p>
            <a:pPr algn="ctr" eaLnBrk="1" hangingPunct="1">
              <a:spcBef>
                <a:spcPct val="0"/>
              </a:spcBef>
              <a:buClrTx/>
              <a:buFontTx/>
              <a:buNone/>
            </a:pPr>
            <a:r>
              <a:rPr lang="en-US" altLang="en-US" sz="1900">
                <a:solidFill>
                  <a:srgbClr val="FF0000"/>
                </a:solidFill>
                <a:cs typeface="Arial" pitchFamily="34" charset="0"/>
              </a:rPr>
              <a:t>=&gt;</a:t>
            </a:r>
            <a:r>
              <a:rPr lang="en-US" altLang="en-US" sz="1900">
                <a:solidFill>
                  <a:srgbClr val="3333FF"/>
                </a:solidFill>
                <a:cs typeface="Arial" pitchFamily="34" charset="0"/>
              </a:rPr>
              <a:t> Over-heating of the Econo-my</a:t>
            </a:r>
          </a:p>
        </p:txBody>
      </p:sp>
      <p:sp>
        <p:nvSpPr>
          <p:cNvPr id="203802" name="Text Box 5"/>
          <p:cNvSpPr txBox="1">
            <a:spLocks noChangeArrowheads="1"/>
          </p:cNvSpPr>
          <p:nvPr/>
        </p:nvSpPr>
        <p:spPr bwMode="auto">
          <a:xfrm>
            <a:off x="203200" y="1244600"/>
            <a:ext cx="8674100" cy="304800"/>
          </a:xfrm>
          <a:prstGeom prst="rect">
            <a:avLst/>
          </a:prstGeom>
          <a:noFill/>
          <a:ln w="12700" algn="ctr">
            <a:solidFill>
              <a:schemeClr val="tx1"/>
            </a:solidFill>
            <a:miter lim="800000"/>
            <a:headEnd type="none" w="lg" len="med"/>
            <a:tailEnd type="none" w="lg" len="med"/>
          </a:ln>
          <a:extLst>
            <a:ext uri="{909E8E84-426E-40DD-AFC4-6F175D3DCCD1}">
              <a14:hiddenFill xmlns:a14="http://schemas.microsoft.com/office/drawing/2010/main">
                <a:solidFill>
                  <a:srgbClr val="FFFFFF"/>
                </a:solidFill>
              </a14:hiddenFill>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solidFill>
                  <a:srgbClr val="FF0000"/>
                </a:solidFill>
              </a:rPr>
              <a:t>Realistic Case:</a:t>
            </a:r>
            <a:r>
              <a:rPr lang="en-US" altLang="en-US" sz="2000"/>
              <a:t> Implementation Lag   =&gt;  Danger of Overheating: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1342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1342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1341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134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1343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134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1343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1342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1342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13431"/>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9134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9134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3419" grpId="0" animBg="1"/>
      <p:bldP spid="913420" grpId="0" animBg="1"/>
      <p:bldP spid="913424" grpId="0" animBg="1"/>
      <p:bldP spid="913425" grpId="0" animBg="1"/>
      <p:bldP spid="913427" grpId="0"/>
      <p:bldP spid="913428" grpId="0" animBg="1"/>
      <p:bldP spid="913429" grpId="0" animBg="1"/>
      <p:bldP spid="913430" grpId="0" animBg="1"/>
      <p:bldP spid="913431" grpId="0" animBg="1"/>
      <p:bldP spid="913432" grpId="0" animBg="1"/>
      <p:bldP spid="913433" grpId="0" animBg="1"/>
      <p:bldP spid="913434" grpId="0" animBg="1"/>
    </p:bldLst>
  </p:timing>
</p:sld>
</file>

<file path=ppt/slides/slide1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480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59C8D53-BE3A-49DB-9C04-9016D97BF0AC}" type="slidenum">
              <a:rPr lang="de-DE" altLang="en-US" sz="1600" smtClean="0"/>
              <a:pPr>
                <a:spcBef>
                  <a:spcPct val="0"/>
                </a:spcBef>
                <a:buClrTx/>
                <a:buFontTx/>
                <a:buNone/>
              </a:pPr>
              <a:t>184</a:t>
            </a:fld>
            <a:r>
              <a:rPr lang="de-DE" altLang="en-US" sz="1600"/>
              <a:t> -</a:t>
            </a:r>
          </a:p>
        </p:txBody>
      </p:sp>
      <p:sp>
        <p:nvSpPr>
          <p:cNvPr id="20480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04C738A-AB4E-45FA-88B0-27D1AB32DB42}" type="slidenum">
              <a:rPr lang="de-DE" altLang="en-US" sz="1600" b="1"/>
              <a:pPr algn="r" eaLnBrk="1" hangingPunct="1">
                <a:spcBef>
                  <a:spcPct val="0"/>
                </a:spcBef>
                <a:buClrTx/>
                <a:buFontTx/>
                <a:buNone/>
              </a:pPr>
              <a:t>184</a:t>
            </a:fld>
            <a:r>
              <a:rPr lang="de-DE" altLang="en-US" sz="1600" b="1"/>
              <a:t> -</a:t>
            </a:r>
          </a:p>
        </p:txBody>
      </p:sp>
      <p:sp>
        <p:nvSpPr>
          <p:cNvPr id="20480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924676" name="Rectangle 2"/>
          <p:cNvSpPr>
            <a:spLocks noGrp="1" noChangeArrowheads="1"/>
          </p:cNvSpPr>
          <p:nvPr>
            <p:ph type="body" idx="4294967295"/>
          </p:nvPr>
        </p:nvSpPr>
        <p:spPr>
          <a:xfrm>
            <a:off x="457200" y="1019175"/>
            <a:ext cx="8686800" cy="5838825"/>
          </a:xfrm>
          <a:noFill/>
        </p:spPr>
        <p:txBody>
          <a:bodyPr/>
          <a:lstStyle/>
          <a:p>
            <a:pPr marL="457200" indent="-457200" eaLnBrk="1" hangingPunct="1">
              <a:lnSpc>
                <a:spcPct val="0"/>
              </a:lnSpc>
            </a:pPr>
            <a:endParaRPr lang="en-US" altLang="en-US" dirty="0">
              <a:cs typeface="Arial" pitchFamily="34" charset="0"/>
            </a:endParaRPr>
          </a:p>
          <a:p>
            <a:pPr marL="876300" lvl="1" indent="-419100" eaLnBrk="1" hangingPunct="1">
              <a:lnSpc>
                <a:spcPct val="0"/>
              </a:lnSpc>
            </a:pPr>
            <a:endParaRPr lang="en-US" altLang="en-US" dirty="0">
              <a:cs typeface="Arial" pitchFamily="34" charset="0"/>
            </a:endParaRPr>
          </a:p>
          <a:p>
            <a:pPr marL="457200" indent="-457200" eaLnBrk="1" hangingPunct="1"/>
            <a:r>
              <a:rPr lang="en-US" altLang="en-US" sz="2200" dirty="0">
                <a:solidFill>
                  <a:srgbClr val="00FF00"/>
                </a:solidFill>
                <a:cs typeface="Arial" pitchFamily="34" charset="0"/>
              </a:rPr>
              <a:t>Overheating</a:t>
            </a:r>
            <a:r>
              <a:rPr lang="en-US" altLang="en-US" sz="2200" dirty="0">
                <a:cs typeface="Arial" pitchFamily="34" charset="0"/>
              </a:rPr>
              <a:t> by </a:t>
            </a:r>
            <a:r>
              <a:rPr lang="en-US" altLang="en-US" sz="2200" dirty="0">
                <a:solidFill>
                  <a:schemeClr val="hlink"/>
                </a:solidFill>
                <a:cs typeface="Arial" pitchFamily="34" charset="0"/>
              </a:rPr>
              <a:t>fiscal policy</a:t>
            </a:r>
            <a:r>
              <a:rPr lang="en-US" altLang="en-US" sz="2200" dirty="0">
                <a:cs typeface="Arial" pitchFamily="34" charset="0"/>
              </a:rPr>
              <a:t> (see also exercise 27) :</a:t>
            </a:r>
          </a:p>
          <a:p>
            <a:pPr marL="876300" lvl="1" indent="-419100" eaLnBrk="1" hangingPunct="1"/>
            <a:r>
              <a:rPr lang="en-US" altLang="en-US" dirty="0">
                <a:cs typeface="Arial" pitchFamily="34" charset="0"/>
              </a:rPr>
              <a:t>In this case, the </a:t>
            </a:r>
            <a:r>
              <a:rPr lang="en-US" altLang="en-US" dirty="0">
                <a:solidFill>
                  <a:srgbClr val="00FF00"/>
                </a:solidFill>
                <a:cs typeface="Arial" pitchFamily="34" charset="0"/>
              </a:rPr>
              <a:t>increase in the demand for goods</a:t>
            </a:r>
            <a:r>
              <a:rPr lang="en-US" altLang="en-US" dirty="0">
                <a:cs typeface="Arial" pitchFamily="34" charset="0"/>
              </a:rPr>
              <a:t> caused by the reduction of prices by firms will be </a:t>
            </a:r>
            <a:r>
              <a:rPr lang="en-US" altLang="en-US" dirty="0">
                <a:solidFill>
                  <a:srgbClr val="00FF00"/>
                </a:solidFill>
                <a:cs typeface="Arial" pitchFamily="34" charset="0"/>
              </a:rPr>
              <a:t>boosted by</a:t>
            </a:r>
            <a:r>
              <a:rPr lang="en-US" altLang="en-US" dirty="0">
                <a:cs typeface="Arial" pitchFamily="34" charset="0"/>
              </a:rPr>
              <a:t> the additional demand for goods from </a:t>
            </a:r>
            <a:r>
              <a:rPr lang="en-US" altLang="en-US" dirty="0">
                <a:solidFill>
                  <a:srgbClr val="00FF00"/>
                </a:solidFill>
                <a:cs typeface="Arial" pitchFamily="34" charset="0"/>
              </a:rPr>
              <a:t>the government</a:t>
            </a:r>
            <a:r>
              <a:rPr lang="en-US" altLang="en-US" dirty="0">
                <a:cs typeface="Arial" pitchFamily="34" charset="0"/>
              </a:rPr>
              <a:t>.</a:t>
            </a:r>
          </a:p>
          <a:p>
            <a:pPr marL="876300" lvl="1" indent="-419100" eaLnBrk="1" hangingPunct="1"/>
            <a:r>
              <a:rPr lang="en-US" altLang="en-US" dirty="0">
                <a:cs typeface="Arial" pitchFamily="34" charset="0"/>
              </a:rPr>
              <a:t>As a consequence the demand for goods grows so strong that total </a:t>
            </a:r>
            <a:r>
              <a:rPr lang="en-US" altLang="en-US" dirty="0">
                <a:solidFill>
                  <a:srgbClr val="00FF00"/>
                </a:solidFill>
                <a:cs typeface="Arial" pitchFamily="34" charset="0"/>
              </a:rPr>
              <a:t>demand for goods </a:t>
            </a:r>
            <a:r>
              <a:rPr lang="en-US" altLang="en-US" i="1" dirty="0">
                <a:solidFill>
                  <a:schemeClr val="hlink"/>
                </a:solidFill>
                <a:cs typeface="Arial" pitchFamily="34" charset="0"/>
              </a:rPr>
              <a:t>exceeds the full employment</a:t>
            </a:r>
            <a:r>
              <a:rPr lang="en-US" altLang="en-US" dirty="0">
                <a:solidFill>
                  <a:srgbClr val="00FF00"/>
                </a:solidFill>
                <a:cs typeface="Arial" pitchFamily="34" charset="0"/>
              </a:rPr>
              <a:t> level</a:t>
            </a:r>
            <a:r>
              <a:rPr lang="en-US" altLang="en-US" dirty="0">
                <a:cs typeface="Arial" pitchFamily="34" charset="0"/>
              </a:rPr>
              <a:t>.</a:t>
            </a:r>
          </a:p>
          <a:p>
            <a:pPr marL="457200" indent="-457200" eaLnBrk="1" hangingPunct="1"/>
            <a:r>
              <a:rPr lang="en-US" altLang="en-US" sz="2200" dirty="0">
                <a:solidFill>
                  <a:srgbClr val="00FF00"/>
                </a:solidFill>
                <a:cs typeface="Arial" pitchFamily="34" charset="0"/>
              </a:rPr>
              <a:t>Overheating</a:t>
            </a:r>
            <a:r>
              <a:rPr lang="en-US" altLang="en-US" sz="2200" dirty="0">
                <a:cs typeface="Arial" pitchFamily="34" charset="0"/>
              </a:rPr>
              <a:t> can of course also be caused by </a:t>
            </a:r>
            <a:r>
              <a:rPr lang="en-US" altLang="en-US" sz="2200" dirty="0">
                <a:solidFill>
                  <a:schemeClr val="hlink"/>
                </a:solidFill>
                <a:cs typeface="Arial" pitchFamily="34" charset="0"/>
              </a:rPr>
              <a:t>monetary policy</a:t>
            </a:r>
            <a:r>
              <a:rPr lang="en-US" altLang="en-US" sz="2200" dirty="0">
                <a:cs typeface="Arial" pitchFamily="34" charset="0"/>
              </a:rPr>
              <a:t>:</a:t>
            </a:r>
          </a:p>
          <a:p>
            <a:pPr marL="876300" lvl="1" indent="-419100" eaLnBrk="1" hangingPunct="1"/>
            <a:r>
              <a:rPr lang="en-US" altLang="en-US" dirty="0">
                <a:cs typeface="Arial" pitchFamily="34" charset="0"/>
              </a:rPr>
              <a:t>In this case, the </a:t>
            </a:r>
            <a:r>
              <a:rPr lang="en-US" altLang="en-US" dirty="0">
                <a:solidFill>
                  <a:srgbClr val="00FF00"/>
                </a:solidFill>
                <a:cs typeface="Arial" pitchFamily="34" charset="0"/>
              </a:rPr>
              <a:t>reduction of the interest rate</a:t>
            </a:r>
            <a:r>
              <a:rPr lang="en-US" altLang="en-US" dirty="0">
                <a:cs typeface="Arial" pitchFamily="34" charset="0"/>
              </a:rPr>
              <a:t> caused by the reduction of prices will be </a:t>
            </a:r>
            <a:r>
              <a:rPr lang="en-US" altLang="en-US" dirty="0">
                <a:solidFill>
                  <a:srgbClr val="00FF00"/>
                </a:solidFill>
                <a:cs typeface="Arial" pitchFamily="34" charset="0"/>
              </a:rPr>
              <a:t>boosted by</a:t>
            </a:r>
            <a:r>
              <a:rPr lang="en-US" altLang="en-US" dirty="0">
                <a:cs typeface="Arial" pitchFamily="34" charset="0"/>
              </a:rPr>
              <a:t> the increase in credit supply of </a:t>
            </a:r>
            <a:r>
              <a:rPr lang="en-US" altLang="en-US" dirty="0">
                <a:solidFill>
                  <a:srgbClr val="00FF00"/>
                </a:solidFill>
                <a:cs typeface="Arial" pitchFamily="34" charset="0"/>
              </a:rPr>
              <a:t>monetary policy</a:t>
            </a:r>
            <a:r>
              <a:rPr lang="en-US" altLang="en-US" dirty="0">
                <a:cs typeface="Arial" pitchFamily="34" charset="0"/>
              </a:rPr>
              <a:t>.</a:t>
            </a:r>
          </a:p>
          <a:p>
            <a:pPr marL="876300" lvl="1" indent="-419100" eaLnBrk="1" hangingPunct="1"/>
            <a:r>
              <a:rPr lang="en-US" altLang="en-US" dirty="0">
                <a:cs typeface="Arial" pitchFamily="34" charset="0"/>
              </a:rPr>
              <a:t>As a consequence the demand for investment goods grows so strong that total </a:t>
            </a:r>
            <a:r>
              <a:rPr lang="en-US" altLang="en-US" dirty="0">
                <a:solidFill>
                  <a:srgbClr val="00FF00"/>
                </a:solidFill>
                <a:cs typeface="Arial" pitchFamily="34" charset="0"/>
              </a:rPr>
              <a:t>demand for goods </a:t>
            </a:r>
            <a:r>
              <a:rPr lang="en-US" altLang="en-US" dirty="0">
                <a:solidFill>
                  <a:schemeClr val="hlink"/>
                </a:solidFill>
                <a:cs typeface="Arial" pitchFamily="34" charset="0"/>
              </a:rPr>
              <a:t>exceeds the full employment level</a:t>
            </a:r>
            <a:r>
              <a:rPr lang="en-US" altLang="en-US" dirty="0">
                <a:cs typeface="Arial" pitchFamily="34" charset="0"/>
              </a:rPr>
              <a:t>.</a:t>
            </a:r>
          </a:p>
        </p:txBody>
      </p:sp>
      <p:sp>
        <p:nvSpPr>
          <p:cNvPr id="8353803" name="Rectangle 11"/>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24676">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24676">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924676">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924676">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2467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582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EB5E39F-5832-4A8C-BE50-367F1C952D0F}" type="slidenum">
              <a:rPr lang="de-DE" altLang="en-US" sz="1600" smtClean="0"/>
              <a:pPr>
                <a:spcBef>
                  <a:spcPct val="0"/>
                </a:spcBef>
                <a:buClrTx/>
                <a:buFontTx/>
                <a:buNone/>
              </a:pPr>
              <a:t>185</a:t>
            </a:fld>
            <a:r>
              <a:rPr lang="de-DE" altLang="en-US" sz="1600"/>
              <a:t> -</a:t>
            </a:r>
          </a:p>
        </p:txBody>
      </p:sp>
      <p:sp>
        <p:nvSpPr>
          <p:cNvPr id="20582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B0E53B2-7632-4C36-87B0-365CB9DA04E7}" type="slidenum">
              <a:rPr lang="de-DE" altLang="en-US" sz="1600" b="1"/>
              <a:pPr algn="r" eaLnBrk="1" hangingPunct="1">
                <a:spcBef>
                  <a:spcPct val="0"/>
                </a:spcBef>
                <a:buClrTx/>
                <a:buFontTx/>
                <a:buNone/>
              </a:pPr>
              <a:t>185</a:t>
            </a:fld>
            <a:r>
              <a:rPr lang="de-DE" altLang="en-US" sz="1600" b="1"/>
              <a:t> -</a:t>
            </a:r>
          </a:p>
        </p:txBody>
      </p:sp>
      <p:sp>
        <p:nvSpPr>
          <p:cNvPr id="20582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05829" name="Rectangle 2"/>
          <p:cNvSpPr>
            <a:spLocks noGrp="1" noChangeArrowheads="1"/>
          </p:cNvSpPr>
          <p:nvPr>
            <p:ph type="body" idx="4294967295"/>
          </p:nvPr>
        </p:nvSpPr>
        <p:spPr>
          <a:xfrm>
            <a:off x="457200" y="1019175"/>
            <a:ext cx="8686800" cy="5838825"/>
          </a:xfrm>
          <a:noFill/>
        </p:spPr>
        <p:txBody>
          <a:bodyPr/>
          <a:lstStyle/>
          <a:p>
            <a:pPr marL="457200" indent="-457200" eaLnBrk="1" hangingPunct="1">
              <a:lnSpc>
                <a:spcPct val="0"/>
              </a:lnSpc>
            </a:pPr>
            <a:endParaRPr lang="en-US" altLang="en-US" dirty="0">
              <a:cs typeface="Arial" pitchFamily="34" charset="0"/>
            </a:endParaRPr>
          </a:p>
          <a:p>
            <a:pPr marL="876300" lvl="1" indent="-419100" eaLnBrk="1" hangingPunct="1">
              <a:lnSpc>
                <a:spcPct val="0"/>
              </a:lnSpc>
            </a:pPr>
            <a:endParaRPr lang="en-US" altLang="en-US" dirty="0">
              <a:cs typeface="Arial" pitchFamily="34" charset="0"/>
            </a:endParaRPr>
          </a:p>
          <a:p>
            <a:pPr marL="457200" indent="-457200" eaLnBrk="1" hangingPunct="1"/>
            <a:r>
              <a:rPr lang="en-US" altLang="en-US" sz="2200" dirty="0">
                <a:cs typeface="Arial" pitchFamily="34" charset="0"/>
              </a:rPr>
              <a:t>As a consequence, the resulting </a:t>
            </a:r>
            <a:r>
              <a:rPr lang="en-US" altLang="en-US" sz="2200" dirty="0">
                <a:solidFill>
                  <a:schemeClr val="hlink"/>
                </a:solidFill>
                <a:cs typeface="Arial" pitchFamily="34" charset="0"/>
              </a:rPr>
              <a:t>excess demand for goods        </a:t>
            </a:r>
            <a:r>
              <a:rPr lang="en-US" altLang="en-US" sz="2200" dirty="0">
                <a:cs typeface="Arial" pitchFamily="34" charset="0"/>
              </a:rPr>
              <a:t>causes in the long run (when firms start to adjust their prices again) an increase in prices, which will </a:t>
            </a:r>
            <a:r>
              <a:rPr lang="en-US" altLang="en-US" sz="2200" dirty="0">
                <a:solidFill>
                  <a:srgbClr val="00FF00"/>
                </a:solidFill>
                <a:cs typeface="Arial" pitchFamily="34" charset="0"/>
              </a:rPr>
              <a:t>finally cause a recession </a:t>
            </a:r>
            <a:r>
              <a:rPr lang="en-US" altLang="en-US" sz="2200" dirty="0">
                <a:cs typeface="Arial" pitchFamily="34" charset="0"/>
              </a:rPr>
              <a:t>(exercise 27).</a:t>
            </a:r>
            <a:endParaRPr lang="en-US" altLang="en-US" sz="2200" dirty="0">
              <a:solidFill>
                <a:srgbClr val="00FF00"/>
              </a:solidFill>
              <a:cs typeface="Arial" pitchFamily="34" charset="0"/>
            </a:endParaRPr>
          </a:p>
          <a:p>
            <a:pPr marL="876300" lvl="1" indent="-419100" eaLnBrk="1" hangingPunct="1"/>
            <a:r>
              <a:rPr lang="en-US" altLang="en-US" dirty="0">
                <a:solidFill>
                  <a:srgbClr val="00FF00"/>
                </a:solidFill>
                <a:cs typeface="Arial" pitchFamily="34" charset="0"/>
              </a:rPr>
              <a:t>In this case</a:t>
            </a:r>
            <a:r>
              <a:rPr lang="en-US" altLang="en-US" dirty="0">
                <a:cs typeface="Arial" pitchFamily="34" charset="0"/>
              </a:rPr>
              <a:t>, </a:t>
            </a:r>
            <a:r>
              <a:rPr lang="en-US" altLang="en-US" dirty="0">
                <a:solidFill>
                  <a:srgbClr val="00FF00"/>
                </a:solidFill>
                <a:cs typeface="Arial" pitchFamily="34" charset="0"/>
              </a:rPr>
              <a:t>fiscal or monetary policy</a:t>
            </a:r>
            <a:r>
              <a:rPr lang="en-US" altLang="en-US" dirty="0">
                <a:cs typeface="Arial" pitchFamily="34" charset="0"/>
              </a:rPr>
              <a:t> would not dampen but </a:t>
            </a:r>
            <a:r>
              <a:rPr lang="en-US" altLang="en-US" dirty="0">
                <a:solidFill>
                  <a:srgbClr val="00FF00"/>
                </a:solidFill>
                <a:cs typeface="Arial" pitchFamily="34" charset="0"/>
              </a:rPr>
              <a:t>boost business cycle fluctuations</a:t>
            </a:r>
            <a:r>
              <a:rPr lang="en-US" altLang="en-US" dirty="0">
                <a:cs typeface="Arial" pitchFamily="34" charset="0"/>
              </a:rPr>
              <a:t>.</a:t>
            </a:r>
          </a:p>
          <a:p>
            <a:pPr marL="876300" lvl="1" indent="-419100" eaLnBrk="1" hangingPunct="1"/>
            <a:endParaRPr lang="en-US" altLang="en-US" dirty="0">
              <a:cs typeface="Arial" pitchFamily="34" charset="0"/>
            </a:endParaRPr>
          </a:p>
          <a:p>
            <a:pPr marL="876300" lvl="1" indent="-419100" eaLnBrk="1" hangingPunct="1">
              <a:lnSpc>
                <a:spcPct val="0"/>
              </a:lnSpc>
            </a:pPr>
            <a:endParaRPr lang="en-US" altLang="en-US" dirty="0">
              <a:cs typeface="Arial" pitchFamily="34" charset="0"/>
            </a:endParaRPr>
          </a:p>
          <a:p>
            <a:pPr marL="457200" indent="-457200" eaLnBrk="1" hangingPunct="1"/>
            <a:r>
              <a:rPr lang="en-US" altLang="en-US" sz="2200" dirty="0">
                <a:cs typeface="Arial" pitchFamily="34" charset="0"/>
              </a:rPr>
              <a:t>These dangers lead to the question, </a:t>
            </a:r>
            <a:r>
              <a:rPr lang="en-US" altLang="en-US" sz="2200" dirty="0">
                <a:solidFill>
                  <a:srgbClr val="00FF00"/>
                </a:solidFill>
                <a:cs typeface="Arial" pitchFamily="34" charset="0"/>
              </a:rPr>
              <a:t>whether</a:t>
            </a:r>
            <a:r>
              <a:rPr lang="en-US" altLang="en-US" sz="2200" dirty="0">
                <a:cs typeface="Arial" pitchFamily="34" charset="0"/>
              </a:rPr>
              <a:t> </a:t>
            </a:r>
            <a:r>
              <a:rPr lang="en-US" altLang="en-US" sz="2200" dirty="0">
                <a:solidFill>
                  <a:srgbClr val="00FF00"/>
                </a:solidFill>
                <a:cs typeface="Arial" pitchFamily="34" charset="0"/>
              </a:rPr>
              <a:t>the government</a:t>
            </a:r>
            <a:r>
              <a:rPr lang="en-US" altLang="en-US" sz="2200" dirty="0">
                <a:cs typeface="Arial" pitchFamily="34" charset="0"/>
              </a:rPr>
              <a:t> (or the central bank) is </a:t>
            </a:r>
            <a:r>
              <a:rPr lang="en-US" altLang="en-US" sz="2200" dirty="0">
                <a:solidFill>
                  <a:schemeClr val="hlink"/>
                </a:solidFill>
                <a:cs typeface="Arial" pitchFamily="34" charset="0"/>
              </a:rPr>
              <a:t>able to react fast enough</a:t>
            </a:r>
            <a:r>
              <a:rPr lang="en-US" altLang="en-US" sz="2200" dirty="0">
                <a:cs typeface="Arial" pitchFamily="34" charset="0"/>
              </a:rPr>
              <a:t> to </a:t>
            </a:r>
            <a:r>
              <a:rPr lang="en-US" altLang="en-US" sz="2200" dirty="0">
                <a:solidFill>
                  <a:srgbClr val="00FF00"/>
                </a:solidFill>
                <a:cs typeface="Arial" pitchFamily="34" charset="0"/>
              </a:rPr>
              <a:t>reduce the duration of</a:t>
            </a:r>
            <a:r>
              <a:rPr lang="en-US" altLang="en-US" sz="2200" dirty="0">
                <a:cs typeface="Arial" pitchFamily="34" charset="0"/>
              </a:rPr>
              <a:t> the </a:t>
            </a:r>
            <a:r>
              <a:rPr lang="en-US" altLang="en-US" sz="2200" dirty="0">
                <a:solidFill>
                  <a:srgbClr val="00FF00"/>
                </a:solidFill>
                <a:cs typeface="Arial" pitchFamily="34" charset="0"/>
              </a:rPr>
              <a:t>recovery</a:t>
            </a:r>
            <a:r>
              <a:rPr lang="en-US" altLang="en-US" sz="2200" dirty="0">
                <a:cs typeface="Arial" pitchFamily="34" charset="0"/>
              </a:rPr>
              <a:t> process and </a:t>
            </a:r>
            <a:r>
              <a:rPr lang="en-US" altLang="en-US" sz="2200" dirty="0">
                <a:solidFill>
                  <a:srgbClr val="00FF00"/>
                </a:solidFill>
                <a:cs typeface="Arial" pitchFamily="34" charset="0"/>
              </a:rPr>
              <a:t>avoid an overheating</a:t>
            </a:r>
            <a:r>
              <a:rPr lang="en-US" altLang="en-US" sz="2200" dirty="0">
                <a:cs typeface="Arial" pitchFamily="34" charset="0"/>
              </a:rPr>
              <a:t> of the economy.</a:t>
            </a:r>
          </a:p>
          <a:p>
            <a:pPr marL="457200" indent="-457200" eaLnBrk="1" hangingPunct="1">
              <a:lnSpc>
                <a:spcPct val="10000"/>
              </a:lnSpc>
            </a:pPr>
            <a:endParaRPr lang="en-US" altLang="en-US" sz="2200" dirty="0">
              <a:cs typeface="Arial" pitchFamily="34" charset="0"/>
            </a:endParaRPr>
          </a:p>
          <a:p>
            <a:pPr marL="457200" indent="-457200" eaLnBrk="1" hangingPunct="1"/>
            <a:r>
              <a:rPr lang="en-US" altLang="en-US" sz="2200" dirty="0">
                <a:cs typeface="Arial" pitchFamily="34" charset="0"/>
              </a:rPr>
              <a:t>This question will be discussed in the following.</a:t>
            </a:r>
          </a:p>
        </p:txBody>
      </p:sp>
      <p:sp>
        <p:nvSpPr>
          <p:cNvPr id="8357894" name="Rectangle 6"/>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5829">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5829">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0582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33"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9A45459-E5F5-4571-A3ED-F411745EAEAA}" type="slidenum">
              <a:rPr lang="de-DE" altLang="en-US" sz="1600" smtClean="0"/>
              <a:pPr>
                <a:spcBef>
                  <a:spcPct val="0"/>
                </a:spcBef>
                <a:buClrTx/>
                <a:buFontTx/>
                <a:buNone/>
              </a:pPr>
              <a:t>186</a:t>
            </a:fld>
            <a:r>
              <a:rPr lang="de-DE" altLang="en-US" sz="1600"/>
              <a:t> -</a:t>
            </a:r>
          </a:p>
        </p:txBody>
      </p:sp>
      <p:sp>
        <p:nvSpPr>
          <p:cNvPr id="1034"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6A67B3F-E3D8-4B47-A2B8-28FD592A7A21}" type="slidenum">
              <a:rPr lang="de-DE" altLang="en-US" sz="1600" b="1"/>
              <a:pPr algn="r" eaLnBrk="1" hangingPunct="1">
                <a:spcBef>
                  <a:spcPct val="0"/>
                </a:spcBef>
                <a:buClrTx/>
                <a:buFontTx/>
                <a:buNone/>
              </a:pPr>
              <a:t>186</a:t>
            </a:fld>
            <a:r>
              <a:rPr lang="de-DE" altLang="en-US" sz="1600" b="1"/>
              <a:t> -</a:t>
            </a:r>
          </a:p>
        </p:txBody>
      </p:sp>
      <p:sp>
        <p:nvSpPr>
          <p:cNvPr id="1035"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036" name="Rectangle 2"/>
          <p:cNvSpPr>
            <a:spLocks noGrp="1" noChangeArrowheads="1"/>
          </p:cNvSpPr>
          <p:nvPr>
            <p:ph type="body" idx="4294967295"/>
          </p:nvPr>
        </p:nvSpPr>
        <p:spPr>
          <a:xfrm>
            <a:off x="328613" y="1198563"/>
            <a:ext cx="8516937" cy="1544637"/>
          </a:xfrm>
          <a:noFill/>
        </p:spPr>
        <p:txBody>
          <a:bodyPr/>
          <a:lstStyle/>
          <a:p>
            <a:pPr marL="571500" indent="-571500" eaLnBrk="1" hangingPunct="1"/>
            <a:r>
              <a:rPr lang="en-US" altLang="en-US" sz="2200"/>
              <a:t>Practical experience with anti-cyclical </a:t>
            </a:r>
            <a:r>
              <a:rPr lang="en-US" altLang="en-US" sz="2200">
                <a:solidFill>
                  <a:schemeClr val="hlink"/>
                </a:solidFill>
              </a:rPr>
              <a:t>fiscal policy</a:t>
            </a:r>
            <a:r>
              <a:rPr lang="en-US" altLang="en-US" sz="2200"/>
              <a:t> has shown that there are several reasons for </a:t>
            </a:r>
            <a:r>
              <a:rPr lang="en-US" altLang="en-US" sz="2200">
                <a:solidFill>
                  <a:srgbClr val="00FF00"/>
                </a:solidFill>
              </a:rPr>
              <a:t>lags in the implementation</a:t>
            </a:r>
            <a:r>
              <a:rPr lang="en-US" altLang="en-US" sz="2200"/>
              <a:t> of such policies. These lags can be classified according to the following scheme:</a:t>
            </a:r>
            <a:endParaRPr lang="en-US" altLang="en-US"/>
          </a:p>
        </p:txBody>
      </p:sp>
      <p:grpSp>
        <p:nvGrpSpPr>
          <p:cNvPr id="2" name="Organization Chart 4"/>
          <p:cNvGrpSpPr>
            <a:grpSpLocks/>
          </p:cNvGrpSpPr>
          <p:nvPr/>
        </p:nvGrpSpPr>
        <p:grpSpPr bwMode="auto">
          <a:xfrm>
            <a:off x="153988" y="2686050"/>
            <a:ext cx="8763000" cy="1879600"/>
            <a:chOff x="123" y="1605"/>
            <a:chExt cx="5520" cy="1184"/>
          </a:xfrm>
        </p:grpSpPr>
        <p:cxnSp>
          <p:nvCxnSpPr>
            <p:cNvPr id="1028" name="_s1028"/>
            <p:cNvCxnSpPr>
              <a:cxnSpLocks noChangeShapeType="1"/>
              <a:stCxn id="5" idx="0"/>
              <a:endCxn id="3" idx="2"/>
            </p:cNvCxnSpPr>
            <p:nvPr/>
          </p:nvCxnSpPr>
          <p:spPr bwMode="auto">
            <a:xfrm rot="5400000" flipH="1">
              <a:off x="3308" y="1501"/>
              <a:ext cx="280" cy="1374"/>
            </a:xfrm>
            <a:prstGeom prst="bentConnector3">
              <a:avLst>
                <a:gd name="adj1" fmla="val 25713"/>
              </a:avLst>
            </a:prstGeom>
            <a:noFill/>
            <a:ln w="28575">
              <a:solidFill>
                <a:schemeClr val="tx1"/>
              </a:solidFill>
              <a:miter lim="800000"/>
              <a:headEnd/>
              <a:tailEnd/>
            </a:ln>
            <a:extLst>
              <a:ext uri="{909E8E84-426E-40DD-AFC4-6F175D3DCCD1}">
                <a14:hiddenFill xmlns:a14="http://schemas.microsoft.com/office/drawing/2010/main">
                  <a:noFill/>
                </a14:hiddenFill>
              </a:ext>
            </a:extLst>
          </p:spPr>
        </p:cxnSp>
        <p:cxnSp>
          <p:nvCxnSpPr>
            <p:cNvPr id="1029" name="_s1029"/>
            <p:cNvCxnSpPr>
              <a:cxnSpLocks noChangeShapeType="1"/>
              <a:stCxn id="4" idx="0"/>
              <a:endCxn id="3" idx="2"/>
            </p:cNvCxnSpPr>
            <p:nvPr/>
          </p:nvCxnSpPr>
          <p:spPr bwMode="auto">
            <a:xfrm rot="16200000">
              <a:off x="2032" y="1598"/>
              <a:ext cx="280" cy="1179"/>
            </a:xfrm>
            <a:prstGeom prst="bentConnector3">
              <a:avLst>
                <a:gd name="adj1" fmla="val 25713"/>
              </a:avLst>
            </a:prstGeom>
            <a:noFill/>
            <a:ln w="28575">
              <a:solidFill>
                <a:schemeClr val="tx1"/>
              </a:solidFill>
              <a:miter lim="800000"/>
              <a:headEnd/>
              <a:tailEnd/>
            </a:ln>
            <a:extLst>
              <a:ext uri="{909E8E84-426E-40DD-AFC4-6F175D3DCCD1}">
                <a14:hiddenFill xmlns:a14="http://schemas.microsoft.com/office/drawing/2010/main">
                  <a:noFill/>
                </a14:hiddenFill>
              </a:ext>
            </a:extLst>
          </p:spPr>
        </p:cxnSp>
        <p:sp>
          <p:nvSpPr>
            <p:cNvPr id="3" name="_s1030"/>
            <p:cNvSpPr>
              <a:spLocks noChangeArrowheads="1"/>
            </p:cNvSpPr>
            <p:nvPr/>
          </p:nvSpPr>
          <p:spPr bwMode="auto">
            <a:xfrm>
              <a:off x="1789" y="1605"/>
              <a:ext cx="1944" cy="434"/>
            </a:xfrm>
            <a:prstGeom prst="roundRect">
              <a:avLst>
                <a:gd name="adj" fmla="val 16667"/>
              </a:avLst>
            </a:prstGeom>
            <a:solidFill>
              <a:srgbClr val="FFFF99"/>
            </a:solidFill>
            <a:ln w="28575">
              <a:solidFill>
                <a:srgbClr val="FF0000"/>
              </a:solidFill>
              <a:round/>
              <a:headEnd/>
              <a:tailEnd/>
            </a:ln>
          </p:spPr>
          <p:txBody>
            <a:bodyPr vert="horz" wrap="none" lIns="36000" tIns="34921" rIns="36000" bIns="34921" numCol="1" anchor="ctr" anchorCtr="0" compatLnSpc="1">
              <a:prstTxWarp prst="textNoShape">
                <a:avLst/>
              </a:prstTxWarp>
            </a:bodyPr>
            <a:lstStyle>
              <a:lvl1pPr>
                <a:defRPr sz="2000">
                  <a:solidFill>
                    <a:schemeClr val="bg2"/>
                  </a:solidFill>
                  <a:latin typeface="Arial" pitchFamily="34" charset="0"/>
                </a:defRPr>
              </a:lvl1pPr>
              <a:lvl2pPr marL="571500">
                <a:defRPr sz="2000">
                  <a:solidFill>
                    <a:schemeClr val="bg2"/>
                  </a:solidFill>
                  <a:latin typeface="Arial" pitchFamily="34" charset="0"/>
                </a:defRPr>
              </a:lvl2pPr>
              <a:lvl3pPr marL="1143000">
                <a:defRPr sz="2000">
                  <a:solidFill>
                    <a:schemeClr val="bg2"/>
                  </a:solidFill>
                  <a:latin typeface="Arial" pitchFamily="34" charset="0"/>
                </a:defRPr>
              </a:lvl3pPr>
              <a:lvl4pPr marL="1714500">
                <a:defRPr sz="2000">
                  <a:solidFill>
                    <a:schemeClr val="bg2"/>
                  </a:solidFill>
                  <a:latin typeface="Arial" pitchFamily="34" charset="0"/>
                </a:defRPr>
              </a:lvl4pPr>
              <a:lvl5pPr marL="2286000">
                <a:defRPr sz="2000">
                  <a:solidFill>
                    <a:schemeClr val="bg2"/>
                  </a:solidFill>
                  <a:latin typeface="Arial" pitchFamily="34" charset="0"/>
                </a:defRPr>
              </a:lvl5pPr>
              <a:lvl6pPr marL="2743200" eaLnBrk="0" fontAlgn="base" hangingPunct="0">
                <a:spcBef>
                  <a:spcPct val="0"/>
                </a:spcBef>
                <a:spcAft>
                  <a:spcPct val="0"/>
                </a:spcAft>
                <a:defRPr sz="2000">
                  <a:solidFill>
                    <a:schemeClr val="bg2"/>
                  </a:solidFill>
                  <a:latin typeface="Arial" pitchFamily="34" charset="0"/>
                </a:defRPr>
              </a:lvl6pPr>
              <a:lvl7pPr marL="3200400" eaLnBrk="0" fontAlgn="base" hangingPunct="0">
                <a:spcBef>
                  <a:spcPct val="0"/>
                </a:spcBef>
                <a:spcAft>
                  <a:spcPct val="0"/>
                </a:spcAft>
                <a:defRPr sz="2000">
                  <a:solidFill>
                    <a:schemeClr val="bg2"/>
                  </a:solidFill>
                  <a:latin typeface="Arial" pitchFamily="34" charset="0"/>
                </a:defRPr>
              </a:lvl7pPr>
              <a:lvl8pPr marL="3657600" eaLnBrk="0" fontAlgn="base" hangingPunct="0">
                <a:spcBef>
                  <a:spcPct val="0"/>
                </a:spcBef>
                <a:spcAft>
                  <a:spcPct val="0"/>
                </a:spcAft>
                <a:defRPr sz="2000">
                  <a:solidFill>
                    <a:schemeClr val="bg2"/>
                  </a:solidFill>
                  <a:latin typeface="Arial" pitchFamily="34" charset="0"/>
                </a:defRPr>
              </a:lvl8pPr>
              <a:lvl9pPr marL="4114800" eaLnBrk="0" fontAlgn="base" hangingPunct="0">
                <a:spcBef>
                  <a:spcPct val="0"/>
                </a:spcBef>
                <a:spcAft>
                  <a:spcPct val="0"/>
                </a:spcAft>
                <a:defRPr sz="2000">
                  <a:solidFill>
                    <a:schemeClr val="bg2"/>
                  </a:solidFill>
                  <a:latin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altLang="en-US" sz="2000" b="0" i="0" u="none" strike="noStrike" cap="none" normalizeH="0" baseline="0">
                  <a:ln>
                    <a:noFill/>
                  </a:ln>
                  <a:solidFill>
                    <a:srgbClr val="0000FF"/>
                  </a:solidFill>
                  <a:effectLst/>
                  <a:latin typeface="Arial" pitchFamily="34" charset="0"/>
                </a:rPr>
                <a:t>Total Implementation Lag</a:t>
              </a:r>
            </a:p>
          </p:txBody>
        </p:sp>
        <p:sp>
          <p:nvSpPr>
            <p:cNvPr id="4" name="_s1031"/>
            <p:cNvSpPr>
              <a:spLocks noChangeArrowheads="1"/>
            </p:cNvSpPr>
            <p:nvPr/>
          </p:nvSpPr>
          <p:spPr bwMode="auto">
            <a:xfrm>
              <a:off x="881" y="2337"/>
              <a:ext cx="1402" cy="288"/>
            </a:xfrm>
            <a:prstGeom prst="roundRect">
              <a:avLst>
                <a:gd name="adj" fmla="val 16667"/>
              </a:avLst>
            </a:prstGeom>
            <a:solidFill>
              <a:srgbClr val="FFFF99"/>
            </a:solidFill>
            <a:ln w="28575">
              <a:solidFill>
                <a:srgbClr val="FF0000"/>
              </a:solidFill>
              <a:round/>
              <a:headEnd/>
              <a:tailEnd/>
            </a:ln>
          </p:spPr>
          <p:txBody>
            <a:bodyPr vert="horz" wrap="none" lIns="67155" tIns="34921" rIns="67155" bIns="34921" numCol="1" anchor="ctr" anchorCtr="0" compatLnSpc="1">
              <a:prstTxWarp prst="textNoShape">
                <a:avLst/>
              </a:prstTxWarp>
            </a:bodyPr>
            <a:lstStyle>
              <a:lvl1pPr>
                <a:defRPr sz="2000">
                  <a:solidFill>
                    <a:schemeClr val="bg2"/>
                  </a:solidFill>
                  <a:latin typeface="Arial" pitchFamily="34" charset="0"/>
                </a:defRPr>
              </a:lvl1pPr>
              <a:lvl2pPr marL="571500">
                <a:defRPr sz="2000">
                  <a:solidFill>
                    <a:schemeClr val="bg2"/>
                  </a:solidFill>
                  <a:latin typeface="Arial" pitchFamily="34" charset="0"/>
                </a:defRPr>
              </a:lvl2pPr>
              <a:lvl3pPr marL="1143000">
                <a:defRPr sz="2000">
                  <a:solidFill>
                    <a:schemeClr val="bg2"/>
                  </a:solidFill>
                  <a:latin typeface="Arial" pitchFamily="34" charset="0"/>
                </a:defRPr>
              </a:lvl3pPr>
              <a:lvl4pPr marL="1714500">
                <a:defRPr sz="2000">
                  <a:solidFill>
                    <a:schemeClr val="bg2"/>
                  </a:solidFill>
                  <a:latin typeface="Arial" pitchFamily="34" charset="0"/>
                </a:defRPr>
              </a:lvl4pPr>
              <a:lvl5pPr marL="2286000">
                <a:defRPr sz="2000">
                  <a:solidFill>
                    <a:schemeClr val="bg2"/>
                  </a:solidFill>
                  <a:latin typeface="Arial" pitchFamily="34" charset="0"/>
                </a:defRPr>
              </a:lvl5pPr>
              <a:lvl6pPr marL="2743200" eaLnBrk="0" fontAlgn="base" hangingPunct="0">
                <a:spcBef>
                  <a:spcPct val="0"/>
                </a:spcBef>
                <a:spcAft>
                  <a:spcPct val="0"/>
                </a:spcAft>
                <a:defRPr sz="2000">
                  <a:solidFill>
                    <a:schemeClr val="bg2"/>
                  </a:solidFill>
                  <a:latin typeface="Arial" pitchFamily="34" charset="0"/>
                </a:defRPr>
              </a:lvl6pPr>
              <a:lvl7pPr marL="3200400" eaLnBrk="0" fontAlgn="base" hangingPunct="0">
                <a:spcBef>
                  <a:spcPct val="0"/>
                </a:spcBef>
                <a:spcAft>
                  <a:spcPct val="0"/>
                </a:spcAft>
                <a:defRPr sz="2000">
                  <a:solidFill>
                    <a:schemeClr val="bg2"/>
                  </a:solidFill>
                  <a:latin typeface="Arial" pitchFamily="34" charset="0"/>
                </a:defRPr>
              </a:lvl7pPr>
              <a:lvl8pPr marL="3657600" eaLnBrk="0" fontAlgn="base" hangingPunct="0">
                <a:spcBef>
                  <a:spcPct val="0"/>
                </a:spcBef>
                <a:spcAft>
                  <a:spcPct val="0"/>
                </a:spcAft>
                <a:defRPr sz="2000">
                  <a:solidFill>
                    <a:schemeClr val="bg2"/>
                  </a:solidFill>
                  <a:latin typeface="Arial" pitchFamily="34" charset="0"/>
                </a:defRPr>
              </a:lvl8pPr>
              <a:lvl9pPr marL="4114800" eaLnBrk="0" fontAlgn="base" hangingPunct="0">
                <a:spcBef>
                  <a:spcPct val="0"/>
                </a:spcBef>
                <a:spcAft>
                  <a:spcPct val="0"/>
                </a:spcAft>
                <a:defRPr sz="2000">
                  <a:solidFill>
                    <a:schemeClr val="bg2"/>
                  </a:solidFill>
                  <a:latin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altLang="en-US" sz="2000" b="0" i="0" u="none" strike="noStrike" cap="none" normalizeH="0" baseline="0">
                  <a:ln>
                    <a:noFill/>
                  </a:ln>
                  <a:solidFill>
                    <a:srgbClr val="0000FF"/>
                  </a:solidFill>
                  <a:effectLst/>
                  <a:latin typeface="Arial" pitchFamily="34" charset="0"/>
                </a:rPr>
                <a:t>Inside Lag</a:t>
              </a:r>
            </a:p>
          </p:txBody>
        </p:sp>
        <p:sp>
          <p:nvSpPr>
            <p:cNvPr id="5" name="_s1032"/>
            <p:cNvSpPr>
              <a:spLocks noChangeArrowheads="1"/>
            </p:cNvSpPr>
            <p:nvPr/>
          </p:nvSpPr>
          <p:spPr bwMode="auto">
            <a:xfrm>
              <a:off x="3386" y="2337"/>
              <a:ext cx="1498" cy="288"/>
            </a:xfrm>
            <a:prstGeom prst="roundRect">
              <a:avLst>
                <a:gd name="adj" fmla="val 16667"/>
              </a:avLst>
            </a:prstGeom>
            <a:solidFill>
              <a:srgbClr val="FFFF99"/>
            </a:solidFill>
            <a:ln w="28575">
              <a:solidFill>
                <a:srgbClr val="FF0000"/>
              </a:solidFill>
              <a:round/>
              <a:headEnd/>
              <a:tailEnd/>
            </a:ln>
          </p:spPr>
          <p:txBody>
            <a:bodyPr vert="horz" wrap="none" lIns="67155" tIns="34921" rIns="67155" bIns="34921" numCol="1" anchor="ctr" anchorCtr="0" compatLnSpc="1">
              <a:prstTxWarp prst="textNoShape">
                <a:avLst/>
              </a:prstTxWarp>
            </a:bodyPr>
            <a:lstStyle>
              <a:lvl1pPr>
                <a:defRPr sz="2000">
                  <a:solidFill>
                    <a:schemeClr val="bg2"/>
                  </a:solidFill>
                  <a:latin typeface="Arial" pitchFamily="34" charset="0"/>
                </a:defRPr>
              </a:lvl1pPr>
              <a:lvl2pPr marL="571500">
                <a:defRPr sz="2000">
                  <a:solidFill>
                    <a:schemeClr val="bg2"/>
                  </a:solidFill>
                  <a:latin typeface="Arial" pitchFamily="34" charset="0"/>
                </a:defRPr>
              </a:lvl2pPr>
              <a:lvl3pPr marL="1143000">
                <a:defRPr sz="2000">
                  <a:solidFill>
                    <a:schemeClr val="bg2"/>
                  </a:solidFill>
                  <a:latin typeface="Arial" pitchFamily="34" charset="0"/>
                </a:defRPr>
              </a:lvl3pPr>
              <a:lvl4pPr marL="1714500">
                <a:defRPr sz="2000">
                  <a:solidFill>
                    <a:schemeClr val="bg2"/>
                  </a:solidFill>
                  <a:latin typeface="Arial" pitchFamily="34" charset="0"/>
                </a:defRPr>
              </a:lvl4pPr>
              <a:lvl5pPr marL="2286000">
                <a:defRPr sz="2000">
                  <a:solidFill>
                    <a:schemeClr val="bg2"/>
                  </a:solidFill>
                  <a:latin typeface="Arial" pitchFamily="34" charset="0"/>
                </a:defRPr>
              </a:lvl5pPr>
              <a:lvl6pPr marL="2743200" eaLnBrk="0" fontAlgn="base" hangingPunct="0">
                <a:spcBef>
                  <a:spcPct val="0"/>
                </a:spcBef>
                <a:spcAft>
                  <a:spcPct val="0"/>
                </a:spcAft>
                <a:defRPr sz="2000">
                  <a:solidFill>
                    <a:schemeClr val="bg2"/>
                  </a:solidFill>
                  <a:latin typeface="Arial" pitchFamily="34" charset="0"/>
                </a:defRPr>
              </a:lvl6pPr>
              <a:lvl7pPr marL="3200400" eaLnBrk="0" fontAlgn="base" hangingPunct="0">
                <a:spcBef>
                  <a:spcPct val="0"/>
                </a:spcBef>
                <a:spcAft>
                  <a:spcPct val="0"/>
                </a:spcAft>
                <a:defRPr sz="2000">
                  <a:solidFill>
                    <a:schemeClr val="bg2"/>
                  </a:solidFill>
                  <a:latin typeface="Arial" pitchFamily="34" charset="0"/>
                </a:defRPr>
              </a:lvl7pPr>
              <a:lvl8pPr marL="3657600" eaLnBrk="0" fontAlgn="base" hangingPunct="0">
                <a:spcBef>
                  <a:spcPct val="0"/>
                </a:spcBef>
                <a:spcAft>
                  <a:spcPct val="0"/>
                </a:spcAft>
                <a:defRPr sz="2000">
                  <a:solidFill>
                    <a:schemeClr val="bg2"/>
                  </a:solidFill>
                  <a:latin typeface="Arial" pitchFamily="34" charset="0"/>
                </a:defRPr>
              </a:lvl8pPr>
              <a:lvl9pPr marL="4114800" eaLnBrk="0" fontAlgn="base" hangingPunct="0">
                <a:spcBef>
                  <a:spcPct val="0"/>
                </a:spcBef>
                <a:spcAft>
                  <a:spcPct val="0"/>
                </a:spcAft>
                <a:defRPr sz="2000">
                  <a:solidFill>
                    <a:schemeClr val="bg2"/>
                  </a:solidFill>
                  <a:latin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altLang="en-US" sz="2000" b="0" i="0" u="none" strike="noStrike" cap="none" normalizeH="0" baseline="0">
                  <a:ln>
                    <a:noFill/>
                  </a:ln>
                  <a:solidFill>
                    <a:srgbClr val="0000FF"/>
                  </a:solidFill>
                  <a:effectLst/>
                  <a:latin typeface="Arial" pitchFamily="34" charset="0"/>
                </a:rPr>
                <a:t>Outside Lag</a:t>
              </a:r>
            </a:p>
          </p:txBody>
        </p:sp>
      </p:grpSp>
      <p:sp>
        <p:nvSpPr>
          <p:cNvPr id="8110104" name="Rectangle 24"/>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
        <p:nvSpPr>
          <p:cNvPr id="1038" name="Text Box 22"/>
          <p:cNvSpPr txBox="1">
            <a:spLocks noChangeArrowheads="1"/>
          </p:cNvSpPr>
          <p:nvPr/>
        </p:nvSpPr>
        <p:spPr bwMode="auto">
          <a:xfrm>
            <a:off x="1028700" y="4483100"/>
            <a:ext cx="2794000" cy="191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0" tIns="10800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200" dirty="0">
                <a:solidFill>
                  <a:srgbClr val="00FF00"/>
                </a:solidFill>
              </a:rPr>
              <a:t>Time between</a:t>
            </a:r>
            <a:r>
              <a:rPr lang="en-US" altLang="en-US" sz="2200" dirty="0"/>
              <a:t> a </a:t>
            </a:r>
            <a:r>
              <a:rPr lang="en-US" altLang="en-US" sz="2200" dirty="0">
                <a:solidFill>
                  <a:srgbClr val="00FF00"/>
                </a:solidFill>
              </a:rPr>
              <a:t>shock</a:t>
            </a:r>
            <a:r>
              <a:rPr lang="en-US" altLang="en-US" sz="2200" dirty="0"/>
              <a:t> to the economy </a:t>
            </a:r>
            <a:r>
              <a:rPr lang="en-US" altLang="en-US" sz="2200" dirty="0">
                <a:solidFill>
                  <a:srgbClr val="00FF00"/>
                </a:solidFill>
              </a:rPr>
              <a:t>and</a:t>
            </a:r>
            <a:r>
              <a:rPr lang="en-US" altLang="en-US" sz="2200" dirty="0"/>
              <a:t> the </a:t>
            </a:r>
            <a:r>
              <a:rPr lang="en-US" altLang="en-US" sz="2200" dirty="0">
                <a:solidFill>
                  <a:srgbClr val="00FF00"/>
                </a:solidFill>
              </a:rPr>
              <a:t>policy action</a:t>
            </a:r>
            <a:r>
              <a:rPr lang="en-US" altLang="en-US" sz="2200" dirty="0"/>
              <a:t> responding to that shock.</a:t>
            </a:r>
          </a:p>
        </p:txBody>
      </p:sp>
      <p:sp>
        <p:nvSpPr>
          <p:cNvPr id="1039" name="Text Box 23"/>
          <p:cNvSpPr txBox="1">
            <a:spLocks noChangeArrowheads="1"/>
          </p:cNvSpPr>
          <p:nvPr/>
        </p:nvSpPr>
        <p:spPr bwMode="auto">
          <a:xfrm>
            <a:off x="5183188" y="4475163"/>
            <a:ext cx="2794000" cy="219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0" tIns="10800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200">
                <a:solidFill>
                  <a:srgbClr val="00FF00"/>
                </a:solidFill>
              </a:rPr>
              <a:t>Time between</a:t>
            </a:r>
            <a:r>
              <a:rPr lang="en-US" altLang="en-US" sz="2200"/>
              <a:t> the </a:t>
            </a:r>
            <a:r>
              <a:rPr lang="en-US" altLang="en-US" sz="2200">
                <a:solidFill>
                  <a:srgbClr val="00FF00"/>
                </a:solidFill>
              </a:rPr>
              <a:t>policy action</a:t>
            </a:r>
            <a:r>
              <a:rPr lang="en-US" altLang="en-US" sz="2200"/>
              <a:t> and its influence on the </a:t>
            </a:r>
            <a:r>
              <a:rPr lang="en-US" altLang="en-US" sz="2200">
                <a:solidFill>
                  <a:srgbClr val="00FF00"/>
                </a:solidFill>
              </a:rPr>
              <a:t>economy</a:t>
            </a:r>
            <a:r>
              <a:rPr lang="en-US" altLang="en-US" sz="220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3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8" grpId="0"/>
      <p:bldP spid="1039" grpId="0"/>
    </p:bldLst>
  </p:timing>
</p:sld>
</file>

<file path=ppt/slides/slide1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85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F6504D8-A26F-4573-B90D-44D8F12E4E17}" type="slidenum">
              <a:rPr lang="de-DE" altLang="en-US" sz="1600" smtClean="0"/>
              <a:pPr>
                <a:spcBef>
                  <a:spcPct val="0"/>
                </a:spcBef>
                <a:buClrTx/>
                <a:buFontTx/>
                <a:buNone/>
              </a:pPr>
              <a:t>187</a:t>
            </a:fld>
            <a:r>
              <a:rPr lang="de-DE" altLang="en-US" sz="1600"/>
              <a:t> -</a:t>
            </a:r>
          </a:p>
        </p:txBody>
      </p:sp>
      <p:sp>
        <p:nvSpPr>
          <p:cNvPr id="20685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FE00398-AACC-4D25-9BB0-30D3DA434A3A}" type="slidenum">
              <a:rPr lang="de-DE" altLang="en-US" sz="1600" b="1"/>
              <a:pPr algn="r" eaLnBrk="1" hangingPunct="1">
                <a:spcBef>
                  <a:spcPct val="0"/>
                </a:spcBef>
                <a:buClrTx/>
                <a:buFontTx/>
                <a:buNone/>
              </a:pPr>
              <a:t>187</a:t>
            </a:fld>
            <a:r>
              <a:rPr lang="de-DE" altLang="en-US" sz="1600" b="1"/>
              <a:t> -</a:t>
            </a:r>
          </a:p>
        </p:txBody>
      </p:sp>
      <p:sp>
        <p:nvSpPr>
          <p:cNvPr id="20685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81316" name="Rectangle 2"/>
          <p:cNvSpPr>
            <a:spLocks noGrp="1" noChangeArrowheads="1"/>
          </p:cNvSpPr>
          <p:nvPr>
            <p:ph type="body" idx="4294967295"/>
          </p:nvPr>
        </p:nvSpPr>
        <p:spPr>
          <a:xfrm>
            <a:off x="328613" y="1298575"/>
            <a:ext cx="8815387" cy="5514975"/>
          </a:xfrm>
          <a:noFill/>
        </p:spPr>
        <p:txBody>
          <a:bodyPr/>
          <a:lstStyle/>
          <a:p>
            <a:pPr marL="571500" indent="-571500" eaLnBrk="1" hangingPunct="1">
              <a:lnSpc>
                <a:spcPct val="90000"/>
              </a:lnSpc>
            </a:pPr>
            <a:r>
              <a:rPr lang="en-US" altLang="en-US" dirty="0"/>
              <a:t>The </a:t>
            </a:r>
            <a:r>
              <a:rPr lang="en-US" altLang="en-US" dirty="0">
                <a:solidFill>
                  <a:srgbClr val="00FF00"/>
                </a:solidFill>
              </a:rPr>
              <a:t>inside lag</a:t>
            </a:r>
            <a:r>
              <a:rPr lang="en-US" altLang="en-US" dirty="0"/>
              <a:t> of fiscal policy has two sources:</a:t>
            </a:r>
          </a:p>
          <a:p>
            <a:pPr marL="750888" lvl="1" indent="0" eaLnBrk="1" hangingPunct="1">
              <a:lnSpc>
                <a:spcPct val="90000"/>
              </a:lnSpc>
              <a:buFont typeface="Arial Unicode MS" pitchFamily="34" charset="-128"/>
              <a:buAutoNum type="arabicPeriod"/>
            </a:pPr>
            <a:r>
              <a:rPr lang="en-US" altLang="en-US" dirty="0"/>
              <a:t> The government needs time to </a:t>
            </a:r>
            <a:r>
              <a:rPr lang="en-US" altLang="en-US" dirty="0">
                <a:solidFill>
                  <a:srgbClr val="00FF00"/>
                </a:solidFill>
              </a:rPr>
              <a:t>analyze the causes of a recession </a:t>
            </a:r>
            <a:r>
              <a:rPr lang="en-US" altLang="en-US" dirty="0"/>
              <a:t>(“</a:t>
            </a:r>
            <a:r>
              <a:rPr lang="en-US" altLang="en-US" dirty="0">
                <a:solidFill>
                  <a:srgbClr val="FFC000"/>
                </a:solidFill>
              </a:rPr>
              <a:t>diagnosis lag</a:t>
            </a:r>
            <a:r>
              <a:rPr lang="en-US" altLang="en-US" dirty="0"/>
              <a:t>”): Only in case of a reduction of the demand for goods caused by a deterioration of the </a:t>
            </a:r>
            <a:r>
              <a:rPr lang="en-US" altLang="en-US" dirty="0" err="1"/>
              <a:t>expec-tations</a:t>
            </a:r>
            <a:r>
              <a:rPr lang="en-US" altLang="en-US" dirty="0"/>
              <a:t> of firms and households (= </a:t>
            </a:r>
            <a:r>
              <a:rPr lang="en-US" altLang="en-US" dirty="0">
                <a:solidFill>
                  <a:srgbClr val="00FF00"/>
                </a:solidFill>
              </a:rPr>
              <a:t>demand side shock</a:t>
            </a:r>
            <a:r>
              <a:rPr lang="en-US" altLang="en-US" dirty="0"/>
              <a:t>) Keynesian government spending policies will work. If the recession is caused e.g. by a shock in the prices of raw materials (= </a:t>
            </a:r>
            <a:r>
              <a:rPr lang="en-US" altLang="en-US" dirty="0">
                <a:solidFill>
                  <a:srgbClr val="00FF00"/>
                </a:solidFill>
              </a:rPr>
              <a:t>supply side shock</a:t>
            </a:r>
            <a:r>
              <a:rPr lang="en-US" altLang="en-US" dirty="0"/>
              <a:t>), Keynesian spending policies will not work.</a:t>
            </a:r>
          </a:p>
          <a:p>
            <a:pPr marL="750888" lvl="1" indent="0" eaLnBrk="1" hangingPunct="1">
              <a:lnSpc>
                <a:spcPct val="90000"/>
              </a:lnSpc>
              <a:buFont typeface="Arial Unicode MS" pitchFamily="34" charset="-128"/>
              <a:buAutoNum type="arabicPeriod"/>
            </a:pPr>
            <a:r>
              <a:rPr lang="en-US" altLang="en-US" dirty="0"/>
              <a:t> The government needs time to </a:t>
            </a:r>
            <a:r>
              <a:rPr lang="en-US" altLang="en-US" dirty="0">
                <a:solidFill>
                  <a:srgbClr val="00FF00"/>
                </a:solidFill>
              </a:rPr>
              <a:t>change its budgeting</a:t>
            </a:r>
            <a:r>
              <a:rPr lang="en-US" altLang="en-US" dirty="0"/>
              <a:t>:</a:t>
            </a:r>
          </a:p>
          <a:p>
            <a:pPr marL="1790700" lvl="2" indent="-444500" eaLnBrk="1" hangingPunct="1">
              <a:lnSpc>
                <a:spcPct val="90000"/>
              </a:lnSpc>
              <a:buFont typeface="Arial Unicode MS" pitchFamily="34" charset="-128"/>
              <a:buChar char="■"/>
            </a:pPr>
            <a:r>
              <a:rPr lang="en-US" altLang="en-US" dirty="0"/>
              <a:t>On the </a:t>
            </a:r>
            <a:r>
              <a:rPr lang="en-US" altLang="en-US" dirty="0">
                <a:solidFill>
                  <a:srgbClr val="00FF00"/>
                </a:solidFill>
              </a:rPr>
              <a:t>expenditure</a:t>
            </a:r>
            <a:r>
              <a:rPr lang="en-US" altLang="en-US" dirty="0"/>
              <a:t> side laws must be changed in order to increase government spending for goods and services.</a:t>
            </a:r>
          </a:p>
          <a:p>
            <a:pPr marL="1790700" lvl="2" indent="-444500" eaLnBrk="1" hangingPunct="1">
              <a:lnSpc>
                <a:spcPct val="90000"/>
              </a:lnSpc>
              <a:buFont typeface="Arial Unicode MS" pitchFamily="34" charset="-128"/>
              <a:buChar char="■"/>
            </a:pPr>
            <a:r>
              <a:rPr lang="en-US" altLang="en-US" dirty="0"/>
              <a:t>On the </a:t>
            </a:r>
            <a:r>
              <a:rPr lang="en-US" altLang="en-US" dirty="0">
                <a:solidFill>
                  <a:srgbClr val="00FF00"/>
                </a:solidFill>
              </a:rPr>
              <a:t>revenue</a:t>
            </a:r>
            <a:r>
              <a:rPr lang="en-US" altLang="en-US" dirty="0"/>
              <a:t> side laws must be changed in order to finance the additional government spending: Taxes and/or borrowing must be increased.</a:t>
            </a:r>
          </a:p>
          <a:p>
            <a:pPr marL="750888" lvl="1" indent="0" eaLnBrk="1" hangingPunct="1">
              <a:lnSpc>
                <a:spcPct val="90000"/>
              </a:lnSpc>
              <a:buFont typeface="Arial Unicode MS" pitchFamily="34" charset="-128"/>
              <a:buNone/>
            </a:pPr>
            <a:r>
              <a:rPr lang="en-US" altLang="en-US" dirty="0"/>
              <a:t>    </a:t>
            </a:r>
            <a:r>
              <a:rPr lang="en-US" altLang="en-US" dirty="0">
                <a:solidFill>
                  <a:srgbClr val="00FF00"/>
                </a:solidFill>
              </a:rPr>
              <a:t>Changing laws takes time</a:t>
            </a:r>
            <a:r>
              <a:rPr lang="en-US" altLang="en-US" dirty="0"/>
              <a:t> (weeks if not months) in a  </a:t>
            </a:r>
          </a:p>
          <a:p>
            <a:pPr marL="750888" lvl="1" indent="0" eaLnBrk="1" hangingPunct="1">
              <a:lnSpc>
                <a:spcPct val="90000"/>
              </a:lnSpc>
              <a:buFont typeface="Arial Unicode MS" pitchFamily="34" charset="-128"/>
              <a:buNone/>
            </a:pPr>
            <a:r>
              <a:rPr lang="en-US" altLang="en-US" dirty="0"/>
              <a:t>    parliamentary system (“</a:t>
            </a:r>
            <a:r>
              <a:rPr lang="en-US" altLang="en-US" dirty="0">
                <a:solidFill>
                  <a:srgbClr val="FFC000"/>
                </a:solidFill>
              </a:rPr>
              <a:t>reaction lag</a:t>
            </a:r>
            <a:r>
              <a:rPr lang="en-US" altLang="en-US" dirty="0"/>
              <a:t>”)</a:t>
            </a:r>
          </a:p>
        </p:txBody>
      </p:sp>
      <p:sp>
        <p:nvSpPr>
          <p:cNvPr id="8114184" name="Rectangle 8"/>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8131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8131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81316">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8131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81316">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8131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787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BEDC7A3-7C02-4C19-B97A-BF1D31FA95C6}" type="slidenum">
              <a:rPr lang="de-DE" altLang="en-US" sz="1600" smtClean="0"/>
              <a:pPr>
                <a:spcBef>
                  <a:spcPct val="0"/>
                </a:spcBef>
                <a:buClrTx/>
                <a:buFontTx/>
                <a:buNone/>
              </a:pPr>
              <a:t>188</a:t>
            </a:fld>
            <a:r>
              <a:rPr lang="de-DE" altLang="en-US" sz="1600"/>
              <a:t> -</a:t>
            </a:r>
          </a:p>
        </p:txBody>
      </p:sp>
      <p:sp>
        <p:nvSpPr>
          <p:cNvPr id="20787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6E6F767-688C-4B83-86F6-216291ADC984}" type="slidenum">
              <a:rPr lang="de-DE" altLang="en-US" sz="1600" b="1"/>
              <a:pPr algn="r" eaLnBrk="1" hangingPunct="1">
                <a:spcBef>
                  <a:spcPct val="0"/>
                </a:spcBef>
                <a:buClrTx/>
                <a:buFontTx/>
                <a:buNone/>
              </a:pPr>
              <a:t>188</a:t>
            </a:fld>
            <a:r>
              <a:rPr lang="de-DE" altLang="en-US" sz="1600" b="1"/>
              <a:t> -</a:t>
            </a:r>
          </a:p>
        </p:txBody>
      </p:sp>
      <p:sp>
        <p:nvSpPr>
          <p:cNvPr id="20787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2517" name="Rectangle 2"/>
          <p:cNvSpPr>
            <a:spLocks noGrp="1" noChangeArrowheads="1"/>
          </p:cNvSpPr>
          <p:nvPr>
            <p:ph type="body" idx="4294967295"/>
          </p:nvPr>
        </p:nvSpPr>
        <p:spPr>
          <a:xfrm>
            <a:off x="328613" y="1220788"/>
            <a:ext cx="8516937" cy="5514975"/>
          </a:xfrm>
          <a:noFill/>
        </p:spPr>
        <p:txBody>
          <a:bodyPr/>
          <a:lstStyle/>
          <a:p>
            <a:pPr marL="571500" indent="-571500" eaLnBrk="1" hangingPunct="1"/>
            <a:r>
              <a:rPr lang="en-US" altLang="en-US" dirty="0"/>
              <a:t>The </a:t>
            </a:r>
            <a:r>
              <a:rPr lang="en-US" altLang="en-US" dirty="0">
                <a:solidFill>
                  <a:srgbClr val="00FF00"/>
                </a:solidFill>
              </a:rPr>
              <a:t>outside lag</a:t>
            </a:r>
            <a:r>
              <a:rPr lang="en-US" altLang="en-US" dirty="0"/>
              <a:t> of fiscal policy:</a:t>
            </a:r>
          </a:p>
          <a:p>
            <a:pPr marL="952500" lvl="1" indent="-495300" eaLnBrk="1" hangingPunct="1"/>
            <a:r>
              <a:rPr lang="en-US" altLang="en-US" dirty="0"/>
              <a:t>Once the fiscal policy measures of the government are implemented, some </a:t>
            </a:r>
            <a:r>
              <a:rPr lang="en-US" altLang="en-US" dirty="0">
                <a:solidFill>
                  <a:srgbClr val="00FF00"/>
                </a:solidFill>
              </a:rPr>
              <a:t>time</a:t>
            </a:r>
            <a:r>
              <a:rPr lang="en-US" altLang="en-US" dirty="0"/>
              <a:t> is needed </a:t>
            </a:r>
            <a:r>
              <a:rPr lang="en-US" altLang="en-US" dirty="0">
                <a:solidFill>
                  <a:srgbClr val="00FF00"/>
                </a:solidFill>
              </a:rPr>
              <a:t>until they unfold their full influence on the economy</a:t>
            </a:r>
            <a:r>
              <a:rPr lang="en-US" altLang="en-US" dirty="0"/>
              <a:t>:</a:t>
            </a:r>
          </a:p>
          <a:p>
            <a:pPr marL="1371600" lvl="2" indent="-457200" eaLnBrk="1" hangingPunct="1"/>
            <a:r>
              <a:rPr lang="en-US" altLang="en-US" dirty="0"/>
              <a:t>In our </a:t>
            </a:r>
            <a:r>
              <a:rPr lang="en-US" altLang="en-US" dirty="0">
                <a:solidFill>
                  <a:srgbClr val="00FF00"/>
                </a:solidFill>
              </a:rPr>
              <a:t>textbook</a:t>
            </a:r>
            <a:r>
              <a:rPr lang="en-US" altLang="en-US" dirty="0"/>
              <a:t> version of the Keynesian </a:t>
            </a:r>
            <a:r>
              <a:rPr lang="en-US" altLang="en-US" dirty="0">
                <a:solidFill>
                  <a:srgbClr val="00FF00"/>
                </a:solidFill>
              </a:rPr>
              <a:t>model</a:t>
            </a:r>
            <a:r>
              <a:rPr lang="en-US" altLang="en-US" dirty="0"/>
              <a:t> a primary increase in the demand for goods  </a:t>
            </a:r>
            <a:r>
              <a:rPr lang="en-US" altLang="en-US" dirty="0">
                <a:solidFill>
                  <a:srgbClr val="00FF00"/>
                </a:solidFill>
              </a:rPr>
              <a:t>immediately</a:t>
            </a:r>
            <a:r>
              <a:rPr lang="en-US" altLang="en-US" dirty="0"/>
              <a:t> causes an increase in income and the increase in income causes immediately an additional increase in household consumption demand via the </a:t>
            </a:r>
            <a:r>
              <a:rPr lang="en-US" altLang="en-US" dirty="0">
                <a:solidFill>
                  <a:srgbClr val="00FF00"/>
                </a:solidFill>
              </a:rPr>
              <a:t>multiplier effect</a:t>
            </a:r>
            <a:r>
              <a:rPr lang="en-US" altLang="en-US" dirty="0"/>
              <a:t>.</a:t>
            </a:r>
          </a:p>
          <a:p>
            <a:pPr marL="1371600" lvl="2" indent="-457200" eaLnBrk="1" hangingPunct="1"/>
            <a:r>
              <a:rPr lang="en-US" altLang="en-US" dirty="0">
                <a:solidFill>
                  <a:srgbClr val="00FF00"/>
                </a:solidFill>
              </a:rPr>
              <a:t>In reality</a:t>
            </a:r>
            <a:r>
              <a:rPr lang="en-US" altLang="en-US" dirty="0"/>
              <a:t>, a span of time is needed until </a:t>
            </a:r>
            <a:r>
              <a:rPr lang="en-US" altLang="en-US" dirty="0">
                <a:solidFill>
                  <a:srgbClr val="00FF00"/>
                </a:solidFill>
              </a:rPr>
              <a:t>households</a:t>
            </a:r>
            <a:r>
              <a:rPr lang="en-US" altLang="en-US" dirty="0"/>
              <a:t> </a:t>
            </a:r>
            <a:r>
              <a:rPr lang="en-US" altLang="en-US" dirty="0">
                <a:solidFill>
                  <a:srgbClr val="00FF00"/>
                </a:solidFill>
              </a:rPr>
              <a:t>realize</a:t>
            </a:r>
            <a:r>
              <a:rPr lang="en-US" altLang="en-US" dirty="0"/>
              <a:t> the </a:t>
            </a:r>
            <a:r>
              <a:rPr lang="en-US" altLang="en-US" dirty="0">
                <a:solidFill>
                  <a:srgbClr val="00FF00"/>
                </a:solidFill>
              </a:rPr>
              <a:t>increase in their income</a:t>
            </a:r>
            <a:r>
              <a:rPr lang="en-US" altLang="en-US" dirty="0"/>
              <a:t> (and/or lower risk of getting unemployed) </a:t>
            </a:r>
            <a:r>
              <a:rPr lang="en-US" altLang="en-US" dirty="0">
                <a:solidFill>
                  <a:srgbClr val="00FF00"/>
                </a:solidFill>
              </a:rPr>
              <a:t>and react</a:t>
            </a:r>
            <a:r>
              <a:rPr lang="en-US" altLang="en-US" dirty="0"/>
              <a:t> on this </a:t>
            </a:r>
            <a:r>
              <a:rPr lang="en-US" altLang="en-US" dirty="0">
                <a:solidFill>
                  <a:srgbClr val="00FF00"/>
                </a:solidFill>
              </a:rPr>
              <a:t>with</a:t>
            </a:r>
            <a:r>
              <a:rPr lang="en-US" altLang="en-US" dirty="0"/>
              <a:t> </a:t>
            </a:r>
            <a:r>
              <a:rPr lang="en-US" altLang="en-US" dirty="0">
                <a:solidFill>
                  <a:srgbClr val="00FF00"/>
                </a:solidFill>
              </a:rPr>
              <a:t>a rise</a:t>
            </a:r>
            <a:r>
              <a:rPr lang="en-US" altLang="en-US" dirty="0"/>
              <a:t> </a:t>
            </a:r>
            <a:r>
              <a:rPr lang="en-US" altLang="en-US" dirty="0">
                <a:solidFill>
                  <a:srgbClr val="00FF00"/>
                </a:solidFill>
              </a:rPr>
              <a:t>of their demand for goods</a:t>
            </a:r>
            <a:r>
              <a:rPr lang="en-US" altLang="en-US" dirty="0"/>
              <a:t>.</a:t>
            </a:r>
          </a:p>
          <a:p>
            <a:pPr marL="1371600" lvl="2" indent="-457200" eaLnBrk="1" hangingPunct="1"/>
            <a:r>
              <a:rPr lang="en-US" altLang="en-US" dirty="0"/>
              <a:t>Therefore, </a:t>
            </a:r>
            <a:r>
              <a:rPr lang="en-US" altLang="en-US" dirty="0">
                <a:solidFill>
                  <a:srgbClr val="00FF00"/>
                </a:solidFill>
              </a:rPr>
              <a:t>in reality the multiplier effect needs much more time</a:t>
            </a:r>
            <a:r>
              <a:rPr lang="en-US" altLang="en-US" dirty="0"/>
              <a:t> to get started than in the simple Keynesian textbook model.</a:t>
            </a:r>
          </a:p>
        </p:txBody>
      </p:sp>
      <p:sp>
        <p:nvSpPr>
          <p:cNvPr id="8151046" name="Rectangle 6"/>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251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9251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2517">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251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57"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CFB8CBFA-57D0-4C66-95E7-7CC7B485C890}" type="slidenum">
              <a:rPr lang="de-DE" altLang="en-US" sz="1600" smtClean="0"/>
              <a:pPr>
                <a:spcBef>
                  <a:spcPct val="0"/>
                </a:spcBef>
                <a:buClrTx/>
                <a:buFontTx/>
                <a:buNone/>
              </a:pPr>
              <a:t>189</a:t>
            </a:fld>
            <a:r>
              <a:rPr lang="de-DE" altLang="en-US" sz="1600"/>
              <a:t> -</a:t>
            </a:r>
          </a:p>
        </p:txBody>
      </p:sp>
      <p:sp>
        <p:nvSpPr>
          <p:cNvPr id="2058"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ED84B21-24FC-4595-B630-9BCDE3AF28B2}" type="slidenum">
              <a:rPr lang="de-DE" altLang="en-US" sz="1600" b="1"/>
              <a:pPr algn="r" eaLnBrk="1" hangingPunct="1">
                <a:spcBef>
                  <a:spcPct val="0"/>
                </a:spcBef>
                <a:buClrTx/>
                <a:buFontTx/>
                <a:buNone/>
              </a:pPr>
              <a:t>189</a:t>
            </a:fld>
            <a:r>
              <a:rPr lang="de-DE" altLang="en-US" sz="1600" b="1"/>
              <a:t> -</a:t>
            </a:r>
          </a:p>
        </p:txBody>
      </p:sp>
      <p:sp>
        <p:nvSpPr>
          <p:cNvPr id="2059"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060" name="Rectangle 2"/>
          <p:cNvSpPr>
            <a:spLocks noGrp="1" noChangeArrowheads="1"/>
          </p:cNvSpPr>
          <p:nvPr>
            <p:ph type="body" idx="4294967295"/>
          </p:nvPr>
        </p:nvSpPr>
        <p:spPr>
          <a:xfrm>
            <a:off x="328613" y="1198563"/>
            <a:ext cx="8516937" cy="5659437"/>
          </a:xfrm>
          <a:noFill/>
        </p:spPr>
        <p:txBody>
          <a:bodyPr/>
          <a:lstStyle/>
          <a:p>
            <a:pPr marL="571500" indent="-571500" eaLnBrk="1" hangingPunct="1"/>
            <a:r>
              <a:rPr lang="en-US" altLang="en-US" sz="2200"/>
              <a:t>Taken together, the </a:t>
            </a:r>
            <a:r>
              <a:rPr lang="en-US" altLang="en-US" sz="2200">
                <a:solidFill>
                  <a:srgbClr val="00FF00"/>
                </a:solidFill>
              </a:rPr>
              <a:t>implementation lags of fiscal policy</a:t>
            </a:r>
            <a:r>
              <a:rPr lang="en-US" altLang="en-US" sz="2200"/>
              <a:t> may delay its effect on the real economy for a span of time, which is likely between </a:t>
            </a:r>
            <a:r>
              <a:rPr lang="en-US" altLang="en-US" sz="2200">
                <a:solidFill>
                  <a:srgbClr val="00FF00"/>
                </a:solidFill>
              </a:rPr>
              <a:t>half a year and one year</a:t>
            </a:r>
            <a:r>
              <a:rPr lang="en-US" altLang="en-US" sz="2200"/>
              <a:t>. Hence the implementation lag comes </a:t>
            </a:r>
            <a:r>
              <a:rPr lang="en-US" altLang="en-US" sz="2200">
                <a:solidFill>
                  <a:srgbClr val="00FF00"/>
                </a:solidFill>
              </a:rPr>
              <a:t>close</a:t>
            </a:r>
            <a:r>
              <a:rPr lang="en-US" altLang="en-US" sz="2200"/>
              <a:t> </a:t>
            </a:r>
            <a:r>
              <a:rPr lang="en-US" altLang="en-US" sz="2200">
                <a:solidFill>
                  <a:srgbClr val="00FF00"/>
                </a:solidFill>
              </a:rPr>
              <a:t>to</a:t>
            </a:r>
            <a:r>
              <a:rPr lang="en-US" altLang="en-US" sz="2200"/>
              <a:t> the one-year lag with which firms </a:t>
            </a:r>
            <a:r>
              <a:rPr lang="en-US" altLang="en-US" sz="2200">
                <a:solidFill>
                  <a:srgbClr val="00FF00"/>
                </a:solidFill>
              </a:rPr>
              <a:t>adjust their prices</a:t>
            </a:r>
            <a:r>
              <a:rPr lang="en-US" altLang="en-US" sz="2200"/>
              <a:t>!</a:t>
            </a:r>
            <a:endParaRPr lang="en-US" altLang="en-US"/>
          </a:p>
        </p:txBody>
      </p:sp>
      <p:grpSp>
        <p:nvGrpSpPr>
          <p:cNvPr id="2" name="Organization Chart 4"/>
          <p:cNvGrpSpPr>
            <a:grpSpLocks/>
          </p:cNvGrpSpPr>
          <p:nvPr/>
        </p:nvGrpSpPr>
        <p:grpSpPr bwMode="auto">
          <a:xfrm>
            <a:off x="153988" y="3003550"/>
            <a:ext cx="8763000" cy="1879600"/>
            <a:chOff x="123" y="1605"/>
            <a:chExt cx="5520" cy="1184"/>
          </a:xfrm>
        </p:grpSpPr>
        <p:cxnSp>
          <p:nvCxnSpPr>
            <p:cNvPr id="2052" name="_s2052"/>
            <p:cNvCxnSpPr>
              <a:cxnSpLocks noChangeShapeType="1"/>
              <a:stCxn id="5" idx="0"/>
              <a:endCxn id="3" idx="2"/>
            </p:cNvCxnSpPr>
            <p:nvPr/>
          </p:nvCxnSpPr>
          <p:spPr bwMode="auto">
            <a:xfrm rot="5400000" flipH="1">
              <a:off x="3308" y="1501"/>
              <a:ext cx="280" cy="1374"/>
            </a:xfrm>
            <a:prstGeom prst="bentConnector3">
              <a:avLst>
                <a:gd name="adj1" fmla="val 25713"/>
              </a:avLst>
            </a:prstGeom>
            <a:noFill/>
            <a:ln w="28575">
              <a:solidFill>
                <a:schemeClr val="tx1"/>
              </a:solidFill>
              <a:miter lim="800000"/>
              <a:headEnd/>
              <a:tailEnd/>
            </a:ln>
            <a:extLst>
              <a:ext uri="{909E8E84-426E-40DD-AFC4-6F175D3DCCD1}">
                <a14:hiddenFill xmlns:a14="http://schemas.microsoft.com/office/drawing/2010/main">
                  <a:noFill/>
                </a14:hiddenFill>
              </a:ext>
            </a:extLst>
          </p:spPr>
        </p:cxnSp>
        <p:cxnSp>
          <p:nvCxnSpPr>
            <p:cNvPr id="2053" name="_s2053"/>
            <p:cNvCxnSpPr>
              <a:cxnSpLocks noChangeShapeType="1"/>
              <a:stCxn id="4" idx="0"/>
              <a:endCxn id="3" idx="2"/>
            </p:cNvCxnSpPr>
            <p:nvPr/>
          </p:nvCxnSpPr>
          <p:spPr bwMode="auto">
            <a:xfrm rot="16200000">
              <a:off x="2032" y="1598"/>
              <a:ext cx="280" cy="1179"/>
            </a:xfrm>
            <a:prstGeom prst="bentConnector3">
              <a:avLst>
                <a:gd name="adj1" fmla="val 25713"/>
              </a:avLst>
            </a:prstGeom>
            <a:noFill/>
            <a:ln w="28575">
              <a:solidFill>
                <a:schemeClr val="tx1"/>
              </a:solidFill>
              <a:miter lim="800000"/>
              <a:headEnd/>
              <a:tailEnd/>
            </a:ln>
            <a:extLst>
              <a:ext uri="{909E8E84-426E-40DD-AFC4-6F175D3DCCD1}">
                <a14:hiddenFill xmlns:a14="http://schemas.microsoft.com/office/drawing/2010/main">
                  <a:noFill/>
                </a14:hiddenFill>
              </a:ext>
            </a:extLst>
          </p:spPr>
        </p:cxnSp>
        <p:sp>
          <p:nvSpPr>
            <p:cNvPr id="3" name="_s2054"/>
            <p:cNvSpPr>
              <a:spLocks noChangeArrowheads="1"/>
            </p:cNvSpPr>
            <p:nvPr/>
          </p:nvSpPr>
          <p:spPr bwMode="auto">
            <a:xfrm>
              <a:off x="1789" y="1605"/>
              <a:ext cx="1944" cy="434"/>
            </a:xfrm>
            <a:prstGeom prst="roundRect">
              <a:avLst>
                <a:gd name="adj" fmla="val 16667"/>
              </a:avLst>
            </a:prstGeom>
            <a:solidFill>
              <a:srgbClr val="FFFF99"/>
            </a:solidFill>
            <a:ln w="28575">
              <a:solidFill>
                <a:srgbClr val="FF0000"/>
              </a:solidFill>
              <a:round/>
              <a:headEnd/>
              <a:tailEnd/>
            </a:ln>
          </p:spPr>
          <p:txBody>
            <a:bodyPr vert="horz" wrap="none" lIns="36000" tIns="34921" rIns="36000" bIns="34921" numCol="1" anchor="ctr" anchorCtr="0" compatLnSpc="1">
              <a:prstTxWarp prst="textNoShape">
                <a:avLst/>
              </a:prstTxWarp>
            </a:bodyPr>
            <a:lstStyle>
              <a:lvl1pPr>
                <a:defRPr sz="2000">
                  <a:solidFill>
                    <a:schemeClr val="bg2"/>
                  </a:solidFill>
                  <a:latin typeface="Arial" pitchFamily="34" charset="0"/>
                </a:defRPr>
              </a:lvl1pPr>
              <a:lvl2pPr marL="571500">
                <a:defRPr sz="2000">
                  <a:solidFill>
                    <a:schemeClr val="bg2"/>
                  </a:solidFill>
                  <a:latin typeface="Arial" pitchFamily="34" charset="0"/>
                </a:defRPr>
              </a:lvl2pPr>
              <a:lvl3pPr marL="1143000">
                <a:defRPr sz="2000">
                  <a:solidFill>
                    <a:schemeClr val="bg2"/>
                  </a:solidFill>
                  <a:latin typeface="Arial" pitchFamily="34" charset="0"/>
                </a:defRPr>
              </a:lvl3pPr>
              <a:lvl4pPr marL="1714500">
                <a:defRPr sz="2000">
                  <a:solidFill>
                    <a:schemeClr val="bg2"/>
                  </a:solidFill>
                  <a:latin typeface="Arial" pitchFamily="34" charset="0"/>
                </a:defRPr>
              </a:lvl4pPr>
              <a:lvl5pPr marL="2286000">
                <a:defRPr sz="2000">
                  <a:solidFill>
                    <a:schemeClr val="bg2"/>
                  </a:solidFill>
                  <a:latin typeface="Arial" pitchFamily="34" charset="0"/>
                </a:defRPr>
              </a:lvl5pPr>
              <a:lvl6pPr marL="2743200" eaLnBrk="0" fontAlgn="base" hangingPunct="0">
                <a:spcBef>
                  <a:spcPct val="0"/>
                </a:spcBef>
                <a:spcAft>
                  <a:spcPct val="0"/>
                </a:spcAft>
                <a:defRPr sz="2000">
                  <a:solidFill>
                    <a:schemeClr val="bg2"/>
                  </a:solidFill>
                  <a:latin typeface="Arial" pitchFamily="34" charset="0"/>
                </a:defRPr>
              </a:lvl6pPr>
              <a:lvl7pPr marL="3200400" eaLnBrk="0" fontAlgn="base" hangingPunct="0">
                <a:spcBef>
                  <a:spcPct val="0"/>
                </a:spcBef>
                <a:spcAft>
                  <a:spcPct val="0"/>
                </a:spcAft>
                <a:defRPr sz="2000">
                  <a:solidFill>
                    <a:schemeClr val="bg2"/>
                  </a:solidFill>
                  <a:latin typeface="Arial" pitchFamily="34" charset="0"/>
                </a:defRPr>
              </a:lvl7pPr>
              <a:lvl8pPr marL="3657600" eaLnBrk="0" fontAlgn="base" hangingPunct="0">
                <a:spcBef>
                  <a:spcPct val="0"/>
                </a:spcBef>
                <a:spcAft>
                  <a:spcPct val="0"/>
                </a:spcAft>
                <a:defRPr sz="2000">
                  <a:solidFill>
                    <a:schemeClr val="bg2"/>
                  </a:solidFill>
                  <a:latin typeface="Arial" pitchFamily="34" charset="0"/>
                </a:defRPr>
              </a:lvl8pPr>
              <a:lvl9pPr marL="4114800" eaLnBrk="0" fontAlgn="base" hangingPunct="0">
                <a:spcBef>
                  <a:spcPct val="0"/>
                </a:spcBef>
                <a:spcAft>
                  <a:spcPct val="0"/>
                </a:spcAft>
                <a:defRPr sz="2000">
                  <a:solidFill>
                    <a:schemeClr val="bg2"/>
                  </a:solidFill>
                  <a:latin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altLang="en-US" sz="2000" b="0" i="0" u="none" strike="noStrike" cap="none" normalizeH="0" baseline="0">
                  <a:ln>
                    <a:noFill/>
                  </a:ln>
                  <a:solidFill>
                    <a:srgbClr val="0000FF"/>
                  </a:solidFill>
                  <a:effectLst/>
                  <a:latin typeface="Arial" pitchFamily="34" charset="0"/>
                </a:rPr>
                <a:t>Total Implementation Lag</a:t>
              </a:r>
            </a:p>
          </p:txBody>
        </p:sp>
        <p:sp>
          <p:nvSpPr>
            <p:cNvPr id="4" name="_s2055"/>
            <p:cNvSpPr>
              <a:spLocks noChangeArrowheads="1"/>
            </p:cNvSpPr>
            <p:nvPr/>
          </p:nvSpPr>
          <p:spPr bwMode="auto">
            <a:xfrm>
              <a:off x="881" y="2337"/>
              <a:ext cx="1402" cy="288"/>
            </a:xfrm>
            <a:prstGeom prst="roundRect">
              <a:avLst>
                <a:gd name="adj" fmla="val 16667"/>
              </a:avLst>
            </a:prstGeom>
            <a:solidFill>
              <a:srgbClr val="FFFF99"/>
            </a:solidFill>
            <a:ln w="28575">
              <a:solidFill>
                <a:srgbClr val="FF0000"/>
              </a:solidFill>
              <a:round/>
              <a:headEnd/>
              <a:tailEnd/>
            </a:ln>
          </p:spPr>
          <p:txBody>
            <a:bodyPr vert="horz" wrap="none" lIns="67155" tIns="34921" rIns="67155" bIns="34921" numCol="1" anchor="ctr" anchorCtr="0" compatLnSpc="1">
              <a:prstTxWarp prst="textNoShape">
                <a:avLst/>
              </a:prstTxWarp>
            </a:bodyPr>
            <a:lstStyle>
              <a:lvl1pPr>
                <a:defRPr sz="2000">
                  <a:solidFill>
                    <a:schemeClr val="bg2"/>
                  </a:solidFill>
                  <a:latin typeface="Arial" pitchFamily="34" charset="0"/>
                </a:defRPr>
              </a:lvl1pPr>
              <a:lvl2pPr marL="571500">
                <a:defRPr sz="2000">
                  <a:solidFill>
                    <a:schemeClr val="bg2"/>
                  </a:solidFill>
                  <a:latin typeface="Arial" pitchFamily="34" charset="0"/>
                </a:defRPr>
              </a:lvl2pPr>
              <a:lvl3pPr marL="1143000">
                <a:defRPr sz="2000">
                  <a:solidFill>
                    <a:schemeClr val="bg2"/>
                  </a:solidFill>
                  <a:latin typeface="Arial" pitchFamily="34" charset="0"/>
                </a:defRPr>
              </a:lvl3pPr>
              <a:lvl4pPr marL="1714500">
                <a:defRPr sz="2000">
                  <a:solidFill>
                    <a:schemeClr val="bg2"/>
                  </a:solidFill>
                  <a:latin typeface="Arial" pitchFamily="34" charset="0"/>
                </a:defRPr>
              </a:lvl4pPr>
              <a:lvl5pPr marL="2286000">
                <a:defRPr sz="2000">
                  <a:solidFill>
                    <a:schemeClr val="bg2"/>
                  </a:solidFill>
                  <a:latin typeface="Arial" pitchFamily="34" charset="0"/>
                </a:defRPr>
              </a:lvl5pPr>
              <a:lvl6pPr marL="2743200" eaLnBrk="0" fontAlgn="base" hangingPunct="0">
                <a:spcBef>
                  <a:spcPct val="0"/>
                </a:spcBef>
                <a:spcAft>
                  <a:spcPct val="0"/>
                </a:spcAft>
                <a:defRPr sz="2000">
                  <a:solidFill>
                    <a:schemeClr val="bg2"/>
                  </a:solidFill>
                  <a:latin typeface="Arial" pitchFamily="34" charset="0"/>
                </a:defRPr>
              </a:lvl6pPr>
              <a:lvl7pPr marL="3200400" eaLnBrk="0" fontAlgn="base" hangingPunct="0">
                <a:spcBef>
                  <a:spcPct val="0"/>
                </a:spcBef>
                <a:spcAft>
                  <a:spcPct val="0"/>
                </a:spcAft>
                <a:defRPr sz="2000">
                  <a:solidFill>
                    <a:schemeClr val="bg2"/>
                  </a:solidFill>
                  <a:latin typeface="Arial" pitchFamily="34" charset="0"/>
                </a:defRPr>
              </a:lvl7pPr>
              <a:lvl8pPr marL="3657600" eaLnBrk="0" fontAlgn="base" hangingPunct="0">
                <a:spcBef>
                  <a:spcPct val="0"/>
                </a:spcBef>
                <a:spcAft>
                  <a:spcPct val="0"/>
                </a:spcAft>
                <a:defRPr sz="2000">
                  <a:solidFill>
                    <a:schemeClr val="bg2"/>
                  </a:solidFill>
                  <a:latin typeface="Arial" pitchFamily="34" charset="0"/>
                </a:defRPr>
              </a:lvl8pPr>
              <a:lvl9pPr marL="4114800" eaLnBrk="0" fontAlgn="base" hangingPunct="0">
                <a:spcBef>
                  <a:spcPct val="0"/>
                </a:spcBef>
                <a:spcAft>
                  <a:spcPct val="0"/>
                </a:spcAft>
                <a:defRPr sz="2000">
                  <a:solidFill>
                    <a:schemeClr val="bg2"/>
                  </a:solidFill>
                  <a:latin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altLang="en-US" sz="2000" b="0" i="0" u="none" strike="noStrike" cap="none" normalizeH="0" baseline="0">
                  <a:ln>
                    <a:noFill/>
                  </a:ln>
                  <a:solidFill>
                    <a:srgbClr val="0000FF"/>
                  </a:solidFill>
                  <a:effectLst/>
                  <a:latin typeface="Arial" pitchFamily="34" charset="0"/>
                </a:rPr>
                <a:t>Inside Lag</a:t>
              </a:r>
            </a:p>
          </p:txBody>
        </p:sp>
        <p:sp>
          <p:nvSpPr>
            <p:cNvPr id="5" name="_s2056"/>
            <p:cNvSpPr>
              <a:spLocks noChangeArrowheads="1"/>
            </p:cNvSpPr>
            <p:nvPr/>
          </p:nvSpPr>
          <p:spPr bwMode="auto">
            <a:xfrm>
              <a:off x="3386" y="2337"/>
              <a:ext cx="1498" cy="288"/>
            </a:xfrm>
            <a:prstGeom prst="roundRect">
              <a:avLst>
                <a:gd name="adj" fmla="val 16667"/>
              </a:avLst>
            </a:prstGeom>
            <a:solidFill>
              <a:srgbClr val="FFFF99"/>
            </a:solidFill>
            <a:ln w="28575">
              <a:solidFill>
                <a:srgbClr val="FF0000"/>
              </a:solidFill>
              <a:round/>
              <a:headEnd/>
              <a:tailEnd/>
            </a:ln>
          </p:spPr>
          <p:txBody>
            <a:bodyPr vert="horz" wrap="none" lIns="67155" tIns="34921" rIns="67155" bIns="34921" numCol="1" anchor="ctr" anchorCtr="0" compatLnSpc="1">
              <a:prstTxWarp prst="textNoShape">
                <a:avLst/>
              </a:prstTxWarp>
            </a:bodyPr>
            <a:lstStyle>
              <a:lvl1pPr>
                <a:defRPr sz="2000">
                  <a:solidFill>
                    <a:schemeClr val="bg2"/>
                  </a:solidFill>
                  <a:latin typeface="Arial" pitchFamily="34" charset="0"/>
                </a:defRPr>
              </a:lvl1pPr>
              <a:lvl2pPr marL="571500">
                <a:defRPr sz="2000">
                  <a:solidFill>
                    <a:schemeClr val="bg2"/>
                  </a:solidFill>
                  <a:latin typeface="Arial" pitchFamily="34" charset="0"/>
                </a:defRPr>
              </a:lvl2pPr>
              <a:lvl3pPr marL="1143000">
                <a:defRPr sz="2000">
                  <a:solidFill>
                    <a:schemeClr val="bg2"/>
                  </a:solidFill>
                  <a:latin typeface="Arial" pitchFamily="34" charset="0"/>
                </a:defRPr>
              </a:lvl3pPr>
              <a:lvl4pPr marL="1714500">
                <a:defRPr sz="2000">
                  <a:solidFill>
                    <a:schemeClr val="bg2"/>
                  </a:solidFill>
                  <a:latin typeface="Arial" pitchFamily="34" charset="0"/>
                </a:defRPr>
              </a:lvl4pPr>
              <a:lvl5pPr marL="2286000">
                <a:defRPr sz="2000">
                  <a:solidFill>
                    <a:schemeClr val="bg2"/>
                  </a:solidFill>
                  <a:latin typeface="Arial" pitchFamily="34" charset="0"/>
                </a:defRPr>
              </a:lvl5pPr>
              <a:lvl6pPr marL="2743200" eaLnBrk="0" fontAlgn="base" hangingPunct="0">
                <a:spcBef>
                  <a:spcPct val="0"/>
                </a:spcBef>
                <a:spcAft>
                  <a:spcPct val="0"/>
                </a:spcAft>
                <a:defRPr sz="2000">
                  <a:solidFill>
                    <a:schemeClr val="bg2"/>
                  </a:solidFill>
                  <a:latin typeface="Arial" pitchFamily="34" charset="0"/>
                </a:defRPr>
              </a:lvl6pPr>
              <a:lvl7pPr marL="3200400" eaLnBrk="0" fontAlgn="base" hangingPunct="0">
                <a:spcBef>
                  <a:spcPct val="0"/>
                </a:spcBef>
                <a:spcAft>
                  <a:spcPct val="0"/>
                </a:spcAft>
                <a:defRPr sz="2000">
                  <a:solidFill>
                    <a:schemeClr val="bg2"/>
                  </a:solidFill>
                  <a:latin typeface="Arial" pitchFamily="34" charset="0"/>
                </a:defRPr>
              </a:lvl7pPr>
              <a:lvl8pPr marL="3657600" eaLnBrk="0" fontAlgn="base" hangingPunct="0">
                <a:spcBef>
                  <a:spcPct val="0"/>
                </a:spcBef>
                <a:spcAft>
                  <a:spcPct val="0"/>
                </a:spcAft>
                <a:defRPr sz="2000">
                  <a:solidFill>
                    <a:schemeClr val="bg2"/>
                  </a:solidFill>
                  <a:latin typeface="Arial" pitchFamily="34" charset="0"/>
                </a:defRPr>
              </a:lvl8pPr>
              <a:lvl9pPr marL="4114800" eaLnBrk="0" fontAlgn="base" hangingPunct="0">
                <a:spcBef>
                  <a:spcPct val="0"/>
                </a:spcBef>
                <a:spcAft>
                  <a:spcPct val="0"/>
                </a:spcAft>
                <a:defRPr sz="2000">
                  <a:solidFill>
                    <a:schemeClr val="bg2"/>
                  </a:solidFill>
                  <a:latin typeface="Arial" pitchFamily="34"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pPr>
              <a:r>
                <a:rPr kumimoji="0" lang="en-US" altLang="en-US" sz="2000" b="0" i="0" u="none" strike="noStrike" cap="none" normalizeH="0" baseline="0">
                  <a:ln>
                    <a:noFill/>
                  </a:ln>
                  <a:solidFill>
                    <a:srgbClr val="0000FF"/>
                  </a:solidFill>
                  <a:effectLst/>
                  <a:latin typeface="Arial" pitchFamily="34" charset="0"/>
                </a:rPr>
                <a:t>Outside Lag</a:t>
              </a:r>
            </a:p>
          </p:txBody>
        </p:sp>
      </p:grpSp>
      <p:sp>
        <p:nvSpPr>
          <p:cNvPr id="8110104" name="Rectangle 24"/>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
        <p:nvSpPr>
          <p:cNvPr id="2062" name="Text Box 13"/>
          <p:cNvSpPr txBox="1">
            <a:spLocks noChangeArrowheads="1"/>
          </p:cNvSpPr>
          <p:nvPr/>
        </p:nvSpPr>
        <p:spPr bwMode="auto">
          <a:xfrm>
            <a:off x="1028700" y="4800600"/>
            <a:ext cx="2794000" cy="178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0" tIns="10800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200"/>
              <a:t>Time between a shock to the economy and the policy action responding to that shock.</a:t>
            </a:r>
          </a:p>
        </p:txBody>
      </p:sp>
      <p:sp>
        <p:nvSpPr>
          <p:cNvPr id="2063" name="Text Box 14"/>
          <p:cNvSpPr txBox="1">
            <a:spLocks noChangeArrowheads="1"/>
          </p:cNvSpPr>
          <p:nvPr/>
        </p:nvSpPr>
        <p:spPr bwMode="auto">
          <a:xfrm>
            <a:off x="5183188" y="4792663"/>
            <a:ext cx="2794000" cy="1658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0" tIns="10800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200"/>
              <a:t>Time between the policy action and its influence on the economy.</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584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47D880A7-589D-4A0E-B2DC-AC505F519FCF}" type="slidenum">
              <a:rPr lang="de-DE" altLang="en-US" sz="1600" smtClean="0"/>
              <a:pPr>
                <a:spcBef>
                  <a:spcPct val="0"/>
                </a:spcBef>
                <a:buClrTx/>
                <a:buFontTx/>
                <a:buNone/>
              </a:pPr>
              <a:t>19</a:t>
            </a:fld>
            <a:r>
              <a:rPr lang="de-DE" altLang="en-US" sz="1600"/>
              <a:t> -</a:t>
            </a:r>
          </a:p>
        </p:txBody>
      </p:sp>
      <p:pic>
        <p:nvPicPr>
          <p:cNvPr id="35843"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9238" y="2185988"/>
            <a:ext cx="8680450" cy="3024187"/>
          </a:xfrm>
          <a:prstGeom prst="rect">
            <a:avLst/>
          </a:prstGeom>
          <a:solidFill>
            <a:schemeClr val="tx1"/>
          </a:solidFill>
          <a:ln>
            <a:noFill/>
          </a:ln>
          <a:extLst>
            <a:ext uri="{91240B29-F687-4F45-9708-019B960494DF}">
              <a14:hiddenLine xmlns:a14="http://schemas.microsoft.com/office/drawing/2010/main" w="38100" algn="ctr">
                <a:solidFill>
                  <a:srgbClr val="000000"/>
                </a:solidFill>
                <a:miter lim="800000"/>
                <a:headEnd type="none" w="lg" len="med"/>
                <a:tailEnd type="none" w="lg" len="med"/>
              </a14:hiddenLine>
            </a:ext>
          </a:extLst>
        </p:spPr>
      </p:pic>
      <p:sp>
        <p:nvSpPr>
          <p:cNvPr id="35844"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9DAFB4C-1FB6-41B1-9404-DBB56EA31E5D}" type="slidenum">
              <a:rPr lang="de-DE" altLang="en-US" sz="1600" b="1"/>
              <a:pPr algn="r" eaLnBrk="1" hangingPunct="1">
                <a:spcBef>
                  <a:spcPct val="0"/>
                </a:spcBef>
                <a:buClrTx/>
                <a:buFontTx/>
                <a:buNone/>
              </a:pPr>
              <a:t>19</a:t>
            </a:fld>
            <a:r>
              <a:rPr lang="de-DE" altLang="en-US" sz="1600" b="1"/>
              <a:t> -</a:t>
            </a:r>
          </a:p>
        </p:txBody>
      </p:sp>
      <p:sp>
        <p:nvSpPr>
          <p:cNvPr id="35845"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35846" name="Text Box 5"/>
          <p:cNvSpPr txBox="1">
            <a:spLocks noChangeArrowheads="1"/>
          </p:cNvSpPr>
          <p:nvPr/>
        </p:nvSpPr>
        <p:spPr bwMode="auto">
          <a:xfrm>
            <a:off x="0" y="6521450"/>
            <a:ext cx="76469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600"/>
              <a:t>Quelle: The Pricing Behavior of Firms in the Euro Area, EZB (2005)</a:t>
            </a:r>
          </a:p>
        </p:txBody>
      </p:sp>
      <p:sp>
        <p:nvSpPr>
          <p:cNvPr id="35847" name="Text Box 9"/>
          <p:cNvSpPr txBox="1">
            <a:spLocks noChangeArrowheads="1"/>
          </p:cNvSpPr>
          <p:nvPr/>
        </p:nvSpPr>
        <p:spPr bwMode="auto">
          <a:xfrm>
            <a:off x="76200" y="5303838"/>
            <a:ext cx="895191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lnSpc>
                <a:spcPct val="90000"/>
              </a:lnSpc>
              <a:spcBef>
                <a:spcPct val="50000"/>
              </a:spcBef>
              <a:buClrTx/>
              <a:buFontTx/>
              <a:buNone/>
            </a:pPr>
            <a:r>
              <a:rPr lang="en-US" altLang="en-US" sz="2000"/>
              <a:t>Survey Period 2003-2004; Sample Size 11000 Firms;</a:t>
            </a:r>
          </a:p>
          <a:p>
            <a:pPr eaLnBrk="1" hangingPunct="1">
              <a:lnSpc>
                <a:spcPct val="90000"/>
              </a:lnSpc>
              <a:spcBef>
                <a:spcPct val="50000"/>
              </a:spcBef>
              <a:buClrTx/>
              <a:buFontTx/>
              <a:buNone/>
            </a:pPr>
            <a:r>
              <a:rPr lang="en-US" altLang="en-US" sz="2000"/>
              <a:t>BE = Belgium, DE= Germany; FR=France, IT=Italy LU= Luxembourg, NL=Netherlands, AT=Austria, PT=Portugal</a:t>
            </a:r>
          </a:p>
        </p:txBody>
      </p:sp>
      <p:sp>
        <p:nvSpPr>
          <p:cNvPr id="35848" name="Line 11"/>
          <p:cNvSpPr>
            <a:spLocks noChangeShapeType="1"/>
          </p:cNvSpPr>
          <p:nvPr/>
        </p:nvSpPr>
        <p:spPr bwMode="auto">
          <a:xfrm flipV="1">
            <a:off x="444500" y="4810125"/>
            <a:ext cx="8216900" cy="12700"/>
          </a:xfrm>
          <a:prstGeom prst="line">
            <a:avLst/>
          </a:prstGeom>
          <a:noFill/>
          <a:ln w="38100">
            <a:solidFill>
              <a:schemeClr val="bg2"/>
            </a:solidFill>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35849" name="Rectangle 12"/>
          <p:cNvSpPr>
            <a:spLocks noGrp="1" noChangeArrowheads="1"/>
          </p:cNvSpPr>
          <p:nvPr>
            <p:ph type="body" idx="4294967295"/>
          </p:nvPr>
        </p:nvSpPr>
        <p:spPr>
          <a:xfrm>
            <a:off x="0" y="1336675"/>
            <a:ext cx="9144000" cy="4373563"/>
          </a:xfrm>
          <a:noFill/>
        </p:spPr>
        <p:txBody>
          <a:bodyPr/>
          <a:lstStyle/>
          <a:p>
            <a:pPr eaLnBrk="1" hangingPunct="1"/>
            <a:r>
              <a:rPr lang="en-US" altLang="en-US"/>
              <a:t>An </a:t>
            </a:r>
            <a:r>
              <a:rPr lang="en-US" altLang="en-US">
                <a:solidFill>
                  <a:srgbClr val="00FF00"/>
                </a:solidFill>
              </a:rPr>
              <a:t>large-scale empirical</a:t>
            </a:r>
            <a:r>
              <a:rPr lang="en-US" altLang="en-US"/>
              <a:t> study of the European Central Bank has led to the following result:</a:t>
            </a:r>
          </a:p>
        </p:txBody>
      </p:sp>
      <p:sp>
        <p:nvSpPr>
          <p:cNvPr id="7453709" name="Rectangle 13"/>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4.1. The </a:t>
            </a:r>
            <a:r>
              <a:rPr lang="de-DE" dirty="0" err="1"/>
              <a:t>Keynesian</a:t>
            </a:r>
            <a:r>
              <a:rPr lang="de-DE" dirty="0"/>
              <a:t> </a:t>
            </a:r>
            <a:r>
              <a:rPr lang="de-DE" dirty="0" err="1"/>
              <a:t>Theory</a:t>
            </a:r>
            <a:endParaRPr lang="de-DE" dirty="0"/>
          </a:p>
        </p:txBody>
      </p:sp>
      <p:pic>
        <p:nvPicPr>
          <p:cNvPr id="3585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9238" y="2185988"/>
            <a:ext cx="8680450" cy="3024187"/>
          </a:xfrm>
          <a:prstGeom prst="rect">
            <a:avLst/>
          </a:prstGeom>
          <a:solidFill>
            <a:schemeClr val="tx1"/>
          </a:solidFill>
          <a:ln>
            <a:noFill/>
          </a:ln>
          <a:extLst>
            <a:ext uri="{91240B29-F687-4F45-9708-019B960494DF}">
              <a14:hiddenLine xmlns:a14="http://schemas.microsoft.com/office/drawing/2010/main" w="38100" algn="ctr">
                <a:solidFill>
                  <a:srgbClr val="000000"/>
                </a:solidFill>
                <a:miter lim="800000"/>
                <a:headEnd type="none" w="lg" len="med"/>
                <a:tailEnd type="none" w="lg" len="med"/>
              </a14:hiddenLine>
            </a:ext>
          </a:extLst>
        </p:spPr>
      </p:pic>
      <p:sp>
        <p:nvSpPr>
          <p:cNvPr id="35852" name="Text Box 10"/>
          <p:cNvSpPr txBox="1">
            <a:spLocks noChangeArrowheads="1"/>
          </p:cNvSpPr>
          <p:nvPr/>
        </p:nvSpPr>
        <p:spPr bwMode="auto">
          <a:xfrm>
            <a:off x="2236788" y="2312988"/>
            <a:ext cx="976312" cy="198437"/>
          </a:xfrm>
          <a:prstGeom prst="rect">
            <a:avLst/>
          </a:prstGeom>
          <a:solidFill>
            <a:schemeClr val="tx1"/>
          </a:solidFill>
          <a:ln>
            <a:noFill/>
          </a:ln>
          <a:extLs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baseline="30000">
              <a:solidFill>
                <a:srgbClr val="66FFFF"/>
              </a:solidFill>
            </a:endParaRPr>
          </a:p>
        </p:txBody>
      </p:sp>
      <p:sp>
        <p:nvSpPr>
          <p:cNvPr id="35853" name="Rectangle 11"/>
          <p:cNvSpPr>
            <a:spLocks noChangeArrowheads="1"/>
          </p:cNvSpPr>
          <p:nvPr/>
        </p:nvSpPr>
        <p:spPr bwMode="auto">
          <a:xfrm>
            <a:off x="3179763" y="2273300"/>
            <a:ext cx="3792537" cy="531813"/>
          </a:xfrm>
          <a:prstGeom prst="rect">
            <a:avLst/>
          </a:prstGeom>
          <a:solidFill>
            <a:schemeClr val="tx1"/>
          </a:solidFill>
          <a:ln>
            <a:noFill/>
          </a:ln>
          <a:extLs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en-US" altLang="en-US" sz="2000">
              <a:solidFill>
                <a:schemeClr val="bg2"/>
              </a:solidFill>
            </a:endParaRPr>
          </a:p>
        </p:txBody>
      </p:sp>
      <p:sp>
        <p:nvSpPr>
          <p:cNvPr id="35854" name="Text Box 12"/>
          <p:cNvSpPr txBox="1">
            <a:spLocks noChangeArrowheads="1"/>
          </p:cNvSpPr>
          <p:nvPr/>
        </p:nvSpPr>
        <p:spPr bwMode="auto">
          <a:xfrm>
            <a:off x="342900" y="2387600"/>
            <a:ext cx="8458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buFont typeface="Arial Unicode MS" pitchFamily="34" charset="-128"/>
              <a:buNone/>
            </a:pPr>
            <a:endParaRPr lang="en-US" altLang="en-US" sz="2000">
              <a:solidFill>
                <a:schemeClr val="bg2"/>
              </a:solidFill>
            </a:endParaRPr>
          </a:p>
        </p:txBody>
      </p:sp>
      <p:sp>
        <p:nvSpPr>
          <p:cNvPr id="35855" name="Text Box 15"/>
          <p:cNvSpPr txBox="1">
            <a:spLocks noChangeArrowheads="1"/>
          </p:cNvSpPr>
          <p:nvPr/>
        </p:nvSpPr>
        <p:spPr bwMode="auto">
          <a:xfrm>
            <a:off x="368300" y="2362200"/>
            <a:ext cx="84582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0" tIns="0" rIns="0" bIns="0" anchor="ctr" anchorCtr="1"/>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buFont typeface="Arial Unicode MS" pitchFamily="34" charset="-128"/>
              <a:buNone/>
            </a:pPr>
            <a:r>
              <a:rPr lang="en-US" altLang="en-US" sz="2000">
                <a:solidFill>
                  <a:schemeClr val="bg2"/>
                </a:solidFill>
              </a:rPr>
              <a:t>Percentage Distribution of Firms According Their Frequency of Price Adjustments per Year</a:t>
            </a:r>
          </a:p>
        </p:txBody>
      </p:sp>
      <p:sp>
        <p:nvSpPr>
          <p:cNvPr id="679952" name="Rectangle 16"/>
          <p:cNvSpPr>
            <a:spLocks noChangeArrowheads="1"/>
          </p:cNvSpPr>
          <p:nvPr/>
        </p:nvSpPr>
        <p:spPr bwMode="auto">
          <a:xfrm>
            <a:off x="2184400" y="2971800"/>
            <a:ext cx="711200" cy="1701800"/>
          </a:xfrm>
          <a:prstGeom prst="rect">
            <a:avLst/>
          </a:prstGeom>
          <a:noFill/>
          <a:ln w="38100" algn="ctr">
            <a:solidFill>
              <a:srgbClr val="FF0000"/>
            </a:solidFill>
            <a:miter lim="800000"/>
            <a:headEnd/>
            <a:tailEnd type="none" w="lg" len="med"/>
          </a:ln>
          <a:extLst>
            <a:ext uri="{909E8E84-426E-40DD-AFC4-6F175D3DCCD1}">
              <a14:hiddenFill xmlns:a14="http://schemas.microsoft.com/office/drawing/2010/main">
                <a:solidFill>
                  <a:srgbClr val="FFFFFF"/>
                </a:solidFill>
              </a14:hiddenFill>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99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9952" grpId="0" animBg="1"/>
    </p:bldLst>
  </p:timing>
</p:sld>
</file>

<file path=ppt/slides/slide1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889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70291DA-BD10-4C4A-A7C1-69FB659EC8C0}" type="slidenum">
              <a:rPr lang="de-DE" altLang="en-US" sz="1600" smtClean="0"/>
              <a:pPr>
                <a:spcBef>
                  <a:spcPct val="0"/>
                </a:spcBef>
                <a:buClrTx/>
                <a:buFontTx/>
                <a:buNone/>
              </a:pPr>
              <a:t>190</a:t>
            </a:fld>
            <a:r>
              <a:rPr lang="de-DE" altLang="en-US" sz="1600"/>
              <a:t> -</a:t>
            </a:r>
          </a:p>
        </p:txBody>
      </p:sp>
      <p:sp>
        <p:nvSpPr>
          <p:cNvPr id="20889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0CFCE25-72FB-4072-85C5-94CA1C13DC5B}" type="slidenum">
              <a:rPr lang="de-DE" altLang="en-US" sz="1600" b="1"/>
              <a:pPr algn="r" eaLnBrk="1" hangingPunct="1">
                <a:spcBef>
                  <a:spcPct val="0"/>
                </a:spcBef>
                <a:buClrTx/>
                <a:buFontTx/>
                <a:buNone/>
              </a:pPr>
              <a:t>190</a:t>
            </a:fld>
            <a:r>
              <a:rPr lang="de-DE" altLang="en-US" sz="1600" b="1"/>
              <a:t> -</a:t>
            </a:r>
          </a:p>
        </p:txBody>
      </p:sp>
      <p:sp>
        <p:nvSpPr>
          <p:cNvPr id="20890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91556" name="Rectangle 2"/>
          <p:cNvSpPr>
            <a:spLocks noGrp="1" noChangeArrowheads="1"/>
          </p:cNvSpPr>
          <p:nvPr>
            <p:ph type="body" idx="4294967295"/>
          </p:nvPr>
        </p:nvSpPr>
        <p:spPr>
          <a:xfrm>
            <a:off x="328613" y="987425"/>
            <a:ext cx="8516937" cy="5656263"/>
          </a:xfrm>
        </p:spPr>
        <p:txBody>
          <a:bodyPr/>
          <a:lstStyle/>
          <a:p>
            <a:pPr marL="571500" indent="-571500" eaLnBrk="1" hangingPunct="1">
              <a:lnSpc>
                <a:spcPct val="90000"/>
              </a:lnSpc>
              <a:defRPr/>
            </a:pPr>
            <a:r>
              <a:rPr lang="en-US" dirty="0"/>
              <a:t>The </a:t>
            </a:r>
            <a:r>
              <a:rPr lang="en-US" dirty="0">
                <a:solidFill>
                  <a:srgbClr val="00FF00"/>
                </a:solidFill>
              </a:rPr>
              <a:t>Forecast Problem</a:t>
            </a:r>
            <a:r>
              <a:rPr lang="en-US" dirty="0"/>
              <a:t>:</a:t>
            </a:r>
          </a:p>
          <a:p>
            <a:pPr marL="952500" lvl="1" indent="-495300" eaLnBrk="1" hangingPunct="1">
              <a:lnSpc>
                <a:spcPct val="90000"/>
              </a:lnSpc>
              <a:defRPr/>
            </a:pPr>
            <a:r>
              <a:rPr lang="en-US" dirty="0"/>
              <a:t>In principle, </a:t>
            </a:r>
            <a:r>
              <a:rPr lang="en-US" dirty="0">
                <a:solidFill>
                  <a:srgbClr val="00FF00"/>
                </a:solidFill>
              </a:rPr>
              <a:t>business cycle forecasts</a:t>
            </a:r>
            <a:r>
              <a:rPr lang="en-US" dirty="0"/>
              <a:t> could be one way to </a:t>
            </a:r>
            <a:r>
              <a:rPr lang="en-US" dirty="0">
                <a:solidFill>
                  <a:srgbClr val="00FF00"/>
                </a:solidFill>
              </a:rPr>
              <a:t>circumvent</a:t>
            </a:r>
            <a:r>
              <a:rPr lang="en-US" dirty="0"/>
              <a:t> the problem of </a:t>
            </a:r>
            <a:r>
              <a:rPr lang="en-US" dirty="0">
                <a:solidFill>
                  <a:srgbClr val="00FF00"/>
                </a:solidFill>
              </a:rPr>
              <a:t>implementation lags</a:t>
            </a:r>
            <a:r>
              <a:rPr lang="en-US" dirty="0"/>
              <a:t>. </a:t>
            </a:r>
          </a:p>
          <a:p>
            <a:pPr marL="952500" lvl="1" indent="-495300" eaLnBrk="1" hangingPunct="1">
              <a:lnSpc>
                <a:spcPct val="90000"/>
              </a:lnSpc>
              <a:defRPr/>
            </a:pPr>
            <a:r>
              <a:rPr lang="en-US" dirty="0"/>
              <a:t>Such forecasts could help to </a:t>
            </a:r>
            <a:r>
              <a:rPr lang="en-US" dirty="0">
                <a:solidFill>
                  <a:srgbClr val="00FF00"/>
                </a:solidFill>
              </a:rPr>
              <a:t>start the implementation of fiscal policy measures in advance</a:t>
            </a:r>
            <a:r>
              <a:rPr lang="en-US" dirty="0"/>
              <a:t>, so that the effects of fiscal policy already start working at the beginning of a recession.</a:t>
            </a:r>
          </a:p>
          <a:p>
            <a:pPr marL="952500" lvl="1" indent="-495300" eaLnBrk="1" hangingPunct="1">
              <a:lnSpc>
                <a:spcPct val="90000"/>
              </a:lnSpc>
              <a:defRPr/>
            </a:pPr>
            <a:r>
              <a:rPr lang="en-US" dirty="0"/>
              <a:t>However this approach works only, if the forecasts are sufficiently reliable.</a:t>
            </a:r>
          </a:p>
          <a:p>
            <a:pPr marL="952500" lvl="1" indent="-495300" eaLnBrk="1" hangingPunct="1">
              <a:lnSpc>
                <a:spcPct val="90000"/>
              </a:lnSpc>
              <a:defRPr/>
            </a:pPr>
            <a:r>
              <a:rPr lang="en-US" dirty="0"/>
              <a:t>Experience has however shown, that </a:t>
            </a:r>
            <a:r>
              <a:rPr lang="en-US" dirty="0">
                <a:effectLst>
                  <a:outerShdw blurRad="38100" dist="38100" dir="2700000" algn="tl">
                    <a:srgbClr val="000000"/>
                  </a:outerShdw>
                </a:effectLst>
              </a:rPr>
              <a:t>forecasts of economic</a:t>
            </a:r>
            <a:r>
              <a:rPr lang="en-US" dirty="0"/>
              <a:t> developments are exposed to a </a:t>
            </a:r>
            <a:r>
              <a:rPr lang="en-US" dirty="0">
                <a:solidFill>
                  <a:srgbClr val="00FF00"/>
                </a:solidFill>
              </a:rPr>
              <a:t>high degree of uncertainty</a:t>
            </a:r>
            <a:r>
              <a:rPr lang="en-US" dirty="0"/>
              <a:t>.</a:t>
            </a:r>
          </a:p>
          <a:p>
            <a:pPr marL="952500" lvl="1" indent="-495300" eaLnBrk="1" hangingPunct="1">
              <a:lnSpc>
                <a:spcPct val="90000"/>
              </a:lnSpc>
              <a:defRPr/>
            </a:pPr>
            <a:r>
              <a:rPr lang="en-US" dirty="0"/>
              <a:t>Forecasts of economic phenomena are forecasts of a complex system and are as difficult as</a:t>
            </a:r>
            <a:r>
              <a:rPr lang="en-US" dirty="0">
                <a:solidFill>
                  <a:srgbClr val="00FF00"/>
                </a:solidFill>
              </a:rPr>
              <a:t> forecast of meteorological or ecological phenomena</a:t>
            </a:r>
            <a:r>
              <a:rPr lang="en-US" dirty="0"/>
              <a:t>.</a:t>
            </a:r>
          </a:p>
          <a:p>
            <a:pPr marL="952500" lvl="1" indent="-495300" eaLnBrk="1" hangingPunct="1">
              <a:lnSpc>
                <a:spcPct val="90000"/>
              </a:lnSpc>
              <a:defRPr/>
            </a:pPr>
            <a:r>
              <a:rPr lang="en-US" dirty="0"/>
              <a:t>The following graph gives an example how difficult economic forecasting can be.</a:t>
            </a:r>
          </a:p>
        </p:txBody>
      </p:sp>
      <p:sp>
        <p:nvSpPr>
          <p:cNvPr id="8079363" name="Rectangle 3"/>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9155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9155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9155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91556">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91556">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9155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992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F3C4607-4478-43D9-8383-CDC14DE3D072}" type="slidenum">
              <a:rPr lang="de-DE" altLang="en-US" sz="1600" smtClean="0"/>
              <a:pPr>
                <a:spcBef>
                  <a:spcPct val="0"/>
                </a:spcBef>
                <a:buClrTx/>
                <a:buFontTx/>
                <a:buNone/>
              </a:pPr>
              <a:t>191</a:t>
            </a:fld>
            <a:r>
              <a:rPr lang="de-DE" altLang="en-US" sz="1600"/>
              <a:t> -</a:t>
            </a:r>
          </a:p>
        </p:txBody>
      </p:sp>
      <p:sp>
        <p:nvSpPr>
          <p:cNvPr id="20992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A4763279-2498-4BB3-90AD-B948F124C72E}" type="slidenum">
              <a:rPr lang="de-DE" altLang="en-US" sz="1600" b="1"/>
              <a:pPr algn="r" eaLnBrk="1" hangingPunct="1">
                <a:spcBef>
                  <a:spcPct val="0"/>
                </a:spcBef>
                <a:buClrTx/>
                <a:buFontTx/>
                <a:buNone/>
              </a:pPr>
              <a:t>191</a:t>
            </a:fld>
            <a:r>
              <a:rPr lang="de-DE" altLang="en-US" sz="1600" b="1"/>
              <a:t> -</a:t>
            </a:r>
          </a:p>
        </p:txBody>
      </p:sp>
      <p:sp>
        <p:nvSpPr>
          <p:cNvPr id="20992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081410" name="Rectangle 2"/>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graphicFrame>
        <p:nvGraphicFramePr>
          <p:cNvPr id="209926" name="Object 3"/>
          <p:cNvGraphicFramePr>
            <a:graphicFrameLocks noChangeAspect="1"/>
          </p:cNvGraphicFramePr>
          <p:nvPr/>
        </p:nvGraphicFramePr>
        <p:xfrm>
          <a:off x="1419225" y="1558925"/>
          <a:ext cx="5349875" cy="4160838"/>
        </p:xfrm>
        <a:graphic>
          <a:graphicData uri="http://schemas.openxmlformats.org/presentationml/2006/ole">
            <mc:AlternateContent xmlns:mc="http://schemas.openxmlformats.org/markup-compatibility/2006">
              <mc:Choice xmlns:v="urn:schemas-microsoft-com:vml" Requires="v">
                <p:oleObj spid="_x0000_s210412" name="Photo Editor-Foto" r:id="rId4" imgW="8678486" imgH="6752381" progId="MSPhotoEd.3">
                  <p:embed/>
                </p:oleObj>
              </mc:Choice>
              <mc:Fallback>
                <p:oleObj name="Photo Editor-Foto" r:id="rId4" imgW="8678486" imgH="6752381" progId="MSPhotoEd.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19225" y="1558925"/>
                        <a:ext cx="5349875" cy="4160838"/>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lgn="ctr">
                            <a:solidFill>
                              <a:srgbClr val="FF0000"/>
                            </a:solidFill>
                            <a:miter lim="800000"/>
                            <a:headEnd type="none" w="med" len="lg"/>
                            <a:tailEnd type="none" w="lg" len="lg"/>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09927" name="Line 4"/>
          <p:cNvSpPr>
            <a:spLocks noChangeShapeType="1"/>
          </p:cNvSpPr>
          <p:nvPr/>
        </p:nvSpPr>
        <p:spPr bwMode="auto">
          <a:xfrm rot="10800000" flipV="1">
            <a:off x="6484938" y="4105275"/>
            <a:ext cx="219075" cy="450850"/>
          </a:xfrm>
          <a:prstGeom prst="line">
            <a:avLst/>
          </a:prstGeom>
          <a:noFill/>
          <a:ln w="28575">
            <a:solidFill>
              <a:srgbClr val="FF0000"/>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09928" name="AutoShape 5"/>
          <p:cNvSpPr>
            <a:spLocks noChangeArrowheads="1"/>
          </p:cNvSpPr>
          <p:nvPr/>
        </p:nvSpPr>
        <p:spPr bwMode="auto">
          <a:xfrm>
            <a:off x="6130925" y="3289300"/>
            <a:ext cx="2701925"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Red Line: Actual US-unemployment rate.</a:t>
            </a:r>
          </a:p>
        </p:txBody>
      </p:sp>
      <p:sp>
        <p:nvSpPr>
          <p:cNvPr id="209929" name="AutoShape 6"/>
          <p:cNvSpPr>
            <a:spLocks noChangeArrowheads="1"/>
          </p:cNvSpPr>
          <p:nvPr/>
        </p:nvSpPr>
        <p:spPr bwMode="auto">
          <a:xfrm>
            <a:off x="5453063" y="1033463"/>
            <a:ext cx="3379787" cy="14605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rgbClr val="3333FF"/>
                </a:solidFill>
              </a:rPr>
              <a:t>Blue lines: Forecasts of the US-unemployment rate (average value of 20 US forecast institutes)</a:t>
            </a:r>
          </a:p>
        </p:txBody>
      </p:sp>
      <p:sp>
        <p:nvSpPr>
          <p:cNvPr id="8081415" name="Text Box 7"/>
          <p:cNvSpPr txBox="1">
            <a:spLocks noChangeArrowheads="1"/>
          </p:cNvSpPr>
          <p:nvPr/>
        </p:nvSpPr>
        <p:spPr bwMode="auto">
          <a:xfrm>
            <a:off x="152400" y="6262688"/>
            <a:ext cx="6918325" cy="336550"/>
          </a:xfrm>
          <a:prstGeom prst="rect">
            <a:avLst/>
          </a:prstGeom>
          <a:noFill/>
          <a:ln w="28575" algn="ctr">
            <a:noFill/>
            <a:miter lim="800000"/>
            <a:headEnd type="none" w="med" len="lg"/>
            <a:tailEnd type="none" w="lg" len="lg"/>
          </a:ln>
          <a:effectLst/>
        </p:spPr>
        <p:txBody>
          <a:bodyPr lIns="90000" tIns="46800" rIns="90000" bIns="46800">
            <a:spAutoFit/>
          </a:bodyPr>
          <a:lstStyle/>
          <a:p>
            <a:pPr eaLnBrk="1" hangingPunct="1">
              <a:spcBef>
                <a:spcPct val="50000"/>
              </a:spcBef>
              <a:defRPr/>
            </a:pPr>
            <a:r>
              <a:rPr lang="de-DE" sz="1600">
                <a:solidFill>
                  <a:schemeClr val="tx1"/>
                </a:solidFill>
              </a:rPr>
              <a:t>Quelle: </a:t>
            </a:r>
            <a:r>
              <a:rPr lang="de-DE" sz="1600">
                <a:solidFill>
                  <a:schemeClr val="tx1"/>
                </a:solidFill>
                <a:effectLst>
                  <a:outerShdw blurRad="38100" dist="38100" dir="2700000" algn="tl">
                    <a:srgbClr val="000000"/>
                  </a:outerShdw>
                </a:effectLst>
              </a:rPr>
              <a:t>Mankiw, Gregory; Macroeconomics, Worth Publishers, S. 384</a:t>
            </a:r>
          </a:p>
        </p:txBody>
      </p:sp>
      <p:sp>
        <p:nvSpPr>
          <p:cNvPr id="87054" name="Line 14"/>
          <p:cNvSpPr>
            <a:spLocks noChangeShapeType="1"/>
          </p:cNvSpPr>
          <p:nvPr/>
        </p:nvSpPr>
        <p:spPr bwMode="auto">
          <a:xfrm flipH="1" flipV="1">
            <a:off x="3592513" y="2794000"/>
            <a:ext cx="20637" cy="1628775"/>
          </a:xfrm>
          <a:prstGeom prst="line">
            <a:avLst/>
          </a:prstGeom>
          <a:noFill/>
          <a:ln w="38100">
            <a:solidFill>
              <a:srgbClr val="FF00FF"/>
            </a:solidFill>
            <a:round/>
            <a:headEnd type="none" w="lg" len="med"/>
            <a:tailEnd type="triangle" w="lg" len="lg"/>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87055" name="Line 15"/>
          <p:cNvSpPr>
            <a:spLocks noChangeShapeType="1"/>
          </p:cNvSpPr>
          <p:nvPr/>
        </p:nvSpPr>
        <p:spPr bwMode="auto">
          <a:xfrm flipH="1" flipV="1">
            <a:off x="4003675" y="1884363"/>
            <a:ext cx="7938" cy="1460500"/>
          </a:xfrm>
          <a:prstGeom prst="line">
            <a:avLst/>
          </a:prstGeom>
          <a:noFill/>
          <a:ln w="38100">
            <a:solidFill>
              <a:srgbClr val="FF00FF"/>
            </a:solidFill>
            <a:round/>
            <a:headEnd type="none" w="lg" len="med"/>
            <a:tailEnd type="triangle" w="lg" len="lg"/>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87056" name="Line 16"/>
          <p:cNvSpPr>
            <a:spLocks noChangeShapeType="1"/>
          </p:cNvSpPr>
          <p:nvPr/>
        </p:nvSpPr>
        <p:spPr bwMode="auto">
          <a:xfrm flipH="1" flipV="1">
            <a:off x="4411663" y="2332038"/>
            <a:ext cx="19050" cy="704850"/>
          </a:xfrm>
          <a:prstGeom prst="line">
            <a:avLst/>
          </a:prstGeom>
          <a:noFill/>
          <a:ln w="38100">
            <a:solidFill>
              <a:srgbClr val="FF00FF"/>
            </a:solidFill>
            <a:round/>
            <a:headEnd type="none" w="lg" len="med"/>
            <a:tailEnd type="triangle" w="lg" len="lg"/>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87057" name="Line 17"/>
          <p:cNvSpPr>
            <a:spLocks noChangeShapeType="1"/>
          </p:cNvSpPr>
          <p:nvPr/>
        </p:nvSpPr>
        <p:spPr bwMode="auto">
          <a:xfrm flipH="1" flipV="1">
            <a:off x="4827588" y="2425700"/>
            <a:ext cx="23812" cy="1150938"/>
          </a:xfrm>
          <a:prstGeom prst="line">
            <a:avLst/>
          </a:prstGeom>
          <a:noFill/>
          <a:ln w="38100">
            <a:solidFill>
              <a:srgbClr val="FF00FF"/>
            </a:solidFill>
            <a:round/>
            <a:headEnd type="triangle" w="lg" len="med"/>
            <a:tailEnd type="none" w="lg" len="lg"/>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87058" name="Line 18"/>
          <p:cNvSpPr>
            <a:spLocks noChangeShapeType="1"/>
          </p:cNvSpPr>
          <p:nvPr/>
        </p:nvSpPr>
        <p:spPr bwMode="auto">
          <a:xfrm flipV="1">
            <a:off x="5246688" y="3233738"/>
            <a:ext cx="4762" cy="1076325"/>
          </a:xfrm>
          <a:prstGeom prst="line">
            <a:avLst/>
          </a:prstGeom>
          <a:noFill/>
          <a:ln w="38100">
            <a:solidFill>
              <a:srgbClr val="FF00FF"/>
            </a:solidFill>
            <a:round/>
            <a:headEnd type="triangle" w="lg" len="med"/>
            <a:tailEnd type="none" w="lg" len="lg"/>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87059" name="Line 19"/>
          <p:cNvSpPr>
            <a:spLocks noChangeShapeType="1"/>
          </p:cNvSpPr>
          <p:nvPr/>
        </p:nvSpPr>
        <p:spPr bwMode="auto">
          <a:xfrm flipH="1" flipV="1">
            <a:off x="5656263" y="4271963"/>
            <a:ext cx="0" cy="260350"/>
          </a:xfrm>
          <a:prstGeom prst="line">
            <a:avLst/>
          </a:prstGeom>
          <a:noFill/>
          <a:ln w="38100">
            <a:solidFill>
              <a:srgbClr val="FF00FF"/>
            </a:solidFill>
            <a:round/>
            <a:headEnd type="triangle" w="lg" len="med"/>
            <a:tailEnd type="none" w="lg" len="lg"/>
          </a:ln>
          <a:extLst>
            <a:ext uri="{909E8E84-426E-40DD-AFC4-6F175D3DCCD1}">
              <a14:hiddenFill xmlns:a14="http://schemas.microsoft.com/office/drawing/2010/main">
                <a:noFill/>
              </a14:hiddenFill>
            </a:ext>
          </a:extLst>
        </p:spPr>
        <p:txBody>
          <a:bodyPr lIns="0" tIns="0" rIns="0" bIns="0">
            <a:spAutoFit/>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05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705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705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705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705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70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54" grpId="0" animBg="1"/>
      <p:bldP spid="87055" grpId="0" animBg="1"/>
      <p:bldP spid="87056" grpId="0" animBg="1"/>
      <p:bldP spid="87057" grpId="0" animBg="1"/>
      <p:bldP spid="87058" grpId="0" animBg="1"/>
      <p:bldP spid="87059" grpId="0" animBg="1"/>
    </p:bldLst>
  </p:timing>
</p:sld>
</file>

<file path=ppt/slides/slide1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094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0535E3A4-E9A8-40B9-A977-7934516392D3}" type="slidenum">
              <a:rPr lang="de-DE" altLang="en-US" sz="1600" smtClean="0"/>
              <a:pPr>
                <a:spcBef>
                  <a:spcPct val="0"/>
                </a:spcBef>
                <a:buClrTx/>
                <a:buFontTx/>
                <a:buNone/>
              </a:pPr>
              <a:t>192</a:t>
            </a:fld>
            <a:r>
              <a:rPr lang="de-DE" altLang="en-US" sz="1600"/>
              <a:t> -</a:t>
            </a:r>
          </a:p>
        </p:txBody>
      </p:sp>
      <p:sp>
        <p:nvSpPr>
          <p:cNvPr id="21094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B67ED1C-6951-4864-ADF5-AFFB76C8525E}" type="slidenum">
              <a:rPr lang="de-DE" altLang="en-US" sz="1600" b="1"/>
              <a:pPr algn="r" eaLnBrk="1" hangingPunct="1">
                <a:spcBef>
                  <a:spcPct val="0"/>
                </a:spcBef>
                <a:buClrTx/>
                <a:buFontTx/>
                <a:buNone/>
              </a:pPr>
              <a:t>192</a:t>
            </a:fld>
            <a:r>
              <a:rPr lang="de-DE" altLang="en-US" sz="1600" b="1"/>
              <a:t> -</a:t>
            </a:r>
          </a:p>
        </p:txBody>
      </p:sp>
      <p:sp>
        <p:nvSpPr>
          <p:cNvPr id="21094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10949" name="Rectangle 2"/>
          <p:cNvSpPr>
            <a:spLocks noGrp="1" noChangeArrowheads="1"/>
          </p:cNvSpPr>
          <p:nvPr>
            <p:ph type="body" idx="4294967295"/>
          </p:nvPr>
        </p:nvSpPr>
        <p:spPr>
          <a:xfrm>
            <a:off x="328613" y="1343025"/>
            <a:ext cx="8516937" cy="5249863"/>
          </a:xfrm>
          <a:noFill/>
        </p:spPr>
        <p:txBody>
          <a:bodyPr/>
          <a:lstStyle/>
          <a:p>
            <a:pPr marL="571500" indent="-571500" eaLnBrk="1" hangingPunct="1"/>
            <a:r>
              <a:rPr lang="en-US" altLang="en-US"/>
              <a:t>The </a:t>
            </a:r>
            <a:r>
              <a:rPr lang="en-US" altLang="en-US">
                <a:solidFill>
                  <a:srgbClr val="00FF00"/>
                </a:solidFill>
              </a:rPr>
              <a:t>Policy Problem</a:t>
            </a:r>
            <a:r>
              <a:rPr lang="en-US" altLang="en-US"/>
              <a:t>:</a:t>
            </a:r>
          </a:p>
          <a:p>
            <a:pPr marL="952500" lvl="1" indent="-495300" eaLnBrk="1" hangingPunct="1"/>
            <a:r>
              <a:rPr lang="en-US" altLang="en-US"/>
              <a:t>Critics of the concept of anti-cyclical fiscal policy argue that </a:t>
            </a:r>
            <a:r>
              <a:rPr lang="en-US" altLang="en-US">
                <a:solidFill>
                  <a:srgbClr val="00FF00"/>
                </a:solidFill>
              </a:rPr>
              <a:t>governments are not</a:t>
            </a:r>
            <a:r>
              <a:rPr lang="en-US" altLang="en-US"/>
              <a:t> altruistic and </a:t>
            </a:r>
            <a:r>
              <a:rPr lang="en-US" altLang="en-US">
                <a:solidFill>
                  <a:srgbClr val="00FF00"/>
                </a:solidFill>
              </a:rPr>
              <a:t>benevolent</a:t>
            </a:r>
            <a:r>
              <a:rPr lang="en-US" altLang="en-US"/>
              <a:t> agents committed to the public welfare only, </a:t>
            </a:r>
            <a:r>
              <a:rPr lang="en-US" altLang="en-US">
                <a:solidFill>
                  <a:srgbClr val="00FF00"/>
                </a:solidFill>
              </a:rPr>
              <a:t>but</a:t>
            </a:r>
            <a:r>
              <a:rPr lang="en-US" altLang="en-US"/>
              <a:t> strive – like households or firms – to </a:t>
            </a:r>
            <a:r>
              <a:rPr lang="en-US" altLang="en-US">
                <a:solidFill>
                  <a:srgbClr val="00FF00"/>
                </a:solidFill>
              </a:rPr>
              <a:t>maximize their individual welfare</a:t>
            </a:r>
            <a:r>
              <a:rPr lang="en-US" altLang="en-US"/>
              <a:t>.</a:t>
            </a:r>
          </a:p>
          <a:p>
            <a:pPr marL="952500" lvl="1" indent="-495300" eaLnBrk="1" hangingPunct="1">
              <a:lnSpc>
                <a:spcPct val="30000"/>
              </a:lnSpc>
            </a:pPr>
            <a:endParaRPr lang="en-US" altLang="en-US"/>
          </a:p>
          <a:p>
            <a:pPr marL="952500" lvl="1" indent="-495300" eaLnBrk="1" hangingPunct="1"/>
            <a:r>
              <a:rPr lang="en-US" altLang="en-US"/>
              <a:t>If this hypothesis were right, it would be </a:t>
            </a:r>
            <a:r>
              <a:rPr lang="en-US" altLang="en-US">
                <a:solidFill>
                  <a:srgbClr val="00FF00"/>
                </a:solidFill>
              </a:rPr>
              <a:t>unlikely</a:t>
            </a:r>
            <a:r>
              <a:rPr lang="en-US" altLang="en-US"/>
              <a:t> that </a:t>
            </a:r>
            <a:r>
              <a:rPr lang="en-US" altLang="en-US">
                <a:solidFill>
                  <a:srgbClr val="00FF00"/>
                </a:solidFill>
              </a:rPr>
              <a:t>governments </a:t>
            </a:r>
            <a:r>
              <a:rPr lang="en-US" altLang="en-US"/>
              <a:t>actually try to reduce business cycle fluctuations.</a:t>
            </a:r>
          </a:p>
          <a:p>
            <a:pPr marL="952500" lvl="1" indent="-495300" eaLnBrk="1" hangingPunct="1">
              <a:lnSpc>
                <a:spcPct val="30000"/>
              </a:lnSpc>
            </a:pPr>
            <a:endParaRPr lang="en-US" altLang="en-US"/>
          </a:p>
          <a:p>
            <a:pPr marL="952500" lvl="1" indent="-495300" eaLnBrk="1" hangingPunct="1"/>
            <a:r>
              <a:rPr lang="en-US" altLang="en-US"/>
              <a:t>Instead they would </a:t>
            </a:r>
            <a:r>
              <a:rPr lang="en-US" altLang="en-US">
                <a:solidFill>
                  <a:srgbClr val="00FF00"/>
                </a:solidFill>
              </a:rPr>
              <a:t>use their economic policy instruments</a:t>
            </a:r>
            <a:r>
              <a:rPr lang="en-US" altLang="en-US"/>
              <a:t> to </a:t>
            </a:r>
            <a:r>
              <a:rPr lang="en-US" altLang="en-US">
                <a:solidFill>
                  <a:srgbClr val="00FF00"/>
                </a:solidFill>
              </a:rPr>
              <a:t>increase the </a:t>
            </a:r>
            <a:r>
              <a:rPr lang="en-US" altLang="en-US">
                <a:solidFill>
                  <a:srgbClr val="FFC000"/>
                </a:solidFill>
              </a:rPr>
              <a:t>probability of being reelected</a:t>
            </a:r>
            <a:r>
              <a:rPr lang="en-US" altLang="en-US"/>
              <a:t>.</a:t>
            </a:r>
          </a:p>
        </p:txBody>
      </p:sp>
      <p:sp>
        <p:nvSpPr>
          <p:cNvPr id="8085507" name="Rectangle 3"/>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197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158615CF-FC6E-4D33-8B0A-8193696756EA}" type="slidenum">
              <a:rPr lang="de-DE" altLang="en-US" sz="1600" smtClean="0"/>
              <a:pPr>
                <a:spcBef>
                  <a:spcPct val="0"/>
                </a:spcBef>
                <a:buClrTx/>
                <a:buFontTx/>
                <a:buNone/>
              </a:pPr>
              <a:t>193</a:t>
            </a:fld>
            <a:r>
              <a:rPr lang="de-DE" altLang="en-US" sz="1600"/>
              <a:t> -</a:t>
            </a:r>
          </a:p>
        </p:txBody>
      </p:sp>
      <p:sp>
        <p:nvSpPr>
          <p:cNvPr id="21197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A17CB41-AEC3-4B98-80C1-7FC89F7B5A3C}" type="slidenum">
              <a:rPr lang="de-DE" altLang="en-US" sz="1600" b="1"/>
              <a:pPr algn="r" eaLnBrk="1" hangingPunct="1">
                <a:spcBef>
                  <a:spcPct val="0"/>
                </a:spcBef>
                <a:buClrTx/>
                <a:buFontTx/>
                <a:buNone/>
              </a:pPr>
              <a:t>193</a:t>
            </a:fld>
            <a:r>
              <a:rPr lang="de-DE" altLang="en-US" sz="1600" b="1"/>
              <a:t> -</a:t>
            </a:r>
          </a:p>
        </p:txBody>
      </p:sp>
      <p:sp>
        <p:nvSpPr>
          <p:cNvPr id="21197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8661" name="Rectangle 2"/>
          <p:cNvSpPr>
            <a:spLocks noGrp="1" noChangeArrowheads="1"/>
          </p:cNvSpPr>
          <p:nvPr>
            <p:ph type="body" idx="4294967295"/>
          </p:nvPr>
        </p:nvSpPr>
        <p:spPr>
          <a:xfrm>
            <a:off x="328613" y="1265238"/>
            <a:ext cx="8815387" cy="5592762"/>
          </a:xfrm>
          <a:noFill/>
        </p:spPr>
        <p:txBody>
          <a:bodyPr/>
          <a:lstStyle/>
          <a:p>
            <a:pPr marL="952500" lvl="1" indent="-495300" eaLnBrk="1" hangingPunct="1"/>
            <a:r>
              <a:rPr lang="en-US" altLang="en-US"/>
              <a:t>Therefore, these critics of fiscal policy argue that if governments were given </a:t>
            </a:r>
            <a:r>
              <a:rPr lang="en-US" altLang="en-US">
                <a:solidFill>
                  <a:srgbClr val="00FF00"/>
                </a:solidFill>
              </a:rPr>
              <a:t>access to a lot of fiscal policy instruments</a:t>
            </a:r>
            <a:r>
              <a:rPr lang="en-US" altLang="en-US"/>
              <a:t>, they would </a:t>
            </a:r>
            <a:r>
              <a:rPr lang="en-US" altLang="en-US">
                <a:solidFill>
                  <a:srgbClr val="00FF00"/>
                </a:solidFill>
              </a:rPr>
              <a:t>not stabilize the economy but destabilize it with a “political business cycle”</a:t>
            </a:r>
            <a:r>
              <a:rPr lang="en-US" altLang="en-US"/>
              <a:t> of the following kind:</a:t>
            </a:r>
          </a:p>
          <a:p>
            <a:pPr marL="1371600" lvl="2" indent="-457200" eaLnBrk="1" hangingPunct="1"/>
            <a:r>
              <a:rPr lang="en-US" altLang="en-US"/>
              <a:t>A couple of time </a:t>
            </a:r>
            <a:r>
              <a:rPr lang="en-US" altLang="en-US">
                <a:solidFill>
                  <a:srgbClr val="00FF00"/>
                </a:solidFill>
              </a:rPr>
              <a:t>before an election</a:t>
            </a:r>
            <a:r>
              <a:rPr lang="en-US" altLang="en-US"/>
              <a:t>, the government </a:t>
            </a:r>
            <a:r>
              <a:rPr lang="en-US" altLang="en-US">
                <a:solidFill>
                  <a:srgbClr val="00FF00"/>
                </a:solidFill>
              </a:rPr>
              <a:t>increases government consumption</a:t>
            </a:r>
            <a:r>
              <a:rPr lang="en-US" altLang="en-US"/>
              <a:t>, in order to rise the growth of income and reduce unemployment.</a:t>
            </a:r>
          </a:p>
          <a:p>
            <a:pPr marL="1371600" lvl="2" indent="-457200" eaLnBrk="1" hangingPunct="1"/>
            <a:r>
              <a:rPr lang="en-US" altLang="en-US"/>
              <a:t>This resulting </a:t>
            </a:r>
            <a:r>
              <a:rPr lang="en-US" altLang="en-US">
                <a:solidFill>
                  <a:srgbClr val="00FF00"/>
                </a:solidFill>
              </a:rPr>
              <a:t>improvement of economic conditions</a:t>
            </a:r>
            <a:r>
              <a:rPr lang="en-US" altLang="en-US"/>
              <a:t> induces the electors to </a:t>
            </a:r>
            <a:r>
              <a:rPr lang="en-US" altLang="en-US">
                <a:solidFill>
                  <a:srgbClr val="00FF00"/>
                </a:solidFill>
              </a:rPr>
              <a:t>vote for the government</a:t>
            </a:r>
            <a:r>
              <a:rPr lang="en-US" altLang="en-US"/>
              <a:t>.</a:t>
            </a:r>
          </a:p>
          <a:p>
            <a:pPr marL="1371600" lvl="2" indent="-457200" eaLnBrk="1" hangingPunct="1"/>
            <a:r>
              <a:rPr lang="en-US" altLang="en-US"/>
              <a:t>Once the government has </a:t>
            </a:r>
            <a:r>
              <a:rPr lang="en-US" altLang="en-US">
                <a:solidFill>
                  <a:srgbClr val="00FF00"/>
                </a:solidFill>
              </a:rPr>
              <a:t>won the elections</a:t>
            </a:r>
            <a:r>
              <a:rPr lang="en-US" altLang="en-US"/>
              <a:t>, it will immediately </a:t>
            </a:r>
            <a:r>
              <a:rPr lang="en-US" altLang="en-US">
                <a:solidFill>
                  <a:srgbClr val="00FF00"/>
                </a:solidFill>
              </a:rPr>
              <a:t>reduce government consumption</a:t>
            </a:r>
            <a:r>
              <a:rPr lang="en-US" altLang="en-US"/>
              <a:t>, in order the </a:t>
            </a:r>
            <a:r>
              <a:rPr lang="en-US" altLang="en-US">
                <a:solidFill>
                  <a:srgbClr val="00FF00"/>
                </a:solidFill>
              </a:rPr>
              <a:t>keep the government deficit in check </a:t>
            </a:r>
            <a:r>
              <a:rPr lang="en-US" altLang="en-US"/>
              <a:t>– and be able to rise again government consumption before the next elections.</a:t>
            </a:r>
          </a:p>
          <a:p>
            <a:pPr marL="1371600" lvl="2" indent="-457200" eaLnBrk="1" hangingPunct="1"/>
            <a:r>
              <a:rPr lang="en-US" altLang="en-US"/>
              <a:t>This reduction of government consumption will cause a </a:t>
            </a:r>
            <a:r>
              <a:rPr lang="en-US" altLang="en-US">
                <a:solidFill>
                  <a:srgbClr val="00FF00"/>
                </a:solidFill>
              </a:rPr>
              <a:t>recession after the election</a:t>
            </a:r>
            <a:r>
              <a:rPr lang="en-US" altLang="en-US"/>
              <a:t>.</a:t>
            </a:r>
          </a:p>
        </p:txBody>
      </p:sp>
      <p:sp>
        <p:nvSpPr>
          <p:cNvPr id="8089603" name="Rectangle 3"/>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8661">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98661">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98661">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98661">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299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BD0ACDF-D9AC-4F53-87D3-1E6B1F5E9A38}" type="slidenum">
              <a:rPr lang="de-DE" altLang="en-US" sz="1600" smtClean="0"/>
              <a:pPr>
                <a:spcBef>
                  <a:spcPct val="0"/>
                </a:spcBef>
                <a:buClrTx/>
                <a:buFontTx/>
                <a:buNone/>
              </a:pPr>
              <a:t>194</a:t>
            </a:fld>
            <a:r>
              <a:rPr lang="de-DE" altLang="en-US" sz="1600"/>
              <a:t> -</a:t>
            </a:r>
          </a:p>
        </p:txBody>
      </p:sp>
      <p:sp>
        <p:nvSpPr>
          <p:cNvPr id="21299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50A51B81-801C-47EB-BEB5-06EC3982EF11}" type="slidenum">
              <a:rPr lang="de-DE" altLang="en-US" sz="1600" b="1"/>
              <a:pPr algn="r" eaLnBrk="1" hangingPunct="1">
                <a:spcBef>
                  <a:spcPct val="0"/>
                </a:spcBef>
                <a:buClrTx/>
                <a:buFontTx/>
                <a:buNone/>
              </a:pPr>
              <a:t>194</a:t>
            </a:fld>
            <a:r>
              <a:rPr lang="de-DE" altLang="en-US" sz="1600" b="1"/>
              <a:t> -</a:t>
            </a:r>
          </a:p>
        </p:txBody>
      </p:sp>
      <p:sp>
        <p:nvSpPr>
          <p:cNvPr id="21299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5589" name="Rectangle 2"/>
          <p:cNvSpPr>
            <a:spLocks noGrp="1" noChangeArrowheads="1"/>
          </p:cNvSpPr>
          <p:nvPr>
            <p:ph type="body" idx="4294967295"/>
          </p:nvPr>
        </p:nvSpPr>
        <p:spPr>
          <a:xfrm>
            <a:off x="328613" y="1343025"/>
            <a:ext cx="8516937" cy="5249863"/>
          </a:xfrm>
          <a:noFill/>
        </p:spPr>
        <p:txBody>
          <a:bodyPr/>
          <a:lstStyle/>
          <a:p>
            <a:pPr marL="571500" indent="-571500" eaLnBrk="1" hangingPunct="1"/>
            <a:r>
              <a:rPr lang="en-US" altLang="en-US"/>
              <a:t>To sum up:</a:t>
            </a:r>
          </a:p>
          <a:p>
            <a:pPr marL="571500" indent="-571500" eaLnBrk="1" hangingPunct="1">
              <a:lnSpc>
                <a:spcPct val="40000"/>
              </a:lnSpc>
            </a:pPr>
            <a:endParaRPr lang="en-US" altLang="en-US"/>
          </a:p>
          <a:p>
            <a:pPr marL="571500" indent="-571500" eaLnBrk="1" hangingPunct="1"/>
            <a:r>
              <a:rPr lang="en-US" altLang="en-US"/>
              <a:t>The </a:t>
            </a:r>
            <a:r>
              <a:rPr lang="en-US" altLang="en-US">
                <a:solidFill>
                  <a:srgbClr val="00FF00"/>
                </a:solidFill>
              </a:rPr>
              <a:t>practical implementation</a:t>
            </a:r>
            <a:r>
              <a:rPr lang="en-US" altLang="en-US"/>
              <a:t> of </a:t>
            </a:r>
            <a:r>
              <a:rPr lang="en-US" altLang="en-US">
                <a:solidFill>
                  <a:srgbClr val="FF0000"/>
                </a:solidFill>
              </a:rPr>
              <a:t>fiscal policy</a:t>
            </a:r>
            <a:r>
              <a:rPr lang="en-US" altLang="en-US"/>
              <a:t> is subject to a couple of problems that do not appear in the Keynesian textbook model:</a:t>
            </a:r>
          </a:p>
          <a:p>
            <a:pPr marL="571500" indent="-571500" eaLnBrk="1" hangingPunct="1">
              <a:lnSpc>
                <a:spcPct val="30000"/>
              </a:lnSpc>
            </a:pPr>
            <a:endParaRPr lang="en-US" altLang="en-US"/>
          </a:p>
          <a:p>
            <a:pPr marL="952500" lvl="1" indent="-495300" eaLnBrk="1" hangingPunct="1">
              <a:buFont typeface="Arial Unicode MS" pitchFamily="34" charset="-128"/>
              <a:buAutoNum type="arabicPeriod"/>
            </a:pPr>
            <a:r>
              <a:rPr lang="en-US" altLang="en-US" sz="2400">
                <a:solidFill>
                  <a:srgbClr val="00FF00"/>
                </a:solidFill>
              </a:rPr>
              <a:t>The</a:t>
            </a:r>
            <a:r>
              <a:rPr lang="en-US" altLang="en-US" sz="2400"/>
              <a:t> </a:t>
            </a:r>
            <a:r>
              <a:rPr lang="en-US" altLang="en-US" sz="2400">
                <a:solidFill>
                  <a:srgbClr val="00FF00"/>
                </a:solidFill>
              </a:rPr>
              <a:t>Implementation Lag</a:t>
            </a:r>
          </a:p>
          <a:p>
            <a:pPr marL="952500" lvl="1" indent="-495300" eaLnBrk="1" hangingPunct="1">
              <a:buFont typeface="Arial Unicode MS" pitchFamily="34" charset="-128"/>
              <a:buAutoNum type="arabicPeriod"/>
            </a:pPr>
            <a:endParaRPr lang="en-US" altLang="en-US" sz="2400"/>
          </a:p>
          <a:p>
            <a:pPr marL="952500" lvl="1" indent="-495300" eaLnBrk="1" hangingPunct="1">
              <a:buFont typeface="Arial Unicode MS" pitchFamily="34" charset="-128"/>
              <a:buAutoNum type="arabicPeriod"/>
            </a:pPr>
            <a:r>
              <a:rPr lang="en-US" altLang="en-US" sz="2400">
                <a:solidFill>
                  <a:srgbClr val="00FF00"/>
                </a:solidFill>
              </a:rPr>
              <a:t>The Forecast Problem</a:t>
            </a:r>
          </a:p>
          <a:p>
            <a:pPr marL="952500" lvl="1" indent="-495300" eaLnBrk="1" hangingPunct="1">
              <a:buFont typeface="Arial Unicode MS" pitchFamily="34" charset="-128"/>
              <a:buAutoNum type="arabicPeriod"/>
            </a:pPr>
            <a:endParaRPr lang="en-US" altLang="en-US" sz="2400">
              <a:solidFill>
                <a:srgbClr val="00FF00"/>
              </a:solidFill>
            </a:endParaRPr>
          </a:p>
          <a:p>
            <a:pPr marL="952500" lvl="1" indent="-495300" eaLnBrk="1" hangingPunct="1">
              <a:lnSpc>
                <a:spcPct val="0"/>
              </a:lnSpc>
              <a:buFont typeface="Arial Unicode MS" pitchFamily="34" charset="-128"/>
              <a:buAutoNum type="arabicPeriod"/>
            </a:pPr>
            <a:endParaRPr lang="en-US" altLang="en-US" sz="2400"/>
          </a:p>
          <a:p>
            <a:pPr marL="952500" lvl="1" indent="-495300" eaLnBrk="1" hangingPunct="1">
              <a:buFont typeface="Arial Unicode MS" pitchFamily="34" charset="-128"/>
              <a:buAutoNum type="arabicPeriod"/>
            </a:pPr>
            <a:r>
              <a:rPr lang="en-US" altLang="en-US" sz="2400">
                <a:solidFill>
                  <a:srgbClr val="00FF00"/>
                </a:solidFill>
              </a:rPr>
              <a:t>The Policy Problem</a:t>
            </a:r>
            <a:endParaRPr lang="en-US" altLang="en-US" sz="2400"/>
          </a:p>
        </p:txBody>
      </p:sp>
      <p:sp>
        <p:nvSpPr>
          <p:cNvPr id="8159235" name="Rectangle 3"/>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5589">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95589">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95589">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401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09DA433-E11E-40E5-84F7-27D48C3AE506}" type="slidenum">
              <a:rPr lang="de-DE" altLang="en-US" sz="1600" smtClean="0"/>
              <a:pPr>
                <a:spcBef>
                  <a:spcPct val="0"/>
                </a:spcBef>
                <a:buClrTx/>
                <a:buFontTx/>
                <a:buNone/>
              </a:pPr>
              <a:t>195</a:t>
            </a:fld>
            <a:r>
              <a:rPr lang="de-DE" altLang="en-US" sz="1600"/>
              <a:t> -</a:t>
            </a:r>
          </a:p>
        </p:txBody>
      </p:sp>
      <p:sp>
        <p:nvSpPr>
          <p:cNvPr id="21401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800B30AE-53C3-411B-BFE3-F7B2CA203730}" type="slidenum">
              <a:rPr lang="de-DE" altLang="en-US" sz="1600" b="1"/>
              <a:pPr algn="r" eaLnBrk="1" hangingPunct="1">
                <a:spcBef>
                  <a:spcPct val="0"/>
                </a:spcBef>
                <a:buClrTx/>
                <a:buFontTx/>
                <a:buNone/>
              </a:pPr>
              <a:t>195</a:t>
            </a:fld>
            <a:r>
              <a:rPr lang="de-DE" altLang="en-US" sz="1600" b="1"/>
              <a:t> -</a:t>
            </a:r>
          </a:p>
        </p:txBody>
      </p:sp>
      <p:sp>
        <p:nvSpPr>
          <p:cNvPr id="21402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196613" name="Rectangle 2"/>
          <p:cNvSpPr>
            <a:spLocks noGrp="1" noChangeArrowheads="1"/>
          </p:cNvSpPr>
          <p:nvPr>
            <p:ph type="body" idx="4294967295"/>
          </p:nvPr>
        </p:nvSpPr>
        <p:spPr>
          <a:xfrm>
            <a:off x="328613" y="1343025"/>
            <a:ext cx="8631237" cy="5514975"/>
          </a:xfrm>
          <a:noFill/>
        </p:spPr>
        <p:txBody>
          <a:bodyPr/>
          <a:lstStyle/>
          <a:p>
            <a:pPr marL="571500" indent="-571500" eaLnBrk="1" hangingPunct="1">
              <a:lnSpc>
                <a:spcPct val="90000"/>
              </a:lnSpc>
            </a:pPr>
            <a:r>
              <a:rPr lang="en-US" altLang="en-US"/>
              <a:t>Anti-cyclical </a:t>
            </a:r>
            <a:r>
              <a:rPr lang="en-US" altLang="en-US">
                <a:solidFill>
                  <a:srgbClr val="FF0000"/>
                </a:solidFill>
              </a:rPr>
              <a:t>monetary policy</a:t>
            </a:r>
            <a:r>
              <a:rPr lang="en-US" altLang="en-US"/>
              <a:t> too can be subject to </a:t>
            </a:r>
            <a:r>
              <a:rPr lang="en-US" altLang="en-US">
                <a:solidFill>
                  <a:srgbClr val="00FF00"/>
                </a:solidFill>
              </a:rPr>
              <a:t>implementation lags</a:t>
            </a:r>
            <a:r>
              <a:rPr lang="en-US" altLang="en-US"/>
              <a:t>:</a:t>
            </a:r>
          </a:p>
          <a:p>
            <a:pPr marL="952500" lvl="1" indent="-495300" eaLnBrk="1" hangingPunct="1">
              <a:lnSpc>
                <a:spcPct val="90000"/>
              </a:lnSpc>
            </a:pPr>
            <a:r>
              <a:rPr lang="en-US" altLang="en-US"/>
              <a:t>The </a:t>
            </a:r>
            <a:r>
              <a:rPr lang="en-US" altLang="en-US">
                <a:solidFill>
                  <a:schemeClr val="hlink"/>
                </a:solidFill>
              </a:rPr>
              <a:t>inside lag</a:t>
            </a:r>
            <a:r>
              <a:rPr lang="en-US" altLang="en-US"/>
              <a:t> </a:t>
            </a:r>
            <a:r>
              <a:rPr lang="en-US" altLang="en-US">
                <a:solidFill>
                  <a:srgbClr val="00FF00"/>
                </a:solidFill>
              </a:rPr>
              <a:t>of economic policy is</a:t>
            </a:r>
            <a:r>
              <a:rPr lang="en-US" altLang="en-US"/>
              <a:t>, however, typically much </a:t>
            </a:r>
            <a:r>
              <a:rPr lang="en-US" altLang="en-US">
                <a:solidFill>
                  <a:srgbClr val="00FF00"/>
                </a:solidFill>
              </a:rPr>
              <a:t>shorter</a:t>
            </a:r>
            <a:r>
              <a:rPr lang="en-US" altLang="en-US"/>
              <a:t> than the inside lag of fiscal policy, since the central bank can change its money supply immediately without changes of laws that must be approved by the parliament (see chapter 6 “Monetary Theory and Policy”).</a:t>
            </a:r>
          </a:p>
          <a:p>
            <a:pPr marL="952500" lvl="1" indent="-495300" eaLnBrk="1" hangingPunct="1">
              <a:lnSpc>
                <a:spcPct val="90000"/>
              </a:lnSpc>
            </a:pPr>
            <a:r>
              <a:rPr lang="en-US" altLang="en-US"/>
              <a:t>Nevertheless the </a:t>
            </a:r>
            <a:r>
              <a:rPr lang="en-US" altLang="en-US">
                <a:solidFill>
                  <a:schemeClr val="hlink"/>
                </a:solidFill>
              </a:rPr>
              <a:t>outside lag</a:t>
            </a:r>
            <a:r>
              <a:rPr lang="en-US" altLang="en-US">
                <a:solidFill>
                  <a:srgbClr val="00FF00"/>
                </a:solidFill>
              </a:rPr>
              <a:t> of monetary policy</a:t>
            </a:r>
            <a:r>
              <a:rPr lang="en-US" altLang="en-US"/>
              <a:t> can be quite important:</a:t>
            </a:r>
          </a:p>
          <a:p>
            <a:pPr lvl="2" eaLnBrk="1" hangingPunct="1">
              <a:lnSpc>
                <a:spcPct val="90000"/>
              </a:lnSpc>
            </a:pPr>
            <a:r>
              <a:rPr lang="en-US" altLang="en-US"/>
              <a:t>Even though the </a:t>
            </a:r>
            <a:r>
              <a:rPr lang="en-US" altLang="en-US">
                <a:solidFill>
                  <a:srgbClr val="00FF00"/>
                </a:solidFill>
              </a:rPr>
              <a:t>effect</a:t>
            </a:r>
            <a:r>
              <a:rPr lang="en-US" altLang="en-US"/>
              <a:t> of a change of monetary policy </a:t>
            </a:r>
            <a:r>
              <a:rPr lang="en-US" altLang="en-US">
                <a:solidFill>
                  <a:srgbClr val="00FF00"/>
                </a:solidFill>
              </a:rPr>
              <a:t>on interest rates</a:t>
            </a:r>
            <a:r>
              <a:rPr lang="en-US" altLang="en-US"/>
              <a:t> is quite direct and </a:t>
            </a:r>
            <a:r>
              <a:rPr lang="en-US" altLang="en-US">
                <a:solidFill>
                  <a:srgbClr val="00FF00"/>
                </a:solidFill>
              </a:rPr>
              <a:t>fast</a:t>
            </a:r>
            <a:r>
              <a:rPr lang="en-US" altLang="en-US"/>
              <a:t> in reality (see the next diagram), a decrease in interest rates does not immediately cause an increase in firms’ demand for investment goods.</a:t>
            </a:r>
          </a:p>
          <a:p>
            <a:pPr lvl="2" eaLnBrk="1" hangingPunct="1">
              <a:lnSpc>
                <a:spcPct val="90000"/>
              </a:lnSpc>
            </a:pPr>
            <a:r>
              <a:rPr lang="en-US" altLang="en-US"/>
              <a:t>This is the case, because </a:t>
            </a:r>
            <a:r>
              <a:rPr lang="en-US" altLang="en-US">
                <a:solidFill>
                  <a:srgbClr val="00FF00"/>
                </a:solidFill>
              </a:rPr>
              <a:t>investment plans</a:t>
            </a:r>
            <a:r>
              <a:rPr lang="en-US" altLang="en-US"/>
              <a:t> of firms are made in advance and it takes </a:t>
            </a:r>
            <a:r>
              <a:rPr lang="en-US" altLang="en-US">
                <a:solidFill>
                  <a:srgbClr val="00FF00"/>
                </a:solidFill>
              </a:rPr>
              <a:t>up to six months</a:t>
            </a:r>
            <a:r>
              <a:rPr lang="en-US" altLang="en-US"/>
              <a:t> until firms actually demand more investment goods and hence increase economic demand.</a:t>
            </a:r>
          </a:p>
        </p:txBody>
      </p:sp>
      <p:sp>
        <p:nvSpPr>
          <p:cNvPr id="8161283" name="Rectangle 3"/>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661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9661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966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504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8A22A14-E4DD-4DBB-ABFD-06461FF62CE7}" type="slidenum">
              <a:rPr lang="de-DE" altLang="en-US" sz="1600" smtClean="0"/>
              <a:pPr>
                <a:spcBef>
                  <a:spcPct val="0"/>
                </a:spcBef>
                <a:buClrTx/>
                <a:buFontTx/>
                <a:buNone/>
              </a:pPr>
              <a:t>196</a:t>
            </a:fld>
            <a:r>
              <a:rPr lang="de-DE" altLang="en-US" sz="1600"/>
              <a:t> -</a:t>
            </a:r>
          </a:p>
        </p:txBody>
      </p:sp>
      <p:graphicFrame>
        <p:nvGraphicFramePr>
          <p:cNvPr id="215043" name="Object 10"/>
          <p:cNvGraphicFramePr>
            <a:graphicFrameLocks noChangeAspect="1"/>
          </p:cNvGraphicFramePr>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spid="_x0000_s215522" name="Diagramm" r:id="rId4" imgW="9239216" imgH="5753100" progId="Excel.Chart.8">
                  <p:link updateAutomatic="1"/>
                </p:oleObj>
              </mc:Choice>
              <mc:Fallback>
                <p:oleObj name="Diagramm" r:id="rId4" imgW="9239216" imgH="5753100" progId="Excel.Chart.8">
                  <p:link updateAutomatic="1"/>
                  <p:pic>
                    <p:nvPicPr>
                      <p:cNvPr id="0" name="Object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5400" algn="ctr">
                            <a:solidFill>
                              <a:srgbClr val="FF0000"/>
                            </a:solidFill>
                            <a:miter lim="800000"/>
                            <a:headEnd/>
                            <a:tailEnd type="none" w="lg"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15044"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BE50F0C-61AB-4AAF-AA6E-6BB09C96746F}" type="slidenum">
              <a:rPr lang="de-DE" altLang="en-US" sz="1600" b="1"/>
              <a:pPr algn="r" eaLnBrk="1" hangingPunct="1">
                <a:spcBef>
                  <a:spcPct val="0"/>
                </a:spcBef>
                <a:buClrTx/>
                <a:buFontTx/>
                <a:buNone/>
              </a:pPr>
              <a:t>196</a:t>
            </a:fld>
            <a:r>
              <a:rPr lang="de-DE" altLang="en-US" sz="1600" b="1"/>
              <a:t> -</a:t>
            </a:r>
          </a:p>
        </p:txBody>
      </p:sp>
      <p:sp>
        <p:nvSpPr>
          <p:cNvPr id="215045"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15046" name="Text Box 4"/>
          <p:cNvSpPr txBox="1">
            <a:spLocks noChangeArrowheads="1"/>
          </p:cNvSpPr>
          <p:nvPr/>
        </p:nvSpPr>
        <p:spPr bwMode="auto">
          <a:xfrm>
            <a:off x="7607300" y="6242050"/>
            <a:ext cx="1485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600"/>
              <a:t>Quelle: ECB</a:t>
            </a:r>
          </a:p>
        </p:txBody>
      </p:sp>
      <p:sp>
        <p:nvSpPr>
          <p:cNvPr id="215047" name="Text Box 11"/>
          <p:cNvSpPr txBox="1">
            <a:spLocks noChangeArrowheads="1"/>
          </p:cNvSpPr>
          <p:nvPr/>
        </p:nvSpPr>
        <p:spPr bwMode="auto">
          <a:xfrm>
            <a:off x="174625" y="6276975"/>
            <a:ext cx="80010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type="none" w="med" len="lg"/>
                <a:tailEnd type="none" w="lg" len="lg"/>
              </a14:hiddenLine>
            </a:ext>
          </a:extLst>
        </p:spPr>
        <p:txBody>
          <a:bodyPr lIns="18000" tIns="108000" rIns="18000" bIns="1080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lnSpc>
                <a:spcPct val="60000"/>
              </a:lnSpc>
              <a:spcBef>
                <a:spcPct val="50000"/>
              </a:spcBef>
              <a:buClrTx/>
              <a:buFontTx/>
              <a:buNone/>
            </a:pPr>
            <a:r>
              <a:rPr lang="de-DE" altLang="en-US" sz="1400" baseline="30000"/>
              <a:t>1)</a:t>
            </a:r>
            <a:r>
              <a:rPr lang="de-DE" altLang="en-US" sz="1400"/>
              <a:t> Private Haushalte; Laufzeit 1-5 Jahre; Zinsfixierung; Neugeschäft</a:t>
            </a:r>
          </a:p>
          <a:p>
            <a:pPr eaLnBrk="1" hangingPunct="1">
              <a:lnSpc>
                <a:spcPct val="60000"/>
              </a:lnSpc>
              <a:spcBef>
                <a:spcPct val="50000"/>
              </a:spcBef>
              <a:buClrTx/>
              <a:buFontTx/>
              <a:buNone/>
            </a:pPr>
            <a:r>
              <a:rPr lang="de-DE" altLang="en-US" sz="1400" baseline="30000"/>
              <a:t>2)</a:t>
            </a:r>
            <a:r>
              <a:rPr lang="de-DE" altLang="en-US" sz="1400"/>
              <a:t> Unternehmen außerhalb des Finanzsektors; Laufzeit 1-5 Jahre; Zinsfixierung; Neugeschäft</a:t>
            </a:r>
          </a:p>
        </p:txBody>
      </p:sp>
    </p:spTree>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216066" name="Foliennummernplatzhalter 3"/>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l">
              <a:spcBef>
                <a:spcPct val="0"/>
              </a:spcBef>
              <a:buClrTx/>
              <a:buFontTx/>
              <a:buNone/>
            </a:pPr>
            <a:r>
              <a:rPr lang="de-DE" altLang="en-US" sz="1600" b="0"/>
              <a:t>- </a:t>
            </a:r>
            <a:fld id="{BBDDBDAF-7A3E-4D92-827E-A9F63095AE3C}" type="slidenum">
              <a:rPr lang="de-DE" altLang="en-US" sz="1600" b="0" smtClean="0"/>
              <a:pPr algn="l">
                <a:spcBef>
                  <a:spcPct val="0"/>
                </a:spcBef>
                <a:buClrTx/>
                <a:buFontTx/>
                <a:buNone/>
              </a:pPr>
              <a:t>197</a:t>
            </a:fld>
            <a:r>
              <a:rPr lang="de-DE" altLang="en-US" sz="1600" b="0"/>
              <a:t> -</a:t>
            </a:r>
          </a:p>
        </p:txBody>
      </p:sp>
      <p:sp>
        <p:nvSpPr>
          <p:cNvPr id="216067" name="Fußzeilenplatzhalter 4"/>
          <p:cNvSpPr>
            <a:spLocks noGrp="1"/>
          </p:cNvSpPr>
          <p:nvPr>
            <p:ph type="ftr" sz="quarter" idx="11"/>
          </p:nvPr>
        </p:nvSpPr>
        <p:spPr>
          <a:xfrm>
            <a:off x="7038975" y="6376988"/>
            <a:ext cx="2133600"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a:spcBef>
                <a:spcPct val="0"/>
              </a:spcBef>
              <a:buClrTx/>
              <a:buFontTx/>
              <a:buNone/>
            </a:pPr>
            <a:r>
              <a:rPr lang="de-DE" altLang="en-US" sz="600" b="1"/>
              <a:t>Prof. Dr. Rainer Maurer</a:t>
            </a:r>
          </a:p>
        </p:txBody>
      </p:sp>
      <p:sp>
        <p:nvSpPr>
          <p:cNvPr id="110596" name="Rectangle 2"/>
          <p:cNvSpPr>
            <a:spLocks noGrp="1" noChangeArrowheads="1"/>
          </p:cNvSpPr>
          <p:nvPr>
            <p:ph type="title"/>
          </p:nvPr>
        </p:nvSpPr>
        <p:spPr>
          <a:xfrm>
            <a:off x="0" y="-19050"/>
            <a:ext cx="9144000" cy="998538"/>
          </a:xfrm>
        </p:spPr>
        <p:txBody>
          <a:bodyPr tIns="0"/>
          <a:lstStyle/>
          <a:p>
            <a:pPr eaLnBrk="1" hangingPunct="1">
              <a:defRPr/>
            </a:pPr>
            <a:r>
              <a:rPr lang="en-US" altLang="en-US"/>
              <a:t>The Empirical Effect of Monetary Policy </a:t>
            </a:r>
            <a:br>
              <a:rPr lang="en-US" altLang="en-US"/>
            </a:br>
            <a:r>
              <a:rPr lang="en-US" altLang="en-US" sz="2400"/>
              <a:t>(USA, 1965:3 -1995:3)</a:t>
            </a:r>
          </a:p>
        </p:txBody>
      </p:sp>
      <p:sp>
        <p:nvSpPr>
          <p:cNvPr id="216069" name="Rectangle 6"/>
          <p:cNvSpPr>
            <a:spLocks noChangeArrowheads="1"/>
          </p:cNvSpPr>
          <p:nvPr/>
        </p:nvSpPr>
        <p:spPr bwMode="auto">
          <a:xfrm>
            <a:off x="290513" y="64008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p>
        </p:txBody>
      </p:sp>
      <p:pic>
        <p:nvPicPr>
          <p:cNvPr id="216070"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6213" y="5010150"/>
            <a:ext cx="3384550"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71"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56213" y="3111500"/>
            <a:ext cx="3384550" cy="179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72"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56213" y="1204913"/>
            <a:ext cx="3384550" cy="1798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73"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27200" y="3089275"/>
            <a:ext cx="3313113" cy="179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74" name="Picture 1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27200" y="4962525"/>
            <a:ext cx="3311525" cy="178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75" name="Picture 1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27200" y="1241425"/>
            <a:ext cx="3311525" cy="174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16076" name="Text Box 13"/>
          <p:cNvSpPr txBox="1">
            <a:spLocks noChangeArrowheads="1"/>
          </p:cNvSpPr>
          <p:nvPr/>
        </p:nvSpPr>
        <p:spPr bwMode="auto">
          <a:xfrm rot="-5400000">
            <a:off x="-2004218" y="3348831"/>
            <a:ext cx="5499100" cy="1211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solidFill>
                  <a:srgbClr val="FFFF00"/>
                </a:solidFill>
                <a:latin typeface="Univers-Bold"/>
              </a:rPr>
              <a:t>Source: </a:t>
            </a:r>
            <a:r>
              <a:rPr lang="en-US" altLang="en-US" sz="2000">
                <a:solidFill>
                  <a:srgbClr val="FFFF00"/>
                </a:solidFill>
              </a:rPr>
              <a:t>Christiano/Eichenbaum/Evans (2006), „</a:t>
            </a:r>
            <a:r>
              <a:rPr lang="en-US" altLang="en-US" sz="2000">
                <a:solidFill>
                  <a:srgbClr val="FFFF00"/>
                </a:solidFill>
                <a:latin typeface="Univers-Bold"/>
              </a:rPr>
              <a:t>Nominal Rigidities and the Dynamic Effects of  a Shock to Monetary Policy“</a:t>
            </a:r>
            <a:r>
              <a:rPr lang="en-US" altLang="en-US" sz="2000">
                <a:solidFill>
                  <a:srgbClr val="FFFF00"/>
                </a:solidFill>
              </a:rPr>
              <a:t>, </a:t>
            </a:r>
          </a:p>
        </p:txBody>
      </p:sp>
      <p:sp>
        <p:nvSpPr>
          <p:cNvPr id="164890" name="Line 14"/>
          <p:cNvSpPr>
            <a:spLocks noChangeShapeType="1"/>
          </p:cNvSpPr>
          <p:nvPr/>
        </p:nvSpPr>
        <p:spPr bwMode="auto">
          <a:xfrm>
            <a:off x="2016125" y="2465388"/>
            <a:ext cx="2916238"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nchor="ctr"/>
          <a:lstStyle/>
          <a:p>
            <a:endParaRPr lang="en-US"/>
          </a:p>
        </p:txBody>
      </p:sp>
      <p:sp>
        <p:nvSpPr>
          <p:cNvPr id="164891" name="Line 15"/>
          <p:cNvSpPr>
            <a:spLocks noChangeShapeType="1"/>
          </p:cNvSpPr>
          <p:nvPr/>
        </p:nvSpPr>
        <p:spPr bwMode="auto">
          <a:xfrm>
            <a:off x="2028825" y="3976688"/>
            <a:ext cx="2952750"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nchor="ctr"/>
          <a:lstStyle/>
          <a:p>
            <a:endParaRPr lang="en-US"/>
          </a:p>
        </p:txBody>
      </p:sp>
      <p:sp>
        <p:nvSpPr>
          <p:cNvPr id="164892" name="Line 16"/>
          <p:cNvSpPr>
            <a:spLocks noChangeShapeType="1"/>
          </p:cNvSpPr>
          <p:nvPr/>
        </p:nvSpPr>
        <p:spPr bwMode="auto">
          <a:xfrm>
            <a:off x="1993900" y="5849938"/>
            <a:ext cx="2916238"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nchor="ctr"/>
          <a:lstStyle/>
          <a:p>
            <a:endParaRPr lang="en-US"/>
          </a:p>
        </p:txBody>
      </p:sp>
      <p:sp>
        <p:nvSpPr>
          <p:cNvPr id="164893" name="Line 17"/>
          <p:cNvSpPr>
            <a:spLocks noChangeShapeType="1"/>
          </p:cNvSpPr>
          <p:nvPr/>
        </p:nvSpPr>
        <p:spPr bwMode="auto">
          <a:xfrm>
            <a:off x="5641975" y="5959475"/>
            <a:ext cx="2916238"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nchor="ctr"/>
          <a:lstStyle/>
          <a:p>
            <a:endParaRPr lang="en-US"/>
          </a:p>
        </p:txBody>
      </p:sp>
      <p:sp>
        <p:nvSpPr>
          <p:cNvPr id="164894" name="Line 18"/>
          <p:cNvSpPr>
            <a:spLocks noChangeShapeType="1"/>
          </p:cNvSpPr>
          <p:nvPr/>
        </p:nvSpPr>
        <p:spPr bwMode="auto">
          <a:xfrm>
            <a:off x="5581650" y="4194175"/>
            <a:ext cx="2916238"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nchor="ctr"/>
          <a:lstStyle/>
          <a:p>
            <a:endParaRPr lang="en-US"/>
          </a:p>
        </p:txBody>
      </p:sp>
      <p:sp>
        <p:nvSpPr>
          <p:cNvPr id="164895" name="Line 19"/>
          <p:cNvSpPr>
            <a:spLocks noChangeShapeType="1"/>
          </p:cNvSpPr>
          <p:nvPr/>
        </p:nvSpPr>
        <p:spPr bwMode="auto">
          <a:xfrm>
            <a:off x="5616575" y="2105025"/>
            <a:ext cx="2916238"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nchor="ctr"/>
          <a:lstStyle/>
          <a:p>
            <a:endParaRPr lang="en-US"/>
          </a:p>
        </p:txBody>
      </p:sp>
      <p:grpSp>
        <p:nvGrpSpPr>
          <p:cNvPr id="216083" name="Group 33"/>
          <p:cNvGrpSpPr>
            <a:grpSpLocks/>
          </p:cNvGrpSpPr>
          <p:nvPr/>
        </p:nvGrpSpPr>
        <p:grpSpPr bwMode="auto">
          <a:xfrm>
            <a:off x="3843338" y="2514600"/>
            <a:ext cx="4779962" cy="4130675"/>
            <a:chOff x="2749" y="1608"/>
            <a:chExt cx="3011" cy="2602"/>
          </a:xfrm>
        </p:grpSpPr>
        <p:sp>
          <p:nvSpPr>
            <p:cNvPr id="216096" name="Text Box 35"/>
            <p:cNvSpPr txBox="1">
              <a:spLocks noChangeArrowheads="1"/>
            </p:cNvSpPr>
            <p:nvPr/>
          </p:nvSpPr>
          <p:spPr bwMode="auto">
            <a:xfrm>
              <a:off x="2820" y="2788"/>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1600">
                  <a:solidFill>
                    <a:schemeClr val="bg2"/>
                  </a:solidFill>
                </a:rPr>
                <a:t>Quarters</a:t>
              </a:r>
            </a:p>
          </p:txBody>
        </p:sp>
        <p:sp>
          <p:nvSpPr>
            <p:cNvPr id="216097" name="Text Box 36"/>
            <p:cNvSpPr txBox="1">
              <a:spLocks noChangeArrowheads="1"/>
            </p:cNvSpPr>
            <p:nvPr/>
          </p:nvSpPr>
          <p:spPr bwMode="auto">
            <a:xfrm>
              <a:off x="2749" y="3981"/>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1600">
                  <a:solidFill>
                    <a:schemeClr val="bg2"/>
                  </a:solidFill>
                </a:rPr>
                <a:t>Quarters</a:t>
              </a:r>
            </a:p>
          </p:txBody>
        </p:sp>
        <p:sp>
          <p:nvSpPr>
            <p:cNvPr id="216098" name="Text Box 37"/>
            <p:cNvSpPr txBox="1">
              <a:spLocks noChangeArrowheads="1"/>
            </p:cNvSpPr>
            <p:nvPr/>
          </p:nvSpPr>
          <p:spPr bwMode="auto">
            <a:xfrm>
              <a:off x="5030" y="3998"/>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1600">
                  <a:solidFill>
                    <a:schemeClr val="bg2"/>
                  </a:solidFill>
                </a:rPr>
                <a:t>Quarters</a:t>
              </a:r>
            </a:p>
          </p:txBody>
        </p:sp>
        <p:sp>
          <p:nvSpPr>
            <p:cNvPr id="216099" name="Text Box 38"/>
            <p:cNvSpPr txBox="1">
              <a:spLocks noChangeArrowheads="1"/>
            </p:cNvSpPr>
            <p:nvPr/>
          </p:nvSpPr>
          <p:spPr bwMode="auto">
            <a:xfrm>
              <a:off x="5039" y="2799"/>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1600">
                  <a:solidFill>
                    <a:schemeClr val="bg2"/>
                  </a:solidFill>
                </a:rPr>
                <a:t>Quarters</a:t>
              </a:r>
            </a:p>
          </p:txBody>
        </p:sp>
        <p:sp>
          <p:nvSpPr>
            <p:cNvPr id="216100" name="Text Box 39"/>
            <p:cNvSpPr txBox="1">
              <a:spLocks noChangeArrowheads="1"/>
            </p:cNvSpPr>
            <p:nvPr/>
          </p:nvSpPr>
          <p:spPr bwMode="auto">
            <a:xfrm>
              <a:off x="5113" y="1608"/>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600">
                  <a:solidFill>
                    <a:schemeClr val="bg2"/>
                  </a:solidFill>
                </a:rPr>
                <a:t>Quarters</a:t>
              </a:r>
            </a:p>
          </p:txBody>
        </p:sp>
        <p:sp>
          <p:nvSpPr>
            <p:cNvPr id="216101" name="Text Box 40"/>
            <p:cNvSpPr txBox="1">
              <a:spLocks noChangeArrowheads="1"/>
            </p:cNvSpPr>
            <p:nvPr/>
          </p:nvSpPr>
          <p:spPr bwMode="auto">
            <a:xfrm>
              <a:off x="2850" y="1625"/>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600">
                  <a:solidFill>
                    <a:schemeClr val="bg2"/>
                  </a:solidFill>
                </a:rPr>
                <a:t>Quarters</a:t>
              </a:r>
            </a:p>
          </p:txBody>
        </p:sp>
      </p:grpSp>
      <p:grpSp>
        <p:nvGrpSpPr>
          <p:cNvPr id="216084" name="Group 34"/>
          <p:cNvGrpSpPr>
            <a:grpSpLocks/>
          </p:cNvGrpSpPr>
          <p:nvPr/>
        </p:nvGrpSpPr>
        <p:grpSpPr bwMode="auto">
          <a:xfrm>
            <a:off x="1979613" y="1400175"/>
            <a:ext cx="3959225" cy="4087813"/>
            <a:chOff x="1487" y="954"/>
            <a:chExt cx="2494" cy="2575"/>
          </a:xfrm>
        </p:grpSpPr>
        <p:sp>
          <p:nvSpPr>
            <p:cNvPr id="216090" name="Text Box 41"/>
            <p:cNvSpPr txBox="1">
              <a:spLocks noChangeArrowheads="1"/>
            </p:cNvSpPr>
            <p:nvPr/>
          </p:nvSpPr>
          <p:spPr bwMode="auto">
            <a:xfrm>
              <a:off x="1507" y="985"/>
              <a:ext cx="27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600">
                  <a:solidFill>
                    <a:schemeClr val="bg2"/>
                  </a:solidFill>
                </a:rPr>
                <a:t>%</a:t>
              </a:r>
            </a:p>
          </p:txBody>
        </p:sp>
        <p:sp>
          <p:nvSpPr>
            <p:cNvPr id="216091" name="Text Box 42"/>
            <p:cNvSpPr txBox="1">
              <a:spLocks noChangeArrowheads="1"/>
            </p:cNvSpPr>
            <p:nvPr/>
          </p:nvSpPr>
          <p:spPr bwMode="auto">
            <a:xfrm>
              <a:off x="3772" y="954"/>
              <a:ext cx="2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600">
                  <a:solidFill>
                    <a:schemeClr val="bg2"/>
                  </a:solidFill>
                </a:rPr>
                <a:t>%</a:t>
              </a:r>
            </a:p>
          </p:txBody>
        </p:sp>
        <p:sp>
          <p:nvSpPr>
            <p:cNvPr id="216092" name="Text Box 43"/>
            <p:cNvSpPr txBox="1">
              <a:spLocks noChangeArrowheads="1"/>
            </p:cNvSpPr>
            <p:nvPr/>
          </p:nvSpPr>
          <p:spPr bwMode="auto">
            <a:xfrm>
              <a:off x="3749" y="2123"/>
              <a:ext cx="2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600">
                  <a:solidFill>
                    <a:schemeClr val="bg2"/>
                  </a:solidFill>
                </a:rPr>
                <a:t>%</a:t>
              </a:r>
            </a:p>
          </p:txBody>
        </p:sp>
        <p:sp>
          <p:nvSpPr>
            <p:cNvPr id="216093" name="Text Box 44"/>
            <p:cNvSpPr txBox="1">
              <a:spLocks noChangeArrowheads="1"/>
            </p:cNvSpPr>
            <p:nvPr/>
          </p:nvSpPr>
          <p:spPr bwMode="auto">
            <a:xfrm>
              <a:off x="3774" y="3317"/>
              <a:ext cx="2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600">
                  <a:solidFill>
                    <a:schemeClr val="bg2"/>
                  </a:solidFill>
                </a:rPr>
                <a:t>%</a:t>
              </a:r>
            </a:p>
          </p:txBody>
        </p:sp>
        <p:sp>
          <p:nvSpPr>
            <p:cNvPr id="216094" name="Text Box 45"/>
            <p:cNvSpPr txBox="1">
              <a:spLocks noChangeArrowheads="1"/>
            </p:cNvSpPr>
            <p:nvPr/>
          </p:nvSpPr>
          <p:spPr bwMode="auto">
            <a:xfrm>
              <a:off x="1487" y="3286"/>
              <a:ext cx="2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600">
                  <a:solidFill>
                    <a:schemeClr val="bg2"/>
                  </a:solidFill>
                </a:rPr>
                <a:t>%</a:t>
              </a:r>
            </a:p>
          </p:txBody>
        </p:sp>
        <p:sp>
          <p:nvSpPr>
            <p:cNvPr id="216095" name="Text Box 46"/>
            <p:cNvSpPr txBox="1">
              <a:spLocks noChangeArrowheads="1"/>
            </p:cNvSpPr>
            <p:nvPr/>
          </p:nvSpPr>
          <p:spPr bwMode="auto">
            <a:xfrm>
              <a:off x="1512" y="2118"/>
              <a:ext cx="2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600">
                  <a:solidFill>
                    <a:schemeClr val="bg2"/>
                  </a:solidFill>
                </a:rPr>
                <a:t>%</a:t>
              </a:r>
            </a:p>
          </p:txBody>
        </p:sp>
      </p:grpSp>
      <p:sp>
        <p:nvSpPr>
          <p:cNvPr id="216085" name="AutoShape 35">
            <a:hlinkClick r:id="rId9" action="ppaction://hlinkpres?slideindex=6&amp;slidetitle=3. The Keynesian Model and its Policy Implications 3.1. The Keynesian Theory" highlightClick="1"/>
          </p:cNvPr>
          <p:cNvSpPr>
            <a:spLocks noChangeArrowheads="1"/>
          </p:cNvSpPr>
          <p:nvPr/>
        </p:nvSpPr>
        <p:spPr bwMode="auto">
          <a:xfrm>
            <a:off x="8648700" y="6161088"/>
            <a:ext cx="482600" cy="315912"/>
          </a:xfrm>
          <a:prstGeom prst="actionButtonEnd">
            <a:avLst/>
          </a:prstGeom>
          <a:solidFill>
            <a:srgbClr val="99CCFF"/>
          </a:solidFill>
          <a:ln w="12700">
            <a:solidFill>
              <a:schemeClr val="bg1"/>
            </a:solidFill>
            <a:miter lim="800000"/>
            <a:headEnd type="none" w="med" len="lg"/>
            <a:tailEnd type="none" w="lg" len="med"/>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de-DE" altLang="en-US" sz="2000"/>
          </a:p>
        </p:txBody>
      </p:sp>
      <p:sp>
        <p:nvSpPr>
          <p:cNvPr id="164901" name="Line 37"/>
          <p:cNvSpPr>
            <a:spLocks noChangeShapeType="1"/>
          </p:cNvSpPr>
          <p:nvPr/>
        </p:nvSpPr>
        <p:spPr bwMode="auto">
          <a:xfrm>
            <a:off x="2108200" y="1841500"/>
            <a:ext cx="165100" cy="292100"/>
          </a:xfrm>
          <a:prstGeom prst="line">
            <a:avLst/>
          </a:prstGeom>
          <a:noFill/>
          <a:ln w="38100">
            <a:solidFill>
              <a:srgbClr val="FF0000"/>
            </a:solidFill>
            <a:round/>
            <a:headEnd type="none" w="med" len="lg"/>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8" name="Line 37"/>
          <p:cNvSpPr>
            <a:spLocks noChangeShapeType="1"/>
          </p:cNvSpPr>
          <p:nvPr/>
        </p:nvSpPr>
        <p:spPr bwMode="auto">
          <a:xfrm flipV="1">
            <a:off x="2124869" y="4524375"/>
            <a:ext cx="165100" cy="255588"/>
          </a:xfrm>
          <a:prstGeom prst="line">
            <a:avLst/>
          </a:prstGeom>
          <a:noFill/>
          <a:ln w="38100">
            <a:solidFill>
              <a:srgbClr val="FF0000"/>
            </a:solidFill>
            <a:round/>
            <a:headEnd type="none" w="med" len="lg"/>
            <a:tailEnd type="triangle" w="lg" len="med"/>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40" name="Line 17"/>
          <p:cNvSpPr>
            <a:spLocks noChangeShapeType="1"/>
          </p:cNvSpPr>
          <p:nvPr/>
        </p:nvSpPr>
        <p:spPr bwMode="auto">
          <a:xfrm flipH="1" flipV="1">
            <a:off x="3041650" y="5151437"/>
            <a:ext cx="0" cy="69850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nchor="ctr"/>
          <a:lstStyle/>
          <a:p>
            <a:endParaRPr lang="en-US"/>
          </a:p>
        </p:txBody>
      </p:sp>
      <p:sp>
        <p:nvSpPr>
          <p:cNvPr id="41" name="Line 17"/>
          <p:cNvSpPr>
            <a:spLocks noChangeShapeType="1"/>
          </p:cNvSpPr>
          <p:nvPr/>
        </p:nvSpPr>
        <p:spPr bwMode="auto">
          <a:xfrm flipH="1" flipV="1">
            <a:off x="6499225" y="1400175"/>
            <a:ext cx="0" cy="73342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nchor="ctr"/>
          <a:lstStyle/>
          <a:p>
            <a:endParaRPr lang="en-US"/>
          </a:p>
        </p:txBody>
      </p:sp>
      <p:sp>
        <p:nvSpPr>
          <p:cNvPr id="42" name="Line 17"/>
          <p:cNvSpPr>
            <a:spLocks noChangeShapeType="1"/>
          </p:cNvSpPr>
          <p:nvPr/>
        </p:nvSpPr>
        <p:spPr bwMode="auto">
          <a:xfrm flipH="1" flipV="1">
            <a:off x="6645275" y="3282157"/>
            <a:ext cx="0" cy="912018"/>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nchor="ct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490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489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48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489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489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489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890" grpId="0" animBg="1"/>
      <p:bldP spid="164891" grpId="0" animBg="1"/>
      <p:bldP spid="164892" grpId="0" animBg="1"/>
      <p:bldP spid="164894" grpId="0" animBg="1"/>
      <p:bldP spid="164895" grpId="0" animBg="1"/>
      <p:bldP spid="164901" grpId="0" animBg="1"/>
      <p:bldP spid="38" grpId="0" animBg="1"/>
      <p:bldP spid="40" grpId="0" animBg="1"/>
      <p:bldP spid="41" grpId="0" animBg="1"/>
      <p:bldP spid="42" grpId="0" animBg="1"/>
    </p:bldLst>
  </p:timing>
</p:sld>
</file>

<file path=ppt/slides/slide1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709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BB18735-9A5E-4F07-9506-2C980403FBE8}" type="slidenum">
              <a:rPr lang="de-DE" altLang="en-US" sz="1600" smtClean="0"/>
              <a:pPr>
                <a:spcBef>
                  <a:spcPct val="0"/>
                </a:spcBef>
                <a:buClrTx/>
                <a:buFontTx/>
                <a:buNone/>
              </a:pPr>
              <a:t>198</a:t>
            </a:fld>
            <a:r>
              <a:rPr lang="de-DE" altLang="en-US" sz="1600"/>
              <a:t> -</a:t>
            </a:r>
          </a:p>
        </p:txBody>
      </p:sp>
      <p:sp>
        <p:nvSpPr>
          <p:cNvPr id="21709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0B75057-82A4-43AE-AEB2-B0A53E4BFA92}" type="slidenum">
              <a:rPr lang="de-DE" altLang="en-US" sz="1600" b="1"/>
              <a:pPr algn="r" eaLnBrk="1" hangingPunct="1">
                <a:spcBef>
                  <a:spcPct val="0"/>
                </a:spcBef>
                <a:buClrTx/>
                <a:buFontTx/>
                <a:buNone/>
              </a:pPr>
              <a:t>198</a:t>
            </a:fld>
            <a:r>
              <a:rPr lang="de-DE" altLang="en-US" sz="1600" b="1"/>
              <a:t> -</a:t>
            </a:r>
          </a:p>
        </p:txBody>
      </p:sp>
      <p:sp>
        <p:nvSpPr>
          <p:cNvPr id="21709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17093" name="Rectangle 2"/>
          <p:cNvSpPr>
            <a:spLocks noGrp="1" noChangeArrowheads="1"/>
          </p:cNvSpPr>
          <p:nvPr>
            <p:ph type="body" idx="4294967295"/>
          </p:nvPr>
        </p:nvSpPr>
        <p:spPr>
          <a:xfrm>
            <a:off x="328613" y="1343025"/>
            <a:ext cx="8631237" cy="5514975"/>
          </a:xfrm>
          <a:noFill/>
        </p:spPr>
        <p:txBody>
          <a:bodyPr/>
          <a:lstStyle/>
          <a:p>
            <a:pPr marL="571500" indent="-571500" eaLnBrk="1" hangingPunct="1"/>
            <a:r>
              <a:rPr lang="en-US" altLang="en-US" dirty="0"/>
              <a:t>The </a:t>
            </a:r>
            <a:r>
              <a:rPr lang="en-US" altLang="en-US" dirty="0">
                <a:solidFill>
                  <a:srgbClr val="00FF00"/>
                </a:solidFill>
              </a:rPr>
              <a:t>forecast problem</a:t>
            </a:r>
            <a:r>
              <a:rPr lang="en-US" altLang="en-US" dirty="0"/>
              <a:t> is of course </a:t>
            </a:r>
            <a:r>
              <a:rPr lang="en-US" altLang="en-US" dirty="0">
                <a:solidFill>
                  <a:srgbClr val="00FF00"/>
                </a:solidFill>
              </a:rPr>
              <a:t>the same</a:t>
            </a:r>
            <a:r>
              <a:rPr lang="en-US" altLang="en-US" dirty="0"/>
              <a:t> for monetary and fiscal policy.</a:t>
            </a:r>
          </a:p>
          <a:p>
            <a:pPr marL="571500" indent="-571500" eaLnBrk="1" hangingPunct="1"/>
            <a:endParaRPr lang="en-US" altLang="en-US" dirty="0"/>
          </a:p>
          <a:p>
            <a:pPr marL="571500" indent="-571500" eaLnBrk="1" hangingPunct="1"/>
            <a:r>
              <a:rPr lang="en-US" altLang="en-US" dirty="0"/>
              <a:t>However, for an </a:t>
            </a:r>
            <a:r>
              <a:rPr lang="en-US" altLang="en-US" dirty="0">
                <a:solidFill>
                  <a:srgbClr val="00FF00"/>
                </a:solidFill>
              </a:rPr>
              <a:t>independent central</a:t>
            </a:r>
            <a:r>
              <a:rPr lang="en-US" altLang="en-US" dirty="0"/>
              <a:t> bank, the </a:t>
            </a:r>
            <a:r>
              <a:rPr lang="en-US" altLang="en-US" dirty="0">
                <a:solidFill>
                  <a:srgbClr val="00FF00"/>
                </a:solidFill>
              </a:rPr>
              <a:t>policy problem</a:t>
            </a:r>
            <a:r>
              <a:rPr lang="en-US" altLang="en-US" dirty="0"/>
              <a:t> of monetary policy is of less importance as for fiscal policy.</a:t>
            </a:r>
          </a:p>
          <a:p>
            <a:pPr marL="571500" indent="-571500" eaLnBrk="1" hangingPunct="1"/>
            <a:endParaRPr lang="en-US" altLang="en-US" dirty="0"/>
          </a:p>
          <a:p>
            <a:pPr marL="571500" indent="-571500" eaLnBrk="1" hangingPunct="1"/>
            <a:r>
              <a:rPr lang="en-US" altLang="en-US" dirty="0"/>
              <a:t>Since the inside implementation lag and policy problem is of less importance, </a:t>
            </a:r>
            <a:r>
              <a:rPr lang="en-US" altLang="en-US" dirty="0">
                <a:solidFill>
                  <a:srgbClr val="00FF00"/>
                </a:solidFill>
              </a:rPr>
              <a:t>monetary anti-cyclical policy has</a:t>
            </a:r>
            <a:r>
              <a:rPr lang="en-US" altLang="en-US" dirty="0"/>
              <a:t> much </a:t>
            </a:r>
            <a:r>
              <a:rPr lang="en-US" altLang="en-US" dirty="0">
                <a:solidFill>
                  <a:srgbClr val="00FF00"/>
                </a:solidFill>
              </a:rPr>
              <a:t>more proponents</a:t>
            </a:r>
            <a:r>
              <a:rPr lang="en-US" altLang="en-US" dirty="0"/>
              <a:t> among economists </a:t>
            </a:r>
            <a:r>
              <a:rPr lang="en-US" altLang="en-US" dirty="0">
                <a:solidFill>
                  <a:srgbClr val="00FF00"/>
                </a:solidFill>
              </a:rPr>
              <a:t>than fiscal policy</a:t>
            </a:r>
            <a:r>
              <a:rPr lang="en-US" altLang="en-US" dirty="0"/>
              <a:t>.</a:t>
            </a:r>
          </a:p>
        </p:txBody>
      </p:sp>
      <p:sp>
        <p:nvSpPr>
          <p:cNvPr id="8161283" name="Rectangle 3"/>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400" dirty="0"/>
              <a:t>4.5.1. </a:t>
            </a:r>
            <a:r>
              <a:rPr lang="de-DE" sz="2400" dirty="0" err="1"/>
              <a:t>Practical</a:t>
            </a:r>
            <a:r>
              <a:rPr lang="de-DE" sz="2400" dirty="0"/>
              <a:t> Problems </a:t>
            </a:r>
            <a:r>
              <a:rPr lang="de-DE" sz="2400" dirty="0" err="1"/>
              <a:t>of</a:t>
            </a:r>
            <a:r>
              <a:rPr lang="de-DE" sz="2400" dirty="0"/>
              <a:t> Anti-</a:t>
            </a:r>
            <a:r>
              <a:rPr lang="de-DE" sz="2400" dirty="0" err="1"/>
              <a:t>cyclical</a:t>
            </a:r>
            <a:r>
              <a:rPr lang="de-DE" sz="2400" dirty="0"/>
              <a:t> </a:t>
            </a:r>
            <a:r>
              <a:rPr lang="de-DE" sz="2400" dirty="0" err="1"/>
              <a:t>Policy</a:t>
            </a:r>
            <a:endParaRPr lang="de-DE" sz="2400" dirty="0"/>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811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5242214-E2BA-45A7-A0B1-ED6D8AE7D468}" type="slidenum">
              <a:rPr lang="de-DE" altLang="en-US" sz="1600" smtClean="0"/>
              <a:pPr>
                <a:spcBef>
                  <a:spcPct val="0"/>
                </a:spcBef>
                <a:buClrTx/>
                <a:buFontTx/>
                <a:buNone/>
              </a:pPr>
              <a:t>199</a:t>
            </a:fld>
            <a:r>
              <a:rPr lang="de-DE" altLang="en-US" sz="1600"/>
              <a:t> -</a:t>
            </a:r>
          </a:p>
        </p:txBody>
      </p:sp>
      <p:sp>
        <p:nvSpPr>
          <p:cNvPr id="21811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FC7AA07-C582-4B01-B77A-297D00C5E864}" type="slidenum">
              <a:rPr lang="de-DE" altLang="en-US" sz="1600" b="1"/>
              <a:pPr algn="r" eaLnBrk="1" hangingPunct="1">
                <a:spcBef>
                  <a:spcPct val="0"/>
                </a:spcBef>
                <a:buClrTx/>
                <a:buFontTx/>
                <a:buNone/>
              </a:pPr>
              <a:t>199</a:t>
            </a:fld>
            <a:r>
              <a:rPr lang="de-DE" altLang="en-US" sz="1600" b="1"/>
              <a:t> -</a:t>
            </a:r>
          </a:p>
        </p:txBody>
      </p:sp>
      <p:sp>
        <p:nvSpPr>
          <p:cNvPr id="21811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862274" name="Rectangle 2"/>
          <p:cNvSpPr>
            <a:spLocks noGrp="1" noChangeArrowheads="1"/>
          </p:cNvSpPr>
          <p:nvPr>
            <p:ph type="title" idx="4294967295"/>
          </p:nvPr>
        </p:nvSpPr>
        <p:spPr>
          <a:xfrm>
            <a:off x="228600" y="0"/>
            <a:ext cx="8666163" cy="860425"/>
          </a:xfrm>
        </p:spPr>
        <p:txBody>
          <a:bodyPr/>
          <a:lstStyle/>
          <a:p>
            <a:pPr eaLnBrk="1" hangingPunct="1">
              <a:defRPr/>
            </a:pPr>
            <a:r>
              <a:rPr lang="en-US"/>
              <a:t>Macroeconomics</a:t>
            </a:r>
          </a:p>
        </p:txBody>
      </p:sp>
      <p:sp>
        <p:nvSpPr>
          <p:cNvPr id="218118" name="Rectangle 3"/>
          <p:cNvSpPr>
            <a:spLocks noGrp="1" noChangeArrowheads="1"/>
          </p:cNvSpPr>
          <p:nvPr>
            <p:ph type="body" idx="4294967295"/>
          </p:nvPr>
        </p:nvSpPr>
        <p:spPr>
          <a:xfrm>
            <a:off x="427038" y="876300"/>
            <a:ext cx="8716962" cy="5815013"/>
          </a:xfrm>
          <a:noFill/>
        </p:spPr>
        <p:txBody>
          <a:bodyPr/>
          <a:lstStyle/>
          <a:p>
            <a:pPr marL="571500" indent="-571500" eaLnBrk="1" hangingPunct="1">
              <a:lnSpc>
                <a:spcPct val="90000"/>
              </a:lnSpc>
              <a:buFont typeface="Arial Unicode MS" pitchFamily="34" charset="-128"/>
              <a:buNone/>
            </a:pPr>
            <a:r>
              <a:rPr lang="en-US" altLang="en-US" sz="2200">
                <a:solidFill>
                  <a:srgbClr val="FFFF00"/>
                </a:solidFill>
              </a:rPr>
              <a:t>4.  The Keynesian Model and its Policy Implications</a:t>
            </a:r>
          </a:p>
          <a:p>
            <a:pPr marL="571500" indent="-571500" eaLnBrk="1" hangingPunct="1">
              <a:lnSpc>
                <a:spcPct val="90000"/>
              </a:lnSpc>
              <a:buFont typeface="Arial Unicode MS" pitchFamily="34" charset="-128"/>
              <a:buNone/>
            </a:pPr>
            <a:r>
              <a:rPr lang="en-US" altLang="en-US" sz="2200">
                <a:solidFill>
                  <a:srgbClr val="FFFF00"/>
                </a:solidFill>
              </a:rPr>
              <a:t>	4.1. The Keynesian Theory</a:t>
            </a:r>
          </a:p>
          <a:p>
            <a:pPr marL="571500" indent="-571500" eaLnBrk="1" hangingPunct="1">
              <a:lnSpc>
                <a:spcPct val="90000"/>
              </a:lnSpc>
              <a:buFont typeface="Arial Unicode MS" pitchFamily="34" charset="-128"/>
              <a:buNone/>
            </a:pPr>
            <a:r>
              <a:rPr lang="en-US" altLang="en-US" sz="2200">
                <a:solidFill>
                  <a:srgbClr val="FFFF00"/>
                </a:solidFill>
              </a:rPr>
              <a:t>		4.1.1. The "Keynesian Cross"</a:t>
            </a:r>
          </a:p>
          <a:p>
            <a:pPr marL="571500" indent="-571500" eaLnBrk="1" hangingPunct="1">
              <a:lnSpc>
                <a:spcPct val="90000"/>
              </a:lnSpc>
              <a:buFont typeface="Arial Unicode MS" pitchFamily="34" charset="-128"/>
              <a:buNone/>
            </a:pPr>
            <a:r>
              <a:rPr lang="en-US" altLang="en-US" sz="2200">
                <a:solidFill>
                  <a:srgbClr val="FFFF00"/>
                </a:solidFill>
              </a:rPr>
              <a:t>		4.1.2. The Keynesian Model with Capital Market</a:t>
            </a:r>
          </a:p>
          <a:p>
            <a:pPr marL="571500" indent="-571500" eaLnBrk="1" hangingPunct="1">
              <a:lnSpc>
                <a:spcPct val="90000"/>
              </a:lnSpc>
              <a:buFont typeface="Arial Unicode MS" pitchFamily="34" charset="-128"/>
              <a:buNone/>
            </a:pPr>
            <a:r>
              <a:rPr lang="en-US" altLang="en-US" sz="2200">
                <a:solidFill>
                  <a:srgbClr val="FFFF00"/>
                </a:solidFill>
              </a:rPr>
              <a:t>	4.2. Demand-side Shocks                               	                         	4.2.1. Reduction of the Propensity to Consume</a:t>
            </a:r>
          </a:p>
          <a:p>
            <a:pPr marL="571500" indent="-571500" eaLnBrk="1" hangingPunct="1">
              <a:lnSpc>
                <a:spcPct val="90000"/>
              </a:lnSpc>
              <a:buFont typeface="Arial Unicode MS" pitchFamily="34" charset="-128"/>
              <a:buNone/>
            </a:pPr>
            <a:r>
              <a:rPr lang="en-US" altLang="en-US" sz="2200">
                <a:solidFill>
                  <a:srgbClr val="FFFF00"/>
                </a:solidFill>
              </a:rPr>
              <a:t>	    4.2.2. Reduction of the Propensity to Inves</a:t>
            </a:r>
          </a:p>
          <a:p>
            <a:pPr marL="571500" indent="-571500" eaLnBrk="1" hangingPunct="1">
              <a:lnSpc>
                <a:spcPct val="90000"/>
              </a:lnSpc>
              <a:buFont typeface="Arial Unicode MS" pitchFamily="34" charset="-128"/>
              <a:buNone/>
            </a:pPr>
            <a:r>
              <a:rPr lang="en-US" altLang="en-US" sz="2200">
                <a:solidFill>
                  <a:srgbClr val="FFFF00"/>
                </a:solidFill>
              </a:rPr>
              <a:t>		4.2.3. Consequences for the Labor Markett</a:t>
            </a:r>
          </a:p>
          <a:p>
            <a:pPr marL="571500" indent="-571500" eaLnBrk="1" hangingPunct="1">
              <a:lnSpc>
                <a:spcPct val="90000"/>
              </a:lnSpc>
              <a:buFont typeface="Arial Unicode MS" pitchFamily="34" charset="-128"/>
              <a:buNone/>
            </a:pPr>
            <a:r>
              <a:rPr lang="en-US" altLang="en-US" sz="2200">
                <a:solidFill>
                  <a:srgbClr val="FFFF00"/>
                </a:solidFill>
              </a:rPr>
              <a:t>	4.3. Fiscal and Monetary Policy in the Keynesian Model	                          	4.3.1. Fiscal Policy</a:t>
            </a:r>
          </a:p>
          <a:p>
            <a:pPr marL="571500" indent="-571500" eaLnBrk="1" hangingPunct="1">
              <a:lnSpc>
                <a:spcPct val="90000"/>
              </a:lnSpc>
              <a:buFont typeface="Arial Unicode MS" pitchFamily="34" charset="-128"/>
              <a:buNone/>
            </a:pPr>
            <a:r>
              <a:rPr lang="en-US" altLang="en-US" sz="2200">
                <a:solidFill>
                  <a:srgbClr val="FFFF00"/>
                </a:solidFill>
              </a:rPr>
              <a:t>		4.3.2. Monetary Policy</a:t>
            </a:r>
          </a:p>
          <a:p>
            <a:pPr marL="571500" indent="-571500" eaLnBrk="1" hangingPunct="1">
              <a:lnSpc>
                <a:spcPct val="90000"/>
              </a:lnSpc>
              <a:buFont typeface="Arial Unicode MS" pitchFamily="34" charset="-128"/>
              <a:buNone/>
            </a:pPr>
            <a:r>
              <a:rPr lang="en-US" altLang="en-US" sz="2200">
                <a:solidFill>
                  <a:srgbClr val="FFFF00"/>
                </a:solidFill>
              </a:rPr>
              <a:t>	4.4. The Long-run Implications of the Keynesian Model</a:t>
            </a:r>
          </a:p>
          <a:p>
            <a:pPr marL="571500" indent="-571500" eaLnBrk="1" hangingPunct="1">
              <a:lnSpc>
                <a:spcPct val="90000"/>
              </a:lnSpc>
              <a:buFont typeface="Arial Unicode MS" pitchFamily="34" charset="-128"/>
              <a:buNone/>
            </a:pPr>
            <a:r>
              <a:rPr lang="en-US" altLang="en-US" sz="2200"/>
              <a:t>        </a:t>
            </a:r>
            <a:r>
              <a:rPr lang="en-US" altLang="en-US" sz="2200">
                <a:solidFill>
                  <a:srgbClr val="FFFF00"/>
                </a:solidFill>
              </a:rPr>
              <a:t>4.5. Policy Conclusions</a:t>
            </a:r>
          </a:p>
          <a:p>
            <a:pPr marL="571500" indent="-571500" eaLnBrk="1" hangingPunct="1">
              <a:lnSpc>
                <a:spcPct val="90000"/>
              </a:lnSpc>
              <a:buFont typeface="Arial Unicode MS" pitchFamily="34" charset="-128"/>
              <a:buNone/>
            </a:pPr>
            <a:r>
              <a:rPr lang="en-US" altLang="en-US" sz="2200">
                <a:solidFill>
                  <a:srgbClr val="FFFF00"/>
                </a:solidFill>
              </a:rPr>
              <a:t>		 4.5.1. Practical Problems of Anti-cyclical Policy</a:t>
            </a:r>
          </a:p>
          <a:p>
            <a:pPr marL="571500" indent="-571500" eaLnBrk="1" hangingPunct="1">
              <a:lnSpc>
                <a:spcPct val="90000"/>
              </a:lnSpc>
              <a:buFont typeface="Arial Unicode MS" pitchFamily="34" charset="-128"/>
              <a:buNone/>
            </a:pPr>
            <a:r>
              <a:rPr lang="en-US" altLang="en-US" sz="2200">
                <a:solidFill>
                  <a:srgbClr val="FFFF00"/>
                </a:solidFill>
              </a:rPr>
              <a:t>		 4.5.2. Case Study: Fiscal Policy in Germany</a:t>
            </a:r>
          </a:p>
          <a:p>
            <a:pPr marL="571500" indent="-571500" eaLnBrk="1" hangingPunct="1">
              <a:lnSpc>
                <a:spcPct val="90000"/>
              </a:lnSpc>
              <a:buFont typeface="Arial Unicode MS" pitchFamily="34" charset="-128"/>
              <a:buNone/>
            </a:pPr>
            <a:endParaRPr lang="en-US" altLang="en-US" sz="2200">
              <a:solidFill>
                <a:srgbClr val="FFFF00"/>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CA3A31BF-4B56-4603-81C4-CBD72540B4D1}" type="slidenum">
              <a:rPr lang="de-DE" altLang="en-US" sz="1600" smtClean="0"/>
              <a:pPr>
                <a:spcBef>
                  <a:spcPct val="0"/>
                </a:spcBef>
                <a:buClrTx/>
                <a:buFontTx/>
                <a:buNone/>
              </a:pPr>
              <a:t>2</a:t>
            </a:fld>
            <a:r>
              <a:rPr lang="de-DE" altLang="en-US" sz="1600"/>
              <a:t> -</a:t>
            </a:r>
          </a:p>
        </p:txBody>
      </p:sp>
      <p:sp>
        <p:nvSpPr>
          <p:cNvPr id="18435"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00450" name="Rectangle 2"/>
          <p:cNvSpPr>
            <a:spLocks noGrp="1" noChangeArrowheads="1"/>
          </p:cNvSpPr>
          <p:nvPr>
            <p:ph type="title" idx="4294967295"/>
          </p:nvPr>
        </p:nvSpPr>
        <p:spPr>
          <a:xfrm>
            <a:off x="254000" y="131763"/>
            <a:ext cx="8666163" cy="1143000"/>
          </a:xfrm>
        </p:spPr>
        <p:txBody>
          <a:bodyPr/>
          <a:lstStyle/>
          <a:p>
            <a:pPr eaLnBrk="1" hangingPunct="1">
              <a:defRPr/>
            </a:pPr>
            <a:r>
              <a:rPr lang="de-DE"/>
              <a:t>Macroeconomics</a:t>
            </a:r>
          </a:p>
        </p:txBody>
      </p:sp>
      <p:sp>
        <p:nvSpPr>
          <p:cNvPr id="18437" name="Rectangle 3"/>
          <p:cNvSpPr>
            <a:spLocks noGrp="1" noChangeArrowheads="1"/>
          </p:cNvSpPr>
          <p:nvPr>
            <p:ph type="body" idx="4294967295"/>
          </p:nvPr>
        </p:nvSpPr>
        <p:spPr>
          <a:xfrm>
            <a:off x="427038" y="1042988"/>
            <a:ext cx="8318500" cy="5662612"/>
          </a:xfrm>
          <a:noFill/>
        </p:spPr>
        <p:txBody>
          <a:bodyPr/>
          <a:lstStyle/>
          <a:p>
            <a:pPr marL="571500" indent="-571500" eaLnBrk="1" hangingPunct="1">
              <a:lnSpc>
                <a:spcPts val="2000"/>
              </a:lnSpc>
              <a:buFont typeface="Arial Unicode MS" pitchFamily="34" charset="-128"/>
              <a:buNone/>
            </a:pPr>
            <a:r>
              <a:rPr lang="en-US" altLang="en-US" sz="2000" dirty="0"/>
              <a:t>4. The Keynesian Model and its Policy Implications</a:t>
            </a:r>
          </a:p>
          <a:p>
            <a:pPr marL="571500" indent="-571500" eaLnBrk="1" hangingPunct="1">
              <a:lnSpc>
                <a:spcPts val="2000"/>
              </a:lnSpc>
              <a:buFont typeface="Arial Unicode MS" pitchFamily="34" charset="-128"/>
              <a:buNone/>
            </a:pPr>
            <a:r>
              <a:rPr lang="en-US" altLang="en-US" sz="2000" dirty="0"/>
              <a:t>	4.1. The Keynesian Theory</a:t>
            </a:r>
          </a:p>
          <a:p>
            <a:pPr marL="571500" indent="-571500" eaLnBrk="1" hangingPunct="1">
              <a:lnSpc>
                <a:spcPts val="2000"/>
              </a:lnSpc>
              <a:buFont typeface="Arial Unicode MS" pitchFamily="34" charset="-128"/>
              <a:buNone/>
            </a:pPr>
            <a:r>
              <a:rPr lang="en-US" altLang="en-US" sz="2000" dirty="0"/>
              <a:t>		  4.1.1. The "Keynesian Cross"</a:t>
            </a:r>
          </a:p>
          <a:p>
            <a:pPr marL="571500" indent="-571500" eaLnBrk="1" hangingPunct="1">
              <a:lnSpc>
                <a:spcPts val="2000"/>
              </a:lnSpc>
              <a:buFont typeface="Arial Unicode MS" pitchFamily="34" charset="-128"/>
              <a:buNone/>
            </a:pPr>
            <a:r>
              <a:rPr lang="en-US" altLang="en-US" sz="2000" dirty="0"/>
              <a:t>		  4.1.2. The Keynesian Model with Capital Market</a:t>
            </a:r>
          </a:p>
          <a:p>
            <a:pPr marL="571500" indent="-571500" eaLnBrk="1" hangingPunct="1">
              <a:lnSpc>
                <a:spcPts val="2000"/>
              </a:lnSpc>
              <a:buFont typeface="Arial Unicode MS" pitchFamily="34" charset="-128"/>
              <a:buNone/>
            </a:pPr>
            <a:r>
              <a:rPr lang="en-US" altLang="en-US" sz="2000" dirty="0"/>
              <a:t>	4.2. Demand-side Shocks                         	                         		  4.2.1. Reduction of the Propensity to Consume</a:t>
            </a:r>
          </a:p>
          <a:p>
            <a:pPr marL="571500" indent="-571500" eaLnBrk="1" hangingPunct="1">
              <a:lnSpc>
                <a:spcPts val="2000"/>
              </a:lnSpc>
              <a:buFont typeface="Arial Unicode MS" pitchFamily="34" charset="-128"/>
              <a:buNone/>
            </a:pPr>
            <a:r>
              <a:rPr lang="en-US" altLang="en-US" sz="2000" dirty="0"/>
              <a:t>	       4.2.2. Reduction of the Propensity to Invest</a:t>
            </a:r>
          </a:p>
          <a:p>
            <a:pPr marL="571500" indent="-571500" eaLnBrk="1" hangingPunct="1">
              <a:lnSpc>
                <a:spcPts val="2000"/>
              </a:lnSpc>
              <a:buFont typeface="Arial Unicode MS" pitchFamily="34" charset="-128"/>
              <a:buNone/>
            </a:pPr>
            <a:r>
              <a:rPr lang="en-US" altLang="en-US" sz="2000" dirty="0"/>
              <a:t>		  4.2.3. Consequences for the Labor Market</a:t>
            </a:r>
          </a:p>
          <a:p>
            <a:pPr marL="571500" indent="-571500" eaLnBrk="1" hangingPunct="1">
              <a:lnSpc>
                <a:spcPts val="2000"/>
              </a:lnSpc>
              <a:buFont typeface="Arial Unicode MS" pitchFamily="34" charset="-128"/>
              <a:buNone/>
            </a:pPr>
            <a:r>
              <a:rPr lang="en-US" altLang="en-US" sz="2000" dirty="0"/>
              <a:t>	4.3. Fiscal and Monetary Policy in the Keynesian Model                 	  4.3.1. Fiscal Policy |</a:t>
            </a:r>
          </a:p>
          <a:p>
            <a:pPr marL="571500" indent="-571500" eaLnBrk="1" hangingPunct="1">
              <a:lnSpc>
                <a:spcPts val="2000"/>
              </a:lnSpc>
              <a:buFont typeface="Arial Unicode MS" pitchFamily="34" charset="-128"/>
              <a:buNone/>
            </a:pPr>
            <a:r>
              <a:rPr lang="en-US" altLang="en-US" sz="2000" dirty="0"/>
              <a:t>		  4.3.2. Monetary Policy 	</a:t>
            </a:r>
          </a:p>
          <a:p>
            <a:pPr marL="571500" indent="-571500" eaLnBrk="1" hangingPunct="1">
              <a:lnSpc>
                <a:spcPts val="2000"/>
              </a:lnSpc>
              <a:buFont typeface="Arial Unicode MS" pitchFamily="34" charset="-128"/>
              <a:buNone/>
            </a:pPr>
            <a:r>
              <a:rPr lang="en-US" altLang="en-US" sz="2000" dirty="0"/>
              <a:t>        4.4. The Long-run Implications of the Keynesian Model</a:t>
            </a:r>
          </a:p>
          <a:p>
            <a:pPr marL="571500" indent="-571500" eaLnBrk="1" hangingPunct="1">
              <a:lnSpc>
                <a:spcPts val="2000"/>
              </a:lnSpc>
              <a:buFont typeface="Arial Unicode MS" pitchFamily="34" charset="-128"/>
              <a:buNone/>
            </a:pPr>
            <a:r>
              <a:rPr lang="en-US" altLang="en-US" sz="2000" dirty="0"/>
              <a:t>        4.5. Policy Conclusions</a:t>
            </a:r>
          </a:p>
          <a:p>
            <a:pPr marL="571500" indent="-571500" eaLnBrk="1" hangingPunct="1">
              <a:lnSpc>
                <a:spcPts val="2000"/>
              </a:lnSpc>
              <a:buFont typeface="Arial Unicode MS" pitchFamily="34" charset="-128"/>
              <a:buNone/>
            </a:pPr>
            <a:r>
              <a:rPr lang="en-US" altLang="en-US" sz="2000" dirty="0"/>
              <a:t>		  4.5.1. Practical Problems of Anti-cyclical Policy</a:t>
            </a:r>
          </a:p>
          <a:p>
            <a:pPr marL="571500" indent="-571500" eaLnBrk="1" hangingPunct="1">
              <a:lnSpc>
                <a:spcPts val="2000"/>
              </a:lnSpc>
              <a:buFont typeface="Arial Unicode MS" pitchFamily="34" charset="-128"/>
              <a:buNone/>
            </a:pPr>
            <a:r>
              <a:rPr lang="en-US" altLang="en-US" sz="2000" dirty="0"/>
              <a:t>		  4.5.2. Case Study: Fiscal Policy in Germany</a:t>
            </a:r>
          </a:p>
          <a:p>
            <a:pPr marL="571500" indent="-571500" eaLnBrk="1" hangingPunct="1">
              <a:lnSpc>
                <a:spcPts val="2000"/>
              </a:lnSpc>
              <a:buFont typeface="Arial Unicode MS" pitchFamily="34" charset="-128"/>
              <a:buNone/>
            </a:pPr>
            <a:r>
              <a:rPr lang="en-US" altLang="en-US" sz="2000" dirty="0"/>
              <a:t>               4.5.3. Limits of Government Debt</a:t>
            </a:r>
          </a:p>
          <a:p>
            <a:pPr marL="571500" indent="-571500" eaLnBrk="1" hangingPunct="1">
              <a:lnSpc>
                <a:spcPts val="2000"/>
              </a:lnSpc>
              <a:buFont typeface="Arial Unicode MS" pitchFamily="34" charset="-128"/>
              <a:buNone/>
            </a:pPr>
            <a:r>
              <a:rPr lang="en-US" altLang="en-US" sz="2000" dirty="0"/>
              <a:t>		  4.5.4. Case Study: Economic Policy in the Great Recession</a:t>
            </a:r>
          </a:p>
          <a:p>
            <a:pPr marL="571500" indent="-571500" eaLnBrk="1" hangingPunct="1">
              <a:lnSpc>
                <a:spcPts val="2000"/>
              </a:lnSpc>
              <a:buFont typeface="Arial Unicode MS" pitchFamily="34" charset="-128"/>
              <a:buNone/>
            </a:pPr>
            <a:r>
              <a:rPr lang="en-US" altLang="en-US" sz="2000" dirty="0"/>
              <a:t>        4.6. Questions for Review</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3686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F8EA98C-F7F8-48BD-928A-9D0B302058D9}" type="slidenum">
              <a:rPr lang="de-DE" altLang="en-US" sz="1600" smtClean="0"/>
              <a:pPr>
                <a:spcBef>
                  <a:spcPct val="0"/>
                </a:spcBef>
                <a:buClrTx/>
                <a:buFontTx/>
                <a:buNone/>
              </a:pPr>
              <a:t>20</a:t>
            </a:fld>
            <a:r>
              <a:rPr lang="de-DE" altLang="en-US" sz="1600"/>
              <a:t> -</a:t>
            </a:r>
          </a:p>
        </p:txBody>
      </p:sp>
      <p:sp>
        <p:nvSpPr>
          <p:cNvPr id="3686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6AB82C7-AFB6-4D47-BBE1-7D00E6C9279A}" type="slidenum">
              <a:rPr lang="de-DE" altLang="en-US" sz="1600" b="1"/>
              <a:pPr algn="r" eaLnBrk="1" hangingPunct="1">
                <a:spcBef>
                  <a:spcPct val="0"/>
                </a:spcBef>
                <a:buClrTx/>
                <a:buFontTx/>
                <a:buNone/>
              </a:pPr>
              <a:t>20</a:t>
            </a:fld>
            <a:r>
              <a:rPr lang="de-DE" altLang="en-US" sz="1600" b="1"/>
              <a:t> -</a:t>
            </a:r>
          </a:p>
        </p:txBody>
      </p:sp>
      <p:sp>
        <p:nvSpPr>
          <p:cNvPr id="3686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59842"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36870" name="Rectangle 3"/>
          <p:cNvSpPr>
            <a:spLocks noGrp="1" noChangeArrowheads="1"/>
          </p:cNvSpPr>
          <p:nvPr>
            <p:ph type="body" idx="4294967295"/>
          </p:nvPr>
        </p:nvSpPr>
        <p:spPr>
          <a:xfrm>
            <a:off x="444500" y="1447800"/>
            <a:ext cx="8229600" cy="4389438"/>
          </a:xfrm>
        </p:spPr>
        <p:txBody>
          <a:bodyPr/>
          <a:lstStyle/>
          <a:p>
            <a:pPr eaLnBrk="1" hangingPunct="1"/>
            <a:r>
              <a:rPr lang="en-US" altLang="en-US" sz="2200"/>
              <a:t>Surveys for other countries display similar results:</a:t>
            </a:r>
          </a:p>
        </p:txBody>
      </p:sp>
      <p:graphicFrame>
        <p:nvGraphicFramePr>
          <p:cNvPr id="7459886" name="Group 46"/>
          <p:cNvGraphicFramePr>
            <a:graphicFrameLocks noGrp="1"/>
          </p:cNvGraphicFramePr>
          <p:nvPr/>
        </p:nvGraphicFramePr>
        <p:xfrm>
          <a:off x="71438" y="2097088"/>
          <a:ext cx="9001125" cy="3656015"/>
        </p:xfrm>
        <a:graphic>
          <a:graphicData uri="http://schemas.openxmlformats.org/drawingml/2006/table">
            <a:tbl>
              <a:tblPr/>
              <a:tblGrid>
                <a:gridCol w="2232025">
                  <a:extLst>
                    <a:ext uri="{9D8B030D-6E8A-4147-A177-3AD203B41FA5}">
                      <a16:colId xmlns:a16="http://schemas.microsoft.com/office/drawing/2014/main" val="20000"/>
                    </a:ext>
                  </a:extLst>
                </a:gridCol>
                <a:gridCol w="1187450">
                  <a:extLst>
                    <a:ext uri="{9D8B030D-6E8A-4147-A177-3AD203B41FA5}">
                      <a16:colId xmlns:a16="http://schemas.microsoft.com/office/drawing/2014/main" val="20001"/>
                    </a:ext>
                  </a:extLst>
                </a:gridCol>
                <a:gridCol w="3532187">
                  <a:extLst>
                    <a:ext uri="{9D8B030D-6E8A-4147-A177-3AD203B41FA5}">
                      <a16:colId xmlns:a16="http://schemas.microsoft.com/office/drawing/2014/main" val="20002"/>
                    </a:ext>
                  </a:extLst>
                </a:gridCol>
                <a:gridCol w="2049463">
                  <a:extLst>
                    <a:ext uri="{9D8B030D-6E8A-4147-A177-3AD203B41FA5}">
                      <a16:colId xmlns:a16="http://schemas.microsoft.com/office/drawing/2014/main" val="20003"/>
                    </a:ext>
                  </a:extLst>
                </a:gridCol>
              </a:tblGrid>
              <a:tr h="642233">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err="1">
                          <a:ln>
                            <a:noFill/>
                          </a:ln>
                          <a:solidFill>
                            <a:schemeClr val="tx1"/>
                          </a:solidFill>
                          <a:effectLst/>
                          <a:latin typeface="Arial" charset="0"/>
                          <a:cs typeface="Arial" charset="0"/>
                        </a:rPr>
                        <a:t>Athor</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a:ln>
                            <a:noFill/>
                          </a:ln>
                          <a:solidFill>
                            <a:schemeClr val="tx1"/>
                          </a:solidFill>
                          <a:effectLst/>
                          <a:latin typeface="Arial" charset="0"/>
                          <a:cs typeface="Arial" charset="0"/>
                        </a:rPr>
                        <a:t>Sample Period</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a:ln>
                            <a:noFill/>
                          </a:ln>
                          <a:solidFill>
                            <a:schemeClr val="tx1"/>
                          </a:solidFill>
                          <a:effectLst/>
                          <a:latin typeface="Arial" charset="0"/>
                          <a:cs typeface="Arial" charset="0"/>
                        </a:rPr>
                        <a:t>Industry Sector</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a:ln>
                            <a:noFill/>
                          </a:ln>
                          <a:solidFill>
                            <a:schemeClr val="tx1"/>
                          </a:solidFill>
                          <a:effectLst/>
                          <a:latin typeface="Arial" charset="0"/>
                          <a:cs typeface="Arial" charset="0"/>
                        </a:rPr>
                        <a:t>Average Change per Year:</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extLst>
                  <a:ext uri="{0D108BD9-81ED-4DB2-BD59-A6C34878D82A}">
                    <a16:rowId xmlns:a16="http://schemas.microsoft.com/office/drawing/2014/main" val="10000"/>
                  </a:ext>
                </a:extLst>
              </a:tr>
              <a:tr h="474627">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Carlton (1986)</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 1957-66  </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a:ln>
                            <a:noFill/>
                          </a:ln>
                          <a:solidFill>
                            <a:schemeClr val="tx1"/>
                          </a:solidFill>
                          <a:effectLst/>
                          <a:latin typeface="Arial" charset="0"/>
                          <a:cs typeface="Arial" charset="0"/>
                        </a:rPr>
                        <a:t>US Manufacturing Firms</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1,2</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extLst>
                  <a:ext uri="{0D108BD9-81ED-4DB2-BD59-A6C34878D82A}">
                    <a16:rowId xmlns:a16="http://schemas.microsoft.com/office/drawing/2014/main" val="10001"/>
                  </a:ext>
                </a:extLst>
              </a:tr>
              <a:tr h="474627">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Cecchetti (1986)</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 1959-73  </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a:ln>
                            <a:noFill/>
                          </a:ln>
                          <a:solidFill>
                            <a:schemeClr val="tx1"/>
                          </a:solidFill>
                          <a:effectLst/>
                          <a:latin typeface="Arial" charset="0"/>
                          <a:cs typeface="Arial" charset="0"/>
                        </a:rPr>
                        <a:t>US Newspapers</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a:ln>
                            <a:noFill/>
                          </a:ln>
                          <a:solidFill>
                            <a:schemeClr val="tx1"/>
                          </a:solidFill>
                          <a:effectLst/>
                          <a:latin typeface="Arial" charset="0"/>
                          <a:cs typeface="Arial" charset="0"/>
                        </a:rPr>
                        <a:t>0,2</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extLst>
                  <a:ext uri="{0D108BD9-81ED-4DB2-BD59-A6C34878D82A}">
                    <a16:rowId xmlns:a16="http://schemas.microsoft.com/office/drawing/2014/main" val="10002"/>
                  </a:ext>
                </a:extLst>
              </a:tr>
              <a:tr h="474627">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Blinder (1991)</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 1991  </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a:ln>
                            <a:noFill/>
                          </a:ln>
                          <a:solidFill>
                            <a:schemeClr val="tx1"/>
                          </a:solidFill>
                          <a:effectLst/>
                          <a:latin typeface="Arial" charset="0"/>
                          <a:cs typeface="Arial" charset="0"/>
                        </a:rPr>
                        <a:t>72 US Firms</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1</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extLst>
                  <a:ext uri="{0D108BD9-81ED-4DB2-BD59-A6C34878D82A}">
                    <a16:rowId xmlns:a16="http://schemas.microsoft.com/office/drawing/2014/main" val="10003"/>
                  </a:ext>
                </a:extLst>
              </a:tr>
              <a:tr h="473039">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Kayshap (1995)</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 1953-87  </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a:ln>
                            <a:noFill/>
                          </a:ln>
                          <a:solidFill>
                            <a:schemeClr val="tx1"/>
                          </a:solidFill>
                          <a:effectLst/>
                          <a:latin typeface="Arial" charset="0"/>
                          <a:cs typeface="Arial" charset="0"/>
                        </a:rPr>
                        <a:t>US Mail-Order Companies</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0,8</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extLst>
                  <a:ext uri="{0D108BD9-81ED-4DB2-BD59-A6C34878D82A}">
                    <a16:rowId xmlns:a16="http://schemas.microsoft.com/office/drawing/2014/main" val="10004"/>
                  </a:ext>
                </a:extLst>
              </a:tr>
              <a:tr h="474627">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Dahlby (1992)</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 1974-82  </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a:ln>
                            <a:noFill/>
                          </a:ln>
                          <a:solidFill>
                            <a:schemeClr val="tx1"/>
                          </a:solidFill>
                          <a:effectLst/>
                          <a:latin typeface="Arial" charset="0"/>
                          <a:cs typeface="Arial" charset="0"/>
                        </a:rPr>
                        <a:t>Canadian Insurances</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0,8</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extLst>
                  <a:ext uri="{0D108BD9-81ED-4DB2-BD59-A6C34878D82A}">
                    <a16:rowId xmlns:a16="http://schemas.microsoft.com/office/drawing/2014/main" val="10005"/>
                  </a:ext>
                </a:extLst>
              </a:tr>
              <a:tr h="642233">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Bank of England (1996)</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a:ln>
                            <a:noFill/>
                          </a:ln>
                          <a:solidFill>
                            <a:schemeClr val="tx1"/>
                          </a:solidFill>
                          <a:effectLst/>
                          <a:latin typeface="Arial" charset="0"/>
                          <a:cs typeface="Arial" charset="0"/>
                        </a:rPr>
                        <a:t> 1995  </a:t>
                      </a:r>
                      <a:endParaRPr kumimoji="0" lang="en-GB" sz="1800" b="0" i="0" u="none" strike="noStrike" cap="none" normalizeH="0" baseline="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l"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a:ln>
                            <a:noFill/>
                          </a:ln>
                          <a:solidFill>
                            <a:schemeClr val="tx1"/>
                          </a:solidFill>
                          <a:effectLst/>
                          <a:latin typeface="Arial" charset="0"/>
                          <a:cs typeface="Arial" charset="0"/>
                        </a:rPr>
                        <a:t> 654 UK Firms</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tc>
                  <a:txBody>
                    <a:bodyPr/>
                    <a:lstStyle/>
                    <a:p>
                      <a:pPr marL="0" marR="0" lvl="0" indent="0" algn="ctr" defTabSz="762000" rtl="0" eaLnBrk="0" fontAlgn="b" latinLnBrk="0" hangingPunct="0">
                        <a:lnSpc>
                          <a:spcPct val="100000"/>
                        </a:lnSpc>
                        <a:spcBef>
                          <a:spcPct val="0"/>
                        </a:spcBef>
                        <a:spcAft>
                          <a:spcPct val="0"/>
                        </a:spcAft>
                        <a:buClrTx/>
                        <a:buSzTx/>
                        <a:buFontTx/>
                        <a:buNone/>
                        <a:tabLst/>
                      </a:pPr>
                      <a:r>
                        <a:rPr kumimoji="0" lang="en-GB" sz="1800" b="0" i="0" u="none" strike="noStrike" cap="none" normalizeH="0" baseline="0" dirty="0">
                          <a:ln>
                            <a:noFill/>
                          </a:ln>
                          <a:solidFill>
                            <a:schemeClr val="tx1"/>
                          </a:solidFill>
                          <a:effectLst/>
                          <a:latin typeface="Arial" charset="0"/>
                          <a:cs typeface="Arial" charset="0"/>
                        </a:rPr>
                        <a:t>2</a:t>
                      </a:r>
                      <a:endParaRPr kumimoji="0" lang="en-GB" sz="1800" b="0" i="0" u="none" strike="noStrike" cap="none" normalizeH="0" baseline="0" dirty="0">
                        <a:ln>
                          <a:noFill/>
                        </a:ln>
                        <a:solidFill>
                          <a:schemeClr val="tx1"/>
                        </a:solidFill>
                        <a:effectLst/>
                        <a:latin typeface="Times New Roman" pitchFamily="18" charset="0"/>
                      </a:endParaRPr>
                    </a:p>
                  </a:txBody>
                  <a:tcPr marL="90000" marR="90000" marT="46797" marB="46797" anchor="ctr" horzOverflow="overflow">
                    <a:lnL w="38100" cap="flat" cmpd="sng" algn="ctr">
                      <a:solidFill>
                        <a:srgbClr val="FFFF00"/>
                      </a:solidFill>
                      <a:prstDash val="solid"/>
                      <a:round/>
                      <a:headEnd type="none" w="med" len="lg"/>
                      <a:tailEnd type="none" w="lg" len="sm"/>
                    </a:lnL>
                    <a:lnR w="38100" cap="flat" cmpd="sng" algn="ctr">
                      <a:solidFill>
                        <a:srgbClr val="FFFF00"/>
                      </a:solidFill>
                      <a:prstDash val="solid"/>
                      <a:round/>
                      <a:headEnd type="none" w="med" len="lg"/>
                      <a:tailEnd type="none" w="lg" len="sm"/>
                    </a:lnR>
                    <a:lnT w="38100" cap="flat" cmpd="sng" algn="ctr">
                      <a:solidFill>
                        <a:srgbClr val="FFFF00"/>
                      </a:solidFill>
                      <a:prstDash val="solid"/>
                      <a:round/>
                      <a:headEnd type="none" w="med" len="lg"/>
                      <a:tailEnd type="none" w="lg" len="sm"/>
                    </a:lnT>
                    <a:lnB w="38100" cap="flat" cmpd="sng" algn="ctr">
                      <a:solidFill>
                        <a:srgbClr val="FFFF00"/>
                      </a:solidFill>
                      <a:prstDash val="solid"/>
                      <a:round/>
                      <a:headEnd type="none" w="med" len="lg"/>
                      <a:tailEnd type="none" w="lg" len="sm"/>
                    </a:lnB>
                    <a:lnTlToBr>
                      <a:noFill/>
                    </a:lnTlToBr>
                    <a:lnBlToTr>
                      <a:noFill/>
                    </a:lnBlToTr>
                    <a:noFill/>
                  </a:tcPr>
                </a:tc>
                <a:extLst>
                  <a:ext uri="{0D108BD9-81ED-4DB2-BD59-A6C34878D82A}">
                    <a16:rowId xmlns:a16="http://schemas.microsoft.com/office/drawing/2014/main" val="10006"/>
                  </a:ext>
                </a:extLst>
              </a:tr>
            </a:tbl>
          </a:graphicData>
        </a:graphic>
      </p:graphicFrame>
    </p:spTree>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913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E9CAA51-0131-492B-877F-FFC6A53F3874}" type="slidenum">
              <a:rPr lang="de-DE" altLang="en-US" sz="1600" smtClean="0"/>
              <a:pPr>
                <a:spcBef>
                  <a:spcPct val="0"/>
                </a:spcBef>
                <a:buClrTx/>
                <a:buFontTx/>
                <a:buNone/>
              </a:pPr>
              <a:t>200</a:t>
            </a:fld>
            <a:r>
              <a:rPr lang="de-DE" altLang="en-US" sz="1600"/>
              <a:t> -</a:t>
            </a:r>
          </a:p>
        </p:txBody>
      </p:sp>
      <p:sp>
        <p:nvSpPr>
          <p:cNvPr id="21913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1567499-435F-4EE6-92E0-2983849DE83B}" type="slidenum">
              <a:rPr lang="de-DE" altLang="en-US" sz="1600" b="1"/>
              <a:pPr algn="r" eaLnBrk="1" hangingPunct="1">
                <a:spcBef>
                  <a:spcPct val="0"/>
                </a:spcBef>
                <a:buClrTx/>
                <a:buFontTx/>
                <a:buNone/>
              </a:pPr>
              <a:t>200</a:t>
            </a:fld>
            <a:r>
              <a:rPr lang="de-DE" altLang="en-US" sz="1600" b="1"/>
              <a:t> -</a:t>
            </a:r>
          </a:p>
        </p:txBody>
      </p:sp>
      <p:sp>
        <p:nvSpPr>
          <p:cNvPr id="21914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14084" name="Rectangle 2"/>
          <p:cNvSpPr>
            <a:spLocks noGrp="1" noChangeArrowheads="1"/>
          </p:cNvSpPr>
          <p:nvPr>
            <p:ph type="body" idx="4294967295"/>
          </p:nvPr>
        </p:nvSpPr>
        <p:spPr>
          <a:xfrm>
            <a:off x="328613" y="1165225"/>
            <a:ext cx="8815387" cy="5249863"/>
          </a:xfrm>
          <a:noFill/>
        </p:spPr>
        <p:txBody>
          <a:bodyPr/>
          <a:lstStyle/>
          <a:p>
            <a:pPr marL="571500" indent="-571500" eaLnBrk="1" hangingPunct="1"/>
            <a:r>
              <a:rPr lang="en-US" altLang="en-US" dirty="0"/>
              <a:t>The concept of </a:t>
            </a:r>
            <a:r>
              <a:rPr lang="en-US" altLang="en-US" dirty="0">
                <a:solidFill>
                  <a:srgbClr val="00FF00"/>
                </a:solidFill>
              </a:rPr>
              <a:t>anti-cyclical fiscal policy</a:t>
            </a:r>
            <a:r>
              <a:rPr lang="en-US" altLang="en-US" dirty="0"/>
              <a:t> implies:</a:t>
            </a:r>
          </a:p>
          <a:p>
            <a:pPr marL="571500" indent="-571500" eaLnBrk="1" hangingPunct="1">
              <a:lnSpc>
                <a:spcPct val="40000"/>
              </a:lnSpc>
            </a:pPr>
            <a:endParaRPr lang="en-US" altLang="en-US" sz="2300" dirty="0"/>
          </a:p>
          <a:p>
            <a:pPr marL="711200" lvl="1" indent="-254000" eaLnBrk="1" hangingPunct="1"/>
            <a:r>
              <a:rPr lang="en-US" altLang="en-US" sz="2100" dirty="0">
                <a:solidFill>
                  <a:srgbClr val="00FF00"/>
                </a:solidFill>
              </a:rPr>
              <a:t>Increase </a:t>
            </a:r>
            <a:r>
              <a:rPr lang="en-US" altLang="en-US" sz="2100" dirty="0"/>
              <a:t>of credit financed government consumption in recessions and, consequently, government </a:t>
            </a:r>
            <a:r>
              <a:rPr lang="en-US" altLang="en-US" sz="2100" dirty="0">
                <a:solidFill>
                  <a:srgbClr val="00FF00"/>
                </a:solidFill>
              </a:rPr>
              <a:t>budget deficits in </a:t>
            </a:r>
            <a:r>
              <a:rPr lang="en-US" altLang="en-US" sz="2100" dirty="0">
                <a:solidFill>
                  <a:srgbClr val="FFC000"/>
                </a:solidFill>
              </a:rPr>
              <a:t>recessions</a:t>
            </a:r>
            <a:r>
              <a:rPr lang="en-US" altLang="en-US" sz="2100" dirty="0"/>
              <a:t>:            G -T =D</a:t>
            </a:r>
            <a:r>
              <a:rPr lang="en-US" altLang="en-US" sz="2100" baseline="-25000" dirty="0"/>
              <a:t>G </a:t>
            </a:r>
            <a:r>
              <a:rPr lang="en-US" altLang="en-US" sz="2100" dirty="0"/>
              <a:t>&gt; 0 = positive debt</a:t>
            </a:r>
          </a:p>
          <a:p>
            <a:pPr marL="711200" lvl="1" indent="-254000" eaLnBrk="1" hangingPunct="1"/>
            <a:r>
              <a:rPr lang="en-US" altLang="en-US" sz="2100" dirty="0"/>
              <a:t>Dampening of economic activity in booms by a </a:t>
            </a:r>
            <a:r>
              <a:rPr lang="en-US" altLang="en-US" sz="2100" dirty="0">
                <a:solidFill>
                  <a:srgbClr val="00FF00"/>
                </a:solidFill>
              </a:rPr>
              <a:t>reduction</a:t>
            </a:r>
            <a:r>
              <a:rPr lang="en-US" altLang="en-US" sz="2100" dirty="0"/>
              <a:t> of government demand and, consequently, </a:t>
            </a:r>
            <a:r>
              <a:rPr lang="en-US" altLang="en-US" sz="2100" dirty="0">
                <a:solidFill>
                  <a:srgbClr val="00FF00"/>
                </a:solidFill>
              </a:rPr>
              <a:t>government budget surpluses in </a:t>
            </a:r>
            <a:r>
              <a:rPr lang="en-US" altLang="en-US" sz="2100" dirty="0">
                <a:solidFill>
                  <a:srgbClr val="FFC000"/>
                </a:solidFill>
              </a:rPr>
              <a:t>booms</a:t>
            </a:r>
            <a:r>
              <a:rPr lang="en-US" altLang="en-US" sz="2100" dirty="0">
                <a:solidFill>
                  <a:srgbClr val="00FF00"/>
                </a:solidFill>
              </a:rPr>
              <a:t> </a:t>
            </a:r>
            <a:r>
              <a:rPr lang="en-US" altLang="en-US" sz="2100" dirty="0"/>
              <a:t>: G -T =D</a:t>
            </a:r>
            <a:r>
              <a:rPr lang="en-US" altLang="en-US" sz="2100" baseline="-25000" dirty="0"/>
              <a:t>G </a:t>
            </a:r>
            <a:r>
              <a:rPr lang="en-US" altLang="en-US" sz="2100" dirty="0"/>
              <a:t>&lt; 0 = negative debt</a:t>
            </a:r>
          </a:p>
          <a:p>
            <a:pPr marL="571500" indent="-571500" eaLnBrk="1" hangingPunct="1">
              <a:lnSpc>
                <a:spcPts val="1500"/>
              </a:lnSpc>
            </a:pPr>
            <a:endParaRPr lang="en-US" altLang="en-US" sz="2500" dirty="0"/>
          </a:p>
          <a:p>
            <a:pPr marL="571500" indent="-571500" eaLnBrk="1" hangingPunct="1"/>
            <a:r>
              <a:rPr lang="en-US" altLang="en-US" sz="2500" dirty="0"/>
              <a:t>If periods of budget deficits and budget surpluses set  off each other, the </a:t>
            </a:r>
            <a:r>
              <a:rPr lang="en-US" altLang="en-US" sz="2500" dirty="0">
                <a:solidFill>
                  <a:srgbClr val="00FF00"/>
                </a:solidFill>
              </a:rPr>
              <a:t>total amount of accumulated government debt should stay constant</a:t>
            </a:r>
            <a:r>
              <a:rPr lang="en-US" altLang="en-US" sz="2500" dirty="0"/>
              <a:t>.</a:t>
            </a:r>
          </a:p>
          <a:p>
            <a:pPr marL="952500" lvl="1" indent="-495300" eaLnBrk="1" hangingPunct="1">
              <a:lnSpc>
                <a:spcPct val="50000"/>
              </a:lnSpc>
            </a:pPr>
            <a:endParaRPr lang="en-US" altLang="en-US" sz="2300" dirty="0"/>
          </a:p>
          <a:p>
            <a:pPr marL="571500" indent="-571500" eaLnBrk="1" hangingPunct="1"/>
            <a:r>
              <a:rPr lang="en-US" altLang="en-US" dirty="0"/>
              <a:t>This idea is displayed by the following graph:</a:t>
            </a:r>
          </a:p>
        </p:txBody>
      </p:sp>
      <p:sp>
        <p:nvSpPr>
          <p:cNvPr id="8192003" name="Rectangle 3"/>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600" dirty="0"/>
              <a:t> </a:t>
            </a:r>
            <a:r>
              <a:rPr lang="en-US" sz="2400" dirty="0">
                <a:effectLst/>
              </a:rPr>
              <a:t>4.5.2. Case Study: Fiscal Policy in Germany</a:t>
            </a:r>
            <a:endParaRPr lang="de-DE" sz="2400" dirty="0">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14084">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14084">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14084">
                                            <p:txEl>
                                              <p:pRg st="5" end="5"/>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1408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0A67B1ED-234D-4BA8-94E6-839A8440A3A0}" type="slidenum">
              <a:rPr lang="de-DE" altLang="en-US" sz="1600" smtClean="0"/>
              <a:pPr>
                <a:spcBef>
                  <a:spcPct val="0"/>
                </a:spcBef>
                <a:buClrTx/>
                <a:buFontTx/>
                <a:buNone/>
              </a:pPr>
              <a:t>201</a:t>
            </a:fld>
            <a:r>
              <a:rPr lang="de-DE" altLang="en-US" sz="1600"/>
              <a:t> -</a:t>
            </a:r>
          </a:p>
        </p:txBody>
      </p:sp>
      <p:sp>
        <p:nvSpPr>
          <p:cNvPr id="220163" name="Fußzeilenplatzhalter 3"/>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figProf. Dr. Rainer Maurer</a:t>
            </a:r>
          </a:p>
        </p:txBody>
      </p:sp>
      <p:sp>
        <p:nvSpPr>
          <p:cNvPr id="220164" name="Rectangle 2"/>
          <p:cNvSpPr>
            <a:spLocks noChangeArrowheads="1"/>
          </p:cNvSpPr>
          <p:nvPr/>
        </p:nvSpPr>
        <p:spPr bwMode="auto">
          <a:xfrm rot="-5400000">
            <a:off x="-336550" y="1485900"/>
            <a:ext cx="1608138"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en-GB" altLang="en-US" sz="2200"/>
              <a:t>GDP-Level</a:t>
            </a:r>
          </a:p>
        </p:txBody>
      </p:sp>
      <p:sp>
        <p:nvSpPr>
          <p:cNvPr id="220165" name="Rectangle 3"/>
          <p:cNvSpPr>
            <a:spLocks noChangeArrowheads="1"/>
          </p:cNvSpPr>
          <p:nvPr/>
        </p:nvSpPr>
        <p:spPr bwMode="auto">
          <a:xfrm>
            <a:off x="7872413" y="3881438"/>
            <a:ext cx="806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en-GB" altLang="en-US" sz="2200" dirty="0"/>
              <a:t>Time</a:t>
            </a:r>
          </a:p>
        </p:txBody>
      </p:sp>
      <p:sp>
        <p:nvSpPr>
          <p:cNvPr id="220166" name="Rectangle 4"/>
          <p:cNvSpPr>
            <a:spLocks noChangeArrowheads="1"/>
          </p:cNvSpPr>
          <p:nvPr/>
        </p:nvSpPr>
        <p:spPr bwMode="auto">
          <a:xfrm>
            <a:off x="969963" y="1004888"/>
            <a:ext cx="6858000" cy="333375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67" name="Rectangle 5"/>
          <p:cNvSpPr>
            <a:spLocks noChangeArrowheads="1"/>
          </p:cNvSpPr>
          <p:nvPr/>
        </p:nvSpPr>
        <p:spPr bwMode="auto">
          <a:xfrm>
            <a:off x="596900" y="4605338"/>
            <a:ext cx="1863725"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68" name="Rectangle 6"/>
          <p:cNvSpPr>
            <a:spLocks noChangeArrowheads="1"/>
          </p:cNvSpPr>
          <p:nvPr/>
        </p:nvSpPr>
        <p:spPr bwMode="auto">
          <a:xfrm>
            <a:off x="2982913" y="4605338"/>
            <a:ext cx="2832100"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69" name="Line 7"/>
          <p:cNvSpPr>
            <a:spLocks noChangeShapeType="1"/>
          </p:cNvSpPr>
          <p:nvPr/>
        </p:nvSpPr>
        <p:spPr bwMode="auto">
          <a:xfrm flipH="1">
            <a:off x="969963" y="811213"/>
            <a:ext cx="14287" cy="3527425"/>
          </a:xfrm>
          <a:prstGeom prst="line">
            <a:avLst/>
          </a:prstGeom>
          <a:noFill/>
          <a:ln w="38100">
            <a:solidFill>
              <a:schemeClr val="tx1"/>
            </a:solidFill>
            <a:round/>
            <a:headEnd type="triangle" w="lg" len="lg"/>
            <a:tailEnd type="none" w="sm" len="sm"/>
          </a:ln>
          <a:extLst>
            <a:ext uri="{909E8E84-426E-40DD-AFC4-6F175D3DCCD1}">
              <a14:hiddenFill xmlns:a14="http://schemas.microsoft.com/office/drawing/2010/main">
                <a:noFill/>
              </a14:hiddenFill>
            </a:ext>
          </a:extLst>
        </p:spPr>
        <p:txBody>
          <a:bodyPr wrap="none" anchor="ctr"/>
          <a:lstStyle/>
          <a:p>
            <a:endParaRPr lang="en-US"/>
          </a:p>
        </p:txBody>
      </p:sp>
      <p:sp>
        <p:nvSpPr>
          <p:cNvPr id="220170" name="Rectangle 8"/>
          <p:cNvSpPr>
            <a:spLocks noChangeArrowheads="1"/>
          </p:cNvSpPr>
          <p:nvPr/>
        </p:nvSpPr>
        <p:spPr bwMode="auto">
          <a:xfrm>
            <a:off x="1878013" y="995363"/>
            <a:ext cx="1385887" cy="3336925"/>
          </a:xfrm>
          <a:prstGeom prst="rect">
            <a:avLst/>
          </a:prstGeom>
          <a:solidFill>
            <a:srgbClr val="FF0000">
              <a:alpha val="50195"/>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71" name="Rectangle 9"/>
          <p:cNvSpPr>
            <a:spLocks noChangeArrowheads="1"/>
          </p:cNvSpPr>
          <p:nvPr/>
        </p:nvSpPr>
        <p:spPr bwMode="auto">
          <a:xfrm>
            <a:off x="966788" y="4471988"/>
            <a:ext cx="6834187" cy="197326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72" name="Rectangle 10"/>
          <p:cNvSpPr>
            <a:spLocks noChangeArrowheads="1"/>
          </p:cNvSpPr>
          <p:nvPr/>
        </p:nvSpPr>
        <p:spPr bwMode="auto">
          <a:xfrm>
            <a:off x="595313" y="6604000"/>
            <a:ext cx="1857375"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73" name="Rectangle 11"/>
          <p:cNvSpPr>
            <a:spLocks noChangeArrowheads="1"/>
          </p:cNvSpPr>
          <p:nvPr/>
        </p:nvSpPr>
        <p:spPr bwMode="auto">
          <a:xfrm>
            <a:off x="1001713" y="1004888"/>
            <a:ext cx="827087" cy="3313112"/>
          </a:xfrm>
          <a:prstGeom prst="rect">
            <a:avLst/>
          </a:prstGeom>
          <a:solidFill>
            <a:srgbClr val="0000FF">
              <a:alpha val="50195"/>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74" name="Rectangle 12"/>
          <p:cNvSpPr>
            <a:spLocks noChangeArrowheads="1"/>
          </p:cNvSpPr>
          <p:nvPr/>
        </p:nvSpPr>
        <p:spPr bwMode="auto">
          <a:xfrm>
            <a:off x="1003300" y="4473575"/>
            <a:ext cx="830263" cy="1987550"/>
          </a:xfrm>
          <a:prstGeom prst="rect">
            <a:avLst/>
          </a:prstGeom>
          <a:solidFill>
            <a:srgbClr val="0000FF">
              <a:alpha val="50195"/>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75" name="Rectangle 13"/>
          <p:cNvSpPr>
            <a:spLocks noChangeArrowheads="1"/>
          </p:cNvSpPr>
          <p:nvPr/>
        </p:nvSpPr>
        <p:spPr bwMode="auto">
          <a:xfrm>
            <a:off x="2973388" y="6604000"/>
            <a:ext cx="2822575" cy="23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76" name="Line 14"/>
          <p:cNvSpPr>
            <a:spLocks noChangeShapeType="1"/>
          </p:cNvSpPr>
          <p:nvPr/>
        </p:nvSpPr>
        <p:spPr bwMode="auto">
          <a:xfrm flipH="1">
            <a:off x="966788" y="4413250"/>
            <a:ext cx="14287" cy="2087563"/>
          </a:xfrm>
          <a:prstGeom prst="line">
            <a:avLst/>
          </a:prstGeom>
          <a:noFill/>
          <a:ln w="38100">
            <a:solidFill>
              <a:schemeClr val="tx1"/>
            </a:solidFill>
            <a:round/>
            <a:headEnd type="triangle" w="lg" len="lg"/>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220177" name="Rectangle 15"/>
          <p:cNvSpPr>
            <a:spLocks noChangeArrowheads="1"/>
          </p:cNvSpPr>
          <p:nvPr/>
        </p:nvSpPr>
        <p:spPr bwMode="auto">
          <a:xfrm>
            <a:off x="1854200" y="4479925"/>
            <a:ext cx="1404938" cy="1951038"/>
          </a:xfrm>
          <a:prstGeom prst="rect">
            <a:avLst/>
          </a:prstGeom>
          <a:solidFill>
            <a:srgbClr val="FF0000">
              <a:alpha val="50195"/>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78" name="Rectangle 16"/>
          <p:cNvSpPr>
            <a:spLocks noChangeArrowheads="1"/>
          </p:cNvSpPr>
          <p:nvPr/>
        </p:nvSpPr>
        <p:spPr bwMode="auto">
          <a:xfrm>
            <a:off x="609600" y="5497513"/>
            <a:ext cx="325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en-GB" altLang="en-US" sz="2000"/>
              <a:t>0</a:t>
            </a:r>
          </a:p>
        </p:txBody>
      </p:sp>
      <p:sp>
        <p:nvSpPr>
          <p:cNvPr id="220179" name="Line 17"/>
          <p:cNvSpPr>
            <a:spLocks noChangeShapeType="1"/>
          </p:cNvSpPr>
          <p:nvPr/>
        </p:nvSpPr>
        <p:spPr bwMode="auto">
          <a:xfrm flipV="1">
            <a:off x="969963" y="4324350"/>
            <a:ext cx="7046912" cy="14288"/>
          </a:xfrm>
          <a:prstGeom prst="line">
            <a:avLst/>
          </a:prstGeom>
          <a:noFill/>
          <a:ln w="38100">
            <a:solidFill>
              <a:schemeClr val="tx1"/>
            </a:solidFill>
            <a:round/>
            <a:headEnd type="none" w="sm" len="sm"/>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220180" name="Rectangle 18"/>
          <p:cNvSpPr>
            <a:spLocks noChangeArrowheads="1"/>
          </p:cNvSpPr>
          <p:nvPr/>
        </p:nvSpPr>
        <p:spPr bwMode="auto">
          <a:xfrm>
            <a:off x="2228850" y="998538"/>
            <a:ext cx="660400" cy="3313112"/>
          </a:xfrm>
          <a:prstGeom prst="rect">
            <a:avLst/>
          </a:prstGeom>
          <a:solidFill>
            <a:srgbClr val="FF0000">
              <a:alpha val="74901"/>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81" name="Line 19"/>
          <p:cNvSpPr>
            <a:spLocks noChangeShapeType="1"/>
          </p:cNvSpPr>
          <p:nvPr/>
        </p:nvSpPr>
        <p:spPr bwMode="auto">
          <a:xfrm flipH="1">
            <a:off x="3235325" y="1019175"/>
            <a:ext cx="14288" cy="5408613"/>
          </a:xfrm>
          <a:prstGeom prst="line">
            <a:avLst/>
          </a:prstGeom>
          <a:noFill/>
          <a:ln w="38100">
            <a:solidFill>
              <a:srgbClr val="FFFF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182" name="Text Box 21"/>
          <p:cNvSpPr txBox="1">
            <a:spLocks noChangeArrowheads="1"/>
          </p:cNvSpPr>
          <p:nvPr/>
        </p:nvSpPr>
        <p:spPr bwMode="auto">
          <a:xfrm>
            <a:off x="1771650" y="923925"/>
            <a:ext cx="1568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2000"/>
              <a:t>UPSWING</a:t>
            </a:r>
          </a:p>
        </p:txBody>
      </p:sp>
      <p:sp>
        <p:nvSpPr>
          <p:cNvPr id="220183" name="Line 22"/>
          <p:cNvSpPr>
            <a:spLocks noChangeShapeType="1"/>
          </p:cNvSpPr>
          <p:nvPr/>
        </p:nvSpPr>
        <p:spPr bwMode="auto">
          <a:xfrm flipH="1">
            <a:off x="2200275" y="1004888"/>
            <a:ext cx="30163" cy="5435600"/>
          </a:xfrm>
          <a:prstGeom prst="line">
            <a:avLst/>
          </a:prstGeom>
          <a:noFill/>
          <a:ln w="25400">
            <a:solidFill>
              <a:srgbClr val="FF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184" name="Rectangle 23"/>
          <p:cNvSpPr>
            <a:spLocks noChangeArrowheads="1"/>
          </p:cNvSpPr>
          <p:nvPr/>
        </p:nvSpPr>
        <p:spPr bwMode="auto">
          <a:xfrm>
            <a:off x="2222500" y="4479925"/>
            <a:ext cx="660400" cy="1958975"/>
          </a:xfrm>
          <a:prstGeom prst="rect">
            <a:avLst/>
          </a:prstGeom>
          <a:solidFill>
            <a:srgbClr val="FF0000">
              <a:alpha val="74901"/>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85" name="Line 24"/>
          <p:cNvSpPr>
            <a:spLocks noChangeShapeType="1"/>
          </p:cNvSpPr>
          <p:nvPr/>
        </p:nvSpPr>
        <p:spPr bwMode="auto">
          <a:xfrm flipH="1">
            <a:off x="1846263" y="998538"/>
            <a:ext cx="3175" cy="5454650"/>
          </a:xfrm>
          <a:prstGeom prst="line">
            <a:avLst/>
          </a:prstGeom>
          <a:noFill/>
          <a:ln w="38100">
            <a:solidFill>
              <a:srgbClr val="FFFF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186" name="Rectangle 25"/>
          <p:cNvSpPr>
            <a:spLocks noChangeArrowheads="1"/>
          </p:cNvSpPr>
          <p:nvPr/>
        </p:nvSpPr>
        <p:spPr bwMode="auto">
          <a:xfrm>
            <a:off x="6394450" y="992188"/>
            <a:ext cx="1433513" cy="3313112"/>
          </a:xfrm>
          <a:prstGeom prst="rect">
            <a:avLst/>
          </a:prstGeom>
          <a:solidFill>
            <a:srgbClr val="0000FF">
              <a:alpha val="50195"/>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87" name="Rectangle 26"/>
          <p:cNvSpPr>
            <a:spLocks noChangeArrowheads="1"/>
          </p:cNvSpPr>
          <p:nvPr/>
        </p:nvSpPr>
        <p:spPr bwMode="auto">
          <a:xfrm>
            <a:off x="6396038" y="4460875"/>
            <a:ext cx="1404937" cy="1987550"/>
          </a:xfrm>
          <a:prstGeom prst="rect">
            <a:avLst/>
          </a:prstGeom>
          <a:solidFill>
            <a:srgbClr val="0000FF">
              <a:alpha val="50195"/>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88" name="Rectangle 27"/>
          <p:cNvSpPr>
            <a:spLocks noChangeArrowheads="1"/>
          </p:cNvSpPr>
          <p:nvPr/>
        </p:nvSpPr>
        <p:spPr bwMode="auto">
          <a:xfrm>
            <a:off x="3259138" y="1001713"/>
            <a:ext cx="1481137" cy="3313112"/>
          </a:xfrm>
          <a:prstGeom prst="rect">
            <a:avLst/>
          </a:prstGeom>
          <a:solidFill>
            <a:srgbClr val="0000FF">
              <a:alpha val="50195"/>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89" name="Rectangle 28"/>
          <p:cNvSpPr>
            <a:spLocks noChangeArrowheads="1"/>
          </p:cNvSpPr>
          <p:nvPr/>
        </p:nvSpPr>
        <p:spPr bwMode="auto">
          <a:xfrm>
            <a:off x="3627438" y="4473575"/>
            <a:ext cx="660400" cy="1958975"/>
          </a:xfrm>
          <a:prstGeom prst="rect">
            <a:avLst/>
          </a:prstGeom>
          <a:solidFill>
            <a:srgbClr val="0000FF">
              <a:alpha val="74901"/>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90" name="Rectangle 29"/>
          <p:cNvSpPr>
            <a:spLocks noChangeArrowheads="1"/>
          </p:cNvSpPr>
          <p:nvPr/>
        </p:nvSpPr>
        <p:spPr bwMode="auto">
          <a:xfrm>
            <a:off x="3633788" y="990600"/>
            <a:ext cx="660400" cy="3313113"/>
          </a:xfrm>
          <a:prstGeom prst="rect">
            <a:avLst/>
          </a:prstGeom>
          <a:solidFill>
            <a:srgbClr val="0000FF">
              <a:alpha val="74901"/>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91" name="Text Box 30"/>
          <p:cNvSpPr txBox="1">
            <a:spLocks noChangeArrowheads="1"/>
          </p:cNvSpPr>
          <p:nvPr/>
        </p:nvSpPr>
        <p:spPr bwMode="auto">
          <a:xfrm>
            <a:off x="3157538" y="928688"/>
            <a:ext cx="167481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2000" dirty="0"/>
              <a:t>DOWN-SWING</a:t>
            </a:r>
          </a:p>
        </p:txBody>
      </p:sp>
      <p:sp>
        <p:nvSpPr>
          <p:cNvPr id="220192" name="Rectangle 32"/>
          <p:cNvSpPr>
            <a:spLocks noChangeArrowheads="1"/>
          </p:cNvSpPr>
          <p:nvPr/>
        </p:nvSpPr>
        <p:spPr bwMode="auto">
          <a:xfrm>
            <a:off x="4745038" y="996950"/>
            <a:ext cx="1635125" cy="3336925"/>
          </a:xfrm>
          <a:prstGeom prst="rect">
            <a:avLst/>
          </a:prstGeom>
          <a:solidFill>
            <a:srgbClr val="FF0000">
              <a:alpha val="50195"/>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93" name="Rectangle 33"/>
          <p:cNvSpPr>
            <a:spLocks noChangeArrowheads="1"/>
          </p:cNvSpPr>
          <p:nvPr/>
        </p:nvSpPr>
        <p:spPr bwMode="auto">
          <a:xfrm>
            <a:off x="5108575" y="1000125"/>
            <a:ext cx="1004888" cy="3313113"/>
          </a:xfrm>
          <a:prstGeom prst="rect">
            <a:avLst/>
          </a:prstGeom>
          <a:solidFill>
            <a:srgbClr val="FF0000">
              <a:alpha val="74901"/>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94" name="Text Box 35"/>
          <p:cNvSpPr txBox="1">
            <a:spLocks noChangeArrowheads="1"/>
          </p:cNvSpPr>
          <p:nvPr/>
        </p:nvSpPr>
        <p:spPr bwMode="auto">
          <a:xfrm>
            <a:off x="4754563" y="925513"/>
            <a:ext cx="16160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2000" dirty="0"/>
              <a:t>UPSWING</a:t>
            </a:r>
          </a:p>
        </p:txBody>
      </p:sp>
      <p:sp>
        <p:nvSpPr>
          <p:cNvPr id="220195" name="Rectangle 36"/>
          <p:cNvSpPr>
            <a:spLocks noChangeArrowheads="1"/>
          </p:cNvSpPr>
          <p:nvPr/>
        </p:nvSpPr>
        <p:spPr bwMode="auto">
          <a:xfrm>
            <a:off x="5102225" y="4481513"/>
            <a:ext cx="1004888" cy="1958975"/>
          </a:xfrm>
          <a:prstGeom prst="rect">
            <a:avLst/>
          </a:prstGeom>
          <a:solidFill>
            <a:srgbClr val="FF0000">
              <a:alpha val="74901"/>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96" name="Freeform 37"/>
          <p:cNvSpPr>
            <a:spLocks/>
          </p:cNvSpPr>
          <p:nvPr/>
        </p:nvSpPr>
        <p:spPr bwMode="auto">
          <a:xfrm>
            <a:off x="995363" y="1262063"/>
            <a:ext cx="6697662" cy="2052637"/>
          </a:xfrm>
          <a:custGeom>
            <a:avLst/>
            <a:gdLst>
              <a:gd name="T0" fmla="*/ 0 w 4312"/>
              <a:gd name="T1" fmla="*/ 2147483647 h 1739"/>
              <a:gd name="T2" fmla="*/ 2147483647 w 4312"/>
              <a:gd name="T3" fmla="*/ 2147483647 h 1739"/>
              <a:gd name="T4" fmla="*/ 2147483647 w 4312"/>
              <a:gd name="T5" fmla="*/ 2147483647 h 1739"/>
              <a:gd name="T6" fmla="*/ 2147483647 w 4312"/>
              <a:gd name="T7" fmla="*/ 2147483647 h 1739"/>
              <a:gd name="T8" fmla="*/ 2147483647 w 4312"/>
              <a:gd name="T9" fmla="*/ 2147483647 h 1739"/>
              <a:gd name="T10" fmla="*/ 2147483647 w 4312"/>
              <a:gd name="T11" fmla="*/ 2147483647 h 1739"/>
              <a:gd name="T12" fmla="*/ 2147483647 w 4312"/>
              <a:gd name="T13" fmla="*/ 2147483647 h 1739"/>
              <a:gd name="T14" fmla="*/ 2147483647 w 4312"/>
              <a:gd name="T15" fmla="*/ 2147483647 h 1739"/>
              <a:gd name="T16" fmla="*/ 2147483647 w 4312"/>
              <a:gd name="T17" fmla="*/ 2147483647 h 1739"/>
              <a:gd name="T18" fmla="*/ 2147483647 w 4312"/>
              <a:gd name="T19" fmla="*/ 2147483647 h 1739"/>
              <a:gd name="T20" fmla="*/ 2147483647 w 4312"/>
              <a:gd name="T21" fmla="*/ 2147483647 h 1739"/>
              <a:gd name="T22" fmla="*/ 2147483647 w 4312"/>
              <a:gd name="T23" fmla="*/ 2147483647 h 1739"/>
              <a:gd name="T24" fmla="*/ 2147483647 w 4312"/>
              <a:gd name="T25" fmla="*/ 2147483647 h 1739"/>
              <a:gd name="T26" fmla="*/ 2147483647 w 4312"/>
              <a:gd name="T27" fmla="*/ 2147483647 h 1739"/>
              <a:gd name="T28" fmla="*/ 2147483647 w 4312"/>
              <a:gd name="T29" fmla="*/ 2147483647 h 1739"/>
              <a:gd name="T30" fmla="*/ 2147483647 w 4312"/>
              <a:gd name="T31" fmla="*/ 2147483647 h 1739"/>
              <a:gd name="T32" fmla="*/ 2147483647 w 4312"/>
              <a:gd name="T33" fmla="*/ 2147483647 h 1739"/>
              <a:gd name="T34" fmla="*/ 2147483647 w 4312"/>
              <a:gd name="T35" fmla="*/ 2147483647 h 1739"/>
              <a:gd name="T36" fmla="*/ 2147483647 w 4312"/>
              <a:gd name="T37" fmla="*/ 2147483647 h 1739"/>
              <a:gd name="T38" fmla="*/ 2147483647 w 4312"/>
              <a:gd name="T39" fmla="*/ 2147483647 h 1739"/>
              <a:gd name="T40" fmla="*/ 2147483647 w 4312"/>
              <a:gd name="T41" fmla="*/ 2147483647 h 1739"/>
              <a:gd name="T42" fmla="*/ 2147483647 w 4312"/>
              <a:gd name="T43" fmla="*/ 2147483647 h 1739"/>
              <a:gd name="T44" fmla="*/ 2147483647 w 4312"/>
              <a:gd name="T45" fmla="*/ 2147483647 h 1739"/>
              <a:gd name="T46" fmla="*/ 2147483647 w 4312"/>
              <a:gd name="T47" fmla="*/ 2147483647 h 17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312"/>
              <a:gd name="T73" fmla="*/ 0 h 1739"/>
              <a:gd name="T74" fmla="*/ 4312 w 4312"/>
              <a:gd name="T75" fmla="*/ 1739 h 17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312" h="1739">
                <a:moveTo>
                  <a:pt x="0" y="1483"/>
                </a:moveTo>
                <a:cubicBezTo>
                  <a:pt x="67" y="1568"/>
                  <a:pt x="134" y="1653"/>
                  <a:pt x="212" y="1694"/>
                </a:cubicBezTo>
                <a:cubicBezTo>
                  <a:pt x="290" y="1735"/>
                  <a:pt x="384" y="1739"/>
                  <a:pt x="467" y="1728"/>
                </a:cubicBezTo>
                <a:cubicBezTo>
                  <a:pt x="550" y="1717"/>
                  <a:pt x="632" y="1687"/>
                  <a:pt x="712" y="1628"/>
                </a:cubicBezTo>
                <a:cubicBezTo>
                  <a:pt x="792" y="1569"/>
                  <a:pt x="886" y="1466"/>
                  <a:pt x="945" y="1372"/>
                </a:cubicBezTo>
                <a:cubicBezTo>
                  <a:pt x="1004" y="1278"/>
                  <a:pt x="1021" y="1176"/>
                  <a:pt x="1067" y="1061"/>
                </a:cubicBezTo>
                <a:cubicBezTo>
                  <a:pt x="1113" y="946"/>
                  <a:pt x="1151" y="768"/>
                  <a:pt x="1223" y="683"/>
                </a:cubicBezTo>
                <a:cubicBezTo>
                  <a:pt x="1295" y="598"/>
                  <a:pt x="1412" y="554"/>
                  <a:pt x="1501" y="550"/>
                </a:cubicBezTo>
                <a:cubicBezTo>
                  <a:pt x="1590" y="546"/>
                  <a:pt x="1673" y="589"/>
                  <a:pt x="1756" y="661"/>
                </a:cubicBezTo>
                <a:cubicBezTo>
                  <a:pt x="1839" y="733"/>
                  <a:pt x="1933" y="903"/>
                  <a:pt x="2001" y="983"/>
                </a:cubicBezTo>
                <a:cubicBezTo>
                  <a:pt x="2069" y="1063"/>
                  <a:pt x="2112" y="1102"/>
                  <a:pt x="2167" y="1139"/>
                </a:cubicBezTo>
                <a:cubicBezTo>
                  <a:pt x="2222" y="1176"/>
                  <a:pt x="2265" y="1197"/>
                  <a:pt x="2334" y="1206"/>
                </a:cubicBezTo>
                <a:cubicBezTo>
                  <a:pt x="2403" y="1215"/>
                  <a:pt x="2496" y="1218"/>
                  <a:pt x="2579" y="1194"/>
                </a:cubicBezTo>
                <a:cubicBezTo>
                  <a:pt x="2662" y="1170"/>
                  <a:pt x="2760" y="1128"/>
                  <a:pt x="2834" y="1061"/>
                </a:cubicBezTo>
                <a:cubicBezTo>
                  <a:pt x="2908" y="994"/>
                  <a:pt x="2980" y="877"/>
                  <a:pt x="3023" y="794"/>
                </a:cubicBezTo>
                <a:cubicBezTo>
                  <a:pt x="3066" y="711"/>
                  <a:pt x="3070" y="640"/>
                  <a:pt x="3090" y="561"/>
                </a:cubicBezTo>
                <a:cubicBezTo>
                  <a:pt x="3110" y="482"/>
                  <a:pt x="3115" y="395"/>
                  <a:pt x="3145" y="317"/>
                </a:cubicBezTo>
                <a:cubicBezTo>
                  <a:pt x="3175" y="239"/>
                  <a:pt x="3218" y="147"/>
                  <a:pt x="3268" y="95"/>
                </a:cubicBezTo>
                <a:cubicBezTo>
                  <a:pt x="3318" y="43"/>
                  <a:pt x="3369" y="12"/>
                  <a:pt x="3445" y="6"/>
                </a:cubicBezTo>
                <a:cubicBezTo>
                  <a:pt x="3521" y="0"/>
                  <a:pt x="3647" y="22"/>
                  <a:pt x="3723" y="61"/>
                </a:cubicBezTo>
                <a:cubicBezTo>
                  <a:pt x="3799" y="100"/>
                  <a:pt x="3849" y="183"/>
                  <a:pt x="3901" y="239"/>
                </a:cubicBezTo>
                <a:cubicBezTo>
                  <a:pt x="3953" y="295"/>
                  <a:pt x="3993" y="362"/>
                  <a:pt x="4034" y="395"/>
                </a:cubicBezTo>
                <a:cubicBezTo>
                  <a:pt x="4075" y="428"/>
                  <a:pt x="4099" y="428"/>
                  <a:pt x="4145" y="439"/>
                </a:cubicBezTo>
                <a:cubicBezTo>
                  <a:pt x="4191" y="450"/>
                  <a:pt x="4251" y="455"/>
                  <a:pt x="4312" y="461"/>
                </a:cubicBezTo>
              </a:path>
            </a:pathLst>
          </a:custGeom>
          <a:noFill/>
          <a:ln w="38100">
            <a:solidFill>
              <a:schemeClr val="bg2"/>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0197" name="Rectangle 38"/>
          <p:cNvSpPr>
            <a:spLocks noChangeArrowheads="1"/>
          </p:cNvSpPr>
          <p:nvPr/>
        </p:nvSpPr>
        <p:spPr bwMode="auto">
          <a:xfrm>
            <a:off x="3260725" y="4470400"/>
            <a:ext cx="1487488" cy="1987550"/>
          </a:xfrm>
          <a:prstGeom prst="rect">
            <a:avLst/>
          </a:prstGeom>
          <a:solidFill>
            <a:srgbClr val="0000FF">
              <a:alpha val="50195"/>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198" name="Line 39"/>
          <p:cNvSpPr>
            <a:spLocks noChangeShapeType="1"/>
          </p:cNvSpPr>
          <p:nvPr/>
        </p:nvSpPr>
        <p:spPr bwMode="auto">
          <a:xfrm flipH="1">
            <a:off x="4732338" y="989013"/>
            <a:ext cx="3175" cy="5454650"/>
          </a:xfrm>
          <a:prstGeom prst="line">
            <a:avLst/>
          </a:prstGeom>
          <a:noFill/>
          <a:ln w="38100">
            <a:solidFill>
              <a:srgbClr val="FFFF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199" name="Rectangle 40"/>
          <p:cNvSpPr>
            <a:spLocks noChangeArrowheads="1"/>
          </p:cNvSpPr>
          <p:nvPr/>
        </p:nvSpPr>
        <p:spPr bwMode="auto">
          <a:xfrm>
            <a:off x="4746625" y="4481513"/>
            <a:ext cx="1619250" cy="1962150"/>
          </a:xfrm>
          <a:prstGeom prst="rect">
            <a:avLst/>
          </a:prstGeom>
          <a:solidFill>
            <a:srgbClr val="FF0000">
              <a:alpha val="50195"/>
            </a:srgbClr>
          </a:solidFill>
          <a:ln>
            <a:noFill/>
          </a:ln>
          <a:extLst>
            <a:ext uri="{91240B29-F687-4F45-9708-019B960494DF}">
              <a14:hiddenLine xmlns:a14="http://schemas.microsoft.com/office/drawing/2010/main" w="38100" algn="ctr">
                <a:solidFill>
                  <a:srgbClr val="000000"/>
                </a:solidFill>
                <a:miter lim="800000"/>
                <a:headEnd type="none" w="med" len="lg"/>
                <a:tailEnd type="none" w="sm" len="sm"/>
              </a14:hiddenLine>
            </a:ext>
          </a:extLst>
        </p:spPr>
        <p:txBody>
          <a:bodyPr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20200" name="Line 50"/>
          <p:cNvSpPr>
            <a:spLocks noChangeShapeType="1"/>
          </p:cNvSpPr>
          <p:nvPr/>
        </p:nvSpPr>
        <p:spPr bwMode="auto">
          <a:xfrm flipV="1">
            <a:off x="966788" y="5680075"/>
            <a:ext cx="7023100" cy="7938"/>
          </a:xfrm>
          <a:prstGeom prst="line">
            <a:avLst/>
          </a:prstGeom>
          <a:noFill/>
          <a:ln w="38100">
            <a:solidFill>
              <a:schemeClr val="tx1"/>
            </a:solidFill>
            <a:round/>
            <a:headEnd type="none" w="sm" len="sm"/>
            <a:tailEnd type="triangle" w="lg" len="lg"/>
          </a:ln>
          <a:extLst>
            <a:ext uri="{909E8E84-426E-40DD-AFC4-6F175D3DCCD1}">
              <a14:hiddenFill xmlns:a14="http://schemas.microsoft.com/office/drawing/2010/main">
                <a:noFill/>
              </a14:hiddenFill>
            </a:ext>
          </a:extLst>
        </p:spPr>
        <p:txBody>
          <a:bodyPr wrap="none" anchor="ctr"/>
          <a:lstStyle/>
          <a:p>
            <a:endParaRPr lang="en-US"/>
          </a:p>
        </p:txBody>
      </p:sp>
      <p:sp>
        <p:nvSpPr>
          <p:cNvPr id="220201" name="Line 51"/>
          <p:cNvSpPr>
            <a:spLocks noChangeShapeType="1"/>
          </p:cNvSpPr>
          <p:nvPr/>
        </p:nvSpPr>
        <p:spPr bwMode="auto">
          <a:xfrm flipH="1">
            <a:off x="2871788" y="1009650"/>
            <a:ext cx="30162" cy="5435600"/>
          </a:xfrm>
          <a:prstGeom prst="line">
            <a:avLst/>
          </a:prstGeom>
          <a:noFill/>
          <a:ln w="25400">
            <a:solidFill>
              <a:srgbClr val="FF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202" name="Line 52"/>
          <p:cNvSpPr>
            <a:spLocks noChangeShapeType="1"/>
          </p:cNvSpPr>
          <p:nvPr/>
        </p:nvSpPr>
        <p:spPr bwMode="auto">
          <a:xfrm flipH="1">
            <a:off x="3609975" y="1003300"/>
            <a:ext cx="30163" cy="5435600"/>
          </a:xfrm>
          <a:prstGeom prst="line">
            <a:avLst/>
          </a:prstGeom>
          <a:noFill/>
          <a:ln w="25400">
            <a:solidFill>
              <a:srgbClr val="FF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203" name="Line 53"/>
          <p:cNvSpPr>
            <a:spLocks noChangeShapeType="1"/>
          </p:cNvSpPr>
          <p:nvPr/>
        </p:nvSpPr>
        <p:spPr bwMode="auto">
          <a:xfrm flipH="1">
            <a:off x="4281488" y="1008063"/>
            <a:ext cx="30162" cy="5435600"/>
          </a:xfrm>
          <a:prstGeom prst="line">
            <a:avLst/>
          </a:prstGeom>
          <a:noFill/>
          <a:ln w="25400">
            <a:solidFill>
              <a:srgbClr val="FF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204" name="Line 54"/>
          <p:cNvSpPr>
            <a:spLocks noChangeShapeType="1"/>
          </p:cNvSpPr>
          <p:nvPr/>
        </p:nvSpPr>
        <p:spPr bwMode="auto">
          <a:xfrm flipH="1">
            <a:off x="5097463" y="1012825"/>
            <a:ext cx="30162" cy="5435600"/>
          </a:xfrm>
          <a:prstGeom prst="line">
            <a:avLst/>
          </a:prstGeom>
          <a:noFill/>
          <a:ln w="25400">
            <a:solidFill>
              <a:srgbClr val="FF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205" name="Line 55"/>
          <p:cNvSpPr>
            <a:spLocks noChangeShapeType="1"/>
          </p:cNvSpPr>
          <p:nvPr/>
        </p:nvSpPr>
        <p:spPr bwMode="auto">
          <a:xfrm flipH="1">
            <a:off x="6102350" y="1006475"/>
            <a:ext cx="30163" cy="5435600"/>
          </a:xfrm>
          <a:prstGeom prst="line">
            <a:avLst/>
          </a:prstGeom>
          <a:noFill/>
          <a:ln w="25400">
            <a:solidFill>
              <a:srgbClr val="FFFF00"/>
            </a:solidFill>
            <a:prstDash val="sysDot"/>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206" name="Line 56"/>
          <p:cNvSpPr>
            <a:spLocks noChangeShapeType="1"/>
          </p:cNvSpPr>
          <p:nvPr/>
        </p:nvSpPr>
        <p:spPr bwMode="auto">
          <a:xfrm flipH="1">
            <a:off x="6370638" y="1016000"/>
            <a:ext cx="3175" cy="5454650"/>
          </a:xfrm>
          <a:prstGeom prst="line">
            <a:avLst/>
          </a:prstGeom>
          <a:noFill/>
          <a:ln w="38100">
            <a:solidFill>
              <a:srgbClr val="FFFF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207" name="Rectangle 57"/>
          <p:cNvSpPr>
            <a:spLocks noChangeArrowheads="1"/>
          </p:cNvSpPr>
          <p:nvPr/>
        </p:nvSpPr>
        <p:spPr bwMode="auto">
          <a:xfrm>
            <a:off x="7400921" y="608921"/>
            <a:ext cx="16736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a:spcBef>
                <a:spcPct val="0"/>
              </a:spcBef>
              <a:buClrTx/>
              <a:buFontTx/>
              <a:buNone/>
            </a:pPr>
            <a:r>
              <a:rPr lang="en-GB" altLang="en-US" sz="2000" dirty="0">
                <a:solidFill>
                  <a:srgbClr val="66FF33"/>
                </a:solidFill>
              </a:rPr>
              <a:t>Long-run        GDP trend</a:t>
            </a:r>
          </a:p>
        </p:txBody>
      </p:sp>
      <p:sp>
        <p:nvSpPr>
          <p:cNvPr id="220208" name="Line 58"/>
          <p:cNvSpPr>
            <a:spLocks noChangeShapeType="1"/>
          </p:cNvSpPr>
          <p:nvPr/>
        </p:nvSpPr>
        <p:spPr bwMode="auto">
          <a:xfrm flipV="1">
            <a:off x="1053418" y="1305437"/>
            <a:ext cx="6818995" cy="1899952"/>
          </a:xfrm>
          <a:prstGeom prst="line">
            <a:avLst/>
          </a:prstGeom>
          <a:noFill/>
          <a:ln w="38100">
            <a:solidFill>
              <a:srgbClr val="00FF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sp>
        <p:nvSpPr>
          <p:cNvPr id="220209" name="Rectangle 59"/>
          <p:cNvSpPr>
            <a:spLocks noChangeArrowheads="1"/>
          </p:cNvSpPr>
          <p:nvPr/>
        </p:nvSpPr>
        <p:spPr bwMode="auto">
          <a:xfrm>
            <a:off x="6563179" y="2310492"/>
            <a:ext cx="1581150" cy="1324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a:spcBef>
                <a:spcPct val="0"/>
              </a:spcBef>
              <a:buClrTx/>
              <a:buFontTx/>
              <a:buNone/>
            </a:pPr>
            <a:r>
              <a:rPr lang="en-GB" altLang="en-US" sz="2000" dirty="0"/>
              <a:t>Actual GDP without</a:t>
            </a:r>
          </a:p>
          <a:p>
            <a:pPr algn="ctr">
              <a:spcBef>
                <a:spcPct val="0"/>
              </a:spcBef>
              <a:buClrTx/>
              <a:buFontTx/>
              <a:buNone/>
            </a:pPr>
            <a:r>
              <a:rPr lang="en-GB" altLang="en-US" sz="2000" dirty="0"/>
              <a:t>anti-cyclical fiscal policy</a:t>
            </a:r>
          </a:p>
        </p:txBody>
      </p:sp>
      <p:sp>
        <p:nvSpPr>
          <p:cNvPr id="220210" name="Rectangle 60"/>
          <p:cNvSpPr>
            <a:spLocks noChangeArrowheads="1"/>
          </p:cNvSpPr>
          <p:nvPr/>
        </p:nvSpPr>
        <p:spPr bwMode="auto">
          <a:xfrm rot="16200000" flipH="1">
            <a:off x="-498475" y="5364163"/>
            <a:ext cx="1920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en-GB" altLang="en-US" sz="2000"/>
              <a:t>Budget Surplus</a:t>
            </a:r>
          </a:p>
        </p:txBody>
      </p:sp>
      <p:sp>
        <p:nvSpPr>
          <p:cNvPr id="220211" name="Line 63"/>
          <p:cNvSpPr>
            <a:spLocks noChangeShapeType="1"/>
          </p:cNvSpPr>
          <p:nvPr/>
        </p:nvSpPr>
        <p:spPr bwMode="auto">
          <a:xfrm flipH="1">
            <a:off x="7354887" y="902154"/>
            <a:ext cx="269871" cy="493859"/>
          </a:xfrm>
          <a:prstGeom prst="line">
            <a:avLst/>
          </a:prstGeom>
          <a:noFill/>
          <a:ln w="28575">
            <a:solidFill>
              <a:srgbClr val="FF0000"/>
            </a:solidFill>
            <a:round/>
            <a:headEnd type="none" w="med" len="lg"/>
            <a:tailEnd type="triangle" w="lg" len="lg"/>
          </a:ln>
          <a:extLst>
            <a:ext uri="{909E8E84-426E-40DD-AFC4-6F175D3DCCD1}">
              <a14:hiddenFill xmlns:a14="http://schemas.microsoft.com/office/drawing/2010/main">
                <a:noFill/>
              </a14:hiddenFill>
            </a:ext>
          </a:extLst>
        </p:spPr>
        <p:txBody>
          <a:bodyPr wrap="square" lIns="90000" tIns="46800" rIns="90000" bIns="46800">
            <a:spAutoFit/>
          </a:bodyPr>
          <a:lstStyle/>
          <a:p>
            <a:endParaRPr lang="en-US"/>
          </a:p>
        </p:txBody>
      </p:sp>
      <p:sp>
        <p:nvSpPr>
          <p:cNvPr id="220212" name="Line 64"/>
          <p:cNvSpPr>
            <a:spLocks noChangeShapeType="1"/>
          </p:cNvSpPr>
          <p:nvPr/>
        </p:nvSpPr>
        <p:spPr bwMode="auto">
          <a:xfrm flipV="1">
            <a:off x="7258731" y="1892296"/>
            <a:ext cx="203200" cy="404813"/>
          </a:xfrm>
          <a:prstGeom prst="line">
            <a:avLst/>
          </a:prstGeom>
          <a:noFill/>
          <a:ln w="28575">
            <a:solidFill>
              <a:srgbClr val="FF0000"/>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213" name="Line 65"/>
          <p:cNvSpPr>
            <a:spLocks noChangeShapeType="1"/>
          </p:cNvSpPr>
          <p:nvPr/>
        </p:nvSpPr>
        <p:spPr bwMode="auto">
          <a:xfrm flipH="1">
            <a:off x="5686425" y="4835525"/>
            <a:ext cx="760413" cy="225425"/>
          </a:xfrm>
          <a:prstGeom prst="line">
            <a:avLst/>
          </a:prstGeom>
          <a:noFill/>
          <a:ln w="28575">
            <a:solidFill>
              <a:srgbClr val="00FF00"/>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214" name="Line 66"/>
          <p:cNvSpPr>
            <a:spLocks noChangeShapeType="1"/>
          </p:cNvSpPr>
          <p:nvPr/>
        </p:nvSpPr>
        <p:spPr bwMode="auto">
          <a:xfrm flipH="1" flipV="1">
            <a:off x="4386263" y="6308725"/>
            <a:ext cx="536575" cy="203200"/>
          </a:xfrm>
          <a:prstGeom prst="line">
            <a:avLst/>
          </a:prstGeom>
          <a:noFill/>
          <a:ln w="28575">
            <a:solidFill>
              <a:srgbClr val="00FF00"/>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0215" name="Rectangle 67"/>
          <p:cNvSpPr>
            <a:spLocks noGrp="1" noChangeArrowheads="1"/>
          </p:cNvSpPr>
          <p:nvPr>
            <p:ph type="title" idx="4294967295"/>
          </p:nvPr>
        </p:nvSpPr>
        <p:spPr>
          <a:xfrm>
            <a:off x="457200" y="66675"/>
            <a:ext cx="8229600" cy="7239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762000" eaLnBrk="1" hangingPunct="1"/>
            <a:r>
              <a:rPr lang="en-GB" altLang="en-US" sz="2400" b="0">
                <a:effectLst/>
              </a:rPr>
              <a:t>The Theory of Anti-Cyclical Fiscal Policy</a:t>
            </a:r>
          </a:p>
        </p:txBody>
      </p:sp>
      <p:sp>
        <p:nvSpPr>
          <p:cNvPr id="220216" name="Rectangle 68"/>
          <p:cNvSpPr>
            <a:spLocks noChangeArrowheads="1"/>
          </p:cNvSpPr>
          <p:nvPr/>
        </p:nvSpPr>
        <p:spPr bwMode="auto">
          <a:xfrm>
            <a:off x="990600" y="4433888"/>
            <a:ext cx="3317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a:spcBef>
                <a:spcPct val="0"/>
              </a:spcBef>
              <a:buClrTx/>
              <a:buFontTx/>
              <a:buNone/>
            </a:pPr>
            <a:r>
              <a:rPr lang="en-GB" altLang="en-US" sz="2000">
                <a:solidFill>
                  <a:schemeClr val="bg2"/>
                </a:solidFill>
              </a:rPr>
              <a:t>+</a:t>
            </a:r>
          </a:p>
        </p:txBody>
      </p:sp>
      <p:sp>
        <p:nvSpPr>
          <p:cNvPr id="220217" name="Rectangle 69"/>
          <p:cNvSpPr>
            <a:spLocks noChangeArrowheads="1"/>
          </p:cNvSpPr>
          <p:nvPr/>
        </p:nvSpPr>
        <p:spPr bwMode="auto">
          <a:xfrm>
            <a:off x="984250" y="6184900"/>
            <a:ext cx="381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a:spcBef>
                <a:spcPct val="0"/>
              </a:spcBef>
              <a:buClrTx/>
              <a:buFontTx/>
              <a:buNone/>
            </a:pPr>
            <a:r>
              <a:rPr lang="en-GB" altLang="en-US" sz="2000">
                <a:solidFill>
                  <a:schemeClr val="bg2"/>
                </a:solidFill>
                <a:cs typeface="Arial" pitchFamily="34" charset="0"/>
              </a:rPr>
              <a:t>−</a:t>
            </a:r>
          </a:p>
        </p:txBody>
      </p:sp>
      <p:grpSp>
        <p:nvGrpSpPr>
          <p:cNvPr id="220218" name="Group 41"/>
          <p:cNvGrpSpPr>
            <a:grpSpLocks/>
          </p:cNvGrpSpPr>
          <p:nvPr/>
        </p:nvGrpSpPr>
        <p:grpSpPr bwMode="auto">
          <a:xfrm>
            <a:off x="1062038" y="5102225"/>
            <a:ext cx="6002337" cy="1219200"/>
            <a:chOff x="669" y="3066"/>
            <a:chExt cx="3781" cy="846"/>
          </a:xfrm>
        </p:grpSpPr>
        <p:sp>
          <p:nvSpPr>
            <p:cNvPr id="220221" name="Arc 42"/>
            <p:cNvSpPr>
              <a:spLocks/>
            </p:cNvSpPr>
            <p:nvPr/>
          </p:nvSpPr>
          <p:spPr bwMode="auto">
            <a:xfrm rot="10800000" flipV="1">
              <a:off x="1161" y="3074"/>
              <a:ext cx="430" cy="5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bg2"/>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220222" name="Arc 43"/>
            <p:cNvSpPr>
              <a:spLocks/>
            </p:cNvSpPr>
            <p:nvPr/>
          </p:nvSpPr>
          <p:spPr bwMode="auto">
            <a:xfrm rot="10800000" flipH="1" flipV="1">
              <a:off x="1584" y="3075"/>
              <a:ext cx="467" cy="5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bg2"/>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220223" name="Arc 44"/>
            <p:cNvSpPr>
              <a:spLocks/>
            </p:cNvSpPr>
            <p:nvPr/>
          </p:nvSpPr>
          <p:spPr bwMode="auto">
            <a:xfrm rot="10800000" flipH="1">
              <a:off x="669" y="3563"/>
              <a:ext cx="485" cy="34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bg2"/>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rot="10800000" wrap="none" lIns="90000" tIns="46800" rIns="90000" bIns="46800" anchor="ctr"/>
            <a:lstStyle/>
            <a:p>
              <a:endParaRPr lang="en-US"/>
            </a:p>
          </p:txBody>
        </p:sp>
        <p:sp>
          <p:nvSpPr>
            <p:cNvPr id="220224" name="Arc 45"/>
            <p:cNvSpPr>
              <a:spLocks/>
            </p:cNvSpPr>
            <p:nvPr/>
          </p:nvSpPr>
          <p:spPr bwMode="auto">
            <a:xfrm rot="10800000">
              <a:off x="2054" y="3567"/>
              <a:ext cx="437" cy="34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bg2"/>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rot="10800000" wrap="none" lIns="90000" tIns="46800" rIns="90000" bIns="46800" anchor="ctr"/>
            <a:lstStyle/>
            <a:p>
              <a:endParaRPr lang="en-US"/>
            </a:p>
          </p:txBody>
        </p:sp>
        <p:sp>
          <p:nvSpPr>
            <p:cNvPr id="220225" name="Arc 46"/>
            <p:cNvSpPr>
              <a:spLocks/>
            </p:cNvSpPr>
            <p:nvPr/>
          </p:nvSpPr>
          <p:spPr bwMode="auto">
            <a:xfrm rot="10800000" flipH="1">
              <a:off x="2492" y="3568"/>
              <a:ext cx="485" cy="34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bg2"/>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rot="10800000" wrap="none" lIns="90000" tIns="46800" rIns="90000" bIns="46800" anchor="ctr"/>
            <a:lstStyle/>
            <a:p>
              <a:endParaRPr lang="en-US"/>
            </a:p>
          </p:txBody>
        </p:sp>
        <p:sp>
          <p:nvSpPr>
            <p:cNvPr id="220226" name="Arc 47"/>
            <p:cNvSpPr>
              <a:spLocks/>
            </p:cNvSpPr>
            <p:nvPr/>
          </p:nvSpPr>
          <p:spPr bwMode="auto">
            <a:xfrm rot="10800000" flipV="1">
              <a:off x="2980" y="3066"/>
              <a:ext cx="577" cy="5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bg2"/>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220227" name="Arc 48"/>
            <p:cNvSpPr>
              <a:spLocks/>
            </p:cNvSpPr>
            <p:nvPr/>
          </p:nvSpPr>
          <p:spPr bwMode="auto">
            <a:xfrm rot="10800000" flipH="1" flipV="1">
              <a:off x="3547" y="3067"/>
              <a:ext cx="467" cy="5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bg2"/>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220228" name="Arc 49"/>
            <p:cNvSpPr>
              <a:spLocks/>
            </p:cNvSpPr>
            <p:nvPr/>
          </p:nvSpPr>
          <p:spPr bwMode="auto">
            <a:xfrm rot="10800000">
              <a:off x="4013" y="3553"/>
              <a:ext cx="437" cy="344"/>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bg2"/>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rot="10800000" wrap="none" lIns="90000" tIns="46800" rIns="90000" bIns="46800" anchor="ctr"/>
            <a:lstStyle/>
            <a:p>
              <a:endParaRPr lang="en-US"/>
            </a:p>
          </p:txBody>
        </p:sp>
      </p:grpSp>
      <p:sp>
        <p:nvSpPr>
          <p:cNvPr id="220219" name="Rectangle 61"/>
          <p:cNvSpPr>
            <a:spLocks noChangeArrowheads="1"/>
          </p:cNvSpPr>
          <p:nvPr/>
        </p:nvSpPr>
        <p:spPr bwMode="auto">
          <a:xfrm>
            <a:off x="4795838" y="6394450"/>
            <a:ext cx="2954337" cy="425450"/>
          </a:xfrm>
          <a:prstGeom prst="rect">
            <a:avLst/>
          </a:prstGeom>
          <a:solidFill>
            <a:srgbClr val="FFFF99"/>
          </a:solidFill>
          <a:ln w="28575">
            <a:solidFill>
              <a:srgbClr val="FF0000"/>
            </a:solidFill>
            <a:miter lim="800000"/>
            <a:headEnd/>
            <a:tailEnd/>
          </a:ln>
        </p:spPr>
        <p:txBody>
          <a:bodyPr lIns="92075" tIns="46038" rIns="92075" bIns="46038">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a:spcBef>
                <a:spcPct val="0"/>
              </a:spcBef>
              <a:buClrTx/>
              <a:buFontTx/>
              <a:buNone/>
            </a:pPr>
            <a:r>
              <a:rPr lang="en-GB" altLang="en-US" sz="2000">
                <a:solidFill>
                  <a:srgbClr val="3333FF"/>
                </a:solidFill>
              </a:rPr>
              <a:t>Budget Deficit = T-G &lt; 0</a:t>
            </a:r>
          </a:p>
        </p:txBody>
      </p:sp>
      <p:sp>
        <p:nvSpPr>
          <p:cNvPr id="220220" name="Rectangle 62"/>
          <p:cNvSpPr>
            <a:spLocks noChangeArrowheads="1"/>
          </p:cNvSpPr>
          <p:nvPr/>
        </p:nvSpPr>
        <p:spPr bwMode="auto">
          <a:xfrm>
            <a:off x="5978525" y="4541838"/>
            <a:ext cx="3117850" cy="425450"/>
          </a:xfrm>
          <a:prstGeom prst="rect">
            <a:avLst/>
          </a:prstGeom>
          <a:solidFill>
            <a:srgbClr val="FFFF99"/>
          </a:solidFill>
          <a:ln w="28575">
            <a:solidFill>
              <a:srgbClr val="FF0000"/>
            </a:solidFill>
            <a:miter lim="800000"/>
            <a:headEnd/>
            <a:tailEnd/>
          </a:ln>
        </p:spPr>
        <p:txBody>
          <a:bodyPr lIns="92075" tIns="46038" rIns="92075" bIns="46038">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a:spcBef>
                <a:spcPct val="0"/>
              </a:spcBef>
              <a:buClrTx/>
              <a:buFontTx/>
              <a:buNone/>
            </a:pPr>
            <a:r>
              <a:rPr lang="en-GB" altLang="en-US" sz="2000">
                <a:solidFill>
                  <a:srgbClr val="3333FF"/>
                </a:solidFill>
              </a:rPr>
              <a:t>Budget Surplus = T-G &gt; 0</a:t>
            </a:r>
          </a:p>
        </p:txBody>
      </p:sp>
      <p:sp>
        <p:nvSpPr>
          <p:cNvPr id="69" name="Rectangle 3">
            <a:extLst>
              <a:ext uri="{FF2B5EF4-FFF2-40B4-BE49-F238E27FC236}">
                <a16:creationId xmlns:a16="http://schemas.microsoft.com/office/drawing/2014/main" id="{E14F6790-DEB9-4846-9986-C867985F2E08}"/>
              </a:ext>
            </a:extLst>
          </p:cNvPr>
          <p:cNvSpPr>
            <a:spLocks noChangeArrowheads="1"/>
          </p:cNvSpPr>
          <p:nvPr/>
        </p:nvSpPr>
        <p:spPr bwMode="auto">
          <a:xfrm>
            <a:off x="7834536" y="5226732"/>
            <a:ext cx="8064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en-GB" altLang="en-US" sz="2200" dirty="0"/>
              <a:t>Time</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02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2020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02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020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019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019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2018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2021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2022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2021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202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182" grpId="0"/>
      <p:bldP spid="220191" grpId="0"/>
      <p:bldP spid="220194" grpId="0"/>
      <p:bldP spid="220207" grpId="0"/>
      <p:bldP spid="220209" grpId="0"/>
      <p:bldP spid="220211" grpId="0" animBg="1"/>
      <p:bldP spid="220212" grpId="0" animBg="1"/>
      <p:bldP spid="220213" grpId="0" animBg="1"/>
      <p:bldP spid="220214" grpId="0" animBg="1"/>
      <p:bldP spid="220219" grpId="0" animBg="1"/>
      <p:bldP spid="220220" grpId="0" animBg="1"/>
    </p:bldLst>
  </p:timing>
</p:sld>
</file>

<file path=ppt/slides/slide2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118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CE0DD858-27F1-46EB-8822-4F6C9D32DC26}" type="slidenum">
              <a:rPr lang="de-DE" altLang="en-US" sz="1600" smtClean="0"/>
              <a:pPr>
                <a:spcBef>
                  <a:spcPct val="0"/>
                </a:spcBef>
                <a:buClrTx/>
                <a:buFontTx/>
                <a:buNone/>
              </a:pPr>
              <a:t>202</a:t>
            </a:fld>
            <a:r>
              <a:rPr lang="de-DE" altLang="en-US" sz="1600"/>
              <a:t> -</a:t>
            </a:r>
          </a:p>
        </p:txBody>
      </p:sp>
      <p:sp>
        <p:nvSpPr>
          <p:cNvPr id="22118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47A1995-5D18-4BD3-9374-DB3B4F654710}" type="slidenum">
              <a:rPr lang="de-DE" altLang="en-US" sz="1600" b="1"/>
              <a:pPr algn="r" eaLnBrk="1" hangingPunct="1">
                <a:spcBef>
                  <a:spcPct val="0"/>
                </a:spcBef>
                <a:buClrTx/>
                <a:buFontTx/>
                <a:buNone/>
              </a:pPr>
              <a:t>202</a:t>
            </a:fld>
            <a:r>
              <a:rPr lang="de-DE" altLang="en-US" sz="1600" b="1"/>
              <a:t> -</a:t>
            </a:r>
          </a:p>
        </p:txBody>
      </p:sp>
      <p:sp>
        <p:nvSpPr>
          <p:cNvPr id="221188"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21189" name="Rectangle 2"/>
          <p:cNvSpPr>
            <a:spLocks noGrp="1" noChangeArrowheads="1"/>
          </p:cNvSpPr>
          <p:nvPr>
            <p:ph type="body" idx="4294967295"/>
          </p:nvPr>
        </p:nvSpPr>
        <p:spPr>
          <a:xfrm>
            <a:off x="328613" y="1165225"/>
            <a:ext cx="8656637" cy="5249863"/>
          </a:xfrm>
          <a:noFill/>
        </p:spPr>
        <p:txBody>
          <a:bodyPr/>
          <a:lstStyle/>
          <a:p>
            <a:pPr marL="571500" indent="-571500" eaLnBrk="1" hangingPunct="1"/>
            <a:r>
              <a:rPr lang="en-US" altLang="en-US"/>
              <a:t>Based on the concept of anti-cyclical fiscal policy, the “</a:t>
            </a:r>
            <a:r>
              <a:rPr lang="en-US" altLang="en-US">
                <a:solidFill>
                  <a:srgbClr val="00FF00"/>
                </a:solidFill>
              </a:rPr>
              <a:t>Law for Stability and Growth</a:t>
            </a:r>
            <a:r>
              <a:rPr lang="en-US" altLang="en-US"/>
              <a:t>” (Stabilitäts- und Wachstumsgesetz) was implemented by the minister of economic affairs </a:t>
            </a:r>
            <a:r>
              <a:rPr lang="en-US" altLang="en-US">
                <a:solidFill>
                  <a:srgbClr val="00FF00"/>
                </a:solidFill>
              </a:rPr>
              <a:t>Karl Schiller</a:t>
            </a:r>
            <a:r>
              <a:rPr lang="en-US" altLang="en-US"/>
              <a:t> in </a:t>
            </a:r>
            <a:r>
              <a:rPr lang="en-US" altLang="en-US">
                <a:solidFill>
                  <a:srgbClr val="00FF00"/>
                </a:solidFill>
              </a:rPr>
              <a:t>1967</a:t>
            </a:r>
            <a:r>
              <a:rPr lang="en-US" altLang="en-US"/>
              <a:t>.</a:t>
            </a:r>
          </a:p>
          <a:p>
            <a:pPr marL="571500" indent="-571500" eaLnBrk="1" hangingPunct="1">
              <a:lnSpc>
                <a:spcPct val="20000"/>
              </a:lnSpc>
            </a:pPr>
            <a:endParaRPr lang="en-US" altLang="en-US"/>
          </a:p>
          <a:p>
            <a:pPr marL="571500" indent="-571500" eaLnBrk="1" hangingPunct="1"/>
            <a:r>
              <a:rPr lang="en-US" altLang="en-US"/>
              <a:t>This law was considerably influenced by the experience of having successfully </a:t>
            </a:r>
            <a:r>
              <a:rPr lang="en-US" altLang="en-US">
                <a:solidFill>
                  <a:srgbClr val="00FF00"/>
                </a:solidFill>
              </a:rPr>
              <a:t>managed the first large recession </a:t>
            </a:r>
            <a:r>
              <a:rPr lang="en-US" altLang="en-US"/>
              <a:t>of the post-war period </a:t>
            </a:r>
            <a:r>
              <a:rPr lang="en-US" altLang="en-US">
                <a:solidFill>
                  <a:srgbClr val="00FF00"/>
                </a:solidFill>
              </a:rPr>
              <a:t>(1966-67)</a:t>
            </a:r>
            <a:r>
              <a:rPr lang="en-US" altLang="en-US"/>
              <a:t> with the help of Keynesian inspired fiscal policy.</a:t>
            </a:r>
          </a:p>
          <a:p>
            <a:pPr marL="571500" indent="-571500" eaLnBrk="1" hangingPunct="1">
              <a:lnSpc>
                <a:spcPct val="20000"/>
              </a:lnSpc>
            </a:pPr>
            <a:endParaRPr lang="en-US" altLang="en-US"/>
          </a:p>
          <a:p>
            <a:pPr marL="571500" indent="-571500" eaLnBrk="1" hangingPunct="1"/>
            <a:r>
              <a:rPr lang="en-US" altLang="en-US"/>
              <a:t>One important purpose of this law was the </a:t>
            </a:r>
            <a:r>
              <a:rPr lang="en-US" altLang="en-US">
                <a:solidFill>
                  <a:srgbClr val="00FF00"/>
                </a:solidFill>
              </a:rPr>
              <a:t>reduction of the </a:t>
            </a:r>
            <a:r>
              <a:rPr lang="en-US" altLang="en-US">
                <a:solidFill>
                  <a:schemeClr val="hlink"/>
                </a:solidFill>
              </a:rPr>
              <a:t>inside implementation lag</a:t>
            </a:r>
            <a:r>
              <a:rPr lang="en-US" altLang="en-US"/>
              <a:t> in the execution of Keynesian business cycles policies.</a:t>
            </a:r>
          </a:p>
          <a:p>
            <a:pPr marL="571500" indent="-571500" eaLnBrk="1" hangingPunct="1"/>
            <a:endParaRPr lang="en-US" altLang="en-US"/>
          </a:p>
        </p:txBody>
      </p:sp>
      <p:sp>
        <p:nvSpPr>
          <p:cNvPr id="8194051" name="Rectangle 3"/>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600" dirty="0"/>
              <a:t> </a:t>
            </a:r>
            <a:r>
              <a:rPr lang="en-US" sz="2400" dirty="0">
                <a:effectLst/>
              </a:rPr>
              <a:t>4.5.2. Case Study: Fiscal Policy in Germany</a:t>
            </a:r>
            <a:endParaRPr lang="de-DE" sz="2400" dirty="0">
              <a:effectLst/>
            </a:endParaRPr>
          </a:p>
        </p:txBody>
      </p:sp>
    </p:spTree>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221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71BD3EB-76B3-40AC-BB4C-D8DC11A27D3D}" type="slidenum">
              <a:rPr lang="de-DE" altLang="en-US" sz="1600" smtClean="0"/>
              <a:pPr>
                <a:spcBef>
                  <a:spcPct val="0"/>
                </a:spcBef>
                <a:buClrTx/>
                <a:buFontTx/>
                <a:buNone/>
              </a:pPr>
              <a:t>203</a:t>
            </a:fld>
            <a:r>
              <a:rPr lang="de-DE" altLang="en-US" sz="1600"/>
              <a:t> -</a:t>
            </a:r>
          </a:p>
        </p:txBody>
      </p:sp>
      <p:sp>
        <p:nvSpPr>
          <p:cNvPr id="22221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6112C49-960B-4032-871A-7BDAC3BCE8FE}" type="slidenum">
              <a:rPr lang="de-DE" altLang="en-US" sz="1600" b="1"/>
              <a:pPr algn="r" eaLnBrk="1" hangingPunct="1">
                <a:spcBef>
                  <a:spcPct val="0"/>
                </a:spcBef>
                <a:buClrTx/>
                <a:buFontTx/>
                <a:buNone/>
              </a:pPr>
              <a:t>203</a:t>
            </a:fld>
            <a:r>
              <a:rPr lang="de-DE" altLang="en-US" sz="1600" b="1"/>
              <a:t> -</a:t>
            </a:r>
          </a:p>
        </p:txBody>
      </p:sp>
      <p:sp>
        <p:nvSpPr>
          <p:cNvPr id="22221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196098" name="Rectangle 2"/>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600" dirty="0"/>
              <a:t> </a:t>
            </a:r>
            <a:r>
              <a:rPr lang="en-US" sz="2400" dirty="0">
                <a:effectLst/>
              </a:rPr>
              <a:t>4.5.2. Case Study: Fiscal Policy in Germany</a:t>
            </a:r>
            <a:endParaRPr lang="de-DE" sz="2400" dirty="0">
              <a:effectLst/>
            </a:endParaRPr>
          </a:p>
        </p:txBody>
      </p:sp>
      <p:sp>
        <p:nvSpPr>
          <p:cNvPr id="222214" name="Rectangle 3"/>
          <p:cNvSpPr>
            <a:spLocks noGrp="1" noChangeArrowheads="1"/>
          </p:cNvSpPr>
          <p:nvPr>
            <p:ph type="body" idx="4294967295"/>
          </p:nvPr>
        </p:nvSpPr>
        <p:spPr>
          <a:xfrm>
            <a:off x="328613" y="1185863"/>
            <a:ext cx="8815387" cy="5529262"/>
          </a:xfrm>
          <a:noFill/>
        </p:spPr>
        <p:txBody>
          <a:bodyPr/>
          <a:lstStyle/>
          <a:p>
            <a:pPr marL="571500" indent="-571500" eaLnBrk="1" hangingPunct="1">
              <a:tabLst>
                <a:tab pos="1882775" algn="l"/>
              </a:tabLst>
            </a:pPr>
            <a:r>
              <a:rPr lang="en-US" altLang="en-US"/>
              <a:t>The policy instruments of the Law for Stability and Growth:</a:t>
            </a:r>
          </a:p>
          <a:p>
            <a:pPr marL="571500" indent="-571500" eaLnBrk="1" hangingPunct="1">
              <a:lnSpc>
                <a:spcPct val="30000"/>
              </a:lnSpc>
              <a:buFont typeface="Arial Unicode MS" pitchFamily="34" charset="-128"/>
              <a:buNone/>
              <a:tabLst>
                <a:tab pos="1882775" algn="l"/>
              </a:tabLst>
            </a:pPr>
            <a:endParaRPr lang="en-US" altLang="en-US"/>
          </a:p>
          <a:p>
            <a:pPr marL="952500" lvl="1" indent="-495300" eaLnBrk="1" hangingPunct="1">
              <a:tabLst>
                <a:tab pos="1882775" algn="l"/>
              </a:tabLst>
            </a:pPr>
            <a:r>
              <a:rPr lang="en-US" altLang="en-US">
                <a:solidFill>
                  <a:srgbClr val="00FF00"/>
                </a:solidFill>
              </a:rPr>
              <a:t>Authorization </a:t>
            </a:r>
            <a:r>
              <a:rPr lang="en-US" altLang="en-US"/>
              <a:t>(but </a:t>
            </a:r>
            <a:r>
              <a:rPr lang="en-US" altLang="en-US">
                <a:solidFill>
                  <a:schemeClr val="hlink"/>
                </a:solidFill>
              </a:rPr>
              <a:t>no obligation</a:t>
            </a:r>
            <a:r>
              <a:rPr lang="en-US" altLang="en-US"/>
              <a:t>) of the federal government to immediately change government consumption in the face of an “</a:t>
            </a:r>
            <a:r>
              <a:rPr lang="en-US" altLang="en-US">
                <a:solidFill>
                  <a:srgbClr val="00FF00"/>
                </a:solidFill>
              </a:rPr>
              <a:t>economic imbalance on the goods market</a:t>
            </a:r>
            <a:r>
              <a:rPr lang="en-US" altLang="en-US"/>
              <a:t>”:</a:t>
            </a:r>
          </a:p>
          <a:p>
            <a:pPr marL="952500" lvl="1" indent="-495300" eaLnBrk="1" hangingPunct="1">
              <a:lnSpc>
                <a:spcPct val="30000"/>
              </a:lnSpc>
              <a:tabLst>
                <a:tab pos="1882775" algn="l"/>
              </a:tabLst>
            </a:pPr>
            <a:endParaRPr lang="en-US" altLang="en-US"/>
          </a:p>
          <a:p>
            <a:pPr marL="1371600" lvl="2" indent="-457200" eaLnBrk="1" hangingPunct="1">
              <a:tabLst>
                <a:tab pos="1882775" algn="l"/>
              </a:tabLst>
            </a:pPr>
            <a:r>
              <a:rPr lang="en-US" altLang="en-US"/>
              <a:t>In a period of </a:t>
            </a:r>
            <a:r>
              <a:rPr lang="en-US" altLang="en-US">
                <a:solidFill>
                  <a:srgbClr val="00FF00"/>
                </a:solidFill>
              </a:rPr>
              <a:t>economic boom</a:t>
            </a:r>
            <a:r>
              <a:rPr lang="en-US" altLang="en-US"/>
              <a:t>, the reduction of government consumption should be used to </a:t>
            </a:r>
            <a:r>
              <a:rPr lang="en-US" altLang="en-US">
                <a:solidFill>
                  <a:srgbClr val="00FF00"/>
                </a:solidFill>
              </a:rPr>
              <a:t>amortize government debt</a:t>
            </a:r>
            <a:r>
              <a:rPr lang="en-US" altLang="en-US"/>
              <a:t>.</a:t>
            </a:r>
          </a:p>
          <a:p>
            <a:pPr marL="1371600" lvl="2" indent="-457200" eaLnBrk="1" hangingPunct="1">
              <a:lnSpc>
                <a:spcPct val="10000"/>
              </a:lnSpc>
              <a:buFont typeface="Arial Unicode MS" pitchFamily="34" charset="-128"/>
              <a:buNone/>
              <a:tabLst>
                <a:tab pos="1882775" algn="l"/>
              </a:tabLst>
            </a:pPr>
            <a:endParaRPr lang="en-US" altLang="en-US"/>
          </a:p>
          <a:p>
            <a:pPr marL="1371600" lvl="2" indent="-457200" eaLnBrk="1" hangingPunct="1">
              <a:tabLst>
                <a:tab pos="1882775" algn="l"/>
              </a:tabLst>
            </a:pPr>
            <a:r>
              <a:rPr lang="en-US" altLang="en-US"/>
              <a:t>In a </a:t>
            </a:r>
            <a:r>
              <a:rPr lang="en-US" altLang="en-US">
                <a:solidFill>
                  <a:srgbClr val="00FF00"/>
                </a:solidFill>
              </a:rPr>
              <a:t>recession</a:t>
            </a:r>
            <a:r>
              <a:rPr lang="en-US" altLang="en-US"/>
              <a:t>, the </a:t>
            </a:r>
            <a:r>
              <a:rPr lang="en-US" altLang="en-US">
                <a:solidFill>
                  <a:srgbClr val="00FF00"/>
                </a:solidFill>
              </a:rPr>
              <a:t>increase in government consumption</a:t>
            </a:r>
            <a:r>
              <a:rPr lang="en-US" altLang="en-US"/>
              <a:t> should be financed with debt up to a volume of 5 Bn. €.</a:t>
            </a:r>
          </a:p>
          <a:p>
            <a:pPr marL="571500" indent="-571500" eaLnBrk="1" hangingPunct="1">
              <a:tabLst>
                <a:tab pos="1882775" algn="l"/>
              </a:tabLst>
            </a:pPr>
            <a:r>
              <a:rPr lang="en-US" altLang="en-US"/>
              <a:t>Consequently, </a:t>
            </a:r>
          </a:p>
          <a:p>
            <a:pPr marL="952500" lvl="1" indent="-495300" eaLnBrk="1" hangingPunct="1">
              <a:tabLst>
                <a:tab pos="1882775" algn="l"/>
              </a:tabLst>
            </a:pPr>
            <a:r>
              <a:rPr lang="en-US" altLang="en-US"/>
              <a:t>in a </a:t>
            </a:r>
            <a:r>
              <a:rPr lang="en-US" altLang="en-US">
                <a:solidFill>
                  <a:srgbClr val="00FF00"/>
                </a:solidFill>
              </a:rPr>
              <a:t>boom</a:t>
            </a:r>
            <a:r>
              <a:rPr lang="en-US" altLang="en-US"/>
              <a:t>, we should observe a </a:t>
            </a:r>
            <a:r>
              <a:rPr lang="en-US" altLang="en-US">
                <a:solidFill>
                  <a:srgbClr val="00FF00"/>
                </a:solidFill>
              </a:rPr>
              <a:t>surplus</a:t>
            </a:r>
            <a:r>
              <a:rPr lang="en-US" altLang="en-US"/>
              <a:t> in the government </a:t>
            </a:r>
            <a:r>
              <a:rPr lang="en-US" altLang="en-US">
                <a:solidFill>
                  <a:srgbClr val="00FF00"/>
                </a:solidFill>
              </a:rPr>
              <a:t>budget</a:t>
            </a:r>
            <a:r>
              <a:rPr lang="en-US" altLang="en-US"/>
              <a:t> and</a:t>
            </a:r>
          </a:p>
          <a:p>
            <a:pPr marL="952500" lvl="1" indent="-495300" eaLnBrk="1" hangingPunct="1">
              <a:tabLst>
                <a:tab pos="1882775" algn="l"/>
              </a:tabLst>
            </a:pPr>
            <a:r>
              <a:rPr lang="en-US" altLang="en-US"/>
              <a:t>in a </a:t>
            </a:r>
            <a:r>
              <a:rPr lang="en-US" altLang="en-US">
                <a:solidFill>
                  <a:srgbClr val="00FF00"/>
                </a:solidFill>
              </a:rPr>
              <a:t>recession</a:t>
            </a:r>
            <a:r>
              <a:rPr lang="en-US" altLang="en-US"/>
              <a:t>, we should observe a </a:t>
            </a:r>
            <a:r>
              <a:rPr lang="en-US" altLang="en-US">
                <a:solidFill>
                  <a:srgbClr val="00FF00"/>
                </a:solidFill>
              </a:rPr>
              <a:t>deficit</a:t>
            </a:r>
            <a:r>
              <a:rPr lang="en-US" altLang="en-US"/>
              <a:t> in the government budget.</a:t>
            </a:r>
          </a:p>
          <a:p>
            <a:pPr marL="952500" lvl="1" indent="-495300" eaLnBrk="1" hangingPunct="1">
              <a:tabLst>
                <a:tab pos="1882775" algn="l"/>
              </a:tabLst>
            </a:pPr>
            <a:endParaRPr lang="en-US" altLang="en-US"/>
          </a:p>
        </p:txBody>
      </p:sp>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3" name="Object 2">
            <a:extLst>
              <a:ext uri="{FF2B5EF4-FFF2-40B4-BE49-F238E27FC236}">
                <a16:creationId xmlns:a16="http://schemas.microsoft.com/office/drawing/2014/main" id="{E94CE000-EA93-429F-8DF4-A94CAB0B3C1A}"/>
              </a:ext>
            </a:extLst>
          </p:cNvPr>
          <p:cNvGraphicFramePr>
            <a:graphicFrameLocks noChangeAspect="1"/>
          </p:cNvGraphicFramePr>
          <p:nvPr>
            <p:extLst>
              <p:ext uri="{D42A27DB-BD31-4B8C-83A1-F6EECF244321}">
                <p14:modId xmlns:p14="http://schemas.microsoft.com/office/powerpoint/2010/main" val="399266651"/>
              </p:ext>
            </p:extLst>
          </p:nvPr>
        </p:nvGraphicFramePr>
        <p:xfrm>
          <a:off x="-41275" y="-55563"/>
          <a:ext cx="9242425" cy="6969126"/>
        </p:xfrm>
        <a:graphic>
          <a:graphicData uri="http://schemas.openxmlformats.org/presentationml/2006/ole">
            <mc:AlternateContent xmlns:mc="http://schemas.openxmlformats.org/markup-compatibility/2006">
              <mc:Choice xmlns:v="urn:schemas-microsoft-com:vml" Requires="v">
                <p:oleObj spid="_x0000_s223721" name="Worksheet" r:id="rId4" imgW="9239110" imgH="5743575" progId="Excel.Sheet.8">
                  <p:link updateAutomatic="1"/>
                </p:oleObj>
              </mc:Choice>
              <mc:Fallback>
                <p:oleObj name="Worksheet" r:id="rId4" imgW="9239110" imgH="5743575" progId="Excel.Sheet.8">
                  <p:link updateAutomatic="1"/>
                  <p:pic>
                    <p:nvPicPr>
                      <p:cNvPr id="0" name=""/>
                      <p:cNvPicPr/>
                      <p:nvPr/>
                    </p:nvPicPr>
                    <p:blipFill>
                      <a:blip r:embed="rId5"/>
                      <a:stretch>
                        <a:fillRect/>
                      </a:stretch>
                    </p:blipFill>
                    <p:spPr>
                      <a:xfrm>
                        <a:off x="-41275" y="-55563"/>
                        <a:ext cx="9242425" cy="6969126"/>
                      </a:xfrm>
                      <a:prstGeom prst="rect">
                        <a:avLst/>
                      </a:prstGeom>
                    </p:spPr>
                  </p:pic>
                </p:oleObj>
              </mc:Fallback>
            </mc:AlternateContent>
          </a:graphicData>
        </a:graphic>
      </p:graphicFrame>
      <p:sp>
        <p:nvSpPr>
          <p:cNvPr id="22323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6C7F526-1985-438A-AA94-18C23ED19799}" type="slidenum">
              <a:rPr lang="de-DE" altLang="en-US" sz="1600" smtClean="0"/>
              <a:pPr>
                <a:spcBef>
                  <a:spcPct val="0"/>
                </a:spcBef>
                <a:buClrTx/>
                <a:buFontTx/>
                <a:buNone/>
              </a:pPr>
              <a:t>204</a:t>
            </a:fld>
            <a:r>
              <a:rPr lang="de-DE" altLang="en-US" sz="1600"/>
              <a:t> -</a:t>
            </a:r>
          </a:p>
        </p:txBody>
      </p:sp>
      <p:sp>
        <p:nvSpPr>
          <p:cNvPr id="223237"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23238" name="Text Box 6"/>
          <p:cNvSpPr txBox="1">
            <a:spLocks noChangeArrowheads="1"/>
          </p:cNvSpPr>
          <p:nvPr/>
        </p:nvSpPr>
        <p:spPr bwMode="auto">
          <a:xfrm>
            <a:off x="-11113" y="6454775"/>
            <a:ext cx="2055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600">
                <a:solidFill>
                  <a:schemeClr val="bg2"/>
                </a:solidFill>
              </a:rPr>
              <a:t>Source: SVR (2004)</a:t>
            </a:r>
          </a:p>
        </p:txBody>
      </p:sp>
      <p:sp>
        <p:nvSpPr>
          <p:cNvPr id="822278" name="Line 9"/>
          <p:cNvSpPr>
            <a:spLocks noChangeShapeType="1"/>
          </p:cNvSpPr>
          <p:nvPr/>
        </p:nvSpPr>
        <p:spPr bwMode="auto">
          <a:xfrm>
            <a:off x="5702300" y="1204913"/>
            <a:ext cx="549275" cy="338137"/>
          </a:xfrm>
          <a:prstGeom prst="line">
            <a:avLst/>
          </a:prstGeom>
          <a:noFill/>
          <a:ln w="28575">
            <a:solidFill>
              <a:srgbClr val="00FF00"/>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22279" name="Rectangle 8"/>
          <p:cNvSpPr>
            <a:spLocks noChangeArrowheads="1"/>
          </p:cNvSpPr>
          <p:nvPr/>
        </p:nvSpPr>
        <p:spPr bwMode="auto">
          <a:xfrm>
            <a:off x="4116388" y="1023938"/>
            <a:ext cx="1881187" cy="425450"/>
          </a:xfrm>
          <a:prstGeom prst="rect">
            <a:avLst/>
          </a:prstGeom>
          <a:solidFill>
            <a:srgbClr val="FFFFCC"/>
          </a:solidFill>
          <a:ln w="28575">
            <a:solidFill>
              <a:srgbClr val="FF0000"/>
            </a:solidFill>
            <a:miter lim="800000"/>
            <a:headEnd/>
            <a:tailEnd/>
          </a:ln>
        </p:spPr>
        <p:txBody>
          <a:bodyPr lIns="92075" tIns="46038" rIns="92075" bIns="46038">
            <a:spAutoFit/>
          </a:bodyPr>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a:spcBef>
                <a:spcPct val="0"/>
              </a:spcBef>
              <a:buClrTx/>
              <a:buFontTx/>
              <a:buNone/>
            </a:pPr>
            <a:r>
              <a:rPr lang="en-GB" altLang="en-US" sz="2000">
                <a:solidFill>
                  <a:srgbClr val="3333FF"/>
                </a:solidFill>
              </a:rPr>
              <a:t>UMTS-Auction</a:t>
            </a:r>
          </a:p>
        </p:txBody>
      </p:sp>
      <p:grpSp>
        <p:nvGrpSpPr>
          <p:cNvPr id="2" name="Group 11"/>
          <p:cNvGrpSpPr>
            <a:grpSpLocks/>
          </p:cNvGrpSpPr>
          <p:nvPr/>
        </p:nvGrpSpPr>
        <p:grpSpPr bwMode="auto">
          <a:xfrm>
            <a:off x="1575634" y="4832350"/>
            <a:ext cx="3792537" cy="650875"/>
            <a:chOff x="1685" y="3140"/>
            <a:chExt cx="2389" cy="410"/>
          </a:xfrm>
        </p:grpSpPr>
        <p:sp>
          <p:nvSpPr>
            <p:cNvPr id="223242" name="Line 11"/>
            <p:cNvSpPr>
              <a:spLocks noChangeShapeType="1"/>
            </p:cNvSpPr>
            <p:nvPr/>
          </p:nvSpPr>
          <p:spPr bwMode="auto">
            <a:xfrm flipV="1">
              <a:off x="3806" y="3307"/>
              <a:ext cx="268" cy="107"/>
            </a:xfrm>
            <a:prstGeom prst="line">
              <a:avLst/>
            </a:prstGeom>
            <a:noFill/>
            <a:ln w="28575">
              <a:solidFill>
                <a:srgbClr val="00FF00"/>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23243" name="Rectangle 10"/>
            <p:cNvSpPr>
              <a:spLocks noChangeArrowheads="1"/>
            </p:cNvSpPr>
            <p:nvPr/>
          </p:nvSpPr>
          <p:spPr bwMode="auto">
            <a:xfrm>
              <a:off x="1685" y="3140"/>
              <a:ext cx="2219" cy="410"/>
            </a:xfrm>
            <a:prstGeom prst="rect">
              <a:avLst/>
            </a:prstGeom>
            <a:solidFill>
              <a:srgbClr val="FFFFCC"/>
            </a:solidFill>
            <a:ln w="28575">
              <a:solidFill>
                <a:srgbClr val="FF0000"/>
              </a:solidFill>
              <a:miter lim="800000"/>
              <a:headEnd/>
              <a:tailEnd/>
            </a:ln>
          </p:spPr>
          <p:txBody>
            <a:bodyPr lIns="0" tIns="0" rIns="0" bIns="0"/>
            <a:lstStyle>
              <a:lvl1pPr defTabSz="7620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defTabSz="76200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defTabSz="7620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defTabSz="7620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defTabSz="7620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defTabSz="7620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a:spcBef>
                  <a:spcPct val="0"/>
                </a:spcBef>
                <a:buClrTx/>
                <a:buFontTx/>
                <a:buNone/>
              </a:pPr>
              <a:r>
                <a:rPr lang="en-GB" altLang="en-US" sz="2000" dirty="0">
                  <a:solidFill>
                    <a:srgbClr val="3333FF"/>
                  </a:solidFill>
                </a:rPr>
                <a:t>Acceptance of the </a:t>
              </a:r>
              <a:r>
                <a:rPr lang="en-GB" altLang="en-US" sz="2000" dirty="0" err="1">
                  <a:solidFill>
                    <a:srgbClr val="3333FF"/>
                  </a:solidFill>
                </a:rPr>
                <a:t>Treuhand</a:t>
              </a:r>
              <a:r>
                <a:rPr lang="en-GB" altLang="en-US" sz="2000" dirty="0">
                  <a:solidFill>
                    <a:srgbClr val="3333FF"/>
                  </a:solidFill>
                </a:rPr>
                <a:t>-Debt by the Government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22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2227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2278" grpId="0" animBg="1"/>
      <p:bldP spid="822279" grpId="0" animBg="1"/>
    </p:bldLst>
  </p:timing>
</p:sld>
</file>

<file path=ppt/slides/slide20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425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88EB2BB-2BAF-4D7E-A2FD-02CE2B43DCCD}" type="slidenum">
              <a:rPr lang="de-DE" altLang="en-US" sz="1600" smtClean="0"/>
              <a:pPr>
                <a:spcBef>
                  <a:spcPct val="0"/>
                </a:spcBef>
                <a:buClrTx/>
                <a:buFontTx/>
                <a:buNone/>
              </a:pPr>
              <a:t>205</a:t>
            </a:fld>
            <a:r>
              <a:rPr lang="de-DE" altLang="en-US" sz="1600"/>
              <a:t> -</a:t>
            </a:r>
          </a:p>
        </p:txBody>
      </p:sp>
      <p:sp>
        <p:nvSpPr>
          <p:cNvPr id="22425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C70F2815-3746-49DA-913C-A7C03BB1DA5F}" type="slidenum">
              <a:rPr lang="de-DE" altLang="en-US" sz="1600" b="1"/>
              <a:pPr algn="r" eaLnBrk="1" hangingPunct="1">
                <a:spcBef>
                  <a:spcPct val="0"/>
                </a:spcBef>
                <a:buClrTx/>
                <a:buFontTx/>
                <a:buNone/>
              </a:pPr>
              <a:t>205</a:t>
            </a:fld>
            <a:r>
              <a:rPr lang="de-DE" altLang="en-US" sz="1600" b="1"/>
              <a:t> -</a:t>
            </a:r>
          </a:p>
        </p:txBody>
      </p:sp>
      <p:sp>
        <p:nvSpPr>
          <p:cNvPr id="22426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204290" name="Rectangle 2"/>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600" dirty="0"/>
              <a:t> </a:t>
            </a:r>
            <a:r>
              <a:rPr lang="en-US" sz="2400" dirty="0">
                <a:effectLst/>
              </a:rPr>
              <a:t>4.5.2. Case Study: Fiscal Policy in Germany</a:t>
            </a:r>
            <a:endParaRPr lang="de-DE" sz="2400" dirty="0">
              <a:effectLst/>
            </a:endParaRPr>
          </a:p>
        </p:txBody>
      </p:sp>
      <p:sp>
        <p:nvSpPr>
          <p:cNvPr id="224262" name="Rectangle 3"/>
          <p:cNvSpPr>
            <a:spLocks noGrp="1" noChangeArrowheads="1"/>
          </p:cNvSpPr>
          <p:nvPr>
            <p:ph type="body" idx="4294967295"/>
          </p:nvPr>
        </p:nvSpPr>
        <p:spPr>
          <a:xfrm>
            <a:off x="328613" y="1185863"/>
            <a:ext cx="8843962" cy="5529262"/>
          </a:xfrm>
          <a:noFill/>
        </p:spPr>
        <p:txBody>
          <a:bodyPr/>
          <a:lstStyle/>
          <a:p>
            <a:pPr marL="571500" indent="-571500" eaLnBrk="1" hangingPunct="1">
              <a:lnSpc>
                <a:spcPct val="90000"/>
              </a:lnSpc>
              <a:tabLst>
                <a:tab pos="1882775" algn="l"/>
              </a:tabLst>
            </a:pPr>
            <a:r>
              <a:rPr lang="en-US" altLang="en-US" sz="2100" dirty="0"/>
              <a:t>As these charts show, there is no strong evidence that </a:t>
            </a:r>
            <a:r>
              <a:rPr lang="en-US" altLang="en-US" sz="2100" dirty="0">
                <a:solidFill>
                  <a:srgbClr val="00FF00"/>
                </a:solidFill>
              </a:rPr>
              <a:t>German governments</a:t>
            </a:r>
            <a:r>
              <a:rPr lang="en-US" altLang="en-US" sz="2100" dirty="0"/>
              <a:t> since 1970 have </a:t>
            </a:r>
            <a:r>
              <a:rPr lang="en-US" altLang="en-US" sz="2100" dirty="0">
                <a:solidFill>
                  <a:srgbClr val="00FF00"/>
                </a:solidFill>
              </a:rPr>
              <a:t>followed</a:t>
            </a:r>
            <a:r>
              <a:rPr lang="en-US" altLang="en-US" sz="2100" dirty="0"/>
              <a:t> the theory of </a:t>
            </a:r>
            <a:r>
              <a:rPr lang="en-US" altLang="en-US" sz="2100" dirty="0">
                <a:solidFill>
                  <a:srgbClr val="00FF00"/>
                </a:solidFill>
              </a:rPr>
              <a:t>anti-cyclical fiscal policy</a:t>
            </a:r>
            <a:r>
              <a:rPr lang="en-US" altLang="en-US" sz="2100" dirty="0"/>
              <a:t>.</a:t>
            </a:r>
            <a:endParaRPr lang="en-US" altLang="en-US" sz="2300" dirty="0"/>
          </a:p>
          <a:p>
            <a:pPr marL="571500" indent="-571500" eaLnBrk="1" hangingPunct="1">
              <a:lnSpc>
                <a:spcPct val="90000"/>
              </a:lnSpc>
              <a:tabLst>
                <a:tab pos="1882775" algn="l"/>
              </a:tabLst>
            </a:pPr>
            <a:r>
              <a:rPr lang="en-US" altLang="en-US" sz="2100" dirty="0"/>
              <a:t>If we add up the yearly budget deficits of the last chart (= </a:t>
            </a:r>
            <a:r>
              <a:rPr lang="en-US" altLang="en-US" sz="2100" dirty="0" err="1"/>
              <a:t>D</a:t>
            </a:r>
            <a:r>
              <a:rPr lang="en-US" altLang="en-US" sz="2100" baseline="-25000" dirty="0" err="1"/>
              <a:t>G,t</a:t>
            </a:r>
            <a:r>
              <a:rPr lang="en-US" altLang="en-US" sz="2100" dirty="0"/>
              <a:t>) over the past, we receive the </a:t>
            </a:r>
            <a:r>
              <a:rPr lang="en-US" altLang="en-US" sz="2100" dirty="0">
                <a:solidFill>
                  <a:srgbClr val="00FF00"/>
                </a:solidFill>
              </a:rPr>
              <a:t>level of accumulated government debt</a:t>
            </a:r>
            <a:r>
              <a:rPr lang="en-US" altLang="en-US" sz="2100" dirty="0"/>
              <a:t>:</a:t>
            </a:r>
          </a:p>
          <a:p>
            <a:pPr marL="571500" indent="-571500" eaLnBrk="1" hangingPunct="1">
              <a:lnSpc>
                <a:spcPct val="90000"/>
              </a:lnSpc>
              <a:buFont typeface="Arial Unicode MS" pitchFamily="34" charset="-128"/>
              <a:buNone/>
              <a:tabLst>
                <a:tab pos="1882775" algn="l"/>
              </a:tabLst>
            </a:pPr>
            <a:r>
              <a:rPr lang="en-US" altLang="en-US" sz="2100" dirty="0"/>
              <a:t>		</a:t>
            </a:r>
            <a:r>
              <a:rPr lang="en-US" altLang="en-US" sz="2100" dirty="0" err="1"/>
              <a:t>LAD</a:t>
            </a:r>
            <a:r>
              <a:rPr lang="en-US" altLang="en-US" sz="2100" baseline="-25000" dirty="0" err="1"/>
              <a:t>G,t</a:t>
            </a:r>
            <a:r>
              <a:rPr lang="en-US" altLang="en-US" sz="2100" dirty="0"/>
              <a:t> = </a:t>
            </a:r>
            <a:r>
              <a:rPr lang="en-US" altLang="en-US" sz="2100" dirty="0" err="1"/>
              <a:t>D</a:t>
            </a:r>
            <a:r>
              <a:rPr lang="en-US" altLang="en-US" sz="2100" baseline="-25000" dirty="0" err="1"/>
              <a:t>G,t</a:t>
            </a:r>
            <a:r>
              <a:rPr lang="en-US" altLang="en-US" sz="2100" dirty="0"/>
              <a:t> + </a:t>
            </a:r>
            <a:r>
              <a:rPr lang="en-US" altLang="en-US" sz="2100" dirty="0" err="1"/>
              <a:t>D</a:t>
            </a:r>
            <a:r>
              <a:rPr lang="en-US" altLang="en-US" sz="2100" baseline="-25000" dirty="0" err="1"/>
              <a:t>G,t</a:t>
            </a:r>
            <a:r>
              <a:rPr lang="en-US" altLang="en-US" sz="2100" baseline="-25000" dirty="0"/>
              <a:t>-1</a:t>
            </a:r>
            <a:r>
              <a:rPr lang="en-US" altLang="en-US" sz="2100" dirty="0"/>
              <a:t> + </a:t>
            </a:r>
            <a:r>
              <a:rPr lang="en-US" altLang="en-US" sz="2100" dirty="0" err="1"/>
              <a:t>D</a:t>
            </a:r>
            <a:r>
              <a:rPr lang="en-US" altLang="en-US" sz="2100" baseline="-25000" dirty="0" err="1"/>
              <a:t>G,t</a:t>
            </a:r>
            <a:r>
              <a:rPr lang="en-US" altLang="en-US" sz="2100" baseline="-25000" dirty="0"/>
              <a:t>-2</a:t>
            </a:r>
            <a:r>
              <a:rPr lang="en-US" altLang="en-US" sz="2100" dirty="0"/>
              <a:t> + </a:t>
            </a:r>
            <a:r>
              <a:rPr lang="en-US" altLang="en-US" sz="2100" dirty="0" err="1"/>
              <a:t>D</a:t>
            </a:r>
            <a:r>
              <a:rPr lang="en-US" altLang="en-US" sz="2100" baseline="-25000" dirty="0" err="1"/>
              <a:t>G,t</a:t>
            </a:r>
            <a:r>
              <a:rPr lang="en-US" altLang="en-US" sz="2100" baseline="-25000" dirty="0"/>
              <a:t>-3</a:t>
            </a:r>
            <a:r>
              <a:rPr lang="en-US" altLang="en-US" sz="2100" dirty="0"/>
              <a:t> +…</a:t>
            </a:r>
          </a:p>
          <a:p>
            <a:pPr marL="571500" indent="-571500" eaLnBrk="1" hangingPunct="1">
              <a:lnSpc>
                <a:spcPct val="90000"/>
              </a:lnSpc>
              <a:tabLst>
                <a:tab pos="1882775" algn="l"/>
              </a:tabLst>
            </a:pPr>
            <a:r>
              <a:rPr lang="en-US" altLang="en-US" sz="2100" dirty="0"/>
              <a:t>If we divide the </a:t>
            </a:r>
            <a:r>
              <a:rPr lang="en-US" altLang="en-US" sz="2100" dirty="0">
                <a:solidFill>
                  <a:srgbClr val="00FF00"/>
                </a:solidFill>
              </a:rPr>
              <a:t>level of accumulated government </a:t>
            </a:r>
            <a:r>
              <a:rPr lang="en-US" altLang="en-US" sz="2100" dirty="0"/>
              <a:t>debt up to a certain year t by the GDP level of this year, we receive the         </a:t>
            </a:r>
            <a:r>
              <a:rPr lang="en-US" altLang="en-US" sz="2100" dirty="0">
                <a:solidFill>
                  <a:srgbClr val="FFC000"/>
                </a:solidFill>
              </a:rPr>
              <a:t>debt-GDP ratio</a:t>
            </a:r>
            <a:r>
              <a:rPr lang="en-US" altLang="en-US" sz="2100" dirty="0"/>
              <a:t>:</a:t>
            </a:r>
          </a:p>
          <a:p>
            <a:pPr marL="571500" indent="-571500" eaLnBrk="1" hangingPunct="1">
              <a:lnSpc>
                <a:spcPct val="90000"/>
              </a:lnSpc>
              <a:buFont typeface="Arial Unicode MS" pitchFamily="34" charset="-128"/>
              <a:buNone/>
              <a:tabLst>
                <a:tab pos="1882775" algn="l"/>
              </a:tabLst>
            </a:pPr>
            <a:r>
              <a:rPr lang="en-US" altLang="en-US" sz="2100" dirty="0"/>
              <a:t>		              </a:t>
            </a:r>
            <a:r>
              <a:rPr lang="en-US" altLang="en-US" sz="2100" dirty="0" err="1"/>
              <a:t>LAD</a:t>
            </a:r>
            <a:r>
              <a:rPr lang="en-US" altLang="en-US" sz="2100" baseline="-25000" dirty="0" err="1"/>
              <a:t>G,t</a:t>
            </a:r>
            <a:r>
              <a:rPr lang="en-US" altLang="en-US" sz="2100" baseline="-25000" dirty="0"/>
              <a:t> </a:t>
            </a:r>
            <a:r>
              <a:rPr lang="en-US" altLang="en-US" sz="2100" dirty="0"/>
              <a:t>/ </a:t>
            </a:r>
            <a:r>
              <a:rPr lang="en-US" altLang="en-US" sz="2100" dirty="0" err="1"/>
              <a:t>GDP</a:t>
            </a:r>
            <a:r>
              <a:rPr lang="en-US" altLang="en-US" sz="2100" baseline="-25000" dirty="0" err="1"/>
              <a:t>t</a:t>
            </a:r>
            <a:endParaRPr lang="en-US" altLang="en-US" sz="2100" baseline="-25000" dirty="0"/>
          </a:p>
          <a:p>
            <a:pPr marL="952500" lvl="1" indent="-495300" eaLnBrk="1" hangingPunct="1">
              <a:lnSpc>
                <a:spcPct val="30000"/>
              </a:lnSpc>
              <a:tabLst>
                <a:tab pos="1882775" algn="l"/>
              </a:tabLst>
            </a:pPr>
            <a:endParaRPr lang="en-US" altLang="en-US" sz="2300" dirty="0"/>
          </a:p>
          <a:p>
            <a:pPr marL="571500" indent="-571500" eaLnBrk="1" hangingPunct="1">
              <a:lnSpc>
                <a:spcPct val="90000"/>
              </a:lnSpc>
              <a:tabLst>
                <a:tab pos="1882775" algn="l"/>
              </a:tabLst>
            </a:pPr>
            <a:r>
              <a:rPr lang="en-US" altLang="en-US" sz="2100" dirty="0"/>
              <a:t>If the growth rate of accumulated government debt is stronger than the growth rate of GDP, the </a:t>
            </a:r>
            <a:r>
              <a:rPr lang="en-US" altLang="en-US" sz="2100" dirty="0">
                <a:solidFill>
                  <a:srgbClr val="00FF00"/>
                </a:solidFill>
              </a:rPr>
              <a:t>debt-GDP ratio is growing</a:t>
            </a:r>
            <a:r>
              <a:rPr lang="en-US" altLang="en-US" sz="2100" dirty="0"/>
              <a:t>.</a:t>
            </a:r>
          </a:p>
          <a:p>
            <a:pPr marL="952500" lvl="1" indent="-495300" eaLnBrk="1" hangingPunct="1">
              <a:lnSpc>
                <a:spcPct val="30000"/>
              </a:lnSpc>
              <a:tabLst>
                <a:tab pos="1882775" algn="l"/>
              </a:tabLst>
            </a:pPr>
            <a:endParaRPr lang="en-US" altLang="en-US" sz="2300" dirty="0"/>
          </a:p>
          <a:p>
            <a:pPr marL="571500" indent="-571500" eaLnBrk="1" hangingPunct="1">
              <a:lnSpc>
                <a:spcPct val="90000"/>
              </a:lnSpc>
              <a:tabLst>
                <a:tab pos="1882775" algn="l"/>
              </a:tabLst>
            </a:pPr>
            <a:r>
              <a:rPr lang="en-US" altLang="en-US" sz="2100" dirty="0"/>
              <a:t>After the acceptance of the </a:t>
            </a:r>
            <a:r>
              <a:rPr lang="en-US" altLang="en-US" sz="2100" dirty="0" err="1"/>
              <a:t>Treuhand</a:t>
            </a:r>
            <a:r>
              <a:rPr lang="en-US" altLang="en-US" sz="2100" dirty="0"/>
              <a:t>-Debt by the government the debt-GDP ratio reached for the first time the </a:t>
            </a:r>
            <a:r>
              <a:rPr lang="en-US" altLang="en-US" sz="2100" dirty="0">
                <a:solidFill>
                  <a:srgbClr val="00FF00"/>
                </a:solidFill>
              </a:rPr>
              <a:t>60% limit</a:t>
            </a:r>
            <a:r>
              <a:rPr lang="en-US" altLang="en-US" sz="2100" dirty="0"/>
              <a:t> according to the definition </a:t>
            </a:r>
            <a:r>
              <a:rPr lang="en-US" altLang="en-US" sz="2100" dirty="0">
                <a:solidFill>
                  <a:srgbClr val="00FF00"/>
                </a:solidFill>
              </a:rPr>
              <a:t>of the Maastricht Treaty</a:t>
            </a:r>
            <a:r>
              <a:rPr lang="en-US" altLang="en-US" sz="2100" dirty="0"/>
              <a:t>, as the following diagram reveals: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4262">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4262">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4262">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4262">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24262">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24262">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28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673A546-D096-464B-8748-A26842D2331B}" type="slidenum">
              <a:rPr lang="de-DE" altLang="en-US" sz="1600" smtClean="0"/>
              <a:pPr>
                <a:spcBef>
                  <a:spcPct val="0"/>
                </a:spcBef>
                <a:buClrTx/>
                <a:buFontTx/>
                <a:buNone/>
              </a:pPr>
              <a:t>206</a:t>
            </a:fld>
            <a:r>
              <a:rPr lang="de-DE" altLang="en-US" sz="1600"/>
              <a:t> -</a:t>
            </a:r>
          </a:p>
        </p:txBody>
      </p:sp>
      <p:graphicFrame>
        <p:nvGraphicFramePr>
          <p:cNvPr id="225283" name="Object 7"/>
          <p:cNvGraphicFramePr>
            <a:graphicFrameLocks noChangeAspect="1"/>
          </p:cNvGraphicFramePr>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spid="_x0000_s225762" name="Diagramm" r:id="rId4" imgW="9239216" imgH="5753100" progId="Excel.Chart.8">
                  <p:link updateAutomatic="1"/>
                </p:oleObj>
              </mc:Choice>
              <mc:Fallback>
                <p:oleObj name="Diagramm" r:id="rId4" imgW="9239216" imgH="5753100" progId="Excel.Chart.8">
                  <p:link updateAutomatic="1"/>
                  <p:pic>
                    <p:nvPicPr>
                      <p:cNvPr id="0" name="Object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3366FF"/>
                            </a:solidFill>
                          </a14:hiddenFill>
                        </a:ext>
                        <a:ext uri="{91240B29-F687-4F45-9708-019B960494DF}">
                          <a14:hiddenLine xmlns:a14="http://schemas.microsoft.com/office/drawing/2010/main" w="38100" algn="ctr">
                            <a:solidFill>
                              <a:srgbClr val="FF0000"/>
                            </a:solidFill>
                            <a:miter lim="800000"/>
                            <a:headEnd type="none" w="lg" len="med"/>
                            <a:tailEnd type="none" w="lg"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25284"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93F71CB6-D1C1-4D1E-874B-D671DB559FFC}" type="slidenum">
              <a:rPr lang="de-DE" altLang="en-US" sz="1600" b="1"/>
              <a:pPr algn="r" eaLnBrk="1" hangingPunct="1">
                <a:spcBef>
                  <a:spcPct val="0"/>
                </a:spcBef>
                <a:buClrTx/>
                <a:buFontTx/>
                <a:buNone/>
              </a:pPr>
              <a:t>206</a:t>
            </a:fld>
            <a:r>
              <a:rPr lang="de-DE" altLang="en-US" sz="1600" b="1"/>
              <a:t> -</a:t>
            </a:r>
          </a:p>
        </p:txBody>
      </p:sp>
      <p:sp>
        <p:nvSpPr>
          <p:cNvPr id="225285"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25286" name="Line 6"/>
          <p:cNvSpPr>
            <a:spLocks noChangeShapeType="1"/>
          </p:cNvSpPr>
          <p:nvPr/>
        </p:nvSpPr>
        <p:spPr bwMode="auto">
          <a:xfrm>
            <a:off x="727075" y="2471738"/>
            <a:ext cx="8270875" cy="0"/>
          </a:xfrm>
          <a:prstGeom prst="line">
            <a:avLst/>
          </a:prstGeom>
          <a:noFill/>
          <a:ln w="38100">
            <a:solidFill>
              <a:srgbClr val="FF0000"/>
            </a:solidFill>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225287" name="Text Box 7"/>
          <p:cNvSpPr txBox="1">
            <a:spLocks noChangeArrowheads="1"/>
          </p:cNvSpPr>
          <p:nvPr/>
        </p:nvSpPr>
        <p:spPr bwMode="auto">
          <a:xfrm>
            <a:off x="-11113" y="6454775"/>
            <a:ext cx="2055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600">
                <a:solidFill>
                  <a:schemeClr val="bg2"/>
                </a:solidFill>
              </a:rPr>
              <a:t>Source: SVR (2004)</a:t>
            </a: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22630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F997E97-51B5-4DDA-B747-B2BEDB34B509}" type="slidenum">
              <a:rPr lang="de-DE" altLang="en-US" sz="1600" smtClean="0"/>
              <a:pPr>
                <a:spcBef>
                  <a:spcPct val="0"/>
                </a:spcBef>
                <a:buClrTx/>
                <a:buFontTx/>
                <a:buNone/>
              </a:pPr>
              <a:t>207</a:t>
            </a:fld>
            <a:r>
              <a:rPr lang="de-DE" altLang="en-US" sz="1600"/>
              <a:t> -</a:t>
            </a:r>
          </a:p>
        </p:txBody>
      </p:sp>
      <p:sp>
        <p:nvSpPr>
          <p:cNvPr id="22630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3D2E555-631A-47AB-884D-A87EF2AA17E4}" type="slidenum">
              <a:rPr lang="de-DE" altLang="en-US" sz="1600" b="1"/>
              <a:pPr algn="r" eaLnBrk="1" hangingPunct="1">
                <a:spcBef>
                  <a:spcPct val="0"/>
                </a:spcBef>
                <a:buClrTx/>
                <a:buFontTx/>
                <a:buNone/>
              </a:pPr>
              <a:t>207</a:t>
            </a:fld>
            <a:r>
              <a:rPr lang="de-DE" altLang="en-US" sz="1600" b="1"/>
              <a:t> -</a:t>
            </a:r>
          </a:p>
        </p:txBody>
      </p:sp>
      <p:sp>
        <p:nvSpPr>
          <p:cNvPr id="22630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308738"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226310" name="Rectangle 3"/>
          <p:cNvSpPr>
            <a:spLocks noGrp="1" noChangeArrowheads="1"/>
          </p:cNvSpPr>
          <p:nvPr>
            <p:ph type="body" idx="4294967295"/>
          </p:nvPr>
        </p:nvSpPr>
        <p:spPr>
          <a:xfrm>
            <a:off x="0" y="0"/>
            <a:ext cx="9144000" cy="6858000"/>
          </a:xfrm>
          <a:solidFill>
            <a:srgbClr val="FFFF99"/>
          </a:solidFill>
          <a:ln w="12700">
            <a:solidFill>
              <a:srgbClr val="FF0000"/>
            </a:solidFill>
            <a:miter lim="800000"/>
            <a:headEnd/>
            <a:tailEnd/>
          </a:ln>
        </p:spPr>
        <p:txBody>
          <a:bodyPr/>
          <a:lstStyle/>
          <a:p>
            <a:pPr marL="0" indent="0" eaLnBrk="1" hangingPunct="1">
              <a:lnSpc>
                <a:spcPct val="90000"/>
              </a:lnSpc>
              <a:buFont typeface="Arial Unicode MS" pitchFamily="34" charset="-128"/>
              <a:buNone/>
            </a:pPr>
            <a:r>
              <a:rPr lang="en-US" altLang="en-US" sz="2100" b="1" u="sng" dirty="0">
                <a:solidFill>
                  <a:srgbClr val="FF0000"/>
                </a:solidFill>
              </a:rPr>
              <a:t>Digression:</a:t>
            </a:r>
            <a:r>
              <a:rPr lang="en-US" altLang="en-US" sz="2100" b="1" u="sng" dirty="0">
                <a:solidFill>
                  <a:srgbClr val="3333FF"/>
                </a:solidFill>
              </a:rPr>
              <a:t> </a:t>
            </a:r>
            <a:r>
              <a:rPr lang="en-US" altLang="en-US" sz="2000" b="1" u="sng" dirty="0">
                <a:solidFill>
                  <a:srgbClr val="3333FF"/>
                </a:solidFill>
              </a:rPr>
              <a:t>Causes for the increase in the dept-to-GDP ratio in Germany</a:t>
            </a:r>
          </a:p>
          <a:p>
            <a:pPr marL="0" indent="0" eaLnBrk="1" hangingPunct="1">
              <a:lnSpc>
                <a:spcPct val="20000"/>
              </a:lnSpc>
              <a:buFont typeface="Arial Unicode MS" pitchFamily="34" charset="-128"/>
              <a:buNone/>
            </a:pPr>
            <a:endParaRPr lang="en-US" altLang="en-US" sz="2000" b="1" dirty="0">
              <a:solidFill>
                <a:srgbClr val="3333FF"/>
              </a:solidFill>
            </a:endParaRPr>
          </a:p>
          <a:p>
            <a:pPr lvl="1" eaLnBrk="1" hangingPunct="1">
              <a:lnSpc>
                <a:spcPct val="90000"/>
              </a:lnSpc>
            </a:pPr>
            <a:r>
              <a:rPr lang="en-US" altLang="en-US" sz="1900" dirty="0">
                <a:solidFill>
                  <a:srgbClr val="3333FF"/>
                </a:solidFill>
              </a:rPr>
              <a:t>Expansion of welfare state services at the beginning of the seventies by the government under chancellor Willy Brand (extension of retirement entitle-</a:t>
            </a:r>
            <a:r>
              <a:rPr lang="en-US" altLang="en-US" sz="1900" dirty="0" err="1">
                <a:solidFill>
                  <a:srgbClr val="3333FF"/>
                </a:solidFill>
              </a:rPr>
              <a:t>ments</a:t>
            </a:r>
            <a:r>
              <a:rPr lang="en-US" altLang="en-US" sz="1900" dirty="0">
                <a:solidFill>
                  <a:srgbClr val="3333FF"/>
                </a:solidFill>
              </a:rPr>
              <a:t>, increase in investments in social housing, increase in housing allow-</a:t>
            </a:r>
            <a:r>
              <a:rPr lang="en-US" altLang="en-US" sz="1900" dirty="0" err="1">
                <a:solidFill>
                  <a:srgbClr val="3333FF"/>
                </a:solidFill>
              </a:rPr>
              <a:t>ances</a:t>
            </a:r>
            <a:r>
              <a:rPr lang="en-US" altLang="en-US" sz="1900" dirty="0">
                <a:solidFill>
                  <a:srgbClr val="3333FF"/>
                </a:solidFill>
              </a:rPr>
              <a:t>, increase in government subsidies for the acquisition of personal assets).</a:t>
            </a:r>
          </a:p>
          <a:p>
            <a:pPr lvl="1" eaLnBrk="1" hangingPunct="1">
              <a:lnSpc>
                <a:spcPct val="90000"/>
              </a:lnSpc>
            </a:pPr>
            <a:r>
              <a:rPr lang="en-US" altLang="en-US" sz="1900" dirty="0">
                <a:solidFill>
                  <a:srgbClr val="3333FF"/>
                </a:solidFill>
              </a:rPr>
              <a:t>Decrease in GDP-Growth and government revenues in the course of the oil crisis of 1973.</a:t>
            </a:r>
          </a:p>
          <a:p>
            <a:pPr lvl="1" eaLnBrk="1" hangingPunct="1">
              <a:lnSpc>
                <a:spcPct val="90000"/>
              </a:lnSpc>
            </a:pPr>
            <a:r>
              <a:rPr lang="en-US" altLang="en-US" sz="1900" dirty="0">
                <a:solidFill>
                  <a:srgbClr val="3333FF"/>
                </a:solidFill>
              </a:rPr>
              <a:t>Strong upward trend of unemployment since the beginning of the seventies and the resulting increase in government unemployment allowances and other social transfers.</a:t>
            </a:r>
          </a:p>
          <a:p>
            <a:pPr lvl="1" eaLnBrk="1" hangingPunct="1">
              <a:lnSpc>
                <a:spcPct val="90000"/>
              </a:lnSpc>
            </a:pPr>
            <a:r>
              <a:rPr lang="en-US" altLang="en-US" sz="1900" dirty="0">
                <a:solidFill>
                  <a:srgbClr val="3333FF"/>
                </a:solidFill>
              </a:rPr>
              <a:t>Extension of active employment policies by the government of chancellor Schmidt and the financial aftermaths of the social policy initiatives of the government of chancellor Brandt. </a:t>
            </a:r>
          </a:p>
          <a:p>
            <a:pPr lvl="1" eaLnBrk="1" hangingPunct="1">
              <a:lnSpc>
                <a:spcPct val="90000"/>
              </a:lnSpc>
            </a:pPr>
            <a:r>
              <a:rPr lang="en-US" altLang="en-US" sz="1900" dirty="0">
                <a:solidFill>
                  <a:srgbClr val="3333FF"/>
                </a:solidFill>
              </a:rPr>
              <a:t>Decrease in GDP-growth and government revenues during the oil crises at the beginning of the eighties.</a:t>
            </a:r>
          </a:p>
          <a:p>
            <a:pPr lvl="1" eaLnBrk="1" hangingPunct="1">
              <a:lnSpc>
                <a:spcPct val="90000"/>
              </a:lnSpc>
            </a:pPr>
            <a:r>
              <a:rPr lang="en-US" altLang="en-US" sz="1900" dirty="0">
                <a:solidFill>
                  <a:srgbClr val="3333FF"/>
                </a:solidFill>
              </a:rPr>
              <a:t>Nullification of the consolidation records of the government under chancellor Helmut Kohl by the economic design of the German unification by the same government.</a:t>
            </a:r>
          </a:p>
          <a:p>
            <a:pPr lvl="1" eaLnBrk="1" hangingPunct="1">
              <a:lnSpc>
                <a:spcPct val="90000"/>
              </a:lnSpc>
            </a:pPr>
            <a:r>
              <a:rPr lang="en-US" altLang="en-US" sz="1900" dirty="0">
                <a:solidFill>
                  <a:srgbClr val="3333FF"/>
                </a:solidFill>
              </a:rPr>
              <a:t>This shows, government budget policy is mainly determined by political developments – there seems to be no room to take care for economic concepts like the theory of anti-cyclical business cycle policy.</a:t>
            </a:r>
          </a:p>
          <a:p>
            <a:pPr lvl="1" eaLnBrk="1" hangingPunct="1">
              <a:lnSpc>
                <a:spcPct val="90000"/>
              </a:lnSpc>
            </a:pPr>
            <a:endParaRPr lang="en-US" altLang="en-US" sz="1900" dirty="0">
              <a:solidFill>
                <a:srgbClr val="3333FF"/>
              </a:solidFill>
            </a:endParaRPr>
          </a:p>
        </p:txBody>
      </p:sp>
    </p:spTree>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733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DE749F0-43F3-4B12-AF03-3ED8CAA306A5}" type="slidenum">
              <a:rPr lang="de-DE" altLang="en-US" sz="1600" smtClean="0"/>
              <a:pPr>
                <a:spcBef>
                  <a:spcPct val="0"/>
                </a:spcBef>
                <a:buClrTx/>
                <a:buFontTx/>
                <a:buNone/>
              </a:pPr>
              <a:t>208</a:t>
            </a:fld>
            <a:r>
              <a:rPr lang="de-DE" altLang="en-US" sz="1600"/>
              <a:t> -</a:t>
            </a:r>
          </a:p>
        </p:txBody>
      </p:sp>
      <p:sp>
        <p:nvSpPr>
          <p:cNvPr id="22733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34F09CD-A01B-47CD-A693-4C19D7A04EA0}" type="slidenum">
              <a:rPr lang="de-DE" altLang="en-US" sz="1600" b="1"/>
              <a:pPr algn="r" eaLnBrk="1" hangingPunct="1">
                <a:spcBef>
                  <a:spcPct val="0"/>
                </a:spcBef>
                <a:buClrTx/>
                <a:buFontTx/>
                <a:buNone/>
              </a:pPr>
              <a:t>208</a:t>
            </a:fld>
            <a:r>
              <a:rPr lang="de-DE" altLang="en-US" sz="1600" b="1"/>
              <a:t> -</a:t>
            </a:r>
          </a:p>
        </p:txBody>
      </p:sp>
      <p:sp>
        <p:nvSpPr>
          <p:cNvPr id="22733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233986" name="Rectangle 2"/>
          <p:cNvSpPr>
            <a:spLocks noGrp="1" noChangeArrowheads="1"/>
          </p:cNvSpPr>
          <p:nvPr>
            <p:ph type="title" idx="4294967295"/>
          </p:nvPr>
        </p:nvSpPr>
        <p:spPr>
          <a:xfrm>
            <a:off x="0" y="31750"/>
            <a:ext cx="9144000" cy="9096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600" dirty="0"/>
              <a:t> </a:t>
            </a:r>
            <a:r>
              <a:rPr lang="en-US" sz="2400" dirty="0">
                <a:effectLst/>
              </a:rPr>
              <a:t>4.5.2. Case Study: Fiscal Policy in Germany</a:t>
            </a:r>
            <a:endParaRPr lang="de-DE" sz="2400" dirty="0">
              <a:effectLst/>
            </a:endParaRPr>
          </a:p>
        </p:txBody>
      </p:sp>
      <p:pic>
        <p:nvPicPr>
          <p:cNvPr id="227334" name="Picture 7" descr="Schröder und der Haushalt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5500" y="957263"/>
            <a:ext cx="7269163" cy="571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835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9F92155-FA9A-46CA-A338-C1B846109D53}" type="slidenum">
              <a:rPr lang="de-DE" altLang="en-US" sz="1600" smtClean="0"/>
              <a:pPr>
                <a:spcBef>
                  <a:spcPct val="0"/>
                </a:spcBef>
                <a:buClrTx/>
                <a:buFontTx/>
                <a:buNone/>
              </a:pPr>
              <a:t>209</a:t>
            </a:fld>
            <a:r>
              <a:rPr lang="de-DE" altLang="en-US" sz="1600"/>
              <a:t> -</a:t>
            </a:r>
          </a:p>
        </p:txBody>
      </p:sp>
      <p:sp>
        <p:nvSpPr>
          <p:cNvPr id="22835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2812FD5-2BDD-4ECF-AFBD-580C4EC0DAD7}" type="slidenum">
              <a:rPr lang="de-DE" altLang="en-US" sz="1600" b="1"/>
              <a:pPr algn="r" eaLnBrk="1" hangingPunct="1">
                <a:spcBef>
                  <a:spcPct val="0"/>
                </a:spcBef>
                <a:buClrTx/>
                <a:buFontTx/>
                <a:buNone/>
              </a:pPr>
              <a:t>209</a:t>
            </a:fld>
            <a:r>
              <a:rPr lang="de-DE" altLang="en-US" sz="1600" b="1"/>
              <a:t> -</a:t>
            </a:r>
          </a:p>
        </p:txBody>
      </p:sp>
      <p:sp>
        <p:nvSpPr>
          <p:cNvPr id="22835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206338" name="Rectangle 2"/>
          <p:cNvSpPr>
            <a:spLocks noGrp="1" noChangeArrowheads="1"/>
          </p:cNvSpPr>
          <p:nvPr>
            <p:ph type="title" idx="4294967295"/>
          </p:nvPr>
        </p:nvSpPr>
        <p:spPr>
          <a:xfrm>
            <a:off x="0" y="31750"/>
            <a:ext cx="9144000" cy="1100138"/>
          </a:xfrm>
        </p:spPr>
        <p:txBody>
          <a:bodyPr/>
          <a:lstStyle/>
          <a:p>
            <a:pPr eaLnBrk="1" hangingPunct="1">
              <a:defRPr/>
            </a:pPr>
            <a:r>
              <a:rPr lang="de-DE" sz="2600" dirty="0"/>
              <a:t>4. The </a:t>
            </a:r>
            <a:r>
              <a:rPr lang="de-DE" sz="2600" dirty="0" err="1"/>
              <a:t>Keynesian</a:t>
            </a:r>
            <a:r>
              <a:rPr lang="de-DE" sz="2600" dirty="0"/>
              <a:t> Model </a:t>
            </a:r>
            <a:r>
              <a:rPr lang="de-DE" sz="2600" dirty="0" err="1"/>
              <a:t>and</a:t>
            </a:r>
            <a:r>
              <a:rPr lang="de-DE" sz="2600" dirty="0"/>
              <a:t> </a:t>
            </a:r>
            <a:r>
              <a:rPr lang="de-DE" sz="2600" dirty="0" err="1"/>
              <a:t>its</a:t>
            </a:r>
            <a:r>
              <a:rPr lang="de-DE" sz="2600" dirty="0"/>
              <a:t> </a:t>
            </a:r>
            <a:r>
              <a:rPr lang="de-DE" sz="2600" dirty="0" err="1"/>
              <a:t>Policy</a:t>
            </a:r>
            <a:r>
              <a:rPr lang="de-DE" sz="2600" dirty="0"/>
              <a:t> </a:t>
            </a:r>
            <a:r>
              <a:rPr lang="de-DE" sz="2600" dirty="0" err="1"/>
              <a:t>Implications</a:t>
            </a:r>
            <a:br>
              <a:rPr lang="de-DE" sz="2600" dirty="0"/>
            </a:br>
            <a:r>
              <a:rPr lang="de-DE" sz="2600" dirty="0"/>
              <a:t> </a:t>
            </a:r>
            <a:r>
              <a:rPr lang="en-US" sz="2400" dirty="0">
                <a:effectLst/>
              </a:rPr>
              <a:t>4.5.2. Case Study: Fiscal Policy in Germany</a:t>
            </a:r>
            <a:endParaRPr lang="de-DE" sz="2400" dirty="0">
              <a:effectLst/>
            </a:endParaRPr>
          </a:p>
        </p:txBody>
      </p:sp>
      <p:sp>
        <p:nvSpPr>
          <p:cNvPr id="207878" name="Rectangle 3"/>
          <p:cNvSpPr>
            <a:spLocks noGrp="1" noChangeArrowheads="1"/>
          </p:cNvSpPr>
          <p:nvPr>
            <p:ph type="body" idx="4294967295"/>
          </p:nvPr>
        </p:nvSpPr>
        <p:spPr>
          <a:xfrm>
            <a:off x="0" y="1185863"/>
            <a:ext cx="9144000" cy="5672137"/>
          </a:xfrm>
          <a:noFill/>
        </p:spPr>
        <p:txBody>
          <a:bodyPr/>
          <a:lstStyle/>
          <a:p>
            <a:pPr marL="571500" indent="-571500" eaLnBrk="1" hangingPunct="1">
              <a:lnSpc>
                <a:spcPct val="90000"/>
              </a:lnSpc>
              <a:tabLst>
                <a:tab pos="1882775" algn="l"/>
              </a:tabLst>
            </a:pPr>
            <a:r>
              <a:rPr lang="en-US" altLang="en-US" sz="2200" dirty="0"/>
              <a:t>To fight the steadily increase of public debt, the German parliament has implemented a so called “</a:t>
            </a:r>
            <a:r>
              <a:rPr lang="en-US" altLang="en-US" sz="2200" dirty="0">
                <a:solidFill>
                  <a:srgbClr val="00FF00"/>
                </a:solidFill>
              </a:rPr>
              <a:t>debt brake</a:t>
            </a:r>
            <a:r>
              <a:rPr lang="en-US" altLang="en-US" sz="2200" dirty="0"/>
              <a:t>” in the </a:t>
            </a:r>
            <a:r>
              <a:rPr lang="en-US" altLang="en-US" sz="2200" dirty="0">
                <a:solidFill>
                  <a:srgbClr val="00FF00"/>
                </a:solidFill>
              </a:rPr>
              <a:t>German constitution</a:t>
            </a:r>
            <a:r>
              <a:rPr lang="en-US" altLang="en-US" sz="2200" dirty="0"/>
              <a:t> (Article 115) by May 2009.</a:t>
            </a:r>
          </a:p>
          <a:p>
            <a:pPr marL="571500" indent="-571500" eaLnBrk="1" hangingPunct="1">
              <a:lnSpc>
                <a:spcPct val="90000"/>
              </a:lnSpc>
              <a:tabLst>
                <a:tab pos="1882775" algn="l"/>
              </a:tabLst>
            </a:pPr>
            <a:r>
              <a:rPr lang="en-US" altLang="en-US" sz="2200" dirty="0"/>
              <a:t>According to this debt brake,</a:t>
            </a:r>
          </a:p>
          <a:p>
            <a:pPr marL="952500" lvl="1" indent="-495300" eaLnBrk="1" hangingPunct="1">
              <a:lnSpc>
                <a:spcPct val="90000"/>
              </a:lnSpc>
              <a:tabLst>
                <a:tab pos="1882775" algn="l"/>
              </a:tabLst>
            </a:pPr>
            <a:r>
              <a:rPr lang="en-US" altLang="en-US" sz="2000" dirty="0"/>
              <a:t>the </a:t>
            </a:r>
            <a:r>
              <a:rPr lang="en-US" altLang="en-US" sz="2000" dirty="0">
                <a:solidFill>
                  <a:srgbClr val="00FF00"/>
                </a:solidFill>
              </a:rPr>
              <a:t>federal government</a:t>
            </a:r>
            <a:r>
              <a:rPr lang="en-US" altLang="en-US" sz="2000" dirty="0"/>
              <a:t> must run a balanced government budget, i.e.  G = T, starting with the year</a:t>
            </a:r>
            <a:r>
              <a:rPr lang="en-US" altLang="en-US" sz="2000" dirty="0">
                <a:solidFill>
                  <a:srgbClr val="00FF00"/>
                </a:solidFill>
              </a:rPr>
              <a:t> 2016</a:t>
            </a:r>
            <a:r>
              <a:rPr lang="en-US" altLang="en-US" sz="2000" dirty="0"/>
              <a:t>.</a:t>
            </a:r>
          </a:p>
          <a:p>
            <a:pPr marL="952500" lvl="1" indent="-495300" eaLnBrk="1" hangingPunct="1">
              <a:lnSpc>
                <a:spcPct val="90000"/>
              </a:lnSpc>
              <a:tabLst>
                <a:tab pos="1882775" algn="l"/>
              </a:tabLst>
            </a:pPr>
            <a:r>
              <a:rPr lang="en-US" altLang="en-US" sz="2000" dirty="0"/>
              <a:t>the </a:t>
            </a:r>
            <a:r>
              <a:rPr lang="en-US" altLang="en-US" sz="2000" dirty="0">
                <a:solidFill>
                  <a:srgbClr val="00FF00"/>
                </a:solidFill>
              </a:rPr>
              <a:t>federal states</a:t>
            </a:r>
            <a:r>
              <a:rPr lang="en-US" altLang="en-US" sz="2000" dirty="0"/>
              <a:t> must run a balanced government budget starting with the year </a:t>
            </a:r>
            <a:r>
              <a:rPr lang="en-US" altLang="en-US" sz="2000" dirty="0">
                <a:solidFill>
                  <a:srgbClr val="00FF00"/>
                </a:solidFill>
              </a:rPr>
              <a:t>2020</a:t>
            </a:r>
            <a:r>
              <a:rPr lang="en-US" altLang="en-US" sz="2000" dirty="0"/>
              <a:t>.</a:t>
            </a:r>
          </a:p>
          <a:p>
            <a:pPr marL="571500" indent="-571500" eaLnBrk="1" hangingPunct="1">
              <a:lnSpc>
                <a:spcPct val="90000"/>
              </a:lnSpc>
              <a:tabLst>
                <a:tab pos="1882775" algn="l"/>
              </a:tabLst>
            </a:pPr>
            <a:r>
              <a:rPr lang="en-US" altLang="en-US" sz="2200" dirty="0"/>
              <a:t>There are however </a:t>
            </a:r>
            <a:r>
              <a:rPr lang="en-US" altLang="en-US" sz="2200" dirty="0">
                <a:solidFill>
                  <a:srgbClr val="00FF00"/>
                </a:solidFill>
              </a:rPr>
              <a:t>exceptions</a:t>
            </a:r>
            <a:r>
              <a:rPr lang="en-US" altLang="en-US" sz="2200" dirty="0"/>
              <a:t>:</a:t>
            </a:r>
          </a:p>
          <a:p>
            <a:pPr marL="952500" lvl="1" indent="-495300" eaLnBrk="1" hangingPunct="1">
              <a:lnSpc>
                <a:spcPct val="90000"/>
              </a:lnSpc>
              <a:tabLst>
                <a:tab pos="1882775" algn="l"/>
              </a:tabLst>
            </a:pPr>
            <a:r>
              <a:rPr lang="en-US" altLang="en-US" sz="2000" dirty="0"/>
              <a:t>In a recession, debt financed government expenditure is allowed, if the debts are reduced again in an upswing = </a:t>
            </a:r>
            <a:r>
              <a:rPr lang="en-US" altLang="en-US" sz="2000" dirty="0">
                <a:solidFill>
                  <a:srgbClr val="00FF00"/>
                </a:solidFill>
              </a:rPr>
              <a:t>anticyclical fiscal</a:t>
            </a:r>
            <a:r>
              <a:rPr lang="en-US" altLang="en-US" sz="2000" dirty="0"/>
              <a:t> policy is allowed.</a:t>
            </a:r>
          </a:p>
          <a:p>
            <a:pPr marL="952500" lvl="1" indent="-495300" eaLnBrk="1" hangingPunct="1">
              <a:lnSpc>
                <a:spcPct val="90000"/>
              </a:lnSpc>
              <a:tabLst>
                <a:tab pos="1882775" algn="l"/>
              </a:tabLst>
            </a:pPr>
            <a:r>
              <a:rPr lang="en-US" altLang="en-US" sz="2000" dirty="0"/>
              <a:t>In case of “</a:t>
            </a:r>
            <a:r>
              <a:rPr lang="en-US" altLang="en-US" sz="2000" dirty="0">
                <a:solidFill>
                  <a:srgbClr val="00FF00"/>
                </a:solidFill>
              </a:rPr>
              <a:t>natural disasters”</a:t>
            </a:r>
            <a:r>
              <a:rPr lang="en-US" altLang="en-US" sz="2000" dirty="0"/>
              <a:t> or “</a:t>
            </a:r>
            <a:r>
              <a:rPr lang="en-US" altLang="en-US" sz="2000" dirty="0">
                <a:solidFill>
                  <a:srgbClr val="00FF00"/>
                </a:solidFill>
              </a:rPr>
              <a:t>extraordinary emergencies</a:t>
            </a:r>
            <a:r>
              <a:rPr lang="en-US" altLang="en-US" sz="2000" dirty="0"/>
              <a:t>” debt financed government expenditures are allowed, if it is ensured that the resulting debt is paid back afterwards.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7878">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787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0787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0787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0787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0787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789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6FB890F-77A4-42EA-BAE3-FEFA707FF153}" type="slidenum">
              <a:rPr lang="de-DE" altLang="en-US" sz="1600" smtClean="0"/>
              <a:pPr>
                <a:spcBef>
                  <a:spcPct val="0"/>
                </a:spcBef>
                <a:buClrTx/>
                <a:buFontTx/>
                <a:buNone/>
              </a:pPr>
              <a:t>21</a:t>
            </a:fld>
            <a:r>
              <a:rPr lang="de-DE" altLang="en-US" sz="1600"/>
              <a:t> -</a:t>
            </a:r>
          </a:p>
        </p:txBody>
      </p:sp>
      <p:sp>
        <p:nvSpPr>
          <p:cNvPr id="3789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635E352-90AB-4473-8346-21C149F7E6AF}" type="slidenum">
              <a:rPr lang="de-DE" altLang="en-US" sz="1600" b="1"/>
              <a:pPr algn="r" eaLnBrk="1" hangingPunct="1">
                <a:spcBef>
                  <a:spcPct val="0"/>
                </a:spcBef>
                <a:buClrTx/>
                <a:buFontTx/>
                <a:buNone/>
              </a:pPr>
              <a:t>21</a:t>
            </a:fld>
            <a:r>
              <a:rPr lang="de-DE" altLang="en-US" sz="1600" b="1"/>
              <a:t> -</a:t>
            </a:r>
          </a:p>
        </p:txBody>
      </p:sp>
      <p:sp>
        <p:nvSpPr>
          <p:cNvPr id="3789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61890"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37894" name="Rectangle 3"/>
          <p:cNvSpPr>
            <a:spLocks noGrp="1" noChangeArrowheads="1"/>
          </p:cNvSpPr>
          <p:nvPr>
            <p:ph type="body" idx="4294967295"/>
          </p:nvPr>
        </p:nvSpPr>
        <p:spPr>
          <a:xfrm>
            <a:off x="431800" y="1265238"/>
            <a:ext cx="8516938" cy="5592762"/>
          </a:xfrm>
          <a:noFill/>
        </p:spPr>
        <p:txBody>
          <a:bodyPr/>
          <a:lstStyle/>
          <a:p>
            <a:pPr marL="571500" indent="-571500" eaLnBrk="1" hangingPunct="1"/>
            <a:r>
              <a:rPr lang="en-US" altLang="en-US" dirty="0"/>
              <a:t>From these and similar studies follows:</a:t>
            </a:r>
          </a:p>
          <a:p>
            <a:pPr marL="571500" indent="-571500" eaLnBrk="1" hangingPunct="1">
              <a:lnSpc>
                <a:spcPct val="60000"/>
              </a:lnSpc>
              <a:buFont typeface="Arial Unicode MS" pitchFamily="34" charset="-128"/>
              <a:buNone/>
            </a:pPr>
            <a:endParaRPr lang="en-US" altLang="en-US" dirty="0"/>
          </a:p>
          <a:p>
            <a:pPr marL="952500" lvl="1" indent="-495300" eaLnBrk="1" hangingPunct="1"/>
            <a:r>
              <a:rPr lang="en-US" altLang="en-US" sz="2400" dirty="0">
                <a:solidFill>
                  <a:srgbClr val="00FF00"/>
                </a:solidFill>
              </a:rPr>
              <a:t>Firms </a:t>
            </a:r>
            <a:r>
              <a:rPr lang="en-US" altLang="en-US" sz="2400" dirty="0"/>
              <a:t>do not immediately adjust their prices to changes in costs.</a:t>
            </a:r>
          </a:p>
          <a:p>
            <a:pPr marL="952500" lvl="1" indent="-495300" eaLnBrk="1" hangingPunct="1"/>
            <a:r>
              <a:rPr lang="en-US" altLang="en-US" sz="2400" dirty="0"/>
              <a:t>Instead, they </a:t>
            </a:r>
            <a:r>
              <a:rPr lang="en-US" altLang="en-US" sz="2400" dirty="0">
                <a:solidFill>
                  <a:srgbClr val="00FF00"/>
                </a:solidFill>
              </a:rPr>
              <a:t>keep their prices constant over a longer period of time</a:t>
            </a:r>
            <a:r>
              <a:rPr lang="en-US" altLang="en-US" sz="2400" dirty="0"/>
              <a:t> – just as assumed by Keynes.</a:t>
            </a:r>
          </a:p>
          <a:p>
            <a:pPr marL="952500" lvl="1" indent="-495300" eaLnBrk="1" hangingPunct="1"/>
            <a:endParaRPr lang="en-US" altLang="en-US" sz="2400" dirty="0"/>
          </a:p>
          <a:p>
            <a:pPr marL="571500" indent="-571500" eaLnBrk="1" hangingPunct="1"/>
            <a:r>
              <a:rPr lang="en-US" altLang="en-US" sz="2500" dirty="0"/>
              <a:t>If firms try to maximize their profits, they should in principle </a:t>
            </a:r>
            <a:r>
              <a:rPr lang="en-US" altLang="en-US" sz="2500" dirty="0">
                <a:solidFill>
                  <a:srgbClr val="00FF00"/>
                </a:solidFill>
              </a:rPr>
              <a:t>change</a:t>
            </a:r>
            <a:r>
              <a:rPr lang="en-US" altLang="en-US" sz="2500" dirty="0"/>
              <a:t> their </a:t>
            </a:r>
            <a:r>
              <a:rPr lang="en-US" altLang="en-US" sz="2500" dirty="0">
                <a:solidFill>
                  <a:srgbClr val="00FF00"/>
                </a:solidFill>
              </a:rPr>
              <a:t>prices</a:t>
            </a:r>
            <a:r>
              <a:rPr lang="en-US" altLang="en-US" sz="2500" dirty="0"/>
              <a:t> when their </a:t>
            </a:r>
            <a:r>
              <a:rPr lang="en-US" altLang="en-US" sz="2500" dirty="0">
                <a:solidFill>
                  <a:srgbClr val="00FF00"/>
                </a:solidFill>
              </a:rPr>
              <a:t>costs change</a:t>
            </a:r>
            <a:r>
              <a:rPr lang="en-US" altLang="en-US" sz="2500" dirty="0"/>
              <a:t>.</a:t>
            </a:r>
          </a:p>
          <a:p>
            <a:pPr marL="571500" indent="-571500" eaLnBrk="1" hangingPunct="1"/>
            <a:endParaRPr lang="en-US" altLang="en-US" sz="2500" dirty="0"/>
          </a:p>
          <a:p>
            <a:pPr marL="571500" indent="-571500" eaLnBrk="1" hangingPunct="1"/>
            <a:r>
              <a:rPr lang="en-US" altLang="en-US" sz="2500" dirty="0">
                <a:solidFill>
                  <a:srgbClr val="00FF00"/>
                </a:solidFill>
              </a:rPr>
              <a:t>Why</a:t>
            </a:r>
            <a:r>
              <a:rPr lang="en-US" altLang="en-US" sz="2500" dirty="0"/>
              <a:t> then do firms </a:t>
            </a:r>
            <a:r>
              <a:rPr lang="en-US" altLang="en-US" sz="2500" dirty="0">
                <a:solidFill>
                  <a:srgbClr val="00FF00"/>
                </a:solidFill>
              </a:rPr>
              <a:t>not</a:t>
            </a:r>
            <a:r>
              <a:rPr lang="en-US" altLang="en-US" sz="2500" dirty="0"/>
              <a:t> change their prices more often?</a:t>
            </a:r>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678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717C83C-ACDE-44CF-80CA-372CF9ABCD33}" type="slidenum">
              <a:rPr lang="de-DE" altLang="en-US" sz="1600" smtClean="0"/>
              <a:pPr>
                <a:spcBef>
                  <a:spcPct val="0"/>
                </a:spcBef>
                <a:buClrTx/>
                <a:buFontTx/>
                <a:buNone/>
              </a:pPr>
              <a:t>210</a:t>
            </a:fld>
            <a:r>
              <a:rPr lang="de-DE" altLang="en-US" sz="1600"/>
              <a:t> -</a:t>
            </a:r>
          </a:p>
        </p:txBody>
      </p:sp>
      <p:sp>
        <p:nvSpPr>
          <p:cNvPr id="24678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en-US" altLang="en-US" sz="1600" b="1"/>
              <a:t>- </a:t>
            </a:r>
            <a:fld id="{CFC0EB6D-DBBE-4DE3-8952-D4FB4CC7FA5A}" type="slidenum">
              <a:rPr lang="en-US" altLang="en-US" sz="1600" b="1"/>
              <a:pPr algn="r" eaLnBrk="1" hangingPunct="1">
                <a:spcBef>
                  <a:spcPct val="0"/>
                </a:spcBef>
                <a:buClrTx/>
                <a:buFontTx/>
                <a:buNone/>
              </a:pPr>
              <a:t>210</a:t>
            </a:fld>
            <a:r>
              <a:rPr lang="en-US" altLang="en-US" sz="1600" b="1"/>
              <a:t> -</a:t>
            </a:r>
          </a:p>
        </p:txBody>
      </p:sp>
      <p:sp>
        <p:nvSpPr>
          <p:cNvPr id="24678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600"/>
              <a:t>Prof. Dr. Rainer Maurer</a:t>
            </a:r>
          </a:p>
        </p:txBody>
      </p:sp>
      <p:sp>
        <p:nvSpPr>
          <p:cNvPr id="7862274" name="Rectangle 2"/>
          <p:cNvSpPr>
            <a:spLocks noGrp="1" noChangeArrowheads="1"/>
          </p:cNvSpPr>
          <p:nvPr>
            <p:ph type="title" idx="4294967295"/>
          </p:nvPr>
        </p:nvSpPr>
        <p:spPr>
          <a:xfrm>
            <a:off x="228600" y="0"/>
            <a:ext cx="8666163" cy="860425"/>
          </a:xfrm>
        </p:spPr>
        <p:txBody>
          <a:bodyPr/>
          <a:lstStyle/>
          <a:p>
            <a:pPr eaLnBrk="1" hangingPunct="1">
              <a:defRPr/>
            </a:pPr>
            <a:r>
              <a:rPr lang="en-US"/>
              <a:t>Macroeconomics</a:t>
            </a:r>
          </a:p>
        </p:txBody>
      </p:sp>
      <p:sp>
        <p:nvSpPr>
          <p:cNvPr id="246790" name="Rectangle 3"/>
          <p:cNvSpPr>
            <a:spLocks noGrp="1" noChangeArrowheads="1"/>
          </p:cNvSpPr>
          <p:nvPr>
            <p:ph type="body" idx="4294967295"/>
          </p:nvPr>
        </p:nvSpPr>
        <p:spPr>
          <a:xfrm>
            <a:off x="427038" y="876300"/>
            <a:ext cx="8716962" cy="5815013"/>
          </a:xfrm>
          <a:noFill/>
        </p:spPr>
        <p:txBody>
          <a:bodyPr/>
          <a:lstStyle/>
          <a:p>
            <a:pPr marL="571500" indent="-571500" eaLnBrk="1" hangingPunct="1">
              <a:lnSpc>
                <a:spcPts val="2200"/>
              </a:lnSpc>
              <a:buFont typeface="Arial Unicode MS" pitchFamily="34" charset="-128"/>
              <a:buNone/>
            </a:pPr>
            <a:r>
              <a:rPr lang="en-US" altLang="en-US" sz="2200" dirty="0">
                <a:solidFill>
                  <a:srgbClr val="FFFF00"/>
                </a:solidFill>
              </a:rPr>
              <a:t>4.  The Keynesian Model and its Policy Implications</a:t>
            </a:r>
          </a:p>
          <a:p>
            <a:pPr marL="571500" indent="-571500" eaLnBrk="1" hangingPunct="1">
              <a:lnSpc>
                <a:spcPts val="2200"/>
              </a:lnSpc>
              <a:buFont typeface="Arial Unicode MS" pitchFamily="34" charset="-128"/>
              <a:buNone/>
            </a:pPr>
            <a:r>
              <a:rPr lang="en-US" altLang="en-US" sz="2200" dirty="0">
                <a:solidFill>
                  <a:srgbClr val="FFFF00"/>
                </a:solidFill>
              </a:rPr>
              <a:t>	4.1. The Keynesian Theory</a:t>
            </a:r>
          </a:p>
          <a:p>
            <a:pPr marL="571500" indent="-571500" eaLnBrk="1" hangingPunct="1">
              <a:lnSpc>
                <a:spcPts val="2200"/>
              </a:lnSpc>
              <a:buFont typeface="Arial Unicode MS" pitchFamily="34" charset="-128"/>
              <a:buNone/>
            </a:pPr>
            <a:r>
              <a:rPr lang="en-US" altLang="en-US" sz="2200" dirty="0">
                <a:solidFill>
                  <a:srgbClr val="FFFF00"/>
                </a:solidFill>
              </a:rPr>
              <a:t>		4.1.1. The "Keynesian Cross"</a:t>
            </a:r>
          </a:p>
          <a:p>
            <a:pPr marL="571500" indent="-571500" eaLnBrk="1" hangingPunct="1">
              <a:lnSpc>
                <a:spcPts val="2200"/>
              </a:lnSpc>
              <a:buFont typeface="Arial Unicode MS" pitchFamily="34" charset="-128"/>
              <a:buNone/>
            </a:pPr>
            <a:r>
              <a:rPr lang="en-US" altLang="en-US" sz="2200" dirty="0">
                <a:solidFill>
                  <a:srgbClr val="FFFF00"/>
                </a:solidFill>
              </a:rPr>
              <a:t>		4.1.2. The Keynesian Model with Capital Market</a:t>
            </a:r>
          </a:p>
          <a:p>
            <a:pPr marL="571500" indent="-571500" eaLnBrk="1" hangingPunct="1">
              <a:lnSpc>
                <a:spcPts val="2200"/>
              </a:lnSpc>
              <a:buFont typeface="Arial Unicode MS" pitchFamily="34" charset="-128"/>
              <a:buNone/>
            </a:pPr>
            <a:r>
              <a:rPr lang="en-US" altLang="en-US" sz="2200" dirty="0">
                <a:solidFill>
                  <a:srgbClr val="FFFF00"/>
                </a:solidFill>
              </a:rPr>
              <a:t>	4.2. Demand-side Shocks                               	                         	4.2.1. Reduction of the Propensity to Consume</a:t>
            </a:r>
          </a:p>
          <a:p>
            <a:pPr marL="571500" indent="-571500" eaLnBrk="1" hangingPunct="1">
              <a:lnSpc>
                <a:spcPts val="2200"/>
              </a:lnSpc>
              <a:buFont typeface="Arial Unicode MS" pitchFamily="34" charset="-128"/>
              <a:buNone/>
            </a:pPr>
            <a:r>
              <a:rPr lang="en-US" altLang="en-US" sz="2200" dirty="0">
                <a:solidFill>
                  <a:srgbClr val="FFFF00"/>
                </a:solidFill>
              </a:rPr>
              <a:t>	    4.2.2. Reduction of the Propensity to Invest</a:t>
            </a:r>
          </a:p>
          <a:p>
            <a:pPr marL="571500" indent="-571500" eaLnBrk="1" hangingPunct="1">
              <a:lnSpc>
                <a:spcPts val="2200"/>
              </a:lnSpc>
              <a:buFont typeface="Arial Unicode MS" pitchFamily="34" charset="-128"/>
              <a:buNone/>
            </a:pPr>
            <a:r>
              <a:rPr lang="en-US" altLang="en-US" sz="2200" dirty="0">
                <a:solidFill>
                  <a:srgbClr val="FFFF00"/>
                </a:solidFill>
              </a:rPr>
              <a:t>		4.2.3. Consequences for the Labor Market</a:t>
            </a:r>
          </a:p>
          <a:p>
            <a:pPr marL="571500" indent="-571500" eaLnBrk="1" hangingPunct="1">
              <a:lnSpc>
                <a:spcPts val="2200"/>
              </a:lnSpc>
              <a:buFont typeface="Arial Unicode MS" pitchFamily="34" charset="-128"/>
              <a:buNone/>
            </a:pPr>
            <a:r>
              <a:rPr lang="en-US" altLang="en-US" sz="2200" dirty="0">
                <a:solidFill>
                  <a:srgbClr val="FFFF00"/>
                </a:solidFill>
              </a:rPr>
              <a:t>	4.3. Fiscal and Monetary Policy in the Keynesian Model	                          	4.3.1. Fiscal Policy</a:t>
            </a:r>
          </a:p>
          <a:p>
            <a:pPr marL="571500" indent="-571500" eaLnBrk="1" hangingPunct="1">
              <a:lnSpc>
                <a:spcPts val="2200"/>
              </a:lnSpc>
              <a:buFont typeface="Arial Unicode MS" pitchFamily="34" charset="-128"/>
              <a:buNone/>
            </a:pPr>
            <a:r>
              <a:rPr lang="en-US" altLang="en-US" sz="2200" dirty="0">
                <a:solidFill>
                  <a:srgbClr val="FFFF00"/>
                </a:solidFill>
              </a:rPr>
              <a:t>		4.3.2. Monetary Policy</a:t>
            </a:r>
          </a:p>
          <a:p>
            <a:pPr marL="571500" indent="-571500" eaLnBrk="1" hangingPunct="1">
              <a:lnSpc>
                <a:spcPts val="2200"/>
              </a:lnSpc>
              <a:buFont typeface="Arial Unicode MS" pitchFamily="34" charset="-128"/>
              <a:buNone/>
            </a:pPr>
            <a:r>
              <a:rPr lang="en-US" altLang="en-US" sz="2200" dirty="0">
                <a:solidFill>
                  <a:srgbClr val="FFFF00"/>
                </a:solidFill>
              </a:rPr>
              <a:t>	4.4. The Long-run Implications of the Keynesian Model</a:t>
            </a:r>
          </a:p>
          <a:p>
            <a:pPr marL="571500" indent="-571500" eaLnBrk="1" hangingPunct="1">
              <a:lnSpc>
                <a:spcPts val="2200"/>
              </a:lnSpc>
              <a:buFont typeface="Arial Unicode MS" pitchFamily="34" charset="-128"/>
              <a:buNone/>
            </a:pPr>
            <a:r>
              <a:rPr lang="en-US" altLang="en-US" sz="2200" dirty="0"/>
              <a:t>        </a:t>
            </a:r>
            <a:r>
              <a:rPr lang="en-US" altLang="en-US" sz="2200" dirty="0">
                <a:solidFill>
                  <a:srgbClr val="FFFF00"/>
                </a:solidFill>
              </a:rPr>
              <a:t>4.5. Policy Conclusions</a:t>
            </a:r>
          </a:p>
          <a:p>
            <a:pPr marL="571500" indent="-571500" eaLnBrk="1" hangingPunct="1">
              <a:lnSpc>
                <a:spcPts val="2200"/>
              </a:lnSpc>
              <a:buFont typeface="Arial Unicode MS" pitchFamily="34" charset="-128"/>
              <a:buNone/>
            </a:pPr>
            <a:r>
              <a:rPr lang="en-US" altLang="en-US" sz="2200" dirty="0">
                <a:solidFill>
                  <a:srgbClr val="FFFF00"/>
                </a:solidFill>
              </a:rPr>
              <a:t>		 4.5.1. Practical Problems of Anti-cyclical Policy</a:t>
            </a:r>
          </a:p>
          <a:p>
            <a:pPr marL="571500" indent="-571500" eaLnBrk="1" hangingPunct="1">
              <a:lnSpc>
                <a:spcPts val="2200"/>
              </a:lnSpc>
              <a:buFont typeface="Arial Unicode MS" pitchFamily="34" charset="-128"/>
              <a:buNone/>
            </a:pPr>
            <a:r>
              <a:rPr lang="en-US" altLang="en-US" sz="2200" dirty="0">
                <a:solidFill>
                  <a:srgbClr val="FFFF00"/>
                </a:solidFill>
              </a:rPr>
              <a:t>		 4.5.2. Case Study: Fiscal Policy in Germany</a:t>
            </a:r>
          </a:p>
          <a:p>
            <a:pPr marL="571500" indent="-571500" eaLnBrk="1" hangingPunct="1">
              <a:lnSpc>
                <a:spcPts val="2200"/>
              </a:lnSpc>
              <a:buNone/>
            </a:pPr>
            <a:r>
              <a:rPr lang="en-US" altLang="en-US" sz="2200" dirty="0">
                <a:solidFill>
                  <a:srgbClr val="FFFF00"/>
                </a:solidFill>
              </a:rPr>
              <a:t>             </a:t>
            </a:r>
          </a:p>
          <a:p>
            <a:pPr marL="571500" indent="-571500" eaLnBrk="1" hangingPunct="1">
              <a:lnSpc>
                <a:spcPts val="2200"/>
              </a:lnSpc>
              <a:buFont typeface="Arial Unicode MS" pitchFamily="34" charset="-128"/>
              <a:buNone/>
            </a:pPr>
            <a:r>
              <a:rPr lang="en-US" altLang="en-US" sz="2200" dirty="0">
                <a:solidFill>
                  <a:srgbClr val="FFFF00"/>
                </a:solidFill>
              </a:rPr>
              <a:t> 		</a:t>
            </a:r>
            <a:endParaRPr lang="en-US" altLang="en-US" sz="2100" dirty="0">
              <a:solidFill>
                <a:srgbClr val="FFFF00"/>
              </a:solidFill>
            </a:endParaRP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317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7B68528-7DDC-43DA-8FB2-3F9348618E69}" type="slidenum">
              <a:rPr lang="de-DE" altLang="en-US" sz="1600" smtClean="0"/>
              <a:pPr>
                <a:spcBef>
                  <a:spcPct val="0"/>
                </a:spcBef>
                <a:buClrTx/>
                <a:buFontTx/>
                <a:buNone/>
              </a:pPr>
              <a:t>211</a:t>
            </a:fld>
            <a:r>
              <a:rPr lang="de-DE" altLang="en-US" sz="1600"/>
              <a:t> -</a:t>
            </a:r>
          </a:p>
        </p:txBody>
      </p:sp>
      <p:sp>
        <p:nvSpPr>
          <p:cNvPr id="26317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937BA77-8089-42ED-8BF0-BBAEDD68EA89}" type="slidenum">
              <a:rPr lang="de-DE" altLang="en-US" sz="1600" b="1"/>
              <a:pPr algn="r" eaLnBrk="1" hangingPunct="1">
                <a:spcBef>
                  <a:spcPct val="0"/>
                </a:spcBef>
                <a:buClrTx/>
                <a:buFontTx/>
                <a:buNone/>
              </a:pPr>
              <a:t>211</a:t>
            </a:fld>
            <a:r>
              <a:rPr lang="de-DE" altLang="en-US" sz="1600" b="1"/>
              <a:t> -</a:t>
            </a:r>
          </a:p>
        </p:txBody>
      </p:sp>
      <p:sp>
        <p:nvSpPr>
          <p:cNvPr id="26317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63173" name="Rectangle 2"/>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sp>
        <p:nvSpPr>
          <p:cNvPr id="211974" name="Rectangle 3"/>
          <p:cNvSpPr>
            <a:spLocks noGrp="1" noChangeArrowheads="1"/>
          </p:cNvSpPr>
          <p:nvPr>
            <p:ph type="body" idx="4294967295"/>
          </p:nvPr>
        </p:nvSpPr>
        <p:spPr>
          <a:xfrm>
            <a:off x="457200" y="1371600"/>
            <a:ext cx="8229600" cy="5135563"/>
          </a:xfrm>
        </p:spPr>
        <p:txBody>
          <a:bodyPr/>
          <a:lstStyle/>
          <a:p>
            <a:pPr marL="571500" indent="-571500" algn="just" eaLnBrk="1" hangingPunct="1">
              <a:lnSpc>
                <a:spcPct val="90000"/>
              </a:lnSpc>
            </a:pPr>
            <a:r>
              <a:rPr lang="en-US" altLang="en-US"/>
              <a:t>You should be able to answer the following questions at the end of this chapter. All of the questions can be answered with the help of the lecture notes. If you have difficulties in answering a question, discuss this question with me at the end of the lecture, attend my colloquium or send me an E-Mail.</a:t>
            </a:r>
            <a:endParaRPr lang="de-DE" altLang="en-US"/>
          </a:p>
          <a:p>
            <a:pPr marL="571500" indent="-571500" algn="just" eaLnBrk="1" hangingPunct="1">
              <a:lnSpc>
                <a:spcPct val="90000"/>
              </a:lnSpc>
            </a:pPr>
            <a:endParaRPr lang="de-DE" alt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11974">
                                            <p:txEl>
                                              <p:pRg st="0" end="0"/>
                                            </p:txEl>
                                          </p:spTgt>
                                        </p:tgtEl>
                                        <p:attrNameLst>
                                          <p:attrName>style.visibility</p:attrName>
                                        </p:attrNameLst>
                                      </p:cBhvr>
                                      <p:to>
                                        <p:strVal val="visible"/>
                                      </p:to>
                                    </p:set>
                                    <p:anim calcmode="lin" valueType="num">
                                      <p:cBhvr additive="base">
                                        <p:cTn id="7" dur="500" fill="hold"/>
                                        <p:tgtEl>
                                          <p:spTgt spid="211974">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1197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974" grpId="0" build="p" bldLvl="3"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FA69304-4205-435F-9483-3E9ABC237AFD}" type="slidenum">
              <a:rPr lang="de-DE" altLang="en-US" sz="1600" smtClean="0"/>
              <a:pPr>
                <a:spcBef>
                  <a:spcPct val="0"/>
                </a:spcBef>
                <a:buClrTx/>
                <a:buFontTx/>
                <a:buNone/>
              </a:pPr>
              <a:t>212</a:t>
            </a:fld>
            <a:r>
              <a:rPr lang="de-DE" altLang="en-US" sz="1600"/>
              <a:t> -</a:t>
            </a:r>
          </a:p>
        </p:txBody>
      </p:sp>
      <p:sp>
        <p:nvSpPr>
          <p:cNvPr id="26419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7D4FF02-961F-4F81-8E5A-DF36EF192473}" type="slidenum">
              <a:rPr lang="de-DE" altLang="en-US" sz="1600" b="1"/>
              <a:pPr algn="r" eaLnBrk="1" hangingPunct="1">
                <a:spcBef>
                  <a:spcPct val="0"/>
                </a:spcBef>
                <a:buClrTx/>
                <a:buFontTx/>
                <a:buNone/>
              </a:pPr>
              <a:t>212</a:t>
            </a:fld>
            <a:r>
              <a:rPr lang="de-DE" altLang="en-US" sz="1600" b="1"/>
              <a:t> -</a:t>
            </a:r>
          </a:p>
        </p:txBody>
      </p:sp>
      <p:sp>
        <p:nvSpPr>
          <p:cNvPr id="26419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64197" name="Rectangle 2"/>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sp>
        <p:nvSpPr>
          <p:cNvPr id="264198" name="Rectangle 3"/>
          <p:cNvSpPr>
            <a:spLocks noChangeArrowheads="1"/>
          </p:cNvSpPr>
          <p:nvPr/>
        </p:nvSpPr>
        <p:spPr bwMode="auto">
          <a:xfrm>
            <a:off x="430213" y="1019175"/>
            <a:ext cx="8447087" cy="552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lnSpc>
                <a:spcPct val="80000"/>
              </a:lnSpc>
              <a:spcBef>
                <a:spcPct val="60000"/>
              </a:spcBef>
              <a:buFont typeface="Arial Unicode MS" pitchFamily="34" charset="-128"/>
              <a:buAutoNum type="arabicPeriod"/>
            </a:pPr>
            <a:r>
              <a:rPr lang="en-US" altLang="en-US" sz="2000"/>
              <a:t>What empirical developments in the course of the world economic crisis contradict neoclassical theory?</a:t>
            </a:r>
          </a:p>
          <a:p>
            <a:pPr eaLnBrk="1" hangingPunct="1">
              <a:lnSpc>
                <a:spcPct val="80000"/>
              </a:lnSpc>
              <a:spcBef>
                <a:spcPct val="60000"/>
              </a:spcBef>
              <a:buFont typeface="Arial Unicode MS" pitchFamily="34" charset="-128"/>
              <a:buAutoNum type="arabicPeriod"/>
            </a:pPr>
            <a:r>
              <a:rPr lang="en-US" altLang="en-US" sz="2000"/>
              <a:t>What are the two main differences between Keynesian and neoclassical theory.</a:t>
            </a:r>
          </a:p>
          <a:p>
            <a:pPr eaLnBrk="1" hangingPunct="1">
              <a:lnSpc>
                <a:spcPct val="80000"/>
              </a:lnSpc>
              <a:spcBef>
                <a:spcPct val="60000"/>
              </a:spcBef>
              <a:buFont typeface="Arial Unicode MS" pitchFamily="34" charset="-128"/>
              <a:buAutoNum type="arabicPeriod"/>
            </a:pPr>
            <a:r>
              <a:rPr lang="en-US" altLang="en-US" sz="2000"/>
              <a:t>What is the difference between the Keynesian and neoclassical consumption function and what implications does this have for the savings decision of households. </a:t>
            </a:r>
          </a:p>
          <a:p>
            <a:pPr eaLnBrk="1" hangingPunct="1">
              <a:lnSpc>
                <a:spcPct val="80000"/>
              </a:lnSpc>
              <a:spcBef>
                <a:spcPct val="60000"/>
              </a:spcBef>
              <a:buFont typeface="Arial Unicode MS" pitchFamily="34" charset="-128"/>
              <a:buAutoNum type="arabicPeriod"/>
            </a:pPr>
            <a:r>
              <a:rPr lang="en-US" altLang="en-US" sz="2000"/>
              <a:t>What is the economic explanation for the observed lagged price adjustment of firms?</a:t>
            </a:r>
          </a:p>
          <a:p>
            <a:pPr eaLnBrk="1" hangingPunct="1">
              <a:lnSpc>
                <a:spcPct val="80000"/>
              </a:lnSpc>
              <a:spcBef>
                <a:spcPct val="60000"/>
              </a:spcBef>
              <a:buFont typeface="Arial Unicode MS" pitchFamily="34" charset="-128"/>
              <a:buAutoNum type="arabicPeriod"/>
            </a:pPr>
            <a:r>
              <a:rPr lang="en-US" altLang="en-US" sz="2000"/>
              <a:t>Why do firms adjust their supply of goods to the household demand for goods in the Keynesian model?</a:t>
            </a:r>
          </a:p>
          <a:p>
            <a:pPr eaLnBrk="1" hangingPunct="1">
              <a:lnSpc>
                <a:spcPct val="80000"/>
              </a:lnSpc>
              <a:spcBef>
                <a:spcPct val="60000"/>
              </a:spcBef>
              <a:buFont typeface="Arial Unicode MS" pitchFamily="34" charset="-128"/>
              <a:buAutoNum type="arabicPeriod"/>
            </a:pPr>
            <a:r>
              <a:rPr lang="en-US" altLang="en-US" sz="2000"/>
              <a:t>What value has the Keynesian investment multiplier for a consumption ratio of 80%? </a:t>
            </a:r>
          </a:p>
          <a:p>
            <a:pPr eaLnBrk="1" hangingPunct="1">
              <a:lnSpc>
                <a:spcPct val="80000"/>
              </a:lnSpc>
              <a:spcBef>
                <a:spcPct val="60000"/>
              </a:spcBef>
              <a:buFont typeface="Arial Unicode MS" pitchFamily="34" charset="-128"/>
              <a:buAutoNum type="arabicPeriod"/>
            </a:pPr>
            <a:r>
              <a:rPr lang="en-US" altLang="en-US" sz="2000"/>
              <a:t>What is the increase in GDP under the assumption of the “Keynesian Cross”, if the consumption ratio is 75% and investment grows by 1 Bn. ? </a:t>
            </a:r>
          </a:p>
          <a:p>
            <a:pPr eaLnBrk="1" hangingPunct="1">
              <a:lnSpc>
                <a:spcPct val="80000"/>
              </a:lnSpc>
              <a:spcBef>
                <a:spcPct val="60000"/>
              </a:spcBef>
              <a:buFont typeface="Arial Unicode MS" pitchFamily="34" charset="-128"/>
              <a:buAutoNum type="arabicPeriod"/>
            </a:pPr>
            <a:r>
              <a:rPr lang="en-US" altLang="en-US" sz="2000"/>
              <a:t>Give a verbal explanation of the multiplier process.</a:t>
            </a:r>
          </a:p>
        </p:txBody>
      </p:sp>
    </p:spTree>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C9C52B4-60AA-4996-873A-439DF0EA51B9}" type="slidenum">
              <a:rPr lang="de-DE" altLang="en-US" sz="1600" smtClean="0"/>
              <a:pPr>
                <a:spcBef>
                  <a:spcPct val="0"/>
                </a:spcBef>
                <a:buClrTx/>
                <a:buFontTx/>
                <a:buNone/>
              </a:pPr>
              <a:t>213</a:t>
            </a:fld>
            <a:r>
              <a:rPr lang="de-DE" altLang="en-US" sz="1600"/>
              <a:t> -</a:t>
            </a:r>
          </a:p>
        </p:txBody>
      </p:sp>
      <p:sp>
        <p:nvSpPr>
          <p:cNvPr id="26521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50933A6-F1FD-4398-ACBC-9D3C1908CA7A}" type="slidenum">
              <a:rPr lang="de-DE" altLang="en-US" sz="1600" b="1"/>
              <a:pPr algn="r" eaLnBrk="1" hangingPunct="1">
                <a:spcBef>
                  <a:spcPct val="0"/>
                </a:spcBef>
                <a:buClrTx/>
                <a:buFontTx/>
                <a:buNone/>
              </a:pPr>
              <a:t>213</a:t>
            </a:fld>
            <a:r>
              <a:rPr lang="de-DE" altLang="en-US" sz="1600" b="1"/>
              <a:t> -</a:t>
            </a:r>
          </a:p>
        </p:txBody>
      </p:sp>
      <p:sp>
        <p:nvSpPr>
          <p:cNvPr id="26522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65221" name="Rectangle 2"/>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graphicFrame>
        <p:nvGraphicFramePr>
          <p:cNvPr id="265222" name="Object 3"/>
          <p:cNvGraphicFramePr>
            <a:graphicFrameLocks/>
          </p:cNvGraphicFramePr>
          <p:nvPr/>
        </p:nvGraphicFramePr>
        <p:xfrm>
          <a:off x="1008063" y="2168525"/>
          <a:ext cx="6927850" cy="4483100"/>
        </p:xfrm>
        <a:graphic>
          <a:graphicData uri="http://schemas.openxmlformats.org/presentationml/2006/ole">
            <mc:AlternateContent xmlns:mc="http://schemas.openxmlformats.org/markup-compatibility/2006">
              <mc:Choice xmlns:v="urn:schemas-microsoft-com:vml" Requires="v">
                <p:oleObj spid="_x0000_s265703" name="Microsoft Graph-Diagramm" r:id="rId4" imgW="7458159" imgH="5315085" progId="MSGraph.Chart.8">
                  <p:embed followColorScheme="full"/>
                </p:oleObj>
              </mc:Choice>
              <mc:Fallback>
                <p:oleObj name="Microsoft Graph-Diagramm" r:id="rId4" imgW="7458159"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08063" y="2168525"/>
                        <a:ext cx="6927850" cy="4483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65223" name="Text Box 4"/>
          <p:cNvSpPr txBox="1">
            <a:spLocks noChangeArrowheads="1"/>
          </p:cNvSpPr>
          <p:nvPr/>
        </p:nvSpPr>
        <p:spPr bwMode="auto">
          <a:xfrm>
            <a:off x="168275" y="2255838"/>
            <a:ext cx="1012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2000">
                <a:solidFill>
                  <a:srgbClr val="66FFFF"/>
                </a:solidFill>
              </a:rPr>
              <a:t>C, I, G</a:t>
            </a:r>
          </a:p>
        </p:txBody>
      </p:sp>
      <p:sp>
        <p:nvSpPr>
          <p:cNvPr id="265224" name="Text Box 5"/>
          <p:cNvSpPr txBox="1">
            <a:spLocks noChangeArrowheads="1"/>
          </p:cNvSpPr>
          <p:nvPr/>
        </p:nvSpPr>
        <p:spPr bwMode="auto">
          <a:xfrm>
            <a:off x="7753350" y="5986463"/>
            <a:ext cx="593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2000">
                <a:solidFill>
                  <a:srgbClr val="66FFFF"/>
                </a:solidFill>
              </a:rPr>
              <a:t>Y</a:t>
            </a:r>
          </a:p>
        </p:txBody>
      </p:sp>
      <p:sp>
        <p:nvSpPr>
          <p:cNvPr id="265225" name="Line 6"/>
          <p:cNvSpPr>
            <a:spLocks noChangeShapeType="1"/>
          </p:cNvSpPr>
          <p:nvPr/>
        </p:nvSpPr>
        <p:spPr bwMode="auto">
          <a:xfrm rot="5400000" flipH="1">
            <a:off x="1193800" y="2406651"/>
            <a:ext cx="3206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5226" name="Line 7"/>
          <p:cNvSpPr>
            <a:spLocks noChangeShapeType="1"/>
          </p:cNvSpPr>
          <p:nvPr/>
        </p:nvSpPr>
        <p:spPr bwMode="auto">
          <a:xfrm>
            <a:off x="7581900" y="6242050"/>
            <a:ext cx="3206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5227" name="Rectangle 8"/>
          <p:cNvSpPr>
            <a:spLocks noChangeArrowheads="1"/>
          </p:cNvSpPr>
          <p:nvPr/>
        </p:nvSpPr>
        <p:spPr bwMode="auto">
          <a:xfrm>
            <a:off x="493713" y="1057275"/>
            <a:ext cx="842168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9"/>
            </a:pPr>
            <a:r>
              <a:rPr lang="en-US" altLang="en-US" sz="2000"/>
              <a:t>Plot the following consumption function in this diagram:              C(Y) = 0,8 * Y. How does this function change, if the consumption ratio decreases to 40%?</a:t>
            </a:r>
          </a:p>
        </p:txBody>
      </p:sp>
      <p:cxnSp>
        <p:nvCxnSpPr>
          <p:cNvPr id="265228" name="Gerade Verbindung 2"/>
          <p:cNvCxnSpPr>
            <a:cxnSpLocks noChangeShapeType="1"/>
          </p:cNvCxnSpPr>
          <p:nvPr/>
        </p:nvCxnSpPr>
        <p:spPr bwMode="auto">
          <a:xfrm>
            <a:off x="1354138" y="2406650"/>
            <a:ext cx="0" cy="3835400"/>
          </a:xfrm>
          <a:prstGeom prst="line">
            <a:avLst/>
          </a:prstGeom>
          <a:noFill/>
          <a:ln w="381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65229" name="Gerade Verbindung 14"/>
          <p:cNvCxnSpPr>
            <a:cxnSpLocks noChangeShapeType="1"/>
          </p:cNvCxnSpPr>
          <p:nvPr/>
        </p:nvCxnSpPr>
        <p:spPr bwMode="auto">
          <a:xfrm flipH="1">
            <a:off x="1354138" y="6242050"/>
            <a:ext cx="6399212" cy="0"/>
          </a:xfrm>
          <a:prstGeom prst="line">
            <a:avLst/>
          </a:prstGeom>
          <a:noFill/>
          <a:ln w="381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Tree>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04698F0-1130-49CC-997D-CD035CBD5024}" type="slidenum">
              <a:rPr lang="de-DE" altLang="en-US" sz="1600" smtClean="0"/>
              <a:pPr>
                <a:spcBef>
                  <a:spcPct val="0"/>
                </a:spcBef>
                <a:buClrTx/>
                <a:buFontTx/>
                <a:buNone/>
              </a:pPr>
              <a:t>214</a:t>
            </a:fld>
            <a:r>
              <a:rPr lang="de-DE" altLang="en-US" sz="1600"/>
              <a:t> -</a:t>
            </a:r>
          </a:p>
        </p:txBody>
      </p:sp>
      <p:sp>
        <p:nvSpPr>
          <p:cNvPr id="26624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268B80E7-C056-4089-B3E8-228BFFD4372F}" type="slidenum">
              <a:rPr lang="de-DE" altLang="en-US" sz="1600" b="1"/>
              <a:pPr algn="r" eaLnBrk="1" hangingPunct="1">
                <a:spcBef>
                  <a:spcPct val="0"/>
                </a:spcBef>
                <a:buClrTx/>
                <a:buFontTx/>
                <a:buNone/>
              </a:pPr>
              <a:t>214</a:t>
            </a:fld>
            <a:r>
              <a:rPr lang="de-DE" altLang="en-US" sz="1600" b="1"/>
              <a:t> -</a:t>
            </a:r>
          </a:p>
        </p:txBody>
      </p:sp>
      <p:sp>
        <p:nvSpPr>
          <p:cNvPr id="26624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266245" name="Object 2"/>
          <p:cNvGraphicFramePr>
            <a:graphicFrameLocks/>
          </p:cNvGraphicFramePr>
          <p:nvPr/>
        </p:nvGraphicFramePr>
        <p:xfrm>
          <a:off x="1798638" y="2347913"/>
          <a:ext cx="6259512" cy="4598987"/>
        </p:xfrm>
        <a:graphic>
          <a:graphicData uri="http://schemas.openxmlformats.org/presentationml/2006/ole">
            <mc:AlternateContent xmlns:mc="http://schemas.openxmlformats.org/markup-compatibility/2006">
              <mc:Choice xmlns:v="urn:schemas-microsoft-com:vml" Requires="v">
                <p:oleObj spid="_x0000_s266727" name="Diagramm" r:id="rId4" imgW="7439008" imgH="5315085" progId="MSGraph.Chart.8">
                  <p:embed followColorScheme="full"/>
                </p:oleObj>
              </mc:Choice>
              <mc:Fallback>
                <p:oleObj name="Diagramm" r:id="rId4" imgW="7439008" imgH="5315085"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98638" y="2347913"/>
                        <a:ext cx="6259512" cy="4598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66246" name="Rectangle 3"/>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sp>
        <p:nvSpPr>
          <p:cNvPr id="266247" name="Text Box 4"/>
          <p:cNvSpPr txBox="1">
            <a:spLocks noChangeArrowheads="1"/>
          </p:cNvSpPr>
          <p:nvPr/>
        </p:nvSpPr>
        <p:spPr bwMode="auto">
          <a:xfrm>
            <a:off x="871538" y="2611438"/>
            <a:ext cx="11604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66FFFF"/>
                </a:solidFill>
              </a:rPr>
              <a:t> C, I, G</a:t>
            </a:r>
          </a:p>
        </p:txBody>
      </p:sp>
      <p:sp>
        <p:nvSpPr>
          <p:cNvPr id="266248" name="Text Box 5"/>
          <p:cNvSpPr txBox="1">
            <a:spLocks noChangeArrowheads="1"/>
          </p:cNvSpPr>
          <p:nvPr/>
        </p:nvSpPr>
        <p:spPr bwMode="auto">
          <a:xfrm>
            <a:off x="7740650" y="5681663"/>
            <a:ext cx="5937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2000">
                <a:solidFill>
                  <a:srgbClr val="66FFFF"/>
                </a:solidFill>
              </a:rPr>
              <a:t>Y</a:t>
            </a:r>
          </a:p>
        </p:txBody>
      </p:sp>
      <p:sp>
        <p:nvSpPr>
          <p:cNvPr id="266249" name="Line 6"/>
          <p:cNvSpPr>
            <a:spLocks noChangeShapeType="1"/>
          </p:cNvSpPr>
          <p:nvPr/>
        </p:nvSpPr>
        <p:spPr bwMode="auto">
          <a:xfrm rot="5400000" flipH="1">
            <a:off x="2133600" y="2698751"/>
            <a:ext cx="3206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6250" name="Line 7"/>
          <p:cNvSpPr>
            <a:spLocks noChangeShapeType="1"/>
          </p:cNvSpPr>
          <p:nvPr/>
        </p:nvSpPr>
        <p:spPr bwMode="auto">
          <a:xfrm>
            <a:off x="7670800" y="6064250"/>
            <a:ext cx="3206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6251" name="Rectangle 8"/>
          <p:cNvSpPr>
            <a:spLocks noChangeArrowheads="1"/>
          </p:cNvSpPr>
          <p:nvPr/>
        </p:nvSpPr>
        <p:spPr bwMode="auto">
          <a:xfrm>
            <a:off x="239713" y="879475"/>
            <a:ext cx="8650287"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10"/>
            </a:pPr>
            <a:r>
              <a:rPr lang="en-US" altLang="en-US" sz="2000"/>
              <a:t>Determine (given the assumptions of the Keynesian Cross) GDP, if investment demand equals 5, government consumption equals 5 and the consumption function equals C(Y) = (1/3)*Y. How does GDP change, if government consumption grows by 10?</a:t>
            </a:r>
          </a:p>
        </p:txBody>
      </p:sp>
      <p:cxnSp>
        <p:nvCxnSpPr>
          <p:cNvPr id="266252" name="Gerade Verbindung 10"/>
          <p:cNvCxnSpPr>
            <a:cxnSpLocks noChangeShapeType="1"/>
          </p:cNvCxnSpPr>
          <p:nvPr/>
        </p:nvCxnSpPr>
        <p:spPr bwMode="auto">
          <a:xfrm>
            <a:off x="2293938" y="2538413"/>
            <a:ext cx="3175" cy="3544887"/>
          </a:xfrm>
          <a:prstGeom prst="line">
            <a:avLst/>
          </a:prstGeom>
          <a:noFill/>
          <a:ln w="381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66253" name="Gerade Verbindung 11"/>
          <p:cNvCxnSpPr>
            <a:cxnSpLocks noChangeShapeType="1"/>
          </p:cNvCxnSpPr>
          <p:nvPr/>
        </p:nvCxnSpPr>
        <p:spPr bwMode="auto">
          <a:xfrm flipH="1" flipV="1">
            <a:off x="2295525" y="6078538"/>
            <a:ext cx="5578475" cy="4762"/>
          </a:xfrm>
          <a:prstGeom prst="line">
            <a:avLst/>
          </a:prstGeom>
          <a:noFill/>
          <a:ln w="381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Tree>
  </p:cSld>
  <p:clrMapOvr>
    <a:masterClrMapping/>
  </p:clrMapOvr>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624FF1F4-5156-4E59-9E5F-45A4D9FBC407}" type="slidenum">
              <a:rPr lang="de-DE" altLang="en-US" sz="1600" smtClean="0"/>
              <a:pPr>
                <a:spcBef>
                  <a:spcPct val="0"/>
                </a:spcBef>
                <a:buClrTx/>
                <a:buFontTx/>
                <a:buNone/>
              </a:pPr>
              <a:t>215</a:t>
            </a:fld>
            <a:r>
              <a:rPr lang="de-DE" altLang="en-US" sz="1600"/>
              <a:t> -</a:t>
            </a:r>
          </a:p>
        </p:txBody>
      </p:sp>
      <p:sp>
        <p:nvSpPr>
          <p:cNvPr id="26726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500752D-89BE-4753-B7AE-EC63A3919520}" type="slidenum">
              <a:rPr lang="de-DE" altLang="en-US" sz="1600" b="1"/>
              <a:pPr algn="r" eaLnBrk="1" hangingPunct="1">
                <a:spcBef>
                  <a:spcPct val="0"/>
                </a:spcBef>
                <a:buClrTx/>
                <a:buFontTx/>
                <a:buNone/>
              </a:pPr>
              <a:t>215</a:t>
            </a:fld>
            <a:r>
              <a:rPr lang="de-DE" altLang="en-US" sz="1600" b="1"/>
              <a:t> -</a:t>
            </a:r>
          </a:p>
        </p:txBody>
      </p:sp>
      <p:sp>
        <p:nvSpPr>
          <p:cNvPr id="267268"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67269" name="Rectangle 2"/>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sp>
        <p:nvSpPr>
          <p:cNvPr id="267270" name="Rectangle 3"/>
          <p:cNvSpPr>
            <a:spLocks noChangeArrowheads="1"/>
          </p:cNvSpPr>
          <p:nvPr/>
        </p:nvSpPr>
        <p:spPr bwMode="auto">
          <a:xfrm>
            <a:off x="493713" y="1057275"/>
            <a:ext cx="8367712" cy="539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11"/>
            </a:pPr>
            <a:r>
              <a:rPr lang="en-US" altLang="en-US" sz="2000"/>
              <a:t>Why does an increase in the demand for investment goods leads to an increase in GDP that is larger than the increase in the demand for investment goods under the assumption of the “Keynesian Cross”?</a:t>
            </a:r>
          </a:p>
          <a:p>
            <a:pPr eaLnBrk="1" hangingPunct="1">
              <a:spcBef>
                <a:spcPct val="60000"/>
              </a:spcBef>
              <a:buFont typeface="Arial Unicode MS" pitchFamily="34" charset="-128"/>
              <a:buAutoNum type="arabicPeriod" startAt="11"/>
            </a:pPr>
            <a:r>
              <a:rPr lang="en-US" altLang="en-US" sz="2000"/>
              <a:t>What possibilities does a government have under the assumptions of the “Keynesian Cross” to increase GDP?</a:t>
            </a:r>
          </a:p>
          <a:p>
            <a:pPr eaLnBrk="1" hangingPunct="1">
              <a:spcBef>
                <a:spcPct val="60000"/>
              </a:spcBef>
              <a:buFont typeface="Arial Unicode MS" pitchFamily="34" charset="-128"/>
              <a:buAutoNum type="arabicPeriod" startAt="11"/>
            </a:pPr>
            <a:r>
              <a:rPr lang="en-US" altLang="en-US" sz="2000"/>
              <a:t>Discuss the difference between the neoclassical and the Keynesian consumption function on the background of your own consumption behavior: Do you have a Keynesian or a neoclassical consumption function?</a:t>
            </a:r>
          </a:p>
          <a:p>
            <a:pPr eaLnBrk="1" hangingPunct="1">
              <a:spcBef>
                <a:spcPct val="60000"/>
              </a:spcBef>
              <a:buFont typeface="Arial Unicode MS" pitchFamily="34" charset="-128"/>
              <a:buAutoNum type="arabicPeriod" startAt="11"/>
            </a:pPr>
            <a:r>
              <a:rPr lang="en-US" altLang="en-US" sz="2000"/>
              <a:t>How does the “Keynesian Cross” have to be modified, if the capital market is taken into account?</a:t>
            </a:r>
          </a:p>
          <a:p>
            <a:pPr eaLnBrk="1" hangingPunct="1">
              <a:spcBef>
                <a:spcPct val="60000"/>
              </a:spcBef>
              <a:buFont typeface="Arial Unicode MS" pitchFamily="34" charset="-128"/>
              <a:buAutoNum type="arabicPeriod" startAt="11"/>
            </a:pPr>
            <a:r>
              <a:rPr lang="en-US" altLang="en-US" sz="2000"/>
              <a:t>What factors affect money demand of households and firms under the assumptions of the Keynesian model and what is their economic explanation?</a:t>
            </a:r>
          </a:p>
        </p:txBody>
      </p:sp>
    </p:spTree>
  </p:cSld>
  <p:clrMapOvr>
    <a:masterClrMapping/>
  </p:clrMapOvr>
  <p:transition/>
</p:sld>
</file>

<file path=ppt/slides/slide2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829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058922C-48B5-467D-A74C-9E7A74FE3F47}" type="slidenum">
              <a:rPr lang="de-DE" altLang="en-US" sz="1600" smtClean="0"/>
              <a:pPr>
                <a:spcBef>
                  <a:spcPct val="0"/>
                </a:spcBef>
                <a:buClrTx/>
                <a:buFontTx/>
                <a:buNone/>
              </a:pPr>
              <a:t>216</a:t>
            </a:fld>
            <a:r>
              <a:rPr lang="de-DE" altLang="en-US" sz="1600"/>
              <a:t> -</a:t>
            </a:r>
          </a:p>
        </p:txBody>
      </p:sp>
      <p:graphicFrame>
        <p:nvGraphicFramePr>
          <p:cNvPr id="268291" name="Object 31"/>
          <p:cNvGraphicFramePr>
            <a:graphicFrameLocks/>
          </p:cNvGraphicFramePr>
          <p:nvPr/>
        </p:nvGraphicFramePr>
        <p:xfrm>
          <a:off x="4533900" y="1181100"/>
          <a:ext cx="3776663" cy="3116263"/>
        </p:xfrm>
        <a:graphic>
          <a:graphicData uri="http://schemas.openxmlformats.org/presentationml/2006/ole">
            <mc:AlternateContent xmlns:mc="http://schemas.openxmlformats.org/markup-compatibility/2006">
              <mc:Choice xmlns:v="urn:schemas-microsoft-com:vml" Requires="v">
                <p:oleObj spid="_x0000_s269272" name="Diagramm" r:id="rId4" imgW="7448702" imgH="5315102" progId="MSGraph.Chart.8">
                  <p:embed followColorScheme="full"/>
                </p:oleObj>
              </mc:Choice>
              <mc:Fallback>
                <p:oleObj name="Diagramm" r:id="rId4" imgW="7448702" imgH="5315102" progId="MSGraph.Chart.8">
                  <p:embed followColorScheme="full"/>
                  <p:pic>
                    <p:nvPicPr>
                      <p:cNvPr id="0" name="Object 3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33900" y="11811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68292"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C9C7CB3C-E8FE-40C7-B39D-1552E06891E0}" type="slidenum">
              <a:rPr lang="de-DE" altLang="en-US" sz="1600" b="1"/>
              <a:pPr algn="r" eaLnBrk="1" hangingPunct="1">
                <a:spcBef>
                  <a:spcPct val="0"/>
                </a:spcBef>
                <a:buClrTx/>
                <a:buFontTx/>
                <a:buNone/>
              </a:pPr>
              <a:t>216</a:t>
            </a:fld>
            <a:r>
              <a:rPr lang="de-DE" altLang="en-US" sz="1600" b="1"/>
              <a:t> -</a:t>
            </a:r>
          </a:p>
        </p:txBody>
      </p:sp>
      <p:sp>
        <p:nvSpPr>
          <p:cNvPr id="268293"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68294" name="Line 3"/>
          <p:cNvSpPr>
            <a:spLocks noChangeShapeType="1"/>
          </p:cNvSpPr>
          <p:nvPr/>
        </p:nvSpPr>
        <p:spPr bwMode="auto">
          <a:xfrm flipV="1">
            <a:off x="4833938" y="1401763"/>
            <a:ext cx="2517775" cy="16811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graphicFrame>
        <p:nvGraphicFramePr>
          <p:cNvPr id="268295" name="Object 4"/>
          <p:cNvGraphicFramePr>
            <a:graphicFrameLocks/>
          </p:cNvGraphicFramePr>
          <p:nvPr/>
        </p:nvGraphicFramePr>
        <p:xfrm>
          <a:off x="346075" y="1193800"/>
          <a:ext cx="3776663" cy="3116263"/>
        </p:xfrm>
        <a:graphic>
          <a:graphicData uri="http://schemas.openxmlformats.org/presentationml/2006/ole">
            <mc:AlternateContent xmlns:mc="http://schemas.openxmlformats.org/markup-compatibility/2006">
              <mc:Choice xmlns:v="urn:schemas-microsoft-com:vml" Requires="v">
                <p:oleObj spid="_x0000_s269273" name="Diagramm" r:id="rId6" imgW="7439008" imgH="5315085" progId="MSGraph.Chart.8">
                  <p:embed followColorScheme="full"/>
                </p:oleObj>
              </mc:Choice>
              <mc:Fallback>
                <p:oleObj name="Diagramm" r:id="rId6" imgW="7439008" imgH="5315085" progId="MSGraph.Chart.8">
                  <p:embed followColorScheme="full"/>
                  <p:pic>
                    <p:nvPicPr>
                      <p:cNvPr id="0" name="Object 4"/>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6075" y="11938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68296" name="Line 6"/>
          <p:cNvSpPr>
            <a:spLocks noChangeShapeType="1"/>
          </p:cNvSpPr>
          <p:nvPr/>
        </p:nvSpPr>
        <p:spPr bwMode="auto">
          <a:xfrm flipV="1">
            <a:off x="4830763" y="13747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8297" name="Text Box 7"/>
          <p:cNvSpPr txBox="1">
            <a:spLocks noChangeArrowheads="1"/>
          </p:cNvSpPr>
          <p:nvPr/>
        </p:nvSpPr>
        <p:spPr bwMode="auto">
          <a:xfrm>
            <a:off x="210661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268298" name="Text Box 8"/>
          <p:cNvSpPr txBox="1">
            <a:spLocks noChangeArrowheads="1"/>
          </p:cNvSpPr>
          <p:nvPr/>
        </p:nvSpPr>
        <p:spPr bwMode="auto">
          <a:xfrm>
            <a:off x="749300" y="10429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268299" name="Line 9"/>
          <p:cNvSpPr>
            <a:spLocks noChangeShapeType="1"/>
          </p:cNvSpPr>
          <p:nvPr/>
        </p:nvSpPr>
        <p:spPr bwMode="auto">
          <a:xfrm>
            <a:off x="3968750" y="37560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8300" name="Line 10"/>
          <p:cNvSpPr>
            <a:spLocks noChangeShapeType="1"/>
          </p:cNvSpPr>
          <p:nvPr/>
        </p:nvSpPr>
        <p:spPr bwMode="auto">
          <a:xfrm rot="5400000" flipH="1">
            <a:off x="653257"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8301" name="Line 11"/>
          <p:cNvSpPr>
            <a:spLocks noChangeShapeType="1"/>
          </p:cNvSpPr>
          <p:nvPr/>
        </p:nvSpPr>
        <p:spPr bwMode="auto">
          <a:xfrm flipV="1">
            <a:off x="4832350" y="2073275"/>
            <a:ext cx="2517775" cy="16811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8302" name="Line 12"/>
          <p:cNvSpPr>
            <a:spLocks noChangeShapeType="1"/>
          </p:cNvSpPr>
          <p:nvPr/>
        </p:nvSpPr>
        <p:spPr bwMode="auto">
          <a:xfrm>
            <a:off x="8167688" y="37496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8303" name="Line 13"/>
          <p:cNvSpPr>
            <a:spLocks noChangeShapeType="1"/>
          </p:cNvSpPr>
          <p:nvPr/>
        </p:nvSpPr>
        <p:spPr bwMode="auto">
          <a:xfrm rot="5400000" flipH="1">
            <a:off x="4758532"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8304" name="Text Box 14"/>
          <p:cNvSpPr txBox="1">
            <a:spLocks noChangeArrowheads="1"/>
          </p:cNvSpPr>
          <p:nvPr/>
        </p:nvSpPr>
        <p:spPr bwMode="auto">
          <a:xfrm>
            <a:off x="234950" y="22256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68305" name="Text Box 15"/>
          <p:cNvSpPr txBox="1">
            <a:spLocks noChangeArrowheads="1"/>
          </p:cNvSpPr>
          <p:nvPr/>
        </p:nvSpPr>
        <p:spPr bwMode="auto">
          <a:xfrm>
            <a:off x="7346950" y="1900238"/>
            <a:ext cx="1708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(2/3)* Y</a:t>
            </a:r>
            <a:endParaRPr lang="el-GR" altLang="en-US" sz="1800">
              <a:solidFill>
                <a:srgbClr val="00FFFF"/>
              </a:solidFill>
            </a:endParaRPr>
          </a:p>
        </p:txBody>
      </p:sp>
      <p:sp>
        <p:nvSpPr>
          <p:cNvPr id="268306" name="Text Box 16"/>
          <p:cNvSpPr txBox="1">
            <a:spLocks noChangeArrowheads="1"/>
          </p:cNvSpPr>
          <p:nvPr/>
        </p:nvSpPr>
        <p:spPr bwMode="auto">
          <a:xfrm>
            <a:off x="7448550" y="1281113"/>
            <a:ext cx="1255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I(i)</a:t>
            </a:r>
            <a:endParaRPr lang="el-GR" altLang="en-US" sz="1800">
              <a:solidFill>
                <a:srgbClr val="66FFFF"/>
              </a:solidFill>
            </a:endParaRPr>
          </a:p>
        </p:txBody>
      </p:sp>
      <p:sp>
        <p:nvSpPr>
          <p:cNvPr id="268307" name="Text Box 18"/>
          <p:cNvSpPr txBox="1">
            <a:spLocks noChangeArrowheads="1"/>
          </p:cNvSpPr>
          <p:nvPr/>
        </p:nvSpPr>
        <p:spPr bwMode="auto">
          <a:xfrm>
            <a:off x="3059113" y="33528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68308" name="Line 19"/>
          <p:cNvSpPr>
            <a:spLocks noChangeShapeType="1"/>
          </p:cNvSpPr>
          <p:nvPr/>
        </p:nvSpPr>
        <p:spPr bwMode="auto">
          <a:xfrm>
            <a:off x="823913" y="2027238"/>
            <a:ext cx="2232025" cy="15414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8309" name="Text Box 20"/>
          <p:cNvSpPr txBox="1">
            <a:spLocks noChangeArrowheads="1"/>
          </p:cNvSpPr>
          <p:nvPr/>
        </p:nvSpPr>
        <p:spPr bwMode="auto">
          <a:xfrm>
            <a:off x="6640513" y="41195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268310" name="Line 21"/>
          <p:cNvSpPr>
            <a:spLocks noChangeShapeType="1"/>
          </p:cNvSpPr>
          <p:nvPr/>
        </p:nvSpPr>
        <p:spPr bwMode="auto">
          <a:xfrm rot="-5400000">
            <a:off x="5790406" y="2745582"/>
            <a:ext cx="20907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8311" name="Line 22"/>
          <p:cNvSpPr>
            <a:spLocks noChangeShapeType="1"/>
          </p:cNvSpPr>
          <p:nvPr/>
        </p:nvSpPr>
        <p:spPr bwMode="auto">
          <a:xfrm flipV="1">
            <a:off x="1365250" y="16541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8312" name="Line 23"/>
          <p:cNvSpPr>
            <a:spLocks noChangeShapeType="1"/>
          </p:cNvSpPr>
          <p:nvPr/>
        </p:nvSpPr>
        <p:spPr bwMode="auto">
          <a:xfrm>
            <a:off x="715963" y="2406650"/>
            <a:ext cx="590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8313" name="Oval 24"/>
          <p:cNvSpPr>
            <a:spLocks noChangeArrowheads="1"/>
          </p:cNvSpPr>
          <p:nvPr/>
        </p:nvSpPr>
        <p:spPr bwMode="auto">
          <a:xfrm>
            <a:off x="1301750" y="23622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68314" name="Text Box 25"/>
          <p:cNvSpPr txBox="1">
            <a:spLocks noChangeArrowheads="1"/>
          </p:cNvSpPr>
          <p:nvPr/>
        </p:nvSpPr>
        <p:spPr bwMode="auto">
          <a:xfrm>
            <a:off x="1023938" y="1304925"/>
            <a:ext cx="1924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a:t>
            </a:r>
            <a:r>
              <a:rPr lang="de-DE" altLang="en-US" sz="1800" baseline="-25000">
                <a:solidFill>
                  <a:srgbClr val="66FFFF"/>
                </a:solidFill>
              </a:rPr>
              <a:t>1</a:t>
            </a:r>
            <a:r>
              <a:rPr lang="de-DE" altLang="en-US" sz="1800">
                <a:solidFill>
                  <a:srgbClr val="66FFFF"/>
                </a:solidFill>
              </a:rPr>
              <a:t>) = (1/3) * 30</a:t>
            </a:r>
            <a:endParaRPr lang="el-GR" altLang="en-US" sz="1800">
              <a:solidFill>
                <a:srgbClr val="66FFFF"/>
              </a:solidFill>
            </a:endParaRPr>
          </a:p>
        </p:txBody>
      </p:sp>
      <p:sp>
        <p:nvSpPr>
          <p:cNvPr id="268315" name="Line 26"/>
          <p:cNvSpPr>
            <a:spLocks noChangeShapeType="1"/>
          </p:cNvSpPr>
          <p:nvPr/>
        </p:nvSpPr>
        <p:spPr bwMode="auto">
          <a:xfrm flipV="1">
            <a:off x="4794250" y="1736725"/>
            <a:ext cx="2035175" cy="15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8316" name="Text Box 27"/>
          <p:cNvSpPr txBox="1">
            <a:spLocks noChangeArrowheads="1"/>
          </p:cNvSpPr>
          <p:nvPr/>
        </p:nvSpPr>
        <p:spPr bwMode="auto">
          <a:xfrm>
            <a:off x="1211263" y="40957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68317" name="Rectangle 28"/>
          <p:cNvSpPr>
            <a:spLocks noChangeArrowheads="1"/>
          </p:cNvSpPr>
          <p:nvPr/>
        </p:nvSpPr>
        <p:spPr bwMode="auto">
          <a:xfrm>
            <a:off x="379413" y="4537075"/>
            <a:ext cx="8367712" cy="232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16"/>
            </a:pPr>
            <a:r>
              <a:rPr lang="en-US" altLang="en-US" sz="2000"/>
              <a:t>Caused by a deterioration of expectations, households lower their consumption ratio from 2/3 to 1/3 of their income. How does this reduction affect GDP in the above diagram?</a:t>
            </a:r>
          </a:p>
        </p:txBody>
      </p:sp>
      <p:sp>
        <p:nvSpPr>
          <p:cNvPr id="268318" name="Oval 29"/>
          <p:cNvSpPr>
            <a:spLocks noChangeArrowheads="1"/>
          </p:cNvSpPr>
          <p:nvPr/>
        </p:nvSpPr>
        <p:spPr bwMode="auto">
          <a:xfrm>
            <a:off x="6775450" y="16906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68319" name="Rectangle 30"/>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sp>
        <p:nvSpPr>
          <p:cNvPr id="268320" name="Text Box 32"/>
          <p:cNvSpPr txBox="1">
            <a:spLocks noChangeArrowheads="1"/>
          </p:cNvSpPr>
          <p:nvPr/>
        </p:nvSpPr>
        <p:spPr bwMode="auto">
          <a:xfrm>
            <a:off x="4843463" y="10493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268321" name="Text Box 33"/>
          <p:cNvSpPr txBox="1">
            <a:spLocks noChangeArrowheads="1"/>
          </p:cNvSpPr>
          <p:nvPr/>
        </p:nvSpPr>
        <p:spPr bwMode="auto">
          <a:xfrm>
            <a:off x="6989763" y="4067175"/>
            <a:ext cx="1485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a:t>
            </a:r>
          </a:p>
        </p:txBody>
      </p:sp>
      <p:cxnSp>
        <p:nvCxnSpPr>
          <p:cNvPr id="268322" name="Gerade Verbindung 2"/>
          <p:cNvCxnSpPr>
            <a:cxnSpLocks noChangeShapeType="1"/>
          </p:cNvCxnSpPr>
          <p:nvPr/>
        </p:nvCxnSpPr>
        <p:spPr bwMode="auto">
          <a:xfrm>
            <a:off x="728663" y="1416050"/>
            <a:ext cx="0" cy="245110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68323" name="Gerade Verbindung 39"/>
          <p:cNvCxnSpPr>
            <a:cxnSpLocks noChangeShapeType="1"/>
          </p:cNvCxnSpPr>
          <p:nvPr/>
        </p:nvCxnSpPr>
        <p:spPr bwMode="auto">
          <a:xfrm flipH="1">
            <a:off x="650875" y="3756025"/>
            <a:ext cx="3429000" cy="317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68324" name="Gerade Verbindung 42"/>
          <p:cNvCxnSpPr>
            <a:cxnSpLocks noChangeShapeType="1"/>
          </p:cNvCxnSpPr>
          <p:nvPr/>
        </p:nvCxnSpPr>
        <p:spPr bwMode="auto">
          <a:xfrm>
            <a:off x="4849813" y="1393825"/>
            <a:ext cx="0" cy="247332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68325" name="Gerade Verbindung 43"/>
          <p:cNvCxnSpPr>
            <a:cxnSpLocks noChangeShapeType="1"/>
          </p:cNvCxnSpPr>
          <p:nvPr/>
        </p:nvCxnSpPr>
        <p:spPr bwMode="auto">
          <a:xfrm flipH="1">
            <a:off x="4752975" y="3740150"/>
            <a:ext cx="3506788" cy="635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931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E3E5CA9-4D4C-4BF2-B740-9A56C5464C3F}" type="slidenum">
              <a:rPr lang="de-DE" altLang="en-US" sz="1600" smtClean="0"/>
              <a:pPr>
                <a:spcBef>
                  <a:spcPct val="0"/>
                </a:spcBef>
                <a:buClrTx/>
                <a:buFontTx/>
                <a:buNone/>
              </a:pPr>
              <a:t>217</a:t>
            </a:fld>
            <a:r>
              <a:rPr lang="de-DE" altLang="en-US" sz="1600"/>
              <a:t> -</a:t>
            </a:r>
          </a:p>
        </p:txBody>
      </p:sp>
      <p:graphicFrame>
        <p:nvGraphicFramePr>
          <p:cNvPr id="269315" name="Object 31"/>
          <p:cNvGraphicFramePr>
            <a:graphicFrameLocks/>
          </p:cNvGraphicFramePr>
          <p:nvPr/>
        </p:nvGraphicFramePr>
        <p:xfrm>
          <a:off x="4533900" y="1181100"/>
          <a:ext cx="3776663" cy="3116263"/>
        </p:xfrm>
        <a:graphic>
          <a:graphicData uri="http://schemas.openxmlformats.org/presentationml/2006/ole">
            <mc:AlternateContent xmlns:mc="http://schemas.openxmlformats.org/markup-compatibility/2006">
              <mc:Choice xmlns:v="urn:schemas-microsoft-com:vml" Requires="v">
                <p:oleObj spid="_x0000_s270295" name="Diagramm" r:id="rId4" imgW="7448702" imgH="5315102" progId="MSGraph.Chart.8">
                  <p:embed followColorScheme="full"/>
                </p:oleObj>
              </mc:Choice>
              <mc:Fallback>
                <p:oleObj name="Diagramm" r:id="rId4" imgW="7448702" imgH="5315102" progId="MSGraph.Chart.8">
                  <p:embed followColorScheme="full"/>
                  <p:pic>
                    <p:nvPicPr>
                      <p:cNvPr id="0" name="Object 3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33900" y="11811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6931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269317" name="Object 4"/>
          <p:cNvGraphicFramePr>
            <a:graphicFrameLocks/>
          </p:cNvGraphicFramePr>
          <p:nvPr/>
        </p:nvGraphicFramePr>
        <p:xfrm>
          <a:off x="346075" y="1193800"/>
          <a:ext cx="3776663" cy="3116263"/>
        </p:xfrm>
        <a:graphic>
          <a:graphicData uri="http://schemas.openxmlformats.org/presentationml/2006/ole">
            <mc:AlternateContent xmlns:mc="http://schemas.openxmlformats.org/markup-compatibility/2006">
              <mc:Choice xmlns:v="urn:schemas-microsoft-com:vml" Requires="v">
                <p:oleObj spid="_x0000_s270296" name="Diagramm" r:id="rId6" imgW="7439008" imgH="5315085" progId="MSGraph.Chart.8">
                  <p:embed followColorScheme="full"/>
                </p:oleObj>
              </mc:Choice>
              <mc:Fallback>
                <p:oleObj name="Diagramm" r:id="rId6" imgW="7439008" imgH="5315085" progId="MSGraph.Chart.8">
                  <p:embed followColorScheme="full"/>
                  <p:pic>
                    <p:nvPicPr>
                      <p:cNvPr id="0" name="Object 4"/>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6075" y="11938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69318" name="Line 6"/>
          <p:cNvSpPr>
            <a:spLocks noChangeShapeType="1"/>
          </p:cNvSpPr>
          <p:nvPr/>
        </p:nvSpPr>
        <p:spPr bwMode="auto">
          <a:xfrm flipV="1">
            <a:off x="4830763" y="13747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9319" name="Text Box 7"/>
          <p:cNvSpPr txBox="1">
            <a:spLocks noChangeArrowheads="1"/>
          </p:cNvSpPr>
          <p:nvPr/>
        </p:nvSpPr>
        <p:spPr bwMode="auto">
          <a:xfrm>
            <a:off x="210661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269320" name="Text Box 8"/>
          <p:cNvSpPr txBox="1">
            <a:spLocks noChangeArrowheads="1"/>
          </p:cNvSpPr>
          <p:nvPr/>
        </p:nvSpPr>
        <p:spPr bwMode="auto">
          <a:xfrm>
            <a:off x="749300" y="10429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269321" name="Line 9"/>
          <p:cNvSpPr>
            <a:spLocks noChangeShapeType="1"/>
          </p:cNvSpPr>
          <p:nvPr/>
        </p:nvSpPr>
        <p:spPr bwMode="auto">
          <a:xfrm>
            <a:off x="3968750" y="37560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9322" name="Line 10"/>
          <p:cNvSpPr>
            <a:spLocks noChangeShapeType="1"/>
          </p:cNvSpPr>
          <p:nvPr/>
        </p:nvSpPr>
        <p:spPr bwMode="auto">
          <a:xfrm rot="5400000" flipH="1">
            <a:off x="653257"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9323" name="Line 11"/>
          <p:cNvSpPr>
            <a:spLocks noChangeShapeType="1"/>
          </p:cNvSpPr>
          <p:nvPr/>
        </p:nvSpPr>
        <p:spPr bwMode="auto">
          <a:xfrm flipV="1">
            <a:off x="4832350" y="2987675"/>
            <a:ext cx="2365375" cy="7540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9324" name="Line 12"/>
          <p:cNvSpPr>
            <a:spLocks noChangeShapeType="1"/>
          </p:cNvSpPr>
          <p:nvPr/>
        </p:nvSpPr>
        <p:spPr bwMode="auto">
          <a:xfrm>
            <a:off x="8167688" y="37496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9325" name="Line 13"/>
          <p:cNvSpPr>
            <a:spLocks noChangeShapeType="1"/>
          </p:cNvSpPr>
          <p:nvPr/>
        </p:nvSpPr>
        <p:spPr bwMode="auto">
          <a:xfrm rot="5400000" flipH="1">
            <a:off x="4758532"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69326" name="Text Box 14"/>
          <p:cNvSpPr txBox="1">
            <a:spLocks noChangeArrowheads="1"/>
          </p:cNvSpPr>
          <p:nvPr/>
        </p:nvSpPr>
        <p:spPr bwMode="auto">
          <a:xfrm>
            <a:off x="234950" y="22256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69327" name="Text Box 15"/>
          <p:cNvSpPr txBox="1">
            <a:spLocks noChangeArrowheads="1"/>
          </p:cNvSpPr>
          <p:nvPr/>
        </p:nvSpPr>
        <p:spPr bwMode="auto">
          <a:xfrm>
            <a:off x="7296150" y="2928938"/>
            <a:ext cx="1708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(1/3)* Y</a:t>
            </a:r>
            <a:endParaRPr lang="el-GR" altLang="en-US" sz="1800">
              <a:solidFill>
                <a:srgbClr val="00FFFF"/>
              </a:solidFill>
            </a:endParaRPr>
          </a:p>
        </p:txBody>
      </p:sp>
      <p:sp>
        <p:nvSpPr>
          <p:cNvPr id="269328" name="Text Box 16"/>
          <p:cNvSpPr txBox="1">
            <a:spLocks noChangeArrowheads="1"/>
          </p:cNvSpPr>
          <p:nvPr/>
        </p:nvSpPr>
        <p:spPr bwMode="auto">
          <a:xfrm>
            <a:off x="7296150" y="2551113"/>
            <a:ext cx="1255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I(i)</a:t>
            </a:r>
            <a:endParaRPr lang="el-GR" altLang="en-US" sz="1800">
              <a:solidFill>
                <a:srgbClr val="66FFFF"/>
              </a:solidFill>
            </a:endParaRPr>
          </a:p>
        </p:txBody>
      </p:sp>
      <p:sp>
        <p:nvSpPr>
          <p:cNvPr id="269329" name="Text Box 18"/>
          <p:cNvSpPr txBox="1">
            <a:spLocks noChangeArrowheads="1"/>
          </p:cNvSpPr>
          <p:nvPr/>
        </p:nvSpPr>
        <p:spPr bwMode="auto">
          <a:xfrm>
            <a:off x="3059113" y="33528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69330" name="Line 19"/>
          <p:cNvSpPr>
            <a:spLocks noChangeShapeType="1"/>
          </p:cNvSpPr>
          <p:nvPr/>
        </p:nvSpPr>
        <p:spPr bwMode="auto">
          <a:xfrm>
            <a:off x="823913" y="2027238"/>
            <a:ext cx="2232025" cy="15414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9331" name="Text Box 20"/>
          <p:cNvSpPr txBox="1">
            <a:spLocks noChangeArrowheads="1"/>
          </p:cNvSpPr>
          <p:nvPr/>
        </p:nvSpPr>
        <p:spPr bwMode="auto">
          <a:xfrm>
            <a:off x="6640513" y="41195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269332" name="Line 22"/>
          <p:cNvSpPr>
            <a:spLocks noChangeShapeType="1"/>
          </p:cNvSpPr>
          <p:nvPr/>
        </p:nvSpPr>
        <p:spPr bwMode="auto">
          <a:xfrm flipV="1">
            <a:off x="1365250" y="16541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9333" name="Line 23"/>
          <p:cNvSpPr>
            <a:spLocks noChangeShapeType="1"/>
          </p:cNvSpPr>
          <p:nvPr/>
        </p:nvSpPr>
        <p:spPr bwMode="auto">
          <a:xfrm>
            <a:off x="715963" y="2406650"/>
            <a:ext cx="590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9334" name="Oval 24"/>
          <p:cNvSpPr>
            <a:spLocks noChangeArrowheads="1"/>
          </p:cNvSpPr>
          <p:nvPr/>
        </p:nvSpPr>
        <p:spPr bwMode="auto">
          <a:xfrm>
            <a:off x="1301750" y="23622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69335" name="Text Box 25"/>
          <p:cNvSpPr txBox="1">
            <a:spLocks noChangeArrowheads="1"/>
          </p:cNvSpPr>
          <p:nvPr/>
        </p:nvSpPr>
        <p:spPr bwMode="auto">
          <a:xfrm>
            <a:off x="1023938" y="1304925"/>
            <a:ext cx="2114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a:t>
            </a:r>
            <a:r>
              <a:rPr lang="de-DE" altLang="en-US" sz="1800" baseline="-25000">
                <a:solidFill>
                  <a:srgbClr val="66FFFF"/>
                </a:solidFill>
              </a:rPr>
              <a:t>1</a:t>
            </a:r>
            <a:r>
              <a:rPr lang="de-DE" altLang="en-US" sz="1800">
                <a:solidFill>
                  <a:srgbClr val="66FFFF"/>
                </a:solidFill>
              </a:rPr>
              <a:t>)= (2/3) * 15</a:t>
            </a:r>
            <a:endParaRPr lang="el-GR" altLang="en-US" sz="1800">
              <a:solidFill>
                <a:srgbClr val="66FFFF"/>
              </a:solidFill>
            </a:endParaRPr>
          </a:p>
        </p:txBody>
      </p:sp>
      <p:sp>
        <p:nvSpPr>
          <p:cNvPr id="269336" name="Text Box 27"/>
          <p:cNvSpPr txBox="1">
            <a:spLocks noChangeArrowheads="1"/>
          </p:cNvSpPr>
          <p:nvPr/>
        </p:nvSpPr>
        <p:spPr bwMode="auto">
          <a:xfrm>
            <a:off x="1211263" y="40957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69337" name="Rectangle 28"/>
          <p:cNvSpPr>
            <a:spLocks noChangeArrowheads="1"/>
          </p:cNvSpPr>
          <p:nvPr/>
        </p:nvSpPr>
        <p:spPr bwMode="auto">
          <a:xfrm>
            <a:off x="379413" y="4537075"/>
            <a:ext cx="8367712" cy="232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17"/>
            </a:pPr>
            <a:r>
              <a:rPr lang="en-US" altLang="en-US" sz="2000"/>
              <a:t>Caused by a better economic outlook, households increase their consumption ratio from 1/3 to 1/2 of their income. How does this increase affect GDP in the above diagram?</a:t>
            </a:r>
          </a:p>
        </p:txBody>
      </p:sp>
      <p:sp>
        <p:nvSpPr>
          <p:cNvPr id="269338" name="Rectangle 30"/>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sp>
        <p:nvSpPr>
          <p:cNvPr id="269339" name="Text Box 32"/>
          <p:cNvSpPr txBox="1">
            <a:spLocks noChangeArrowheads="1"/>
          </p:cNvSpPr>
          <p:nvPr/>
        </p:nvSpPr>
        <p:spPr bwMode="auto">
          <a:xfrm>
            <a:off x="4843463" y="10493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269340" name="Text Box 33"/>
          <p:cNvSpPr txBox="1">
            <a:spLocks noChangeArrowheads="1"/>
          </p:cNvSpPr>
          <p:nvPr/>
        </p:nvSpPr>
        <p:spPr bwMode="auto">
          <a:xfrm>
            <a:off x="6989763" y="4067175"/>
            <a:ext cx="1485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a:t>
            </a:r>
          </a:p>
        </p:txBody>
      </p:sp>
      <p:sp>
        <p:nvSpPr>
          <p:cNvPr id="269341" name="Line 21"/>
          <p:cNvSpPr>
            <a:spLocks noChangeShapeType="1"/>
          </p:cNvSpPr>
          <p:nvPr/>
        </p:nvSpPr>
        <p:spPr bwMode="auto">
          <a:xfrm rot="-5400000">
            <a:off x="5377656" y="3310732"/>
            <a:ext cx="909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9342" name="Line 21"/>
          <p:cNvSpPr>
            <a:spLocks noChangeShapeType="1"/>
          </p:cNvSpPr>
          <p:nvPr/>
        </p:nvSpPr>
        <p:spPr bwMode="auto">
          <a:xfrm>
            <a:off x="4806950" y="2741613"/>
            <a:ext cx="935038"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9343" name="Line 11"/>
          <p:cNvSpPr>
            <a:spLocks noChangeShapeType="1"/>
          </p:cNvSpPr>
          <p:nvPr/>
        </p:nvSpPr>
        <p:spPr bwMode="auto">
          <a:xfrm flipV="1">
            <a:off x="4833938" y="2328863"/>
            <a:ext cx="2365375" cy="7540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69344" name="Oval 29"/>
          <p:cNvSpPr>
            <a:spLocks noChangeArrowheads="1"/>
          </p:cNvSpPr>
          <p:nvPr/>
        </p:nvSpPr>
        <p:spPr bwMode="auto">
          <a:xfrm>
            <a:off x="5772150" y="27320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cxnSp>
        <p:nvCxnSpPr>
          <p:cNvPr id="269345" name="Gerade Verbindung 2"/>
          <p:cNvCxnSpPr>
            <a:cxnSpLocks noChangeShapeType="1"/>
          </p:cNvCxnSpPr>
          <p:nvPr/>
        </p:nvCxnSpPr>
        <p:spPr bwMode="auto">
          <a:xfrm>
            <a:off x="728663" y="1416050"/>
            <a:ext cx="0" cy="245110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69346" name="Gerade Verbindung 39"/>
          <p:cNvCxnSpPr>
            <a:cxnSpLocks noChangeShapeType="1"/>
          </p:cNvCxnSpPr>
          <p:nvPr/>
        </p:nvCxnSpPr>
        <p:spPr bwMode="auto">
          <a:xfrm flipH="1">
            <a:off x="650875" y="3756025"/>
            <a:ext cx="3429000" cy="317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69347" name="Gerade Verbindung 42"/>
          <p:cNvCxnSpPr>
            <a:cxnSpLocks noChangeShapeType="1"/>
          </p:cNvCxnSpPr>
          <p:nvPr/>
        </p:nvCxnSpPr>
        <p:spPr bwMode="auto">
          <a:xfrm>
            <a:off x="4849813" y="1393825"/>
            <a:ext cx="0" cy="247332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69348" name="Gerade Verbindung 43"/>
          <p:cNvCxnSpPr>
            <a:cxnSpLocks noChangeShapeType="1"/>
          </p:cNvCxnSpPr>
          <p:nvPr/>
        </p:nvCxnSpPr>
        <p:spPr bwMode="auto">
          <a:xfrm flipH="1">
            <a:off x="4752975" y="3740150"/>
            <a:ext cx="3506788" cy="635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033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0936D6D-2276-4F34-8552-B01AAD35BECA}" type="slidenum">
              <a:rPr lang="de-DE" altLang="en-US" sz="1600" smtClean="0"/>
              <a:pPr>
                <a:spcBef>
                  <a:spcPct val="0"/>
                </a:spcBef>
                <a:buClrTx/>
                <a:buFontTx/>
                <a:buNone/>
              </a:pPr>
              <a:t>218</a:t>
            </a:fld>
            <a:r>
              <a:rPr lang="de-DE" altLang="en-US" sz="1600"/>
              <a:t> -</a:t>
            </a:r>
          </a:p>
        </p:txBody>
      </p:sp>
      <p:graphicFrame>
        <p:nvGraphicFramePr>
          <p:cNvPr id="270339" name="Object 33"/>
          <p:cNvGraphicFramePr>
            <a:graphicFrameLocks/>
          </p:cNvGraphicFramePr>
          <p:nvPr/>
        </p:nvGraphicFramePr>
        <p:xfrm>
          <a:off x="4546600" y="1181100"/>
          <a:ext cx="3776663" cy="3116263"/>
        </p:xfrm>
        <a:graphic>
          <a:graphicData uri="http://schemas.openxmlformats.org/presentationml/2006/ole">
            <mc:AlternateContent xmlns:mc="http://schemas.openxmlformats.org/markup-compatibility/2006">
              <mc:Choice xmlns:v="urn:schemas-microsoft-com:vml" Requires="v">
                <p:oleObj spid="_x0000_s271320" name="Diagramm" r:id="rId4" imgW="7448702" imgH="5315102" progId="MSGraph.Chart.8">
                  <p:embed followColorScheme="full"/>
                </p:oleObj>
              </mc:Choice>
              <mc:Fallback>
                <p:oleObj name="Diagramm" r:id="rId4" imgW="7448702" imgH="5315102" progId="MSGraph.Chart.8">
                  <p:embed followColorScheme="full"/>
                  <p:pic>
                    <p:nvPicPr>
                      <p:cNvPr id="0" name="Object 3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6600" y="11811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0340"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5A52112-36DC-405A-8817-36CC76791EA7}" type="slidenum">
              <a:rPr lang="de-DE" altLang="en-US" sz="1600" b="1"/>
              <a:pPr algn="r" eaLnBrk="1" hangingPunct="1">
                <a:spcBef>
                  <a:spcPct val="0"/>
                </a:spcBef>
                <a:buClrTx/>
                <a:buFontTx/>
                <a:buNone/>
              </a:pPr>
              <a:t>218</a:t>
            </a:fld>
            <a:r>
              <a:rPr lang="de-DE" altLang="en-US" sz="1600" b="1"/>
              <a:t> -</a:t>
            </a:r>
          </a:p>
        </p:txBody>
      </p:sp>
      <p:sp>
        <p:nvSpPr>
          <p:cNvPr id="270341"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70342" name="Line 3"/>
          <p:cNvSpPr>
            <a:spLocks noChangeShapeType="1"/>
          </p:cNvSpPr>
          <p:nvPr/>
        </p:nvSpPr>
        <p:spPr bwMode="auto">
          <a:xfrm flipV="1">
            <a:off x="4833938" y="1401763"/>
            <a:ext cx="2517775" cy="16811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graphicFrame>
        <p:nvGraphicFramePr>
          <p:cNvPr id="270343" name="Object 4"/>
          <p:cNvGraphicFramePr>
            <a:graphicFrameLocks/>
          </p:cNvGraphicFramePr>
          <p:nvPr/>
        </p:nvGraphicFramePr>
        <p:xfrm>
          <a:off x="346075" y="1193800"/>
          <a:ext cx="3776663" cy="3116263"/>
        </p:xfrm>
        <a:graphic>
          <a:graphicData uri="http://schemas.openxmlformats.org/presentationml/2006/ole">
            <mc:AlternateContent xmlns:mc="http://schemas.openxmlformats.org/markup-compatibility/2006">
              <mc:Choice xmlns:v="urn:schemas-microsoft-com:vml" Requires="v">
                <p:oleObj spid="_x0000_s271321" name="Diagramm" r:id="rId6" imgW="7439008" imgH="5315085" progId="MSGraph.Chart.8">
                  <p:embed followColorScheme="full"/>
                </p:oleObj>
              </mc:Choice>
              <mc:Fallback>
                <p:oleObj name="Diagramm" r:id="rId6" imgW="7439008" imgH="5315085" progId="MSGraph.Chart.8">
                  <p:embed followColorScheme="full"/>
                  <p:pic>
                    <p:nvPicPr>
                      <p:cNvPr id="0" name="Object 4"/>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6075" y="11938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0344" name="Text Box 5"/>
          <p:cNvSpPr txBox="1">
            <a:spLocks noChangeArrowheads="1"/>
          </p:cNvSpPr>
          <p:nvPr/>
        </p:nvSpPr>
        <p:spPr bwMode="auto">
          <a:xfrm>
            <a:off x="4843463" y="10493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270345" name="Line 6"/>
          <p:cNvSpPr>
            <a:spLocks noChangeShapeType="1"/>
          </p:cNvSpPr>
          <p:nvPr/>
        </p:nvSpPr>
        <p:spPr bwMode="auto">
          <a:xfrm flipV="1">
            <a:off x="4830763" y="13747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0346" name="Text Box 7"/>
          <p:cNvSpPr txBox="1">
            <a:spLocks noChangeArrowheads="1"/>
          </p:cNvSpPr>
          <p:nvPr/>
        </p:nvSpPr>
        <p:spPr bwMode="auto">
          <a:xfrm>
            <a:off x="210661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270347" name="Text Box 8"/>
          <p:cNvSpPr txBox="1">
            <a:spLocks noChangeArrowheads="1"/>
          </p:cNvSpPr>
          <p:nvPr/>
        </p:nvSpPr>
        <p:spPr bwMode="auto">
          <a:xfrm>
            <a:off x="749300" y="10429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270348" name="Line 9"/>
          <p:cNvSpPr>
            <a:spLocks noChangeShapeType="1"/>
          </p:cNvSpPr>
          <p:nvPr/>
        </p:nvSpPr>
        <p:spPr bwMode="auto">
          <a:xfrm>
            <a:off x="3968750" y="37560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0349" name="Line 10"/>
          <p:cNvSpPr>
            <a:spLocks noChangeShapeType="1"/>
          </p:cNvSpPr>
          <p:nvPr/>
        </p:nvSpPr>
        <p:spPr bwMode="auto">
          <a:xfrm rot="5400000" flipH="1">
            <a:off x="653257"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0350" name="Line 11"/>
          <p:cNvSpPr>
            <a:spLocks noChangeShapeType="1"/>
          </p:cNvSpPr>
          <p:nvPr/>
        </p:nvSpPr>
        <p:spPr bwMode="auto">
          <a:xfrm flipV="1">
            <a:off x="4832350" y="2073275"/>
            <a:ext cx="2517775" cy="16811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0351" name="Line 12"/>
          <p:cNvSpPr>
            <a:spLocks noChangeShapeType="1"/>
          </p:cNvSpPr>
          <p:nvPr/>
        </p:nvSpPr>
        <p:spPr bwMode="auto">
          <a:xfrm>
            <a:off x="8167688" y="37496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0352" name="Line 13"/>
          <p:cNvSpPr>
            <a:spLocks noChangeShapeType="1"/>
          </p:cNvSpPr>
          <p:nvPr/>
        </p:nvSpPr>
        <p:spPr bwMode="auto">
          <a:xfrm rot="5400000" flipH="1">
            <a:off x="4758532"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0353" name="Text Box 14"/>
          <p:cNvSpPr txBox="1">
            <a:spLocks noChangeArrowheads="1"/>
          </p:cNvSpPr>
          <p:nvPr/>
        </p:nvSpPr>
        <p:spPr bwMode="auto">
          <a:xfrm>
            <a:off x="234950" y="22256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0354" name="Text Box 15"/>
          <p:cNvSpPr txBox="1">
            <a:spLocks noChangeArrowheads="1"/>
          </p:cNvSpPr>
          <p:nvPr/>
        </p:nvSpPr>
        <p:spPr bwMode="auto">
          <a:xfrm>
            <a:off x="7346950" y="1900238"/>
            <a:ext cx="1708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(2/3)* Y</a:t>
            </a:r>
            <a:endParaRPr lang="el-GR" altLang="en-US" sz="1800">
              <a:solidFill>
                <a:srgbClr val="00FFFF"/>
              </a:solidFill>
            </a:endParaRPr>
          </a:p>
        </p:txBody>
      </p:sp>
      <p:sp>
        <p:nvSpPr>
          <p:cNvPr id="270355" name="Text Box 16"/>
          <p:cNvSpPr txBox="1">
            <a:spLocks noChangeArrowheads="1"/>
          </p:cNvSpPr>
          <p:nvPr/>
        </p:nvSpPr>
        <p:spPr bwMode="auto">
          <a:xfrm>
            <a:off x="7448550" y="1281113"/>
            <a:ext cx="1255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I(i)</a:t>
            </a:r>
            <a:endParaRPr lang="el-GR" altLang="en-US" sz="1800">
              <a:solidFill>
                <a:srgbClr val="66FFFF"/>
              </a:solidFill>
            </a:endParaRPr>
          </a:p>
        </p:txBody>
      </p:sp>
      <p:sp>
        <p:nvSpPr>
          <p:cNvPr id="270356" name="Text Box 18"/>
          <p:cNvSpPr txBox="1">
            <a:spLocks noChangeArrowheads="1"/>
          </p:cNvSpPr>
          <p:nvPr/>
        </p:nvSpPr>
        <p:spPr bwMode="auto">
          <a:xfrm>
            <a:off x="3008313" y="29210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0357" name="Line 19"/>
          <p:cNvSpPr>
            <a:spLocks noChangeShapeType="1"/>
          </p:cNvSpPr>
          <p:nvPr/>
        </p:nvSpPr>
        <p:spPr bwMode="auto">
          <a:xfrm>
            <a:off x="823913" y="2166938"/>
            <a:ext cx="2206625" cy="10080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0358" name="Text Box 20"/>
          <p:cNvSpPr txBox="1">
            <a:spLocks noChangeArrowheads="1"/>
          </p:cNvSpPr>
          <p:nvPr/>
        </p:nvSpPr>
        <p:spPr bwMode="auto">
          <a:xfrm>
            <a:off x="6640513" y="41195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270359" name="Line 21"/>
          <p:cNvSpPr>
            <a:spLocks noChangeShapeType="1"/>
          </p:cNvSpPr>
          <p:nvPr/>
        </p:nvSpPr>
        <p:spPr bwMode="auto">
          <a:xfrm rot="-5400000">
            <a:off x="5790406" y="2745582"/>
            <a:ext cx="20907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0360" name="Line 22"/>
          <p:cNvSpPr>
            <a:spLocks noChangeShapeType="1"/>
          </p:cNvSpPr>
          <p:nvPr/>
        </p:nvSpPr>
        <p:spPr bwMode="auto">
          <a:xfrm flipV="1">
            <a:off x="1365250" y="16541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0361" name="Oval 23"/>
          <p:cNvSpPr>
            <a:spLocks noChangeArrowheads="1"/>
          </p:cNvSpPr>
          <p:nvPr/>
        </p:nvSpPr>
        <p:spPr bwMode="auto">
          <a:xfrm>
            <a:off x="1301750" y="23622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0362" name="Line 25"/>
          <p:cNvSpPr>
            <a:spLocks noChangeShapeType="1"/>
          </p:cNvSpPr>
          <p:nvPr/>
        </p:nvSpPr>
        <p:spPr bwMode="auto">
          <a:xfrm flipV="1">
            <a:off x="4794250" y="1736725"/>
            <a:ext cx="2035175" cy="15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0363" name="Text Box 26"/>
          <p:cNvSpPr txBox="1">
            <a:spLocks noChangeArrowheads="1"/>
          </p:cNvSpPr>
          <p:nvPr/>
        </p:nvSpPr>
        <p:spPr bwMode="auto">
          <a:xfrm>
            <a:off x="1211263" y="40957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0364" name="Rectangle 27"/>
          <p:cNvSpPr>
            <a:spLocks noChangeArrowheads="1"/>
          </p:cNvSpPr>
          <p:nvPr/>
        </p:nvSpPr>
        <p:spPr bwMode="auto">
          <a:xfrm>
            <a:off x="379413" y="4537075"/>
            <a:ext cx="8367712"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18"/>
            </a:pPr>
            <a:r>
              <a:rPr lang="en-US" altLang="en-US" sz="2000"/>
              <a:t>Firms expect a decrease in investment returns and do therefore reduce their demand for investment goods by 5 units. How does this reduction affect GDP in the above diagram?</a:t>
            </a:r>
          </a:p>
          <a:p>
            <a:pPr eaLnBrk="1" hangingPunct="1">
              <a:spcBef>
                <a:spcPct val="60000"/>
              </a:spcBef>
              <a:buFont typeface="Arial Unicode MS" pitchFamily="34" charset="-128"/>
              <a:buNone/>
            </a:pPr>
            <a:endParaRPr lang="en-US" altLang="en-US" sz="2000"/>
          </a:p>
        </p:txBody>
      </p:sp>
      <p:sp>
        <p:nvSpPr>
          <p:cNvPr id="270365" name="Oval 28"/>
          <p:cNvSpPr>
            <a:spLocks noChangeArrowheads="1"/>
          </p:cNvSpPr>
          <p:nvPr/>
        </p:nvSpPr>
        <p:spPr bwMode="auto">
          <a:xfrm>
            <a:off x="6775450" y="16906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0366" name="Rectangle 29"/>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sp>
        <p:nvSpPr>
          <p:cNvPr id="270367" name="Line 32"/>
          <p:cNvSpPr>
            <a:spLocks noChangeShapeType="1"/>
          </p:cNvSpPr>
          <p:nvPr/>
        </p:nvSpPr>
        <p:spPr bwMode="auto">
          <a:xfrm>
            <a:off x="715963" y="2406650"/>
            <a:ext cx="590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0368" name="Text Box 34"/>
          <p:cNvSpPr txBox="1">
            <a:spLocks noChangeArrowheads="1"/>
          </p:cNvSpPr>
          <p:nvPr/>
        </p:nvSpPr>
        <p:spPr bwMode="auto">
          <a:xfrm>
            <a:off x="6989763" y="4067175"/>
            <a:ext cx="1485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a:t>
            </a:r>
          </a:p>
        </p:txBody>
      </p:sp>
      <p:sp>
        <p:nvSpPr>
          <p:cNvPr id="270369" name="Text Box 35"/>
          <p:cNvSpPr txBox="1">
            <a:spLocks noChangeArrowheads="1"/>
          </p:cNvSpPr>
          <p:nvPr/>
        </p:nvSpPr>
        <p:spPr bwMode="auto">
          <a:xfrm>
            <a:off x="1023938" y="1304925"/>
            <a:ext cx="806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cxnSp>
        <p:nvCxnSpPr>
          <p:cNvPr id="270370" name="Gerade Verbindung 2"/>
          <p:cNvCxnSpPr>
            <a:cxnSpLocks noChangeShapeType="1"/>
          </p:cNvCxnSpPr>
          <p:nvPr/>
        </p:nvCxnSpPr>
        <p:spPr bwMode="auto">
          <a:xfrm>
            <a:off x="728663" y="1416050"/>
            <a:ext cx="0" cy="245110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0371" name="Gerade Verbindung 39"/>
          <p:cNvCxnSpPr>
            <a:cxnSpLocks noChangeShapeType="1"/>
          </p:cNvCxnSpPr>
          <p:nvPr/>
        </p:nvCxnSpPr>
        <p:spPr bwMode="auto">
          <a:xfrm flipH="1">
            <a:off x="650875" y="3756025"/>
            <a:ext cx="3429000" cy="317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0372" name="Gerade Verbindung 42"/>
          <p:cNvCxnSpPr>
            <a:cxnSpLocks noChangeShapeType="1"/>
          </p:cNvCxnSpPr>
          <p:nvPr/>
        </p:nvCxnSpPr>
        <p:spPr bwMode="auto">
          <a:xfrm>
            <a:off x="4849813" y="1393825"/>
            <a:ext cx="0" cy="247332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0373" name="Gerade Verbindung 43"/>
          <p:cNvCxnSpPr>
            <a:cxnSpLocks noChangeShapeType="1"/>
          </p:cNvCxnSpPr>
          <p:nvPr/>
        </p:nvCxnSpPr>
        <p:spPr bwMode="auto">
          <a:xfrm flipH="1">
            <a:off x="4752975" y="3740150"/>
            <a:ext cx="3506788" cy="635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136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C5818ADB-2E2A-430C-BB46-33EEB55EF013}" type="slidenum">
              <a:rPr lang="de-DE" altLang="en-US" sz="1600" smtClean="0"/>
              <a:pPr>
                <a:spcBef>
                  <a:spcPct val="0"/>
                </a:spcBef>
                <a:buClrTx/>
                <a:buFontTx/>
                <a:buNone/>
              </a:pPr>
              <a:t>219</a:t>
            </a:fld>
            <a:r>
              <a:rPr lang="de-DE" altLang="en-US" sz="1600"/>
              <a:t> -</a:t>
            </a:r>
          </a:p>
        </p:txBody>
      </p:sp>
      <p:sp>
        <p:nvSpPr>
          <p:cNvPr id="271363"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271364" name="Object 4"/>
          <p:cNvGraphicFramePr>
            <a:graphicFrameLocks/>
          </p:cNvGraphicFramePr>
          <p:nvPr/>
        </p:nvGraphicFramePr>
        <p:xfrm>
          <a:off x="346075" y="1193800"/>
          <a:ext cx="3776663" cy="3116263"/>
        </p:xfrm>
        <a:graphic>
          <a:graphicData uri="http://schemas.openxmlformats.org/presentationml/2006/ole">
            <mc:AlternateContent xmlns:mc="http://schemas.openxmlformats.org/markup-compatibility/2006">
              <mc:Choice xmlns:v="urn:schemas-microsoft-com:vml" Requires="v">
                <p:oleObj spid="_x0000_s272342" r:id="rId4" imgW="3773751" imgH="3115326" progId="Excel.Chart.8">
                  <p:embed/>
                </p:oleObj>
              </mc:Choice>
              <mc:Fallback>
                <p:oleObj r:id="rId4" imgW="3773751" imgH="3115326" progId="Excel.Chart.8">
                  <p:embed/>
                  <p:pic>
                    <p:nvPicPr>
                      <p:cNvPr id="0" name="Object 4"/>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075" y="1193800"/>
                        <a:ext cx="3776663" cy="3116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71365" name="Text Box 7"/>
          <p:cNvSpPr txBox="1">
            <a:spLocks noChangeArrowheads="1"/>
          </p:cNvSpPr>
          <p:nvPr/>
        </p:nvSpPr>
        <p:spPr bwMode="auto">
          <a:xfrm>
            <a:off x="210661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271366" name="Text Box 8"/>
          <p:cNvSpPr txBox="1">
            <a:spLocks noChangeArrowheads="1"/>
          </p:cNvSpPr>
          <p:nvPr/>
        </p:nvSpPr>
        <p:spPr bwMode="auto">
          <a:xfrm>
            <a:off x="749300" y="10429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271367" name="Line 9"/>
          <p:cNvSpPr>
            <a:spLocks noChangeShapeType="1"/>
          </p:cNvSpPr>
          <p:nvPr/>
        </p:nvSpPr>
        <p:spPr bwMode="auto">
          <a:xfrm>
            <a:off x="3884613" y="37560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1368" name="Line 10"/>
          <p:cNvSpPr>
            <a:spLocks noChangeShapeType="1"/>
          </p:cNvSpPr>
          <p:nvPr/>
        </p:nvSpPr>
        <p:spPr bwMode="auto">
          <a:xfrm rot="5400000" flipH="1">
            <a:off x="653257"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1369" name="Text Box 14"/>
          <p:cNvSpPr txBox="1">
            <a:spLocks noChangeArrowheads="1"/>
          </p:cNvSpPr>
          <p:nvPr/>
        </p:nvSpPr>
        <p:spPr bwMode="auto">
          <a:xfrm>
            <a:off x="234950" y="22256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1370" name="Text Box 18"/>
          <p:cNvSpPr txBox="1">
            <a:spLocks noChangeArrowheads="1"/>
          </p:cNvSpPr>
          <p:nvPr/>
        </p:nvSpPr>
        <p:spPr bwMode="auto">
          <a:xfrm>
            <a:off x="3059113" y="33528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1371" name="Line 19"/>
          <p:cNvSpPr>
            <a:spLocks noChangeShapeType="1"/>
          </p:cNvSpPr>
          <p:nvPr/>
        </p:nvSpPr>
        <p:spPr bwMode="auto">
          <a:xfrm>
            <a:off x="823913" y="2027238"/>
            <a:ext cx="2232025" cy="15414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1372" name="Line 22"/>
          <p:cNvSpPr>
            <a:spLocks noChangeShapeType="1"/>
          </p:cNvSpPr>
          <p:nvPr/>
        </p:nvSpPr>
        <p:spPr bwMode="auto">
          <a:xfrm flipV="1">
            <a:off x="1365250" y="16541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1373" name="Line 23"/>
          <p:cNvSpPr>
            <a:spLocks noChangeShapeType="1"/>
          </p:cNvSpPr>
          <p:nvPr/>
        </p:nvSpPr>
        <p:spPr bwMode="auto">
          <a:xfrm>
            <a:off x="715963" y="2406650"/>
            <a:ext cx="590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1374" name="Oval 24"/>
          <p:cNvSpPr>
            <a:spLocks noChangeArrowheads="1"/>
          </p:cNvSpPr>
          <p:nvPr/>
        </p:nvSpPr>
        <p:spPr bwMode="auto">
          <a:xfrm>
            <a:off x="1320800" y="23622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1375" name="Text Box 25"/>
          <p:cNvSpPr txBox="1">
            <a:spLocks noChangeArrowheads="1"/>
          </p:cNvSpPr>
          <p:nvPr/>
        </p:nvSpPr>
        <p:spPr bwMode="auto">
          <a:xfrm>
            <a:off x="1023938" y="1304925"/>
            <a:ext cx="806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1376" name="Text Box 27"/>
          <p:cNvSpPr txBox="1">
            <a:spLocks noChangeArrowheads="1"/>
          </p:cNvSpPr>
          <p:nvPr/>
        </p:nvSpPr>
        <p:spPr bwMode="auto">
          <a:xfrm>
            <a:off x="1211263" y="40957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1377" name="Rectangle 28"/>
          <p:cNvSpPr>
            <a:spLocks noChangeArrowheads="1"/>
          </p:cNvSpPr>
          <p:nvPr/>
        </p:nvSpPr>
        <p:spPr bwMode="auto">
          <a:xfrm>
            <a:off x="379413" y="4537075"/>
            <a:ext cx="8367712" cy="232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19"/>
            </a:pPr>
            <a:r>
              <a:rPr lang="en-US" altLang="en-US" sz="2000"/>
              <a:t>Caused by a better economic outlook, firms expect a higher return on investment and increase their demand for investment goods by 10 units. How does this behaviour affect GDP in the above diagram?</a:t>
            </a:r>
          </a:p>
        </p:txBody>
      </p:sp>
      <p:sp>
        <p:nvSpPr>
          <p:cNvPr id="271378" name="Rectangle 30"/>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graphicFrame>
        <p:nvGraphicFramePr>
          <p:cNvPr id="271379" name="Object 31"/>
          <p:cNvGraphicFramePr>
            <a:graphicFrameLocks/>
          </p:cNvGraphicFramePr>
          <p:nvPr/>
        </p:nvGraphicFramePr>
        <p:xfrm>
          <a:off x="4533900" y="1181100"/>
          <a:ext cx="3776663" cy="3116263"/>
        </p:xfrm>
        <a:graphic>
          <a:graphicData uri="http://schemas.openxmlformats.org/presentationml/2006/ole">
            <mc:AlternateContent xmlns:mc="http://schemas.openxmlformats.org/markup-compatibility/2006">
              <mc:Choice xmlns:v="urn:schemas-microsoft-com:vml" Requires="v">
                <p:oleObj spid="_x0000_s272343" r:id="rId6" imgW="3773751" imgH="3115326" progId="Excel.Chart.8">
                  <p:embed/>
                </p:oleObj>
              </mc:Choice>
              <mc:Fallback>
                <p:oleObj r:id="rId6" imgW="3773751" imgH="3115326" progId="Excel.Chart.8">
                  <p:embed/>
                  <p:pic>
                    <p:nvPicPr>
                      <p:cNvPr id="0" name="Object 31"/>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33900" y="1181100"/>
                        <a:ext cx="3776663" cy="3116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71380" name="Line 6"/>
          <p:cNvSpPr>
            <a:spLocks noChangeShapeType="1"/>
          </p:cNvSpPr>
          <p:nvPr/>
        </p:nvSpPr>
        <p:spPr bwMode="auto">
          <a:xfrm flipV="1">
            <a:off x="4843463" y="1409700"/>
            <a:ext cx="1952625" cy="227488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1381" name="Line 11"/>
          <p:cNvSpPr>
            <a:spLocks noChangeShapeType="1"/>
          </p:cNvSpPr>
          <p:nvPr/>
        </p:nvSpPr>
        <p:spPr bwMode="auto">
          <a:xfrm flipV="1">
            <a:off x="4832350" y="2914650"/>
            <a:ext cx="2039938" cy="769938"/>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1382" name="Line 12"/>
          <p:cNvSpPr>
            <a:spLocks noChangeShapeType="1"/>
          </p:cNvSpPr>
          <p:nvPr/>
        </p:nvSpPr>
        <p:spPr bwMode="auto">
          <a:xfrm>
            <a:off x="8074025" y="3692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1383" name="Line 13"/>
          <p:cNvSpPr>
            <a:spLocks noChangeShapeType="1"/>
          </p:cNvSpPr>
          <p:nvPr/>
        </p:nvSpPr>
        <p:spPr bwMode="auto">
          <a:xfrm rot="5400000" flipH="1">
            <a:off x="4758532"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1384" name="Text Box 15"/>
          <p:cNvSpPr txBox="1">
            <a:spLocks noChangeArrowheads="1"/>
          </p:cNvSpPr>
          <p:nvPr/>
        </p:nvSpPr>
        <p:spPr bwMode="auto">
          <a:xfrm>
            <a:off x="7004050" y="2730500"/>
            <a:ext cx="170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(1/3)* Y</a:t>
            </a:r>
            <a:endParaRPr lang="el-GR" altLang="en-US" sz="1800">
              <a:solidFill>
                <a:srgbClr val="00FFFF"/>
              </a:solidFill>
            </a:endParaRPr>
          </a:p>
        </p:txBody>
      </p:sp>
      <p:sp>
        <p:nvSpPr>
          <p:cNvPr id="271385" name="Text Box 16"/>
          <p:cNvSpPr txBox="1">
            <a:spLocks noChangeArrowheads="1"/>
          </p:cNvSpPr>
          <p:nvPr/>
        </p:nvSpPr>
        <p:spPr bwMode="auto">
          <a:xfrm>
            <a:off x="7004050" y="1966913"/>
            <a:ext cx="1255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I(i)</a:t>
            </a:r>
            <a:endParaRPr lang="el-GR" altLang="en-US" sz="1800">
              <a:solidFill>
                <a:srgbClr val="66FFFF"/>
              </a:solidFill>
            </a:endParaRPr>
          </a:p>
        </p:txBody>
      </p:sp>
      <p:sp>
        <p:nvSpPr>
          <p:cNvPr id="271386" name="Text Box 20"/>
          <p:cNvSpPr txBox="1">
            <a:spLocks noChangeArrowheads="1"/>
          </p:cNvSpPr>
          <p:nvPr/>
        </p:nvSpPr>
        <p:spPr bwMode="auto">
          <a:xfrm>
            <a:off x="5581650" y="3944938"/>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271387" name="Text Box 33"/>
          <p:cNvSpPr txBox="1">
            <a:spLocks noChangeArrowheads="1"/>
          </p:cNvSpPr>
          <p:nvPr/>
        </p:nvSpPr>
        <p:spPr bwMode="auto">
          <a:xfrm>
            <a:off x="6989763" y="4067175"/>
            <a:ext cx="1485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a:t>
            </a:r>
          </a:p>
        </p:txBody>
      </p:sp>
      <p:sp>
        <p:nvSpPr>
          <p:cNvPr id="271388" name="Line 21"/>
          <p:cNvSpPr>
            <a:spLocks noChangeShapeType="1"/>
          </p:cNvSpPr>
          <p:nvPr/>
        </p:nvSpPr>
        <p:spPr bwMode="auto">
          <a:xfrm rot="-5400000">
            <a:off x="5242719" y="3175794"/>
            <a:ext cx="1179512"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1389" name="Line 21"/>
          <p:cNvSpPr>
            <a:spLocks noChangeShapeType="1"/>
          </p:cNvSpPr>
          <p:nvPr/>
        </p:nvSpPr>
        <p:spPr bwMode="auto">
          <a:xfrm>
            <a:off x="4806950" y="2543175"/>
            <a:ext cx="935038"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1390" name="Line 11"/>
          <p:cNvSpPr>
            <a:spLocks noChangeShapeType="1"/>
          </p:cNvSpPr>
          <p:nvPr/>
        </p:nvSpPr>
        <p:spPr bwMode="auto">
          <a:xfrm flipV="1">
            <a:off x="4852988" y="2152650"/>
            <a:ext cx="2039937" cy="769938"/>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1391" name="Oval 29"/>
          <p:cNvSpPr>
            <a:spLocks noChangeArrowheads="1"/>
          </p:cNvSpPr>
          <p:nvPr/>
        </p:nvSpPr>
        <p:spPr bwMode="auto">
          <a:xfrm>
            <a:off x="5772150" y="25146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cxnSp>
        <p:nvCxnSpPr>
          <p:cNvPr id="271392" name="Gerade Verbindung 2"/>
          <p:cNvCxnSpPr>
            <a:cxnSpLocks noChangeShapeType="1"/>
          </p:cNvCxnSpPr>
          <p:nvPr/>
        </p:nvCxnSpPr>
        <p:spPr bwMode="auto">
          <a:xfrm>
            <a:off x="728663" y="1416050"/>
            <a:ext cx="0" cy="245110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1393" name="Gerade Verbindung 39"/>
          <p:cNvCxnSpPr>
            <a:cxnSpLocks noChangeShapeType="1"/>
          </p:cNvCxnSpPr>
          <p:nvPr/>
        </p:nvCxnSpPr>
        <p:spPr bwMode="auto">
          <a:xfrm flipH="1">
            <a:off x="650875" y="3756025"/>
            <a:ext cx="3429000" cy="317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1394" name="Gerade Verbindung 42"/>
          <p:cNvCxnSpPr>
            <a:cxnSpLocks noChangeShapeType="1"/>
          </p:cNvCxnSpPr>
          <p:nvPr/>
        </p:nvCxnSpPr>
        <p:spPr bwMode="auto">
          <a:xfrm>
            <a:off x="4849813" y="1393825"/>
            <a:ext cx="0" cy="247332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1395" name="Gerade Verbindung 43"/>
          <p:cNvCxnSpPr>
            <a:cxnSpLocks noChangeShapeType="1"/>
          </p:cNvCxnSpPr>
          <p:nvPr/>
        </p:nvCxnSpPr>
        <p:spPr bwMode="auto">
          <a:xfrm flipH="1">
            <a:off x="4752975" y="3694113"/>
            <a:ext cx="3506788" cy="635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891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3E42AB9-0563-4205-AB3D-AED8ACA16CA8}" type="slidenum">
              <a:rPr lang="de-DE" altLang="en-US" sz="1600" smtClean="0"/>
              <a:pPr>
                <a:spcBef>
                  <a:spcPct val="0"/>
                </a:spcBef>
                <a:buClrTx/>
                <a:buFontTx/>
                <a:buNone/>
              </a:pPr>
              <a:t>22</a:t>
            </a:fld>
            <a:r>
              <a:rPr lang="de-DE" altLang="en-US" sz="1600"/>
              <a:t> -</a:t>
            </a:r>
          </a:p>
        </p:txBody>
      </p:sp>
      <p:sp>
        <p:nvSpPr>
          <p:cNvPr id="3891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6D15A56-F41C-4D02-B31F-7FAB4D777B7C}" type="slidenum">
              <a:rPr lang="de-DE" altLang="en-US" sz="1600" b="1"/>
              <a:pPr algn="r" eaLnBrk="1" hangingPunct="1">
                <a:spcBef>
                  <a:spcPct val="0"/>
                </a:spcBef>
                <a:buClrTx/>
                <a:buFontTx/>
                <a:buNone/>
              </a:pPr>
              <a:t>22</a:t>
            </a:fld>
            <a:r>
              <a:rPr lang="de-DE" altLang="en-US" sz="1600" b="1"/>
              <a:t> -</a:t>
            </a:r>
          </a:p>
        </p:txBody>
      </p:sp>
      <p:sp>
        <p:nvSpPr>
          <p:cNvPr id="3891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258562"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8258563" name="Rectangle 3"/>
          <p:cNvSpPr>
            <a:spLocks noGrp="1" noChangeArrowheads="1"/>
          </p:cNvSpPr>
          <p:nvPr>
            <p:ph type="body" idx="4294967295"/>
          </p:nvPr>
        </p:nvSpPr>
        <p:spPr>
          <a:xfrm>
            <a:off x="431800" y="1100138"/>
            <a:ext cx="8712200" cy="5757862"/>
          </a:xfrm>
          <a:noFill/>
        </p:spPr>
        <p:txBody>
          <a:bodyPr/>
          <a:lstStyle/>
          <a:p>
            <a:pPr marL="571500" indent="-571500" eaLnBrk="1" hangingPunct="1"/>
            <a:r>
              <a:rPr lang="en-US" altLang="en-US" dirty="0">
                <a:solidFill>
                  <a:srgbClr val="FFFFFF"/>
                </a:solidFill>
              </a:rPr>
              <a:t>Why do prices not change more often?</a:t>
            </a:r>
            <a:endParaRPr lang="en-US" altLang="en-US" sz="2200" dirty="0"/>
          </a:p>
          <a:p>
            <a:pPr marL="571500" indent="-571500" eaLnBrk="1" hangingPunct="1">
              <a:lnSpc>
                <a:spcPct val="0"/>
              </a:lnSpc>
            </a:pPr>
            <a:endParaRPr lang="en-US" altLang="en-US" sz="2200" dirty="0"/>
          </a:p>
          <a:p>
            <a:pPr marL="952500" lvl="1" indent="-495300" eaLnBrk="1" hangingPunct="1">
              <a:buSzPct val="120000"/>
            </a:pPr>
            <a:r>
              <a:rPr lang="en-US" altLang="en-US" sz="2000" dirty="0"/>
              <a:t>In reality, </a:t>
            </a:r>
            <a:r>
              <a:rPr lang="en-US" altLang="en-US" sz="2000" dirty="0">
                <a:solidFill>
                  <a:srgbClr val="00FF00"/>
                </a:solidFill>
              </a:rPr>
              <a:t>changing prices</a:t>
            </a:r>
            <a:r>
              <a:rPr lang="en-US" altLang="en-US" sz="2000" dirty="0"/>
              <a:t> causes costs:</a:t>
            </a:r>
          </a:p>
          <a:p>
            <a:pPr marL="952500" lvl="1" indent="-495300" eaLnBrk="1" hangingPunct="1">
              <a:lnSpc>
                <a:spcPts val="800"/>
              </a:lnSpc>
              <a:buSzPct val="120000"/>
            </a:pPr>
            <a:endParaRPr lang="en-US" altLang="en-US" sz="2000" dirty="0"/>
          </a:p>
          <a:p>
            <a:pPr marL="1371600" lvl="2" indent="-457200" eaLnBrk="1" hangingPunct="1"/>
            <a:r>
              <a:rPr lang="en-US" altLang="en-US" dirty="0">
                <a:solidFill>
                  <a:srgbClr val="00FF00"/>
                </a:solidFill>
              </a:rPr>
              <a:t>Internal organizational costs</a:t>
            </a:r>
            <a:r>
              <a:rPr lang="en-US" altLang="en-US" dirty="0"/>
              <a:t>: Information of staff members, distribution chains, sales agents…</a:t>
            </a:r>
          </a:p>
          <a:p>
            <a:pPr marL="1371600" lvl="2" indent="-457200" eaLnBrk="1" hangingPunct="1"/>
            <a:r>
              <a:rPr lang="en-US" altLang="en-US" dirty="0">
                <a:solidFill>
                  <a:srgbClr val="00FF00"/>
                </a:solidFill>
              </a:rPr>
              <a:t>External communication costs</a:t>
            </a:r>
            <a:r>
              <a:rPr lang="en-US" altLang="en-US" dirty="0"/>
              <a:t>: Explication and justification of price changes to clients…</a:t>
            </a:r>
          </a:p>
          <a:p>
            <a:pPr marL="1371600" lvl="2" indent="-457200" eaLnBrk="1" hangingPunct="1"/>
            <a:r>
              <a:rPr lang="en-US" altLang="en-US" dirty="0">
                <a:solidFill>
                  <a:srgbClr val="00FF00"/>
                </a:solidFill>
              </a:rPr>
              <a:t>Technical costs</a:t>
            </a:r>
            <a:r>
              <a:rPr lang="en-US" altLang="en-US" dirty="0"/>
              <a:t>: printing costs of pricelists, mailing expenses…</a:t>
            </a:r>
          </a:p>
          <a:p>
            <a:pPr marL="952500" lvl="1" indent="-495300" eaLnBrk="1" hangingPunct="1"/>
            <a:endParaRPr lang="en-US" altLang="en-US" sz="2000" dirty="0"/>
          </a:p>
          <a:p>
            <a:pPr marL="952500" lvl="1" indent="-495300" eaLnBrk="1" hangingPunct="1">
              <a:buSzPct val="120000"/>
            </a:pPr>
            <a:r>
              <a:rPr lang="en-US" altLang="en-US" dirty="0"/>
              <a:t>If the </a:t>
            </a:r>
            <a:r>
              <a:rPr lang="en-US" altLang="en-US" dirty="0">
                <a:solidFill>
                  <a:srgbClr val="00FF00"/>
                </a:solidFill>
              </a:rPr>
              <a:t>costs per price change</a:t>
            </a:r>
            <a:r>
              <a:rPr lang="en-US" altLang="en-US" dirty="0"/>
              <a:t> are </a:t>
            </a:r>
            <a:r>
              <a:rPr lang="en-US" altLang="en-US" dirty="0">
                <a:solidFill>
                  <a:srgbClr val="00FF00"/>
                </a:solidFill>
              </a:rPr>
              <a:t>higher</a:t>
            </a:r>
            <a:r>
              <a:rPr lang="en-US" altLang="en-US" dirty="0"/>
              <a:t> </a:t>
            </a:r>
            <a:r>
              <a:rPr lang="en-US" altLang="en-US" dirty="0">
                <a:solidFill>
                  <a:srgbClr val="00FF00"/>
                </a:solidFill>
              </a:rPr>
              <a:t>than</a:t>
            </a:r>
            <a:r>
              <a:rPr lang="en-US" altLang="en-US" dirty="0"/>
              <a:t> the </a:t>
            </a:r>
            <a:r>
              <a:rPr lang="en-US" altLang="en-US" dirty="0">
                <a:solidFill>
                  <a:srgbClr val="00FF00"/>
                </a:solidFill>
              </a:rPr>
              <a:t>return</a:t>
            </a:r>
            <a:r>
              <a:rPr lang="en-US" altLang="en-US" dirty="0"/>
              <a:t> of a price change, a </a:t>
            </a:r>
            <a:r>
              <a:rPr lang="en-US" altLang="en-US" dirty="0">
                <a:solidFill>
                  <a:srgbClr val="00FF00"/>
                </a:solidFill>
              </a:rPr>
              <a:t>continuous adjustment</a:t>
            </a:r>
            <a:r>
              <a:rPr lang="en-US" altLang="en-US" dirty="0"/>
              <a:t> of prices is </a:t>
            </a:r>
            <a:r>
              <a:rPr lang="en-US" altLang="en-US" dirty="0">
                <a:solidFill>
                  <a:srgbClr val="00FF00"/>
                </a:solidFill>
              </a:rPr>
              <a:t>not profit maximizing</a:t>
            </a:r>
            <a:r>
              <a:rPr lang="en-US" altLang="en-US" dirty="0"/>
              <a:t>, as the following diagram shows: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25856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25856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25856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25856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25856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238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6EB86916-6A8C-42DD-94AB-6E08EF2FA91B}" type="slidenum">
              <a:rPr lang="de-DE" altLang="en-US" sz="1600" smtClean="0"/>
              <a:pPr>
                <a:spcBef>
                  <a:spcPct val="0"/>
                </a:spcBef>
                <a:buClrTx/>
                <a:buFontTx/>
                <a:buNone/>
              </a:pPr>
              <a:t>220</a:t>
            </a:fld>
            <a:r>
              <a:rPr lang="de-DE" altLang="en-US" sz="1600"/>
              <a:t> -</a:t>
            </a:r>
          </a:p>
        </p:txBody>
      </p:sp>
      <p:graphicFrame>
        <p:nvGraphicFramePr>
          <p:cNvPr id="272387" name="Object 34"/>
          <p:cNvGraphicFramePr>
            <a:graphicFrameLocks/>
          </p:cNvGraphicFramePr>
          <p:nvPr/>
        </p:nvGraphicFramePr>
        <p:xfrm>
          <a:off x="4546600" y="1181100"/>
          <a:ext cx="3776663" cy="3116263"/>
        </p:xfrm>
        <a:graphic>
          <a:graphicData uri="http://schemas.openxmlformats.org/presentationml/2006/ole">
            <mc:AlternateContent xmlns:mc="http://schemas.openxmlformats.org/markup-compatibility/2006">
              <mc:Choice xmlns:v="urn:schemas-microsoft-com:vml" Requires="v">
                <p:oleObj spid="_x0000_s273369" name="Diagramm" r:id="rId4" imgW="7448702" imgH="5315102" progId="MSGraph.Chart.8">
                  <p:embed followColorScheme="full"/>
                </p:oleObj>
              </mc:Choice>
              <mc:Fallback>
                <p:oleObj name="Diagramm" r:id="rId4" imgW="7448702" imgH="5315102" progId="MSGraph.Chart.8">
                  <p:embed followColorScheme="full"/>
                  <p:pic>
                    <p:nvPicPr>
                      <p:cNvPr id="0" name="Object 34"/>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6600" y="11811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2388"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8BCE8CCD-1CBB-438C-A799-2D98BD96C2F1}" type="slidenum">
              <a:rPr lang="de-DE" altLang="en-US" sz="1600" b="1"/>
              <a:pPr algn="r" eaLnBrk="1" hangingPunct="1">
                <a:spcBef>
                  <a:spcPct val="0"/>
                </a:spcBef>
                <a:buClrTx/>
                <a:buFontTx/>
                <a:buNone/>
              </a:pPr>
              <a:t>220</a:t>
            </a:fld>
            <a:r>
              <a:rPr lang="de-DE" altLang="en-US" sz="1600" b="1"/>
              <a:t> -</a:t>
            </a:r>
          </a:p>
        </p:txBody>
      </p:sp>
      <p:sp>
        <p:nvSpPr>
          <p:cNvPr id="272389"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272390" name="Object 2"/>
          <p:cNvGraphicFramePr>
            <a:graphicFrameLocks/>
          </p:cNvGraphicFramePr>
          <p:nvPr/>
        </p:nvGraphicFramePr>
        <p:xfrm>
          <a:off x="346075" y="1193800"/>
          <a:ext cx="3776663" cy="3116263"/>
        </p:xfrm>
        <a:graphic>
          <a:graphicData uri="http://schemas.openxmlformats.org/presentationml/2006/ole">
            <mc:AlternateContent xmlns:mc="http://schemas.openxmlformats.org/markup-compatibility/2006">
              <mc:Choice xmlns:v="urn:schemas-microsoft-com:vml" Requires="v">
                <p:oleObj spid="_x0000_s273370" name="Diagramm" r:id="rId6" imgW="7439008" imgH="5315085" progId="MSGraph.Chart.8">
                  <p:embed followColorScheme="full"/>
                </p:oleObj>
              </mc:Choice>
              <mc:Fallback>
                <p:oleObj name="Diagramm" r:id="rId6" imgW="7439008" imgH="5315085" progId="MSGraph.Chart.8">
                  <p:embed followColorScheme="full"/>
                  <p:pic>
                    <p:nvPicPr>
                      <p:cNvPr id="0" name="Object 2"/>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6075" y="11938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2391" name="Text Box 4"/>
          <p:cNvSpPr txBox="1">
            <a:spLocks noChangeArrowheads="1"/>
          </p:cNvSpPr>
          <p:nvPr/>
        </p:nvSpPr>
        <p:spPr bwMode="auto">
          <a:xfrm>
            <a:off x="4843463" y="10493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272392" name="Line 5"/>
          <p:cNvSpPr>
            <a:spLocks noChangeShapeType="1"/>
          </p:cNvSpPr>
          <p:nvPr/>
        </p:nvSpPr>
        <p:spPr bwMode="auto">
          <a:xfrm flipV="1">
            <a:off x="4830763" y="13747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2393" name="Text Box 6"/>
          <p:cNvSpPr txBox="1">
            <a:spLocks noChangeArrowheads="1"/>
          </p:cNvSpPr>
          <p:nvPr/>
        </p:nvSpPr>
        <p:spPr bwMode="auto">
          <a:xfrm>
            <a:off x="210661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272394" name="Text Box 7"/>
          <p:cNvSpPr txBox="1">
            <a:spLocks noChangeArrowheads="1"/>
          </p:cNvSpPr>
          <p:nvPr/>
        </p:nvSpPr>
        <p:spPr bwMode="auto">
          <a:xfrm>
            <a:off x="749300" y="10429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272395" name="Line 8"/>
          <p:cNvSpPr>
            <a:spLocks noChangeShapeType="1"/>
          </p:cNvSpPr>
          <p:nvPr/>
        </p:nvSpPr>
        <p:spPr bwMode="auto">
          <a:xfrm>
            <a:off x="3968750" y="37560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2396" name="Line 9"/>
          <p:cNvSpPr>
            <a:spLocks noChangeShapeType="1"/>
          </p:cNvSpPr>
          <p:nvPr/>
        </p:nvSpPr>
        <p:spPr bwMode="auto">
          <a:xfrm rot="5400000" flipH="1">
            <a:off x="653257"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2397" name="Line 10"/>
          <p:cNvSpPr>
            <a:spLocks noChangeShapeType="1"/>
          </p:cNvSpPr>
          <p:nvPr/>
        </p:nvSpPr>
        <p:spPr bwMode="auto">
          <a:xfrm flipV="1">
            <a:off x="4832350" y="247967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2398" name="Line 11"/>
          <p:cNvSpPr>
            <a:spLocks noChangeShapeType="1"/>
          </p:cNvSpPr>
          <p:nvPr/>
        </p:nvSpPr>
        <p:spPr bwMode="auto">
          <a:xfrm>
            <a:off x="8167688" y="37496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2399" name="Line 12"/>
          <p:cNvSpPr>
            <a:spLocks noChangeShapeType="1"/>
          </p:cNvSpPr>
          <p:nvPr/>
        </p:nvSpPr>
        <p:spPr bwMode="auto">
          <a:xfrm rot="5400000" flipH="1">
            <a:off x="4758532"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2400" name="Text Box 13"/>
          <p:cNvSpPr txBox="1">
            <a:spLocks noChangeArrowheads="1"/>
          </p:cNvSpPr>
          <p:nvPr/>
        </p:nvSpPr>
        <p:spPr bwMode="auto">
          <a:xfrm>
            <a:off x="146050" y="18700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2401" name="Text Box 14"/>
          <p:cNvSpPr txBox="1">
            <a:spLocks noChangeArrowheads="1"/>
          </p:cNvSpPr>
          <p:nvPr/>
        </p:nvSpPr>
        <p:spPr bwMode="auto">
          <a:xfrm>
            <a:off x="7435850" y="2332038"/>
            <a:ext cx="1479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0,5* Y</a:t>
            </a:r>
            <a:endParaRPr lang="el-GR" altLang="en-US" sz="1800">
              <a:solidFill>
                <a:srgbClr val="00FFFF"/>
              </a:solidFill>
            </a:endParaRPr>
          </a:p>
        </p:txBody>
      </p:sp>
      <p:sp>
        <p:nvSpPr>
          <p:cNvPr id="272402" name="Line 15"/>
          <p:cNvSpPr>
            <a:spLocks noChangeShapeType="1"/>
          </p:cNvSpPr>
          <p:nvPr/>
        </p:nvSpPr>
        <p:spPr bwMode="auto">
          <a:xfrm flipV="1">
            <a:off x="4832350" y="21320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2403" name="Text Box 16"/>
          <p:cNvSpPr txBox="1">
            <a:spLocks noChangeArrowheads="1"/>
          </p:cNvSpPr>
          <p:nvPr/>
        </p:nvSpPr>
        <p:spPr bwMode="auto">
          <a:xfrm>
            <a:off x="7512050" y="1903413"/>
            <a:ext cx="1255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I(i)</a:t>
            </a:r>
            <a:endParaRPr lang="el-GR" altLang="en-US" sz="1800">
              <a:solidFill>
                <a:srgbClr val="66FFFF"/>
              </a:solidFill>
            </a:endParaRPr>
          </a:p>
        </p:txBody>
      </p:sp>
      <p:sp>
        <p:nvSpPr>
          <p:cNvPr id="272404" name="Text Box 17"/>
          <p:cNvSpPr txBox="1">
            <a:spLocks noChangeArrowheads="1"/>
          </p:cNvSpPr>
          <p:nvPr/>
        </p:nvSpPr>
        <p:spPr bwMode="auto">
          <a:xfrm>
            <a:off x="6786563" y="4067175"/>
            <a:ext cx="1485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a:t>
            </a:r>
          </a:p>
        </p:txBody>
      </p:sp>
      <p:sp>
        <p:nvSpPr>
          <p:cNvPr id="272405" name="Text Box 18"/>
          <p:cNvSpPr txBox="1">
            <a:spLocks noChangeArrowheads="1"/>
          </p:cNvSpPr>
          <p:nvPr/>
        </p:nvSpPr>
        <p:spPr bwMode="auto">
          <a:xfrm>
            <a:off x="3109913" y="32766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2406" name="Line 19"/>
          <p:cNvSpPr>
            <a:spLocks noChangeShapeType="1"/>
          </p:cNvSpPr>
          <p:nvPr/>
        </p:nvSpPr>
        <p:spPr bwMode="auto">
          <a:xfrm>
            <a:off x="823913" y="1912938"/>
            <a:ext cx="2232025" cy="15414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2407" name="Text Box 20"/>
          <p:cNvSpPr txBox="1">
            <a:spLocks noChangeArrowheads="1"/>
          </p:cNvSpPr>
          <p:nvPr/>
        </p:nvSpPr>
        <p:spPr bwMode="auto">
          <a:xfrm>
            <a:off x="5307013" y="41195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272408" name="Line 21"/>
          <p:cNvSpPr>
            <a:spLocks noChangeShapeType="1"/>
          </p:cNvSpPr>
          <p:nvPr/>
        </p:nvSpPr>
        <p:spPr bwMode="auto">
          <a:xfrm rot="-5400000">
            <a:off x="5161756" y="3425032"/>
            <a:ext cx="693737" cy="1270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2409" name="Oval 22"/>
          <p:cNvSpPr>
            <a:spLocks noChangeArrowheads="1"/>
          </p:cNvSpPr>
          <p:nvPr/>
        </p:nvSpPr>
        <p:spPr bwMode="auto">
          <a:xfrm>
            <a:off x="5454650" y="30368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2410" name="Line 23"/>
          <p:cNvSpPr>
            <a:spLocks noChangeShapeType="1"/>
          </p:cNvSpPr>
          <p:nvPr/>
        </p:nvSpPr>
        <p:spPr bwMode="auto">
          <a:xfrm flipV="1">
            <a:off x="1047750" y="16541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2411" name="Line 24"/>
          <p:cNvSpPr>
            <a:spLocks noChangeShapeType="1"/>
          </p:cNvSpPr>
          <p:nvPr/>
        </p:nvSpPr>
        <p:spPr bwMode="auto">
          <a:xfrm>
            <a:off x="715963" y="2076450"/>
            <a:ext cx="2730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2412" name="Oval 25"/>
          <p:cNvSpPr>
            <a:spLocks noChangeArrowheads="1"/>
          </p:cNvSpPr>
          <p:nvPr/>
        </p:nvSpPr>
        <p:spPr bwMode="auto">
          <a:xfrm>
            <a:off x="984250" y="20320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2413" name="Line 27"/>
          <p:cNvSpPr>
            <a:spLocks noChangeShapeType="1"/>
          </p:cNvSpPr>
          <p:nvPr/>
        </p:nvSpPr>
        <p:spPr bwMode="auto">
          <a:xfrm flipV="1">
            <a:off x="4794250" y="3070225"/>
            <a:ext cx="701675" cy="142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2414" name="Text Box 28"/>
          <p:cNvSpPr txBox="1">
            <a:spLocks noChangeArrowheads="1"/>
          </p:cNvSpPr>
          <p:nvPr/>
        </p:nvSpPr>
        <p:spPr bwMode="auto">
          <a:xfrm>
            <a:off x="792163" y="41719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2415" name="Text Box 29"/>
          <p:cNvSpPr txBox="1">
            <a:spLocks noChangeArrowheads="1"/>
          </p:cNvSpPr>
          <p:nvPr/>
        </p:nvSpPr>
        <p:spPr bwMode="auto">
          <a:xfrm>
            <a:off x="6632575" y="41338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a:solidFill>
                  <a:srgbClr val="66FFFF"/>
                </a:solidFill>
              </a:rPr>
              <a:t>Y</a:t>
            </a:r>
            <a:r>
              <a:rPr lang="de-DE" altLang="en-US" sz="1800" baseline="30000" dirty="0">
                <a:solidFill>
                  <a:srgbClr val="66FFFF"/>
                </a:solidFill>
              </a:rPr>
              <a:t>#</a:t>
            </a:r>
            <a:endParaRPr lang="el-GR" altLang="en-US" sz="1800" baseline="30000" dirty="0">
              <a:solidFill>
                <a:srgbClr val="66FFFF"/>
              </a:solidFill>
            </a:endParaRPr>
          </a:p>
        </p:txBody>
      </p:sp>
      <p:sp>
        <p:nvSpPr>
          <p:cNvPr id="272416" name="Rectangle 30"/>
          <p:cNvSpPr>
            <a:spLocks noChangeArrowheads="1"/>
          </p:cNvSpPr>
          <p:nvPr/>
        </p:nvSpPr>
        <p:spPr bwMode="auto">
          <a:xfrm>
            <a:off x="379413" y="4537075"/>
            <a:ext cx="8367712"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20"/>
            </a:pPr>
            <a:r>
              <a:rPr lang="en-US" altLang="en-US" sz="2000"/>
              <a:t>The above economy is in a recession with Keynesian unemploy-ment. To reestablish full employment, GDP must reach a level of      Y</a:t>
            </a:r>
            <a:r>
              <a:rPr lang="en-US" altLang="en-US" sz="2000" baseline="30000"/>
              <a:t>#</a:t>
            </a:r>
            <a:r>
              <a:rPr lang="en-US" altLang="en-US" sz="2000"/>
              <a:t> = 30 . Present government consumption is G = 0. What increase in government consumption is necessary to reestablish full employment, if government consumption is completely financed with credits?</a:t>
            </a:r>
          </a:p>
        </p:txBody>
      </p:sp>
      <p:sp>
        <p:nvSpPr>
          <p:cNvPr id="272417" name="Line 31"/>
          <p:cNvSpPr>
            <a:spLocks noChangeShapeType="1"/>
          </p:cNvSpPr>
          <p:nvPr/>
        </p:nvSpPr>
        <p:spPr bwMode="auto">
          <a:xfrm rot="-5400000">
            <a:off x="6672263" y="3914775"/>
            <a:ext cx="350838" cy="15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2418" name="Line 32"/>
          <p:cNvSpPr>
            <a:spLocks noChangeShapeType="1"/>
          </p:cNvSpPr>
          <p:nvPr/>
        </p:nvSpPr>
        <p:spPr bwMode="auto">
          <a:xfrm rot="-5400000">
            <a:off x="5327650" y="3908425"/>
            <a:ext cx="350838" cy="15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2419" name="Rectangle 33"/>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sp>
        <p:nvSpPr>
          <p:cNvPr id="272420" name="Text Box 35"/>
          <p:cNvSpPr txBox="1">
            <a:spLocks noChangeArrowheads="1"/>
          </p:cNvSpPr>
          <p:nvPr/>
        </p:nvSpPr>
        <p:spPr bwMode="auto">
          <a:xfrm>
            <a:off x="706438" y="1304925"/>
            <a:ext cx="806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cxnSp>
        <p:nvCxnSpPr>
          <p:cNvPr id="272421" name="Gerade Verbindung 2"/>
          <p:cNvCxnSpPr>
            <a:cxnSpLocks noChangeShapeType="1"/>
          </p:cNvCxnSpPr>
          <p:nvPr/>
        </p:nvCxnSpPr>
        <p:spPr bwMode="auto">
          <a:xfrm>
            <a:off x="728663" y="1416050"/>
            <a:ext cx="0" cy="245110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2422" name="Gerade Verbindung 39"/>
          <p:cNvCxnSpPr>
            <a:cxnSpLocks noChangeShapeType="1"/>
          </p:cNvCxnSpPr>
          <p:nvPr/>
        </p:nvCxnSpPr>
        <p:spPr bwMode="auto">
          <a:xfrm flipH="1">
            <a:off x="650875" y="3756025"/>
            <a:ext cx="3429000" cy="317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2423" name="Gerade Verbindung 42"/>
          <p:cNvCxnSpPr>
            <a:cxnSpLocks noChangeShapeType="1"/>
          </p:cNvCxnSpPr>
          <p:nvPr/>
        </p:nvCxnSpPr>
        <p:spPr bwMode="auto">
          <a:xfrm>
            <a:off x="4849813" y="1393825"/>
            <a:ext cx="0" cy="247332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2424" name="Gerade Verbindung 43"/>
          <p:cNvCxnSpPr>
            <a:cxnSpLocks noChangeShapeType="1"/>
          </p:cNvCxnSpPr>
          <p:nvPr/>
        </p:nvCxnSpPr>
        <p:spPr bwMode="auto">
          <a:xfrm flipH="1">
            <a:off x="4752975" y="3740150"/>
            <a:ext cx="3506788" cy="635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341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A18F17B-3DD3-4341-B487-0339294C7716}" type="slidenum">
              <a:rPr lang="de-DE" altLang="en-US" sz="1600" smtClean="0"/>
              <a:pPr>
                <a:spcBef>
                  <a:spcPct val="0"/>
                </a:spcBef>
                <a:buClrTx/>
                <a:buFontTx/>
                <a:buNone/>
              </a:pPr>
              <a:t>221</a:t>
            </a:fld>
            <a:r>
              <a:rPr lang="de-DE" altLang="en-US" sz="1600"/>
              <a:t> -</a:t>
            </a:r>
          </a:p>
        </p:txBody>
      </p:sp>
      <p:graphicFrame>
        <p:nvGraphicFramePr>
          <p:cNvPr id="273411" name="Object 34"/>
          <p:cNvGraphicFramePr>
            <a:graphicFrameLocks/>
          </p:cNvGraphicFramePr>
          <p:nvPr/>
        </p:nvGraphicFramePr>
        <p:xfrm>
          <a:off x="4546600" y="1181100"/>
          <a:ext cx="3776663" cy="3116263"/>
        </p:xfrm>
        <a:graphic>
          <a:graphicData uri="http://schemas.openxmlformats.org/presentationml/2006/ole">
            <mc:AlternateContent xmlns:mc="http://schemas.openxmlformats.org/markup-compatibility/2006">
              <mc:Choice xmlns:v="urn:schemas-microsoft-com:vml" Requires="v">
                <p:oleObj spid="_x0000_s274397" name="Diagramm" r:id="rId4" imgW="7448702" imgH="5315102" progId="MSGraph.Chart.8">
                  <p:embed followColorScheme="full"/>
                </p:oleObj>
              </mc:Choice>
              <mc:Fallback>
                <p:oleObj name="Diagramm" r:id="rId4" imgW="7448702" imgH="5315102" progId="MSGraph.Chart.8">
                  <p:embed followColorScheme="full"/>
                  <p:pic>
                    <p:nvPicPr>
                      <p:cNvPr id="0" name="Object 34"/>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6600" y="11811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3412"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F4F5D18-4756-4254-B0B6-F235B9413443}" type="slidenum">
              <a:rPr lang="de-DE" altLang="en-US" sz="1600" b="1"/>
              <a:pPr algn="r" eaLnBrk="1" hangingPunct="1">
                <a:spcBef>
                  <a:spcPct val="0"/>
                </a:spcBef>
                <a:buClrTx/>
                <a:buFontTx/>
                <a:buNone/>
              </a:pPr>
              <a:t>221</a:t>
            </a:fld>
            <a:r>
              <a:rPr lang="de-DE" altLang="en-US" sz="1600" b="1"/>
              <a:t> -</a:t>
            </a:r>
          </a:p>
        </p:txBody>
      </p:sp>
      <p:sp>
        <p:nvSpPr>
          <p:cNvPr id="273413"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273414" name="Object 2"/>
          <p:cNvGraphicFramePr>
            <a:graphicFrameLocks/>
          </p:cNvGraphicFramePr>
          <p:nvPr/>
        </p:nvGraphicFramePr>
        <p:xfrm>
          <a:off x="346075" y="1193800"/>
          <a:ext cx="3776663" cy="3116263"/>
        </p:xfrm>
        <a:graphic>
          <a:graphicData uri="http://schemas.openxmlformats.org/presentationml/2006/ole">
            <mc:AlternateContent xmlns:mc="http://schemas.openxmlformats.org/markup-compatibility/2006">
              <mc:Choice xmlns:v="urn:schemas-microsoft-com:vml" Requires="v">
                <p:oleObj spid="_x0000_s274398" name="Diagramm" r:id="rId6" imgW="7439008" imgH="5315085" progId="MSGraph.Chart.8">
                  <p:embed followColorScheme="full"/>
                </p:oleObj>
              </mc:Choice>
              <mc:Fallback>
                <p:oleObj name="Diagramm" r:id="rId6" imgW="7439008" imgH="5315085" progId="MSGraph.Chart.8">
                  <p:embed followColorScheme="full"/>
                  <p:pic>
                    <p:nvPicPr>
                      <p:cNvPr id="0" name="Object 2"/>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6075" y="11938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3415" name="Text Box 4"/>
          <p:cNvSpPr txBox="1">
            <a:spLocks noChangeArrowheads="1"/>
          </p:cNvSpPr>
          <p:nvPr/>
        </p:nvSpPr>
        <p:spPr bwMode="auto">
          <a:xfrm>
            <a:off x="4754563" y="9731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273416" name="Line 5"/>
          <p:cNvSpPr>
            <a:spLocks noChangeShapeType="1"/>
          </p:cNvSpPr>
          <p:nvPr/>
        </p:nvSpPr>
        <p:spPr bwMode="auto">
          <a:xfrm flipV="1">
            <a:off x="4830763" y="13747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17" name="Text Box 6"/>
          <p:cNvSpPr txBox="1">
            <a:spLocks noChangeArrowheads="1"/>
          </p:cNvSpPr>
          <p:nvPr/>
        </p:nvSpPr>
        <p:spPr bwMode="auto">
          <a:xfrm>
            <a:off x="210661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273418" name="Text Box 7"/>
          <p:cNvSpPr txBox="1">
            <a:spLocks noChangeArrowheads="1"/>
          </p:cNvSpPr>
          <p:nvPr/>
        </p:nvSpPr>
        <p:spPr bwMode="auto">
          <a:xfrm>
            <a:off x="622300" y="9667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273419" name="Line 8"/>
          <p:cNvSpPr>
            <a:spLocks noChangeShapeType="1"/>
          </p:cNvSpPr>
          <p:nvPr/>
        </p:nvSpPr>
        <p:spPr bwMode="auto">
          <a:xfrm>
            <a:off x="3968750" y="37560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3420" name="Line 9"/>
          <p:cNvSpPr>
            <a:spLocks noChangeShapeType="1"/>
          </p:cNvSpPr>
          <p:nvPr/>
        </p:nvSpPr>
        <p:spPr bwMode="auto">
          <a:xfrm rot="5400000" flipH="1">
            <a:off x="653257"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3421" name="Line 10"/>
          <p:cNvSpPr>
            <a:spLocks noChangeShapeType="1"/>
          </p:cNvSpPr>
          <p:nvPr/>
        </p:nvSpPr>
        <p:spPr bwMode="auto">
          <a:xfrm flipV="1">
            <a:off x="4832350" y="247967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22" name="Line 11"/>
          <p:cNvSpPr>
            <a:spLocks noChangeShapeType="1"/>
          </p:cNvSpPr>
          <p:nvPr/>
        </p:nvSpPr>
        <p:spPr bwMode="auto">
          <a:xfrm>
            <a:off x="8167688" y="37496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3423" name="Line 12"/>
          <p:cNvSpPr>
            <a:spLocks noChangeShapeType="1"/>
          </p:cNvSpPr>
          <p:nvPr/>
        </p:nvSpPr>
        <p:spPr bwMode="auto">
          <a:xfrm rot="5400000" flipH="1">
            <a:off x="4758532"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3424" name="Text Box 13"/>
          <p:cNvSpPr txBox="1">
            <a:spLocks noChangeArrowheads="1"/>
          </p:cNvSpPr>
          <p:nvPr/>
        </p:nvSpPr>
        <p:spPr bwMode="auto">
          <a:xfrm>
            <a:off x="222250" y="20097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3425" name="Text Box 14"/>
          <p:cNvSpPr txBox="1">
            <a:spLocks noChangeArrowheads="1"/>
          </p:cNvSpPr>
          <p:nvPr/>
        </p:nvSpPr>
        <p:spPr bwMode="auto">
          <a:xfrm>
            <a:off x="7435850" y="2332038"/>
            <a:ext cx="1479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0,5* Y</a:t>
            </a:r>
            <a:endParaRPr lang="el-GR" altLang="en-US" sz="1800">
              <a:solidFill>
                <a:srgbClr val="00FFFF"/>
              </a:solidFill>
            </a:endParaRPr>
          </a:p>
        </p:txBody>
      </p:sp>
      <p:sp>
        <p:nvSpPr>
          <p:cNvPr id="273426" name="Line 15"/>
          <p:cNvSpPr>
            <a:spLocks noChangeShapeType="1"/>
          </p:cNvSpPr>
          <p:nvPr/>
        </p:nvSpPr>
        <p:spPr bwMode="auto">
          <a:xfrm flipV="1">
            <a:off x="4832350" y="21320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27" name="Text Box 16"/>
          <p:cNvSpPr txBox="1">
            <a:spLocks noChangeArrowheads="1"/>
          </p:cNvSpPr>
          <p:nvPr/>
        </p:nvSpPr>
        <p:spPr bwMode="auto">
          <a:xfrm>
            <a:off x="7512050" y="1903413"/>
            <a:ext cx="1255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I(i)</a:t>
            </a:r>
            <a:endParaRPr lang="el-GR" altLang="en-US" sz="1800">
              <a:solidFill>
                <a:srgbClr val="66FFFF"/>
              </a:solidFill>
            </a:endParaRPr>
          </a:p>
        </p:txBody>
      </p:sp>
      <p:sp>
        <p:nvSpPr>
          <p:cNvPr id="273428" name="Text Box 17"/>
          <p:cNvSpPr txBox="1">
            <a:spLocks noChangeArrowheads="1"/>
          </p:cNvSpPr>
          <p:nvPr/>
        </p:nvSpPr>
        <p:spPr bwMode="auto">
          <a:xfrm>
            <a:off x="629126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a:t>
            </a:r>
          </a:p>
        </p:txBody>
      </p:sp>
      <p:sp>
        <p:nvSpPr>
          <p:cNvPr id="273429" name="Text Box 18"/>
          <p:cNvSpPr txBox="1">
            <a:spLocks noChangeArrowheads="1"/>
          </p:cNvSpPr>
          <p:nvPr/>
        </p:nvSpPr>
        <p:spPr bwMode="auto">
          <a:xfrm>
            <a:off x="3109913" y="32766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a:t>
            </a:r>
            <a:endParaRPr lang="el-GR" altLang="en-US" sz="1800">
              <a:solidFill>
                <a:srgbClr val="66FFFF"/>
              </a:solidFill>
            </a:endParaRPr>
          </a:p>
        </p:txBody>
      </p:sp>
      <p:sp>
        <p:nvSpPr>
          <p:cNvPr id="273430" name="Line 19"/>
          <p:cNvSpPr>
            <a:spLocks noChangeShapeType="1"/>
          </p:cNvSpPr>
          <p:nvPr/>
        </p:nvSpPr>
        <p:spPr bwMode="auto">
          <a:xfrm>
            <a:off x="823913" y="1912938"/>
            <a:ext cx="2232025" cy="15414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31" name="Text Box 20"/>
          <p:cNvSpPr txBox="1">
            <a:spLocks noChangeArrowheads="1"/>
          </p:cNvSpPr>
          <p:nvPr/>
        </p:nvSpPr>
        <p:spPr bwMode="auto">
          <a:xfrm>
            <a:off x="5307013" y="41195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273432" name="Line 21"/>
          <p:cNvSpPr>
            <a:spLocks noChangeShapeType="1"/>
          </p:cNvSpPr>
          <p:nvPr/>
        </p:nvSpPr>
        <p:spPr bwMode="auto">
          <a:xfrm rot="-5400000">
            <a:off x="5161756" y="3425032"/>
            <a:ext cx="693737" cy="1270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33" name="Oval 22"/>
          <p:cNvSpPr>
            <a:spLocks noChangeArrowheads="1"/>
          </p:cNvSpPr>
          <p:nvPr/>
        </p:nvSpPr>
        <p:spPr bwMode="auto">
          <a:xfrm>
            <a:off x="5454650" y="30368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3434" name="Line 23"/>
          <p:cNvSpPr>
            <a:spLocks noChangeShapeType="1"/>
          </p:cNvSpPr>
          <p:nvPr/>
        </p:nvSpPr>
        <p:spPr bwMode="auto">
          <a:xfrm flipV="1">
            <a:off x="1047750" y="16541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35" name="Line 24"/>
          <p:cNvSpPr>
            <a:spLocks noChangeShapeType="1"/>
          </p:cNvSpPr>
          <p:nvPr/>
        </p:nvSpPr>
        <p:spPr bwMode="auto">
          <a:xfrm>
            <a:off x="703263" y="2063750"/>
            <a:ext cx="9588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36" name="Line 26"/>
          <p:cNvSpPr>
            <a:spLocks noChangeShapeType="1"/>
          </p:cNvSpPr>
          <p:nvPr/>
        </p:nvSpPr>
        <p:spPr bwMode="auto">
          <a:xfrm flipV="1">
            <a:off x="4794250" y="3070225"/>
            <a:ext cx="701675" cy="142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37" name="Text Box 27"/>
          <p:cNvSpPr txBox="1">
            <a:spLocks noChangeArrowheads="1"/>
          </p:cNvSpPr>
          <p:nvPr/>
        </p:nvSpPr>
        <p:spPr bwMode="auto">
          <a:xfrm>
            <a:off x="792163" y="41719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3438" name="Text Box 28"/>
          <p:cNvSpPr txBox="1">
            <a:spLocks noChangeArrowheads="1"/>
          </p:cNvSpPr>
          <p:nvPr/>
        </p:nvSpPr>
        <p:spPr bwMode="auto">
          <a:xfrm>
            <a:off x="5951538" y="41211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30000">
                <a:solidFill>
                  <a:srgbClr val="66FFFF"/>
                </a:solidFill>
              </a:rPr>
              <a:t>#</a:t>
            </a:r>
            <a:endParaRPr lang="el-GR" altLang="en-US" sz="1800" baseline="30000">
              <a:solidFill>
                <a:srgbClr val="66FFFF"/>
              </a:solidFill>
            </a:endParaRPr>
          </a:p>
        </p:txBody>
      </p:sp>
      <p:sp>
        <p:nvSpPr>
          <p:cNvPr id="273439" name="Rectangle 29"/>
          <p:cNvSpPr>
            <a:spLocks noChangeArrowheads="1"/>
          </p:cNvSpPr>
          <p:nvPr/>
        </p:nvSpPr>
        <p:spPr bwMode="auto">
          <a:xfrm>
            <a:off x="0" y="4537075"/>
            <a:ext cx="9144000"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21"/>
            </a:pPr>
            <a:r>
              <a:rPr lang="en-US" altLang="en-US" sz="2000"/>
              <a:t>The above economy is in a recession with Keynesian unemployment. To reestablish full employment, GDP must reach a level of Y</a:t>
            </a:r>
            <a:r>
              <a:rPr lang="en-US" altLang="en-US" sz="2000" baseline="30000"/>
              <a:t>#</a:t>
            </a:r>
            <a:r>
              <a:rPr lang="en-US" altLang="en-US" sz="2000"/>
              <a:t> = 20 . What increase in money supply </a:t>
            </a:r>
            <a:r>
              <a:rPr lang="de-DE" altLang="en-US" sz="2000"/>
              <a:t>M</a:t>
            </a:r>
            <a:r>
              <a:rPr lang="de-DE" altLang="en-US" sz="2000" baseline="-25000"/>
              <a:t>S</a:t>
            </a:r>
            <a:r>
              <a:rPr lang="de-DE" altLang="en-US" sz="2000"/>
              <a:t>/P</a:t>
            </a:r>
            <a:r>
              <a:rPr lang="en-US" altLang="en-US" sz="2000"/>
              <a:t> is necessary to reestablish full employment? (Assume that the effect of an increase in savings is always absorbed by a corresponding increase in money demand).</a:t>
            </a:r>
            <a:endParaRPr lang="de-DE" altLang="en-US" sz="2000"/>
          </a:p>
        </p:txBody>
      </p:sp>
      <p:sp>
        <p:nvSpPr>
          <p:cNvPr id="273440" name="Line 30"/>
          <p:cNvSpPr>
            <a:spLocks noChangeShapeType="1"/>
          </p:cNvSpPr>
          <p:nvPr/>
        </p:nvSpPr>
        <p:spPr bwMode="auto">
          <a:xfrm rot="-5400000">
            <a:off x="6003925" y="3902075"/>
            <a:ext cx="350838" cy="15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41" name="Line 31"/>
          <p:cNvSpPr>
            <a:spLocks noChangeShapeType="1"/>
          </p:cNvSpPr>
          <p:nvPr/>
        </p:nvSpPr>
        <p:spPr bwMode="auto">
          <a:xfrm rot="-5400000">
            <a:off x="5327650" y="3908425"/>
            <a:ext cx="350838" cy="15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42" name="Line 32"/>
          <p:cNvSpPr>
            <a:spLocks noChangeShapeType="1"/>
          </p:cNvSpPr>
          <p:nvPr/>
        </p:nvSpPr>
        <p:spPr bwMode="auto">
          <a:xfrm>
            <a:off x="896938" y="1560513"/>
            <a:ext cx="2084387" cy="136842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43" name="Line 33"/>
          <p:cNvSpPr>
            <a:spLocks noChangeShapeType="1"/>
          </p:cNvSpPr>
          <p:nvPr/>
        </p:nvSpPr>
        <p:spPr bwMode="auto">
          <a:xfrm flipV="1">
            <a:off x="1690688" y="1577975"/>
            <a:ext cx="11112" cy="2222500"/>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3444" name="Text Box 34"/>
          <p:cNvSpPr txBox="1">
            <a:spLocks noChangeArrowheads="1"/>
          </p:cNvSpPr>
          <p:nvPr/>
        </p:nvSpPr>
        <p:spPr bwMode="auto">
          <a:xfrm>
            <a:off x="2960688" y="2719388"/>
            <a:ext cx="13303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FF33CC"/>
                </a:solidFill>
              </a:rPr>
              <a:t>I(i)+ R</a:t>
            </a:r>
            <a:r>
              <a:rPr lang="de-DE" altLang="en-US" sz="1800" baseline="-25000">
                <a:solidFill>
                  <a:srgbClr val="FF33CC"/>
                </a:solidFill>
              </a:rPr>
              <a:t>D</a:t>
            </a:r>
            <a:r>
              <a:rPr lang="de-DE" altLang="en-US" sz="1800">
                <a:solidFill>
                  <a:srgbClr val="FF33CC"/>
                </a:solidFill>
              </a:rPr>
              <a:t>(Y)</a:t>
            </a:r>
            <a:endParaRPr lang="el-GR" altLang="en-US" sz="1800">
              <a:solidFill>
                <a:srgbClr val="FF33CC"/>
              </a:solidFill>
            </a:endParaRPr>
          </a:p>
        </p:txBody>
      </p:sp>
      <p:sp>
        <p:nvSpPr>
          <p:cNvPr id="273445" name="Text Box 35"/>
          <p:cNvSpPr txBox="1">
            <a:spLocks noChangeArrowheads="1"/>
          </p:cNvSpPr>
          <p:nvPr/>
        </p:nvSpPr>
        <p:spPr bwMode="auto">
          <a:xfrm>
            <a:off x="1352550" y="1247775"/>
            <a:ext cx="2103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FF33CC"/>
                </a:solidFill>
              </a:rPr>
              <a:t>S(Y</a:t>
            </a:r>
            <a:r>
              <a:rPr lang="de-DE" altLang="en-US" sz="1800" baseline="-25000">
                <a:solidFill>
                  <a:srgbClr val="FF33CC"/>
                </a:solidFill>
              </a:rPr>
              <a:t>1</a:t>
            </a:r>
            <a:r>
              <a:rPr lang="de-DE" altLang="en-US" sz="1800">
                <a:solidFill>
                  <a:srgbClr val="FF33CC"/>
                </a:solidFill>
              </a:rPr>
              <a:t>) + M/P</a:t>
            </a:r>
            <a:endParaRPr lang="el-GR" altLang="en-US" sz="1800">
              <a:solidFill>
                <a:srgbClr val="FF33CC"/>
              </a:solidFill>
              <a:cs typeface="Arial" pitchFamily="34" charset="0"/>
            </a:endParaRPr>
          </a:p>
        </p:txBody>
      </p:sp>
      <p:sp>
        <p:nvSpPr>
          <p:cNvPr id="273446" name="Oval 36"/>
          <p:cNvSpPr>
            <a:spLocks noChangeArrowheads="1"/>
          </p:cNvSpPr>
          <p:nvPr/>
        </p:nvSpPr>
        <p:spPr bwMode="auto">
          <a:xfrm>
            <a:off x="1644650" y="20320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3447" name="Rectangle 37"/>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sp>
        <p:nvSpPr>
          <p:cNvPr id="273448" name="Text Box 39"/>
          <p:cNvSpPr txBox="1">
            <a:spLocks noChangeArrowheads="1"/>
          </p:cNvSpPr>
          <p:nvPr/>
        </p:nvSpPr>
        <p:spPr bwMode="auto">
          <a:xfrm>
            <a:off x="706438" y="1266825"/>
            <a:ext cx="806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cxnSp>
        <p:nvCxnSpPr>
          <p:cNvPr id="273449" name="Gerade Verbindung 2"/>
          <p:cNvCxnSpPr>
            <a:cxnSpLocks noChangeShapeType="1"/>
          </p:cNvCxnSpPr>
          <p:nvPr/>
        </p:nvCxnSpPr>
        <p:spPr bwMode="auto">
          <a:xfrm>
            <a:off x="728663" y="1416050"/>
            <a:ext cx="0" cy="245110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3450" name="Gerade Verbindung 39"/>
          <p:cNvCxnSpPr>
            <a:cxnSpLocks noChangeShapeType="1"/>
          </p:cNvCxnSpPr>
          <p:nvPr/>
        </p:nvCxnSpPr>
        <p:spPr bwMode="auto">
          <a:xfrm flipH="1">
            <a:off x="650875" y="3756025"/>
            <a:ext cx="3429000" cy="317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3451" name="Gerade Verbindung 42"/>
          <p:cNvCxnSpPr>
            <a:cxnSpLocks noChangeShapeType="1"/>
          </p:cNvCxnSpPr>
          <p:nvPr/>
        </p:nvCxnSpPr>
        <p:spPr bwMode="auto">
          <a:xfrm>
            <a:off x="4849813" y="1393825"/>
            <a:ext cx="0" cy="247332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3452" name="Gerade Verbindung 43"/>
          <p:cNvCxnSpPr>
            <a:cxnSpLocks noChangeShapeType="1"/>
          </p:cNvCxnSpPr>
          <p:nvPr/>
        </p:nvCxnSpPr>
        <p:spPr bwMode="auto">
          <a:xfrm flipH="1">
            <a:off x="4752975" y="3740150"/>
            <a:ext cx="3506788" cy="635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3949DB8-6DC3-4A44-A390-8395403B31F1}" type="slidenum">
              <a:rPr lang="de-DE" altLang="en-US" sz="1600" smtClean="0"/>
              <a:pPr>
                <a:spcBef>
                  <a:spcPct val="0"/>
                </a:spcBef>
                <a:buClrTx/>
                <a:buFontTx/>
                <a:buNone/>
              </a:pPr>
              <a:t>222</a:t>
            </a:fld>
            <a:r>
              <a:rPr lang="de-DE" altLang="en-US" sz="1600"/>
              <a:t> -</a:t>
            </a:r>
          </a:p>
        </p:txBody>
      </p:sp>
      <p:sp>
        <p:nvSpPr>
          <p:cNvPr id="27443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22B00266-839D-48E8-946E-8DFA9F69D5DF}" type="slidenum">
              <a:rPr lang="de-DE" altLang="en-US" sz="1600" b="1"/>
              <a:pPr algn="r" eaLnBrk="1" hangingPunct="1">
                <a:spcBef>
                  <a:spcPct val="0"/>
                </a:spcBef>
                <a:buClrTx/>
                <a:buFontTx/>
                <a:buNone/>
              </a:pPr>
              <a:t>222</a:t>
            </a:fld>
            <a:r>
              <a:rPr lang="de-DE" altLang="en-US" sz="1600" b="1"/>
              <a:t> -</a:t>
            </a:r>
          </a:p>
        </p:txBody>
      </p:sp>
      <p:sp>
        <p:nvSpPr>
          <p:cNvPr id="27443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74437" name="Rectangle 2"/>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sp>
        <p:nvSpPr>
          <p:cNvPr id="274438" name="Rectangle 3"/>
          <p:cNvSpPr>
            <a:spLocks noChangeArrowheads="1"/>
          </p:cNvSpPr>
          <p:nvPr/>
        </p:nvSpPr>
        <p:spPr bwMode="auto">
          <a:xfrm>
            <a:off x="493713" y="1057275"/>
            <a:ext cx="8367712" cy="537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22"/>
            </a:pPr>
            <a:r>
              <a:rPr lang="en-US" altLang="en-US" sz="2000"/>
              <a:t>Explain how a recession can be overcome with the help of fiscal and monetary policy under the assumptions of the Keynesian model.</a:t>
            </a:r>
          </a:p>
          <a:p>
            <a:pPr eaLnBrk="1" hangingPunct="1">
              <a:spcBef>
                <a:spcPct val="60000"/>
              </a:spcBef>
              <a:buFont typeface="Arial Unicode MS" pitchFamily="34" charset="-128"/>
              <a:buAutoNum type="arabicPeriod" startAt="22"/>
            </a:pPr>
            <a:r>
              <a:rPr lang="en-US" altLang="en-US" sz="2000"/>
              <a:t>Explain the practical problems of fiscal and monetary policy in realtiy.</a:t>
            </a:r>
          </a:p>
          <a:p>
            <a:pPr eaLnBrk="1" hangingPunct="1">
              <a:spcBef>
                <a:spcPct val="60000"/>
              </a:spcBef>
              <a:buFont typeface="Arial Unicode MS" pitchFamily="34" charset="-128"/>
              <a:buAutoNum type="arabicPeriod" startAt="22"/>
            </a:pPr>
            <a:r>
              <a:rPr lang="en-US" altLang="en-US" sz="2000"/>
              <a:t>Explain the mechanism that help to overcome a recession under the assumptions of the Keynesian model of the long run.</a:t>
            </a:r>
          </a:p>
        </p:txBody>
      </p:sp>
    </p:spTree>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545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7CB813F-E196-4B33-A902-E44492A9F6BF}" type="slidenum">
              <a:rPr lang="de-DE" altLang="en-US" sz="1600" smtClean="0"/>
              <a:pPr>
                <a:spcBef>
                  <a:spcPct val="0"/>
                </a:spcBef>
                <a:buClrTx/>
                <a:buFontTx/>
                <a:buNone/>
              </a:pPr>
              <a:t>223</a:t>
            </a:fld>
            <a:r>
              <a:rPr lang="de-DE" altLang="en-US" sz="1600"/>
              <a:t> -</a:t>
            </a:r>
          </a:p>
        </p:txBody>
      </p:sp>
      <p:graphicFrame>
        <p:nvGraphicFramePr>
          <p:cNvPr id="275459" name="Object 2"/>
          <p:cNvGraphicFramePr>
            <a:graphicFrameLocks/>
          </p:cNvGraphicFramePr>
          <p:nvPr/>
        </p:nvGraphicFramePr>
        <p:xfrm>
          <a:off x="4546600" y="1181100"/>
          <a:ext cx="3776663" cy="3116263"/>
        </p:xfrm>
        <a:graphic>
          <a:graphicData uri="http://schemas.openxmlformats.org/presentationml/2006/ole">
            <mc:AlternateContent xmlns:mc="http://schemas.openxmlformats.org/markup-compatibility/2006">
              <mc:Choice xmlns:v="urn:schemas-microsoft-com:vml" Requires="v">
                <p:oleObj spid="_x0000_s276444" name="Diagramm" r:id="rId4" imgW="7448702" imgH="5315102" progId="MSGraph.Chart.8">
                  <p:embed followColorScheme="full"/>
                </p:oleObj>
              </mc:Choice>
              <mc:Fallback>
                <p:oleObj name="Diagramm" r:id="rId4" imgW="7448702" imgH="5315102"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6600" y="11811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5460"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275461" name="Object 3"/>
          <p:cNvGraphicFramePr>
            <a:graphicFrameLocks/>
          </p:cNvGraphicFramePr>
          <p:nvPr/>
        </p:nvGraphicFramePr>
        <p:xfrm>
          <a:off x="346075" y="1193800"/>
          <a:ext cx="3776663" cy="3116263"/>
        </p:xfrm>
        <a:graphic>
          <a:graphicData uri="http://schemas.openxmlformats.org/presentationml/2006/ole">
            <mc:AlternateContent xmlns:mc="http://schemas.openxmlformats.org/markup-compatibility/2006">
              <mc:Choice xmlns:v="urn:schemas-microsoft-com:vml" Requires="v">
                <p:oleObj spid="_x0000_s276445" name="Diagramm" r:id="rId6" imgW="7439008" imgH="5315085" progId="MSGraph.Chart.8">
                  <p:embed followColorScheme="full"/>
                </p:oleObj>
              </mc:Choice>
              <mc:Fallback>
                <p:oleObj name="Diagramm" r:id="rId6" imgW="7439008" imgH="5315085"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6075" y="11938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5462" name="Text Box 4"/>
          <p:cNvSpPr txBox="1">
            <a:spLocks noChangeArrowheads="1"/>
          </p:cNvSpPr>
          <p:nvPr/>
        </p:nvSpPr>
        <p:spPr bwMode="auto">
          <a:xfrm>
            <a:off x="4754563" y="9731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275463" name="Line 5"/>
          <p:cNvSpPr>
            <a:spLocks noChangeShapeType="1"/>
          </p:cNvSpPr>
          <p:nvPr/>
        </p:nvSpPr>
        <p:spPr bwMode="auto">
          <a:xfrm flipV="1">
            <a:off x="4830763" y="13747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64" name="Text Box 6"/>
          <p:cNvSpPr txBox="1">
            <a:spLocks noChangeArrowheads="1"/>
          </p:cNvSpPr>
          <p:nvPr/>
        </p:nvSpPr>
        <p:spPr bwMode="auto">
          <a:xfrm>
            <a:off x="210661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275465" name="Text Box 7"/>
          <p:cNvSpPr txBox="1">
            <a:spLocks noChangeArrowheads="1"/>
          </p:cNvSpPr>
          <p:nvPr/>
        </p:nvSpPr>
        <p:spPr bwMode="auto">
          <a:xfrm>
            <a:off x="622300" y="9667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275466" name="Line 8"/>
          <p:cNvSpPr>
            <a:spLocks noChangeShapeType="1"/>
          </p:cNvSpPr>
          <p:nvPr/>
        </p:nvSpPr>
        <p:spPr bwMode="auto">
          <a:xfrm>
            <a:off x="3968750" y="37560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5467" name="Line 9"/>
          <p:cNvSpPr>
            <a:spLocks noChangeShapeType="1"/>
          </p:cNvSpPr>
          <p:nvPr/>
        </p:nvSpPr>
        <p:spPr bwMode="auto">
          <a:xfrm rot="5400000" flipH="1">
            <a:off x="653257"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5468" name="Line 10"/>
          <p:cNvSpPr>
            <a:spLocks noChangeShapeType="1"/>
          </p:cNvSpPr>
          <p:nvPr/>
        </p:nvSpPr>
        <p:spPr bwMode="auto">
          <a:xfrm flipV="1">
            <a:off x="4832350" y="247967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69" name="Line 11"/>
          <p:cNvSpPr>
            <a:spLocks noChangeShapeType="1"/>
          </p:cNvSpPr>
          <p:nvPr/>
        </p:nvSpPr>
        <p:spPr bwMode="auto">
          <a:xfrm>
            <a:off x="8167688" y="37496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5470" name="Line 12"/>
          <p:cNvSpPr>
            <a:spLocks noChangeShapeType="1"/>
          </p:cNvSpPr>
          <p:nvPr/>
        </p:nvSpPr>
        <p:spPr bwMode="auto">
          <a:xfrm rot="5400000" flipH="1">
            <a:off x="4758532"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5471" name="Text Box 13"/>
          <p:cNvSpPr txBox="1">
            <a:spLocks noChangeArrowheads="1"/>
          </p:cNvSpPr>
          <p:nvPr/>
        </p:nvSpPr>
        <p:spPr bwMode="auto">
          <a:xfrm>
            <a:off x="222250" y="20097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5472" name="Text Box 14"/>
          <p:cNvSpPr txBox="1">
            <a:spLocks noChangeArrowheads="1"/>
          </p:cNvSpPr>
          <p:nvPr/>
        </p:nvSpPr>
        <p:spPr bwMode="auto">
          <a:xfrm>
            <a:off x="7435850" y="2332038"/>
            <a:ext cx="1479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0,5* Y</a:t>
            </a:r>
            <a:endParaRPr lang="el-GR" altLang="en-US" sz="1800">
              <a:solidFill>
                <a:srgbClr val="00FFFF"/>
              </a:solidFill>
            </a:endParaRPr>
          </a:p>
        </p:txBody>
      </p:sp>
      <p:sp>
        <p:nvSpPr>
          <p:cNvPr id="275473" name="Line 15"/>
          <p:cNvSpPr>
            <a:spLocks noChangeShapeType="1"/>
          </p:cNvSpPr>
          <p:nvPr/>
        </p:nvSpPr>
        <p:spPr bwMode="auto">
          <a:xfrm flipV="1">
            <a:off x="4832350" y="21320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74" name="Text Box 16"/>
          <p:cNvSpPr txBox="1">
            <a:spLocks noChangeArrowheads="1"/>
          </p:cNvSpPr>
          <p:nvPr/>
        </p:nvSpPr>
        <p:spPr bwMode="auto">
          <a:xfrm>
            <a:off x="7512050" y="1903413"/>
            <a:ext cx="14335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I(i</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5475" name="Text Box 17"/>
          <p:cNvSpPr txBox="1">
            <a:spLocks noChangeArrowheads="1"/>
          </p:cNvSpPr>
          <p:nvPr/>
        </p:nvSpPr>
        <p:spPr bwMode="auto">
          <a:xfrm>
            <a:off x="629126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a:t>
            </a:r>
          </a:p>
        </p:txBody>
      </p:sp>
      <p:sp>
        <p:nvSpPr>
          <p:cNvPr id="275476" name="Text Box 18"/>
          <p:cNvSpPr txBox="1">
            <a:spLocks noChangeArrowheads="1"/>
          </p:cNvSpPr>
          <p:nvPr/>
        </p:nvSpPr>
        <p:spPr bwMode="auto">
          <a:xfrm>
            <a:off x="3008313" y="32766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5477" name="Line 19"/>
          <p:cNvSpPr>
            <a:spLocks noChangeShapeType="1"/>
          </p:cNvSpPr>
          <p:nvPr/>
        </p:nvSpPr>
        <p:spPr bwMode="auto">
          <a:xfrm>
            <a:off x="823913" y="1887538"/>
            <a:ext cx="2232025" cy="15414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78" name="Text Box 20"/>
          <p:cNvSpPr txBox="1">
            <a:spLocks noChangeArrowheads="1"/>
          </p:cNvSpPr>
          <p:nvPr/>
        </p:nvSpPr>
        <p:spPr bwMode="auto">
          <a:xfrm>
            <a:off x="5307013" y="41195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275479" name="Line 21"/>
          <p:cNvSpPr>
            <a:spLocks noChangeShapeType="1"/>
          </p:cNvSpPr>
          <p:nvPr/>
        </p:nvSpPr>
        <p:spPr bwMode="auto">
          <a:xfrm rot="-5400000">
            <a:off x="5161756" y="3437732"/>
            <a:ext cx="7064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80" name="Oval 22"/>
          <p:cNvSpPr>
            <a:spLocks noChangeArrowheads="1"/>
          </p:cNvSpPr>
          <p:nvPr/>
        </p:nvSpPr>
        <p:spPr bwMode="auto">
          <a:xfrm>
            <a:off x="5454650" y="30368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5481" name="Line 23"/>
          <p:cNvSpPr>
            <a:spLocks noChangeShapeType="1"/>
          </p:cNvSpPr>
          <p:nvPr/>
        </p:nvSpPr>
        <p:spPr bwMode="auto">
          <a:xfrm flipV="1">
            <a:off x="1047750" y="16541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82" name="Line 24"/>
          <p:cNvSpPr>
            <a:spLocks noChangeShapeType="1"/>
          </p:cNvSpPr>
          <p:nvPr/>
        </p:nvSpPr>
        <p:spPr bwMode="auto">
          <a:xfrm>
            <a:off x="703263" y="2063750"/>
            <a:ext cx="9588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83" name="Text Box 25"/>
          <p:cNvSpPr txBox="1">
            <a:spLocks noChangeArrowheads="1"/>
          </p:cNvSpPr>
          <p:nvPr/>
        </p:nvSpPr>
        <p:spPr bwMode="auto">
          <a:xfrm>
            <a:off x="744538" y="1216025"/>
            <a:ext cx="1568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5484" name="Line 26"/>
          <p:cNvSpPr>
            <a:spLocks noChangeShapeType="1"/>
          </p:cNvSpPr>
          <p:nvPr/>
        </p:nvSpPr>
        <p:spPr bwMode="auto">
          <a:xfrm flipV="1">
            <a:off x="4794250" y="3070225"/>
            <a:ext cx="701675" cy="142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85" name="Text Box 27"/>
          <p:cNvSpPr txBox="1">
            <a:spLocks noChangeArrowheads="1"/>
          </p:cNvSpPr>
          <p:nvPr/>
        </p:nvSpPr>
        <p:spPr bwMode="auto">
          <a:xfrm>
            <a:off x="906463" y="40830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5486" name="Rectangle 29"/>
          <p:cNvSpPr>
            <a:spLocks noChangeArrowheads="1"/>
          </p:cNvSpPr>
          <p:nvPr/>
        </p:nvSpPr>
        <p:spPr bwMode="auto">
          <a:xfrm>
            <a:off x="0" y="5108575"/>
            <a:ext cx="91440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25"/>
            </a:pPr>
            <a:r>
              <a:rPr lang="en-US" altLang="en-US" sz="2000"/>
              <a:t>How does an increase in money supply from M</a:t>
            </a:r>
            <a:r>
              <a:rPr lang="en-US" altLang="en-US" sz="2000" baseline="-25000"/>
              <a:t>1</a:t>
            </a:r>
            <a:r>
              <a:rPr lang="en-US" altLang="en-US" sz="2000"/>
              <a:t>/P by 5 units to M</a:t>
            </a:r>
            <a:r>
              <a:rPr lang="en-US" altLang="en-US" sz="2000" baseline="-25000"/>
              <a:t>2</a:t>
            </a:r>
            <a:r>
              <a:rPr lang="en-US" altLang="en-US" sz="2000"/>
              <a:t>/P = M</a:t>
            </a:r>
            <a:r>
              <a:rPr lang="en-US" altLang="en-US" sz="2000" baseline="-25000"/>
              <a:t>1</a:t>
            </a:r>
            <a:r>
              <a:rPr lang="en-US" altLang="en-US" sz="2000"/>
              <a:t>/P+5 affect the economy?</a:t>
            </a:r>
          </a:p>
        </p:txBody>
      </p:sp>
      <p:sp>
        <p:nvSpPr>
          <p:cNvPr id="275487" name="Line 32"/>
          <p:cNvSpPr>
            <a:spLocks noChangeShapeType="1"/>
          </p:cNvSpPr>
          <p:nvPr/>
        </p:nvSpPr>
        <p:spPr bwMode="auto">
          <a:xfrm>
            <a:off x="985838" y="1573213"/>
            <a:ext cx="2046287" cy="136842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88" name="Line 33"/>
          <p:cNvSpPr>
            <a:spLocks noChangeShapeType="1"/>
          </p:cNvSpPr>
          <p:nvPr/>
        </p:nvSpPr>
        <p:spPr bwMode="auto">
          <a:xfrm flipV="1">
            <a:off x="1690688" y="1577975"/>
            <a:ext cx="11112" cy="2222500"/>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89" name="Text Box 34"/>
          <p:cNvSpPr txBox="1">
            <a:spLocks noChangeArrowheads="1"/>
          </p:cNvSpPr>
          <p:nvPr/>
        </p:nvSpPr>
        <p:spPr bwMode="auto">
          <a:xfrm>
            <a:off x="2541588" y="2363788"/>
            <a:ext cx="19018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FF33CC"/>
                </a:solidFill>
              </a:rPr>
              <a:t>I(i, E(r</a:t>
            </a:r>
            <a:r>
              <a:rPr lang="de-DE" altLang="en-US" sz="1800" baseline="-25000">
                <a:solidFill>
                  <a:srgbClr val="FF33CC"/>
                </a:solidFill>
              </a:rPr>
              <a:t>1</a:t>
            </a:r>
            <a:r>
              <a:rPr lang="de-DE" altLang="en-US" sz="1800">
                <a:solidFill>
                  <a:srgbClr val="FF33CC"/>
                </a:solidFill>
              </a:rPr>
              <a:t>))+ R</a:t>
            </a:r>
            <a:r>
              <a:rPr lang="de-DE" altLang="en-US" sz="1800" baseline="-25000">
                <a:solidFill>
                  <a:srgbClr val="FF33CC"/>
                </a:solidFill>
              </a:rPr>
              <a:t>D</a:t>
            </a:r>
            <a:r>
              <a:rPr lang="de-DE" altLang="en-US" sz="1800">
                <a:solidFill>
                  <a:srgbClr val="FF33CC"/>
                </a:solidFill>
              </a:rPr>
              <a:t>(Y</a:t>
            </a:r>
            <a:r>
              <a:rPr lang="de-DE" altLang="en-US" sz="1800" baseline="-25000">
                <a:solidFill>
                  <a:srgbClr val="FF33CC"/>
                </a:solidFill>
              </a:rPr>
              <a:t>1</a:t>
            </a:r>
            <a:r>
              <a:rPr lang="de-DE" altLang="en-US" sz="1800">
                <a:solidFill>
                  <a:srgbClr val="FF33CC"/>
                </a:solidFill>
              </a:rPr>
              <a:t>)</a:t>
            </a:r>
            <a:endParaRPr lang="el-GR" altLang="en-US" sz="1800">
              <a:solidFill>
                <a:srgbClr val="FF33CC"/>
              </a:solidFill>
            </a:endParaRPr>
          </a:p>
        </p:txBody>
      </p:sp>
      <p:sp>
        <p:nvSpPr>
          <p:cNvPr id="275490" name="Text Box 35"/>
          <p:cNvSpPr txBox="1">
            <a:spLocks noChangeArrowheads="1"/>
          </p:cNvSpPr>
          <p:nvPr/>
        </p:nvSpPr>
        <p:spPr bwMode="auto">
          <a:xfrm>
            <a:off x="1352550" y="1209675"/>
            <a:ext cx="2103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FF33CC"/>
                </a:solidFill>
              </a:rPr>
              <a:t>S(Y</a:t>
            </a:r>
            <a:r>
              <a:rPr lang="de-DE" altLang="en-US" sz="1800" baseline="-25000">
                <a:solidFill>
                  <a:srgbClr val="FF33CC"/>
                </a:solidFill>
              </a:rPr>
              <a:t>1</a:t>
            </a:r>
            <a:r>
              <a:rPr lang="de-DE" altLang="en-US" sz="1800">
                <a:solidFill>
                  <a:srgbClr val="FF33CC"/>
                </a:solidFill>
              </a:rPr>
              <a:t>) + M</a:t>
            </a:r>
            <a:r>
              <a:rPr lang="de-DE" altLang="en-US" sz="1800" baseline="-25000">
                <a:solidFill>
                  <a:srgbClr val="FF33CC"/>
                </a:solidFill>
              </a:rPr>
              <a:t>1</a:t>
            </a:r>
            <a:r>
              <a:rPr lang="de-DE" altLang="en-US" sz="1800">
                <a:solidFill>
                  <a:srgbClr val="FF33CC"/>
                </a:solidFill>
              </a:rPr>
              <a:t>/P</a:t>
            </a:r>
            <a:endParaRPr lang="el-GR" altLang="en-US" sz="1800">
              <a:solidFill>
                <a:srgbClr val="FF33CC"/>
              </a:solidFill>
              <a:cs typeface="Arial" pitchFamily="34" charset="0"/>
            </a:endParaRPr>
          </a:p>
        </p:txBody>
      </p:sp>
      <p:sp>
        <p:nvSpPr>
          <p:cNvPr id="275491" name="Oval 36"/>
          <p:cNvSpPr>
            <a:spLocks noChangeArrowheads="1"/>
          </p:cNvSpPr>
          <p:nvPr/>
        </p:nvSpPr>
        <p:spPr bwMode="auto">
          <a:xfrm>
            <a:off x="1644650" y="20320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5492" name="Line 31"/>
          <p:cNvSpPr>
            <a:spLocks noChangeShapeType="1"/>
          </p:cNvSpPr>
          <p:nvPr/>
        </p:nvSpPr>
        <p:spPr bwMode="auto">
          <a:xfrm rot="-5400000">
            <a:off x="6110288" y="3736975"/>
            <a:ext cx="147638" cy="15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93" name="Line 31"/>
          <p:cNvSpPr>
            <a:spLocks noChangeShapeType="1"/>
          </p:cNvSpPr>
          <p:nvPr/>
        </p:nvSpPr>
        <p:spPr bwMode="auto">
          <a:xfrm rot="-5400000">
            <a:off x="968375" y="3751263"/>
            <a:ext cx="147637" cy="15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5494" name="AutoShape 41"/>
          <p:cNvSpPr>
            <a:spLocks/>
          </p:cNvSpPr>
          <p:nvPr/>
        </p:nvSpPr>
        <p:spPr bwMode="auto">
          <a:xfrm>
            <a:off x="4570413" y="3402013"/>
            <a:ext cx="90487" cy="381000"/>
          </a:xfrm>
          <a:prstGeom prst="leftBrace">
            <a:avLst>
              <a:gd name="adj1" fmla="val 35088"/>
              <a:gd name="adj2" fmla="val 50000"/>
            </a:avLst>
          </a:prstGeom>
          <a:noFill/>
          <a:ln w="25400">
            <a:solidFill>
              <a:srgbClr val="FF0000"/>
            </a:solidFill>
            <a:round/>
            <a:headEnd/>
            <a:tailEnd type="none" w="lg" len="med"/>
          </a:ln>
          <a:extLst>
            <a:ext uri="{909E8E84-426E-40DD-AFC4-6F175D3DCCD1}">
              <a14:hiddenFill xmlns:a14="http://schemas.microsoft.com/office/drawing/2010/main">
                <a:solidFill>
                  <a:srgbClr val="FFFFFF"/>
                </a:solidFill>
              </a14:hiddenFill>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
        <p:nvSpPr>
          <p:cNvPr id="275495" name="Text Box 27"/>
          <p:cNvSpPr txBox="1">
            <a:spLocks noChangeArrowheads="1"/>
          </p:cNvSpPr>
          <p:nvPr/>
        </p:nvSpPr>
        <p:spPr bwMode="auto">
          <a:xfrm>
            <a:off x="4248150" y="3411538"/>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cxnSp>
        <p:nvCxnSpPr>
          <p:cNvPr id="275496" name="Gerade Verbindung 2"/>
          <p:cNvCxnSpPr>
            <a:cxnSpLocks noChangeShapeType="1"/>
          </p:cNvCxnSpPr>
          <p:nvPr/>
        </p:nvCxnSpPr>
        <p:spPr bwMode="auto">
          <a:xfrm>
            <a:off x="728663" y="1416050"/>
            <a:ext cx="0" cy="245110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5497" name="Gerade Verbindung 39"/>
          <p:cNvCxnSpPr>
            <a:cxnSpLocks noChangeShapeType="1"/>
          </p:cNvCxnSpPr>
          <p:nvPr/>
        </p:nvCxnSpPr>
        <p:spPr bwMode="auto">
          <a:xfrm flipH="1">
            <a:off x="650875" y="3756025"/>
            <a:ext cx="3429000" cy="317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5498" name="Gerade Verbindung 42"/>
          <p:cNvCxnSpPr>
            <a:cxnSpLocks noChangeShapeType="1"/>
          </p:cNvCxnSpPr>
          <p:nvPr/>
        </p:nvCxnSpPr>
        <p:spPr bwMode="auto">
          <a:xfrm>
            <a:off x="4849813" y="1393825"/>
            <a:ext cx="0" cy="247332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5499" name="Gerade Verbindung 43"/>
          <p:cNvCxnSpPr>
            <a:cxnSpLocks noChangeShapeType="1"/>
          </p:cNvCxnSpPr>
          <p:nvPr/>
        </p:nvCxnSpPr>
        <p:spPr bwMode="auto">
          <a:xfrm flipH="1">
            <a:off x="4752975" y="3740150"/>
            <a:ext cx="3506788" cy="635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648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FAD1D3E-F0DA-4651-BCCA-EF17754BA943}" type="slidenum">
              <a:rPr lang="de-DE" altLang="en-US" sz="1600" smtClean="0"/>
              <a:pPr>
                <a:spcBef>
                  <a:spcPct val="0"/>
                </a:spcBef>
                <a:buClrTx/>
                <a:buFontTx/>
                <a:buNone/>
              </a:pPr>
              <a:t>224</a:t>
            </a:fld>
            <a:r>
              <a:rPr lang="de-DE" altLang="en-US" sz="1600"/>
              <a:t> -</a:t>
            </a:r>
          </a:p>
        </p:txBody>
      </p:sp>
      <p:graphicFrame>
        <p:nvGraphicFramePr>
          <p:cNvPr id="276483" name="Object 2"/>
          <p:cNvGraphicFramePr>
            <a:graphicFrameLocks/>
          </p:cNvGraphicFramePr>
          <p:nvPr/>
        </p:nvGraphicFramePr>
        <p:xfrm>
          <a:off x="4546600" y="1181100"/>
          <a:ext cx="3776663" cy="3116263"/>
        </p:xfrm>
        <a:graphic>
          <a:graphicData uri="http://schemas.openxmlformats.org/presentationml/2006/ole">
            <mc:AlternateContent xmlns:mc="http://schemas.openxmlformats.org/markup-compatibility/2006">
              <mc:Choice xmlns:v="urn:schemas-microsoft-com:vml" Requires="v">
                <p:oleObj spid="_x0000_s277462" name="Diagramm" r:id="rId4" imgW="7448702" imgH="5315102" progId="MSGraph.Chart.8">
                  <p:embed followColorScheme="full"/>
                </p:oleObj>
              </mc:Choice>
              <mc:Fallback>
                <p:oleObj name="Diagramm" r:id="rId4" imgW="7448702" imgH="5315102"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6600" y="11811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6484"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404D229-7338-4A5F-949E-A16E990074F6}" type="slidenum">
              <a:rPr lang="de-DE" altLang="en-US" sz="1600" b="1"/>
              <a:pPr algn="r" eaLnBrk="1" hangingPunct="1">
                <a:spcBef>
                  <a:spcPct val="0"/>
                </a:spcBef>
                <a:buClrTx/>
                <a:buFontTx/>
                <a:buNone/>
              </a:pPr>
              <a:t>224</a:t>
            </a:fld>
            <a:r>
              <a:rPr lang="de-DE" altLang="en-US" sz="1600" b="1"/>
              <a:t> -</a:t>
            </a:r>
          </a:p>
        </p:txBody>
      </p:sp>
      <p:sp>
        <p:nvSpPr>
          <p:cNvPr id="276485"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276486" name="Object 3"/>
          <p:cNvGraphicFramePr>
            <a:graphicFrameLocks/>
          </p:cNvGraphicFramePr>
          <p:nvPr/>
        </p:nvGraphicFramePr>
        <p:xfrm>
          <a:off x="346075" y="1193800"/>
          <a:ext cx="3776663" cy="3116263"/>
        </p:xfrm>
        <a:graphic>
          <a:graphicData uri="http://schemas.openxmlformats.org/presentationml/2006/ole">
            <mc:AlternateContent xmlns:mc="http://schemas.openxmlformats.org/markup-compatibility/2006">
              <mc:Choice xmlns:v="urn:schemas-microsoft-com:vml" Requires="v">
                <p:oleObj spid="_x0000_s277463" name="Diagramm" r:id="rId6" imgW="7439008" imgH="5315085" progId="MSGraph.Chart.8">
                  <p:embed followColorScheme="full"/>
                </p:oleObj>
              </mc:Choice>
              <mc:Fallback>
                <p:oleObj name="Diagramm" r:id="rId6" imgW="7439008" imgH="5315085"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6075" y="11938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6487" name="Text Box 4"/>
          <p:cNvSpPr txBox="1">
            <a:spLocks noChangeArrowheads="1"/>
          </p:cNvSpPr>
          <p:nvPr/>
        </p:nvSpPr>
        <p:spPr bwMode="auto">
          <a:xfrm>
            <a:off x="4843463" y="10493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276488" name="Line 5"/>
          <p:cNvSpPr>
            <a:spLocks noChangeShapeType="1"/>
          </p:cNvSpPr>
          <p:nvPr/>
        </p:nvSpPr>
        <p:spPr bwMode="auto">
          <a:xfrm flipV="1">
            <a:off x="4830763" y="13747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6489" name="Text Box 6"/>
          <p:cNvSpPr txBox="1">
            <a:spLocks noChangeArrowheads="1"/>
          </p:cNvSpPr>
          <p:nvPr/>
        </p:nvSpPr>
        <p:spPr bwMode="auto">
          <a:xfrm>
            <a:off x="210661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276490" name="Text Box 7"/>
          <p:cNvSpPr txBox="1">
            <a:spLocks noChangeArrowheads="1"/>
          </p:cNvSpPr>
          <p:nvPr/>
        </p:nvSpPr>
        <p:spPr bwMode="auto">
          <a:xfrm>
            <a:off x="749300" y="10429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276491" name="Line 8"/>
          <p:cNvSpPr>
            <a:spLocks noChangeShapeType="1"/>
          </p:cNvSpPr>
          <p:nvPr/>
        </p:nvSpPr>
        <p:spPr bwMode="auto">
          <a:xfrm>
            <a:off x="3968750" y="37560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6492" name="Line 9"/>
          <p:cNvSpPr>
            <a:spLocks noChangeShapeType="1"/>
          </p:cNvSpPr>
          <p:nvPr/>
        </p:nvSpPr>
        <p:spPr bwMode="auto">
          <a:xfrm rot="5400000" flipH="1">
            <a:off x="653257"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6493" name="Line 10"/>
          <p:cNvSpPr>
            <a:spLocks noChangeShapeType="1"/>
          </p:cNvSpPr>
          <p:nvPr/>
        </p:nvSpPr>
        <p:spPr bwMode="auto">
          <a:xfrm flipV="1">
            <a:off x="4832350" y="247967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6494" name="Line 11"/>
          <p:cNvSpPr>
            <a:spLocks noChangeShapeType="1"/>
          </p:cNvSpPr>
          <p:nvPr/>
        </p:nvSpPr>
        <p:spPr bwMode="auto">
          <a:xfrm>
            <a:off x="8167688" y="37496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6495" name="Line 12"/>
          <p:cNvSpPr>
            <a:spLocks noChangeShapeType="1"/>
          </p:cNvSpPr>
          <p:nvPr/>
        </p:nvSpPr>
        <p:spPr bwMode="auto">
          <a:xfrm rot="5400000" flipH="1">
            <a:off x="4758532"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6496" name="Text Box 13"/>
          <p:cNvSpPr txBox="1">
            <a:spLocks noChangeArrowheads="1"/>
          </p:cNvSpPr>
          <p:nvPr/>
        </p:nvSpPr>
        <p:spPr bwMode="auto">
          <a:xfrm>
            <a:off x="146050" y="18700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6497" name="Text Box 14"/>
          <p:cNvSpPr txBox="1">
            <a:spLocks noChangeArrowheads="1"/>
          </p:cNvSpPr>
          <p:nvPr/>
        </p:nvSpPr>
        <p:spPr bwMode="auto">
          <a:xfrm>
            <a:off x="7435850" y="2332038"/>
            <a:ext cx="1479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0,5* Y</a:t>
            </a:r>
            <a:endParaRPr lang="el-GR" altLang="en-US" sz="1800">
              <a:solidFill>
                <a:srgbClr val="00FFFF"/>
              </a:solidFill>
            </a:endParaRPr>
          </a:p>
        </p:txBody>
      </p:sp>
      <p:sp>
        <p:nvSpPr>
          <p:cNvPr id="276498" name="Line 15"/>
          <p:cNvSpPr>
            <a:spLocks noChangeShapeType="1"/>
          </p:cNvSpPr>
          <p:nvPr/>
        </p:nvSpPr>
        <p:spPr bwMode="auto">
          <a:xfrm flipV="1">
            <a:off x="4832350" y="21320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6499" name="Text Box 16"/>
          <p:cNvSpPr txBox="1">
            <a:spLocks noChangeArrowheads="1"/>
          </p:cNvSpPr>
          <p:nvPr/>
        </p:nvSpPr>
        <p:spPr bwMode="auto">
          <a:xfrm>
            <a:off x="7512050" y="1903413"/>
            <a:ext cx="1255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I(i)</a:t>
            </a:r>
            <a:endParaRPr lang="el-GR" altLang="en-US" sz="1800">
              <a:solidFill>
                <a:srgbClr val="66FFFF"/>
              </a:solidFill>
            </a:endParaRPr>
          </a:p>
        </p:txBody>
      </p:sp>
      <p:sp>
        <p:nvSpPr>
          <p:cNvPr id="276500" name="Text Box 17"/>
          <p:cNvSpPr txBox="1">
            <a:spLocks noChangeArrowheads="1"/>
          </p:cNvSpPr>
          <p:nvPr/>
        </p:nvSpPr>
        <p:spPr bwMode="auto">
          <a:xfrm>
            <a:off x="6786563" y="4067175"/>
            <a:ext cx="1485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a:t>
            </a:r>
          </a:p>
        </p:txBody>
      </p:sp>
      <p:sp>
        <p:nvSpPr>
          <p:cNvPr id="276501" name="Text Box 18"/>
          <p:cNvSpPr txBox="1">
            <a:spLocks noChangeArrowheads="1"/>
          </p:cNvSpPr>
          <p:nvPr/>
        </p:nvSpPr>
        <p:spPr bwMode="auto">
          <a:xfrm>
            <a:off x="3109913" y="32766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6502" name="Line 19"/>
          <p:cNvSpPr>
            <a:spLocks noChangeShapeType="1"/>
          </p:cNvSpPr>
          <p:nvPr/>
        </p:nvSpPr>
        <p:spPr bwMode="auto">
          <a:xfrm>
            <a:off x="823913" y="1912938"/>
            <a:ext cx="2232025" cy="15414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6503" name="Text Box 20"/>
          <p:cNvSpPr txBox="1">
            <a:spLocks noChangeArrowheads="1"/>
          </p:cNvSpPr>
          <p:nvPr/>
        </p:nvSpPr>
        <p:spPr bwMode="auto">
          <a:xfrm>
            <a:off x="5307013" y="41195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276504" name="Oval 22"/>
          <p:cNvSpPr>
            <a:spLocks noChangeArrowheads="1"/>
          </p:cNvSpPr>
          <p:nvPr/>
        </p:nvSpPr>
        <p:spPr bwMode="auto">
          <a:xfrm>
            <a:off x="5454650" y="30368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6505" name="Line 23"/>
          <p:cNvSpPr>
            <a:spLocks noChangeShapeType="1"/>
          </p:cNvSpPr>
          <p:nvPr/>
        </p:nvSpPr>
        <p:spPr bwMode="auto">
          <a:xfrm flipV="1">
            <a:off x="1047750" y="16541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6506" name="Line 24"/>
          <p:cNvSpPr>
            <a:spLocks noChangeShapeType="1"/>
          </p:cNvSpPr>
          <p:nvPr/>
        </p:nvSpPr>
        <p:spPr bwMode="auto">
          <a:xfrm>
            <a:off x="715963" y="2076450"/>
            <a:ext cx="2730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6507" name="Oval 25"/>
          <p:cNvSpPr>
            <a:spLocks noChangeArrowheads="1"/>
          </p:cNvSpPr>
          <p:nvPr/>
        </p:nvSpPr>
        <p:spPr bwMode="auto">
          <a:xfrm>
            <a:off x="984250" y="20320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6508" name="Line 27"/>
          <p:cNvSpPr>
            <a:spLocks noChangeShapeType="1"/>
          </p:cNvSpPr>
          <p:nvPr/>
        </p:nvSpPr>
        <p:spPr bwMode="auto">
          <a:xfrm flipV="1">
            <a:off x="4794250" y="3070225"/>
            <a:ext cx="701675" cy="142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6509" name="Text Box 28"/>
          <p:cNvSpPr txBox="1">
            <a:spLocks noChangeArrowheads="1"/>
          </p:cNvSpPr>
          <p:nvPr/>
        </p:nvSpPr>
        <p:spPr bwMode="auto">
          <a:xfrm>
            <a:off x="792163" y="41719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6510" name="Rectangle 30"/>
          <p:cNvSpPr>
            <a:spLocks noChangeArrowheads="1"/>
          </p:cNvSpPr>
          <p:nvPr/>
        </p:nvSpPr>
        <p:spPr bwMode="auto">
          <a:xfrm>
            <a:off x="379413" y="4537075"/>
            <a:ext cx="8367712" cy="176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26"/>
            </a:pPr>
            <a:r>
              <a:rPr lang="en-US" altLang="en-US" sz="2000"/>
              <a:t>How does an increase in government consumption from G</a:t>
            </a:r>
            <a:r>
              <a:rPr lang="en-US" altLang="en-US" sz="2000" baseline="-25000"/>
              <a:t>1</a:t>
            </a:r>
            <a:r>
              <a:rPr lang="en-US" altLang="en-US" sz="2000"/>
              <a:t>=0 to G</a:t>
            </a:r>
            <a:r>
              <a:rPr lang="en-US" altLang="en-US" sz="2000" baseline="-25000"/>
              <a:t>2</a:t>
            </a:r>
            <a:r>
              <a:rPr lang="en-US" altLang="en-US" sz="2000"/>
              <a:t>=10 affect the economy, if this increase is financed by credits.</a:t>
            </a:r>
          </a:p>
        </p:txBody>
      </p:sp>
      <p:sp>
        <p:nvSpPr>
          <p:cNvPr id="276511" name="Text Box 35"/>
          <p:cNvSpPr txBox="1">
            <a:spLocks noChangeArrowheads="1"/>
          </p:cNvSpPr>
          <p:nvPr/>
        </p:nvSpPr>
        <p:spPr bwMode="auto">
          <a:xfrm>
            <a:off x="706438" y="1304925"/>
            <a:ext cx="806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6512" name="Line 21"/>
          <p:cNvSpPr>
            <a:spLocks noChangeShapeType="1"/>
          </p:cNvSpPr>
          <p:nvPr/>
        </p:nvSpPr>
        <p:spPr bwMode="auto">
          <a:xfrm rot="-5400000">
            <a:off x="5187156" y="3412332"/>
            <a:ext cx="655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6513" name="Rectangle 33"/>
          <p:cNvSpPr>
            <a:spLocks noChangeArrowheads="1"/>
          </p:cNvSpPr>
          <p:nvPr/>
        </p:nvSpPr>
        <p:spPr bwMode="auto">
          <a:xfrm>
            <a:off x="457200" y="31750"/>
            <a:ext cx="8229600" cy="110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800" b="1">
                <a:solidFill>
                  <a:srgbClr val="FFFF00"/>
                </a:solidFill>
              </a:rPr>
              <a:t>4.6. Questions for Review</a:t>
            </a:r>
            <a:endParaRPr lang="de-DE" altLang="en-US" sz="2800" b="1">
              <a:solidFill>
                <a:srgbClr val="FFFF00"/>
              </a:solidFill>
            </a:endParaRPr>
          </a:p>
        </p:txBody>
      </p:sp>
      <p:cxnSp>
        <p:nvCxnSpPr>
          <p:cNvPr id="276514" name="Gerade Verbindung 2"/>
          <p:cNvCxnSpPr>
            <a:cxnSpLocks noChangeShapeType="1"/>
          </p:cNvCxnSpPr>
          <p:nvPr/>
        </p:nvCxnSpPr>
        <p:spPr bwMode="auto">
          <a:xfrm>
            <a:off x="728663" y="1416050"/>
            <a:ext cx="0" cy="245110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6515" name="Gerade Verbindung 39"/>
          <p:cNvCxnSpPr>
            <a:cxnSpLocks noChangeShapeType="1"/>
          </p:cNvCxnSpPr>
          <p:nvPr/>
        </p:nvCxnSpPr>
        <p:spPr bwMode="auto">
          <a:xfrm flipH="1">
            <a:off x="650875" y="3756025"/>
            <a:ext cx="3429000" cy="317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6516" name="Gerade Verbindung 42"/>
          <p:cNvCxnSpPr>
            <a:cxnSpLocks noChangeShapeType="1"/>
          </p:cNvCxnSpPr>
          <p:nvPr/>
        </p:nvCxnSpPr>
        <p:spPr bwMode="auto">
          <a:xfrm>
            <a:off x="4849813" y="1393825"/>
            <a:ext cx="0" cy="247332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6517" name="Gerade Verbindung 43"/>
          <p:cNvCxnSpPr>
            <a:cxnSpLocks noChangeShapeType="1"/>
          </p:cNvCxnSpPr>
          <p:nvPr/>
        </p:nvCxnSpPr>
        <p:spPr bwMode="auto">
          <a:xfrm flipH="1">
            <a:off x="4752975" y="3740150"/>
            <a:ext cx="3506788" cy="635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750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924D9CE-ABB2-4684-B4FE-CA08915B481C}" type="slidenum">
              <a:rPr lang="de-DE" altLang="en-US" sz="1600" smtClean="0"/>
              <a:pPr>
                <a:spcBef>
                  <a:spcPct val="0"/>
                </a:spcBef>
                <a:buClrTx/>
                <a:buFontTx/>
                <a:buNone/>
              </a:pPr>
              <a:t>225</a:t>
            </a:fld>
            <a:r>
              <a:rPr lang="de-DE" altLang="en-US" sz="1600"/>
              <a:t> -</a:t>
            </a:r>
          </a:p>
        </p:txBody>
      </p:sp>
      <p:sp>
        <p:nvSpPr>
          <p:cNvPr id="27750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1D49BF6-104E-48A1-9F64-5A95875D7F66}" type="slidenum">
              <a:rPr lang="de-DE" altLang="en-US" sz="1600" b="1"/>
              <a:pPr algn="r" eaLnBrk="1" hangingPunct="1">
                <a:spcBef>
                  <a:spcPct val="0"/>
                </a:spcBef>
                <a:buClrTx/>
                <a:buFontTx/>
                <a:buNone/>
              </a:pPr>
              <a:t>225</a:t>
            </a:fld>
            <a:r>
              <a:rPr lang="de-DE" altLang="en-US" sz="1600" b="1"/>
              <a:t> -</a:t>
            </a:r>
          </a:p>
        </p:txBody>
      </p:sp>
      <p:sp>
        <p:nvSpPr>
          <p:cNvPr id="27750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277509" name="Rectangle 29"/>
          <p:cNvSpPr>
            <a:spLocks noChangeArrowheads="1"/>
          </p:cNvSpPr>
          <p:nvPr/>
        </p:nvSpPr>
        <p:spPr bwMode="auto">
          <a:xfrm>
            <a:off x="0" y="5108575"/>
            <a:ext cx="91440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AutoNum type="arabicPeriod" startAt="27"/>
            </a:pPr>
            <a:r>
              <a:rPr lang="en-US" altLang="en-US" sz="2000"/>
              <a:t>This economy is in a boom, where the current GDP Y</a:t>
            </a:r>
            <a:r>
              <a:rPr lang="en-US" altLang="en-US" sz="2000" baseline="-25000"/>
              <a:t>1</a:t>
            </a:r>
            <a:r>
              <a:rPr lang="en-US" altLang="en-US" sz="2000"/>
              <a:t> lies above full employment GDP Y</a:t>
            </a:r>
            <a:r>
              <a:rPr lang="en-US" altLang="en-US" sz="2000" baseline="30000"/>
              <a:t>#</a:t>
            </a:r>
            <a:r>
              <a:rPr lang="en-US" altLang="en-US" sz="2000"/>
              <a:t>. Analyze what happens in the long-run, if firms begin to adjust their prices.</a:t>
            </a:r>
          </a:p>
        </p:txBody>
      </p:sp>
      <p:sp>
        <p:nvSpPr>
          <p:cNvPr id="277510" name="Rectangle 33"/>
          <p:cNvSpPr>
            <a:spLocks noChangeArrowheads="1"/>
          </p:cNvSpPr>
          <p:nvPr/>
        </p:nvSpPr>
        <p:spPr bwMode="auto">
          <a:xfrm>
            <a:off x="457200" y="31750"/>
            <a:ext cx="8229600" cy="110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800" b="1">
                <a:solidFill>
                  <a:srgbClr val="FFFF00"/>
                </a:solidFill>
              </a:rPr>
              <a:t>4.6. Questions for Review</a:t>
            </a:r>
            <a:endParaRPr lang="de-DE" altLang="en-US" sz="2800" b="1">
              <a:solidFill>
                <a:srgbClr val="FFFF00"/>
              </a:solidFill>
            </a:endParaRPr>
          </a:p>
        </p:txBody>
      </p:sp>
      <p:graphicFrame>
        <p:nvGraphicFramePr>
          <p:cNvPr id="277511" name="Object 2"/>
          <p:cNvGraphicFramePr>
            <a:graphicFrameLocks/>
          </p:cNvGraphicFramePr>
          <p:nvPr/>
        </p:nvGraphicFramePr>
        <p:xfrm>
          <a:off x="4546600" y="1181100"/>
          <a:ext cx="3776663" cy="3116263"/>
        </p:xfrm>
        <a:graphic>
          <a:graphicData uri="http://schemas.openxmlformats.org/presentationml/2006/ole">
            <mc:AlternateContent xmlns:mc="http://schemas.openxmlformats.org/markup-compatibility/2006">
              <mc:Choice xmlns:v="urn:schemas-microsoft-com:vml" Requires="v">
                <p:oleObj spid="_x0000_s278493" name="Diagramm" r:id="rId4" imgW="7448702" imgH="5315102" progId="MSGraph.Chart.8">
                  <p:embed followColorScheme="full"/>
                </p:oleObj>
              </mc:Choice>
              <mc:Fallback>
                <p:oleObj name="Diagramm" r:id="rId4" imgW="7448702" imgH="5315102"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6600" y="11811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277512" name="Object 3"/>
          <p:cNvGraphicFramePr>
            <a:graphicFrameLocks/>
          </p:cNvGraphicFramePr>
          <p:nvPr/>
        </p:nvGraphicFramePr>
        <p:xfrm>
          <a:off x="346075" y="1193800"/>
          <a:ext cx="3776663" cy="3116263"/>
        </p:xfrm>
        <a:graphic>
          <a:graphicData uri="http://schemas.openxmlformats.org/presentationml/2006/ole">
            <mc:AlternateContent xmlns:mc="http://schemas.openxmlformats.org/markup-compatibility/2006">
              <mc:Choice xmlns:v="urn:schemas-microsoft-com:vml" Requires="v">
                <p:oleObj spid="_x0000_s278494" name="Diagramm" r:id="rId6" imgW="7438924" imgH="5314860" progId="MSGraph.Chart.8">
                  <p:embed followColorScheme="full"/>
                </p:oleObj>
              </mc:Choice>
              <mc:Fallback>
                <p:oleObj name="Diagramm" r:id="rId6" imgW="7438924" imgH="5314860"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6075" y="11938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7513" name="Text Box 4"/>
          <p:cNvSpPr txBox="1">
            <a:spLocks noChangeArrowheads="1"/>
          </p:cNvSpPr>
          <p:nvPr/>
        </p:nvSpPr>
        <p:spPr bwMode="auto">
          <a:xfrm>
            <a:off x="4754563" y="9731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277514" name="Line 5"/>
          <p:cNvSpPr>
            <a:spLocks noChangeShapeType="1"/>
          </p:cNvSpPr>
          <p:nvPr/>
        </p:nvSpPr>
        <p:spPr bwMode="auto">
          <a:xfrm flipV="1">
            <a:off x="4830763" y="13747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7515" name="Text Box 6"/>
          <p:cNvSpPr txBox="1">
            <a:spLocks noChangeArrowheads="1"/>
          </p:cNvSpPr>
          <p:nvPr/>
        </p:nvSpPr>
        <p:spPr bwMode="auto">
          <a:xfrm>
            <a:off x="210661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277516" name="Text Box 7"/>
          <p:cNvSpPr txBox="1">
            <a:spLocks noChangeArrowheads="1"/>
          </p:cNvSpPr>
          <p:nvPr/>
        </p:nvSpPr>
        <p:spPr bwMode="auto">
          <a:xfrm>
            <a:off x="622300" y="9667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Real Interest</a:t>
            </a:r>
          </a:p>
        </p:txBody>
      </p:sp>
      <p:sp>
        <p:nvSpPr>
          <p:cNvPr id="277517" name="Line 8"/>
          <p:cNvSpPr>
            <a:spLocks noChangeShapeType="1"/>
          </p:cNvSpPr>
          <p:nvPr/>
        </p:nvSpPr>
        <p:spPr bwMode="auto">
          <a:xfrm>
            <a:off x="3968750" y="37560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7518" name="Line 9"/>
          <p:cNvSpPr>
            <a:spLocks noChangeShapeType="1"/>
          </p:cNvSpPr>
          <p:nvPr/>
        </p:nvSpPr>
        <p:spPr bwMode="auto">
          <a:xfrm rot="5400000" flipH="1">
            <a:off x="653257"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7519" name="Line 10"/>
          <p:cNvSpPr>
            <a:spLocks noChangeShapeType="1"/>
          </p:cNvSpPr>
          <p:nvPr/>
        </p:nvSpPr>
        <p:spPr bwMode="auto">
          <a:xfrm flipV="1">
            <a:off x="4832350" y="247967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7520" name="Line 11"/>
          <p:cNvSpPr>
            <a:spLocks noChangeShapeType="1"/>
          </p:cNvSpPr>
          <p:nvPr/>
        </p:nvSpPr>
        <p:spPr bwMode="auto">
          <a:xfrm>
            <a:off x="8167688" y="37496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7521" name="Line 12"/>
          <p:cNvSpPr>
            <a:spLocks noChangeShapeType="1"/>
          </p:cNvSpPr>
          <p:nvPr/>
        </p:nvSpPr>
        <p:spPr bwMode="auto">
          <a:xfrm rot="5400000" flipH="1">
            <a:off x="4758532"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7522" name="Text Box 13"/>
          <p:cNvSpPr txBox="1">
            <a:spLocks noChangeArrowheads="1"/>
          </p:cNvSpPr>
          <p:nvPr/>
        </p:nvSpPr>
        <p:spPr bwMode="auto">
          <a:xfrm>
            <a:off x="222250" y="20097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7523" name="Text Box 14"/>
          <p:cNvSpPr txBox="1">
            <a:spLocks noChangeArrowheads="1"/>
          </p:cNvSpPr>
          <p:nvPr/>
        </p:nvSpPr>
        <p:spPr bwMode="auto">
          <a:xfrm>
            <a:off x="7435850" y="2332038"/>
            <a:ext cx="1479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0,5* Y</a:t>
            </a:r>
            <a:endParaRPr lang="el-GR" altLang="en-US" sz="1800">
              <a:solidFill>
                <a:srgbClr val="00FFFF"/>
              </a:solidFill>
            </a:endParaRPr>
          </a:p>
        </p:txBody>
      </p:sp>
      <p:sp>
        <p:nvSpPr>
          <p:cNvPr id="277524" name="Line 15"/>
          <p:cNvSpPr>
            <a:spLocks noChangeShapeType="1"/>
          </p:cNvSpPr>
          <p:nvPr/>
        </p:nvSpPr>
        <p:spPr bwMode="auto">
          <a:xfrm flipV="1">
            <a:off x="4832350" y="14716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7525" name="Text Box 16"/>
          <p:cNvSpPr txBox="1">
            <a:spLocks noChangeArrowheads="1"/>
          </p:cNvSpPr>
          <p:nvPr/>
        </p:nvSpPr>
        <p:spPr bwMode="auto">
          <a:xfrm>
            <a:off x="7512050" y="1319213"/>
            <a:ext cx="14335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I(i</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7526" name="Text Box 17"/>
          <p:cNvSpPr txBox="1">
            <a:spLocks noChangeArrowheads="1"/>
          </p:cNvSpPr>
          <p:nvPr/>
        </p:nvSpPr>
        <p:spPr bwMode="auto">
          <a:xfrm>
            <a:off x="629126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a:t>
            </a:r>
          </a:p>
        </p:txBody>
      </p:sp>
      <p:sp>
        <p:nvSpPr>
          <p:cNvPr id="277527" name="Text Box 18"/>
          <p:cNvSpPr txBox="1">
            <a:spLocks noChangeArrowheads="1"/>
          </p:cNvSpPr>
          <p:nvPr/>
        </p:nvSpPr>
        <p:spPr bwMode="auto">
          <a:xfrm>
            <a:off x="3033713" y="28575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7528" name="Line 19"/>
          <p:cNvSpPr>
            <a:spLocks noChangeShapeType="1"/>
          </p:cNvSpPr>
          <p:nvPr/>
        </p:nvSpPr>
        <p:spPr bwMode="auto">
          <a:xfrm>
            <a:off x="823913" y="1506538"/>
            <a:ext cx="2232025" cy="15414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7529" name="Text Box 20"/>
          <p:cNvSpPr txBox="1">
            <a:spLocks noChangeArrowheads="1"/>
          </p:cNvSpPr>
          <p:nvPr/>
        </p:nvSpPr>
        <p:spPr bwMode="auto">
          <a:xfrm>
            <a:off x="6653213" y="41195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277530" name="Line 21"/>
          <p:cNvSpPr>
            <a:spLocks noChangeShapeType="1"/>
          </p:cNvSpPr>
          <p:nvPr/>
        </p:nvSpPr>
        <p:spPr bwMode="auto">
          <a:xfrm rot="-5400000">
            <a:off x="5834856" y="2764632"/>
            <a:ext cx="20272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7531" name="Oval 22"/>
          <p:cNvSpPr>
            <a:spLocks noChangeArrowheads="1"/>
          </p:cNvSpPr>
          <p:nvPr/>
        </p:nvSpPr>
        <p:spPr bwMode="auto">
          <a:xfrm>
            <a:off x="6800850" y="16779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7532" name="Line 23"/>
          <p:cNvSpPr>
            <a:spLocks noChangeShapeType="1"/>
          </p:cNvSpPr>
          <p:nvPr/>
        </p:nvSpPr>
        <p:spPr bwMode="auto">
          <a:xfrm flipV="1">
            <a:off x="1695450" y="16541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7533" name="Line 24"/>
          <p:cNvSpPr>
            <a:spLocks noChangeShapeType="1"/>
          </p:cNvSpPr>
          <p:nvPr/>
        </p:nvSpPr>
        <p:spPr bwMode="auto">
          <a:xfrm>
            <a:off x="703263" y="2063750"/>
            <a:ext cx="1657350" cy="1587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7534" name="Text Box 25"/>
          <p:cNvSpPr txBox="1">
            <a:spLocks noChangeArrowheads="1"/>
          </p:cNvSpPr>
          <p:nvPr/>
        </p:nvSpPr>
        <p:spPr bwMode="auto">
          <a:xfrm>
            <a:off x="1392238" y="1216025"/>
            <a:ext cx="1568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7535" name="Line 26"/>
          <p:cNvSpPr>
            <a:spLocks noChangeShapeType="1"/>
          </p:cNvSpPr>
          <p:nvPr/>
        </p:nvSpPr>
        <p:spPr bwMode="auto">
          <a:xfrm flipV="1">
            <a:off x="4794250" y="1724025"/>
            <a:ext cx="2047875" cy="15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7536" name="Text Box 27"/>
          <p:cNvSpPr txBox="1">
            <a:spLocks noChangeArrowheads="1"/>
          </p:cNvSpPr>
          <p:nvPr/>
        </p:nvSpPr>
        <p:spPr bwMode="auto">
          <a:xfrm>
            <a:off x="1452563" y="41719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7537" name="Line 31"/>
          <p:cNvSpPr>
            <a:spLocks noChangeShapeType="1"/>
          </p:cNvSpPr>
          <p:nvPr/>
        </p:nvSpPr>
        <p:spPr bwMode="auto">
          <a:xfrm rot="-5400000">
            <a:off x="6102350" y="3756025"/>
            <a:ext cx="173038" cy="158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7538" name="Line 33"/>
          <p:cNvSpPr>
            <a:spLocks noChangeShapeType="1"/>
          </p:cNvSpPr>
          <p:nvPr/>
        </p:nvSpPr>
        <p:spPr bwMode="auto">
          <a:xfrm flipV="1">
            <a:off x="2347913" y="1577975"/>
            <a:ext cx="11112" cy="2222500"/>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7539" name="Text Box 34"/>
          <p:cNvSpPr txBox="1">
            <a:spLocks noChangeArrowheads="1"/>
          </p:cNvSpPr>
          <p:nvPr/>
        </p:nvSpPr>
        <p:spPr bwMode="auto">
          <a:xfrm>
            <a:off x="2617788" y="1970088"/>
            <a:ext cx="19907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FF33CC"/>
                </a:solidFill>
              </a:rPr>
              <a:t>I(i, E(r</a:t>
            </a:r>
            <a:r>
              <a:rPr lang="de-DE" altLang="en-US" sz="1800" baseline="-25000">
                <a:solidFill>
                  <a:srgbClr val="FF33CC"/>
                </a:solidFill>
              </a:rPr>
              <a:t>1</a:t>
            </a:r>
            <a:r>
              <a:rPr lang="de-DE" altLang="en-US" sz="1800">
                <a:solidFill>
                  <a:srgbClr val="FF33CC"/>
                </a:solidFill>
              </a:rPr>
              <a:t>))+ R</a:t>
            </a:r>
            <a:r>
              <a:rPr lang="de-DE" altLang="en-US" sz="1800" baseline="-25000">
                <a:solidFill>
                  <a:srgbClr val="FF33CC"/>
                </a:solidFill>
              </a:rPr>
              <a:t>D</a:t>
            </a:r>
            <a:r>
              <a:rPr lang="de-DE" altLang="en-US" sz="1800">
                <a:solidFill>
                  <a:srgbClr val="FF33CC"/>
                </a:solidFill>
              </a:rPr>
              <a:t>(Y</a:t>
            </a:r>
            <a:r>
              <a:rPr lang="de-DE" altLang="en-US" sz="1800" baseline="-25000">
                <a:solidFill>
                  <a:srgbClr val="FF33CC"/>
                </a:solidFill>
              </a:rPr>
              <a:t>1</a:t>
            </a:r>
            <a:r>
              <a:rPr lang="de-DE" altLang="en-US" sz="1800">
                <a:solidFill>
                  <a:srgbClr val="FF33CC"/>
                </a:solidFill>
              </a:rPr>
              <a:t>)</a:t>
            </a:r>
            <a:endParaRPr lang="el-GR" altLang="en-US" sz="1800">
              <a:solidFill>
                <a:srgbClr val="FF33CC"/>
              </a:solidFill>
            </a:endParaRPr>
          </a:p>
        </p:txBody>
      </p:sp>
      <p:sp>
        <p:nvSpPr>
          <p:cNvPr id="277540" name="Text Box 35"/>
          <p:cNvSpPr txBox="1">
            <a:spLocks noChangeArrowheads="1"/>
          </p:cNvSpPr>
          <p:nvPr/>
        </p:nvSpPr>
        <p:spPr bwMode="auto">
          <a:xfrm>
            <a:off x="2000250" y="1209675"/>
            <a:ext cx="21034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FF33CC"/>
                </a:solidFill>
              </a:rPr>
              <a:t>S(Y</a:t>
            </a:r>
            <a:r>
              <a:rPr lang="de-DE" altLang="en-US" sz="1800" baseline="-25000">
                <a:solidFill>
                  <a:srgbClr val="FF33CC"/>
                </a:solidFill>
              </a:rPr>
              <a:t>1</a:t>
            </a:r>
            <a:r>
              <a:rPr lang="de-DE" altLang="en-US" sz="1800">
                <a:solidFill>
                  <a:srgbClr val="FF33CC"/>
                </a:solidFill>
              </a:rPr>
              <a:t>) + M</a:t>
            </a:r>
            <a:r>
              <a:rPr lang="de-DE" altLang="en-US" sz="1800" baseline="-25000">
                <a:solidFill>
                  <a:srgbClr val="FF33CC"/>
                </a:solidFill>
              </a:rPr>
              <a:t>1</a:t>
            </a:r>
            <a:r>
              <a:rPr lang="de-DE" altLang="en-US" sz="1800">
                <a:solidFill>
                  <a:srgbClr val="FF33CC"/>
                </a:solidFill>
              </a:rPr>
              <a:t>/P</a:t>
            </a:r>
            <a:r>
              <a:rPr lang="de-DE" altLang="en-US" sz="1800" baseline="-25000">
                <a:solidFill>
                  <a:srgbClr val="FF33CC"/>
                </a:solidFill>
              </a:rPr>
              <a:t>1</a:t>
            </a:r>
            <a:endParaRPr lang="el-GR" altLang="en-US" sz="1800" baseline="-25000">
              <a:solidFill>
                <a:srgbClr val="FF33CC"/>
              </a:solidFill>
            </a:endParaRPr>
          </a:p>
        </p:txBody>
      </p:sp>
      <p:sp>
        <p:nvSpPr>
          <p:cNvPr id="277541" name="Text Box 20"/>
          <p:cNvSpPr txBox="1">
            <a:spLocks noChangeArrowheads="1"/>
          </p:cNvSpPr>
          <p:nvPr/>
        </p:nvSpPr>
        <p:spPr bwMode="auto">
          <a:xfrm>
            <a:off x="5943600" y="41211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30000">
                <a:solidFill>
                  <a:srgbClr val="66FFFF"/>
                </a:solidFill>
              </a:rPr>
              <a:t>#</a:t>
            </a:r>
            <a:endParaRPr lang="el-GR" altLang="en-US" sz="1800" baseline="30000">
              <a:solidFill>
                <a:srgbClr val="66FFFF"/>
              </a:solidFill>
            </a:endParaRPr>
          </a:p>
        </p:txBody>
      </p:sp>
      <p:sp>
        <p:nvSpPr>
          <p:cNvPr id="277542" name="Line 32"/>
          <p:cNvSpPr>
            <a:spLocks noChangeShapeType="1"/>
          </p:cNvSpPr>
          <p:nvPr/>
        </p:nvSpPr>
        <p:spPr bwMode="auto">
          <a:xfrm>
            <a:off x="1163638" y="1281113"/>
            <a:ext cx="2325687" cy="1558925"/>
          </a:xfrm>
          <a:prstGeom prst="line">
            <a:avLst/>
          </a:prstGeom>
          <a:noFill/>
          <a:ln w="38100">
            <a:solidFill>
              <a:srgbClr val="FF00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7543" name="Oval 36"/>
          <p:cNvSpPr>
            <a:spLocks noChangeArrowheads="1"/>
          </p:cNvSpPr>
          <p:nvPr/>
        </p:nvSpPr>
        <p:spPr bwMode="auto">
          <a:xfrm>
            <a:off x="2292350" y="20320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cxnSp>
        <p:nvCxnSpPr>
          <p:cNvPr id="277544" name="Gerade Verbindung 2"/>
          <p:cNvCxnSpPr>
            <a:cxnSpLocks noChangeShapeType="1"/>
          </p:cNvCxnSpPr>
          <p:nvPr/>
        </p:nvCxnSpPr>
        <p:spPr bwMode="auto">
          <a:xfrm>
            <a:off x="728663" y="1416050"/>
            <a:ext cx="0" cy="245110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7545" name="Gerade Verbindung 39"/>
          <p:cNvCxnSpPr>
            <a:cxnSpLocks noChangeShapeType="1"/>
          </p:cNvCxnSpPr>
          <p:nvPr/>
        </p:nvCxnSpPr>
        <p:spPr bwMode="auto">
          <a:xfrm flipH="1">
            <a:off x="650875" y="3756025"/>
            <a:ext cx="3429000" cy="317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7546" name="Gerade Verbindung 42"/>
          <p:cNvCxnSpPr>
            <a:cxnSpLocks noChangeShapeType="1"/>
          </p:cNvCxnSpPr>
          <p:nvPr/>
        </p:nvCxnSpPr>
        <p:spPr bwMode="auto">
          <a:xfrm>
            <a:off x="4849813" y="1393825"/>
            <a:ext cx="0" cy="247332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7547" name="Gerade Verbindung 43"/>
          <p:cNvCxnSpPr>
            <a:cxnSpLocks noChangeShapeType="1"/>
          </p:cNvCxnSpPr>
          <p:nvPr/>
        </p:nvCxnSpPr>
        <p:spPr bwMode="auto">
          <a:xfrm flipH="1">
            <a:off x="4752975" y="3740150"/>
            <a:ext cx="3506788" cy="635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
        <p:nvSpPr>
          <p:cNvPr id="277548" name="Interaktive Schaltfläche: Anfang 1">
            <a:hlinkClick r:id="rId8" action="ppaction://hlinksldjump" highlightClick="1"/>
          </p:cNvPr>
          <p:cNvSpPr>
            <a:spLocks noChangeArrowheads="1"/>
          </p:cNvSpPr>
          <p:nvPr/>
        </p:nvSpPr>
        <p:spPr bwMode="auto">
          <a:xfrm>
            <a:off x="1163638" y="6456363"/>
            <a:ext cx="473075" cy="317500"/>
          </a:xfrm>
          <a:prstGeom prst="actionButtonBeginning">
            <a:avLst/>
          </a:prstGeom>
          <a:noFill/>
          <a:ln w="38100" algn="ctr">
            <a:solidFill>
              <a:srgbClr val="FFFF00"/>
            </a:solidFill>
            <a:round/>
            <a:headEnd type="none" w="lg" len="med"/>
            <a:tailEnd type="triangle" w="lg" len="med"/>
          </a:ln>
          <a:extLst>
            <a:ext uri="{909E8E84-426E-40DD-AFC4-6F175D3DCCD1}">
              <a14:hiddenFill xmlns:a14="http://schemas.microsoft.com/office/drawing/2010/main">
                <a:solidFill>
                  <a:srgbClr val="FFFFFF"/>
                </a:solidFill>
              </a14:hiddenFill>
            </a:ext>
          </a:extLst>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a:solidFill>
                <a:srgbClr val="66FFFF"/>
              </a:solidFill>
            </a:endParaRPr>
          </a:p>
        </p:txBody>
      </p:sp>
    </p:spTree>
  </p:cSld>
  <p:clrMapOvr>
    <a:masterClrMapping/>
  </p:clrMapOvr>
  <p:transition spd="slow"/>
</p:sld>
</file>

<file path=ppt/slides/slide2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8530" name="Rectangle 3"/>
          <p:cNvSpPr txBox="1">
            <a:spLocks noGrp="1" noChangeArrowheads="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2BD72B0B-3040-4B90-87CA-ADFCB4974170}" type="slidenum">
              <a:rPr lang="de-DE" altLang="en-US" sz="1600" b="1"/>
              <a:pPr algn="r" eaLnBrk="1" hangingPunct="1">
                <a:spcBef>
                  <a:spcPct val="0"/>
                </a:spcBef>
                <a:buClrTx/>
                <a:buFontTx/>
                <a:buNone/>
              </a:pPr>
              <a:t>226</a:t>
            </a:fld>
            <a:r>
              <a:rPr lang="de-DE" altLang="en-US" sz="1600" b="1"/>
              <a:t> -</a:t>
            </a:r>
          </a:p>
        </p:txBody>
      </p:sp>
      <p:sp>
        <p:nvSpPr>
          <p:cNvPr id="278531"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278532" name="Object 4"/>
          <p:cNvGraphicFramePr>
            <a:graphicFrameLocks/>
          </p:cNvGraphicFramePr>
          <p:nvPr/>
        </p:nvGraphicFramePr>
        <p:xfrm>
          <a:off x="346075" y="1193800"/>
          <a:ext cx="3776663" cy="3116263"/>
        </p:xfrm>
        <a:graphic>
          <a:graphicData uri="http://schemas.openxmlformats.org/presentationml/2006/ole">
            <mc:AlternateContent xmlns:mc="http://schemas.openxmlformats.org/markup-compatibility/2006">
              <mc:Choice xmlns:v="urn:schemas-microsoft-com:vml" Requires="v">
                <p:oleObj spid="_x0000_s279510" name="Diagramm" r:id="rId4" imgW="7439008" imgH="5315085" progId="MSGraph.Chart.8">
                  <p:embed followColorScheme="full"/>
                </p:oleObj>
              </mc:Choice>
              <mc:Fallback>
                <p:oleObj name="Diagramm" r:id="rId4" imgW="7439008" imgH="5315085" progId="MSGraph.Chart.8">
                  <p:embed followColorScheme="full"/>
                  <p:pic>
                    <p:nvPicPr>
                      <p:cNvPr id="0" name="Object 4"/>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6075" y="11938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8533" name="Text Box 7"/>
          <p:cNvSpPr txBox="1">
            <a:spLocks noChangeArrowheads="1"/>
          </p:cNvSpPr>
          <p:nvPr/>
        </p:nvSpPr>
        <p:spPr bwMode="auto">
          <a:xfrm>
            <a:off x="2106613" y="40671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278534" name="Text Box 8"/>
          <p:cNvSpPr txBox="1">
            <a:spLocks noChangeArrowheads="1"/>
          </p:cNvSpPr>
          <p:nvPr/>
        </p:nvSpPr>
        <p:spPr bwMode="auto">
          <a:xfrm>
            <a:off x="749300" y="10429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278535" name="Line 9"/>
          <p:cNvSpPr>
            <a:spLocks noChangeShapeType="1"/>
          </p:cNvSpPr>
          <p:nvPr/>
        </p:nvSpPr>
        <p:spPr bwMode="auto">
          <a:xfrm>
            <a:off x="3968750" y="37560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8536" name="Line 10"/>
          <p:cNvSpPr>
            <a:spLocks noChangeShapeType="1"/>
          </p:cNvSpPr>
          <p:nvPr/>
        </p:nvSpPr>
        <p:spPr bwMode="auto">
          <a:xfrm rot="5400000" flipH="1">
            <a:off x="653257"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8537" name="Text Box 14"/>
          <p:cNvSpPr txBox="1">
            <a:spLocks noChangeArrowheads="1"/>
          </p:cNvSpPr>
          <p:nvPr/>
        </p:nvSpPr>
        <p:spPr bwMode="auto">
          <a:xfrm>
            <a:off x="234950" y="22256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8538" name="Text Box 18"/>
          <p:cNvSpPr txBox="1">
            <a:spLocks noChangeArrowheads="1"/>
          </p:cNvSpPr>
          <p:nvPr/>
        </p:nvSpPr>
        <p:spPr bwMode="auto">
          <a:xfrm>
            <a:off x="3059113" y="33528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8539" name="Line 19"/>
          <p:cNvSpPr>
            <a:spLocks noChangeShapeType="1"/>
          </p:cNvSpPr>
          <p:nvPr/>
        </p:nvSpPr>
        <p:spPr bwMode="auto">
          <a:xfrm>
            <a:off x="823913" y="2027238"/>
            <a:ext cx="2232025" cy="15414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8540" name="Line 22"/>
          <p:cNvSpPr>
            <a:spLocks noChangeShapeType="1"/>
          </p:cNvSpPr>
          <p:nvPr/>
        </p:nvSpPr>
        <p:spPr bwMode="auto">
          <a:xfrm flipV="1">
            <a:off x="1365250" y="16541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8541" name="Line 23"/>
          <p:cNvSpPr>
            <a:spLocks noChangeShapeType="1"/>
          </p:cNvSpPr>
          <p:nvPr/>
        </p:nvSpPr>
        <p:spPr bwMode="auto">
          <a:xfrm>
            <a:off x="715963" y="2406650"/>
            <a:ext cx="590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8542" name="Oval 24"/>
          <p:cNvSpPr>
            <a:spLocks noChangeArrowheads="1"/>
          </p:cNvSpPr>
          <p:nvPr/>
        </p:nvSpPr>
        <p:spPr bwMode="auto">
          <a:xfrm>
            <a:off x="1301750" y="23622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8543" name="Text Box 25"/>
          <p:cNvSpPr txBox="1">
            <a:spLocks noChangeArrowheads="1"/>
          </p:cNvSpPr>
          <p:nvPr/>
        </p:nvSpPr>
        <p:spPr bwMode="auto">
          <a:xfrm>
            <a:off x="1023938" y="1304925"/>
            <a:ext cx="806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278544" name="Text Box 27"/>
          <p:cNvSpPr txBox="1">
            <a:spLocks noChangeArrowheads="1"/>
          </p:cNvSpPr>
          <p:nvPr/>
        </p:nvSpPr>
        <p:spPr bwMode="auto">
          <a:xfrm>
            <a:off x="1211263" y="40957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278545" name="Rectangle 28"/>
          <p:cNvSpPr>
            <a:spLocks noChangeArrowheads="1"/>
          </p:cNvSpPr>
          <p:nvPr/>
        </p:nvSpPr>
        <p:spPr bwMode="auto">
          <a:xfrm>
            <a:off x="379413" y="4537075"/>
            <a:ext cx="8367712" cy="232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571500" indent="-571500">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60000"/>
              </a:spcBef>
              <a:buFont typeface="Arial Unicode MS" pitchFamily="34" charset="-128"/>
              <a:buNone/>
            </a:pPr>
            <a:r>
              <a:rPr lang="en-US" altLang="en-US" sz="2000">
                <a:solidFill>
                  <a:srgbClr val="FF0000"/>
                </a:solidFill>
              </a:rPr>
              <a:t>28.</a:t>
            </a:r>
            <a:r>
              <a:rPr lang="en-US" altLang="en-US" sz="2000"/>
              <a:t>   The above economy is in a recession with Keynesian unemploy-ment. To reestablish full employment, GDP must reach a level of      Y</a:t>
            </a:r>
            <a:r>
              <a:rPr lang="en-US" altLang="en-US" sz="2000" baseline="30000"/>
              <a:t>#</a:t>
            </a:r>
            <a:r>
              <a:rPr lang="en-US" altLang="en-US" sz="2000"/>
              <a:t> = 20 . Present government consumption is G = 0. What increase in government consumption is necessary to reestablish full employment, if government consumption is completely financed with </a:t>
            </a:r>
            <a:r>
              <a:rPr lang="en-US" altLang="en-US" sz="2000">
                <a:solidFill>
                  <a:srgbClr val="00FF00"/>
                </a:solidFill>
              </a:rPr>
              <a:t>taxes levied upon household income</a:t>
            </a:r>
            <a:r>
              <a:rPr lang="en-US" altLang="en-US" sz="2000"/>
              <a:t>?</a:t>
            </a:r>
          </a:p>
        </p:txBody>
      </p:sp>
      <p:sp>
        <p:nvSpPr>
          <p:cNvPr id="278546" name="Rectangle 30"/>
          <p:cNvSpPr>
            <a:spLocks noGrp="1" noChangeArrowheads="1"/>
          </p:cNvSpPr>
          <p:nvPr>
            <p:ph type="title" idx="429496729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effectLst/>
              </a:rPr>
              <a:t>4.6. Questions for Review</a:t>
            </a:r>
            <a:endParaRPr lang="de-DE" altLang="en-US">
              <a:effectLst/>
            </a:endParaRPr>
          </a:p>
        </p:txBody>
      </p:sp>
      <p:graphicFrame>
        <p:nvGraphicFramePr>
          <p:cNvPr id="278547" name="Object 31"/>
          <p:cNvGraphicFramePr>
            <a:graphicFrameLocks/>
          </p:cNvGraphicFramePr>
          <p:nvPr/>
        </p:nvGraphicFramePr>
        <p:xfrm>
          <a:off x="4533900" y="1181100"/>
          <a:ext cx="3776663" cy="3116263"/>
        </p:xfrm>
        <a:graphic>
          <a:graphicData uri="http://schemas.openxmlformats.org/presentationml/2006/ole">
            <mc:AlternateContent xmlns:mc="http://schemas.openxmlformats.org/markup-compatibility/2006">
              <mc:Choice xmlns:v="urn:schemas-microsoft-com:vml" Requires="v">
                <p:oleObj spid="_x0000_s279511" name="Diagramm" r:id="rId6" imgW="7448702" imgH="5315102" progId="MSGraph.Chart.8">
                  <p:embed followColorScheme="full"/>
                </p:oleObj>
              </mc:Choice>
              <mc:Fallback>
                <p:oleObj name="Diagramm" r:id="rId6" imgW="7448702" imgH="5315102" progId="MSGraph.Chart.8">
                  <p:embed followColorScheme="full"/>
                  <p:pic>
                    <p:nvPicPr>
                      <p:cNvPr id="0" name="Object 31"/>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33900" y="11811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78548" name="Line 6"/>
          <p:cNvSpPr>
            <a:spLocks noChangeShapeType="1"/>
          </p:cNvSpPr>
          <p:nvPr/>
        </p:nvSpPr>
        <p:spPr bwMode="auto">
          <a:xfrm flipV="1">
            <a:off x="4830763" y="13747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8549" name="Line 11"/>
          <p:cNvSpPr>
            <a:spLocks noChangeShapeType="1"/>
          </p:cNvSpPr>
          <p:nvPr/>
        </p:nvSpPr>
        <p:spPr bwMode="auto">
          <a:xfrm flipV="1">
            <a:off x="4832350" y="2987675"/>
            <a:ext cx="2365375" cy="7540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8550" name="Line 12"/>
          <p:cNvSpPr>
            <a:spLocks noChangeShapeType="1"/>
          </p:cNvSpPr>
          <p:nvPr/>
        </p:nvSpPr>
        <p:spPr bwMode="auto">
          <a:xfrm>
            <a:off x="8167688" y="37496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8551" name="Line 13"/>
          <p:cNvSpPr>
            <a:spLocks noChangeShapeType="1"/>
          </p:cNvSpPr>
          <p:nvPr/>
        </p:nvSpPr>
        <p:spPr bwMode="auto">
          <a:xfrm rot="5400000" flipH="1">
            <a:off x="4758532" y="13596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278552" name="Text Box 15"/>
          <p:cNvSpPr txBox="1">
            <a:spLocks noChangeArrowheads="1"/>
          </p:cNvSpPr>
          <p:nvPr/>
        </p:nvSpPr>
        <p:spPr bwMode="auto">
          <a:xfrm>
            <a:off x="7153275" y="2633663"/>
            <a:ext cx="1708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(1/3)* Y</a:t>
            </a:r>
            <a:endParaRPr lang="el-GR" altLang="en-US" sz="1800">
              <a:solidFill>
                <a:srgbClr val="00FFFF"/>
              </a:solidFill>
            </a:endParaRPr>
          </a:p>
        </p:txBody>
      </p:sp>
      <p:sp>
        <p:nvSpPr>
          <p:cNvPr id="278553" name="Text Box 16"/>
          <p:cNvSpPr txBox="1">
            <a:spLocks noChangeArrowheads="1"/>
          </p:cNvSpPr>
          <p:nvPr/>
        </p:nvSpPr>
        <p:spPr bwMode="auto">
          <a:xfrm>
            <a:off x="7229475" y="2132013"/>
            <a:ext cx="1255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I(i)</a:t>
            </a:r>
            <a:endParaRPr lang="el-GR" altLang="en-US" sz="1800">
              <a:solidFill>
                <a:srgbClr val="66FFFF"/>
              </a:solidFill>
            </a:endParaRPr>
          </a:p>
        </p:txBody>
      </p:sp>
      <p:sp>
        <p:nvSpPr>
          <p:cNvPr id="278554" name="Text Box 33"/>
          <p:cNvSpPr txBox="1">
            <a:spLocks noChangeArrowheads="1"/>
          </p:cNvSpPr>
          <p:nvPr/>
        </p:nvSpPr>
        <p:spPr bwMode="auto">
          <a:xfrm>
            <a:off x="6989763" y="4067175"/>
            <a:ext cx="14859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a:t>
            </a:r>
          </a:p>
        </p:txBody>
      </p:sp>
      <p:sp>
        <p:nvSpPr>
          <p:cNvPr id="278555" name="Line 21"/>
          <p:cNvSpPr>
            <a:spLocks noChangeShapeType="1"/>
          </p:cNvSpPr>
          <p:nvPr/>
        </p:nvSpPr>
        <p:spPr bwMode="auto">
          <a:xfrm rot="-5400000">
            <a:off x="5377656" y="3310732"/>
            <a:ext cx="909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8556" name="Line 21"/>
          <p:cNvSpPr>
            <a:spLocks noChangeShapeType="1"/>
          </p:cNvSpPr>
          <p:nvPr/>
        </p:nvSpPr>
        <p:spPr bwMode="auto">
          <a:xfrm>
            <a:off x="4806950" y="2741613"/>
            <a:ext cx="935038"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8557" name="Line 11"/>
          <p:cNvSpPr>
            <a:spLocks noChangeShapeType="1"/>
          </p:cNvSpPr>
          <p:nvPr/>
        </p:nvSpPr>
        <p:spPr bwMode="auto">
          <a:xfrm flipV="1">
            <a:off x="4833938" y="2328863"/>
            <a:ext cx="2365375" cy="7540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8558" name="Oval 29"/>
          <p:cNvSpPr>
            <a:spLocks noChangeArrowheads="1"/>
          </p:cNvSpPr>
          <p:nvPr/>
        </p:nvSpPr>
        <p:spPr bwMode="auto">
          <a:xfrm>
            <a:off x="5772150" y="27320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8559" name="Text Box 29"/>
          <p:cNvSpPr txBox="1">
            <a:spLocks noChangeArrowheads="1"/>
          </p:cNvSpPr>
          <p:nvPr/>
        </p:nvSpPr>
        <p:spPr bwMode="auto">
          <a:xfrm>
            <a:off x="5975350" y="4057650"/>
            <a:ext cx="476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30000">
                <a:solidFill>
                  <a:srgbClr val="66FFFF"/>
                </a:solidFill>
              </a:rPr>
              <a:t>#</a:t>
            </a:r>
            <a:endParaRPr lang="el-GR" altLang="en-US" sz="1800" baseline="30000">
              <a:solidFill>
                <a:srgbClr val="66FFFF"/>
              </a:solidFill>
            </a:endParaRPr>
          </a:p>
        </p:txBody>
      </p:sp>
      <p:sp>
        <p:nvSpPr>
          <p:cNvPr id="278560" name="Line 31"/>
          <p:cNvSpPr>
            <a:spLocks noChangeShapeType="1"/>
          </p:cNvSpPr>
          <p:nvPr/>
        </p:nvSpPr>
        <p:spPr bwMode="auto">
          <a:xfrm rot="-5400000">
            <a:off x="6086475" y="3748088"/>
            <a:ext cx="169863" cy="15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8561" name="Text Box 33"/>
          <p:cNvSpPr txBox="1">
            <a:spLocks noChangeArrowheads="1"/>
          </p:cNvSpPr>
          <p:nvPr/>
        </p:nvSpPr>
        <p:spPr bwMode="auto">
          <a:xfrm>
            <a:off x="4730750" y="1027113"/>
            <a:ext cx="1133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Demand</a:t>
            </a:r>
          </a:p>
        </p:txBody>
      </p:sp>
      <p:cxnSp>
        <p:nvCxnSpPr>
          <p:cNvPr id="278562" name="Gerade Verbindung 2"/>
          <p:cNvCxnSpPr>
            <a:cxnSpLocks noChangeShapeType="1"/>
          </p:cNvCxnSpPr>
          <p:nvPr/>
        </p:nvCxnSpPr>
        <p:spPr bwMode="auto">
          <a:xfrm>
            <a:off x="728663" y="1416050"/>
            <a:ext cx="0" cy="245110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8563" name="Gerade Verbindung 39"/>
          <p:cNvCxnSpPr>
            <a:cxnSpLocks noChangeShapeType="1"/>
          </p:cNvCxnSpPr>
          <p:nvPr/>
        </p:nvCxnSpPr>
        <p:spPr bwMode="auto">
          <a:xfrm flipH="1">
            <a:off x="650875" y="3756025"/>
            <a:ext cx="3429000" cy="317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8564" name="Gerade Verbindung 42"/>
          <p:cNvCxnSpPr>
            <a:cxnSpLocks noChangeShapeType="1"/>
          </p:cNvCxnSpPr>
          <p:nvPr/>
        </p:nvCxnSpPr>
        <p:spPr bwMode="auto">
          <a:xfrm>
            <a:off x="4849813" y="1393825"/>
            <a:ext cx="0" cy="2473325"/>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cxnSp>
        <p:nvCxnSpPr>
          <p:cNvPr id="278565" name="Gerade Verbindung 43"/>
          <p:cNvCxnSpPr>
            <a:cxnSpLocks noChangeShapeType="1"/>
          </p:cNvCxnSpPr>
          <p:nvPr/>
        </p:nvCxnSpPr>
        <p:spPr bwMode="auto">
          <a:xfrm flipH="1">
            <a:off x="4752975" y="3740150"/>
            <a:ext cx="3506788" cy="6350"/>
          </a:xfrm>
          <a:prstGeom prst="line">
            <a:avLst/>
          </a:prstGeom>
          <a:noFill/>
          <a:ln w="25400" algn="ctr">
            <a:solidFill>
              <a:schemeClr val="tx1"/>
            </a:solidFill>
            <a:round/>
            <a:headEnd type="none" w="lg" len="med"/>
            <a:tailEnd type="none" w="lg" len="med"/>
          </a:ln>
          <a:extLst>
            <a:ext uri="{909E8E84-426E-40DD-AFC4-6F175D3DCCD1}">
              <a14:hiddenFill xmlns:a14="http://schemas.microsoft.com/office/drawing/2010/main">
                <a:noFill/>
              </a14:hiddenFill>
            </a:ext>
          </a:extLst>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993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B0F466C-2FFD-4FDA-8E56-986B15855857}" type="slidenum">
              <a:rPr lang="de-DE" altLang="en-US" sz="1600" smtClean="0"/>
              <a:pPr>
                <a:spcBef>
                  <a:spcPct val="0"/>
                </a:spcBef>
                <a:buClrTx/>
                <a:buFontTx/>
                <a:buNone/>
              </a:pPr>
              <a:t>23</a:t>
            </a:fld>
            <a:r>
              <a:rPr lang="de-DE" altLang="en-US" sz="1600"/>
              <a:t> -</a:t>
            </a:r>
          </a:p>
        </p:txBody>
      </p:sp>
      <p:sp>
        <p:nvSpPr>
          <p:cNvPr id="39939" name="Text Box 10"/>
          <p:cNvSpPr txBox="1">
            <a:spLocks noChangeArrowheads="1"/>
          </p:cNvSpPr>
          <p:nvPr/>
        </p:nvSpPr>
        <p:spPr bwMode="auto">
          <a:xfrm>
            <a:off x="7213600" y="3768725"/>
            <a:ext cx="1879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dirty="0">
                <a:solidFill>
                  <a:srgbClr val="66FFFF"/>
                </a:solidFill>
              </a:rPr>
              <a:t>Costs per Price Change</a:t>
            </a:r>
          </a:p>
        </p:txBody>
      </p:sp>
      <p:sp>
        <p:nvSpPr>
          <p:cNvPr id="39940" name="Text Box 15"/>
          <p:cNvSpPr txBox="1">
            <a:spLocks noChangeArrowheads="1"/>
          </p:cNvSpPr>
          <p:nvPr/>
        </p:nvSpPr>
        <p:spPr bwMode="auto">
          <a:xfrm>
            <a:off x="4768850" y="5875338"/>
            <a:ext cx="4222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Number of Price Changes per Year  </a:t>
            </a:r>
          </a:p>
        </p:txBody>
      </p:sp>
      <p:sp>
        <p:nvSpPr>
          <p:cNvPr id="39941" name="Text Box 18"/>
          <p:cNvSpPr txBox="1">
            <a:spLocks noChangeArrowheads="1"/>
          </p:cNvSpPr>
          <p:nvPr/>
        </p:nvSpPr>
        <p:spPr bwMode="auto">
          <a:xfrm>
            <a:off x="977900" y="715963"/>
            <a:ext cx="447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endParaRPr lang="en-US" altLang="en-US" sz="1800" b="1"/>
          </a:p>
        </p:txBody>
      </p:sp>
      <p:sp>
        <p:nvSpPr>
          <p:cNvPr id="8258562" name="Rectangle 2"/>
          <p:cNvSpPr>
            <a:spLocks noChangeArrowheads="1"/>
          </p:cNvSpPr>
          <p:nvPr/>
        </p:nvSpPr>
        <p:spPr bwMode="auto">
          <a:xfrm>
            <a:off x="0" y="31750"/>
            <a:ext cx="9144000" cy="947738"/>
          </a:xfrm>
          <a:prstGeom prst="rect">
            <a:avLst/>
          </a:prstGeom>
          <a:noFill/>
          <a:ln w="9525">
            <a:noFill/>
            <a:miter lim="800000"/>
            <a:headEnd/>
            <a:tailEnd/>
          </a:ln>
        </p:spPr>
        <p:txBody>
          <a:bodyPr anchor="ctr"/>
          <a:lstStyle/>
          <a:p>
            <a:pPr algn="ctr" eaLnBrk="1" hangingPunct="1">
              <a:defRPr/>
            </a:pPr>
            <a:r>
              <a:rPr lang="de-DE" sz="2700" b="1" kern="0" dirty="0">
                <a:solidFill>
                  <a:srgbClr val="FFFF00"/>
                </a:solidFill>
                <a:effectLst>
                  <a:outerShdw blurRad="38100" dist="38100" dir="2700000" algn="tl">
                    <a:srgbClr val="000000"/>
                  </a:outerShdw>
                </a:effectLst>
                <a:latin typeface="+mj-lt"/>
                <a:ea typeface="+mj-ea"/>
                <a:cs typeface="+mj-cs"/>
              </a:rPr>
              <a:t>4. The </a:t>
            </a:r>
            <a:r>
              <a:rPr lang="de-DE" sz="2700" b="1" kern="0" dirty="0" err="1">
                <a:solidFill>
                  <a:srgbClr val="FFFF00"/>
                </a:solidFill>
                <a:effectLst>
                  <a:outerShdw blurRad="38100" dist="38100" dir="2700000" algn="tl">
                    <a:srgbClr val="000000"/>
                  </a:outerShdw>
                </a:effectLst>
                <a:latin typeface="+mj-lt"/>
                <a:ea typeface="+mj-ea"/>
                <a:cs typeface="+mj-cs"/>
              </a:rPr>
              <a:t>Keynesian</a:t>
            </a:r>
            <a:r>
              <a:rPr lang="de-DE" sz="2700" b="1" kern="0" dirty="0">
                <a:solidFill>
                  <a:srgbClr val="FFFF00"/>
                </a:solidFill>
                <a:effectLst>
                  <a:outerShdw blurRad="38100" dist="38100" dir="2700000" algn="tl">
                    <a:srgbClr val="000000"/>
                  </a:outerShdw>
                </a:effectLst>
                <a:latin typeface="+mj-lt"/>
                <a:ea typeface="+mj-ea"/>
                <a:cs typeface="+mj-cs"/>
              </a:rPr>
              <a:t> Model </a:t>
            </a:r>
            <a:r>
              <a:rPr lang="de-DE" sz="2700" b="1" kern="0" dirty="0" err="1">
                <a:solidFill>
                  <a:srgbClr val="FFFF00"/>
                </a:solidFill>
                <a:effectLst>
                  <a:outerShdw blurRad="38100" dist="38100" dir="2700000" algn="tl">
                    <a:srgbClr val="000000"/>
                  </a:outerShdw>
                </a:effectLst>
                <a:latin typeface="+mj-lt"/>
                <a:ea typeface="+mj-ea"/>
                <a:cs typeface="+mj-cs"/>
              </a:rPr>
              <a:t>and</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its</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Policy</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Implications</a:t>
            </a:r>
            <a:br>
              <a:rPr lang="de-DE" sz="2700" b="1" kern="0" dirty="0">
                <a:solidFill>
                  <a:srgbClr val="FFFF00"/>
                </a:solidFill>
                <a:effectLst>
                  <a:outerShdw blurRad="38100" dist="38100" dir="2700000" algn="tl">
                    <a:srgbClr val="000000"/>
                  </a:outerShdw>
                </a:effectLst>
                <a:latin typeface="+mj-lt"/>
                <a:ea typeface="+mj-ea"/>
                <a:cs typeface="+mj-cs"/>
              </a:rPr>
            </a:br>
            <a:r>
              <a:rPr lang="de-DE" sz="2400" b="1" kern="0" dirty="0">
                <a:solidFill>
                  <a:srgbClr val="FFFF00"/>
                </a:solidFill>
                <a:effectLst>
                  <a:outerShdw blurRad="38100" dist="38100" dir="2700000" algn="tl">
                    <a:srgbClr val="000000"/>
                  </a:outerShdw>
                </a:effectLst>
                <a:latin typeface="+mj-lt"/>
                <a:ea typeface="+mj-ea"/>
                <a:cs typeface="+mj-cs"/>
              </a:rPr>
              <a:t>4.1. The </a:t>
            </a:r>
            <a:r>
              <a:rPr lang="de-DE" sz="2400" b="1" kern="0" dirty="0" err="1">
                <a:solidFill>
                  <a:srgbClr val="FFFF00"/>
                </a:solidFill>
                <a:effectLst>
                  <a:outerShdw blurRad="38100" dist="38100" dir="2700000" algn="tl">
                    <a:srgbClr val="000000"/>
                  </a:outerShdw>
                </a:effectLst>
                <a:latin typeface="+mj-lt"/>
                <a:ea typeface="+mj-ea"/>
                <a:cs typeface="+mj-cs"/>
              </a:rPr>
              <a:t>Keynesian</a:t>
            </a:r>
            <a:r>
              <a:rPr lang="de-DE" sz="2400" b="1" kern="0" dirty="0">
                <a:solidFill>
                  <a:srgbClr val="FFFF00"/>
                </a:solidFill>
                <a:effectLst>
                  <a:outerShdw blurRad="38100" dist="38100" dir="2700000" algn="tl">
                    <a:srgbClr val="000000"/>
                  </a:outerShdw>
                </a:effectLst>
                <a:latin typeface="+mj-lt"/>
                <a:ea typeface="+mj-ea"/>
                <a:cs typeface="+mj-cs"/>
              </a:rPr>
              <a:t> </a:t>
            </a:r>
            <a:r>
              <a:rPr lang="de-DE" sz="2400" b="1" kern="0" dirty="0" err="1">
                <a:solidFill>
                  <a:srgbClr val="FFFF00"/>
                </a:solidFill>
                <a:effectLst>
                  <a:outerShdw blurRad="38100" dist="38100" dir="2700000" algn="tl">
                    <a:srgbClr val="000000"/>
                  </a:outerShdw>
                </a:effectLst>
                <a:latin typeface="+mj-lt"/>
                <a:ea typeface="+mj-ea"/>
                <a:cs typeface="+mj-cs"/>
              </a:rPr>
              <a:t>Theory</a:t>
            </a:r>
            <a:endParaRPr lang="de-DE" sz="2400" b="1" kern="0" dirty="0">
              <a:solidFill>
                <a:srgbClr val="FFFF00"/>
              </a:solidFill>
              <a:effectLst>
                <a:outerShdw blurRad="38100" dist="38100" dir="2700000" algn="tl">
                  <a:srgbClr val="000000"/>
                </a:outerShdw>
              </a:effectLst>
              <a:latin typeface="+mj-lt"/>
              <a:ea typeface="+mj-ea"/>
              <a:cs typeface="+mj-cs"/>
            </a:endParaRPr>
          </a:p>
        </p:txBody>
      </p:sp>
      <p:sp>
        <p:nvSpPr>
          <p:cNvPr id="39943" name="Line 28"/>
          <p:cNvSpPr>
            <a:spLocks noChangeShapeType="1"/>
          </p:cNvSpPr>
          <p:nvPr/>
        </p:nvSpPr>
        <p:spPr bwMode="auto">
          <a:xfrm flipV="1">
            <a:off x="901700" y="4127500"/>
            <a:ext cx="6184900" cy="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39944" name="Line 9"/>
          <p:cNvSpPr>
            <a:spLocks noChangeShapeType="1"/>
          </p:cNvSpPr>
          <p:nvPr/>
        </p:nvSpPr>
        <p:spPr bwMode="auto">
          <a:xfrm flipV="1">
            <a:off x="927100" y="825500"/>
            <a:ext cx="0" cy="54864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45" name="Line 10"/>
          <p:cNvSpPr>
            <a:spLocks noChangeShapeType="1"/>
          </p:cNvSpPr>
          <p:nvPr/>
        </p:nvSpPr>
        <p:spPr bwMode="auto">
          <a:xfrm rot="5400000" flipV="1">
            <a:off x="4935538" y="2293938"/>
            <a:ext cx="0" cy="79883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46" name="Line 11"/>
          <p:cNvSpPr>
            <a:spLocks noChangeShapeType="1"/>
          </p:cNvSpPr>
          <p:nvPr/>
        </p:nvSpPr>
        <p:spPr bwMode="auto">
          <a:xfrm>
            <a:off x="1525588" y="62118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47" name="Text Box 15"/>
          <p:cNvSpPr txBox="1">
            <a:spLocks noChangeArrowheads="1"/>
          </p:cNvSpPr>
          <p:nvPr/>
        </p:nvSpPr>
        <p:spPr bwMode="auto">
          <a:xfrm>
            <a:off x="1265238" y="6410325"/>
            <a:ext cx="5016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0,5  </a:t>
            </a:r>
          </a:p>
        </p:txBody>
      </p:sp>
      <p:sp>
        <p:nvSpPr>
          <p:cNvPr id="39948" name="Line 13"/>
          <p:cNvSpPr>
            <a:spLocks noChangeShapeType="1"/>
          </p:cNvSpPr>
          <p:nvPr/>
        </p:nvSpPr>
        <p:spPr bwMode="auto">
          <a:xfrm>
            <a:off x="21367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49" name="Text Box 15"/>
          <p:cNvSpPr txBox="1">
            <a:spLocks noChangeArrowheads="1"/>
          </p:cNvSpPr>
          <p:nvPr/>
        </p:nvSpPr>
        <p:spPr bwMode="auto">
          <a:xfrm>
            <a:off x="1914525" y="6411913"/>
            <a:ext cx="4381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1,0  </a:t>
            </a:r>
          </a:p>
        </p:txBody>
      </p:sp>
      <p:sp>
        <p:nvSpPr>
          <p:cNvPr id="39950" name="Line 15"/>
          <p:cNvSpPr>
            <a:spLocks noChangeShapeType="1"/>
          </p:cNvSpPr>
          <p:nvPr/>
        </p:nvSpPr>
        <p:spPr bwMode="auto">
          <a:xfrm>
            <a:off x="27590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51" name="Text Box 15"/>
          <p:cNvSpPr txBox="1">
            <a:spLocks noChangeArrowheads="1"/>
          </p:cNvSpPr>
          <p:nvPr/>
        </p:nvSpPr>
        <p:spPr bwMode="auto">
          <a:xfrm>
            <a:off x="2498725" y="6424613"/>
            <a:ext cx="51435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1,5  </a:t>
            </a:r>
          </a:p>
        </p:txBody>
      </p:sp>
      <p:sp>
        <p:nvSpPr>
          <p:cNvPr id="39952" name="Line 17"/>
          <p:cNvSpPr>
            <a:spLocks noChangeShapeType="1"/>
          </p:cNvSpPr>
          <p:nvPr/>
        </p:nvSpPr>
        <p:spPr bwMode="auto">
          <a:xfrm>
            <a:off x="33702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53" name="Text Box 15"/>
          <p:cNvSpPr txBox="1">
            <a:spLocks noChangeArrowheads="1"/>
          </p:cNvSpPr>
          <p:nvPr/>
        </p:nvSpPr>
        <p:spPr bwMode="auto">
          <a:xfrm>
            <a:off x="31480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2,0  </a:t>
            </a:r>
          </a:p>
        </p:txBody>
      </p:sp>
      <p:sp>
        <p:nvSpPr>
          <p:cNvPr id="39954" name="Line 19"/>
          <p:cNvSpPr>
            <a:spLocks noChangeShapeType="1"/>
          </p:cNvSpPr>
          <p:nvPr/>
        </p:nvSpPr>
        <p:spPr bwMode="auto">
          <a:xfrm>
            <a:off x="3981450" y="622935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55" name="Text Box 15"/>
          <p:cNvSpPr txBox="1">
            <a:spLocks noChangeArrowheads="1"/>
          </p:cNvSpPr>
          <p:nvPr/>
        </p:nvSpPr>
        <p:spPr bwMode="auto">
          <a:xfrm>
            <a:off x="3708400" y="6415088"/>
            <a:ext cx="5270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2,5 </a:t>
            </a:r>
          </a:p>
        </p:txBody>
      </p:sp>
      <p:sp>
        <p:nvSpPr>
          <p:cNvPr id="39956" name="Line 21"/>
          <p:cNvSpPr>
            <a:spLocks noChangeShapeType="1"/>
          </p:cNvSpPr>
          <p:nvPr/>
        </p:nvSpPr>
        <p:spPr bwMode="auto">
          <a:xfrm>
            <a:off x="4592638" y="62182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57" name="Text Box 15"/>
          <p:cNvSpPr txBox="1">
            <a:spLocks noChangeArrowheads="1"/>
          </p:cNvSpPr>
          <p:nvPr/>
        </p:nvSpPr>
        <p:spPr bwMode="auto">
          <a:xfrm>
            <a:off x="4319588" y="6403975"/>
            <a:ext cx="527050"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3,0 </a:t>
            </a:r>
          </a:p>
        </p:txBody>
      </p:sp>
      <p:sp>
        <p:nvSpPr>
          <p:cNvPr id="39958" name="Line 23"/>
          <p:cNvSpPr>
            <a:spLocks noChangeShapeType="1"/>
          </p:cNvSpPr>
          <p:nvPr/>
        </p:nvSpPr>
        <p:spPr bwMode="auto">
          <a:xfrm>
            <a:off x="5203825" y="621982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59" name="Text Box 15"/>
          <p:cNvSpPr txBox="1">
            <a:spLocks noChangeArrowheads="1"/>
          </p:cNvSpPr>
          <p:nvPr/>
        </p:nvSpPr>
        <p:spPr bwMode="auto">
          <a:xfrm>
            <a:off x="4892675" y="6405563"/>
            <a:ext cx="5905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3,5  </a:t>
            </a:r>
          </a:p>
        </p:txBody>
      </p:sp>
      <p:sp>
        <p:nvSpPr>
          <p:cNvPr id="39960" name="Line 25"/>
          <p:cNvSpPr>
            <a:spLocks noChangeShapeType="1"/>
          </p:cNvSpPr>
          <p:nvPr/>
        </p:nvSpPr>
        <p:spPr bwMode="auto">
          <a:xfrm>
            <a:off x="5815013" y="622141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61" name="Text Box 15"/>
          <p:cNvSpPr txBox="1">
            <a:spLocks noChangeArrowheads="1"/>
          </p:cNvSpPr>
          <p:nvPr/>
        </p:nvSpPr>
        <p:spPr bwMode="auto">
          <a:xfrm>
            <a:off x="5554663" y="6419850"/>
            <a:ext cx="488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4,0  </a:t>
            </a:r>
          </a:p>
        </p:txBody>
      </p:sp>
      <p:sp>
        <p:nvSpPr>
          <p:cNvPr id="39962" name="Line 27"/>
          <p:cNvSpPr>
            <a:spLocks noChangeShapeType="1"/>
          </p:cNvSpPr>
          <p:nvPr/>
        </p:nvSpPr>
        <p:spPr bwMode="auto">
          <a:xfrm>
            <a:off x="6426200" y="622300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63" name="Text Box 15"/>
          <p:cNvSpPr txBox="1">
            <a:spLocks noChangeArrowheads="1"/>
          </p:cNvSpPr>
          <p:nvPr/>
        </p:nvSpPr>
        <p:spPr bwMode="auto">
          <a:xfrm>
            <a:off x="6153150" y="6421438"/>
            <a:ext cx="5143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4,5  </a:t>
            </a:r>
          </a:p>
        </p:txBody>
      </p:sp>
      <p:sp>
        <p:nvSpPr>
          <p:cNvPr id="39964" name="Line 29"/>
          <p:cNvSpPr>
            <a:spLocks noChangeShapeType="1"/>
          </p:cNvSpPr>
          <p:nvPr/>
        </p:nvSpPr>
        <p:spPr bwMode="auto">
          <a:xfrm>
            <a:off x="7050088" y="62245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65" name="Text Box 15"/>
          <p:cNvSpPr txBox="1">
            <a:spLocks noChangeArrowheads="1"/>
          </p:cNvSpPr>
          <p:nvPr/>
        </p:nvSpPr>
        <p:spPr bwMode="auto">
          <a:xfrm>
            <a:off x="6777038" y="6423025"/>
            <a:ext cx="514350"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5,0 </a:t>
            </a:r>
          </a:p>
        </p:txBody>
      </p:sp>
      <p:sp>
        <p:nvSpPr>
          <p:cNvPr id="39966" name="Line 31"/>
          <p:cNvSpPr>
            <a:spLocks noChangeShapeType="1"/>
          </p:cNvSpPr>
          <p:nvPr/>
        </p:nvSpPr>
        <p:spPr bwMode="auto">
          <a:xfrm>
            <a:off x="76485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67" name="Text Box 15"/>
          <p:cNvSpPr txBox="1">
            <a:spLocks noChangeArrowheads="1"/>
          </p:cNvSpPr>
          <p:nvPr/>
        </p:nvSpPr>
        <p:spPr bwMode="auto">
          <a:xfrm>
            <a:off x="7388225" y="6399213"/>
            <a:ext cx="5016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5,5  </a:t>
            </a:r>
          </a:p>
        </p:txBody>
      </p:sp>
      <p:sp>
        <p:nvSpPr>
          <p:cNvPr id="39968" name="Line 33"/>
          <p:cNvSpPr>
            <a:spLocks noChangeShapeType="1"/>
          </p:cNvSpPr>
          <p:nvPr/>
        </p:nvSpPr>
        <p:spPr bwMode="auto">
          <a:xfrm>
            <a:off x="82597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69" name="Text Box 15"/>
          <p:cNvSpPr txBox="1">
            <a:spLocks noChangeArrowheads="1"/>
          </p:cNvSpPr>
          <p:nvPr/>
        </p:nvSpPr>
        <p:spPr bwMode="auto">
          <a:xfrm>
            <a:off x="80375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6,0  </a:t>
            </a:r>
          </a:p>
        </p:txBody>
      </p:sp>
      <p:sp>
        <p:nvSpPr>
          <p:cNvPr id="39970" name="AutoShape 23"/>
          <p:cNvSpPr>
            <a:spLocks noChangeArrowheads="1"/>
          </p:cNvSpPr>
          <p:nvPr/>
        </p:nvSpPr>
        <p:spPr bwMode="auto">
          <a:xfrm>
            <a:off x="4076700" y="1243013"/>
            <a:ext cx="3233738" cy="20637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The costs per price change will typically be constant or slightly increasing, if the number of price changes per year grows.</a:t>
            </a:r>
          </a:p>
        </p:txBody>
      </p:sp>
      <p:sp>
        <p:nvSpPr>
          <p:cNvPr id="39971" name="Line 41"/>
          <p:cNvSpPr>
            <a:spLocks noChangeShapeType="1"/>
          </p:cNvSpPr>
          <p:nvPr/>
        </p:nvSpPr>
        <p:spPr bwMode="auto">
          <a:xfrm flipH="1">
            <a:off x="5105400" y="3314700"/>
            <a:ext cx="482600" cy="7493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39972" name="Text Box 15"/>
          <p:cNvSpPr txBox="1">
            <a:spLocks noChangeArrowheads="1"/>
          </p:cNvSpPr>
          <p:nvPr/>
        </p:nvSpPr>
        <p:spPr bwMode="auto">
          <a:xfrm>
            <a:off x="973138" y="923925"/>
            <a:ext cx="361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a:t>
            </a:r>
          </a:p>
        </p:txBody>
      </p:sp>
      <p:sp>
        <p:nvSpPr>
          <p:cNvPr id="37" name="Text Box 15"/>
          <p:cNvSpPr txBox="1">
            <a:spLocks noChangeArrowheads="1"/>
          </p:cNvSpPr>
          <p:nvPr/>
        </p:nvSpPr>
        <p:spPr bwMode="auto">
          <a:xfrm>
            <a:off x="323850" y="3921125"/>
            <a:ext cx="623888"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3 €</a:t>
            </a:r>
          </a:p>
        </p:txBody>
      </p:sp>
      <p:cxnSp>
        <p:nvCxnSpPr>
          <p:cNvPr id="3" name="Gerade Verbindung 2"/>
          <p:cNvCxnSpPr>
            <a:cxnSpLocks noChangeShapeType="1"/>
            <a:stCxn id="39948" idx="0"/>
          </p:cNvCxnSpPr>
          <p:nvPr/>
        </p:nvCxnSpPr>
        <p:spPr bwMode="auto">
          <a:xfrm flipH="1" flipV="1">
            <a:off x="2133600" y="4127500"/>
            <a:ext cx="3175" cy="2098675"/>
          </a:xfrm>
          <a:prstGeom prst="line">
            <a:avLst/>
          </a:prstGeom>
          <a:noFill/>
          <a:ln w="38100" algn="ctr">
            <a:solidFill>
              <a:srgbClr val="FFFF00"/>
            </a:solidFill>
            <a:prstDash val="sysDash"/>
            <a:round/>
            <a:headEnd type="none" w="lg" len="med"/>
            <a:tailEnd type="none" w="lg" len="med"/>
          </a:ln>
          <a:extLst>
            <a:ext uri="{909E8E84-426E-40DD-AFC4-6F175D3DCCD1}">
              <a14:hiddenFill xmlns:a14="http://schemas.microsoft.com/office/drawing/2010/main">
                <a:noFill/>
              </a14:hiddenFill>
            </a:ext>
          </a:extLst>
        </p:spPr>
      </p:cxnSp>
      <p:sp>
        <p:nvSpPr>
          <p:cNvPr id="42" name="Rechteck 41"/>
          <p:cNvSpPr>
            <a:spLocks noChangeArrowheads="1"/>
          </p:cNvSpPr>
          <p:nvPr/>
        </p:nvSpPr>
        <p:spPr bwMode="auto">
          <a:xfrm>
            <a:off x="927100" y="4127500"/>
            <a:ext cx="1206500" cy="2160588"/>
          </a:xfrm>
          <a:prstGeom prst="rect">
            <a:avLst/>
          </a:prstGeom>
          <a:solidFill>
            <a:srgbClr val="FF0000">
              <a:alpha val="50195"/>
            </a:srgbClr>
          </a:solidFill>
          <a:ln w="38100" algn="ctr">
            <a:solidFill>
              <a:srgbClr val="FF0000"/>
            </a:solidFill>
            <a:round/>
            <a:headEnd type="none" w="lg" len="med"/>
            <a:tailEnd type="triangle" w="lg" len="me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de-DE" altLang="en-US" sz="3200" baseline="30000">
                <a:solidFill>
                  <a:srgbClr val="FFFF00"/>
                </a:solidFill>
              </a:rPr>
              <a:t>3 €</a:t>
            </a:r>
            <a:endParaRPr lang="en-US" altLang="en-US" sz="3200" baseline="30000">
              <a:solidFill>
                <a:srgbClr val="FF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94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93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997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997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p:bldP spid="39943" grpId="0" animBg="1"/>
      <p:bldP spid="39970" grpId="0" animBg="1"/>
      <p:bldP spid="39971" grpId="0" animBg="1"/>
      <p:bldP spid="37" grpId="0"/>
      <p:bldP spid="42" grpId="0" animBg="1"/>
    </p:bldLst>
  </p:timing>
</p:sld>
</file>

<file path=ppt/slides/slide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6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AF27D69-AF97-46B5-8C0D-D78CB6A7A062}" type="slidenum">
              <a:rPr lang="de-DE" altLang="en-US" sz="1600" smtClean="0"/>
              <a:pPr>
                <a:spcBef>
                  <a:spcPct val="0"/>
                </a:spcBef>
                <a:buClrTx/>
                <a:buFontTx/>
                <a:buNone/>
              </a:pPr>
              <a:t>24</a:t>
            </a:fld>
            <a:r>
              <a:rPr lang="de-DE" altLang="en-US" sz="1600"/>
              <a:t> -</a:t>
            </a:r>
          </a:p>
        </p:txBody>
      </p:sp>
      <p:sp>
        <p:nvSpPr>
          <p:cNvPr id="40963" name="Text Box 10"/>
          <p:cNvSpPr txBox="1">
            <a:spLocks noChangeArrowheads="1"/>
          </p:cNvSpPr>
          <p:nvPr/>
        </p:nvSpPr>
        <p:spPr bwMode="auto">
          <a:xfrm>
            <a:off x="7213600" y="3768725"/>
            <a:ext cx="1879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FF"/>
                </a:solidFill>
              </a:rPr>
              <a:t>Costs per Price Change</a:t>
            </a:r>
          </a:p>
        </p:txBody>
      </p:sp>
      <p:sp>
        <p:nvSpPr>
          <p:cNvPr id="40964" name="Text Box 15"/>
          <p:cNvSpPr txBox="1">
            <a:spLocks noChangeArrowheads="1"/>
          </p:cNvSpPr>
          <p:nvPr/>
        </p:nvSpPr>
        <p:spPr bwMode="auto">
          <a:xfrm>
            <a:off x="4768850" y="5875338"/>
            <a:ext cx="4222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Number of Price Changes per Year  </a:t>
            </a:r>
          </a:p>
        </p:txBody>
      </p:sp>
      <p:sp>
        <p:nvSpPr>
          <p:cNvPr id="40965" name="Text Box 18"/>
          <p:cNvSpPr txBox="1">
            <a:spLocks noChangeArrowheads="1"/>
          </p:cNvSpPr>
          <p:nvPr/>
        </p:nvSpPr>
        <p:spPr bwMode="auto">
          <a:xfrm>
            <a:off x="977900" y="715963"/>
            <a:ext cx="447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endParaRPr lang="en-US" altLang="en-US" sz="1800" b="1"/>
          </a:p>
        </p:txBody>
      </p:sp>
      <p:sp>
        <p:nvSpPr>
          <p:cNvPr id="8258562" name="Rectangle 2"/>
          <p:cNvSpPr>
            <a:spLocks noChangeArrowheads="1"/>
          </p:cNvSpPr>
          <p:nvPr/>
        </p:nvSpPr>
        <p:spPr bwMode="auto">
          <a:xfrm>
            <a:off x="0" y="31750"/>
            <a:ext cx="9144000" cy="947738"/>
          </a:xfrm>
          <a:prstGeom prst="rect">
            <a:avLst/>
          </a:prstGeom>
          <a:noFill/>
          <a:ln w="9525">
            <a:noFill/>
            <a:miter lim="800000"/>
            <a:headEnd/>
            <a:tailEnd/>
          </a:ln>
        </p:spPr>
        <p:txBody>
          <a:bodyPr anchor="ctr"/>
          <a:lstStyle/>
          <a:p>
            <a:pPr algn="ctr" eaLnBrk="1" hangingPunct="1">
              <a:defRPr/>
            </a:pPr>
            <a:r>
              <a:rPr lang="de-DE" sz="2700" b="1" kern="0" dirty="0">
                <a:solidFill>
                  <a:srgbClr val="FFFF00"/>
                </a:solidFill>
                <a:effectLst>
                  <a:outerShdw blurRad="38100" dist="38100" dir="2700000" algn="tl">
                    <a:srgbClr val="000000"/>
                  </a:outerShdw>
                </a:effectLst>
                <a:latin typeface="+mj-lt"/>
                <a:ea typeface="+mj-ea"/>
                <a:cs typeface="+mj-cs"/>
              </a:rPr>
              <a:t>4. The </a:t>
            </a:r>
            <a:r>
              <a:rPr lang="de-DE" sz="2700" b="1" kern="0" dirty="0" err="1">
                <a:solidFill>
                  <a:srgbClr val="FFFF00"/>
                </a:solidFill>
                <a:effectLst>
                  <a:outerShdw blurRad="38100" dist="38100" dir="2700000" algn="tl">
                    <a:srgbClr val="000000"/>
                  </a:outerShdw>
                </a:effectLst>
                <a:latin typeface="+mj-lt"/>
                <a:ea typeface="+mj-ea"/>
                <a:cs typeface="+mj-cs"/>
              </a:rPr>
              <a:t>Keynesian</a:t>
            </a:r>
            <a:r>
              <a:rPr lang="de-DE" sz="2700" b="1" kern="0" dirty="0">
                <a:solidFill>
                  <a:srgbClr val="FFFF00"/>
                </a:solidFill>
                <a:effectLst>
                  <a:outerShdw blurRad="38100" dist="38100" dir="2700000" algn="tl">
                    <a:srgbClr val="000000"/>
                  </a:outerShdw>
                </a:effectLst>
                <a:latin typeface="+mj-lt"/>
                <a:ea typeface="+mj-ea"/>
                <a:cs typeface="+mj-cs"/>
              </a:rPr>
              <a:t> Model </a:t>
            </a:r>
            <a:r>
              <a:rPr lang="de-DE" sz="2700" b="1" kern="0" dirty="0" err="1">
                <a:solidFill>
                  <a:srgbClr val="FFFF00"/>
                </a:solidFill>
                <a:effectLst>
                  <a:outerShdw blurRad="38100" dist="38100" dir="2700000" algn="tl">
                    <a:srgbClr val="000000"/>
                  </a:outerShdw>
                </a:effectLst>
                <a:latin typeface="+mj-lt"/>
                <a:ea typeface="+mj-ea"/>
                <a:cs typeface="+mj-cs"/>
              </a:rPr>
              <a:t>and</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its</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Policy</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Implications</a:t>
            </a:r>
            <a:br>
              <a:rPr lang="de-DE" sz="2700" b="1" kern="0" dirty="0">
                <a:solidFill>
                  <a:srgbClr val="FFFF00"/>
                </a:solidFill>
                <a:effectLst>
                  <a:outerShdw blurRad="38100" dist="38100" dir="2700000" algn="tl">
                    <a:srgbClr val="000000"/>
                  </a:outerShdw>
                </a:effectLst>
                <a:latin typeface="+mj-lt"/>
                <a:ea typeface="+mj-ea"/>
                <a:cs typeface="+mj-cs"/>
              </a:rPr>
            </a:br>
            <a:r>
              <a:rPr lang="de-DE" sz="2400" b="1" kern="0" dirty="0">
                <a:solidFill>
                  <a:srgbClr val="FFFF00"/>
                </a:solidFill>
                <a:effectLst>
                  <a:outerShdw blurRad="38100" dist="38100" dir="2700000" algn="tl">
                    <a:srgbClr val="000000"/>
                  </a:outerShdw>
                </a:effectLst>
                <a:latin typeface="+mj-lt"/>
                <a:ea typeface="+mj-ea"/>
                <a:cs typeface="+mj-cs"/>
              </a:rPr>
              <a:t>4.1. The </a:t>
            </a:r>
            <a:r>
              <a:rPr lang="de-DE" sz="2400" b="1" kern="0" dirty="0" err="1">
                <a:solidFill>
                  <a:srgbClr val="FFFF00"/>
                </a:solidFill>
                <a:effectLst>
                  <a:outerShdw blurRad="38100" dist="38100" dir="2700000" algn="tl">
                    <a:srgbClr val="000000"/>
                  </a:outerShdw>
                </a:effectLst>
                <a:latin typeface="+mj-lt"/>
                <a:ea typeface="+mj-ea"/>
                <a:cs typeface="+mj-cs"/>
              </a:rPr>
              <a:t>Keynesian</a:t>
            </a:r>
            <a:r>
              <a:rPr lang="de-DE" sz="2400" b="1" kern="0" dirty="0">
                <a:solidFill>
                  <a:srgbClr val="FFFF00"/>
                </a:solidFill>
                <a:effectLst>
                  <a:outerShdw blurRad="38100" dist="38100" dir="2700000" algn="tl">
                    <a:srgbClr val="000000"/>
                  </a:outerShdw>
                </a:effectLst>
                <a:latin typeface="+mj-lt"/>
                <a:ea typeface="+mj-ea"/>
                <a:cs typeface="+mj-cs"/>
              </a:rPr>
              <a:t> </a:t>
            </a:r>
            <a:r>
              <a:rPr lang="de-DE" sz="2400" b="1" kern="0" dirty="0" err="1">
                <a:solidFill>
                  <a:srgbClr val="FFFF00"/>
                </a:solidFill>
                <a:effectLst>
                  <a:outerShdw blurRad="38100" dist="38100" dir="2700000" algn="tl">
                    <a:srgbClr val="000000"/>
                  </a:outerShdw>
                </a:effectLst>
                <a:latin typeface="+mj-lt"/>
                <a:ea typeface="+mj-ea"/>
                <a:cs typeface="+mj-cs"/>
              </a:rPr>
              <a:t>Theory</a:t>
            </a:r>
            <a:endParaRPr lang="de-DE" sz="2400" b="1" kern="0" dirty="0">
              <a:solidFill>
                <a:srgbClr val="FFFF00"/>
              </a:solidFill>
              <a:effectLst>
                <a:outerShdw blurRad="38100" dist="38100" dir="2700000" algn="tl">
                  <a:srgbClr val="000000"/>
                </a:outerShdw>
              </a:effectLst>
              <a:latin typeface="+mj-lt"/>
              <a:ea typeface="+mj-ea"/>
              <a:cs typeface="+mj-cs"/>
            </a:endParaRPr>
          </a:p>
        </p:txBody>
      </p:sp>
      <p:sp>
        <p:nvSpPr>
          <p:cNvPr id="40967" name="Line 28"/>
          <p:cNvSpPr>
            <a:spLocks noChangeShapeType="1"/>
          </p:cNvSpPr>
          <p:nvPr/>
        </p:nvSpPr>
        <p:spPr bwMode="auto">
          <a:xfrm flipV="1">
            <a:off x="901700" y="4127500"/>
            <a:ext cx="6184900" cy="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40968" name="Line 9"/>
          <p:cNvSpPr>
            <a:spLocks noChangeShapeType="1"/>
          </p:cNvSpPr>
          <p:nvPr/>
        </p:nvSpPr>
        <p:spPr bwMode="auto">
          <a:xfrm flipV="1">
            <a:off x="927100" y="825500"/>
            <a:ext cx="0" cy="54864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69" name="Line 10"/>
          <p:cNvSpPr>
            <a:spLocks noChangeShapeType="1"/>
          </p:cNvSpPr>
          <p:nvPr/>
        </p:nvSpPr>
        <p:spPr bwMode="auto">
          <a:xfrm rot="5400000" flipV="1">
            <a:off x="4935538" y="2293938"/>
            <a:ext cx="0" cy="79883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70" name="Line 11"/>
          <p:cNvSpPr>
            <a:spLocks noChangeShapeType="1"/>
          </p:cNvSpPr>
          <p:nvPr/>
        </p:nvSpPr>
        <p:spPr bwMode="auto">
          <a:xfrm>
            <a:off x="1525588" y="62118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71" name="Text Box 15"/>
          <p:cNvSpPr txBox="1">
            <a:spLocks noChangeArrowheads="1"/>
          </p:cNvSpPr>
          <p:nvPr/>
        </p:nvSpPr>
        <p:spPr bwMode="auto">
          <a:xfrm>
            <a:off x="1265238" y="6410325"/>
            <a:ext cx="5016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0,5  </a:t>
            </a:r>
          </a:p>
        </p:txBody>
      </p:sp>
      <p:sp>
        <p:nvSpPr>
          <p:cNvPr id="40972" name="Line 13"/>
          <p:cNvSpPr>
            <a:spLocks noChangeShapeType="1"/>
          </p:cNvSpPr>
          <p:nvPr/>
        </p:nvSpPr>
        <p:spPr bwMode="auto">
          <a:xfrm>
            <a:off x="21367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73" name="Text Box 15"/>
          <p:cNvSpPr txBox="1">
            <a:spLocks noChangeArrowheads="1"/>
          </p:cNvSpPr>
          <p:nvPr/>
        </p:nvSpPr>
        <p:spPr bwMode="auto">
          <a:xfrm>
            <a:off x="1914525" y="6411913"/>
            <a:ext cx="4381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1,0  </a:t>
            </a:r>
          </a:p>
        </p:txBody>
      </p:sp>
      <p:sp>
        <p:nvSpPr>
          <p:cNvPr id="40974" name="Line 15"/>
          <p:cNvSpPr>
            <a:spLocks noChangeShapeType="1"/>
          </p:cNvSpPr>
          <p:nvPr/>
        </p:nvSpPr>
        <p:spPr bwMode="auto">
          <a:xfrm>
            <a:off x="27590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75" name="Text Box 15"/>
          <p:cNvSpPr txBox="1">
            <a:spLocks noChangeArrowheads="1"/>
          </p:cNvSpPr>
          <p:nvPr/>
        </p:nvSpPr>
        <p:spPr bwMode="auto">
          <a:xfrm>
            <a:off x="2498725" y="6424613"/>
            <a:ext cx="51435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1,5  </a:t>
            </a:r>
          </a:p>
        </p:txBody>
      </p:sp>
      <p:sp>
        <p:nvSpPr>
          <p:cNvPr id="40976" name="Line 17"/>
          <p:cNvSpPr>
            <a:spLocks noChangeShapeType="1"/>
          </p:cNvSpPr>
          <p:nvPr/>
        </p:nvSpPr>
        <p:spPr bwMode="auto">
          <a:xfrm>
            <a:off x="33702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77" name="Text Box 15"/>
          <p:cNvSpPr txBox="1">
            <a:spLocks noChangeArrowheads="1"/>
          </p:cNvSpPr>
          <p:nvPr/>
        </p:nvSpPr>
        <p:spPr bwMode="auto">
          <a:xfrm>
            <a:off x="31480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2,0  </a:t>
            </a:r>
          </a:p>
        </p:txBody>
      </p:sp>
      <p:sp>
        <p:nvSpPr>
          <p:cNvPr id="40978" name="Line 19"/>
          <p:cNvSpPr>
            <a:spLocks noChangeShapeType="1"/>
          </p:cNvSpPr>
          <p:nvPr/>
        </p:nvSpPr>
        <p:spPr bwMode="auto">
          <a:xfrm>
            <a:off x="3981450" y="622935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79" name="Text Box 15"/>
          <p:cNvSpPr txBox="1">
            <a:spLocks noChangeArrowheads="1"/>
          </p:cNvSpPr>
          <p:nvPr/>
        </p:nvSpPr>
        <p:spPr bwMode="auto">
          <a:xfrm>
            <a:off x="3708400" y="6415088"/>
            <a:ext cx="5270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2,5 </a:t>
            </a:r>
          </a:p>
        </p:txBody>
      </p:sp>
      <p:sp>
        <p:nvSpPr>
          <p:cNvPr id="40980" name="Line 21"/>
          <p:cNvSpPr>
            <a:spLocks noChangeShapeType="1"/>
          </p:cNvSpPr>
          <p:nvPr/>
        </p:nvSpPr>
        <p:spPr bwMode="auto">
          <a:xfrm>
            <a:off x="4592638" y="62182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81" name="Text Box 15"/>
          <p:cNvSpPr txBox="1">
            <a:spLocks noChangeArrowheads="1"/>
          </p:cNvSpPr>
          <p:nvPr/>
        </p:nvSpPr>
        <p:spPr bwMode="auto">
          <a:xfrm>
            <a:off x="4319588" y="6403975"/>
            <a:ext cx="527050"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3,0 </a:t>
            </a:r>
          </a:p>
        </p:txBody>
      </p:sp>
      <p:sp>
        <p:nvSpPr>
          <p:cNvPr id="40982" name="Line 23"/>
          <p:cNvSpPr>
            <a:spLocks noChangeShapeType="1"/>
          </p:cNvSpPr>
          <p:nvPr/>
        </p:nvSpPr>
        <p:spPr bwMode="auto">
          <a:xfrm>
            <a:off x="5203825" y="621982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83" name="Text Box 15"/>
          <p:cNvSpPr txBox="1">
            <a:spLocks noChangeArrowheads="1"/>
          </p:cNvSpPr>
          <p:nvPr/>
        </p:nvSpPr>
        <p:spPr bwMode="auto">
          <a:xfrm>
            <a:off x="4892675" y="6405563"/>
            <a:ext cx="5905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3,5  </a:t>
            </a:r>
          </a:p>
        </p:txBody>
      </p:sp>
      <p:sp>
        <p:nvSpPr>
          <p:cNvPr id="40984" name="Line 25"/>
          <p:cNvSpPr>
            <a:spLocks noChangeShapeType="1"/>
          </p:cNvSpPr>
          <p:nvPr/>
        </p:nvSpPr>
        <p:spPr bwMode="auto">
          <a:xfrm>
            <a:off x="5815013" y="622141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85" name="Text Box 15"/>
          <p:cNvSpPr txBox="1">
            <a:spLocks noChangeArrowheads="1"/>
          </p:cNvSpPr>
          <p:nvPr/>
        </p:nvSpPr>
        <p:spPr bwMode="auto">
          <a:xfrm>
            <a:off x="5554663" y="6419850"/>
            <a:ext cx="488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4,0  </a:t>
            </a:r>
          </a:p>
        </p:txBody>
      </p:sp>
      <p:sp>
        <p:nvSpPr>
          <p:cNvPr id="40986" name="Line 27"/>
          <p:cNvSpPr>
            <a:spLocks noChangeShapeType="1"/>
          </p:cNvSpPr>
          <p:nvPr/>
        </p:nvSpPr>
        <p:spPr bwMode="auto">
          <a:xfrm>
            <a:off x="6426200" y="622300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87" name="Text Box 15"/>
          <p:cNvSpPr txBox="1">
            <a:spLocks noChangeArrowheads="1"/>
          </p:cNvSpPr>
          <p:nvPr/>
        </p:nvSpPr>
        <p:spPr bwMode="auto">
          <a:xfrm>
            <a:off x="6153150" y="6421438"/>
            <a:ext cx="5143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4,5  </a:t>
            </a:r>
          </a:p>
        </p:txBody>
      </p:sp>
      <p:sp>
        <p:nvSpPr>
          <p:cNvPr id="40988" name="Line 29"/>
          <p:cNvSpPr>
            <a:spLocks noChangeShapeType="1"/>
          </p:cNvSpPr>
          <p:nvPr/>
        </p:nvSpPr>
        <p:spPr bwMode="auto">
          <a:xfrm>
            <a:off x="7050088" y="62245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89" name="Text Box 15"/>
          <p:cNvSpPr txBox="1">
            <a:spLocks noChangeArrowheads="1"/>
          </p:cNvSpPr>
          <p:nvPr/>
        </p:nvSpPr>
        <p:spPr bwMode="auto">
          <a:xfrm>
            <a:off x="6777038" y="6423025"/>
            <a:ext cx="514350"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5,0 </a:t>
            </a:r>
          </a:p>
        </p:txBody>
      </p:sp>
      <p:sp>
        <p:nvSpPr>
          <p:cNvPr id="40990" name="Line 31"/>
          <p:cNvSpPr>
            <a:spLocks noChangeShapeType="1"/>
          </p:cNvSpPr>
          <p:nvPr/>
        </p:nvSpPr>
        <p:spPr bwMode="auto">
          <a:xfrm>
            <a:off x="76485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91" name="Text Box 15"/>
          <p:cNvSpPr txBox="1">
            <a:spLocks noChangeArrowheads="1"/>
          </p:cNvSpPr>
          <p:nvPr/>
        </p:nvSpPr>
        <p:spPr bwMode="auto">
          <a:xfrm>
            <a:off x="7388225" y="6399213"/>
            <a:ext cx="5016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5,5  </a:t>
            </a:r>
          </a:p>
        </p:txBody>
      </p:sp>
      <p:sp>
        <p:nvSpPr>
          <p:cNvPr id="40992" name="Line 33"/>
          <p:cNvSpPr>
            <a:spLocks noChangeShapeType="1"/>
          </p:cNvSpPr>
          <p:nvPr/>
        </p:nvSpPr>
        <p:spPr bwMode="auto">
          <a:xfrm>
            <a:off x="82597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93" name="Text Box 15"/>
          <p:cNvSpPr txBox="1">
            <a:spLocks noChangeArrowheads="1"/>
          </p:cNvSpPr>
          <p:nvPr/>
        </p:nvSpPr>
        <p:spPr bwMode="auto">
          <a:xfrm>
            <a:off x="80375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6,0  </a:t>
            </a:r>
          </a:p>
        </p:txBody>
      </p:sp>
      <p:sp>
        <p:nvSpPr>
          <p:cNvPr id="40994" name="AutoShape 23"/>
          <p:cNvSpPr>
            <a:spLocks noChangeArrowheads="1"/>
          </p:cNvSpPr>
          <p:nvPr/>
        </p:nvSpPr>
        <p:spPr bwMode="auto">
          <a:xfrm>
            <a:off x="4076700" y="1243013"/>
            <a:ext cx="3233738" cy="20637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The costs per price change will typically be constant or slightly increasing, if the number of price changes per year grows.</a:t>
            </a:r>
          </a:p>
        </p:txBody>
      </p:sp>
      <p:sp>
        <p:nvSpPr>
          <p:cNvPr id="40995" name="Line 41"/>
          <p:cNvSpPr>
            <a:spLocks noChangeShapeType="1"/>
          </p:cNvSpPr>
          <p:nvPr/>
        </p:nvSpPr>
        <p:spPr bwMode="auto">
          <a:xfrm flipH="1">
            <a:off x="5105400" y="3314700"/>
            <a:ext cx="482600" cy="7493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0996" name="Text Box 15"/>
          <p:cNvSpPr txBox="1">
            <a:spLocks noChangeArrowheads="1"/>
          </p:cNvSpPr>
          <p:nvPr/>
        </p:nvSpPr>
        <p:spPr bwMode="auto">
          <a:xfrm>
            <a:off x="973138" y="923925"/>
            <a:ext cx="361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a:t>
            </a:r>
          </a:p>
        </p:txBody>
      </p:sp>
      <p:sp>
        <p:nvSpPr>
          <p:cNvPr id="40997" name="Text Box 15"/>
          <p:cNvSpPr txBox="1">
            <a:spLocks noChangeArrowheads="1"/>
          </p:cNvSpPr>
          <p:nvPr/>
        </p:nvSpPr>
        <p:spPr bwMode="auto">
          <a:xfrm>
            <a:off x="323850" y="3921125"/>
            <a:ext cx="623888"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3 €</a:t>
            </a:r>
          </a:p>
        </p:txBody>
      </p:sp>
      <p:cxnSp>
        <p:nvCxnSpPr>
          <p:cNvPr id="40" name="Gerade Verbindung 39"/>
          <p:cNvCxnSpPr>
            <a:cxnSpLocks noChangeShapeType="1"/>
          </p:cNvCxnSpPr>
          <p:nvPr/>
        </p:nvCxnSpPr>
        <p:spPr bwMode="auto">
          <a:xfrm flipH="1" flipV="1">
            <a:off x="3367088" y="4159250"/>
            <a:ext cx="3175" cy="2098675"/>
          </a:xfrm>
          <a:prstGeom prst="line">
            <a:avLst/>
          </a:prstGeom>
          <a:noFill/>
          <a:ln w="38100" algn="ctr">
            <a:solidFill>
              <a:srgbClr val="FFFF00"/>
            </a:solidFill>
            <a:prstDash val="sysDash"/>
            <a:round/>
            <a:headEnd type="none" w="lg" len="med"/>
            <a:tailEnd type="none" w="lg" len="med"/>
          </a:ln>
          <a:extLst>
            <a:ext uri="{909E8E84-426E-40DD-AFC4-6F175D3DCCD1}">
              <a14:hiddenFill xmlns:a14="http://schemas.microsoft.com/office/drawing/2010/main">
                <a:noFill/>
              </a14:hiddenFill>
            </a:ext>
          </a:extLst>
        </p:spPr>
      </p:cxnSp>
      <p:sp>
        <p:nvSpPr>
          <p:cNvPr id="41" name="Rechteck 40"/>
          <p:cNvSpPr>
            <a:spLocks noChangeArrowheads="1"/>
          </p:cNvSpPr>
          <p:nvPr/>
        </p:nvSpPr>
        <p:spPr bwMode="auto">
          <a:xfrm>
            <a:off x="927100" y="4127500"/>
            <a:ext cx="2439988" cy="2160588"/>
          </a:xfrm>
          <a:prstGeom prst="rect">
            <a:avLst/>
          </a:prstGeom>
          <a:solidFill>
            <a:srgbClr val="FF0000">
              <a:alpha val="50195"/>
            </a:srgbClr>
          </a:solidFill>
          <a:ln w="38100" algn="ctr">
            <a:solidFill>
              <a:srgbClr val="FF0000"/>
            </a:solidFill>
            <a:round/>
            <a:headEnd type="none" w="lg" len="med"/>
            <a:tailEnd type="triangle" w="lg" len="me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de-DE" altLang="en-US" sz="3200" baseline="30000">
                <a:solidFill>
                  <a:srgbClr val="FFFF00"/>
                </a:solidFill>
              </a:rPr>
              <a:t>6 €</a:t>
            </a:r>
            <a:endParaRPr lang="en-US" altLang="en-US" sz="3200" baseline="30000">
              <a:solidFill>
                <a:srgbClr val="FFFF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D6D4928-D5F1-4002-ADFE-D3EDF2A7C217}" type="slidenum">
              <a:rPr lang="de-DE" altLang="en-US" sz="1600" smtClean="0"/>
              <a:pPr>
                <a:spcBef>
                  <a:spcPct val="0"/>
                </a:spcBef>
                <a:buClrTx/>
                <a:buFontTx/>
                <a:buNone/>
              </a:pPr>
              <a:t>25</a:t>
            </a:fld>
            <a:r>
              <a:rPr lang="de-DE" altLang="en-US" sz="1600"/>
              <a:t> -</a:t>
            </a:r>
          </a:p>
        </p:txBody>
      </p:sp>
      <p:sp>
        <p:nvSpPr>
          <p:cNvPr id="41987" name="Text Box 15"/>
          <p:cNvSpPr txBox="1">
            <a:spLocks noChangeArrowheads="1"/>
          </p:cNvSpPr>
          <p:nvPr/>
        </p:nvSpPr>
        <p:spPr bwMode="auto">
          <a:xfrm>
            <a:off x="4768850" y="5875338"/>
            <a:ext cx="4222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Number of Price Changes per Year  </a:t>
            </a:r>
          </a:p>
        </p:txBody>
      </p:sp>
      <p:sp>
        <p:nvSpPr>
          <p:cNvPr id="41988" name="Text Box 18"/>
          <p:cNvSpPr txBox="1">
            <a:spLocks noChangeArrowheads="1"/>
          </p:cNvSpPr>
          <p:nvPr/>
        </p:nvSpPr>
        <p:spPr bwMode="auto">
          <a:xfrm>
            <a:off x="977900" y="715963"/>
            <a:ext cx="447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endParaRPr lang="en-US" altLang="en-US" sz="1800" b="1"/>
          </a:p>
        </p:txBody>
      </p:sp>
      <p:sp>
        <p:nvSpPr>
          <p:cNvPr id="8258562" name="Rectangle 2"/>
          <p:cNvSpPr>
            <a:spLocks noChangeArrowheads="1"/>
          </p:cNvSpPr>
          <p:nvPr/>
        </p:nvSpPr>
        <p:spPr bwMode="auto">
          <a:xfrm>
            <a:off x="0" y="31750"/>
            <a:ext cx="9144000" cy="947738"/>
          </a:xfrm>
          <a:prstGeom prst="rect">
            <a:avLst/>
          </a:prstGeom>
          <a:noFill/>
          <a:ln w="9525">
            <a:noFill/>
            <a:miter lim="800000"/>
            <a:headEnd/>
            <a:tailEnd/>
          </a:ln>
        </p:spPr>
        <p:txBody>
          <a:bodyPr anchor="ctr"/>
          <a:lstStyle/>
          <a:p>
            <a:pPr algn="ctr" eaLnBrk="1" hangingPunct="1">
              <a:defRPr/>
            </a:pPr>
            <a:r>
              <a:rPr lang="de-DE" sz="2700" b="1" kern="0" dirty="0">
                <a:solidFill>
                  <a:srgbClr val="FFFF00"/>
                </a:solidFill>
                <a:effectLst>
                  <a:outerShdw blurRad="38100" dist="38100" dir="2700000" algn="tl">
                    <a:srgbClr val="000000"/>
                  </a:outerShdw>
                </a:effectLst>
                <a:latin typeface="+mj-lt"/>
                <a:ea typeface="+mj-ea"/>
                <a:cs typeface="+mj-cs"/>
              </a:rPr>
              <a:t>4. The </a:t>
            </a:r>
            <a:r>
              <a:rPr lang="de-DE" sz="2700" b="1" kern="0" dirty="0" err="1">
                <a:solidFill>
                  <a:srgbClr val="FFFF00"/>
                </a:solidFill>
                <a:effectLst>
                  <a:outerShdw blurRad="38100" dist="38100" dir="2700000" algn="tl">
                    <a:srgbClr val="000000"/>
                  </a:outerShdw>
                </a:effectLst>
                <a:latin typeface="+mj-lt"/>
                <a:ea typeface="+mj-ea"/>
                <a:cs typeface="+mj-cs"/>
              </a:rPr>
              <a:t>Keynesian</a:t>
            </a:r>
            <a:r>
              <a:rPr lang="de-DE" sz="2700" b="1" kern="0" dirty="0">
                <a:solidFill>
                  <a:srgbClr val="FFFF00"/>
                </a:solidFill>
                <a:effectLst>
                  <a:outerShdw blurRad="38100" dist="38100" dir="2700000" algn="tl">
                    <a:srgbClr val="000000"/>
                  </a:outerShdw>
                </a:effectLst>
                <a:latin typeface="+mj-lt"/>
                <a:ea typeface="+mj-ea"/>
                <a:cs typeface="+mj-cs"/>
              </a:rPr>
              <a:t> Model </a:t>
            </a:r>
            <a:r>
              <a:rPr lang="de-DE" sz="2700" b="1" kern="0" dirty="0" err="1">
                <a:solidFill>
                  <a:srgbClr val="FFFF00"/>
                </a:solidFill>
                <a:effectLst>
                  <a:outerShdw blurRad="38100" dist="38100" dir="2700000" algn="tl">
                    <a:srgbClr val="000000"/>
                  </a:outerShdw>
                </a:effectLst>
                <a:latin typeface="+mj-lt"/>
                <a:ea typeface="+mj-ea"/>
                <a:cs typeface="+mj-cs"/>
              </a:rPr>
              <a:t>and</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its</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Policy</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Implications</a:t>
            </a:r>
            <a:br>
              <a:rPr lang="de-DE" sz="2700" b="1" kern="0" dirty="0">
                <a:solidFill>
                  <a:srgbClr val="FFFF00"/>
                </a:solidFill>
                <a:effectLst>
                  <a:outerShdw blurRad="38100" dist="38100" dir="2700000" algn="tl">
                    <a:srgbClr val="000000"/>
                  </a:outerShdw>
                </a:effectLst>
                <a:latin typeface="+mj-lt"/>
                <a:ea typeface="+mj-ea"/>
                <a:cs typeface="+mj-cs"/>
              </a:rPr>
            </a:br>
            <a:r>
              <a:rPr lang="de-DE" sz="2400" b="1" kern="0" dirty="0">
                <a:solidFill>
                  <a:srgbClr val="FFFF00"/>
                </a:solidFill>
                <a:effectLst>
                  <a:outerShdw blurRad="38100" dist="38100" dir="2700000" algn="tl">
                    <a:srgbClr val="000000"/>
                  </a:outerShdw>
                </a:effectLst>
                <a:latin typeface="+mj-lt"/>
                <a:ea typeface="+mj-ea"/>
                <a:cs typeface="+mj-cs"/>
              </a:rPr>
              <a:t>4.1. The </a:t>
            </a:r>
            <a:r>
              <a:rPr lang="de-DE" sz="2400" b="1" kern="0" dirty="0" err="1">
                <a:solidFill>
                  <a:srgbClr val="FFFF00"/>
                </a:solidFill>
                <a:effectLst>
                  <a:outerShdw blurRad="38100" dist="38100" dir="2700000" algn="tl">
                    <a:srgbClr val="000000"/>
                  </a:outerShdw>
                </a:effectLst>
                <a:latin typeface="+mj-lt"/>
                <a:ea typeface="+mj-ea"/>
                <a:cs typeface="+mj-cs"/>
              </a:rPr>
              <a:t>Keynesian</a:t>
            </a:r>
            <a:r>
              <a:rPr lang="de-DE" sz="2400" b="1" kern="0" dirty="0">
                <a:solidFill>
                  <a:srgbClr val="FFFF00"/>
                </a:solidFill>
                <a:effectLst>
                  <a:outerShdw blurRad="38100" dist="38100" dir="2700000" algn="tl">
                    <a:srgbClr val="000000"/>
                  </a:outerShdw>
                </a:effectLst>
                <a:latin typeface="+mj-lt"/>
                <a:ea typeface="+mj-ea"/>
                <a:cs typeface="+mj-cs"/>
              </a:rPr>
              <a:t> </a:t>
            </a:r>
            <a:r>
              <a:rPr lang="de-DE" sz="2400" b="1" kern="0" dirty="0" err="1">
                <a:solidFill>
                  <a:srgbClr val="FFFF00"/>
                </a:solidFill>
                <a:effectLst>
                  <a:outerShdw blurRad="38100" dist="38100" dir="2700000" algn="tl">
                    <a:srgbClr val="000000"/>
                  </a:outerShdw>
                </a:effectLst>
                <a:latin typeface="+mj-lt"/>
                <a:ea typeface="+mj-ea"/>
                <a:cs typeface="+mj-cs"/>
              </a:rPr>
              <a:t>Theory</a:t>
            </a:r>
            <a:endParaRPr lang="de-DE" sz="2400" b="1" kern="0" dirty="0">
              <a:solidFill>
                <a:srgbClr val="FFFF00"/>
              </a:solidFill>
              <a:effectLst>
                <a:outerShdw blurRad="38100" dist="38100" dir="2700000" algn="tl">
                  <a:srgbClr val="000000"/>
                </a:outerShdw>
              </a:effectLst>
              <a:latin typeface="+mj-lt"/>
              <a:ea typeface="+mj-ea"/>
              <a:cs typeface="+mj-cs"/>
            </a:endParaRPr>
          </a:p>
        </p:txBody>
      </p:sp>
      <p:sp>
        <p:nvSpPr>
          <p:cNvPr id="41990" name="Line 7"/>
          <p:cNvSpPr>
            <a:spLocks noChangeShapeType="1"/>
          </p:cNvSpPr>
          <p:nvPr/>
        </p:nvSpPr>
        <p:spPr bwMode="auto">
          <a:xfrm flipV="1">
            <a:off x="927100" y="825500"/>
            <a:ext cx="0" cy="54864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1991" name="Line 8"/>
          <p:cNvSpPr>
            <a:spLocks noChangeShapeType="1"/>
          </p:cNvSpPr>
          <p:nvPr/>
        </p:nvSpPr>
        <p:spPr bwMode="auto">
          <a:xfrm rot="5400000" flipV="1">
            <a:off x="4935538" y="2293938"/>
            <a:ext cx="0" cy="79883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1992" name="Line 9"/>
          <p:cNvSpPr>
            <a:spLocks noChangeShapeType="1"/>
          </p:cNvSpPr>
          <p:nvPr/>
        </p:nvSpPr>
        <p:spPr bwMode="auto">
          <a:xfrm>
            <a:off x="1525588" y="62118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1993" name="Text Box 15"/>
          <p:cNvSpPr txBox="1">
            <a:spLocks noChangeArrowheads="1"/>
          </p:cNvSpPr>
          <p:nvPr/>
        </p:nvSpPr>
        <p:spPr bwMode="auto">
          <a:xfrm>
            <a:off x="1265238" y="6410325"/>
            <a:ext cx="5016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0,5  </a:t>
            </a:r>
          </a:p>
        </p:txBody>
      </p:sp>
      <p:sp>
        <p:nvSpPr>
          <p:cNvPr id="41994" name="Line 11"/>
          <p:cNvSpPr>
            <a:spLocks noChangeShapeType="1"/>
          </p:cNvSpPr>
          <p:nvPr/>
        </p:nvSpPr>
        <p:spPr bwMode="auto">
          <a:xfrm>
            <a:off x="21367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1995" name="Text Box 15"/>
          <p:cNvSpPr txBox="1">
            <a:spLocks noChangeArrowheads="1"/>
          </p:cNvSpPr>
          <p:nvPr/>
        </p:nvSpPr>
        <p:spPr bwMode="auto">
          <a:xfrm>
            <a:off x="1914525" y="6411913"/>
            <a:ext cx="4381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1,0  </a:t>
            </a:r>
          </a:p>
        </p:txBody>
      </p:sp>
      <p:sp>
        <p:nvSpPr>
          <p:cNvPr id="41996" name="Line 13"/>
          <p:cNvSpPr>
            <a:spLocks noChangeShapeType="1"/>
          </p:cNvSpPr>
          <p:nvPr/>
        </p:nvSpPr>
        <p:spPr bwMode="auto">
          <a:xfrm>
            <a:off x="27590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1997" name="Text Box 15"/>
          <p:cNvSpPr txBox="1">
            <a:spLocks noChangeArrowheads="1"/>
          </p:cNvSpPr>
          <p:nvPr/>
        </p:nvSpPr>
        <p:spPr bwMode="auto">
          <a:xfrm>
            <a:off x="2498725" y="6424613"/>
            <a:ext cx="51435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1,5  </a:t>
            </a:r>
          </a:p>
        </p:txBody>
      </p:sp>
      <p:sp>
        <p:nvSpPr>
          <p:cNvPr id="41998" name="Line 15"/>
          <p:cNvSpPr>
            <a:spLocks noChangeShapeType="1"/>
          </p:cNvSpPr>
          <p:nvPr/>
        </p:nvSpPr>
        <p:spPr bwMode="auto">
          <a:xfrm>
            <a:off x="33702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1999" name="Text Box 15"/>
          <p:cNvSpPr txBox="1">
            <a:spLocks noChangeArrowheads="1"/>
          </p:cNvSpPr>
          <p:nvPr/>
        </p:nvSpPr>
        <p:spPr bwMode="auto">
          <a:xfrm>
            <a:off x="31480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2,0  </a:t>
            </a:r>
          </a:p>
        </p:txBody>
      </p:sp>
      <p:sp>
        <p:nvSpPr>
          <p:cNvPr id="42000" name="Line 17"/>
          <p:cNvSpPr>
            <a:spLocks noChangeShapeType="1"/>
          </p:cNvSpPr>
          <p:nvPr/>
        </p:nvSpPr>
        <p:spPr bwMode="auto">
          <a:xfrm>
            <a:off x="3981450" y="622935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2001" name="Text Box 15"/>
          <p:cNvSpPr txBox="1">
            <a:spLocks noChangeArrowheads="1"/>
          </p:cNvSpPr>
          <p:nvPr/>
        </p:nvSpPr>
        <p:spPr bwMode="auto">
          <a:xfrm>
            <a:off x="3708400" y="6415088"/>
            <a:ext cx="5270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2,5 </a:t>
            </a:r>
          </a:p>
        </p:txBody>
      </p:sp>
      <p:sp>
        <p:nvSpPr>
          <p:cNvPr id="42002" name="Line 19"/>
          <p:cNvSpPr>
            <a:spLocks noChangeShapeType="1"/>
          </p:cNvSpPr>
          <p:nvPr/>
        </p:nvSpPr>
        <p:spPr bwMode="auto">
          <a:xfrm>
            <a:off x="4592638" y="62182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2003" name="Text Box 15"/>
          <p:cNvSpPr txBox="1">
            <a:spLocks noChangeArrowheads="1"/>
          </p:cNvSpPr>
          <p:nvPr/>
        </p:nvSpPr>
        <p:spPr bwMode="auto">
          <a:xfrm>
            <a:off x="4319588" y="6403975"/>
            <a:ext cx="527050"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3,0 </a:t>
            </a:r>
          </a:p>
        </p:txBody>
      </p:sp>
      <p:sp>
        <p:nvSpPr>
          <p:cNvPr id="42004" name="Line 21"/>
          <p:cNvSpPr>
            <a:spLocks noChangeShapeType="1"/>
          </p:cNvSpPr>
          <p:nvPr/>
        </p:nvSpPr>
        <p:spPr bwMode="auto">
          <a:xfrm>
            <a:off x="5203825" y="621982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2005" name="Text Box 15"/>
          <p:cNvSpPr txBox="1">
            <a:spLocks noChangeArrowheads="1"/>
          </p:cNvSpPr>
          <p:nvPr/>
        </p:nvSpPr>
        <p:spPr bwMode="auto">
          <a:xfrm>
            <a:off x="4892675" y="6405563"/>
            <a:ext cx="5905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3,5  </a:t>
            </a:r>
          </a:p>
        </p:txBody>
      </p:sp>
      <p:sp>
        <p:nvSpPr>
          <p:cNvPr id="42006" name="Line 23"/>
          <p:cNvSpPr>
            <a:spLocks noChangeShapeType="1"/>
          </p:cNvSpPr>
          <p:nvPr/>
        </p:nvSpPr>
        <p:spPr bwMode="auto">
          <a:xfrm>
            <a:off x="5815013" y="622141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2007" name="Text Box 15"/>
          <p:cNvSpPr txBox="1">
            <a:spLocks noChangeArrowheads="1"/>
          </p:cNvSpPr>
          <p:nvPr/>
        </p:nvSpPr>
        <p:spPr bwMode="auto">
          <a:xfrm>
            <a:off x="5554663" y="6419850"/>
            <a:ext cx="488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4,0  </a:t>
            </a:r>
          </a:p>
        </p:txBody>
      </p:sp>
      <p:sp>
        <p:nvSpPr>
          <p:cNvPr id="42008" name="Line 25"/>
          <p:cNvSpPr>
            <a:spLocks noChangeShapeType="1"/>
          </p:cNvSpPr>
          <p:nvPr/>
        </p:nvSpPr>
        <p:spPr bwMode="auto">
          <a:xfrm>
            <a:off x="6426200" y="622300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2009" name="Text Box 15"/>
          <p:cNvSpPr txBox="1">
            <a:spLocks noChangeArrowheads="1"/>
          </p:cNvSpPr>
          <p:nvPr/>
        </p:nvSpPr>
        <p:spPr bwMode="auto">
          <a:xfrm>
            <a:off x="6153150" y="6421438"/>
            <a:ext cx="5143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4,5  </a:t>
            </a:r>
          </a:p>
        </p:txBody>
      </p:sp>
      <p:sp>
        <p:nvSpPr>
          <p:cNvPr id="42010" name="Line 27"/>
          <p:cNvSpPr>
            <a:spLocks noChangeShapeType="1"/>
          </p:cNvSpPr>
          <p:nvPr/>
        </p:nvSpPr>
        <p:spPr bwMode="auto">
          <a:xfrm>
            <a:off x="7050088" y="62245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2011" name="Text Box 15"/>
          <p:cNvSpPr txBox="1">
            <a:spLocks noChangeArrowheads="1"/>
          </p:cNvSpPr>
          <p:nvPr/>
        </p:nvSpPr>
        <p:spPr bwMode="auto">
          <a:xfrm>
            <a:off x="6777038" y="6423025"/>
            <a:ext cx="514350"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5,0 </a:t>
            </a:r>
          </a:p>
        </p:txBody>
      </p:sp>
      <p:sp>
        <p:nvSpPr>
          <p:cNvPr id="42012" name="Line 29"/>
          <p:cNvSpPr>
            <a:spLocks noChangeShapeType="1"/>
          </p:cNvSpPr>
          <p:nvPr/>
        </p:nvSpPr>
        <p:spPr bwMode="auto">
          <a:xfrm>
            <a:off x="76485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2013" name="Text Box 15"/>
          <p:cNvSpPr txBox="1">
            <a:spLocks noChangeArrowheads="1"/>
          </p:cNvSpPr>
          <p:nvPr/>
        </p:nvSpPr>
        <p:spPr bwMode="auto">
          <a:xfrm>
            <a:off x="7388225" y="6399213"/>
            <a:ext cx="5016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5,5  </a:t>
            </a:r>
          </a:p>
        </p:txBody>
      </p:sp>
      <p:sp>
        <p:nvSpPr>
          <p:cNvPr id="42014" name="Line 31"/>
          <p:cNvSpPr>
            <a:spLocks noChangeShapeType="1"/>
          </p:cNvSpPr>
          <p:nvPr/>
        </p:nvSpPr>
        <p:spPr bwMode="auto">
          <a:xfrm>
            <a:off x="82597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2015" name="Text Box 15"/>
          <p:cNvSpPr txBox="1">
            <a:spLocks noChangeArrowheads="1"/>
          </p:cNvSpPr>
          <p:nvPr/>
        </p:nvSpPr>
        <p:spPr bwMode="auto">
          <a:xfrm>
            <a:off x="80375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6,0  </a:t>
            </a:r>
          </a:p>
        </p:txBody>
      </p:sp>
      <p:sp>
        <p:nvSpPr>
          <p:cNvPr id="42016" name="AutoShape 23"/>
          <p:cNvSpPr>
            <a:spLocks noChangeArrowheads="1"/>
          </p:cNvSpPr>
          <p:nvPr/>
        </p:nvSpPr>
        <p:spPr bwMode="auto">
          <a:xfrm>
            <a:off x="4927600" y="963613"/>
            <a:ext cx="3094038" cy="18224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chemeClr val="bg1"/>
                </a:solidFill>
              </a:rPr>
              <a:t>The return per price change will typically decrease, if the number of price changes per year grows.</a:t>
            </a:r>
          </a:p>
        </p:txBody>
      </p:sp>
      <p:sp>
        <p:nvSpPr>
          <p:cNvPr id="42017" name="Text Box 10"/>
          <p:cNvSpPr txBox="1">
            <a:spLocks noChangeArrowheads="1"/>
          </p:cNvSpPr>
          <p:nvPr/>
        </p:nvSpPr>
        <p:spPr bwMode="auto">
          <a:xfrm>
            <a:off x="6239959" y="5018882"/>
            <a:ext cx="183991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dirty="0">
                <a:solidFill>
                  <a:srgbClr val="66FFFF"/>
                </a:solidFill>
              </a:rPr>
              <a:t>Return per Price Change</a:t>
            </a:r>
          </a:p>
        </p:txBody>
      </p:sp>
      <p:sp>
        <p:nvSpPr>
          <p:cNvPr id="985125" name="Line 37"/>
          <p:cNvSpPr>
            <a:spLocks noChangeShapeType="1"/>
          </p:cNvSpPr>
          <p:nvPr/>
        </p:nvSpPr>
        <p:spPr bwMode="auto">
          <a:xfrm flipH="1" flipV="1">
            <a:off x="1525588" y="3094038"/>
            <a:ext cx="0" cy="3219450"/>
          </a:xfrm>
          <a:prstGeom prst="line">
            <a:avLst/>
          </a:prstGeom>
          <a:noFill/>
          <a:ln w="31750">
            <a:solidFill>
              <a:srgbClr val="FFFF00"/>
            </a:solidFill>
            <a:prstDash val="sysDot"/>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985126" name="AutoShape 22"/>
          <p:cNvSpPr>
            <a:spLocks/>
          </p:cNvSpPr>
          <p:nvPr/>
        </p:nvSpPr>
        <p:spPr bwMode="auto">
          <a:xfrm>
            <a:off x="1552575" y="3168650"/>
            <a:ext cx="241300" cy="3082925"/>
          </a:xfrm>
          <a:prstGeom prst="rightBrace">
            <a:avLst>
              <a:gd name="adj1" fmla="val 175497"/>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85128" name="Line 40"/>
          <p:cNvSpPr>
            <a:spLocks noChangeShapeType="1"/>
          </p:cNvSpPr>
          <p:nvPr/>
        </p:nvSpPr>
        <p:spPr bwMode="auto">
          <a:xfrm flipH="1" flipV="1">
            <a:off x="5819775" y="5513388"/>
            <a:ext cx="0" cy="738187"/>
          </a:xfrm>
          <a:prstGeom prst="line">
            <a:avLst/>
          </a:prstGeom>
          <a:noFill/>
          <a:ln w="31750">
            <a:solidFill>
              <a:srgbClr val="FFFF00"/>
            </a:solidFill>
            <a:prstDash val="sysDot"/>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2022" name="Text Box 15"/>
          <p:cNvSpPr txBox="1">
            <a:spLocks noChangeArrowheads="1"/>
          </p:cNvSpPr>
          <p:nvPr/>
        </p:nvSpPr>
        <p:spPr bwMode="auto">
          <a:xfrm>
            <a:off x="973138" y="923925"/>
            <a:ext cx="361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a:t>
            </a:r>
          </a:p>
        </p:txBody>
      </p:sp>
      <p:sp>
        <p:nvSpPr>
          <p:cNvPr id="42023" name="Line 28"/>
          <p:cNvSpPr>
            <a:spLocks noChangeShapeType="1"/>
          </p:cNvSpPr>
          <p:nvPr/>
        </p:nvSpPr>
        <p:spPr bwMode="auto">
          <a:xfrm>
            <a:off x="927100" y="2752725"/>
            <a:ext cx="5483225" cy="3122613"/>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85129" name="AutoShape 22"/>
          <p:cNvSpPr>
            <a:spLocks/>
          </p:cNvSpPr>
          <p:nvPr/>
        </p:nvSpPr>
        <p:spPr bwMode="auto">
          <a:xfrm>
            <a:off x="5886450" y="5588000"/>
            <a:ext cx="206375" cy="679450"/>
          </a:xfrm>
          <a:prstGeom prst="rightBrace">
            <a:avLst>
              <a:gd name="adj1" fmla="val 40361"/>
              <a:gd name="adj2" fmla="val 24602"/>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85127" name="AutoShape 23"/>
          <p:cNvSpPr>
            <a:spLocks noChangeArrowheads="1"/>
          </p:cNvSpPr>
          <p:nvPr/>
        </p:nvSpPr>
        <p:spPr bwMode="auto">
          <a:xfrm>
            <a:off x="1943100" y="2741613"/>
            <a:ext cx="2674938" cy="31686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chemeClr val="bg1"/>
                </a:solidFill>
              </a:rPr>
              <a:t>The return of 1 price change every 2 years will normally be quite high, since it is very likely that </a:t>
            </a:r>
            <a:r>
              <a:rPr lang="en-US" altLang="en-US" sz="2000" dirty="0">
                <a:solidFill>
                  <a:srgbClr val="FF0000"/>
                </a:solidFill>
              </a:rPr>
              <a:t>significant changes</a:t>
            </a:r>
            <a:r>
              <a:rPr lang="en-US" altLang="en-US" sz="2000" dirty="0">
                <a:solidFill>
                  <a:schemeClr val="bg1"/>
                </a:solidFill>
              </a:rPr>
              <a:t> of production costs and demand strength will occur </a:t>
            </a:r>
            <a:r>
              <a:rPr lang="en-US" altLang="en-US" sz="2000" dirty="0">
                <a:solidFill>
                  <a:srgbClr val="FF0000"/>
                </a:solidFill>
              </a:rPr>
              <a:t>within</a:t>
            </a:r>
            <a:r>
              <a:rPr lang="en-US" altLang="en-US" sz="2000" dirty="0">
                <a:solidFill>
                  <a:schemeClr val="bg1"/>
                </a:solidFill>
              </a:rPr>
              <a:t> a time span of </a:t>
            </a:r>
            <a:r>
              <a:rPr lang="en-US" altLang="en-US" sz="2000" dirty="0">
                <a:solidFill>
                  <a:srgbClr val="FF0000"/>
                </a:solidFill>
              </a:rPr>
              <a:t>2 years</a:t>
            </a:r>
            <a:r>
              <a:rPr lang="en-US" altLang="en-US" sz="2000" dirty="0">
                <a:solidFill>
                  <a:schemeClr val="bg1"/>
                </a:solidFill>
              </a:rPr>
              <a:t>.</a:t>
            </a:r>
          </a:p>
        </p:txBody>
      </p:sp>
      <p:sp>
        <p:nvSpPr>
          <p:cNvPr id="42" name="AutoShape 23">
            <a:extLst>
              <a:ext uri="{FF2B5EF4-FFF2-40B4-BE49-F238E27FC236}">
                <a16:creationId xmlns:a16="http://schemas.microsoft.com/office/drawing/2014/main" id="{6A52C0CA-C2B7-42E7-91D0-7A0E4873EC99}"/>
              </a:ext>
            </a:extLst>
          </p:cNvPr>
          <p:cNvSpPr>
            <a:spLocks noChangeArrowheads="1"/>
          </p:cNvSpPr>
          <p:nvPr/>
        </p:nvSpPr>
        <p:spPr bwMode="auto">
          <a:xfrm>
            <a:off x="6211888" y="2997200"/>
            <a:ext cx="2779712" cy="28765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chemeClr val="bg1"/>
                </a:solidFill>
              </a:rPr>
              <a:t>The return of 4 price changes per year will normally be lower, since it is </a:t>
            </a:r>
            <a:r>
              <a:rPr lang="en-US" altLang="en-US" sz="2000" dirty="0">
                <a:solidFill>
                  <a:srgbClr val="FF0000"/>
                </a:solidFill>
              </a:rPr>
              <a:t>not so likely</a:t>
            </a:r>
            <a:r>
              <a:rPr lang="en-US" altLang="en-US" sz="2000" dirty="0">
                <a:solidFill>
                  <a:schemeClr val="bg1"/>
                </a:solidFill>
              </a:rPr>
              <a:t> that </a:t>
            </a:r>
            <a:r>
              <a:rPr lang="en-US" altLang="en-US" sz="2000" dirty="0">
                <a:solidFill>
                  <a:srgbClr val="FF0000"/>
                </a:solidFill>
              </a:rPr>
              <a:t>significant </a:t>
            </a:r>
            <a:r>
              <a:rPr lang="en-US" altLang="en-US" sz="2000" dirty="0" err="1">
                <a:solidFill>
                  <a:srgbClr val="FF0000"/>
                </a:solidFill>
              </a:rPr>
              <a:t>chan-ges</a:t>
            </a:r>
            <a:r>
              <a:rPr lang="en-US" altLang="en-US" sz="2000" dirty="0">
                <a:solidFill>
                  <a:schemeClr val="bg1"/>
                </a:solidFill>
              </a:rPr>
              <a:t> of production costs and demand strength will occur </a:t>
            </a:r>
            <a:r>
              <a:rPr lang="en-US" altLang="en-US" sz="2000" dirty="0">
                <a:solidFill>
                  <a:srgbClr val="FF0000"/>
                </a:solidFill>
              </a:rPr>
              <a:t>every quarter</a:t>
            </a:r>
            <a:r>
              <a:rPr lang="en-US" altLang="en-US" sz="2000" dirty="0">
                <a:solidFill>
                  <a:schemeClr val="bg1"/>
                </a:solidFill>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8512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8512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8512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8512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8512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5125" grpId="0" animBg="1"/>
      <p:bldP spid="985126" grpId="0" animBg="1"/>
      <p:bldP spid="985128" grpId="0" animBg="1"/>
      <p:bldP spid="985129" grpId="0" animBg="1"/>
      <p:bldP spid="985127" grpId="0" animBg="1"/>
      <p:bldP spid="42" grpId="0" animBg="1"/>
    </p:bldLst>
  </p:timing>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301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3DB43C7-D070-40C7-82C6-514307817AB9}" type="slidenum">
              <a:rPr lang="de-DE" altLang="en-US" sz="1600" smtClean="0"/>
              <a:pPr>
                <a:spcBef>
                  <a:spcPct val="0"/>
                </a:spcBef>
                <a:buClrTx/>
                <a:buFontTx/>
                <a:buNone/>
              </a:pPr>
              <a:t>26</a:t>
            </a:fld>
            <a:r>
              <a:rPr lang="de-DE" altLang="en-US" sz="1600"/>
              <a:t> -</a:t>
            </a:r>
          </a:p>
        </p:txBody>
      </p:sp>
      <p:sp>
        <p:nvSpPr>
          <p:cNvPr id="43011" name="Text Box 10"/>
          <p:cNvSpPr txBox="1">
            <a:spLocks noChangeArrowheads="1"/>
          </p:cNvSpPr>
          <p:nvPr/>
        </p:nvSpPr>
        <p:spPr bwMode="auto">
          <a:xfrm>
            <a:off x="7213600" y="3768725"/>
            <a:ext cx="1879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FF"/>
                </a:solidFill>
              </a:rPr>
              <a:t>Costs per Price Change</a:t>
            </a:r>
          </a:p>
        </p:txBody>
      </p:sp>
      <p:sp>
        <p:nvSpPr>
          <p:cNvPr id="43012" name="Text Box 15"/>
          <p:cNvSpPr txBox="1">
            <a:spLocks noChangeArrowheads="1"/>
          </p:cNvSpPr>
          <p:nvPr/>
        </p:nvSpPr>
        <p:spPr bwMode="auto">
          <a:xfrm>
            <a:off x="4768850" y="5875338"/>
            <a:ext cx="4222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Number of Price Changes per Year  </a:t>
            </a:r>
          </a:p>
        </p:txBody>
      </p:sp>
      <p:sp>
        <p:nvSpPr>
          <p:cNvPr id="43013" name="Text Box 18"/>
          <p:cNvSpPr txBox="1">
            <a:spLocks noChangeArrowheads="1"/>
          </p:cNvSpPr>
          <p:nvPr/>
        </p:nvSpPr>
        <p:spPr bwMode="auto">
          <a:xfrm>
            <a:off x="977900" y="715963"/>
            <a:ext cx="447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endParaRPr lang="en-US" altLang="en-US" sz="1800" b="1"/>
          </a:p>
        </p:txBody>
      </p:sp>
      <p:sp>
        <p:nvSpPr>
          <p:cNvPr id="8258562" name="Rectangle 2"/>
          <p:cNvSpPr>
            <a:spLocks noChangeArrowheads="1"/>
          </p:cNvSpPr>
          <p:nvPr/>
        </p:nvSpPr>
        <p:spPr bwMode="auto">
          <a:xfrm>
            <a:off x="0" y="31750"/>
            <a:ext cx="9144000" cy="947738"/>
          </a:xfrm>
          <a:prstGeom prst="rect">
            <a:avLst/>
          </a:prstGeom>
          <a:noFill/>
          <a:ln w="9525">
            <a:noFill/>
            <a:miter lim="800000"/>
            <a:headEnd/>
            <a:tailEnd/>
          </a:ln>
        </p:spPr>
        <p:txBody>
          <a:bodyPr anchor="ctr"/>
          <a:lstStyle/>
          <a:p>
            <a:pPr algn="ctr" eaLnBrk="1" hangingPunct="1">
              <a:defRPr/>
            </a:pPr>
            <a:r>
              <a:rPr lang="de-DE" sz="2700" b="1" kern="0" dirty="0">
                <a:solidFill>
                  <a:srgbClr val="FFFF00"/>
                </a:solidFill>
                <a:effectLst>
                  <a:outerShdw blurRad="38100" dist="38100" dir="2700000" algn="tl">
                    <a:srgbClr val="000000"/>
                  </a:outerShdw>
                </a:effectLst>
                <a:latin typeface="+mj-lt"/>
                <a:ea typeface="+mj-ea"/>
                <a:cs typeface="+mj-cs"/>
              </a:rPr>
              <a:t>4. The </a:t>
            </a:r>
            <a:r>
              <a:rPr lang="de-DE" sz="2700" b="1" kern="0" dirty="0" err="1">
                <a:solidFill>
                  <a:srgbClr val="FFFF00"/>
                </a:solidFill>
                <a:effectLst>
                  <a:outerShdw blurRad="38100" dist="38100" dir="2700000" algn="tl">
                    <a:srgbClr val="000000"/>
                  </a:outerShdw>
                </a:effectLst>
                <a:latin typeface="+mj-lt"/>
                <a:ea typeface="+mj-ea"/>
                <a:cs typeface="+mj-cs"/>
              </a:rPr>
              <a:t>Keynesian</a:t>
            </a:r>
            <a:r>
              <a:rPr lang="de-DE" sz="2700" b="1" kern="0" dirty="0">
                <a:solidFill>
                  <a:srgbClr val="FFFF00"/>
                </a:solidFill>
                <a:effectLst>
                  <a:outerShdw blurRad="38100" dist="38100" dir="2700000" algn="tl">
                    <a:srgbClr val="000000"/>
                  </a:outerShdw>
                </a:effectLst>
                <a:latin typeface="+mj-lt"/>
                <a:ea typeface="+mj-ea"/>
                <a:cs typeface="+mj-cs"/>
              </a:rPr>
              <a:t> Model </a:t>
            </a:r>
            <a:r>
              <a:rPr lang="de-DE" sz="2700" b="1" kern="0" dirty="0" err="1">
                <a:solidFill>
                  <a:srgbClr val="FFFF00"/>
                </a:solidFill>
                <a:effectLst>
                  <a:outerShdw blurRad="38100" dist="38100" dir="2700000" algn="tl">
                    <a:srgbClr val="000000"/>
                  </a:outerShdw>
                </a:effectLst>
                <a:latin typeface="+mj-lt"/>
                <a:ea typeface="+mj-ea"/>
                <a:cs typeface="+mj-cs"/>
              </a:rPr>
              <a:t>and</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its</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Policy</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Implications</a:t>
            </a:r>
            <a:br>
              <a:rPr lang="de-DE" sz="2700" b="1" kern="0" dirty="0">
                <a:solidFill>
                  <a:srgbClr val="FFFF00"/>
                </a:solidFill>
                <a:effectLst>
                  <a:outerShdw blurRad="38100" dist="38100" dir="2700000" algn="tl">
                    <a:srgbClr val="000000"/>
                  </a:outerShdw>
                </a:effectLst>
                <a:latin typeface="+mj-lt"/>
                <a:ea typeface="+mj-ea"/>
                <a:cs typeface="+mj-cs"/>
              </a:rPr>
            </a:br>
            <a:r>
              <a:rPr lang="de-DE" sz="2400" b="1" kern="0" dirty="0">
                <a:solidFill>
                  <a:srgbClr val="FFFF00"/>
                </a:solidFill>
                <a:effectLst>
                  <a:outerShdw blurRad="38100" dist="38100" dir="2700000" algn="tl">
                    <a:srgbClr val="000000"/>
                  </a:outerShdw>
                </a:effectLst>
                <a:latin typeface="+mj-lt"/>
                <a:ea typeface="+mj-ea"/>
                <a:cs typeface="+mj-cs"/>
              </a:rPr>
              <a:t>4.1. The </a:t>
            </a:r>
            <a:r>
              <a:rPr lang="de-DE" sz="2400" b="1" kern="0" dirty="0" err="1">
                <a:solidFill>
                  <a:srgbClr val="FFFF00"/>
                </a:solidFill>
                <a:effectLst>
                  <a:outerShdw blurRad="38100" dist="38100" dir="2700000" algn="tl">
                    <a:srgbClr val="000000"/>
                  </a:outerShdw>
                </a:effectLst>
                <a:latin typeface="+mj-lt"/>
                <a:ea typeface="+mj-ea"/>
                <a:cs typeface="+mj-cs"/>
              </a:rPr>
              <a:t>Keynesian</a:t>
            </a:r>
            <a:r>
              <a:rPr lang="de-DE" sz="2400" b="1" kern="0" dirty="0">
                <a:solidFill>
                  <a:srgbClr val="FFFF00"/>
                </a:solidFill>
                <a:effectLst>
                  <a:outerShdw blurRad="38100" dist="38100" dir="2700000" algn="tl">
                    <a:srgbClr val="000000"/>
                  </a:outerShdw>
                </a:effectLst>
                <a:latin typeface="+mj-lt"/>
                <a:ea typeface="+mj-ea"/>
                <a:cs typeface="+mj-cs"/>
              </a:rPr>
              <a:t> </a:t>
            </a:r>
            <a:r>
              <a:rPr lang="de-DE" sz="2400" b="1" kern="0" dirty="0" err="1">
                <a:solidFill>
                  <a:srgbClr val="FFFF00"/>
                </a:solidFill>
                <a:effectLst>
                  <a:outerShdw blurRad="38100" dist="38100" dir="2700000" algn="tl">
                    <a:srgbClr val="000000"/>
                  </a:outerShdw>
                </a:effectLst>
                <a:latin typeface="+mj-lt"/>
                <a:ea typeface="+mj-ea"/>
                <a:cs typeface="+mj-cs"/>
              </a:rPr>
              <a:t>Theory</a:t>
            </a:r>
            <a:endParaRPr lang="de-DE" sz="2400" b="1" kern="0" dirty="0">
              <a:solidFill>
                <a:srgbClr val="FFFF00"/>
              </a:solidFill>
              <a:effectLst>
                <a:outerShdw blurRad="38100" dist="38100" dir="2700000" algn="tl">
                  <a:srgbClr val="000000"/>
                </a:outerShdw>
              </a:effectLst>
              <a:latin typeface="+mj-lt"/>
              <a:ea typeface="+mj-ea"/>
              <a:cs typeface="+mj-cs"/>
            </a:endParaRPr>
          </a:p>
        </p:txBody>
      </p:sp>
      <p:sp>
        <p:nvSpPr>
          <p:cNvPr id="43015" name="Line 28"/>
          <p:cNvSpPr>
            <a:spLocks noChangeShapeType="1"/>
          </p:cNvSpPr>
          <p:nvPr/>
        </p:nvSpPr>
        <p:spPr bwMode="auto">
          <a:xfrm flipV="1">
            <a:off x="901700" y="4127500"/>
            <a:ext cx="6184900" cy="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43016" name="Text Box 10"/>
          <p:cNvSpPr txBox="1">
            <a:spLocks noChangeArrowheads="1"/>
          </p:cNvSpPr>
          <p:nvPr/>
        </p:nvSpPr>
        <p:spPr bwMode="auto">
          <a:xfrm>
            <a:off x="7215188" y="5027613"/>
            <a:ext cx="183991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FF"/>
                </a:solidFill>
              </a:rPr>
              <a:t>Return per Price Change</a:t>
            </a:r>
          </a:p>
        </p:txBody>
      </p:sp>
      <p:sp>
        <p:nvSpPr>
          <p:cNvPr id="43017" name="Line 9"/>
          <p:cNvSpPr>
            <a:spLocks noChangeShapeType="1"/>
          </p:cNvSpPr>
          <p:nvPr/>
        </p:nvSpPr>
        <p:spPr bwMode="auto">
          <a:xfrm flipV="1">
            <a:off x="927100" y="825500"/>
            <a:ext cx="0" cy="54864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18" name="Line 10"/>
          <p:cNvSpPr>
            <a:spLocks noChangeShapeType="1"/>
          </p:cNvSpPr>
          <p:nvPr/>
        </p:nvSpPr>
        <p:spPr bwMode="auto">
          <a:xfrm rot="5400000" flipV="1">
            <a:off x="4935538" y="2293938"/>
            <a:ext cx="0" cy="79883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19" name="Line 11"/>
          <p:cNvSpPr>
            <a:spLocks noChangeShapeType="1"/>
          </p:cNvSpPr>
          <p:nvPr/>
        </p:nvSpPr>
        <p:spPr bwMode="auto">
          <a:xfrm>
            <a:off x="1525588" y="62118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20" name="Text Box 15"/>
          <p:cNvSpPr txBox="1">
            <a:spLocks noChangeArrowheads="1"/>
          </p:cNvSpPr>
          <p:nvPr/>
        </p:nvSpPr>
        <p:spPr bwMode="auto">
          <a:xfrm>
            <a:off x="1265238" y="6410325"/>
            <a:ext cx="5016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0,5  </a:t>
            </a:r>
          </a:p>
        </p:txBody>
      </p:sp>
      <p:sp>
        <p:nvSpPr>
          <p:cNvPr id="43021" name="Line 13"/>
          <p:cNvSpPr>
            <a:spLocks noChangeShapeType="1"/>
          </p:cNvSpPr>
          <p:nvPr/>
        </p:nvSpPr>
        <p:spPr bwMode="auto">
          <a:xfrm>
            <a:off x="21367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22" name="Text Box 15"/>
          <p:cNvSpPr txBox="1">
            <a:spLocks noChangeArrowheads="1"/>
          </p:cNvSpPr>
          <p:nvPr/>
        </p:nvSpPr>
        <p:spPr bwMode="auto">
          <a:xfrm>
            <a:off x="1914525" y="6411913"/>
            <a:ext cx="4381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1,0  </a:t>
            </a:r>
          </a:p>
        </p:txBody>
      </p:sp>
      <p:sp>
        <p:nvSpPr>
          <p:cNvPr id="43023" name="Line 15"/>
          <p:cNvSpPr>
            <a:spLocks noChangeShapeType="1"/>
          </p:cNvSpPr>
          <p:nvPr/>
        </p:nvSpPr>
        <p:spPr bwMode="auto">
          <a:xfrm>
            <a:off x="27590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24" name="Text Box 15"/>
          <p:cNvSpPr txBox="1">
            <a:spLocks noChangeArrowheads="1"/>
          </p:cNvSpPr>
          <p:nvPr/>
        </p:nvSpPr>
        <p:spPr bwMode="auto">
          <a:xfrm>
            <a:off x="2498725" y="6424613"/>
            <a:ext cx="51435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1,5  </a:t>
            </a:r>
          </a:p>
        </p:txBody>
      </p:sp>
      <p:sp>
        <p:nvSpPr>
          <p:cNvPr id="43025" name="Line 17"/>
          <p:cNvSpPr>
            <a:spLocks noChangeShapeType="1"/>
          </p:cNvSpPr>
          <p:nvPr/>
        </p:nvSpPr>
        <p:spPr bwMode="auto">
          <a:xfrm>
            <a:off x="33702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26" name="Text Box 15"/>
          <p:cNvSpPr txBox="1">
            <a:spLocks noChangeArrowheads="1"/>
          </p:cNvSpPr>
          <p:nvPr/>
        </p:nvSpPr>
        <p:spPr bwMode="auto">
          <a:xfrm>
            <a:off x="31480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2,0  </a:t>
            </a:r>
          </a:p>
        </p:txBody>
      </p:sp>
      <p:sp>
        <p:nvSpPr>
          <p:cNvPr id="43027" name="Line 19"/>
          <p:cNvSpPr>
            <a:spLocks noChangeShapeType="1"/>
          </p:cNvSpPr>
          <p:nvPr/>
        </p:nvSpPr>
        <p:spPr bwMode="auto">
          <a:xfrm>
            <a:off x="3981450" y="622935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28" name="Text Box 15"/>
          <p:cNvSpPr txBox="1">
            <a:spLocks noChangeArrowheads="1"/>
          </p:cNvSpPr>
          <p:nvPr/>
        </p:nvSpPr>
        <p:spPr bwMode="auto">
          <a:xfrm>
            <a:off x="3708400" y="6415088"/>
            <a:ext cx="5270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2,5 </a:t>
            </a:r>
          </a:p>
        </p:txBody>
      </p:sp>
      <p:sp>
        <p:nvSpPr>
          <p:cNvPr id="43029" name="Line 21"/>
          <p:cNvSpPr>
            <a:spLocks noChangeShapeType="1"/>
          </p:cNvSpPr>
          <p:nvPr/>
        </p:nvSpPr>
        <p:spPr bwMode="auto">
          <a:xfrm>
            <a:off x="4592638" y="62182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30" name="Text Box 15"/>
          <p:cNvSpPr txBox="1">
            <a:spLocks noChangeArrowheads="1"/>
          </p:cNvSpPr>
          <p:nvPr/>
        </p:nvSpPr>
        <p:spPr bwMode="auto">
          <a:xfrm>
            <a:off x="4319588" y="6403975"/>
            <a:ext cx="527050"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3,0 </a:t>
            </a:r>
          </a:p>
        </p:txBody>
      </p:sp>
      <p:sp>
        <p:nvSpPr>
          <p:cNvPr id="43031" name="Line 23"/>
          <p:cNvSpPr>
            <a:spLocks noChangeShapeType="1"/>
          </p:cNvSpPr>
          <p:nvPr/>
        </p:nvSpPr>
        <p:spPr bwMode="auto">
          <a:xfrm>
            <a:off x="5203825" y="621982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32" name="Text Box 15"/>
          <p:cNvSpPr txBox="1">
            <a:spLocks noChangeArrowheads="1"/>
          </p:cNvSpPr>
          <p:nvPr/>
        </p:nvSpPr>
        <p:spPr bwMode="auto">
          <a:xfrm>
            <a:off x="4892675" y="6405563"/>
            <a:ext cx="5905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3,5  </a:t>
            </a:r>
          </a:p>
        </p:txBody>
      </p:sp>
      <p:sp>
        <p:nvSpPr>
          <p:cNvPr id="43033" name="Line 25"/>
          <p:cNvSpPr>
            <a:spLocks noChangeShapeType="1"/>
          </p:cNvSpPr>
          <p:nvPr/>
        </p:nvSpPr>
        <p:spPr bwMode="auto">
          <a:xfrm>
            <a:off x="5815013" y="622141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34" name="Text Box 15"/>
          <p:cNvSpPr txBox="1">
            <a:spLocks noChangeArrowheads="1"/>
          </p:cNvSpPr>
          <p:nvPr/>
        </p:nvSpPr>
        <p:spPr bwMode="auto">
          <a:xfrm>
            <a:off x="5554663" y="6419850"/>
            <a:ext cx="488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4,0  </a:t>
            </a:r>
          </a:p>
        </p:txBody>
      </p:sp>
      <p:sp>
        <p:nvSpPr>
          <p:cNvPr id="43035" name="Line 27"/>
          <p:cNvSpPr>
            <a:spLocks noChangeShapeType="1"/>
          </p:cNvSpPr>
          <p:nvPr/>
        </p:nvSpPr>
        <p:spPr bwMode="auto">
          <a:xfrm>
            <a:off x="6426200" y="622300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36" name="Text Box 15"/>
          <p:cNvSpPr txBox="1">
            <a:spLocks noChangeArrowheads="1"/>
          </p:cNvSpPr>
          <p:nvPr/>
        </p:nvSpPr>
        <p:spPr bwMode="auto">
          <a:xfrm>
            <a:off x="6153150" y="6421438"/>
            <a:ext cx="5143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4,5  </a:t>
            </a:r>
          </a:p>
        </p:txBody>
      </p:sp>
      <p:sp>
        <p:nvSpPr>
          <p:cNvPr id="43037" name="Line 29"/>
          <p:cNvSpPr>
            <a:spLocks noChangeShapeType="1"/>
          </p:cNvSpPr>
          <p:nvPr/>
        </p:nvSpPr>
        <p:spPr bwMode="auto">
          <a:xfrm>
            <a:off x="7050088" y="62245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38" name="Text Box 15"/>
          <p:cNvSpPr txBox="1">
            <a:spLocks noChangeArrowheads="1"/>
          </p:cNvSpPr>
          <p:nvPr/>
        </p:nvSpPr>
        <p:spPr bwMode="auto">
          <a:xfrm>
            <a:off x="6777038" y="6423025"/>
            <a:ext cx="514350"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5,0 </a:t>
            </a:r>
          </a:p>
        </p:txBody>
      </p:sp>
      <p:sp>
        <p:nvSpPr>
          <p:cNvPr id="43039" name="Line 31"/>
          <p:cNvSpPr>
            <a:spLocks noChangeShapeType="1"/>
          </p:cNvSpPr>
          <p:nvPr/>
        </p:nvSpPr>
        <p:spPr bwMode="auto">
          <a:xfrm>
            <a:off x="76485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40" name="Text Box 15"/>
          <p:cNvSpPr txBox="1">
            <a:spLocks noChangeArrowheads="1"/>
          </p:cNvSpPr>
          <p:nvPr/>
        </p:nvSpPr>
        <p:spPr bwMode="auto">
          <a:xfrm>
            <a:off x="7388225" y="6399213"/>
            <a:ext cx="5016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5,5  </a:t>
            </a:r>
          </a:p>
        </p:txBody>
      </p:sp>
      <p:sp>
        <p:nvSpPr>
          <p:cNvPr id="43041" name="Line 33"/>
          <p:cNvSpPr>
            <a:spLocks noChangeShapeType="1"/>
          </p:cNvSpPr>
          <p:nvPr/>
        </p:nvSpPr>
        <p:spPr bwMode="auto">
          <a:xfrm>
            <a:off x="82597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3042" name="Text Box 15"/>
          <p:cNvSpPr txBox="1">
            <a:spLocks noChangeArrowheads="1"/>
          </p:cNvSpPr>
          <p:nvPr/>
        </p:nvSpPr>
        <p:spPr bwMode="auto">
          <a:xfrm>
            <a:off x="80375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6,0  </a:t>
            </a:r>
          </a:p>
        </p:txBody>
      </p:sp>
      <p:sp>
        <p:nvSpPr>
          <p:cNvPr id="43043" name="Line 35"/>
          <p:cNvSpPr>
            <a:spLocks noChangeShapeType="1"/>
          </p:cNvSpPr>
          <p:nvPr/>
        </p:nvSpPr>
        <p:spPr bwMode="auto">
          <a:xfrm flipH="1" flipV="1">
            <a:off x="3365500" y="4114800"/>
            <a:ext cx="12700" cy="2184400"/>
          </a:xfrm>
          <a:prstGeom prst="line">
            <a:avLst/>
          </a:prstGeom>
          <a:noFill/>
          <a:ln w="31750">
            <a:solidFill>
              <a:srgbClr val="FFFF00"/>
            </a:solidFill>
            <a:prstDash val="sysDot"/>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983076" name="AutoShape 22"/>
          <p:cNvSpPr>
            <a:spLocks/>
          </p:cNvSpPr>
          <p:nvPr/>
        </p:nvSpPr>
        <p:spPr bwMode="auto">
          <a:xfrm flipH="1">
            <a:off x="1771650" y="3408363"/>
            <a:ext cx="269875" cy="654050"/>
          </a:xfrm>
          <a:prstGeom prst="rightBrace">
            <a:avLst>
              <a:gd name="adj1" fmla="val 3362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83078" name="Line 38"/>
          <p:cNvSpPr>
            <a:spLocks noChangeShapeType="1"/>
          </p:cNvSpPr>
          <p:nvPr/>
        </p:nvSpPr>
        <p:spPr bwMode="auto">
          <a:xfrm flipH="1" flipV="1">
            <a:off x="2133600" y="3408363"/>
            <a:ext cx="1588" cy="2943225"/>
          </a:xfrm>
          <a:prstGeom prst="line">
            <a:avLst/>
          </a:prstGeom>
          <a:noFill/>
          <a:ln w="31750">
            <a:solidFill>
              <a:srgbClr val="FFFF00"/>
            </a:solidFill>
            <a:prstDash val="sysDot"/>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983079" name="Line 39"/>
          <p:cNvSpPr>
            <a:spLocks noChangeShapeType="1"/>
          </p:cNvSpPr>
          <p:nvPr/>
        </p:nvSpPr>
        <p:spPr bwMode="auto">
          <a:xfrm>
            <a:off x="2184400" y="6070600"/>
            <a:ext cx="1155700" cy="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983080" name="AutoShape 23"/>
          <p:cNvSpPr>
            <a:spLocks noChangeArrowheads="1"/>
          </p:cNvSpPr>
          <p:nvPr/>
        </p:nvSpPr>
        <p:spPr bwMode="auto">
          <a:xfrm>
            <a:off x="1614488" y="5207000"/>
            <a:ext cx="2192337" cy="6794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dirty="0">
                <a:solidFill>
                  <a:schemeClr val="bg1"/>
                </a:solidFill>
              </a:rPr>
              <a:t>More </a:t>
            </a:r>
            <a:r>
              <a:rPr lang="de-DE" altLang="en-US" sz="2000" dirty="0" err="1">
                <a:solidFill>
                  <a:schemeClr val="bg1"/>
                </a:solidFill>
              </a:rPr>
              <a:t>often</a:t>
            </a:r>
            <a:r>
              <a:rPr lang="de-DE" altLang="en-US" sz="2000" dirty="0">
                <a:solidFill>
                  <a:schemeClr val="bg1"/>
                </a:solidFill>
              </a:rPr>
              <a:t> </a:t>
            </a:r>
            <a:r>
              <a:rPr lang="de-DE" altLang="en-US" sz="2000" dirty="0" err="1">
                <a:solidFill>
                  <a:schemeClr val="bg1"/>
                </a:solidFill>
              </a:rPr>
              <a:t>price</a:t>
            </a:r>
            <a:r>
              <a:rPr lang="de-DE" altLang="en-US" sz="2000" dirty="0">
                <a:solidFill>
                  <a:schemeClr val="bg1"/>
                </a:solidFill>
              </a:rPr>
              <a:t> </a:t>
            </a:r>
            <a:r>
              <a:rPr lang="de-DE" altLang="en-US" sz="2000" dirty="0" err="1">
                <a:solidFill>
                  <a:schemeClr val="bg1"/>
                </a:solidFill>
              </a:rPr>
              <a:t>changes</a:t>
            </a:r>
            <a:r>
              <a:rPr lang="de-DE" altLang="en-US" sz="2000" dirty="0">
                <a:solidFill>
                  <a:schemeClr val="bg1"/>
                </a:solidFill>
              </a:rPr>
              <a:t> profitable</a:t>
            </a:r>
          </a:p>
        </p:txBody>
      </p:sp>
      <p:sp>
        <p:nvSpPr>
          <p:cNvPr id="43048" name="Text Box 15"/>
          <p:cNvSpPr txBox="1">
            <a:spLocks noChangeArrowheads="1"/>
          </p:cNvSpPr>
          <p:nvPr/>
        </p:nvSpPr>
        <p:spPr bwMode="auto">
          <a:xfrm>
            <a:off x="973138" y="923925"/>
            <a:ext cx="361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a:t>
            </a:r>
          </a:p>
        </p:txBody>
      </p:sp>
      <p:sp>
        <p:nvSpPr>
          <p:cNvPr id="43049" name="Line 28"/>
          <p:cNvSpPr>
            <a:spLocks noChangeShapeType="1"/>
          </p:cNvSpPr>
          <p:nvPr/>
        </p:nvSpPr>
        <p:spPr bwMode="auto">
          <a:xfrm>
            <a:off x="927100" y="2752725"/>
            <a:ext cx="5483225" cy="3122613"/>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83077" name="AutoShape 23"/>
          <p:cNvSpPr>
            <a:spLocks noChangeArrowheads="1"/>
          </p:cNvSpPr>
          <p:nvPr/>
        </p:nvSpPr>
        <p:spPr bwMode="auto">
          <a:xfrm>
            <a:off x="0" y="2563813"/>
            <a:ext cx="1671638" cy="16700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chemeClr val="bg1"/>
                </a:solidFill>
              </a:rPr>
              <a:t>Return of an additional price change higher than costs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8307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8307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8307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8307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830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6" grpId="0" animBg="1"/>
      <p:bldP spid="983078" grpId="0" animBg="1"/>
      <p:bldP spid="983079" grpId="0" animBg="1"/>
      <p:bldP spid="983080" grpId="0" animBg="1"/>
      <p:bldP spid="983077" grpId="0" animBg="1"/>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403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C1A84383-C4BB-41E1-B9B5-CFB084A2EA84}" type="slidenum">
              <a:rPr lang="de-DE" altLang="en-US" sz="1600" smtClean="0"/>
              <a:pPr>
                <a:spcBef>
                  <a:spcPct val="0"/>
                </a:spcBef>
                <a:buClrTx/>
                <a:buFontTx/>
                <a:buNone/>
              </a:pPr>
              <a:t>27</a:t>
            </a:fld>
            <a:r>
              <a:rPr lang="de-DE" altLang="en-US" sz="1600"/>
              <a:t> -</a:t>
            </a:r>
          </a:p>
        </p:txBody>
      </p:sp>
      <p:sp>
        <p:nvSpPr>
          <p:cNvPr id="44035" name="Text Box 10"/>
          <p:cNvSpPr txBox="1">
            <a:spLocks noChangeArrowheads="1"/>
          </p:cNvSpPr>
          <p:nvPr/>
        </p:nvSpPr>
        <p:spPr bwMode="auto">
          <a:xfrm>
            <a:off x="7213600" y="3768725"/>
            <a:ext cx="1879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FF"/>
                </a:solidFill>
              </a:rPr>
              <a:t>Costs per Price Change</a:t>
            </a:r>
          </a:p>
        </p:txBody>
      </p:sp>
      <p:sp>
        <p:nvSpPr>
          <p:cNvPr id="44036" name="Text Box 15"/>
          <p:cNvSpPr txBox="1">
            <a:spLocks noChangeArrowheads="1"/>
          </p:cNvSpPr>
          <p:nvPr/>
        </p:nvSpPr>
        <p:spPr bwMode="auto">
          <a:xfrm>
            <a:off x="4768850" y="5875338"/>
            <a:ext cx="4222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Number of Price Changes per Year  </a:t>
            </a:r>
          </a:p>
        </p:txBody>
      </p:sp>
      <p:sp>
        <p:nvSpPr>
          <p:cNvPr id="44037" name="Text Box 18"/>
          <p:cNvSpPr txBox="1">
            <a:spLocks noChangeArrowheads="1"/>
          </p:cNvSpPr>
          <p:nvPr/>
        </p:nvSpPr>
        <p:spPr bwMode="auto">
          <a:xfrm>
            <a:off x="977900" y="715963"/>
            <a:ext cx="447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endParaRPr lang="en-US" altLang="en-US" sz="1800" b="1"/>
          </a:p>
        </p:txBody>
      </p:sp>
      <p:sp>
        <p:nvSpPr>
          <p:cNvPr id="8258562" name="Rectangle 2"/>
          <p:cNvSpPr>
            <a:spLocks noChangeArrowheads="1"/>
          </p:cNvSpPr>
          <p:nvPr/>
        </p:nvSpPr>
        <p:spPr bwMode="auto">
          <a:xfrm>
            <a:off x="0" y="31750"/>
            <a:ext cx="9144000" cy="947738"/>
          </a:xfrm>
          <a:prstGeom prst="rect">
            <a:avLst/>
          </a:prstGeom>
          <a:noFill/>
          <a:ln w="9525">
            <a:noFill/>
            <a:miter lim="800000"/>
            <a:headEnd/>
            <a:tailEnd/>
          </a:ln>
        </p:spPr>
        <p:txBody>
          <a:bodyPr anchor="ctr"/>
          <a:lstStyle/>
          <a:p>
            <a:pPr algn="ctr" eaLnBrk="1" hangingPunct="1">
              <a:defRPr/>
            </a:pPr>
            <a:r>
              <a:rPr lang="de-DE" sz="2700" b="1" kern="0" dirty="0">
                <a:solidFill>
                  <a:srgbClr val="FFFF00"/>
                </a:solidFill>
                <a:effectLst>
                  <a:outerShdw blurRad="38100" dist="38100" dir="2700000" algn="tl">
                    <a:srgbClr val="000000"/>
                  </a:outerShdw>
                </a:effectLst>
                <a:latin typeface="+mj-lt"/>
                <a:ea typeface="+mj-ea"/>
                <a:cs typeface="+mj-cs"/>
              </a:rPr>
              <a:t>4. The </a:t>
            </a:r>
            <a:r>
              <a:rPr lang="de-DE" sz="2700" b="1" kern="0" dirty="0" err="1">
                <a:solidFill>
                  <a:srgbClr val="FFFF00"/>
                </a:solidFill>
                <a:effectLst>
                  <a:outerShdw blurRad="38100" dist="38100" dir="2700000" algn="tl">
                    <a:srgbClr val="000000"/>
                  </a:outerShdw>
                </a:effectLst>
                <a:latin typeface="+mj-lt"/>
                <a:ea typeface="+mj-ea"/>
                <a:cs typeface="+mj-cs"/>
              </a:rPr>
              <a:t>Keynesian</a:t>
            </a:r>
            <a:r>
              <a:rPr lang="de-DE" sz="2700" b="1" kern="0" dirty="0">
                <a:solidFill>
                  <a:srgbClr val="FFFF00"/>
                </a:solidFill>
                <a:effectLst>
                  <a:outerShdw blurRad="38100" dist="38100" dir="2700000" algn="tl">
                    <a:srgbClr val="000000"/>
                  </a:outerShdw>
                </a:effectLst>
                <a:latin typeface="+mj-lt"/>
                <a:ea typeface="+mj-ea"/>
                <a:cs typeface="+mj-cs"/>
              </a:rPr>
              <a:t> Model </a:t>
            </a:r>
            <a:r>
              <a:rPr lang="de-DE" sz="2700" b="1" kern="0" dirty="0" err="1">
                <a:solidFill>
                  <a:srgbClr val="FFFF00"/>
                </a:solidFill>
                <a:effectLst>
                  <a:outerShdw blurRad="38100" dist="38100" dir="2700000" algn="tl">
                    <a:srgbClr val="000000"/>
                  </a:outerShdw>
                </a:effectLst>
                <a:latin typeface="+mj-lt"/>
                <a:ea typeface="+mj-ea"/>
                <a:cs typeface="+mj-cs"/>
              </a:rPr>
              <a:t>and</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its</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Policy</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Implications</a:t>
            </a:r>
            <a:br>
              <a:rPr lang="de-DE" sz="2700" b="1" kern="0" dirty="0">
                <a:solidFill>
                  <a:srgbClr val="FFFF00"/>
                </a:solidFill>
                <a:effectLst>
                  <a:outerShdw blurRad="38100" dist="38100" dir="2700000" algn="tl">
                    <a:srgbClr val="000000"/>
                  </a:outerShdw>
                </a:effectLst>
                <a:latin typeface="+mj-lt"/>
                <a:ea typeface="+mj-ea"/>
                <a:cs typeface="+mj-cs"/>
              </a:rPr>
            </a:br>
            <a:r>
              <a:rPr lang="de-DE" sz="2400" b="1" kern="0" dirty="0">
                <a:solidFill>
                  <a:srgbClr val="FFFF00"/>
                </a:solidFill>
                <a:effectLst>
                  <a:outerShdw blurRad="38100" dist="38100" dir="2700000" algn="tl">
                    <a:srgbClr val="000000"/>
                  </a:outerShdw>
                </a:effectLst>
                <a:latin typeface="+mj-lt"/>
                <a:ea typeface="+mj-ea"/>
                <a:cs typeface="+mj-cs"/>
              </a:rPr>
              <a:t>4.1. The </a:t>
            </a:r>
            <a:r>
              <a:rPr lang="de-DE" sz="2400" b="1" kern="0" dirty="0" err="1">
                <a:solidFill>
                  <a:srgbClr val="FFFF00"/>
                </a:solidFill>
                <a:effectLst>
                  <a:outerShdw blurRad="38100" dist="38100" dir="2700000" algn="tl">
                    <a:srgbClr val="000000"/>
                  </a:outerShdw>
                </a:effectLst>
                <a:latin typeface="+mj-lt"/>
                <a:ea typeface="+mj-ea"/>
                <a:cs typeface="+mj-cs"/>
              </a:rPr>
              <a:t>Keynesian</a:t>
            </a:r>
            <a:r>
              <a:rPr lang="de-DE" sz="2400" b="1" kern="0" dirty="0">
                <a:solidFill>
                  <a:srgbClr val="FFFF00"/>
                </a:solidFill>
                <a:effectLst>
                  <a:outerShdw blurRad="38100" dist="38100" dir="2700000" algn="tl">
                    <a:srgbClr val="000000"/>
                  </a:outerShdw>
                </a:effectLst>
                <a:latin typeface="+mj-lt"/>
                <a:ea typeface="+mj-ea"/>
                <a:cs typeface="+mj-cs"/>
              </a:rPr>
              <a:t> </a:t>
            </a:r>
            <a:r>
              <a:rPr lang="de-DE" sz="2400" b="1" kern="0" dirty="0" err="1">
                <a:solidFill>
                  <a:srgbClr val="FFFF00"/>
                </a:solidFill>
                <a:effectLst>
                  <a:outerShdw blurRad="38100" dist="38100" dir="2700000" algn="tl">
                    <a:srgbClr val="000000"/>
                  </a:outerShdw>
                </a:effectLst>
                <a:latin typeface="+mj-lt"/>
                <a:ea typeface="+mj-ea"/>
                <a:cs typeface="+mj-cs"/>
              </a:rPr>
              <a:t>Theory</a:t>
            </a:r>
            <a:endParaRPr lang="de-DE" sz="2400" b="1" kern="0" dirty="0">
              <a:solidFill>
                <a:srgbClr val="FFFF00"/>
              </a:solidFill>
              <a:effectLst>
                <a:outerShdw blurRad="38100" dist="38100" dir="2700000" algn="tl">
                  <a:srgbClr val="000000"/>
                </a:outerShdw>
              </a:effectLst>
              <a:latin typeface="+mj-lt"/>
              <a:ea typeface="+mj-ea"/>
              <a:cs typeface="+mj-cs"/>
            </a:endParaRPr>
          </a:p>
        </p:txBody>
      </p:sp>
      <p:sp>
        <p:nvSpPr>
          <p:cNvPr id="44039" name="Line 28"/>
          <p:cNvSpPr>
            <a:spLocks noChangeShapeType="1"/>
          </p:cNvSpPr>
          <p:nvPr/>
        </p:nvSpPr>
        <p:spPr bwMode="auto">
          <a:xfrm flipV="1">
            <a:off x="901700" y="4127500"/>
            <a:ext cx="6184900" cy="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44040" name="Text Box 10"/>
          <p:cNvSpPr txBox="1">
            <a:spLocks noChangeArrowheads="1"/>
          </p:cNvSpPr>
          <p:nvPr/>
        </p:nvSpPr>
        <p:spPr bwMode="auto">
          <a:xfrm>
            <a:off x="7215188" y="5027613"/>
            <a:ext cx="183991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FF"/>
                </a:solidFill>
              </a:rPr>
              <a:t>Return per Price Change</a:t>
            </a:r>
          </a:p>
        </p:txBody>
      </p:sp>
      <p:sp>
        <p:nvSpPr>
          <p:cNvPr id="44041" name="Line 9"/>
          <p:cNvSpPr>
            <a:spLocks noChangeShapeType="1"/>
          </p:cNvSpPr>
          <p:nvPr/>
        </p:nvSpPr>
        <p:spPr bwMode="auto">
          <a:xfrm flipV="1">
            <a:off x="927100" y="825500"/>
            <a:ext cx="0" cy="54864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42" name="Line 10"/>
          <p:cNvSpPr>
            <a:spLocks noChangeShapeType="1"/>
          </p:cNvSpPr>
          <p:nvPr/>
        </p:nvSpPr>
        <p:spPr bwMode="auto">
          <a:xfrm rot="5400000" flipV="1">
            <a:off x="4935538" y="2293938"/>
            <a:ext cx="0" cy="79883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43" name="Line 11"/>
          <p:cNvSpPr>
            <a:spLocks noChangeShapeType="1"/>
          </p:cNvSpPr>
          <p:nvPr/>
        </p:nvSpPr>
        <p:spPr bwMode="auto">
          <a:xfrm>
            <a:off x="1525588" y="62118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44" name="Text Box 15"/>
          <p:cNvSpPr txBox="1">
            <a:spLocks noChangeArrowheads="1"/>
          </p:cNvSpPr>
          <p:nvPr/>
        </p:nvSpPr>
        <p:spPr bwMode="auto">
          <a:xfrm>
            <a:off x="1265238" y="6410325"/>
            <a:ext cx="5016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0,5  </a:t>
            </a:r>
          </a:p>
        </p:txBody>
      </p:sp>
      <p:sp>
        <p:nvSpPr>
          <p:cNvPr id="44045" name="Line 13"/>
          <p:cNvSpPr>
            <a:spLocks noChangeShapeType="1"/>
          </p:cNvSpPr>
          <p:nvPr/>
        </p:nvSpPr>
        <p:spPr bwMode="auto">
          <a:xfrm>
            <a:off x="21367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46" name="Text Box 15"/>
          <p:cNvSpPr txBox="1">
            <a:spLocks noChangeArrowheads="1"/>
          </p:cNvSpPr>
          <p:nvPr/>
        </p:nvSpPr>
        <p:spPr bwMode="auto">
          <a:xfrm>
            <a:off x="1914525" y="6411913"/>
            <a:ext cx="4381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1,0  </a:t>
            </a:r>
          </a:p>
        </p:txBody>
      </p:sp>
      <p:sp>
        <p:nvSpPr>
          <p:cNvPr id="44047" name="Line 15"/>
          <p:cNvSpPr>
            <a:spLocks noChangeShapeType="1"/>
          </p:cNvSpPr>
          <p:nvPr/>
        </p:nvSpPr>
        <p:spPr bwMode="auto">
          <a:xfrm>
            <a:off x="27590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48" name="Text Box 15"/>
          <p:cNvSpPr txBox="1">
            <a:spLocks noChangeArrowheads="1"/>
          </p:cNvSpPr>
          <p:nvPr/>
        </p:nvSpPr>
        <p:spPr bwMode="auto">
          <a:xfrm>
            <a:off x="2498725" y="6424613"/>
            <a:ext cx="51435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1,5  </a:t>
            </a:r>
          </a:p>
        </p:txBody>
      </p:sp>
      <p:sp>
        <p:nvSpPr>
          <p:cNvPr id="44049" name="Line 17"/>
          <p:cNvSpPr>
            <a:spLocks noChangeShapeType="1"/>
          </p:cNvSpPr>
          <p:nvPr/>
        </p:nvSpPr>
        <p:spPr bwMode="auto">
          <a:xfrm>
            <a:off x="33702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50" name="Text Box 15"/>
          <p:cNvSpPr txBox="1">
            <a:spLocks noChangeArrowheads="1"/>
          </p:cNvSpPr>
          <p:nvPr/>
        </p:nvSpPr>
        <p:spPr bwMode="auto">
          <a:xfrm>
            <a:off x="31480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2,0  </a:t>
            </a:r>
          </a:p>
        </p:txBody>
      </p:sp>
      <p:sp>
        <p:nvSpPr>
          <p:cNvPr id="44051" name="Line 19"/>
          <p:cNvSpPr>
            <a:spLocks noChangeShapeType="1"/>
          </p:cNvSpPr>
          <p:nvPr/>
        </p:nvSpPr>
        <p:spPr bwMode="auto">
          <a:xfrm>
            <a:off x="3981450" y="622935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52" name="Text Box 15"/>
          <p:cNvSpPr txBox="1">
            <a:spLocks noChangeArrowheads="1"/>
          </p:cNvSpPr>
          <p:nvPr/>
        </p:nvSpPr>
        <p:spPr bwMode="auto">
          <a:xfrm>
            <a:off x="3708400" y="6415088"/>
            <a:ext cx="5270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2,5 </a:t>
            </a:r>
          </a:p>
        </p:txBody>
      </p:sp>
      <p:sp>
        <p:nvSpPr>
          <p:cNvPr id="44053" name="Line 21"/>
          <p:cNvSpPr>
            <a:spLocks noChangeShapeType="1"/>
          </p:cNvSpPr>
          <p:nvPr/>
        </p:nvSpPr>
        <p:spPr bwMode="auto">
          <a:xfrm>
            <a:off x="4592638" y="62182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54" name="Text Box 15"/>
          <p:cNvSpPr txBox="1">
            <a:spLocks noChangeArrowheads="1"/>
          </p:cNvSpPr>
          <p:nvPr/>
        </p:nvSpPr>
        <p:spPr bwMode="auto">
          <a:xfrm>
            <a:off x="4319588" y="6403975"/>
            <a:ext cx="527050"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3,0 </a:t>
            </a:r>
          </a:p>
        </p:txBody>
      </p:sp>
      <p:sp>
        <p:nvSpPr>
          <p:cNvPr id="44055" name="Line 23"/>
          <p:cNvSpPr>
            <a:spLocks noChangeShapeType="1"/>
          </p:cNvSpPr>
          <p:nvPr/>
        </p:nvSpPr>
        <p:spPr bwMode="auto">
          <a:xfrm>
            <a:off x="5203825" y="621982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56" name="Text Box 15"/>
          <p:cNvSpPr txBox="1">
            <a:spLocks noChangeArrowheads="1"/>
          </p:cNvSpPr>
          <p:nvPr/>
        </p:nvSpPr>
        <p:spPr bwMode="auto">
          <a:xfrm>
            <a:off x="4892675" y="6405563"/>
            <a:ext cx="5905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3,5  </a:t>
            </a:r>
          </a:p>
        </p:txBody>
      </p:sp>
      <p:sp>
        <p:nvSpPr>
          <p:cNvPr id="44057" name="Line 25"/>
          <p:cNvSpPr>
            <a:spLocks noChangeShapeType="1"/>
          </p:cNvSpPr>
          <p:nvPr/>
        </p:nvSpPr>
        <p:spPr bwMode="auto">
          <a:xfrm>
            <a:off x="5815013" y="622141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58" name="Text Box 15"/>
          <p:cNvSpPr txBox="1">
            <a:spLocks noChangeArrowheads="1"/>
          </p:cNvSpPr>
          <p:nvPr/>
        </p:nvSpPr>
        <p:spPr bwMode="auto">
          <a:xfrm>
            <a:off x="5554663" y="6419850"/>
            <a:ext cx="488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4,0  </a:t>
            </a:r>
          </a:p>
        </p:txBody>
      </p:sp>
      <p:sp>
        <p:nvSpPr>
          <p:cNvPr id="44059" name="Line 27"/>
          <p:cNvSpPr>
            <a:spLocks noChangeShapeType="1"/>
          </p:cNvSpPr>
          <p:nvPr/>
        </p:nvSpPr>
        <p:spPr bwMode="auto">
          <a:xfrm>
            <a:off x="6426200" y="622300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60" name="Text Box 15"/>
          <p:cNvSpPr txBox="1">
            <a:spLocks noChangeArrowheads="1"/>
          </p:cNvSpPr>
          <p:nvPr/>
        </p:nvSpPr>
        <p:spPr bwMode="auto">
          <a:xfrm>
            <a:off x="6153150" y="6421438"/>
            <a:ext cx="5143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4,5  </a:t>
            </a:r>
          </a:p>
        </p:txBody>
      </p:sp>
      <p:sp>
        <p:nvSpPr>
          <p:cNvPr id="44061" name="Line 29"/>
          <p:cNvSpPr>
            <a:spLocks noChangeShapeType="1"/>
          </p:cNvSpPr>
          <p:nvPr/>
        </p:nvSpPr>
        <p:spPr bwMode="auto">
          <a:xfrm>
            <a:off x="7050088" y="62245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62" name="Text Box 15"/>
          <p:cNvSpPr txBox="1">
            <a:spLocks noChangeArrowheads="1"/>
          </p:cNvSpPr>
          <p:nvPr/>
        </p:nvSpPr>
        <p:spPr bwMode="auto">
          <a:xfrm>
            <a:off x="6777038" y="6423025"/>
            <a:ext cx="514350"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5,0 </a:t>
            </a:r>
          </a:p>
        </p:txBody>
      </p:sp>
      <p:sp>
        <p:nvSpPr>
          <p:cNvPr id="44063" name="Line 31"/>
          <p:cNvSpPr>
            <a:spLocks noChangeShapeType="1"/>
          </p:cNvSpPr>
          <p:nvPr/>
        </p:nvSpPr>
        <p:spPr bwMode="auto">
          <a:xfrm>
            <a:off x="76485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64" name="Text Box 15"/>
          <p:cNvSpPr txBox="1">
            <a:spLocks noChangeArrowheads="1"/>
          </p:cNvSpPr>
          <p:nvPr/>
        </p:nvSpPr>
        <p:spPr bwMode="auto">
          <a:xfrm>
            <a:off x="7388225" y="6399213"/>
            <a:ext cx="5016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5,5  </a:t>
            </a:r>
          </a:p>
        </p:txBody>
      </p:sp>
      <p:sp>
        <p:nvSpPr>
          <p:cNvPr id="44065" name="Line 33"/>
          <p:cNvSpPr>
            <a:spLocks noChangeShapeType="1"/>
          </p:cNvSpPr>
          <p:nvPr/>
        </p:nvSpPr>
        <p:spPr bwMode="auto">
          <a:xfrm>
            <a:off x="82597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66" name="Text Box 15"/>
          <p:cNvSpPr txBox="1">
            <a:spLocks noChangeArrowheads="1"/>
          </p:cNvSpPr>
          <p:nvPr/>
        </p:nvSpPr>
        <p:spPr bwMode="auto">
          <a:xfrm>
            <a:off x="80375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6,0  </a:t>
            </a:r>
          </a:p>
        </p:txBody>
      </p:sp>
      <p:sp>
        <p:nvSpPr>
          <p:cNvPr id="44067" name="Line 35"/>
          <p:cNvSpPr>
            <a:spLocks noChangeShapeType="1"/>
          </p:cNvSpPr>
          <p:nvPr/>
        </p:nvSpPr>
        <p:spPr bwMode="auto">
          <a:xfrm flipH="1" flipV="1">
            <a:off x="3365500" y="4114800"/>
            <a:ext cx="12700" cy="2184400"/>
          </a:xfrm>
          <a:prstGeom prst="line">
            <a:avLst/>
          </a:prstGeom>
          <a:noFill/>
          <a:ln w="31750">
            <a:solidFill>
              <a:srgbClr val="FFFF00"/>
            </a:solidFill>
            <a:prstDash val="sysDot"/>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68" name="Line 38"/>
          <p:cNvSpPr>
            <a:spLocks noChangeShapeType="1"/>
          </p:cNvSpPr>
          <p:nvPr/>
        </p:nvSpPr>
        <p:spPr bwMode="auto">
          <a:xfrm flipH="1" flipV="1">
            <a:off x="5818188" y="4141788"/>
            <a:ext cx="0" cy="2159000"/>
          </a:xfrm>
          <a:prstGeom prst="line">
            <a:avLst/>
          </a:prstGeom>
          <a:noFill/>
          <a:ln w="31750">
            <a:solidFill>
              <a:srgbClr val="FFFF00"/>
            </a:solidFill>
            <a:prstDash val="sysDot"/>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974887" name="Line 39"/>
          <p:cNvSpPr>
            <a:spLocks noChangeShapeType="1"/>
          </p:cNvSpPr>
          <p:nvPr/>
        </p:nvSpPr>
        <p:spPr bwMode="auto">
          <a:xfrm flipH="1">
            <a:off x="3429000" y="6057900"/>
            <a:ext cx="2362200" cy="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4070" name="Text Box 15"/>
          <p:cNvSpPr txBox="1">
            <a:spLocks noChangeArrowheads="1"/>
          </p:cNvSpPr>
          <p:nvPr/>
        </p:nvSpPr>
        <p:spPr bwMode="auto">
          <a:xfrm>
            <a:off x="973138" y="923925"/>
            <a:ext cx="361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a:t>
            </a:r>
          </a:p>
        </p:txBody>
      </p:sp>
      <p:sp>
        <p:nvSpPr>
          <p:cNvPr id="44071" name="Line 28"/>
          <p:cNvSpPr>
            <a:spLocks noChangeShapeType="1"/>
          </p:cNvSpPr>
          <p:nvPr/>
        </p:nvSpPr>
        <p:spPr bwMode="auto">
          <a:xfrm>
            <a:off x="927100" y="2752725"/>
            <a:ext cx="5483225" cy="3122613"/>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74884" name="AutoShape 22"/>
          <p:cNvSpPr>
            <a:spLocks/>
          </p:cNvSpPr>
          <p:nvPr/>
        </p:nvSpPr>
        <p:spPr bwMode="auto">
          <a:xfrm flipH="1">
            <a:off x="5457825" y="4132263"/>
            <a:ext cx="355600" cy="1381125"/>
          </a:xfrm>
          <a:prstGeom prst="rightBrace">
            <a:avLst>
              <a:gd name="adj1" fmla="val 3236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74889" name="AutoShape 23"/>
          <p:cNvSpPr>
            <a:spLocks noChangeArrowheads="1"/>
          </p:cNvSpPr>
          <p:nvPr/>
        </p:nvSpPr>
        <p:spPr bwMode="auto">
          <a:xfrm>
            <a:off x="3586163" y="3427413"/>
            <a:ext cx="1793875" cy="16573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chemeClr val="bg1"/>
                </a:solidFill>
              </a:rPr>
              <a:t>Return of an additional price change lower than costs</a:t>
            </a:r>
          </a:p>
        </p:txBody>
      </p:sp>
      <p:sp>
        <p:nvSpPr>
          <p:cNvPr id="974890" name="AutoShape 23"/>
          <p:cNvSpPr>
            <a:spLocks noChangeArrowheads="1"/>
          </p:cNvSpPr>
          <p:nvPr/>
        </p:nvSpPr>
        <p:spPr bwMode="auto">
          <a:xfrm>
            <a:off x="3463925" y="5245100"/>
            <a:ext cx="2116138" cy="6794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chemeClr val="bg1"/>
                </a:solidFill>
              </a:rPr>
              <a:t>Less often price change profitable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06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488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48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488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74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68" grpId="0" animBg="1"/>
      <p:bldP spid="974887" grpId="0" animBg="1"/>
      <p:bldP spid="974884" grpId="0" animBg="1"/>
      <p:bldP spid="974889" grpId="0" animBg="1"/>
      <p:bldP spid="974890" grpId="0" animBg="1"/>
    </p:bld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FC19F8E-3368-4BB2-A3EB-66865A5BCADB}" type="slidenum">
              <a:rPr lang="de-DE" altLang="en-US" sz="1600" smtClean="0"/>
              <a:pPr>
                <a:spcBef>
                  <a:spcPct val="0"/>
                </a:spcBef>
                <a:buClrTx/>
                <a:buFontTx/>
                <a:buNone/>
              </a:pPr>
              <a:t>28</a:t>
            </a:fld>
            <a:r>
              <a:rPr lang="de-DE" altLang="en-US" sz="1600"/>
              <a:t> -</a:t>
            </a:r>
          </a:p>
        </p:txBody>
      </p:sp>
      <p:sp>
        <p:nvSpPr>
          <p:cNvPr id="45059" name="Text Box 10"/>
          <p:cNvSpPr txBox="1">
            <a:spLocks noChangeArrowheads="1"/>
          </p:cNvSpPr>
          <p:nvPr/>
        </p:nvSpPr>
        <p:spPr bwMode="auto">
          <a:xfrm>
            <a:off x="7213600" y="3768725"/>
            <a:ext cx="1879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FF"/>
                </a:solidFill>
              </a:rPr>
              <a:t>Costs per Price Change</a:t>
            </a:r>
          </a:p>
        </p:txBody>
      </p:sp>
      <p:sp>
        <p:nvSpPr>
          <p:cNvPr id="45060" name="Text Box 15"/>
          <p:cNvSpPr txBox="1">
            <a:spLocks noChangeArrowheads="1"/>
          </p:cNvSpPr>
          <p:nvPr/>
        </p:nvSpPr>
        <p:spPr bwMode="auto">
          <a:xfrm>
            <a:off x="4768850" y="5875338"/>
            <a:ext cx="4222750"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Number of Price Changes per Year</a:t>
            </a:r>
          </a:p>
        </p:txBody>
      </p:sp>
      <p:sp>
        <p:nvSpPr>
          <p:cNvPr id="45061" name="Text Box 18"/>
          <p:cNvSpPr txBox="1">
            <a:spLocks noChangeArrowheads="1"/>
          </p:cNvSpPr>
          <p:nvPr/>
        </p:nvSpPr>
        <p:spPr bwMode="auto">
          <a:xfrm>
            <a:off x="977900" y="715963"/>
            <a:ext cx="447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endParaRPr lang="en-US" altLang="en-US" sz="1800" b="1"/>
          </a:p>
        </p:txBody>
      </p:sp>
      <p:sp>
        <p:nvSpPr>
          <p:cNvPr id="8258562" name="Rectangle 2"/>
          <p:cNvSpPr>
            <a:spLocks noChangeArrowheads="1"/>
          </p:cNvSpPr>
          <p:nvPr/>
        </p:nvSpPr>
        <p:spPr bwMode="auto">
          <a:xfrm>
            <a:off x="0" y="31750"/>
            <a:ext cx="9144000" cy="947738"/>
          </a:xfrm>
          <a:prstGeom prst="rect">
            <a:avLst/>
          </a:prstGeom>
          <a:noFill/>
          <a:ln w="9525">
            <a:noFill/>
            <a:miter lim="800000"/>
            <a:headEnd/>
            <a:tailEnd/>
          </a:ln>
        </p:spPr>
        <p:txBody>
          <a:bodyPr anchor="ctr"/>
          <a:lstStyle/>
          <a:p>
            <a:pPr algn="ctr" eaLnBrk="1" hangingPunct="1">
              <a:defRPr/>
            </a:pPr>
            <a:r>
              <a:rPr lang="de-DE" sz="2700" b="1" kern="0" dirty="0">
                <a:solidFill>
                  <a:srgbClr val="FFFF00"/>
                </a:solidFill>
                <a:effectLst>
                  <a:outerShdw blurRad="38100" dist="38100" dir="2700000" algn="tl">
                    <a:srgbClr val="000000"/>
                  </a:outerShdw>
                </a:effectLst>
                <a:latin typeface="+mj-lt"/>
                <a:ea typeface="+mj-ea"/>
                <a:cs typeface="+mj-cs"/>
              </a:rPr>
              <a:t>4. The </a:t>
            </a:r>
            <a:r>
              <a:rPr lang="de-DE" sz="2700" b="1" kern="0" dirty="0" err="1">
                <a:solidFill>
                  <a:srgbClr val="FFFF00"/>
                </a:solidFill>
                <a:effectLst>
                  <a:outerShdw blurRad="38100" dist="38100" dir="2700000" algn="tl">
                    <a:srgbClr val="000000"/>
                  </a:outerShdw>
                </a:effectLst>
                <a:latin typeface="+mj-lt"/>
                <a:ea typeface="+mj-ea"/>
                <a:cs typeface="+mj-cs"/>
              </a:rPr>
              <a:t>Keynesian</a:t>
            </a:r>
            <a:r>
              <a:rPr lang="de-DE" sz="2700" b="1" kern="0" dirty="0">
                <a:solidFill>
                  <a:srgbClr val="FFFF00"/>
                </a:solidFill>
                <a:effectLst>
                  <a:outerShdw blurRad="38100" dist="38100" dir="2700000" algn="tl">
                    <a:srgbClr val="000000"/>
                  </a:outerShdw>
                </a:effectLst>
                <a:latin typeface="+mj-lt"/>
                <a:ea typeface="+mj-ea"/>
                <a:cs typeface="+mj-cs"/>
              </a:rPr>
              <a:t> Model </a:t>
            </a:r>
            <a:r>
              <a:rPr lang="de-DE" sz="2700" b="1" kern="0" dirty="0" err="1">
                <a:solidFill>
                  <a:srgbClr val="FFFF00"/>
                </a:solidFill>
                <a:effectLst>
                  <a:outerShdw blurRad="38100" dist="38100" dir="2700000" algn="tl">
                    <a:srgbClr val="000000"/>
                  </a:outerShdw>
                </a:effectLst>
                <a:latin typeface="+mj-lt"/>
                <a:ea typeface="+mj-ea"/>
                <a:cs typeface="+mj-cs"/>
              </a:rPr>
              <a:t>and</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its</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Policy</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Implications</a:t>
            </a:r>
            <a:br>
              <a:rPr lang="de-DE" sz="2700" b="1" kern="0" dirty="0">
                <a:solidFill>
                  <a:srgbClr val="FFFF00"/>
                </a:solidFill>
                <a:effectLst>
                  <a:outerShdw blurRad="38100" dist="38100" dir="2700000" algn="tl">
                    <a:srgbClr val="000000"/>
                  </a:outerShdw>
                </a:effectLst>
                <a:latin typeface="+mj-lt"/>
                <a:ea typeface="+mj-ea"/>
                <a:cs typeface="+mj-cs"/>
              </a:rPr>
            </a:br>
            <a:r>
              <a:rPr lang="de-DE" sz="2400" b="1" kern="0" dirty="0">
                <a:solidFill>
                  <a:srgbClr val="FFFF00"/>
                </a:solidFill>
                <a:effectLst>
                  <a:outerShdw blurRad="38100" dist="38100" dir="2700000" algn="tl">
                    <a:srgbClr val="000000"/>
                  </a:outerShdw>
                </a:effectLst>
                <a:latin typeface="+mj-lt"/>
                <a:ea typeface="+mj-ea"/>
                <a:cs typeface="+mj-cs"/>
              </a:rPr>
              <a:t>4.1. The </a:t>
            </a:r>
            <a:r>
              <a:rPr lang="de-DE" sz="2400" b="1" kern="0" dirty="0" err="1">
                <a:solidFill>
                  <a:srgbClr val="FFFF00"/>
                </a:solidFill>
                <a:effectLst>
                  <a:outerShdw blurRad="38100" dist="38100" dir="2700000" algn="tl">
                    <a:srgbClr val="000000"/>
                  </a:outerShdw>
                </a:effectLst>
                <a:latin typeface="+mj-lt"/>
                <a:ea typeface="+mj-ea"/>
                <a:cs typeface="+mj-cs"/>
              </a:rPr>
              <a:t>Keynesian</a:t>
            </a:r>
            <a:r>
              <a:rPr lang="de-DE" sz="2400" b="1" kern="0" dirty="0">
                <a:solidFill>
                  <a:srgbClr val="FFFF00"/>
                </a:solidFill>
                <a:effectLst>
                  <a:outerShdw blurRad="38100" dist="38100" dir="2700000" algn="tl">
                    <a:srgbClr val="000000"/>
                  </a:outerShdw>
                </a:effectLst>
                <a:latin typeface="+mj-lt"/>
                <a:ea typeface="+mj-ea"/>
                <a:cs typeface="+mj-cs"/>
              </a:rPr>
              <a:t> </a:t>
            </a:r>
            <a:r>
              <a:rPr lang="de-DE" sz="2400" b="1" kern="0" dirty="0" err="1">
                <a:solidFill>
                  <a:srgbClr val="FFFF00"/>
                </a:solidFill>
                <a:effectLst>
                  <a:outerShdw blurRad="38100" dist="38100" dir="2700000" algn="tl">
                    <a:srgbClr val="000000"/>
                  </a:outerShdw>
                </a:effectLst>
                <a:latin typeface="+mj-lt"/>
                <a:ea typeface="+mj-ea"/>
                <a:cs typeface="+mj-cs"/>
              </a:rPr>
              <a:t>Theory</a:t>
            </a:r>
            <a:endParaRPr lang="de-DE" sz="2400" b="1" kern="0" dirty="0">
              <a:solidFill>
                <a:srgbClr val="FFFF00"/>
              </a:solidFill>
              <a:effectLst>
                <a:outerShdw blurRad="38100" dist="38100" dir="2700000" algn="tl">
                  <a:srgbClr val="000000"/>
                </a:outerShdw>
              </a:effectLst>
              <a:latin typeface="+mj-lt"/>
              <a:ea typeface="+mj-ea"/>
              <a:cs typeface="+mj-cs"/>
            </a:endParaRPr>
          </a:p>
        </p:txBody>
      </p:sp>
      <p:sp>
        <p:nvSpPr>
          <p:cNvPr id="45063" name="Line 28"/>
          <p:cNvSpPr>
            <a:spLocks noChangeShapeType="1"/>
          </p:cNvSpPr>
          <p:nvPr/>
        </p:nvSpPr>
        <p:spPr bwMode="auto">
          <a:xfrm flipV="1">
            <a:off x="901700" y="4127500"/>
            <a:ext cx="6184900" cy="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45064" name="Text Box 10"/>
          <p:cNvSpPr txBox="1">
            <a:spLocks noChangeArrowheads="1"/>
          </p:cNvSpPr>
          <p:nvPr/>
        </p:nvSpPr>
        <p:spPr bwMode="auto">
          <a:xfrm>
            <a:off x="7215188" y="5027613"/>
            <a:ext cx="183991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FF"/>
                </a:solidFill>
              </a:rPr>
              <a:t>Return per Price Change</a:t>
            </a:r>
          </a:p>
        </p:txBody>
      </p:sp>
      <p:sp>
        <p:nvSpPr>
          <p:cNvPr id="45065" name="Line 19"/>
          <p:cNvSpPr>
            <a:spLocks noChangeShapeType="1"/>
          </p:cNvSpPr>
          <p:nvPr/>
        </p:nvSpPr>
        <p:spPr bwMode="auto">
          <a:xfrm flipV="1">
            <a:off x="927100" y="825500"/>
            <a:ext cx="0" cy="54864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66" name="Line 20"/>
          <p:cNvSpPr>
            <a:spLocks noChangeShapeType="1"/>
          </p:cNvSpPr>
          <p:nvPr/>
        </p:nvSpPr>
        <p:spPr bwMode="auto">
          <a:xfrm rot="5400000" flipV="1">
            <a:off x="4935538" y="2293938"/>
            <a:ext cx="0" cy="79883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67" name="Line 23"/>
          <p:cNvSpPr>
            <a:spLocks noChangeShapeType="1"/>
          </p:cNvSpPr>
          <p:nvPr/>
        </p:nvSpPr>
        <p:spPr bwMode="auto">
          <a:xfrm>
            <a:off x="1525588" y="62118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68" name="Text Box 15"/>
          <p:cNvSpPr txBox="1">
            <a:spLocks noChangeArrowheads="1"/>
          </p:cNvSpPr>
          <p:nvPr/>
        </p:nvSpPr>
        <p:spPr bwMode="auto">
          <a:xfrm>
            <a:off x="1265238" y="6410325"/>
            <a:ext cx="5016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0,5  </a:t>
            </a:r>
          </a:p>
        </p:txBody>
      </p:sp>
      <p:sp>
        <p:nvSpPr>
          <p:cNvPr id="45069" name="Line 26"/>
          <p:cNvSpPr>
            <a:spLocks noChangeShapeType="1"/>
          </p:cNvSpPr>
          <p:nvPr/>
        </p:nvSpPr>
        <p:spPr bwMode="auto">
          <a:xfrm>
            <a:off x="21367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70" name="Text Box 15"/>
          <p:cNvSpPr txBox="1">
            <a:spLocks noChangeArrowheads="1"/>
          </p:cNvSpPr>
          <p:nvPr/>
        </p:nvSpPr>
        <p:spPr bwMode="auto">
          <a:xfrm>
            <a:off x="1914525" y="6411913"/>
            <a:ext cx="4381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1,0  </a:t>
            </a:r>
          </a:p>
        </p:txBody>
      </p:sp>
      <p:sp>
        <p:nvSpPr>
          <p:cNvPr id="45071" name="Line 29"/>
          <p:cNvSpPr>
            <a:spLocks noChangeShapeType="1"/>
          </p:cNvSpPr>
          <p:nvPr/>
        </p:nvSpPr>
        <p:spPr bwMode="auto">
          <a:xfrm>
            <a:off x="27590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72" name="Text Box 15"/>
          <p:cNvSpPr txBox="1">
            <a:spLocks noChangeArrowheads="1"/>
          </p:cNvSpPr>
          <p:nvPr/>
        </p:nvSpPr>
        <p:spPr bwMode="auto">
          <a:xfrm>
            <a:off x="2498725" y="6424613"/>
            <a:ext cx="51435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1,5  </a:t>
            </a:r>
          </a:p>
        </p:txBody>
      </p:sp>
      <p:sp>
        <p:nvSpPr>
          <p:cNvPr id="45073" name="Line 32"/>
          <p:cNvSpPr>
            <a:spLocks noChangeShapeType="1"/>
          </p:cNvSpPr>
          <p:nvPr/>
        </p:nvSpPr>
        <p:spPr bwMode="auto">
          <a:xfrm>
            <a:off x="33702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74" name="Text Box 15"/>
          <p:cNvSpPr txBox="1">
            <a:spLocks noChangeArrowheads="1"/>
          </p:cNvSpPr>
          <p:nvPr/>
        </p:nvSpPr>
        <p:spPr bwMode="auto">
          <a:xfrm>
            <a:off x="31480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2,0  </a:t>
            </a:r>
          </a:p>
        </p:txBody>
      </p:sp>
      <p:sp>
        <p:nvSpPr>
          <p:cNvPr id="45075" name="Line 35"/>
          <p:cNvSpPr>
            <a:spLocks noChangeShapeType="1"/>
          </p:cNvSpPr>
          <p:nvPr/>
        </p:nvSpPr>
        <p:spPr bwMode="auto">
          <a:xfrm>
            <a:off x="3981450" y="622935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76" name="Text Box 15"/>
          <p:cNvSpPr txBox="1">
            <a:spLocks noChangeArrowheads="1"/>
          </p:cNvSpPr>
          <p:nvPr/>
        </p:nvSpPr>
        <p:spPr bwMode="auto">
          <a:xfrm>
            <a:off x="3708400" y="6415088"/>
            <a:ext cx="5270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2,5 </a:t>
            </a:r>
          </a:p>
        </p:txBody>
      </p:sp>
      <p:sp>
        <p:nvSpPr>
          <p:cNvPr id="45077" name="Line 41"/>
          <p:cNvSpPr>
            <a:spLocks noChangeShapeType="1"/>
          </p:cNvSpPr>
          <p:nvPr/>
        </p:nvSpPr>
        <p:spPr bwMode="auto">
          <a:xfrm>
            <a:off x="4592638" y="62182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78" name="Text Box 15"/>
          <p:cNvSpPr txBox="1">
            <a:spLocks noChangeArrowheads="1"/>
          </p:cNvSpPr>
          <p:nvPr/>
        </p:nvSpPr>
        <p:spPr bwMode="auto">
          <a:xfrm>
            <a:off x="4319588" y="6403975"/>
            <a:ext cx="527050"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3,0 </a:t>
            </a:r>
          </a:p>
        </p:txBody>
      </p:sp>
      <p:sp>
        <p:nvSpPr>
          <p:cNvPr id="45079" name="Line 44"/>
          <p:cNvSpPr>
            <a:spLocks noChangeShapeType="1"/>
          </p:cNvSpPr>
          <p:nvPr/>
        </p:nvSpPr>
        <p:spPr bwMode="auto">
          <a:xfrm>
            <a:off x="5203825" y="621982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80" name="Text Box 15"/>
          <p:cNvSpPr txBox="1">
            <a:spLocks noChangeArrowheads="1"/>
          </p:cNvSpPr>
          <p:nvPr/>
        </p:nvSpPr>
        <p:spPr bwMode="auto">
          <a:xfrm>
            <a:off x="4892675" y="6405563"/>
            <a:ext cx="5905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3,5  </a:t>
            </a:r>
          </a:p>
        </p:txBody>
      </p:sp>
      <p:sp>
        <p:nvSpPr>
          <p:cNvPr id="45081" name="Line 47"/>
          <p:cNvSpPr>
            <a:spLocks noChangeShapeType="1"/>
          </p:cNvSpPr>
          <p:nvPr/>
        </p:nvSpPr>
        <p:spPr bwMode="auto">
          <a:xfrm>
            <a:off x="5815013" y="622141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82" name="Text Box 15"/>
          <p:cNvSpPr txBox="1">
            <a:spLocks noChangeArrowheads="1"/>
          </p:cNvSpPr>
          <p:nvPr/>
        </p:nvSpPr>
        <p:spPr bwMode="auto">
          <a:xfrm>
            <a:off x="5554663" y="6419850"/>
            <a:ext cx="488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4,0  </a:t>
            </a:r>
          </a:p>
        </p:txBody>
      </p:sp>
      <p:sp>
        <p:nvSpPr>
          <p:cNvPr id="45083" name="Line 50"/>
          <p:cNvSpPr>
            <a:spLocks noChangeShapeType="1"/>
          </p:cNvSpPr>
          <p:nvPr/>
        </p:nvSpPr>
        <p:spPr bwMode="auto">
          <a:xfrm>
            <a:off x="6426200" y="622300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84" name="Text Box 15"/>
          <p:cNvSpPr txBox="1">
            <a:spLocks noChangeArrowheads="1"/>
          </p:cNvSpPr>
          <p:nvPr/>
        </p:nvSpPr>
        <p:spPr bwMode="auto">
          <a:xfrm>
            <a:off x="6153150" y="6421438"/>
            <a:ext cx="5143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4,5  </a:t>
            </a:r>
          </a:p>
        </p:txBody>
      </p:sp>
      <p:sp>
        <p:nvSpPr>
          <p:cNvPr id="45085" name="Line 58"/>
          <p:cNvSpPr>
            <a:spLocks noChangeShapeType="1"/>
          </p:cNvSpPr>
          <p:nvPr/>
        </p:nvSpPr>
        <p:spPr bwMode="auto">
          <a:xfrm>
            <a:off x="7050088" y="62245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86" name="Text Box 15"/>
          <p:cNvSpPr txBox="1">
            <a:spLocks noChangeArrowheads="1"/>
          </p:cNvSpPr>
          <p:nvPr/>
        </p:nvSpPr>
        <p:spPr bwMode="auto">
          <a:xfrm>
            <a:off x="6777038" y="6423025"/>
            <a:ext cx="514350"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5,0 </a:t>
            </a:r>
          </a:p>
        </p:txBody>
      </p:sp>
      <p:sp>
        <p:nvSpPr>
          <p:cNvPr id="45087" name="Line 61"/>
          <p:cNvSpPr>
            <a:spLocks noChangeShapeType="1"/>
          </p:cNvSpPr>
          <p:nvPr/>
        </p:nvSpPr>
        <p:spPr bwMode="auto">
          <a:xfrm>
            <a:off x="76485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88" name="Text Box 15"/>
          <p:cNvSpPr txBox="1">
            <a:spLocks noChangeArrowheads="1"/>
          </p:cNvSpPr>
          <p:nvPr/>
        </p:nvSpPr>
        <p:spPr bwMode="auto">
          <a:xfrm>
            <a:off x="7388225" y="6399213"/>
            <a:ext cx="5016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5,5  </a:t>
            </a:r>
          </a:p>
        </p:txBody>
      </p:sp>
      <p:sp>
        <p:nvSpPr>
          <p:cNvPr id="45089" name="Line 64"/>
          <p:cNvSpPr>
            <a:spLocks noChangeShapeType="1"/>
          </p:cNvSpPr>
          <p:nvPr/>
        </p:nvSpPr>
        <p:spPr bwMode="auto">
          <a:xfrm>
            <a:off x="82597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90" name="Text Box 15"/>
          <p:cNvSpPr txBox="1">
            <a:spLocks noChangeArrowheads="1"/>
          </p:cNvSpPr>
          <p:nvPr/>
        </p:nvSpPr>
        <p:spPr bwMode="auto">
          <a:xfrm>
            <a:off x="80375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6,0  </a:t>
            </a:r>
          </a:p>
        </p:txBody>
      </p:sp>
      <p:sp>
        <p:nvSpPr>
          <p:cNvPr id="45091" name="Line 66"/>
          <p:cNvSpPr>
            <a:spLocks noChangeShapeType="1"/>
          </p:cNvSpPr>
          <p:nvPr/>
        </p:nvSpPr>
        <p:spPr bwMode="auto">
          <a:xfrm flipH="1" flipV="1">
            <a:off x="3365500" y="4114800"/>
            <a:ext cx="12700" cy="2184400"/>
          </a:xfrm>
          <a:prstGeom prst="line">
            <a:avLst/>
          </a:prstGeom>
          <a:noFill/>
          <a:ln w="31750">
            <a:solidFill>
              <a:srgbClr val="FFFF00"/>
            </a:solidFill>
            <a:prstDash val="sysDot"/>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92" name="Line 70"/>
          <p:cNvSpPr>
            <a:spLocks noChangeShapeType="1"/>
          </p:cNvSpPr>
          <p:nvPr/>
        </p:nvSpPr>
        <p:spPr bwMode="auto">
          <a:xfrm flipH="1">
            <a:off x="3378200" y="3175000"/>
            <a:ext cx="546100" cy="8890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5093" name="AutoShape 23"/>
          <p:cNvSpPr>
            <a:spLocks noChangeArrowheads="1"/>
          </p:cNvSpPr>
          <p:nvPr/>
        </p:nvSpPr>
        <p:spPr bwMode="auto">
          <a:xfrm>
            <a:off x="3836988" y="2120900"/>
            <a:ext cx="2979737" cy="10985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dirty="0">
                <a:solidFill>
                  <a:srgbClr val="FF0000"/>
                </a:solidFill>
              </a:rPr>
              <a:t>=&gt;</a:t>
            </a:r>
            <a:r>
              <a:rPr lang="de-DE" altLang="en-US" sz="2000" dirty="0">
                <a:solidFill>
                  <a:schemeClr val="bg1"/>
                </a:solidFill>
              </a:rPr>
              <a:t> Profit </a:t>
            </a:r>
            <a:r>
              <a:rPr lang="de-DE" altLang="en-US" sz="2000" dirty="0" err="1">
                <a:solidFill>
                  <a:schemeClr val="bg1"/>
                </a:solidFill>
              </a:rPr>
              <a:t>maximizing</a:t>
            </a:r>
            <a:r>
              <a:rPr lang="de-DE" altLang="en-US" sz="2000" dirty="0">
                <a:solidFill>
                  <a:schemeClr val="bg1"/>
                </a:solidFill>
              </a:rPr>
              <a:t> </a:t>
            </a:r>
            <a:r>
              <a:rPr lang="de-DE" altLang="en-US" sz="2000" dirty="0" err="1">
                <a:solidFill>
                  <a:schemeClr val="bg1"/>
                </a:solidFill>
              </a:rPr>
              <a:t>number</a:t>
            </a:r>
            <a:r>
              <a:rPr lang="de-DE" altLang="en-US" sz="2000" dirty="0">
                <a:solidFill>
                  <a:schemeClr val="bg1"/>
                </a:solidFill>
              </a:rPr>
              <a:t> </a:t>
            </a:r>
            <a:r>
              <a:rPr lang="de-DE" altLang="en-US" sz="2000" dirty="0" err="1">
                <a:solidFill>
                  <a:schemeClr val="bg1"/>
                </a:solidFill>
              </a:rPr>
              <a:t>of</a:t>
            </a:r>
            <a:r>
              <a:rPr lang="de-DE" altLang="en-US" sz="2000" dirty="0">
                <a:solidFill>
                  <a:schemeClr val="bg1"/>
                </a:solidFill>
              </a:rPr>
              <a:t> </a:t>
            </a:r>
            <a:r>
              <a:rPr lang="de-DE" altLang="en-US" sz="2000" dirty="0" err="1">
                <a:solidFill>
                  <a:schemeClr val="bg1"/>
                </a:solidFill>
              </a:rPr>
              <a:t>price</a:t>
            </a:r>
            <a:r>
              <a:rPr lang="de-DE" altLang="en-US" sz="2000" dirty="0">
                <a:solidFill>
                  <a:schemeClr val="bg1"/>
                </a:solidFill>
              </a:rPr>
              <a:t> </a:t>
            </a:r>
            <a:r>
              <a:rPr lang="de-DE" altLang="en-US" sz="2000" dirty="0" err="1">
                <a:solidFill>
                  <a:schemeClr val="bg1"/>
                </a:solidFill>
              </a:rPr>
              <a:t>changes</a:t>
            </a:r>
            <a:r>
              <a:rPr lang="de-DE" altLang="en-US" sz="2000" dirty="0">
                <a:solidFill>
                  <a:schemeClr val="bg1"/>
                </a:solidFill>
              </a:rPr>
              <a:t> per </a:t>
            </a:r>
            <a:r>
              <a:rPr lang="de-DE" altLang="en-US" sz="2000" dirty="0" err="1">
                <a:solidFill>
                  <a:schemeClr val="bg1"/>
                </a:solidFill>
              </a:rPr>
              <a:t>year</a:t>
            </a:r>
            <a:r>
              <a:rPr lang="de-DE" altLang="en-US" sz="2000" dirty="0">
                <a:solidFill>
                  <a:schemeClr val="bg1"/>
                </a:solidFill>
              </a:rPr>
              <a:t> = 2</a:t>
            </a:r>
          </a:p>
        </p:txBody>
      </p:sp>
      <p:sp>
        <p:nvSpPr>
          <p:cNvPr id="45094" name="Text Box 15"/>
          <p:cNvSpPr txBox="1">
            <a:spLocks noChangeArrowheads="1"/>
          </p:cNvSpPr>
          <p:nvPr/>
        </p:nvSpPr>
        <p:spPr bwMode="auto">
          <a:xfrm>
            <a:off x="973138" y="923925"/>
            <a:ext cx="361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a:t>
            </a:r>
          </a:p>
        </p:txBody>
      </p:sp>
      <p:sp>
        <p:nvSpPr>
          <p:cNvPr id="45095" name="Line 28"/>
          <p:cNvSpPr>
            <a:spLocks noChangeShapeType="1"/>
          </p:cNvSpPr>
          <p:nvPr/>
        </p:nvSpPr>
        <p:spPr bwMode="auto">
          <a:xfrm>
            <a:off x="927100" y="2752725"/>
            <a:ext cx="5483225" cy="3122613"/>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46082" name="Text Box 18"/>
          <p:cNvSpPr txBox="1">
            <a:spLocks noChangeArrowheads="1"/>
          </p:cNvSpPr>
          <p:nvPr/>
        </p:nvSpPr>
        <p:spPr bwMode="auto">
          <a:xfrm>
            <a:off x="977900" y="715963"/>
            <a:ext cx="447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endParaRPr lang="en-US" altLang="en-US" sz="1800" b="1"/>
          </a:p>
        </p:txBody>
      </p:sp>
      <p:sp>
        <p:nvSpPr>
          <p:cNvPr id="46083" name="Line 28"/>
          <p:cNvSpPr>
            <a:spLocks noChangeShapeType="1"/>
          </p:cNvSpPr>
          <p:nvPr/>
        </p:nvSpPr>
        <p:spPr bwMode="auto">
          <a:xfrm flipV="1">
            <a:off x="901700" y="4127500"/>
            <a:ext cx="6184900" cy="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46084" name="Line 9"/>
          <p:cNvSpPr>
            <a:spLocks noChangeShapeType="1"/>
          </p:cNvSpPr>
          <p:nvPr/>
        </p:nvSpPr>
        <p:spPr bwMode="auto">
          <a:xfrm flipV="1">
            <a:off x="927100" y="825500"/>
            <a:ext cx="0" cy="54864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085" name="Line 10"/>
          <p:cNvSpPr>
            <a:spLocks noChangeShapeType="1"/>
          </p:cNvSpPr>
          <p:nvPr/>
        </p:nvSpPr>
        <p:spPr bwMode="auto">
          <a:xfrm rot="5400000" flipV="1">
            <a:off x="4935538" y="2293938"/>
            <a:ext cx="0" cy="79883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086" name="Line 11"/>
          <p:cNvSpPr>
            <a:spLocks noChangeShapeType="1"/>
          </p:cNvSpPr>
          <p:nvPr/>
        </p:nvSpPr>
        <p:spPr bwMode="auto">
          <a:xfrm>
            <a:off x="1525588" y="62118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087" name="Text Box 15"/>
          <p:cNvSpPr txBox="1">
            <a:spLocks noChangeArrowheads="1"/>
          </p:cNvSpPr>
          <p:nvPr/>
        </p:nvSpPr>
        <p:spPr bwMode="auto">
          <a:xfrm>
            <a:off x="1265238" y="6410325"/>
            <a:ext cx="5016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0,5  </a:t>
            </a:r>
          </a:p>
        </p:txBody>
      </p:sp>
      <p:sp>
        <p:nvSpPr>
          <p:cNvPr id="46088" name="Line 13"/>
          <p:cNvSpPr>
            <a:spLocks noChangeShapeType="1"/>
          </p:cNvSpPr>
          <p:nvPr/>
        </p:nvSpPr>
        <p:spPr bwMode="auto">
          <a:xfrm>
            <a:off x="21367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089" name="Text Box 15"/>
          <p:cNvSpPr txBox="1">
            <a:spLocks noChangeArrowheads="1"/>
          </p:cNvSpPr>
          <p:nvPr/>
        </p:nvSpPr>
        <p:spPr bwMode="auto">
          <a:xfrm>
            <a:off x="1914525" y="6411913"/>
            <a:ext cx="4381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1,0  </a:t>
            </a:r>
          </a:p>
        </p:txBody>
      </p:sp>
      <p:sp>
        <p:nvSpPr>
          <p:cNvPr id="46090" name="Line 15"/>
          <p:cNvSpPr>
            <a:spLocks noChangeShapeType="1"/>
          </p:cNvSpPr>
          <p:nvPr/>
        </p:nvSpPr>
        <p:spPr bwMode="auto">
          <a:xfrm>
            <a:off x="27590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091" name="Text Box 15"/>
          <p:cNvSpPr txBox="1">
            <a:spLocks noChangeArrowheads="1"/>
          </p:cNvSpPr>
          <p:nvPr/>
        </p:nvSpPr>
        <p:spPr bwMode="auto">
          <a:xfrm>
            <a:off x="2498725" y="6424613"/>
            <a:ext cx="51435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1,5  </a:t>
            </a:r>
          </a:p>
        </p:txBody>
      </p:sp>
      <p:sp>
        <p:nvSpPr>
          <p:cNvPr id="46092" name="Line 17"/>
          <p:cNvSpPr>
            <a:spLocks noChangeShapeType="1"/>
          </p:cNvSpPr>
          <p:nvPr/>
        </p:nvSpPr>
        <p:spPr bwMode="auto">
          <a:xfrm>
            <a:off x="33702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093" name="Text Box 15"/>
          <p:cNvSpPr txBox="1">
            <a:spLocks noChangeArrowheads="1"/>
          </p:cNvSpPr>
          <p:nvPr/>
        </p:nvSpPr>
        <p:spPr bwMode="auto">
          <a:xfrm>
            <a:off x="31480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2,0  </a:t>
            </a:r>
          </a:p>
        </p:txBody>
      </p:sp>
      <p:sp>
        <p:nvSpPr>
          <p:cNvPr id="46094" name="Line 19"/>
          <p:cNvSpPr>
            <a:spLocks noChangeShapeType="1"/>
          </p:cNvSpPr>
          <p:nvPr/>
        </p:nvSpPr>
        <p:spPr bwMode="auto">
          <a:xfrm>
            <a:off x="3981450" y="622935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095" name="Text Box 15"/>
          <p:cNvSpPr txBox="1">
            <a:spLocks noChangeArrowheads="1"/>
          </p:cNvSpPr>
          <p:nvPr/>
        </p:nvSpPr>
        <p:spPr bwMode="auto">
          <a:xfrm>
            <a:off x="3708400" y="6415088"/>
            <a:ext cx="5270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2,5 </a:t>
            </a:r>
          </a:p>
        </p:txBody>
      </p:sp>
      <p:sp>
        <p:nvSpPr>
          <p:cNvPr id="46096" name="Line 21"/>
          <p:cNvSpPr>
            <a:spLocks noChangeShapeType="1"/>
          </p:cNvSpPr>
          <p:nvPr/>
        </p:nvSpPr>
        <p:spPr bwMode="auto">
          <a:xfrm>
            <a:off x="4592638" y="62182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097" name="Text Box 15"/>
          <p:cNvSpPr txBox="1">
            <a:spLocks noChangeArrowheads="1"/>
          </p:cNvSpPr>
          <p:nvPr/>
        </p:nvSpPr>
        <p:spPr bwMode="auto">
          <a:xfrm>
            <a:off x="4319588" y="6403975"/>
            <a:ext cx="527050"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3,0 </a:t>
            </a:r>
          </a:p>
        </p:txBody>
      </p:sp>
      <p:sp>
        <p:nvSpPr>
          <p:cNvPr id="46098" name="Line 23"/>
          <p:cNvSpPr>
            <a:spLocks noChangeShapeType="1"/>
          </p:cNvSpPr>
          <p:nvPr/>
        </p:nvSpPr>
        <p:spPr bwMode="auto">
          <a:xfrm>
            <a:off x="5203825" y="621982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099" name="Text Box 15"/>
          <p:cNvSpPr txBox="1">
            <a:spLocks noChangeArrowheads="1"/>
          </p:cNvSpPr>
          <p:nvPr/>
        </p:nvSpPr>
        <p:spPr bwMode="auto">
          <a:xfrm>
            <a:off x="4892675" y="6405563"/>
            <a:ext cx="5905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3,5  </a:t>
            </a:r>
          </a:p>
        </p:txBody>
      </p:sp>
      <p:sp>
        <p:nvSpPr>
          <p:cNvPr id="46100" name="Line 25"/>
          <p:cNvSpPr>
            <a:spLocks noChangeShapeType="1"/>
          </p:cNvSpPr>
          <p:nvPr/>
        </p:nvSpPr>
        <p:spPr bwMode="auto">
          <a:xfrm>
            <a:off x="5815013" y="622141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101" name="Text Box 15"/>
          <p:cNvSpPr txBox="1">
            <a:spLocks noChangeArrowheads="1"/>
          </p:cNvSpPr>
          <p:nvPr/>
        </p:nvSpPr>
        <p:spPr bwMode="auto">
          <a:xfrm>
            <a:off x="5554663" y="6419850"/>
            <a:ext cx="488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4,0  </a:t>
            </a:r>
          </a:p>
        </p:txBody>
      </p:sp>
      <p:sp>
        <p:nvSpPr>
          <p:cNvPr id="46102" name="Line 27"/>
          <p:cNvSpPr>
            <a:spLocks noChangeShapeType="1"/>
          </p:cNvSpPr>
          <p:nvPr/>
        </p:nvSpPr>
        <p:spPr bwMode="auto">
          <a:xfrm>
            <a:off x="6426200" y="622300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103" name="Text Box 15"/>
          <p:cNvSpPr txBox="1">
            <a:spLocks noChangeArrowheads="1"/>
          </p:cNvSpPr>
          <p:nvPr/>
        </p:nvSpPr>
        <p:spPr bwMode="auto">
          <a:xfrm>
            <a:off x="6153150" y="6421438"/>
            <a:ext cx="5143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4,5  </a:t>
            </a:r>
          </a:p>
        </p:txBody>
      </p:sp>
      <p:sp>
        <p:nvSpPr>
          <p:cNvPr id="46104" name="Line 29"/>
          <p:cNvSpPr>
            <a:spLocks noChangeShapeType="1"/>
          </p:cNvSpPr>
          <p:nvPr/>
        </p:nvSpPr>
        <p:spPr bwMode="auto">
          <a:xfrm>
            <a:off x="7050088" y="62245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105" name="Text Box 15"/>
          <p:cNvSpPr txBox="1">
            <a:spLocks noChangeArrowheads="1"/>
          </p:cNvSpPr>
          <p:nvPr/>
        </p:nvSpPr>
        <p:spPr bwMode="auto">
          <a:xfrm>
            <a:off x="6777038" y="6423025"/>
            <a:ext cx="514350"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5,0 </a:t>
            </a:r>
          </a:p>
        </p:txBody>
      </p:sp>
      <p:sp>
        <p:nvSpPr>
          <p:cNvPr id="46106" name="Line 31"/>
          <p:cNvSpPr>
            <a:spLocks noChangeShapeType="1"/>
          </p:cNvSpPr>
          <p:nvPr/>
        </p:nvSpPr>
        <p:spPr bwMode="auto">
          <a:xfrm>
            <a:off x="76485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107" name="Text Box 15"/>
          <p:cNvSpPr txBox="1">
            <a:spLocks noChangeArrowheads="1"/>
          </p:cNvSpPr>
          <p:nvPr/>
        </p:nvSpPr>
        <p:spPr bwMode="auto">
          <a:xfrm>
            <a:off x="7388225" y="6399213"/>
            <a:ext cx="5016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5,5  </a:t>
            </a:r>
          </a:p>
        </p:txBody>
      </p:sp>
      <p:sp>
        <p:nvSpPr>
          <p:cNvPr id="46108" name="Line 33"/>
          <p:cNvSpPr>
            <a:spLocks noChangeShapeType="1"/>
          </p:cNvSpPr>
          <p:nvPr/>
        </p:nvSpPr>
        <p:spPr bwMode="auto">
          <a:xfrm>
            <a:off x="82597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109" name="Text Box 15"/>
          <p:cNvSpPr txBox="1">
            <a:spLocks noChangeArrowheads="1"/>
          </p:cNvSpPr>
          <p:nvPr/>
        </p:nvSpPr>
        <p:spPr bwMode="auto">
          <a:xfrm>
            <a:off x="80375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6,0  </a:t>
            </a:r>
          </a:p>
        </p:txBody>
      </p:sp>
      <p:sp>
        <p:nvSpPr>
          <p:cNvPr id="46110" name="Line 35"/>
          <p:cNvSpPr>
            <a:spLocks noChangeShapeType="1"/>
          </p:cNvSpPr>
          <p:nvPr/>
        </p:nvSpPr>
        <p:spPr bwMode="auto">
          <a:xfrm flipH="1" flipV="1">
            <a:off x="3365500" y="4114800"/>
            <a:ext cx="12700" cy="2184400"/>
          </a:xfrm>
          <a:prstGeom prst="line">
            <a:avLst/>
          </a:prstGeom>
          <a:noFill/>
          <a:ln w="31750">
            <a:solidFill>
              <a:srgbClr val="FFFF00"/>
            </a:solidFill>
            <a:prstDash val="sysDot"/>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111" name="Line 36"/>
          <p:cNvSpPr>
            <a:spLocks noChangeShapeType="1"/>
          </p:cNvSpPr>
          <p:nvPr/>
        </p:nvSpPr>
        <p:spPr bwMode="auto">
          <a:xfrm flipH="1">
            <a:off x="3378200" y="3175000"/>
            <a:ext cx="546100" cy="8890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6112" name="AutoShape 23"/>
          <p:cNvSpPr>
            <a:spLocks noChangeArrowheads="1"/>
          </p:cNvSpPr>
          <p:nvPr/>
        </p:nvSpPr>
        <p:spPr bwMode="auto">
          <a:xfrm>
            <a:off x="3836988" y="1981200"/>
            <a:ext cx="3297237" cy="12382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rgbClr val="FF0000"/>
                </a:solidFill>
              </a:rPr>
              <a:t>=&gt;</a:t>
            </a:r>
            <a:r>
              <a:rPr lang="de-DE" altLang="en-US" sz="2000">
                <a:solidFill>
                  <a:schemeClr val="bg1"/>
                </a:solidFill>
              </a:rPr>
              <a:t> Profit maximizing number of price changes per year = 2</a:t>
            </a:r>
          </a:p>
        </p:txBody>
      </p:sp>
      <p:sp>
        <p:nvSpPr>
          <p:cNvPr id="7461890" name="Rectangle 2"/>
          <p:cNvSpPr>
            <a:spLocks noChangeArrowheads="1"/>
          </p:cNvSpPr>
          <p:nvPr/>
        </p:nvSpPr>
        <p:spPr bwMode="auto">
          <a:xfrm>
            <a:off x="0" y="31750"/>
            <a:ext cx="9144000" cy="1100138"/>
          </a:xfrm>
          <a:prstGeom prst="rect">
            <a:avLst/>
          </a:prstGeom>
          <a:noFill/>
          <a:ln w="9525">
            <a:noFill/>
            <a:miter lim="800000"/>
            <a:headEnd/>
            <a:tailEnd/>
          </a:ln>
        </p:spPr>
        <p:txBody>
          <a:bodyPr anchor="ctr"/>
          <a:lstStyle/>
          <a:p>
            <a:pPr algn="ctr" eaLnBrk="1" hangingPunct="1">
              <a:defRPr/>
            </a:pPr>
            <a:r>
              <a:rPr lang="de-DE" sz="2700" b="1" kern="0" dirty="0">
                <a:solidFill>
                  <a:srgbClr val="FFFF00"/>
                </a:solidFill>
                <a:effectLst>
                  <a:outerShdw blurRad="38100" dist="38100" dir="2700000" algn="tl">
                    <a:srgbClr val="000000"/>
                  </a:outerShdw>
                </a:effectLst>
              </a:rPr>
              <a:t>4. The </a:t>
            </a:r>
            <a:r>
              <a:rPr lang="de-DE" sz="2700" b="1" kern="0" dirty="0" err="1">
                <a:solidFill>
                  <a:srgbClr val="FFFF00"/>
                </a:solidFill>
                <a:effectLst>
                  <a:outerShdw blurRad="38100" dist="38100" dir="2700000" algn="tl">
                    <a:srgbClr val="000000"/>
                  </a:outerShdw>
                </a:effectLst>
              </a:rPr>
              <a:t>Keynesian</a:t>
            </a:r>
            <a:r>
              <a:rPr lang="de-DE" sz="2700" b="1" kern="0" dirty="0">
                <a:solidFill>
                  <a:srgbClr val="FFFF00"/>
                </a:solidFill>
                <a:effectLst>
                  <a:outerShdw blurRad="38100" dist="38100" dir="2700000" algn="tl">
                    <a:srgbClr val="000000"/>
                  </a:outerShdw>
                </a:effectLst>
              </a:rPr>
              <a:t> Model </a:t>
            </a:r>
            <a:r>
              <a:rPr lang="de-DE" sz="2700" b="1" kern="0" dirty="0" err="1">
                <a:solidFill>
                  <a:srgbClr val="FFFF00"/>
                </a:solidFill>
                <a:effectLst>
                  <a:outerShdw blurRad="38100" dist="38100" dir="2700000" algn="tl">
                    <a:srgbClr val="000000"/>
                  </a:outerShdw>
                </a:effectLst>
              </a:rPr>
              <a:t>and</a:t>
            </a:r>
            <a:r>
              <a:rPr lang="de-DE" sz="2700" b="1" kern="0" dirty="0">
                <a:solidFill>
                  <a:srgbClr val="FFFF00"/>
                </a:solidFill>
                <a:effectLst>
                  <a:outerShdw blurRad="38100" dist="38100" dir="2700000" algn="tl">
                    <a:srgbClr val="000000"/>
                  </a:outerShdw>
                </a:effectLst>
              </a:rPr>
              <a:t> </a:t>
            </a:r>
            <a:r>
              <a:rPr lang="de-DE" sz="2700" b="1" kern="0" dirty="0" err="1">
                <a:solidFill>
                  <a:srgbClr val="FFFF00"/>
                </a:solidFill>
                <a:effectLst>
                  <a:outerShdw blurRad="38100" dist="38100" dir="2700000" algn="tl">
                    <a:srgbClr val="000000"/>
                  </a:outerShdw>
                </a:effectLst>
              </a:rPr>
              <a:t>its</a:t>
            </a:r>
            <a:r>
              <a:rPr lang="de-DE" sz="2700" b="1" kern="0" dirty="0">
                <a:solidFill>
                  <a:srgbClr val="FFFF00"/>
                </a:solidFill>
                <a:effectLst>
                  <a:outerShdw blurRad="38100" dist="38100" dir="2700000" algn="tl">
                    <a:srgbClr val="000000"/>
                  </a:outerShdw>
                </a:effectLst>
              </a:rPr>
              <a:t> </a:t>
            </a:r>
            <a:r>
              <a:rPr lang="de-DE" sz="2700" b="1" kern="0" dirty="0" err="1">
                <a:solidFill>
                  <a:srgbClr val="FFFF00"/>
                </a:solidFill>
                <a:effectLst>
                  <a:outerShdw blurRad="38100" dist="38100" dir="2700000" algn="tl">
                    <a:srgbClr val="000000"/>
                  </a:outerShdw>
                </a:effectLst>
              </a:rPr>
              <a:t>Policy</a:t>
            </a:r>
            <a:r>
              <a:rPr lang="de-DE" sz="2700" b="1" kern="0" dirty="0">
                <a:solidFill>
                  <a:srgbClr val="FFFF00"/>
                </a:solidFill>
                <a:effectLst>
                  <a:outerShdw blurRad="38100" dist="38100" dir="2700000" algn="tl">
                    <a:srgbClr val="000000"/>
                  </a:outerShdw>
                </a:effectLst>
              </a:rPr>
              <a:t> </a:t>
            </a:r>
            <a:r>
              <a:rPr lang="de-DE" sz="2700" b="1" kern="0" dirty="0" err="1">
                <a:solidFill>
                  <a:srgbClr val="FFFF00"/>
                </a:solidFill>
                <a:effectLst>
                  <a:outerShdw blurRad="38100" dist="38100" dir="2700000" algn="tl">
                    <a:srgbClr val="000000"/>
                  </a:outerShdw>
                </a:effectLst>
              </a:rPr>
              <a:t>Implications</a:t>
            </a:r>
            <a:br>
              <a:rPr lang="de-DE" sz="2700" b="1" kern="0" dirty="0">
                <a:solidFill>
                  <a:srgbClr val="FFFF00"/>
                </a:solidFill>
                <a:effectLst>
                  <a:outerShdw blurRad="38100" dist="38100" dir="2700000" algn="tl">
                    <a:srgbClr val="000000"/>
                  </a:outerShdw>
                </a:effectLst>
              </a:rPr>
            </a:br>
            <a:r>
              <a:rPr lang="de-DE" sz="2400" b="1" kern="0" dirty="0">
                <a:solidFill>
                  <a:srgbClr val="FFFF00"/>
                </a:solidFill>
                <a:effectLst>
                  <a:outerShdw blurRad="38100" dist="38100" dir="2700000" algn="tl">
                    <a:srgbClr val="000000"/>
                  </a:outerShdw>
                </a:effectLst>
              </a:rPr>
              <a:t>4.1. The </a:t>
            </a:r>
            <a:r>
              <a:rPr lang="de-DE" sz="2400" b="1" kern="0" dirty="0" err="1">
                <a:solidFill>
                  <a:srgbClr val="FFFF00"/>
                </a:solidFill>
                <a:effectLst>
                  <a:outerShdw blurRad="38100" dist="38100" dir="2700000" algn="tl">
                    <a:srgbClr val="000000"/>
                  </a:outerShdw>
                </a:effectLst>
              </a:rPr>
              <a:t>Keynesian</a:t>
            </a:r>
            <a:r>
              <a:rPr lang="de-DE" sz="2400" b="1" kern="0" dirty="0">
                <a:solidFill>
                  <a:srgbClr val="FFFF00"/>
                </a:solidFill>
                <a:effectLst>
                  <a:outerShdw blurRad="38100" dist="38100" dir="2700000" algn="tl">
                    <a:srgbClr val="000000"/>
                  </a:outerShdw>
                </a:effectLst>
              </a:rPr>
              <a:t> </a:t>
            </a:r>
            <a:r>
              <a:rPr lang="de-DE" sz="2400" b="1" kern="0" dirty="0" err="1">
                <a:solidFill>
                  <a:srgbClr val="FFFF00"/>
                </a:solidFill>
                <a:effectLst>
                  <a:outerShdw blurRad="38100" dist="38100" dir="2700000" algn="tl">
                    <a:srgbClr val="000000"/>
                  </a:outerShdw>
                </a:effectLst>
              </a:rPr>
              <a:t>Theory</a:t>
            </a:r>
            <a:endParaRPr lang="de-DE" sz="2400" b="1" kern="0" dirty="0">
              <a:solidFill>
                <a:srgbClr val="FFFF00"/>
              </a:solidFill>
              <a:effectLst>
                <a:outerShdw blurRad="38100" dist="38100" dir="2700000" algn="tl">
                  <a:srgbClr val="000000"/>
                </a:outerShdw>
              </a:effectLst>
            </a:endParaRPr>
          </a:p>
        </p:txBody>
      </p:sp>
      <p:sp>
        <p:nvSpPr>
          <p:cNvPr id="46114" name="Text Box 15"/>
          <p:cNvSpPr txBox="1">
            <a:spLocks noChangeArrowheads="1"/>
          </p:cNvSpPr>
          <p:nvPr/>
        </p:nvSpPr>
        <p:spPr bwMode="auto">
          <a:xfrm>
            <a:off x="973138" y="923925"/>
            <a:ext cx="361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a:t>
            </a:r>
          </a:p>
        </p:txBody>
      </p:sp>
      <p:sp>
        <p:nvSpPr>
          <p:cNvPr id="46115" name="Text Box 15"/>
          <p:cNvSpPr txBox="1">
            <a:spLocks noChangeArrowheads="1"/>
          </p:cNvSpPr>
          <p:nvPr/>
        </p:nvSpPr>
        <p:spPr bwMode="auto">
          <a:xfrm>
            <a:off x="4273550" y="5875338"/>
            <a:ext cx="4679950"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Number of Price Changes per Year</a:t>
            </a:r>
            <a:endParaRPr lang="de-DE" altLang="en-US" sz="2000"/>
          </a:p>
        </p:txBody>
      </p:sp>
      <p:sp>
        <p:nvSpPr>
          <p:cNvPr id="46116" name="Text Box 10"/>
          <p:cNvSpPr txBox="1">
            <a:spLocks noChangeArrowheads="1"/>
          </p:cNvSpPr>
          <p:nvPr/>
        </p:nvSpPr>
        <p:spPr bwMode="auto">
          <a:xfrm>
            <a:off x="7086600" y="3768725"/>
            <a:ext cx="2032000"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FF"/>
                </a:solidFill>
              </a:rPr>
              <a:t>Costs per Price Change</a:t>
            </a:r>
          </a:p>
        </p:txBody>
      </p:sp>
      <p:sp>
        <p:nvSpPr>
          <p:cNvPr id="46117" name="Line 28"/>
          <p:cNvSpPr>
            <a:spLocks noChangeShapeType="1"/>
          </p:cNvSpPr>
          <p:nvPr/>
        </p:nvSpPr>
        <p:spPr bwMode="auto">
          <a:xfrm>
            <a:off x="927100" y="2752725"/>
            <a:ext cx="5483225" cy="3122613"/>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46118" name="Text Box 10"/>
          <p:cNvSpPr txBox="1">
            <a:spLocks noChangeArrowheads="1"/>
          </p:cNvSpPr>
          <p:nvPr/>
        </p:nvSpPr>
        <p:spPr bwMode="auto">
          <a:xfrm>
            <a:off x="6529388" y="5233988"/>
            <a:ext cx="2081212" cy="70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 typeface="Arial Unicode MS" pitchFamily="34" charset="-128"/>
              <a:buNone/>
            </a:pPr>
            <a:r>
              <a:rPr lang="en-US" altLang="en-US" sz="2000">
                <a:solidFill>
                  <a:srgbClr val="66FFFF"/>
                </a:solidFill>
              </a:rPr>
              <a:t>Return per Price Change</a:t>
            </a:r>
          </a:p>
        </p:txBody>
      </p:sp>
      <p:sp>
        <p:nvSpPr>
          <p:cNvPr id="2" name="Rechtwinkliges Dreieck 1"/>
          <p:cNvSpPr>
            <a:spLocks noChangeArrowheads="1"/>
          </p:cNvSpPr>
          <p:nvPr/>
        </p:nvSpPr>
        <p:spPr bwMode="auto">
          <a:xfrm>
            <a:off x="927100" y="2752725"/>
            <a:ext cx="2428875" cy="1374775"/>
          </a:xfrm>
          <a:prstGeom prst="rtTriangle">
            <a:avLst/>
          </a:prstGeom>
          <a:solidFill>
            <a:srgbClr val="00FF00"/>
          </a:solidFill>
          <a:ln w="38100" algn="ctr">
            <a:solidFill>
              <a:srgbClr val="00FF00"/>
            </a:solidFill>
            <a:round/>
            <a:headEnd type="none" w="lg" len="med"/>
            <a:tailEnd type="triangle" w="lg" len="me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de-DE" altLang="de-DE" sz="2000">
              <a:solidFill>
                <a:srgbClr val="66FFFF"/>
              </a:solidFill>
            </a:endParaRPr>
          </a:p>
        </p:txBody>
      </p:sp>
      <p:sp>
        <p:nvSpPr>
          <p:cNvPr id="40" name="Line 36"/>
          <p:cNvSpPr>
            <a:spLocks noChangeShapeType="1"/>
          </p:cNvSpPr>
          <p:nvPr/>
        </p:nvSpPr>
        <p:spPr bwMode="auto">
          <a:xfrm flipH="1">
            <a:off x="1477963" y="2498725"/>
            <a:ext cx="546100" cy="8890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1" name="AutoShape 23"/>
          <p:cNvSpPr>
            <a:spLocks noChangeArrowheads="1"/>
          </p:cNvSpPr>
          <p:nvPr/>
        </p:nvSpPr>
        <p:spPr bwMode="auto">
          <a:xfrm>
            <a:off x="177800" y="1755775"/>
            <a:ext cx="3200400" cy="809625"/>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chemeClr val="bg1"/>
                </a:solidFill>
              </a:rPr>
              <a:t>Profit at 2 adjustments of prices per year </a:t>
            </a:r>
          </a:p>
        </p:txBody>
      </p:sp>
      <p:sp>
        <p:nvSpPr>
          <p:cNvPr id="42" name="Rechtwinkliges Dreieck 41"/>
          <p:cNvSpPr>
            <a:spLocks noChangeArrowheads="1"/>
          </p:cNvSpPr>
          <p:nvPr/>
        </p:nvSpPr>
        <p:spPr bwMode="auto">
          <a:xfrm flipH="1" flipV="1">
            <a:off x="3444875" y="4152900"/>
            <a:ext cx="2428875" cy="1374775"/>
          </a:xfrm>
          <a:prstGeom prst="rtTriangle">
            <a:avLst/>
          </a:prstGeom>
          <a:solidFill>
            <a:srgbClr val="FF0000">
              <a:alpha val="23921"/>
            </a:srgbClr>
          </a:solidFill>
          <a:ln w="38100" algn="ctr">
            <a:solidFill>
              <a:srgbClr val="FF0000">
                <a:alpha val="23921"/>
              </a:srgbClr>
            </a:solidFill>
            <a:round/>
            <a:headEnd type="none" w="lg" len="med"/>
            <a:tailEnd type="triangle" w="lg" len="me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de-DE" altLang="de-DE" sz="2000">
              <a:solidFill>
                <a:srgbClr val="66FFFF"/>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0" grpId="0" animBg="1"/>
      <p:bldP spid="41" grpId="0" animBg="1"/>
      <p:bldP spid="42"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945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793D739-3D79-43A9-A1F6-B7E21154A977}" type="slidenum">
              <a:rPr lang="de-DE" altLang="en-US" sz="1600" smtClean="0"/>
              <a:pPr>
                <a:spcBef>
                  <a:spcPct val="0"/>
                </a:spcBef>
                <a:buClrTx/>
                <a:buFontTx/>
                <a:buNone/>
              </a:pPr>
              <a:t>3</a:t>
            </a:fld>
            <a:r>
              <a:rPr lang="de-DE" altLang="en-US" sz="1600"/>
              <a:t> -</a:t>
            </a:r>
          </a:p>
        </p:txBody>
      </p:sp>
      <p:sp>
        <p:nvSpPr>
          <p:cNvPr id="1945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CE296F26-2CE5-4878-9547-96908A85636F}" type="slidenum">
              <a:rPr lang="de-DE" altLang="en-US" sz="1600" b="1"/>
              <a:pPr algn="r" eaLnBrk="1" hangingPunct="1">
                <a:spcBef>
                  <a:spcPct val="0"/>
                </a:spcBef>
                <a:buClrTx/>
                <a:buFontTx/>
                <a:buNone/>
              </a:pPr>
              <a:t>3</a:t>
            </a:fld>
            <a:r>
              <a:rPr lang="de-DE" altLang="en-US" sz="1600" b="1"/>
              <a:t> -</a:t>
            </a:r>
          </a:p>
        </p:txBody>
      </p:sp>
      <p:sp>
        <p:nvSpPr>
          <p:cNvPr id="1946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213506" name="Rectangle 2"/>
          <p:cNvSpPr>
            <a:spLocks noGrp="1" noChangeArrowheads="1"/>
          </p:cNvSpPr>
          <p:nvPr>
            <p:ph type="title" idx="4294967295"/>
          </p:nvPr>
        </p:nvSpPr>
        <p:spPr>
          <a:xfrm>
            <a:off x="254000" y="131763"/>
            <a:ext cx="8666163" cy="1143000"/>
          </a:xfrm>
        </p:spPr>
        <p:txBody>
          <a:bodyPr/>
          <a:lstStyle/>
          <a:p>
            <a:pPr eaLnBrk="1" hangingPunct="1">
              <a:defRPr/>
            </a:pPr>
            <a:r>
              <a:rPr lang="de-DE"/>
              <a:t>Macroeconomics</a:t>
            </a:r>
          </a:p>
        </p:txBody>
      </p:sp>
      <p:sp>
        <p:nvSpPr>
          <p:cNvPr id="19462" name="Rectangle 3"/>
          <p:cNvSpPr>
            <a:spLocks noGrp="1" noChangeArrowheads="1"/>
          </p:cNvSpPr>
          <p:nvPr>
            <p:ph type="body" idx="4294967295"/>
          </p:nvPr>
        </p:nvSpPr>
        <p:spPr>
          <a:xfrm>
            <a:off x="427038" y="1042988"/>
            <a:ext cx="8716962" cy="5662612"/>
          </a:xfrm>
          <a:noFill/>
        </p:spPr>
        <p:txBody>
          <a:bodyPr/>
          <a:lstStyle/>
          <a:p>
            <a:pPr marL="266700" indent="-266700" defTabSz="273050" eaLnBrk="1" hangingPunct="1">
              <a:buFont typeface="Arial Unicode MS" pitchFamily="34" charset="-128"/>
              <a:buNone/>
            </a:pPr>
            <a:endParaRPr lang="de-DE" altLang="en-US" sz="2200"/>
          </a:p>
          <a:p>
            <a:pPr marL="266700" indent="-266700" defTabSz="273050" eaLnBrk="1" hangingPunct="1">
              <a:buFont typeface="Arial Unicode MS" pitchFamily="34" charset="-128"/>
              <a:buNone/>
            </a:pPr>
            <a:r>
              <a:rPr lang="de-DE" altLang="en-US" sz="2200"/>
              <a:t>Literature:</a:t>
            </a:r>
          </a:p>
          <a:p>
            <a:pPr marL="266700" indent="-266700" defTabSz="273050" eaLnBrk="1" hangingPunct="1">
              <a:buFont typeface="Arial Unicode MS" pitchFamily="34" charset="-128"/>
              <a:buNone/>
            </a:pPr>
            <a:endParaRPr lang="de-DE" altLang="en-US" sz="1800">
              <a:latin typeface="Arial Unicode MS" pitchFamily="34" charset="-128"/>
              <a:ea typeface="Arial Unicode MS" pitchFamily="34" charset="-128"/>
              <a:cs typeface="Arial Unicode MS" pitchFamily="34" charset="-128"/>
            </a:endParaRPr>
          </a:p>
          <a:p>
            <a:pPr marL="266700" indent="-266700" defTabSz="273050" eaLnBrk="1" hangingPunct="1">
              <a:buFont typeface="Arial Unicode MS" pitchFamily="34" charset="-128"/>
              <a:buNone/>
            </a:pPr>
            <a:r>
              <a:rPr lang="de-DE" altLang="en-US" sz="2000">
                <a:latin typeface="Arial Unicode MS" pitchFamily="34" charset="-128"/>
                <a:ea typeface="Arial Unicode MS" pitchFamily="34" charset="-128"/>
                <a:cs typeface="Arial Unicode MS" pitchFamily="34" charset="-128"/>
              </a:rPr>
              <a:t>◆ </a:t>
            </a:r>
            <a:r>
              <a:rPr lang="de-DE" altLang="en-US" sz="2000"/>
              <a:t>Chapter 9, 10, 11, 13, 14 Mankiw, Gregory; Macroeconomics, Worth                 </a:t>
            </a:r>
          </a:p>
          <a:p>
            <a:pPr marL="266700" indent="-266700" defTabSz="273050" eaLnBrk="1" hangingPunct="1">
              <a:buFont typeface="Arial Unicode MS" pitchFamily="34" charset="-128"/>
              <a:buNone/>
            </a:pPr>
            <a:r>
              <a:rPr lang="de-DE" altLang="en-US" sz="2000"/>
              <a:t>   Publishers.</a:t>
            </a:r>
          </a:p>
          <a:p>
            <a:pPr marL="266700" indent="-266700" defTabSz="273050" eaLnBrk="1" hangingPunct="1">
              <a:buFont typeface="Arial Unicode MS" pitchFamily="34" charset="-128"/>
              <a:buNone/>
            </a:pPr>
            <a:r>
              <a:rPr lang="de-DE" altLang="en-US" sz="2000">
                <a:latin typeface="Arial Unicode MS" pitchFamily="34" charset="-128"/>
                <a:ea typeface="Arial Unicode MS" pitchFamily="34" charset="-128"/>
                <a:cs typeface="Arial Unicode MS" pitchFamily="34" charset="-128"/>
              </a:rPr>
              <a:t>◆ </a:t>
            </a:r>
            <a:r>
              <a:rPr lang="de-DE" altLang="en-US" sz="2000"/>
              <a:t>Kapitel 10, Baßeler, Ulrich et al.; Grundlagen u. Probleme der      Volkswirtschaft, Schäfer-Pöschel.</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7106" name="Text Box 18"/>
          <p:cNvSpPr txBox="1">
            <a:spLocks noChangeArrowheads="1"/>
          </p:cNvSpPr>
          <p:nvPr/>
        </p:nvSpPr>
        <p:spPr bwMode="auto">
          <a:xfrm>
            <a:off x="977900" y="715963"/>
            <a:ext cx="447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endParaRPr lang="en-US" altLang="en-US" sz="1800" b="1"/>
          </a:p>
        </p:txBody>
      </p:sp>
      <p:sp>
        <p:nvSpPr>
          <p:cNvPr id="47107" name="Line 28"/>
          <p:cNvSpPr>
            <a:spLocks noChangeShapeType="1"/>
          </p:cNvSpPr>
          <p:nvPr/>
        </p:nvSpPr>
        <p:spPr bwMode="auto">
          <a:xfrm flipV="1">
            <a:off x="901700" y="4114800"/>
            <a:ext cx="5875338" cy="1270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47108" name="Line 9"/>
          <p:cNvSpPr>
            <a:spLocks noChangeShapeType="1"/>
          </p:cNvSpPr>
          <p:nvPr/>
        </p:nvSpPr>
        <p:spPr bwMode="auto">
          <a:xfrm flipV="1">
            <a:off x="927100" y="825500"/>
            <a:ext cx="0" cy="54864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09" name="Line 10"/>
          <p:cNvSpPr>
            <a:spLocks noChangeShapeType="1"/>
          </p:cNvSpPr>
          <p:nvPr/>
        </p:nvSpPr>
        <p:spPr bwMode="auto">
          <a:xfrm rot="5400000" flipV="1">
            <a:off x="4935538" y="2293938"/>
            <a:ext cx="0" cy="79883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10" name="Line 11"/>
          <p:cNvSpPr>
            <a:spLocks noChangeShapeType="1"/>
          </p:cNvSpPr>
          <p:nvPr/>
        </p:nvSpPr>
        <p:spPr bwMode="auto">
          <a:xfrm>
            <a:off x="1525588" y="62118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11" name="Text Box 15"/>
          <p:cNvSpPr txBox="1">
            <a:spLocks noChangeArrowheads="1"/>
          </p:cNvSpPr>
          <p:nvPr/>
        </p:nvSpPr>
        <p:spPr bwMode="auto">
          <a:xfrm>
            <a:off x="1265238" y="6410325"/>
            <a:ext cx="5016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0,5  </a:t>
            </a:r>
          </a:p>
        </p:txBody>
      </p:sp>
      <p:sp>
        <p:nvSpPr>
          <p:cNvPr id="47112" name="Line 13"/>
          <p:cNvSpPr>
            <a:spLocks noChangeShapeType="1"/>
          </p:cNvSpPr>
          <p:nvPr/>
        </p:nvSpPr>
        <p:spPr bwMode="auto">
          <a:xfrm>
            <a:off x="21367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13" name="Text Box 15"/>
          <p:cNvSpPr txBox="1">
            <a:spLocks noChangeArrowheads="1"/>
          </p:cNvSpPr>
          <p:nvPr/>
        </p:nvSpPr>
        <p:spPr bwMode="auto">
          <a:xfrm>
            <a:off x="1914525" y="6411913"/>
            <a:ext cx="4381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1,0  </a:t>
            </a:r>
          </a:p>
        </p:txBody>
      </p:sp>
      <p:sp>
        <p:nvSpPr>
          <p:cNvPr id="47114" name="Line 15"/>
          <p:cNvSpPr>
            <a:spLocks noChangeShapeType="1"/>
          </p:cNvSpPr>
          <p:nvPr/>
        </p:nvSpPr>
        <p:spPr bwMode="auto">
          <a:xfrm>
            <a:off x="27590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15" name="Text Box 15"/>
          <p:cNvSpPr txBox="1">
            <a:spLocks noChangeArrowheads="1"/>
          </p:cNvSpPr>
          <p:nvPr/>
        </p:nvSpPr>
        <p:spPr bwMode="auto">
          <a:xfrm>
            <a:off x="2498725" y="6424613"/>
            <a:ext cx="51435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1,5  </a:t>
            </a:r>
          </a:p>
        </p:txBody>
      </p:sp>
      <p:sp>
        <p:nvSpPr>
          <p:cNvPr id="47116" name="Line 17"/>
          <p:cNvSpPr>
            <a:spLocks noChangeShapeType="1"/>
          </p:cNvSpPr>
          <p:nvPr/>
        </p:nvSpPr>
        <p:spPr bwMode="auto">
          <a:xfrm>
            <a:off x="33702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17" name="Text Box 15"/>
          <p:cNvSpPr txBox="1">
            <a:spLocks noChangeArrowheads="1"/>
          </p:cNvSpPr>
          <p:nvPr/>
        </p:nvSpPr>
        <p:spPr bwMode="auto">
          <a:xfrm>
            <a:off x="31480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2,0  </a:t>
            </a:r>
          </a:p>
        </p:txBody>
      </p:sp>
      <p:sp>
        <p:nvSpPr>
          <p:cNvPr id="47118" name="Line 19"/>
          <p:cNvSpPr>
            <a:spLocks noChangeShapeType="1"/>
          </p:cNvSpPr>
          <p:nvPr/>
        </p:nvSpPr>
        <p:spPr bwMode="auto">
          <a:xfrm>
            <a:off x="3981450" y="622935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19" name="Text Box 15"/>
          <p:cNvSpPr txBox="1">
            <a:spLocks noChangeArrowheads="1"/>
          </p:cNvSpPr>
          <p:nvPr/>
        </p:nvSpPr>
        <p:spPr bwMode="auto">
          <a:xfrm>
            <a:off x="3708400" y="6415088"/>
            <a:ext cx="5270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2,5 </a:t>
            </a:r>
          </a:p>
        </p:txBody>
      </p:sp>
      <p:sp>
        <p:nvSpPr>
          <p:cNvPr id="47120" name="Line 21"/>
          <p:cNvSpPr>
            <a:spLocks noChangeShapeType="1"/>
          </p:cNvSpPr>
          <p:nvPr/>
        </p:nvSpPr>
        <p:spPr bwMode="auto">
          <a:xfrm>
            <a:off x="4592638" y="62182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21" name="Text Box 15"/>
          <p:cNvSpPr txBox="1">
            <a:spLocks noChangeArrowheads="1"/>
          </p:cNvSpPr>
          <p:nvPr/>
        </p:nvSpPr>
        <p:spPr bwMode="auto">
          <a:xfrm>
            <a:off x="4319588" y="6403975"/>
            <a:ext cx="527050"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3,0 </a:t>
            </a:r>
          </a:p>
        </p:txBody>
      </p:sp>
      <p:sp>
        <p:nvSpPr>
          <p:cNvPr id="47122" name="Line 23"/>
          <p:cNvSpPr>
            <a:spLocks noChangeShapeType="1"/>
          </p:cNvSpPr>
          <p:nvPr/>
        </p:nvSpPr>
        <p:spPr bwMode="auto">
          <a:xfrm>
            <a:off x="5203825" y="621982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23" name="Text Box 15"/>
          <p:cNvSpPr txBox="1">
            <a:spLocks noChangeArrowheads="1"/>
          </p:cNvSpPr>
          <p:nvPr/>
        </p:nvSpPr>
        <p:spPr bwMode="auto">
          <a:xfrm>
            <a:off x="4892675" y="6405563"/>
            <a:ext cx="5905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3,5  </a:t>
            </a:r>
          </a:p>
        </p:txBody>
      </p:sp>
      <p:sp>
        <p:nvSpPr>
          <p:cNvPr id="47124" name="Line 25"/>
          <p:cNvSpPr>
            <a:spLocks noChangeShapeType="1"/>
          </p:cNvSpPr>
          <p:nvPr/>
        </p:nvSpPr>
        <p:spPr bwMode="auto">
          <a:xfrm>
            <a:off x="5815013" y="622141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25" name="Text Box 15"/>
          <p:cNvSpPr txBox="1">
            <a:spLocks noChangeArrowheads="1"/>
          </p:cNvSpPr>
          <p:nvPr/>
        </p:nvSpPr>
        <p:spPr bwMode="auto">
          <a:xfrm>
            <a:off x="5554663" y="6419850"/>
            <a:ext cx="488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4,0  </a:t>
            </a:r>
          </a:p>
        </p:txBody>
      </p:sp>
      <p:sp>
        <p:nvSpPr>
          <p:cNvPr id="47126" name="Line 27"/>
          <p:cNvSpPr>
            <a:spLocks noChangeShapeType="1"/>
          </p:cNvSpPr>
          <p:nvPr/>
        </p:nvSpPr>
        <p:spPr bwMode="auto">
          <a:xfrm>
            <a:off x="6426200" y="622300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27" name="Text Box 15"/>
          <p:cNvSpPr txBox="1">
            <a:spLocks noChangeArrowheads="1"/>
          </p:cNvSpPr>
          <p:nvPr/>
        </p:nvSpPr>
        <p:spPr bwMode="auto">
          <a:xfrm>
            <a:off x="6153150" y="6421438"/>
            <a:ext cx="5143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4,5  </a:t>
            </a:r>
          </a:p>
        </p:txBody>
      </p:sp>
      <p:sp>
        <p:nvSpPr>
          <p:cNvPr id="47128" name="Line 29"/>
          <p:cNvSpPr>
            <a:spLocks noChangeShapeType="1"/>
          </p:cNvSpPr>
          <p:nvPr/>
        </p:nvSpPr>
        <p:spPr bwMode="auto">
          <a:xfrm>
            <a:off x="7050088" y="62245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29" name="Text Box 15"/>
          <p:cNvSpPr txBox="1">
            <a:spLocks noChangeArrowheads="1"/>
          </p:cNvSpPr>
          <p:nvPr/>
        </p:nvSpPr>
        <p:spPr bwMode="auto">
          <a:xfrm>
            <a:off x="6777038" y="6423025"/>
            <a:ext cx="514350"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5,0 </a:t>
            </a:r>
          </a:p>
        </p:txBody>
      </p:sp>
      <p:sp>
        <p:nvSpPr>
          <p:cNvPr id="47130" name="Line 31"/>
          <p:cNvSpPr>
            <a:spLocks noChangeShapeType="1"/>
          </p:cNvSpPr>
          <p:nvPr/>
        </p:nvSpPr>
        <p:spPr bwMode="auto">
          <a:xfrm>
            <a:off x="76485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31" name="Text Box 15"/>
          <p:cNvSpPr txBox="1">
            <a:spLocks noChangeArrowheads="1"/>
          </p:cNvSpPr>
          <p:nvPr/>
        </p:nvSpPr>
        <p:spPr bwMode="auto">
          <a:xfrm>
            <a:off x="7388225" y="6399213"/>
            <a:ext cx="5016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5,5  </a:t>
            </a:r>
          </a:p>
        </p:txBody>
      </p:sp>
      <p:sp>
        <p:nvSpPr>
          <p:cNvPr id="47132" name="Line 33"/>
          <p:cNvSpPr>
            <a:spLocks noChangeShapeType="1"/>
          </p:cNvSpPr>
          <p:nvPr/>
        </p:nvSpPr>
        <p:spPr bwMode="auto">
          <a:xfrm>
            <a:off x="82597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7133" name="Text Box 15"/>
          <p:cNvSpPr txBox="1">
            <a:spLocks noChangeArrowheads="1"/>
          </p:cNvSpPr>
          <p:nvPr/>
        </p:nvSpPr>
        <p:spPr bwMode="auto">
          <a:xfrm>
            <a:off x="80375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6,0  </a:t>
            </a:r>
          </a:p>
        </p:txBody>
      </p:sp>
      <p:sp>
        <p:nvSpPr>
          <p:cNvPr id="47134" name="Line 35"/>
          <p:cNvSpPr>
            <a:spLocks noChangeShapeType="1"/>
          </p:cNvSpPr>
          <p:nvPr/>
        </p:nvSpPr>
        <p:spPr bwMode="auto">
          <a:xfrm flipH="1" flipV="1">
            <a:off x="3365500" y="4114800"/>
            <a:ext cx="12700" cy="2184400"/>
          </a:xfrm>
          <a:prstGeom prst="line">
            <a:avLst/>
          </a:prstGeom>
          <a:noFill/>
          <a:ln w="31750">
            <a:solidFill>
              <a:srgbClr val="FFFF00"/>
            </a:solidFill>
            <a:prstDash val="sysDot"/>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7461890" name="Rectangle 2"/>
          <p:cNvSpPr>
            <a:spLocks noChangeArrowheads="1"/>
          </p:cNvSpPr>
          <p:nvPr/>
        </p:nvSpPr>
        <p:spPr bwMode="auto">
          <a:xfrm>
            <a:off x="0" y="31750"/>
            <a:ext cx="9144000" cy="1100138"/>
          </a:xfrm>
          <a:prstGeom prst="rect">
            <a:avLst/>
          </a:prstGeom>
          <a:noFill/>
          <a:ln w="9525">
            <a:noFill/>
            <a:miter lim="800000"/>
            <a:headEnd/>
            <a:tailEnd/>
          </a:ln>
        </p:spPr>
        <p:txBody>
          <a:bodyPr anchor="ctr"/>
          <a:lstStyle/>
          <a:p>
            <a:pPr algn="ctr" eaLnBrk="1" hangingPunct="1">
              <a:defRPr/>
            </a:pPr>
            <a:r>
              <a:rPr lang="de-DE" sz="2700" b="1" kern="0" dirty="0">
                <a:solidFill>
                  <a:srgbClr val="FFFF00"/>
                </a:solidFill>
                <a:effectLst>
                  <a:outerShdw blurRad="38100" dist="38100" dir="2700000" algn="tl">
                    <a:srgbClr val="000000"/>
                  </a:outerShdw>
                </a:effectLst>
              </a:rPr>
              <a:t>4. The </a:t>
            </a:r>
            <a:r>
              <a:rPr lang="de-DE" sz="2700" b="1" kern="0" dirty="0" err="1">
                <a:solidFill>
                  <a:srgbClr val="FFFF00"/>
                </a:solidFill>
                <a:effectLst>
                  <a:outerShdw blurRad="38100" dist="38100" dir="2700000" algn="tl">
                    <a:srgbClr val="000000"/>
                  </a:outerShdw>
                </a:effectLst>
              </a:rPr>
              <a:t>Keynesian</a:t>
            </a:r>
            <a:r>
              <a:rPr lang="de-DE" sz="2700" b="1" kern="0" dirty="0">
                <a:solidFill>
                  <a:srgbClr val="FFFF00"/>
                </a:solidFill>
                <a:effectLst>
                  <a:outerShdw blurRad="38100" dist="38100" dir="2700000" algn="tl">
                    <a:srgbClr val="000000"/>
                  </a:outerShdw>
                </a:effectLst>
              </a:rPr>
              <a:t> Model </a:t>
            </a:r>
            <a:r>
              <a:rPr lang="de-DE" sz="2700" b="1" kern="0" dirty="0" err="1">
                <a:solidFill>
                  <a:srgbClr val="FFFF00"/>
                </a:solidFill>
                <a:effectLst>
                  <a:outerShdw blurRad="38100" dist="38100" dir="2700000" algn="tl">
                    <a:srgbClr val="000000"/>
                  </a:outerShdw>
                </a:effectLst>
              </a:rPr>
              <a:t>and</a:t>
            </a:r>
            <a:r>
              <a:rPr lang="de-DE" sz="2700" b="1" kern="0" dirty="0">
                <a:solidFill>
                  <a:srgbClr val="FFFF00"/>
                </a:solidFill>
                <a:effectLst>
                  <a:outerShdw blurRad="38100" dist="38100" dir="2700000" algn="tl">
                    <a:srgbClr val="000000"/>
                  </a:outerShdw>
                </a:effectLst>
              </a:rPr>
              <a:t> </a:t>
            </a:r>
            <a:r>
              <a:rPr lang="de-DE" sz="2700" b="1" kern="0" dirty="0" err="1">
                <a:solidFill>
                  <a:srgbClr val="FFFF00"/>
                </a:solidFill>
                <a:effectLst>
                  <a:outerShdw blurRad="38100" dist="38100" dir="2700000" algn="tl">
                    <a:srgbClr val="000000"/>
                  </a:outerShdw>
                </a:effectLst>
              </a:rPr>
              <a:t>its</a:t>
            </a:r>
            <a:r>
              <a:rPr lang="de-DE" sz="2700" b="1" kern="0" dirty="0">
                <a:solidFill>
                  <a:srgbClr val="FFFF00"/>
                </a:solidFill>
                <a:effectLst>
                  <a:outerShdw blurRad="38100" dist="38100" dir="2700000" algn="tl">
                    <a:srgbClr val="000000"/>
                  </a:outerShdw>
                </a:effectLst>
              </a:rPr>
              <a:t> </a:t>
            </a:r>
            <a:r>
              <a:rPr lang="de-DE" sz="2700" b="1" kern="0" dirty="0" err="1">
                <a:solidFill>
                  <a:srgbClr val="FFFF00"/>
                </a:solidFill>
                <a:effectLst>
                  <a:outerShdw blurRad="38100" dist="38100" dir="2700000" algn="tl">
                    <a:srgbClr val="000000"/>
                  </a:outerShdw>
                </a:effectLst>
              </a:rPr>
              <a:t>Policy</a:t>
            </a:r>
            <a:r>
              <a:rPr lang="de-DE" sz="2700" b="1" kern="0" dirty="0">
                <a:solidFill>
                  <a:srgbClr val="FFFF00"/>
                </a:solidFill>
                <a:effectLst>
                  <a:outerShdw blurRad="38100" dist="38100" dir="2700000" algn="tl">
                    <a:srgbClr val="000000"/>
                  </a:outerShdw>
                </a:effectLst>
              </a:rPr>
              <a:t> </a:t>
            </a:r>
            <a:r>
              <a:rPr lang="de-DE" sz="2700" b="1" kern="0" dirty="0" err="1">
                <a:solidFill>
                  <a:srgbClr val="FFFF00"/>
                </a:solidFill>
                <a:effectLst>
                  <a:outerShdw blurRad="38100" dist="38100" dir="2700000" algn="tl">
                    <a:srgbClr val="000000"/>
                  </a:outerShdw>
                </a:effectLst>
              </a:rPr>
              <a:t>Implications</a:t>
            </a:r>
            <a:br>
              <a:rPr lang="de-DE" sz="2700" b="1" kern="0" dirty="0">
                <a:solidFill>
                  <a:srgbClr val="FFFF00"/>
                </a:solidFill>
                <a:effectLst>
                  <a:outerShdw blurRad="38100" dist="38100" dir="2700000" algn="tl">
                    <a:srgbClr val="000000"/>
                  </a:outerShdw>
                </a:effectLst>
              </a:rPr>
            </a:br>
            <a:r>
              <a:rPr lang="de-DE" sz="2400" b="1" kern="0" dirty="0">
                <a:solidFill>
                  <a:srgbClr val="FFFF00"/>
                </a:solidFill>
                <a:effectLst>
                  <a:outerShdw blurRad="38100" dist="38100" dir="2700000" algn="tl">
                    <a:srgbClr val="000000"/>
                  </a:outerShdw>
                </a:effectLst>
              </a:rPr>
              <a:t>4.1. The </a:t>
            </a:r>
            <a:r>
              <a:rPr lang="de-DE" sz="2400" b="1" kern="0" dirty="0" err="1">
                <a:solidFill>
                  <a:srgbClr val="FFFF00"/>
                </a:solidFill>
                <a:effectLst>
                  <a:outerShdw blurRad="38100" dist="38100" dir="2700000" algn="tl">
                    <a:srgbClr val="000000"/>
                  </a:outerShdw>
                </a:effectLst>
              </a:rPr>
              <a:t>Keynesian</a:t>
            </a:r>
            <a:r>
              <a:rPr lang="de-DE" sz="2400" b="1" kern="0" dirty="0">
                <a:solidFill>
                  <a:srgbClr val="FFFF00"/>
                </a:solidFill>
                <a:effectLst>
                  <a:outerShdw blurRad="38100" dist="38100" dir="2700000" algn="tl">
                    <a:srgbClr val="000000"/>
                  </a:outerShdw>
                </a:effectLst>
              </a:rPr>
              <a:t> </a:t>
            </a:r>
            <a:r>
              <a:rPr lang="de-DE" sz="2400" b="1" kern="0" dirty="0" err="1">
                <a:solidFill>
                  <a:srgbClr val="FFFF00"/>
                </a:solidFill>
                <a:effectLst>
                  <a:outerShdw blurRad="38100" dist="38100" dir="2700000" algn="tl">
                    <a:srgbClr val="000000"/>
                  </a:outerShdw>
                </a:effectLst>
              </a:rPr>
              <a:t>Theory</a:t>
            </a:r>
            <a:endParaRPr lang="de-DE" sz="2400" b="1" kern="0" dirty="0">
              <a:solidFill>
                <a:srgbClr val="FFFF00"/>
              </a:solidFill>
              <a:effectLst>
                <a:outerShdw blurRad="38100" dist="38100" dir="2700000" algn="tl">
                  <a:srgbClr val="000000"/>
                </a:outerShdw>
              </a:effectLst>
            </a:endParaRPr>
          </a:p>
        </p:txBody>
      </p:sp>
      <p:sp>
        <p:nvSpPr>
          <p:cNvPr id="47136" name="Text Box 15"/>
          <p:cNvSpPr txBox="1">
            <a:spLocks noChangeArrowheads="1"/>
          </p:cNvSpPr>
          <p:nvPr/>
        </p:nvSpPr>
        <p:spPr bwMode="auto">
          <a:xfrm>
            <a:off x="973138" y="923925"/>
            <a:ext cx="361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a:t>
            </a:r>
          </a:p>
        </p:txBody>
      </p:sp>
      <p:sp>
        <p:nvSpPr>
          <p:cNvPr id="47137" name="Text Box 15"/>
          <p:cNvSpPr txBox="1">
            <a:spLocks noChangeArrowheads="1"/>
          </p:cNvSpPr>
          <p:nvPr/>
        </p:nvSpPr>
        <p:spPr bwMode="auto">
          <a:xfrm>
            <a:off x="4273550" y="5875338"/>
            <a:ext cx="4679950"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Number of Price Changes per Year</a:t>
            </a:r>
            <a:endParaRPr lang="de-DE" altLang="en-US" sz="2000"/>
          </a:p>
        </p:txBody>
      </p:sp>
      <p:sp>
        <p:nvSpPr>
          <p:cNvPr id="47138" name="Text Box 10"/>
          <p:cNvSpPr txBox="1">
            <a:spLocks noChangeArrowheads="1"/>
          </p:cNvSpPr>
          <p:nvPr/>
        </p:nvSpPr>
        <p:spPr bwMode="auto">
          <a:xfrm>
            <a:off x="6867525" y="3768725"/>
            <a:ext cx="2251075"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 typeface="Arial Unicode MS" pitchFamily="34" charset="-128"/>
              <a:buNone/>
            </a:pPr>
            <a:r>
              <a:rPr lang="en-US" altLang="en-US" sz="2000">
                <a:solidFill>
                  <a:srgbClr val="66FFFF"/>
                </a:solidFill>
              </a:rPr>
              <a:t>Costs per Price Change</a:t>
            </a:r>
            <a:r>
              <a:rPr lang="de-DE" altLang="en-US" sz="2000" baseline="-25000">
                <a:solidFill>
                  <a:srgbClr val="FF0000"/>
                </a:solidFill>
              </a:rPr>
              <a:t>1</a:t>
            </a:r>
          </a:p>
        </p:txBody>
      </p:sp>
      <p:sp>
        <p:nvSpPr>
          <p:cNvPr id="47139" name="Line 28"/>
          <p:cNvSpPr>
            <a:spLocks noChangeShapeType="1"/>
          </p:cNvSpPr>
          <p:nvPr/>
        </p:nvSpPr>
        <p:spPr bwMode="auto">
          <a:xfrm>
            <a:off x="927100" y="2752725"/>
            <a:ext cx="5483225" cy="3122613"/>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47140" name="Text Box 10"/>
          <p:cNvSpPr txBox="1">
            <a:spLocks noChangeArrowheads="1"/>
          </p:cNvSpPr>
          <p:nvPr/>
        </p:nvSpPr>
        <p:spPr bwMode="auto">
          <a:xfrm>
            <a:off x="6529388" y="5233988"/>
            <a:ext cx="2081212" cy="70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 typeface="Arial Unicode MS" pitchFamily="34" charset="-128"/>
              <a:buNone/>
            </a:pPr>
            <a:r>
              <a:rPr lang="en-US" altLang="en-US" sz="2000">
                <a:solidFill>
                  <a:srgbClr val="66FFFF"/>
                </a:solidFill>
              </a:rPr>
              <a:t>Return per Price Change</a:t>
            </a:r>
          </a:p>
        </p:txBody>
      </p:sp>
      <p:cxnSp>
        <p:nvCxnSpPr>
          <p:cNvPr id="4" name="Gerade Verbindung mit Pfeil 3"/>
          <p:cNvCxnSpPr>
            <a:cxnSpLocks noChangeShapeType="1"/>
          </p:cNvCxnSpPr>
          <p:nvPr/>
        </p:nvCxnSpPr>
        <p:spPr bwMode="auto">
          <a:xfrm flipV="1">
            <a:off x="6386513" y="3502025"/>
            <a:ext cx="0" cy="473075"/>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cxnSp>
        <p:nvCxnSpPr>
          <p:cNvPr id="45" name="Gerade Verbindung mit Pfeil 44"/>
          <p:cNvCxnSpPr>
            <a:cxnSpLocks noChangeShapeType="1"/>
          </p:cNvCxnSpPr>
          <p:nvPr/>
        </p:nvCxnSpPr>
        <p:spPr bwMode="auto">
          <a:xfrm flipV="1">
            <a:off x="1747838" y="3511550"/>
            <a:ext cx="0" cy="473075"/>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sp>
        <p:nvSpPr>
          <p:cNvPr id="46" name="Line 28"/>
          <p:cNvSpPr>
            <a:spLocks noChangeShapeType="1"/>
          </p:cNvSpPr>
          <p:nvPr/>
        </p:nvSpPr>
        <p:spPr bwMode="auto">
          <a:xfrm flipV="1">
            <a:off x="901700" y="3443288"/>
            <a:ext cx="5875338" cy="7937"/>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48" name="Text Box 10"/>
          <p:cNvSpPr txBox="1">
            <a:spLocks noChangeArrowheads="1"/>
          </p:cNvSpPr>
          <p:nvPr/>
        </p:nvSpPr>
        <p:spPr bwMode="auto">
          <a:xfrm>
            <a:off x="6867525" y="3073400"/>
            <a:ext cx="2251075"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 typeface="Arial Unicode MS" pitchFamily="34" charset="-128"/>
              <a:buNone/>
            </a:pPr>
            <a:r>
              <a:rPr lang="en-US" altLang="en-US" sz="2000">
                <a:solidFill>
                  <a:srgbClr val="66FFFF"/>
                </a:solidFill>
              </a:rPr>
              <a:t>Costs per Price Change</a:t>
            </a:r>
            <a:r>
              <a:rPr lang="de-DE" altLang="en-US" sz="2000" baseline="-25000">
                <a:solidFill>
                  <a:srgbClr val="FF0000"/>
                </a:solidFill>
              </a:rPr>
              <a:t>2</a:t>
            </a:r>
          </a:p>
        </p:txBody>
      </p:sp>
      <p:sp>
        <p:nvSpPr>
          <p:cNvPr id="49" name="Line 39"/>
          <p:cNvSpPr>
            <a:spLocks noChangeShapeType="1"/>
          </p:cNvSpPr>
          <p:nvPr/>
        </p:nvSpPr>
        <p:spPr bwMode="auto">
          <a:xfrm flipH="1">
            <a:off x="2184400" y="6070600"/>
            <a:ext cx="1155700" cy="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50" name="Line 35"/>
          <p:cNvSpPr>
            <a:spLocks noChangeShapeType="1"/>
          </p:cNvSpPr>
          <p:nvPr/>
        </p:nvSpPr>
        <p:spPr bwMode="auto">
          <a:xfrm flipH="1" flipV="1">
            <a:off x="2117725" y="3451225"/>
            <a:ext cx="12700" cy="2820988"/>
          </a:xfrm>
          <a:prstGeom prst="line">
            <a:avLst/>
          </a:prstGeom>
          <a:noFill/>
          <a:ln w="31750">
            <a:solidFill>
              <a:srgbClr val="FFFF00"/>
            </a:solidFill>
            <a:prstDash val="sysDot"/>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51" name="AutoShape 23"/>
          <p:cNvSpPr>
            <a:spLocks noChangeArrowheads="1"/>
          </p:cNvSpPr>
          <p:nvPr/>
        </p:nvSpPr>
        <p:spPr bwMode="auto">
          <a:xfrm>
            <a:off x="1916113" y="1733550"/>
            <a:ext cx="3970337" cy="13398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dirty="0">
                <a:solidFill>
                  <a:srgbClr val="FF0000"/>
                </a:solidFill>
              </a:rPr>
              <a:t>=&gt;</a:t>
            </a:r>
            <a:r>
              <a:rPr lang="de-DE" altLang="en-US" sz="2000" dirty="0">
                <a:solidFill>
                  <a:schemeClr val="bg1"/>
                </a:solidFill>
              </a:rPr>
              <a:t> The </a:t>
            </a:r>
            <a:r>
              <a:rPr lang="de-DE" altLang="en-US" sz="2000" dirty="0" err="1">
                <a:solidFill>
                  <a:schemeClr val="bg1"/>
                </a:solidFill>
              </a:rPr>
              <a:t>higher</a:t>
            </a:r>
            <a:r>
              <a:rPr lang="de-DE" altLang="en-US" sz="2000" dirty="0">
                <a:solidFill>
                  <a:schemeClr val="bg1"/>
                </a:solidFill>
              </a:rPr>
              <a:t> </a:t>
            </a:r>
            <a:r>
              <a:rPr lang="de-DE" altLang="en-US" sz="2000" dirty="0" err="1">
                <a:solidFill>
                  <a:schemeClr val="bg1"/>
                </a:solidFill>
              </a:rPr>
              <a:t>the</a:t>
            </a:r>
            <a:r>
              <a:rPr lang="de-DE" altLang="en-US" sz="2000" dirty="0">
                <a:solidFill>
                  <a:schemeClr val="bg1"/>
                </a:solidFill>
              </a:rPr>
              <a:t> </a:t>
            </a:r>
            <a:r>
              <a:rPr lang="de-DE" altLang="en-US" sz="2000" dirty="0" err="1">
                <a:solidFill>
                  <a:schemeClr val="bg1"/>
                </a:solidFill>
              </a:rPr>
              <a:t>costs</a:t>
            </a:r>
            <a:r>
              <a:rPr lang="de-DE" altLang="en-US" sz="2000" dirty="0">
                <a:solidFill>
                  <a:schemeClr val="bg1"/>
                </a:solidFill>
              </a:rPr>
              <a:t> per </a:t>
            </a:r>
            <a:r>
              <a:rPr lang="de-DE" altLang="en-US" sz="2000" dirty="0" err="1">
                <a:solidFill>
                  <a:schemeClr val="bg1"/>
                </a:solidFill>
              </a:rPr>
              <a:t>price</a:t>
            </a:r>
            <a:r>
              <a:rPr lang="de-DE" altLang="en-US" sz="2000" dirty="0">
                <a:solidFill>
                  <a:schemeClr val="bg1"/>
                </a:solidFill>
              </a:rPr>
              <a:t> </a:t>
            </a:r>
            <a:r>
              <a:rPr lang="de-DE" altLang="en-US" sz="2000" dirty="0" err="1">
                <a:solidFill>
                  <a:schemeClr val="bg1"/>
                </a:solidFill>
              </a:rPr>
              <a:t>adjustment</a:t>
            </a:r>
            <a:r>
              <a:rPr lang="de-DE" altLang="en-US" sz="2000" dirty="0">
                <a:solidFill>
                  <a:schemeClr val="bg1"/>
                </a:solidFill>
              </a:rPr>
              <a:t>, </a:t>
            </a:r>
            <a:r>
              <a:rPr lang="de-DE" altLang="en-US" sz="2000" dirty="0" err="1">
                <a:solidFill>
                  <a:schemeClr val="bg1"/>
                </a:solidFill>
              </a:rPr>
              <a:t>the</a:t>
            </a:r>
            <a:r>
              <a:rPr lang="de-DE" altLang="en-US" sz="2000" dirty="0">
                <a:solidFill>
                  <a:schemeClr val="bg1"/>
                </a:solidFill>
              </a:rPr>
              <a:t> </a:t>
            </a:r>
            <a:r>
              <a:rPr lang="de-DE" altLang="en-US" sz="2000" dirty="0" err="1">
                <a:solidFill>
                  <a:schemeClr val="bg1"/>
                </a:solidFill>
              </a:rPr>
              <a:t>lower</a:t>
            </a:r>
            <a:r>
              <a:rPr lang="de-DE" altLang="en-US" sz="2000" dirty="0">
                <a:solidFill>
                  <a:schemeClr val="bg1"/>
                </a:solidFill>
              </a:rPr>
              <a:t> </a:t>
            </a:r>
            <a:r>
              <a:rPr lang="de-DE" altLang="en-US" sz="2000" dirty="0" err="1">
                <a:solidFill>
                  <a:schemeClr val="bg1"/>
                </a:solidFill>
              </a:rPr>
              <a:t>the</a:t>
            </a:r>
            <a:r>
              <a:rPr lang="de-DE" altLang="en-US" sz="2000" dirty="0">
                <a:solidFill>
                  <a:schemeClr val="bg1"/>
                </a:solidFill>
              </a:rPr>
              <a:t> </a:t>
            </a:r>
            <a:r>
              <a:rPr lang="de-DE" altLang="en-US" sz="2000" dirty="0" err="1">
                <a:solidFill>
                  <a:schemeClr val="bg1"/>
                </a:solidFill>
              </a:rPr>
              <a:t>number</a:t>
            </a:r>
            <a:r>
              <a:rPr lang="de-DE" altLang="en-US" sz="2000" dirty="0">
                <a:solidFill>
                  <a:schemeClr val="bg1"/>
                </a:solidFill>
              </a:rPr>
              <a:t> </a:t>
            </a:r>
            <a:r>
              <a:rPr lang="de-DE" altLang="en-US" sz="2000" dirty="0" err="1">
                <a:solidFill>
                  <a:schemeClr val="bg1"/>
                </a:solidFill>
              </a:rPr>
              <a:t>of</a:t>
            </a:r>
            <a:r>
              <a:rPr lang="de-DE" altLang="en-US" sz="2000" dirty="0">
                <a:solidFill>
                  <a:schemeClr val="bg1"/>
                </a:solidFill>
              </a:rPr>
              <a:t> </a:t>
            </a:r>
            <a:r>
              <a:rPr lang="de-DE" altLang="en-US" sz="2000" dirty="0" err="1">
                <a:solidFill>
                  <a:schemeClr val="bg1"/>
                </a:solidFill>
              </a:rPr>
              <a:t>profit</a:t>
            </a:r>
            <a:r>
              <a:rPr lang="de-DE" altLang="en-US" sz="2000" dirty="0">
                <a:solidFill>
                  <a:schemeClr val="bg1"/>
                </a:solidFill>
              </a:rPr>
              <a:t> </a:t>
            </a:r>
            <a:r>
              <a:rPr lang="de-DE" altLang="en-US" sz="2000" dirty="0" err="1">
                <a:solidFill>
                  <a:schemeClr val="bg1"/>
                </a:solidFill>
              </a:rPr>
              <a:t>maximizing</a:t>
            </a:r>
            <a:r>
              <a:rPr lang="de-DE" altLang="en-US" sz="2000" dirty="0">
                <a:solidFill>
                  <a:schemeClr val="bg1"/>
                </a:solidFill>
              </a:rPr>
              <a:t> </a:t>
            </a:r>
            <a:r>
              <a:rPr lang="de-DE" altLang="en-US" sz="2000" dirty="0" err="1">
                <a:solidFill>
                  <a:schemeClr val="bg1"/>
                </a:solidFill>
              </a:rPr>
              <a:t>price</a:t>
            </a:r>
            <a:r>
              <a:rPr lang="de-DE" altLang="en-US" sz="2000" dirty="0">
                <a:solidFill>
                  <a:schemeClr val="bg1"/>
                </a:solidFill>
              </a:rPr>
              <a:t> </a:t>
            </a:r>
            <a:r>
              <a:rPr lang="de-DE" altLang="en-US" sz="2000" dirty="0" err="1">
                <a:solidFill>
                  <a:schemeClr val="bg1"/>
                </a:solidFill>
              </a:rPr>
              <a:t>adjustments</a:t>
            </a:r>
            <a:r>
              <a:rPr lang="de-DE" altLang="en-US" sz="2000" dirty="0">
                <a:solidFill>
                  <a:schemeClr val="bg1"/>
                </a:solidFill>
              </a:rPr>
              <a:t> per </a:t>
            </a:r>
            <a:r>
              <a:rPr lang="de-DE" altLang="en-US" sz="2000" dirty="0" err="1">
                <a:solidFill>
                  <a:schemeClr val="bg1"/>
                </a:solidFill>
              </a:rPr>
              <a:t>year</a:t>
            </a:r>
            <a:r>
              <a:rPr lang="de-DE" altLang="en-US" sz="2000" dirty="0">
                <a:solidFill>
                  <a:schemeClr val="bg1"/>
                </a:solidFill>
              </a:rPr>
              <a:t>!</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8" grpId="0"/>
      <p:bldP spid="49" grpId="0" animBg="1"/>
      <p:bldP spid="50" grpId="0" animBg="1"/>
      <p:bldP spid="51" grpId="0" animBg="1"/>
    </p:bldLst>
  </p:timing>
</p:sld>
</file>

<file path=ppt/slides/slide31.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48130" name="Text Box 18"/>
          <p:cNvSpPr txBox="1">
            <a:spLocks noChangeArrowheads="1"/>
          </p:cNvSpPr>
          <p:nvPr/>
        </p:nvSpPr>
        <p:spPr bwMode="auto">
          <a:xfrm>
            <a:off x="977900" y="715963"/>
            <a:ext cx="447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endParaRPr lang="en-US" altLang="en-US" sz="1800" b="1"/>
          </a:p>
        </p:txBody>
      </p:sp>
      <p:sp>
        <p:nvSpPr>
          <p:cNvPr id="48131" name="Line 28"/>
          <p:cNvSpPr>
            <a:spLocks noChangeShapeType="1"/>
          </p:cNvSpPr>
          <p:nvPr/>
        </p:nvSpPr>
        <p:spPr bwMode="auto">
          <a:xfrm flipV="1">
            <a:off x="901700" y="5632450"/>
            <a:ext cx="6184900" cy="0"/>
          </a:xfrm>
          <a:prstGeom prst="line">
            <a:avLst/>
          </a:prstGeom>
          <a:noFill/>
          <a:ln w="38100">
            <a:solidFill>
              <a:srgbClr val="00FFFF"/>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48132" name="Line 9"/>
          <p:cNvSpPr>
            <a:spLocks noChangeShapeType="1"/>
          </p:cNvSpPr>
          <p:nvPr/>
        </p:nvSpPr>
        <p:spPr bwMode="auto">
          <a:xfrm flipV="1">
            <a:off x="927100" y="825500"/>
            <a:ext cx="0" cy="54864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33" name="Line 10"/>
          <p:cNvSpPr>
            <a:spLocks noChangeShapeType="1"/>
          </p:cNvSpPr>
          <p:nvPr/>
        </p:nvSpPr>
        <p:spPr bwMode="auto">
          <a:xfrm rot="5400000" flipV="1">
            <a:off x="4935538" y="2293938"/>
            <a:ext cx="0" cy="79883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34" name="Line 11"/>
          <p:cNvSpPr>
            <a:spLocks noChangeShapeType="1"/>
          </p:cNvSpPr>
          <p:nvPr/>
        </p:nvSpPr>
        <p:spPr bwMode="auto">
          <a:xfrm>
            <a:off x="1525588" y="62118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35" name="Text Box 15"/>
          <p:cNvSpPr txBox="1">
            <a:spLocks noChangeArrowheads="1"/>
          </p:cNvSpPr>
          <p:nvPr/>
        </p:nvSpPr>
        <p:spPr bwMode="auto">
          <a:xfrm>
            <a:off x="1265238" y="6410325"/>
            <a:ext cx="5016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0,5  </a:t>
            </a:r>
          </a:p>
        </p:txBody>
      </p:sp>
      <p:sp>
        <p:nvSpPr>
          <p:cNvPr id="48136" name="Line 13"/>
          <p:cNvSpPr>
            <a:spLocks noChangeShapeType="1"/>
          </p:cNvSpPr>
          <p:nvPr/>
        </p:nvSpPr>
        <p:spPr bwMode="auto">
          <a:xfrm>
            <a:off x="21367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37" name="Text Box 15"/>
          <p:cNvSpPr txBox="1">
            <a:spLocks noChangeArrowheads="1"/>
          </p:cNvSpPr>
          <p:nvPr/>
        </p:nvSpPr>
        <p:spPr bwMode="auto">
          <a:xfrm>
            <a:off x="1914525" y="6411913"/>
            <a:ext cx="4381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1,0  </a:t>
            </a:r>
          </a:p>
        </p:txBody>
      </p:sp>
      <p:sp>
        <p:nvSpPr>
          <p:cNvPr id="48138" name="Line 15"/>
          <p:cNvSpPr>
            <a:spLocks noChangeShapeType="1"/>
          </p:cNvSpPr>
          <p:nvPr/>
        </p:nvSpPr>
        <p:spPr bwMode="auto">
          <a:xfrm>
            <a:off x="27590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39" name="Text Box 15"/>
          <p:cNvSpPr txBox="1">
            <a:spLocks noChangeArrowheads="1"/>
          </p:cNvSpPr>
          <p:nvPr/>
        </p:nvSpPr>
        <p:spPr bwMode="auto">
          <a:xfrm>
            <a:off x="2498725" y="6424613"/>
            <a:ext cx="51435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1,5  </a:t>
            </a:r>
          </a:p>
        </p:txBody>
      </p:sp>
      <p:sp>
        <p:nvSpPr>
          <p:cNvPr id="48140" name="Line 17"/>
          <p:cNvSpPr>
            <a:spLocks noChangeShapeType="1"/>
          </p:cNvSpPr>
          <p:nvPr/>
        </p:nvSpPr>
        <p:spPr bwMode="auto">
          <a:xfrm>
            <a:off x="33702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41" name="Text Box 15"/>
          <p:cNvSpPr txBox="1">
            <a:spLocks noChangeArrowheads="1"/>
          </p:cNvSpPr>
          <p:nvPr/>
        </p:nvSpPr>
        <p:spPr bwMode="auto">
          <a:xfrm>
            <a:off x="31480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2,0  </a:t>
            </a:r>
          </a:p>
        </p:txBody>
      </p:sp>
      <p:sp>
        <p:nvSpPr>
          <p:cNvPr id="48142" name="Line 19"/>
          <p:cNvSpPr>
            <a:spLocks noChangeShapeType="1"/>
          </p:cNvSpPr>
          <p:nvPr/>
        </p:nvSpPr>
        <p:spPr bwMode="auto">
          <a:xfrm>
            <a:off x="3981450" y="622935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43" name="Text Box 15"/>
          <p:cNvSpPr txBox="1">
            <a:spLocks noChangeArrowheads="1"/>
          </p:cNvSpPr>
          <p:nvPr/>
        </p:nvSpPr>
        <p:spPr bwMode="auto">
          <a:xfrm>
            <a:off x="3708400" y="6415088"/>
            <a:ext cx="5270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2,5 </a:t>
            </a:r>
          </a:p>
        </p:txBody>
      </p:sp>
      <p:sp>
        <p:nvSpPr>
          <p:cNvPr id="48144" name="Line 21"/>
          <p:cNvSpPr>
            <a:spLocks noChangeShapeType="1"/>
          </p:cNvSpPr>
          <p:nvPr/>
        </p:nvSpPr>
        <p:spPr bwMode="auto">
          <a:xfrm>
            <a:off x="4592638" y="62182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45" name="Text Box 15"/>
          <p:cNvSpPr txBox="1">
            <a:spLocks noChangeArrowheads="1"/>
          </p:cNvSpPr>
          <p:nvPr/>
        </p:nvSpPr>
        <p:spPr bwMode="auto">
          <a:xfrm>
            <a:off x="4319588" y="6403975"/>
            <a:ext cx="527050"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3,0 </a:t>
            </a:r>
          </a:p>
        </p:txBody>
      </p:sp>
      <p:sp>
        <p:nvSpPr>
          <p:cNvPr id="48146" name="Line 23"/>
          <p:cNvSpPr>
            <a:spLocks noChangeShapeType="1"/>
          </p:cNvSpPr>
          <p:nvPr/>
        </p:nvSpPr>
        <p:spPr bwMode="auto">
          <a:xfrm>
            <a:off x="5203825" y="621982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47" name="Text Box 15"/>
          <p:cNvSpPr txBox="1">
            <a:spLocks noChangeArrowheads="1"/>
          </p:cNvSpPr>
          <p:nvPr/>
        </p:nvSpPr>
        <p:spPr bwMode="auto">
          <a:xfrm>
            <a:off x="4892675" y="6405563"/>
            <a:ext cx="5905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3,5  </a:t>
            </a:r>
          </a:p>
        </p:txBody>
      </p:sp>
      <p:sp>
        <p:nvSpPr>
          <p:cNvPr id="48148" name="Line 25"/>
          <p:cNvSpPr>
            <a:spLocks noChangeShapeType="1"/>
          </p:cNvSpPr>
          <p:nvPr/>
        </p:nvSpPr>
        <p:spPr bwMode="auto">
          <a:xfrm>
            <a:off x="5815013" y="622141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49" name="Text Box 15"/>
          <p:cNvSpPr txBox="1">
            <a:spLocks noChangeArrowheads="1"/>
          </p:cNvSpPr>
          <p:nvPr/>
        </p:nvSpPr>
        <p:spPr bwMode="auto">
          <a:xfrm>
            <a:off x="5554663" y="6419850"/>
            <a:ext cx="488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4,0  </a:t>
            </a:r>
          </a:p>
        </p:txBody>
      </p:sp>
      <p:sp>
        <p:nvSpPr>
          <p:cNvPr id="48150" name="Line 27"/>
          <p:cNvSpPr>
            <a:spLocks noChangeShapeType="1"/>
          </p:cNvSpPr>
          <p:nvPr/>
        </p:nvSpPr>
        <p:spPr bwMode="auto">
          <a:xfrm>
            <a:off x="6426200" y="622300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51" name="Text Box 15"/>
          <p:cNvSpPr txBox="1">
            <a:spLocks noChangeArrowheads="1"/>
          </p:cNvSpPr>
          <p:nvPr/>
        </p:nvSpPr>
        <p:spPr bwMode="auto">
          <a:xfrm>
            <a:off x="6153150" y="6421438"/>
            <a:ext cx="5143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4,5  </a:t>
            </a:r>
          </a:p>
        </p:txBody>
      </p:sp>
      <p:sp>
        <p:nvSpPr>
          <p:cNvPr id="48152" name="Line 29"/>
          <p:cNvSpPr>
            <a:spLocks noChangeShapeType="1"/>
          </p:cNvSpPr>
          <p:nvPr/>
        </p:nvSpPr>
        <p:spPr bwMode="auto">
          <a:xfrm>
            <a:off x="7050088" y="62245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53" name="Text Box 15"/>
          <p:cNvSpPr txBox="1">
            <a:spLocks noChangeArrowheads="1"/>
          </p:cNvSpPr>
          <p:nvPr/>
        </p:nvSpPr>
        <p:spPr bwMode="auto">
          <a:xfrm>
            <a:off x="6777038" y="6423025"/>
            <a:ext cx="514350"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5,0 </a:t>
            </a:r>
          </a:p>
        </p:txBody>
      </p:sp>
      <p:sp>
        <p:nvSpPr>
          <p:cNvPr id="48154" name="Line 31"/>
          <p:cNvSpPr>
            <a:spLocks noChangeShapeType="1"/>
          </p:cNvSpPr>
          <p:nvPr/>
        </p:nvSpPr>
        <p:spPr bwMode="auto">
          <a:xfrm>
            <a:off x="76485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55" name="Text Box 15"/>
          <p:cNvSpPr txBox="1">
            <a:spLocks noChangeArrowheads="1"/>
          </p:cNvSpPr>
          <p:nvPr/>
        </p:nvSpPr>
        <p:spPr bwMode="auto">
          <a:xfrm>
            <a:off x="7388225" y="6399213"/>
            <a:ext cx="5016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5,5  </a:t>
            </a:r>
          </a:p>
        </p:txBody>
      </p:sp>
      <p:sp>
        <p:nvSpPr>
          <p:cNvPr id="48156" name="Line 33"/>
          <p:cNvSpPr>
            <a:spLocks noChangeShapeType="1"/>
          </p:cNvSpPr>
          <p:nvPr/>
        </p:nvSpPr>
        <p:spPr bwMode="auto">
          <a:xfrm>
            <a:off x="82597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57" name="Text Box 15"/>
          <p:cNvSpPr txBox="1">
            <a:spLocks noChangeArrowheads="1"/>
          </p:cNvSpPr>
          <p:nvPr/>
        </p:nvSpPr>
        <p:spPr bwMode="auto">
          <a:xfrm>
            <a:off x="80375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6,0  </a:t>
            </a:r>
          </a:p>
        </p:txBody>
      </p:sp>
      <p:sp>
        <p:nvSpPr>
          <p:cNvPr id="48158" name="Text Box 15"/>
          <p:cNvSpPr txBox="1">
            <a:spLocks noChangeArrowheads="1"/>
          </p:cNvSpPr>
          <p:nvPr/>
        </p:nvSpPr>
        <p:spPr bwMode="auto">
          <a:xfrm>
            <a:off x="973138" y="923925"/>
            <a:ext cx="361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a:t>
            </a:r>
          </a:p>
        </p:txBody>
      </p:sp>
      <p:sp>
        <p:nvSpPr>
          <p:cNvPr id="48159" name="Text Box 15"/>
          <p:cNvSpPr txBox="1">
            <a:spLocks noChangeArrowheads="1"/>
          </p:cNvSpPr>
          <p:nvPr/>
        </p:nvSpPr>
        <p:spPr bwMode="auto">
          <a:xfrm>
            <a:off x="4273550" y="5875338"/>
            <a:ext cx="4679950"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a:t>Number of Price Changes per Year </a:t>
            </a:r>
          </a:p>
        </p:txBody>
      </p:sp>
      <p:sp>
        <p:nvSpPr>
          <p:cNvPr id="48160" name="Text Box 10"/>
          <p:cNvSpPr txBox="1">
            <a:spLocks noChangeArrowheads="1"/>
          </p:cNvSpPr>
          <p:nvPr/>
        </p:nvSpPr>
        <p:spPr bwMode="auto">
          <a:xfrm>
            <a:off x="7086600" y="5254625"/>
            <a:ext cx="2032000"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66FFFF"/>
                </a:solidFill>
              </a:rPr>
              <a:t>Costs per Price Change</a:t>
            </a:r>
          </a:p>
        </p:txBody>
      </p:sp>
      <p:sp>
        <p:nvSpPr>
          <p:cNvPr id="112675" name="Text Box 15"/>
          <p:cNvSpPr txBox="1">
            <a:spLocks noChangeArrowheads="1"/>
          </p:cNvSpPr>
          <p:nvPr/>
        </p:nvSpPr>
        <p:spPr bwMode="auto">
          <a:xfrm>
            <a:off x="331788" y="5403850"/>
            <a:ext cx="623887"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FFFFFF"/>
                </a:solidFill>
              </a:rPr>
              <a:t>3 €</a:t>
            </a:r>
          </a:p>
        </p:txBody>
      </p:sp>
      <p:sp>
        <p:nvSpPr>
          <p:cNvPr id="112676" name="Text Box 10"/>
          <p:cNvSpPr txBox="1">
            <a:spLocks noChangeArrowheads="1"/>
          </p:cNvSpPr>
          <p:nvPr/>
        </p:nvSpPr>
        <p:spPr bwMode="auto">
          <a:xfrm>
            <a:off x="6623050" y="3089275"/>
            <a:ext cx="2389188"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2000">
                <a:solidFill>
                  <a:srgbClr val="FF0000"/>
                </a:solidFill>
              </a:rPr>
              <a:t>Total Costs of Price Changes</a:t>
            </a:r>
          </a:p>
        </p:txBody>
      </p:sp>
      <p:cxnSp>
        <p:nvCxnSpPr>
          <p:cNvPr id="112678" name="Gerade Verbindung 46"/>
          <p:cNvCxnSpPr>
            <a:cxnSpLocks noChangeShapeType="1"/>
          </p:cNvCxnSpPr>
          <p:nvPr/>
        </p:nvCxnSpPr>
        <p:spPr bwMode="auto">
          <a:xfrm flipV="1">
            <a:off x="974725" y="4948238"/>
            <a:ext cx="2398713" cy="0"/>
          </a:xfrm>
          <a:prstGeom prst="line">
            <a:avLst/>
          </a:prstGeom>
          <a:noFill/>
          <a:ln w="38100" algn="ctr">
            <a:solidFill>
              <a:schemeClr val="tx1"/>
            </a:solidFill>
            <a:prstDash val="sysDash"/>
            <a:round/>
            <a:headEnd type="none" w="lg" len="med"/>
            <a:tailEnd type="none" w="lg" len="med"/>
          </a:ln>
          <a:extLst>
            <a:ext uri="{909E8E84-426E-40DD-AFC4-6F175D3DCCD1}">
              <a14:hiddenFill xmlns:a14="http://schemas.microsoft.com/office/drawing/2010/main">
                <a:noFill/>
              </a14:hiddenFill>
            </a:ext>
          </a:extLst>
        </p:spPr>
      </p:cxnSp>
      <p:sp>
        <p:nvSpPr>
          <p:cNvPr id="112679" name="Text Box 15"/>
          <p:cNvSpPr txBox="1">
            <a:spLocks noChangeArrowheads="1"/>
          </p:cNvSpPr>
          <p:nvPr/>
        </p:nvSpPr>
        <p:spPr bwMode="auto">
          <a:xfrm>
            <a:off x="355600" y="4722813"/>
            <a:ext cx="623888"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FFFFFF"/>
                </a:solidFill>
              </a:rPr>
              <a:t>6 €</a:t>
            </a:r>
          </a:p>
        </p:txBody>
      </p:sp>
      <p:cxnSp>
        <p:nvCxnSpPr>
          <p:cNvPr id="112684" name="Gerade Verbindung 64"/>
          <p:cNvCxnSpPr>
            <a:cxnSpLocks noChangeShapeType="1"/>
          </p:cNvCxnSpPr>
          <p:nvPr/>
        </p:nvCxnSpPr>
        <p:spPr bwMode="auto">
          <a:xfrm flipH="1">
            <a:off x="973138" y="5618163"/>
            <a:ext cx="1160462" cy="7937"/>
          </a:xfrm>
          <a:prstGeom prst="line">
            <a:avLst/>
          </a:prstGeom>
          <a:noFill/>
          <a:ln w="38100" algn="ctr">
            <a:solidFill>
              <a:schemeClr val="tx1"/>
            </a:solidFill>
            <a:prstDash val="sysDash"/>
            <a:round/>
            <a:headEnd type="none" w="lg" len="med"/>
            <a:tailEnd type="none" w="lg" len="med"/>
          </a:ln>
          <a:extLst>
            <a:ext uri="{909E8E84-426E-40DD-AFC4-6F175D3DCCD1}">
              <a14:hiddenFill xmlns:a14="http://schemas.microsoft.com/office/drawing/2010/main">
                <a:noFill/>
              </a14:hiddenFill>
            </a:ext>
          </a:extLst>
        </p:spPr>
      </p:cxnSp>
      <p:cxnSp>
        <p:nvCxnSpPr>
          <p:cNvPr id="46" name="Gerade Verbindung 2"/>
          <p:cNvCxnSpPr>
            <a:cxnSpLocks noChangeShapeType="1"/>
          </p:cNvCxnSpPr>
          <p:nvPr/>
        </p:nvCxnSpPr>
        <p:spPr bwMode="auto">
          <a:xfrm flipV="1">
            <a:off x="3373438" y="5610225"/>
            <a:ext cx="0" cy="682625"/>
          </a:xfrm>
          <a:prstGeom prst="line">
            <a:avLst/>
          </a:prstGeom>
          <a:noFill/>
          <a:ln w="38100" algn="ctr">
            <a:solidFill>
              <a:schemeClr val="tx1"/>
            </a:solidFill>
            <a:prstDash val="sysDash"/>
            <a:round/>
            <a:headEnd type="none" w="lg" len="med"/>
            <a:tailEnd type="none" w="lg" len="med"/>
          </a:ln>
          <a:extLst>
            <a:ext uri="{909E8E84-426E-40DD-AFC4-6F175D3DCCD1}">
              <a14:hiddenFill xmlns:a14="http://schemas.microsoft.com/office/drawing/2010/main">
                <a:noFill/>
              </a14:hiddenFill>
            </a:ext>
          </a:extLst>
        </p:spPr>
      </p:cxnSp>
      <p:cxnSp>
        <p:nvCxnSpPr>
          <p:cNvPr id="51" name="Gerade Verbindung 2"/>
          <p:cNvCxnSpPr>
            <a:cxnSpLocks noChangeShapeType="1"/>
          </p:cNvCxnSpPr>
          <p:nvPr/>
        </p:nvCxnSpPr>
        <p:spPr bwMode="auto">
          <a:xfrm flipV="1">
            <a:off x="2139950" y="5610225"/>
            <a:ext cx="0" cy="682625"/>
          </a:xfrm>
          <a:prstGeom prst="line">
            <a:avLst/>
          </a:prstGeom>
          <a:noFill/>
          <a:ln w="38100" algn="ctr">
            <a:solidFill>
              <a:schemeClr val="tx1"/>
            </a:solidFill>
            <a:prstDash val="sysDash"/>
            <a:round/>
            <a:headEnd type="none" w="lg" len="med"/>
            <a:tailEnd type="none" w="lg" len="med"/>
          </a:ln>
          <a:extLst>
            <a:ext uri="{909E8E84-426E-40DD-AFC4-6F175D3DCCD1}">
              <a14:hiddenFill xmlns:a14="http://schemas.microsoft.com/office/drawing/2010/main">
                <a:noFill/>
              </a14:hiddenFill>
            </a:ext>
          </a:extLst>
        </p:spPr>
      </p:cxnSp>
      <p:cxnSp>
        <p:nvCxnSpPr>
          <p:cNvPr id="52" name="Gerade Verbindung 2"/>
          <p:cNvCxnSpPr>
            <a:cxnSpLocks noChangeShapeType="1"/>
          </p:cNvCxnSpPr>
          <p:nvPr/>
        </p:nvCxnSpPr>
        <p:spPr bwMode="auto">
          <a:xfrm flipV="1">
            <a:off x="3371850" y="4913313"/>
            <a:ext cx="0" cy="682625"/>
          </a:xfrm>
          <a:prstGeom prst="line">
            <a:avLst/>
          </a:prstGeom>
          <a:noFill/>
          <a:ln w="38100" algn="ctr">
            <a:solidFill>
              <a:schemeClr val="tx1"/>
            </a:solidFill>
            <a:prstDash val="sysDash"/>
            <a:round/>
            <a:headEnd type="none" w="lg" len="med"/>
            <a:tailEnd type="none" w="lg" len="med"/>
          </a:ln>
          <a:extLst>
            <a:ext uri="{909E8E84-426E-40DD-AFC4-6F175D3DCCD1}">
              <a14:hiddenFill xmlns:a14="http://schemas.microsoft.com/office/drawing/2010/main">
                <a:noFill/>
              </a14:hiddenFill>
            </a:ext>
          </a:extLst>
        </p:spPr>
      </p:cxnSp>
      <p:sp>
        <p:nvSpPr>
          <p:cNvPr id="112674" name="Line 28"/>
          <p:cNvSpPr>
            <a:spLocks noChangeShapeType="1"/>
          </p:cNvSpPr>
          <p:nvPr/>
        </p:nvSpPr>
        <p:spPr bwMode="auto">
          <a:xfrm flipV="1">
            <a:off x="903288" y="5603875"/>
            <a:ext cx="1244600" cy="682625"/>
          </a:xfrm>
          <a:prstGeom prst="line">
            <a:avLst/>
          </a:prstGeom>
          <a:noFill/>
          <a:ln w="38100">
            <a:solidFill>
              <a:srgbClr val="FF00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6" name="Line 28"/>
          <p:cNvSpPr>
            <a:spLocks noChangeShapeType="1"/>
          </p:cNvSpPr>
          <p:nvPr/>
        </p:nvSpPr>
        <p:spPr bwMode="auto">
          <a:xfrm flipV="1">
            <a:off x="2136775" y="4929188"/>
            <a:ext cx="1244600" cy="682625"/>
          </a:xfrm>
          <a:prstGeom prst="line">
            <a:avLst/>
          </a:prstGeom>
          <a:noFill/>
          <a:ln w="38100">
            <a:solidFill>
              <a:srgbClr val="FF00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cxnSp>
        <p:nvCxnSpPr>
          <p:cNvPr id="57" name="Gerade Verbindung 2"/>
          <p:cNvCxnSpPr>
            <a:cxnSpLocks noChangeShapeType="1"/>
          </p:cNvCxnSpPr>
          <p:nvPr/>
        </p:nvCxnSpPr>
        <p:spPr bwMode="auto">
          <a:xfrm flipV="1">
            <a:off x="4592638" y="5624513"/>
            <a:ext cx="0" cy="682625"/>
          </a:xfrm>
          <a:prstGeom prst="line">
            <a:avLst/>
          </a:prstGeom>
          <a:noFill/>
          <a:ln w="38100" algn="ctr">
            <a:solidFill>
              <a:schemeClr val="tx1"/>
            </a:solidFill>
            <a:prstDash val="sysDash"/>
            <a:round/>
            <a:headEnd type="none" w="lg" len="med"/>
            <a:tailEnd type="none" w="lg" len="med"/>
          </a:ln>
          <a:extLst>
            <a:ext uri="{909E8E84-426E-40DD-AFC4-6F175D3DCCD1}">
              <a14:hiddenFill xmlns:a14="http://schemas.microsoft.com/office/drawing/2010/main">
                <a:noFill/>
              </a14:hiddenFill>
            </a:ext>
          </a:extLst>
        </p:spPr>
      </p:cxnSp>
      <p:cxnSp>
        <p:nvCxnSpPr>
          <p:cNvPr id="58" name="Gerade Verbindung 2"/>
          <p:cNvCxnSpPr>
            <a:cxnSpLocks noChangeShapeType="1"/>
          </p:cNvCxnSpPr>
          <p:nvPr/>
        </p:nvCxnSpPr>
        <p:spPr bwMode="auto">
          <a:xfrm flipV="1">
            <a:off x="4591050" y="4927600"/>
            <a:ext cx="0" cy="682625"/>
          </a:xfrm>
          <a:prstGeom prst="line">
            <a:avLst/>
          </a:prstGeom>
          <a:noFill/>
          <a:ln w="38100" algn="ctr">
            <a:solidFill>
              <a:schemeClr val="tx1"/>
            </a:solidFill>
            <a:prstDash val="sysDash"/>
            <a:round/>
            <a:headEnd type="none" w="lg" len="med"/>
            <a:tailEnd type="none" w="lg" len="med"/>
          </a:ln>
          <a:extLst>
            <a:ext uri="{909E8E84-426E-40DD-AFC4-6F175D3DCCD1}">
              <a14:hiddenFill xmlns:a14="http://schemas.microsoft.com/office/drawing/2010/main">
                <a:noFill/>
              </a14:hiddenFill>
            </a:ext>
          </a:extLst>
        </p:spPr>
      </p:cxnSp>
      <p:cxnSp>
        <p:nvCxnSpPr>
          <p:cNvPr id="59" name="Gerade Verbindung 2"/>
          <p:cNvCxnSpPr>
            <a:cxnSpLocks noChangeShapeType="1"/>
          </p:cNvCxnSpPr>
          <p:nvPr/>
        </p:nvCxnSpPr>
        <p:spPr bwMode="auto">
          <a:xfrm flipV="1">
            <a:off x="4591050" y="4256088"/>
            <a:ext cx="0" cy="682625"/>
          </a:xfrm>
          <a:prstGeom prst="line">
            <a:avLst/>
          </a:prstGeom>
          <a:noFill/>
          <a:ln w="38100" algn="ctr">
            <a:solidFill>
              <a:schemeClr val="tx1"/>
            </a:solidFill>
            <a:prstDash val="sysDash"/>
            <a:round/>
            <a:headEnd type="none" w="lg" len="med"/>
            <a:tailEnd type="none" w="lg" len="med"/>
          </a:ln>
          <a:extLst>
            <a:ext uri="{909E8E84-426E-40DD-AFC4-6F175D3DCCD1}">
              <a14:hiddenFill xmlns:a14="http://schemas.microsoft.com/office/drawing/2010/main">
                <a:noFill/>
              </a14:hiddenFill>
            </a:ext>
          </a:extLst>
        </p:spPr>
      </p:cxnSp>
      <p:sp>
        <p:nvSpPr>
          <p:cNvPr id="60" name="Line 28"/>
          <p:cNvSpPr>
            <a:spLocks noChangeShapeType="1"/>
          </p:cNvSpPr>
          <p:nvPr/>
        </p:nvSpPr>
        <p:spPr bwMode="auto">
          <a:xfrm flipV="1">
            <a:off x="3373438" y="4246563"/>
            <a:ext cx="1243012" cy="682625"/>
          </a:xfrm>
          <a:prstGeom prst="line">
            <a:avLst/>
          </a:prstGeom>
          <a:noFill/>
          <a:ln w="38100">
            <a:solidFill>
              <a:srgbClr val="FF00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1" name="Line 28"/>
          <p:cNvSpPr>
            <a:spLocks noChangeShapeType="1"/>
          </p:cNvSpPr>
          <p:nvPr/>
        </p:nvSpPr>
        <p:spPr bwMode="auto">
          <a:xfrm flipV="1">
            <a:off x="4602163" y="2225675"/>
            <a:ext cx="3719512" cy="2030413"/>
          </a:xfrm>
          <a:prstGeom prst="line">
            <a:avLst/>
          </a:prstGeom>
          <a:noFill/>
          <a:ln w="38100">
            <a:solidFill>
              <a:srgbClr val="FF00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cxnSp>
        <p:nvCxnSpPr>
          <p:cNvPr id="62" name="Gerade Verbindung 46"/>
          <p:cNvCxnSpPr>
            <a:cxnSpLocks noChangeShapeType="1"/>
          </p:cNvCxnSpPr>
          <p:nvPr/>
        </p:nvCxnSpPr>
        <p:spPr bwMode="auto">
          <a:xfrm flipV="1">
            <a:off x="960438" y="4256088"/>
            <a:ext cx="3617912" cy="11112"/>
          </a:xfrm>
          <a:prstGeom prst="line">
            <a:avLst/>
          </a:prstGeom>
          <a:noFill/>
          <a:ln w="38100" algn="ctr">
            <a:solidFill>
              <a:schemeClr val="tx1"/>
            </a:solidFill>
            <a:prstDash val="sysDash"/>
            <a:round/>
            <a:headEnd type="none" w="lg" len="med"/>
            <a:tailEnd type="none" w="lg" len="med"/>
          </a:ln>
          <a:extLst>
            <a:ext uri="{909E8E84-426E-40DD-AFC4-6F175D3DCCD1}">
              <a14:hiddenFill xmlns:a14="http://schemas.microsoft.com/office/drawing/2010/main">
                <a:noFill/>
              </a14:hiddenFill>
            </a:ext>
          </a:extLst>
        </p:spPr>
      </p:cxnSp>
      <p:sp>
        <p:nvSpPr>
          <p:cNvPr id="63" name="Text Box 15"/>
          <p:cNvSpPr txBox="1">
            <a:spLocks noChangeArrowheads="1"/>
          </p:cNvSpPr>
          <p:nvPr/>
        </p:nvSpPr>
        <p:spPr bwMode="auto">
          <a:xfrm>
            <a:off x="374650" y="4056063"/>
            <a:ext cx="623888"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FFFFFF"/>
                </a:solidFill>
              </a:rPr>
              <a:t>9 €</a:t>
            </a:r>
          </a:p>
        </p:txBody>
      </p:sp>
      <p:sp>
        <p:nvSpPr>
          <p:cNvPr id="48178" name="Line 11"/>
          <p:cNvSpPr>
            <a:spLocks noChangeShapeType="1"/>
          </p:cNvSpPr>
          <p:nvPr/>
        </p:nvSpPr>
        <p:spPr bwMode="auto">
          <a:xfrm rot="-5400000">
            <a:off x="915988" y="55451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79" name="Line 11"/>
          <p:cNvSpPr>
            <a:spLocks noChangeShapeType="1"/>
          </p:cNvSpPr>
          <p:nvPr/>
        </p:nvSpPr>
        <p:spPr bwMode="auto">
          <a:xfrm rot="-5400000">
            <a:off x="935038" y="48688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80" name="Line 11"/>
          <p:cNvSpPr>
            <a:spLocks noChangeShapeType="1"/>
          </p:cNvSpPr>
          <p:nvPr/>
        </p:nvSpPr>
        <p:spPr bwMode="auto">
          <a:xfrm rot="-5400000">
            <a:off x="935038" y="41830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8181" name="AutoShape 23"/>
          <p:cNvSpPr>
            <a:spLocks noChangeArrowheads="1"/>
          </p:cNvSpPr>
          <p:nvPr/>
        </p:nvSpPr>
        <p:spPr bwMode="auto">
          <a:xfrm>
            <a:off x="1311275" y="989013"/>
            <a:ext cx="3297238" cy="12382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rgbClr val="3333FF"/>
                </a:solidFill>
              </a:rPr>
              <a:t>Alternative explanation based on total cost and total return functions:</a:t>
            </a:r>
          </a:p>
        </p:txBody>
      </p:sp>
      <p:sp>
        <p:nvSpPr>
          <p:cNvPr id="55" name="Rectangle 2"/>
          <p:cNvSpPr>
            <a:spLocks noChangeArrowheads="1"/>
          </p:cNvSpPr>
          <p:nvPr/>
        </p:nvSpPr>
        <p:spPr bwMode="auto">
          <a:xfrm>
            <a:off x="0" y="31750"/>
            <a:ext cx="9144000" cy="947738"/>
          </a:xfrm>
          <a:prstGeom prst="rect">
            <a:avLst/>
          </a:prstGeom>
          <a:noFill/>
          <a:ln w="9525">
            <a:noFill/>
            <a:miter lim="800000"/>
            <a:headEnd/>
            <a:tailEnd/>
          </a:ln>
        </p:spPr>
        <p:txBody>
          <a:bodyPr anchor="ctr"/>
          <a:lstStyle/>
          <a:p>
            <a:pPr algn="ctr" eaLnBrk="1" hangingPunct="1">
              <a:defRPr/>
            </a:pPr>
            <a:r>
              <a:rPr lang="de-DE" sz="2700" b="1" kern="0" dirty="0">
                <a:solidFill>
                  <a:srgbClr val="FFFF00"/>
                </a:solidFill>
                <a:effectLst>
                  <a:outerShdw blurRad="38100" dist="38100" dir="2700000" algn="tl">
                    <a:srgbClr val="000000"/>
                  </a:outerShdw>
                </a:effectLst>
                <a:latin typeface="+mj-lt"/>
                <a:ea typeface="+mj-ea"/>
                <a:cs typeface="+mj-cs"/>
              </a:rPr>
              <a:t>4. The </a:t>
            </a:r>
            <a:r>
              <a:rPr lang="de-DE" sz="2700" b="1" kern="0" dirty="0" err="1">
                <a:solidFill>
                  <a:srgbClr val="FFFF00"/>
                </a:solidFill>
                <a:effectLst>
                  <a:outerShdw blurRad="38100" dist="38100" dir="2700000" algn="tl">
                    <a:srgbClr val="000000"/>
                  </a:outerShdw>
                </a:effectLst>
                <a:latin typeface="+mj-lt"/>
                <a:ea typeface="+mj-ea"/>
                <a:cs typeface="+mj-cs"/>
              </a:rPr>
              <a:t>Keynesian</a:t>
            </a:r>
            <a:r>
              <a:rPr lang="de-DE" sz="2700" b="1" kern="0" dirty="0">
                <a:solidFill>
                  <a:srgbClr val="FFFF00"/>
                </a:solidFill>
                <a:effectLst>
                  <a:outerShdw blurRad="38100" dist="38100" dir="2700000" algn="tl">
                    <a:srgbClr val="000000"/>
                  </a:outerShdw>
                </a:effectLst>
                <a:latin typeface="+mj-lt"/>
                <a:ea typeface="+mj-ea"/>
                <a:cs typeface="+mj-cs"/>
              </a:rPr>
              <a:t> Model </a:t>
            </a:r>
            <a:r>
              <a:rPr lang="de-DE" sz="2700" b="1" kern="0" dirty="0" err="1">
                <a:solidFill>
                  <a:srgbClr val="FFFF00"/>
                </a:solidFill>
                <a:effectLst>
                  <a:outerShdw blurRad="38100" dist="38100" dir="2700000" algn="tl">
                    <a:srgbClr val="000000"/>
                  </a:outerShdw>
                </a:effectLst>
                <a:latin typeface="+mj-lt"/>
                <a:ea typeface="+mj-ea"/>
                <a:cs typeface="+mj-cs"/>
              </a:rPr>
              <a:t>and</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its</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Policy</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Implications</a:t>
            </a:r>
            <a:br>
              <a:rPr lang="de-DE" sz="2700" b="1" kern="0" dirty="0">
                <a:solidFill>
                  <a:srgbClr val="FFFF00"/>
                </a:solidFill>
                <a:effectLst>
                  <a:outerShdw blurRad="38100" dist="38100" dir="2700000" algn="tl">
                    <a:srgbClr val="000000"/>
                  </a:outerShdw>
                </a:effectLst>
                <a:latin typeface="+mj-lt"/>
                <a:ea typeface="+mj-ea"/>
                <a:cs typeface="+mj-cs"/>
              </a:rPr>
            </a:br>
            <a:r>
              <a:rPr lang="de-DE" sz="2400" b="1" kern="0" dirty="0">
                <a:solidFill>
                  <a:srgbClr val="FFFF00"/>
                </a:solidFill>
                <a:effectLst>
                  <a:outerShdw blurRad="38100" dist="38100" dir="2700000" algn="tl">
                    <a:srgbClr val="000000"/>
                  </a:outerShdw>
                </a:effectLst>
                <a:latin typeface="+mj-lt"/>
                <a:ea typeface="+mj-ea"/>
                <a:cs typeface="+mj-cs"/>
              </a:rPr>
              <a:t>4.1. The </a:t>
            </a:r>
            <a:r>
              <a:rPr lang="de-DE" sz="2400" b="1" kern="0" dirty="0" err="1">
                <a:solidFill>
                  <a:srgbClr val="FFFF00"/>
                </a:solidFill>
                <a:effectLst>
                  <a:outerShdw blurRad="38100" dist="38100" dir="2700000" algn="tl">
                    <a:srgbClr val="000000"/>
                  </a:outerShdw>
                </a:effectLst>
                <a:latin typeface="+mj-lt"/>
                <a:ea typeface="+mj-ea"/>
                <a:cs typeface="+mj-cs"/>
              </a:rPr>
              <a:t>Keynesian</a:t>
            </a:r>
            <a:r>
              <a:rPr lang="de-DE" sz="2400" b="1" kern="0" dirty="0">
                <a:solidFill>
                  <a:srgbClr val="FFFF00"/>
                </a:solidFill>
                <a:effectLst>
                  <a:outerShdw blurRad="38100" dist="38100" dir="2700000" algn="tl">
                    <a:srgbClr val="000000"/>
                  </a:outerShdw>
                </a:effectLst>
                <a:latin typeface="+mj-lt"/>
                <a:ea typeface="+mj-ea"/>
                <a:cs typeface="+mj-cs"/>
              </a:rPr>
              <a:t> </a:t>
            </a:r>
            <a:r>
              <a:rPr lang="de-DE" sz="2400" b="1" kern="0" dirty="0" err="1">
                <a:solidFill>
                  <a:srgbClr val="FFFF00"/>
                </a:solidFill>
                <a:effectLst>
                  <a:outerShdw blurRad="38100" dist="38100" dir="2700000" algn="tl">
                    <a:srgbClr val="000000"/>
                  </a:outerShdw>
                </a:effectLst>
                <a:latin typeface="+mj-lt"/>
                <a:ea typeface="+mj-ea"/>
                <a:cs typeface="+mj-cs"/>
              </a:rPr>
              <a:t>Theory</a:t>
            </a:r>
            <a:endParaRPr lang="de-DE" sz="2400" b="1" kern="0" dirty="0">
              <a:solidFill>
                <a:srgbClr val="FFFF00"/>
              </a:solidFill>
              <a:effectLst>
                <a:outerShdw blurRad="38100" dist="38100" dir="2700000" algn="tl">
                  <a:srgbClr val="000000"/>
                </a:outerShdw>
              </a:effectLst>
              <a:latin typeface="+mj-lt"/>
              <a:ea typeface="+mj-ea"/>
              <a:cs typeface="+mj-cs"/>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268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26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267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267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267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57"/>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58"/>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9"/>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6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60"/>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61"/>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26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5" grpId="0"/>
      <p:bldP spid="112676" grpId="0"/>
      <p:bldP spid="112679" grpId="0"/>
      <p:bldP spid="112674" grpId="0" animBg="1"/>
      <p:bldP spid="56" grpId="0" animBg="1"/>
      <p:bldP spid="60" grpId="0" animBg="1"/>
      <p:bldP spid="61" grpId="0" animBg="1"/>
      <p:bldP spid="63" grpId="0"/>
    </p:bldLst>
  </p:timing>
</p:sld>
</file>

<file path=ppt/slides/slide3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49154" name="Text Box 18"/>
          <p:cNvSpPr txBox="1">
            <a:spLocks noChangeArrowheads="1"/>
          </p:cNvSpPr>
          <p:nvPr/>
        </p:nvSpPr>
        <p:spPr bwMode="auto">
          <a:xfrm>
            <a:off x="977900" y="715963"/>
            <a:ext cx="447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endParaRPr lang="en-US" altLang="en-US" sz="1800" b="1"/>
          </a:p>
        </p:txBody>
      </p:sp>
      <p:sp>
        <p:nvSpPr>
          <p:cNvPr id="49155" name="Line 9"/>
          <p:cNvSpPr>
            <a:spLocks noChangeShapeType="1"/>
          </p:cNvSpPr>
          <p:nvPr/>
        </p:nvSpPr>
        <p:spPr bwMode="auto">
          <a:xfrm flipV="1">
            <a:off x="927100" y="825500"/>
            <a:ext cx="0" cy="54864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56" name="Line 10"/>
          <p:cNvSpPr>
            <a:spLocks noChangeShapeType="1"/>
          </p:cNvSpPr>
          <p:nvPr/>
        </p:nvSpPr>
        <p:spPr bwMode="auto">
          <a:xfrm rot="5400000" flipV="1">
            <a:off x="4935538" y="2293938"/>
            <a:ext cx="0" cy="7988300"/>
          </a:xfrm>
          <a:prstGeom prst="line">
            <a:avLst/>
          </a:prstGeom>
          <a:noFill/>
          <a:ln w="38100">
            <a:solidFill>
              <a:schemeClr val="tx1"/>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57" name="Line 11"/>
          <p:cNvSpPr>
            <a:spLocks noChangeShapeType="1"/>
          </p:cNvSpPr>
          <p:nvPr/>
        </p:nvSpPr>
        <p:spPr bwMode="auto">
          <a:xfrm>
            <a:off x="1525588" y="62118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58" name="Text Box 15"/>
          <p:cNvSpPr txBox="1">
            <a:spLocks noChangeArrowheads="1"/>
          </p:cNvSpPr>
          <p:nvPr/>
        </p:nvSpPr>
        <p:spPr bwMode="auto">
          <a:xfrm>
            <a:off x="1265238" y="6410325"/>
            <a:ext cx="5016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0,5  </a:t>
            </a:r>
          </a:p>
        </p:txBody>
      </p:sp>
      <p:sp>
        <p:nvSpPr>
          <p:cNvPr id="49159" name="Line 13"/>
          <p:cNvSpPr>
            <a:spLocks noChangeShapeType="1"/>
          </p:cNvSpPr>
          <p:nvPr/>
        </p:nvSpPr>
        <p:spPr bwMode="auto">
          <a:xfrm>
            <a:off x="21367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60" name="Text Box 15"/>
          <p:cNvSpPr txBox="1">
            <a:spLocks noChangeArrowheads="1"/>
          </p:cNvSpPr>
          <p:nvPr/>
        </p:nvSpPr>
        <p:spPr bwMode="auto">
          <a:xfrm>
            <a:off x="1914525" y="6411913"/>
            <a:ext cx="4381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1,0  </a:t>
            </a:r>
          </a:p>
        </p:txBody>
      </p:sp>
      <p:sp>
        <p:nvSpPr>
          <p:cNvPr id="49161" name="Line 15"/>
          <p:cNvSpPr>
            <a:spLocks noChangeShapeType="1"/>
          </p:cNvSpPr>
          <p:nvPr/>
        </p:nvSpPr>
        <p:spPr bwMode="auto">
          <a:xfrm>
            <a:off x="27590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62" name="Text Box 15"/>
          <p:cNvSpPr txBox="1">
            <a:spLocks noChangeArrowheads="1"/>
          </p:cNvSpPr>
          <p:nvPr/>
        </p:nvSpPr>
        <p:spPr bwMode="auto">
          <a:xfrm>
            <a:off x="2498725" y="6424613"/>
            <a:ext cx="51435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1,5  </a:t>
            </a:r>
          </a:p>
        </p:txBody>
      </p:sp>
      <p:sp>
        <p:nvSpPr>
          <p:cNvPr id="49163" name="Line 17"/>
          <p:cNvSpPr>
            <a:spLocks noChangeShapeType="1"/>
          </p:cNvSpPr>
          <p:nvPr/>
        </p:nvSpPr>
        <p:spPr bwMode="auto">
          <a:xfrm>
            <a:off x="33702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64" name="Text Box 15"/>
          <p:cNvSpPr txBox="1">
            <a:spLocks noChangeArrowheads="1"/>
          </p:cNvSpPr>
          <p:nvPr/>
        </p:nvSpPr>
        <p:spPr bwMode="auto">
          <a:xfrm>
            <a:off x="31480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2,0  </a:t>
            </a:r>
          </a:p>
        </p:txBody>
      </p:sp>
      <p:sp>
        <p:nvSpPr>
          <p:cNvPr id="49165" name="Line 19"/>
          <p:cNvSpPr>
            <a:spLocks noChangeShapeType="1"/>
          </p:cNvSpPr>
          <p:nvPr/>
        </p:nvSpPr>
        <p:spPr bwMode="auto">
          <a:xfrm>
            <a:off x="3981450" y="622935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66" name="Text Box 15"/>
          <p:cNvSpPr txBox="1">
            <a:spLocks noChangeArrowheads="1"/>
          </p:cNvSpPr>
          <p:nvPr/>
        </p:nvSpPr>
        <p:spPr bwMode="auto">
          <a:xfrm>
            <a:off x="3708400" y="6415088"/>
            <a:ext cx="5270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2,5 </a:t>
            </a:r>
          </a:p>
        </p:txBody>
      </p:sp>
      <p:sp>
        <p:nvSpPr>
          <p:cNvPr id="49167" name="Line 21"/>
          <p:cNvSpPr>
            <a:spLocks noChangeShapeType="1"/>
          </p:cNvSpPr>
          <p:nvPr/>
        </p:nvSpPr>
        <p:spPr bwMode="auto">
          <a:xfrm>
            <a:off x="4592638" y="62182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68" name="Text Box 15"/>
          <p:cNvSpPr txBox="1">
            <a:spLocks noChangeArrowheads="1"/>
          </p:cNvSpPr>
          <p:nvPr/>
        </p:nvSpPr>
        <p:spPr bwMode="auto">
          <a:xfrm>
            <a:off x="4319588" y="6403975"/>
            <a:ext cx="527050" cy="26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3,0 </a:t>
            </a:r>
          </a:p>
        </p:txBody>
      </p:sp>
      <p:sp>
        <p:nvSpPr>
          <p:cNvPr id="49169" name="Line 23"/>
          <p:cNvSpPr>
            <a:spLocks noChangeShapeType="1"/>
          </p:cNvSpPr>
          <p:nvPr/>
        </p:nvSpPr>
        <p:spPr bwMode="auto">
          <a:xfrm>
            <a:off x="5203825" y="621982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70" name="Text Box 15"/>
          <p:cNvSpPr txBox="1">
            <a:spLocks noChangeArrowheads="1"/>
          </p:cNvSpPr>
          <p:nvPr/>
        </p:nvSpPr>
        <p:spPr bwMode="auto">
          <a:xfrm>
            <a:off x="4892675" y="6405563"/>
            <a:ext cx="5905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3,5  </a:t>
            </a:r>
          </a:p>
        </p:txBody>
      </p:sp>
      <p:sp>
        <p:nvSpPr>
          <p:cNvPr id="49171" name="Line 25"/>
          <p:cNvSpPr>
            <a:spLocks noChangeShapeType="1"/>
          </p:cNvSpPr>
          <p:nvPr/>
        </p:nvSpPr>
        <p:spPr bwMode="auto">
          <a:xfrm>
            <a:off x="5815013" y="622141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72" name="Text Box 15"/>
          <p:cNvSpPr txBox="1">
            <a:spLocks noChangeArrowheads="1"/>
          </p:cNvSpPr>
          <p:nvPr/>
        </p:nvSpPr>
        <p:spPr bwMode="auto">
          <a:xfrm>
            <a:off x="5554663" y="6419850"/>
            <a:ext cx="488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4,0  </a:t>
            </a:r>
          </a:p>
        </p:txBody>
      </p:sp>
      <p:sp>
        <p:nvSpPr>
          <p:cNvPr id="49173" name="Line 27"/>
          <p:cNvSpPr>
            <a:spLocks noChangeShapeType="1"/>
          </p:cNvSpPr>
          <p:nvPr/>
        </p:nvSpPr>
        <p:spPr bwMode="auto">
          <a:xfrm>
            <a:off x="6426200" y="6223000"/>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74" name="Text Box 15"/>
          <p:cNvSpPr txBox="1">
            <a:spLocks noChangeArrowheads="1"/>
          </p:cNvSpPr>
          <p:nvPr/>
        </p:nvSpPr>
        <p:spPr bwMode="auto">
          <a:xfrm>
            <a:off x="6153150" y="6421438"/>
            <a:ext cx="51435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4,5  </a:t>
            </a:r>
          </a:p>
        </p:txBody>
      </p:sp>
      <p:sp>
        <p:nvSpPr>
          <p:cNvPr id="49175" name="Line 29"/>
          <p:cNvSpPr>
            <a:spLocks noChangeShapeType="1"/>
          </p:cNvSpPr>
          <p:nvPr/>
        </p:nvSpPr>
        <p:spPr bwMode="auto">
          <a:xfrm>
            <a:off x="7050088" y="62245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76" name="Text Box 15"/>
          <p:cNvSpPr txBox="1">
            <a:spLocks noChangeArrowheads="1"/>
          </p:cNvSpPr>
          <p:nvPr/>
        </p:nvSpPr>
        <p:spPr bwMode="auto">
          <a:xfrm>
            <a:off x="6777038" y="6423025"/>
            <a:ext cx="514350" cy="188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5,0 </a:t>
            </a:r>
          </a:p>
        </p:txBody>
      </p:sp>
      <p:sp>
        <p:nvSpPr>
          <p:cNvPr id="49177" name="Line 31"/>
          <p:cNvSpPr>
            <a:spLocks noChangeShapeType="1"/>
          </p:cNvSpPr>
          <p:nvPr/>
        </p:nvSpPr>
        <p:spPr bwMode="auto">
          <a:xfrm>
            <a:off x="7648575" y="6226175"/>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78" name="Text Box 15"/>
          <p:cNvSpPr txBox="1">
            <a:spLocks noChangeArrowheads="1"/>
          </p:cNvSpPr>
          <p:nvPr/>
        </p:nvSpPr>
        <p:spPr bwMode="auto">
          <a:xfrm>
            <a:off x="7388225" y="6399213"/>
            <a:ext cx="5016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5,5  </a:t>
            </a:r>
          </a:p>
        </p:txBody>
      </p:sp>
      <p:sp>
        <p:nvSpPr>
          <p:cNvPr id="49179" name="Line 33"/>
          <p:cNvSpPr>
            <a:spLocks noChangeShapeType="1"/>
          </p:cNvSpPr>
          <p:nvPr/>
        </p:nvSpPr>
        <p:spPr bwMode="auto">
          <a:xfrm>
            <a:off x="8259763" y="62277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80" name="Text Box 15"/>
          <p:cNvSpPr txBox="1">
            <a:spLocks noChangeArrowheads="1"/>
          </p:cNvSpPr>
          <p:nvPr/>
        </p:nvSpPr>
        <p:spPr bwMode="auto">
          <a:xfrm>
            <a:off x="8037513" y="6413500"/>
            <a:ext cx="438150"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0" tIns="0" rIns="0" bIns="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6,0  </a:t>
            </a:r>
          </a:p>
        </p:txBody>
      </p:sp>
      <p:sp>
        <p:nvSpPr>
          <p:cNvPr id="49181" name="Text Box 15"/>
          <p:cNvSpPr txBox="1">
            <a:spLocks noChangeArrowheads="1"/>
          </p:cNvSpPr>
          <p:nvPr/>
        </p:nvSpPr>
        <p:spPr bwMode="auto">
          <a:xfrm>
            <a:off x="973138" y="923925"/>
            <a:ext cx="361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t>€</a:t>
            </a:r>
          </a:p>
        </p:txBody>
      </p:sp>
      <p:sp>
        <p:nvSpPr>
          <p:cNvPr id="49182" name="Text Box 15"/>
          <p:cNvSpPr txBox="1">
            <a:spLocks noChangeArrowheads="1"/>
          </p:cNvSpPr>
          <p:nvPr/>
        </p:nvSpPr>
        <p:spPr bwMode="auto">
          <a:xfrm>
            <a:off x="4273550" y="5875338"/>
            <a:ext cx="4679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t>Anzahl der Preisanpassungen pro Jahr </a:t>
            </a:r>
          </a:p>
        </p:txBody>
      </p:sp>
      <p:sp>
        <p:nvSpPr>
          <p:cNvPr id="49183" name="Text Box 15"/>
          <p:cNvSpPr txBox="1">
            <a:spLocks noChangeArrowheads="1"/>
          </p:cNvSpPr>
          <p:nvPr/>
        </p:nvSpPr>
        <p:spPr bwMode="auto">
          <a:xfrm>
            <a:off x="331788" y="5403850"/>
            <a:ext cx="623887"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FFFFFF"/>
                </a:solidFill>
              </a:rPr>
              <a:t>3 €</a:t>
            </a:r>
          </a:p>
        </p:txBody>
      </p:sp>
      <p:sp>
        <p:nvSpPr>
          <p:cNvPr id="49184" name="Text Box 15"/>
          <p:cNvSpPr txBox="1">
            <a:spLocks noChangeArrowheads="1"/>
          </p:cNvSpPr>
          <p:nvPr/>
        </p:nvSpPr>
        <p:spPr bwMode="auto">
          <a:xfrm>
            <a:off x="355600" y="4722813"/>
            <a:ext cx="623888"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FFFFFF"/>
                </a:solidFill>
              </a:rPr>
              <a:t>6 €</a:t>
            </a:r>
          </a:p>
        </p:txBody>
      </p:sp>
      <p:sp>
        <p:nvSpPr>
          <p:cNvPr id="49185" name="Line 28"/>
          <p:cNvSpPr>
            <a:spLocks noChangeShapeType="1"/>
          </p:cNvSpPr>
          <p:nvPr/>
        </p:nvSpPr>
        <p:spPr bwMode="auto">
          <a:xfrm flipV="1">
            <a:off x="927100" y="2225675"/>
            <a:ext cx="7394575" cy="4037013"/>
          </a:xfrm>
          <a:prstGeom prst="line">
            <a:avLst/>
          </a:prstGeom>
          <a:noFill/>
          <a:ln w="38100">
            <a:solidFill>
              <a:srgbClr val="FF00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54" name="Arc 16"/>
          <p:cNvSpPr>
            <a:spLocks/>
          </p:cNvSpPr>
          <p:nvPr/>
        </p:nvSpPr>
        <p:spPr bwMode="auto">
          <a:xfrm flipH="1">
            <a:off x="923925" y="2225675"/>
            <a:ext cx="7870825" cy="4470400"/>
          </a:xfrm>
          <a:custGeom>
            <a:avLst/>
            <a:gdLst>
              <a:gd name="T0" fmla="*/ 2147483647 w 21450"/>
              <a:gd name="T1" fmla="*/ 0 h 21034"/>
              <a:gd name="T2" fmla="*/ 2147483647 w 21450"/>
              <a:gd name="T3" fmla="*/ 2147483647 h 21034"/>
              <a:gd name="T4" fmla="*/ 0 w 21450"/>
              <a:gd name="T5" fmla="*/ 2147483647 h 21034"/>
              <a:gd name="T6" fmla="*/ 0 60000 65536"/>
              <a:gd name="T7" fmla="*/ 0 60000 65536"/>
              <a:gd name="T8" fmla="*/ 0 60000 65536"/>
              <a:gd name="T9" fmla="*/ 0 w 21450"/>
              <a:gd name="T10" fmla="*/ 0 h 21034"/>
              <a:gd name="T11" fmla="*/ 21450 w 21450"/>
              <a:gd name="T12" fmla="*/ 21034 h 21034"/>
            </a:gdLst>
            <a:ahLst/>
            <a:cxnLst>
              <a:cxn ang="T6">
                <a:pos x="T0" y="T1"/>
              </a:cxn>
              <a:cxn ang="T7">
                <a:pos x="T2" y="T3"/>
              </a:cxn>
              <a:cxn ang="T8">
                <a:pos x="T4" y="T5"/>
              </a:cxn>
            </a:cxnLst>
            <a:rect l="T9" t="T10" r="T11" b="T12"/>
            <a:pathLst>
              <a:path w="21450" h="21034" fill="none" extrusionOk="0">
                <a:moveTo>
                  <a:pt x="4912" y="0"/>
                </a:moveTo>
                <a:cubicBezTo>
                  <a:pt x="13770" y="2068"/>
                  <a:pt x="20382" y="9464"/>
                  <a:pt x="21450" y="18496"/>
                </a:cubicBezTo>
              </a:path>
              <a:path w="21450" h="21034" stroke="0" extrusionOk="0">
                <a:moveTo>
                  <a:pt x="4912" y="0"/>
                </a:moveTo>
                <a:cubicBezTo>
                  <a:pt x="13770" y="2068"/>
                  <a:pt x="20382" y="9464"/>
                  <a:pt x="21450" y="18496"/>
                </a:cubicBezTo>
                <a:lnTo>
                  <a:pt x="0" y="21034"/>
                </a:lnTo>
                <a:lnTo>
                  <a:pt x="4912" y="0"/>
                </a:lnTo>
                <a:close/>
              </a:path>
            </a:pathLst>
          </a:custGeom>
          <a:noFill/>
          <a:ln w="38100">
            <a:solidFill>
              <a:srgbClr val="00FF00"/>
            </a:solidFill>
            <a:round/>
            <a:headEnd type="none" w="med" len="lg"/>
            <a:tailEnd type="none" w="lg" len="lg"/>
          </a:ln>
          <a:extLst>
            <a:ext uri="{909E8E84-426E-40DD-AFC4-6F175D3DCCD1}">
              <a14:hiddenFill xmlns:a14="http://schemas.microsoft.com/office/drawing/2010/main">
                <a:solidFill>
                  <a:srgbClr val="FFFFFF"/>
                </a:solidFill>
              </a14:hiddenFill>
            </a:ext>
          </a:extLst>
        </p:spPr>
        <p:txBody>
          <a:bodyPr lIns="90000" tIns="46800" rIns="90000" bIns="46800" anchor="ctr"/>
          <a:lstStyle/>
          <a:p>
            <a:endParaRPr lang="en-US"/>
          </a:p>
        </p:txBody>
      </p:sp>
      <p:sp>
        <p:nvSpPr>
          <p:cNvPr id="55" name="Line 28"/>
          <p:cNvSpPr>
            <a:spLocks noChangeShapeType="1"/>
          </p:cNvSpPr>
          <p:nvPr/>
        </p:nvSpPr>
        <p:spPr bwMode="auto">
          <a:xfrm flipV="1">
            <a:off x="1516063" y="1855788"/>
            <a:ext cx="4527550" cy="2476500"/>
          </a:xfrm>
          <a:prstGeom prst="line">
            <a:avLst/>
          </a:prstGeom>
          <a:noFill/>
          <a:ln w="38100">
            <a:solidFill>
              <a:srgbClr val="FF0000"/>
            </a:solidFill>
            <a:round/>
            <a:headEnd type="none" w="med" len="lg"/>
            <a:tailEnd type="non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cxnSp>
        <p:nvCxnSpPr>
          <p:cNvPr id="64" name="Gerade Verbindung 2"/>
          <p:cNvCxnSpPr>
            <a:cxnSpLocks noChangeShapeType="1"/>
          </p:cNvCxnSpPr>
          <p:nvPr/>
        </p:nvCxnSpPr>
        <p:spPr bwMode="auto">
          <a:xfrm flipV="1">
            <a:off x="3373438" y="3333750"/>
            <a:ext cx="0" cy="2959100"/>
          </a:xfrm>
          <a:prstGeom prst="line">
            <a:avLst/>
          </a:prstGeom>
          <a:noFill/>
          <a:ln w="38100" algn="ctr">
            <a:solidFill>
              <a:schemeClr val="tx1"/>
            </a:solidFill>
            <a:prstDash val="sysDash"/>
            <a:round/>
            <a:headEnd type="none" w="lg" len="med"/>
            <a:tailEnd type="none" w="lg" len="med"/>
          </a:ln>
          <a:extLst>
            <a:ext uri="{909E8E84-426E-40DD-AFC4-6F175D3DCCD1}">
              <a14:hiddenFill xmlns:a14="http://schemas.microsoft.com/office/drawing/2010/main">
                <a:noFill/>
              </a14:hiddenFill>
            </a:ext>
          </a:extLst>
        </p:spPr>
      </p:cxnSp>
      <p:sp>
        <p:nvSpPr>
          <p:cNvPr id="65" name="Text Box 10"/>
          <p:cNvSpPr txBox="1">
            <a:spLocks noChangeArrowheads="1"/>
          </p:cNvSpPr>
          <p:nvPr/>
        </p:nvSpPr>
        <p:spPr bwMode="auto">
          <a:xfrm>
            <a:off x="6575425" y="3089275"/>
            <a:ext cx="2389188" cy="70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2000">
                <a:solidFill>
                  <a:srgbClr val="FF0000"/>
                </a:solidFill>
              </a:rPr>
              <a:t>Total Costs of Price Changes</a:t>
            </a:r>
          </a:p>
        </p:txBody>
      </p:sp>
      <p:sp>
        <p:nvSpPr>
          <p:cNvPr id="66" name="Text Box 10"/>
          <p:cNvSpPr txBox="1">
            <a:spLocks noChangeArrowheads="1"/>
          </p:cNvSpPr>
          <p:nvPr/>
        </p:nvSpPr>
        <p:spPr bwMode="auto">
          <a:xfrm>
            <a:off x="6613525" y="1500188"/>
            <a:ext cx="2389188"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2000">
                <a:solidFill>
                  <a:srgbClr val="00FF00"/>
                </a:solidFill>
              </a:rPr>
              <a:t>Total Return of Price Changes</a:t>
            </a:r>
          </a:p>
        </p:txBody>
      </p:sp>
      <p:sp>
        <p:nvSpPr>
          <p:cNvPr id="49191" name="Line 11"/>
          <p:cNvSpPr>
            <a:spLocks noChangeShapeType="1"/>
          </p:cNvSpPr>
          <p:nvPr/>
        </p:nvSpPr>
        <p:spPr bwMode="auto">
          <a:xfrm rot="-5400000">
            <a:off x="915988" y="554513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92" name="Line 11"/>
          <p:cNvSpPr>
            <a:spLocks noChangeShapeType="1"/>
          </p:cNvSpPr>
          <p:nvPr/>
        </p:nvSpPr>
        <p:spPr bwMode="auto">
          <a:xfrm rot="-5400000">
            <a:off x="935038" y="48688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193" name="Line 11"/>
          <p:cNvSpPr>
            <a:spLocks noChangeShapeType="1"/>
          </p:cNvSpPr>
          <p:nvPr/>
        </p:nvSpPr>
        <p:spPr bwMode="auto">
          <a:xfrm rot="-5400000">
            <a:off x="935038" y="41830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 name="Flussdiagramm: Verbindungsstelle 3"/>
          <p:cNvSpPr>
            <a:spLocks noChangeArrowheads="1"/>
          </p:cNvSpPr>
          <p:nvPr/>
        </p:nvSpPr>
        <p:spPr bwMode="auto">
          <a:xfrm>
            <a:off x="3290888" y="3251200"/>
            <a:ext cx="147637" cy="130175"/>
          </a:xfrm>
          <a:prstGeom prst="flowChartConnector">
            <a:avLst/>
          </a:prstGeom>
          <a:solidFill>
            <a:srgbClr val="00FF00"/>
          </a:solidFill>
          <a:ln w="12700" algn="ctr">
            <a:solidFill>
              <a:schemeClr val="bg2"/>
            </a:solidFill>
            <a:round/>
            <a:headEnd type="none" w="lg" len="med"/>
            <a:tailEnd type="triangle" w="lg" len="me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5" name="Geschweifte Klammer rechts 4"/>
          <p:cNvSpPr>
            <a:spLocks/>
          </p:cNvSpPr>
          <p:nvPr/>
        </p:nvSpPr>
        <p:spPr bwMode="auto">
          <a:xfrm>
            <a:off x="3370263" y="3316288"/>
            <a:ext cx="338137" cy="1608137"/>
          </a:xfrm>
          <a:prstGeom prst="rightBrace">
            <a:avLst>
              <a:gd name="adj1" fmla="val 8345"/>
              <a:gd name="adj2" fmla="val 50000"/>
            </a:avLst>
          </a:prstGeom>
          <a:noFill/>
          <a:ln w="38100" algn="ctr">
            <a:solidFill>
              <a:srgbClr val="00FF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en-US" altLang="en-US" sz="2000">
              <a:solidFill>
                <a:srgbClr val="00FF00"/>
              </a:solidFill>
            </a:endParaRPr>
          </a:p>
        </p:txBody>
      </p:sp>
      <p:sp>
        <p:nvSpPr>
          <p:cNvPr id="71" name="Geschweifte Klammer rechts 70"/>
          <p:cNvSpPr>
            <a:spLocks/>
          </p:cNvSpPr>
          <p:nvPr/>
        </p:nvSpPr>
        <p:spPr bwMode="auto">
          <a:xfrm>
            <a:off x="3373438" y="4951413"/>
            <a:ext cx="334962" cy="1320800"/>
          </a:xfrm>
          <a:prstGeom prst="rightBrace">
            <a:avLst>
              <a:gd name="adj1" fmla="val 8324"/>
              <a:gd name="adj2" fmla="val 50000"/>
            </a:avLst>
          </a:prstGeom>
          <a:noFill/>
          <a:ln w="38100" algn="ctr">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en-US" altLang="en-US" sz="2000">
              <a:solidFill>
                <a:srgbClr val="FF0000"/>
              </a:solidFill>
            </a:endParaRPr>
          </a:p>
        </p:txBody>
      </p:sp>
      <p:sp>
        <p:nvSpPr>
          <p:cNvPr id="73" name="Text Box 10"/>
          <p:cNvSpPr txBox="1">
            <a:spLocks noChangeArrowheads="1"/>
          </p:cNvSpPr>
          <p:nvPr/>
        </p:nvSpPr>
        <p:spPr bwMode="auto">
          <a:xfrm>
            <a:off x="3741738" y="3929063"/>
            <a:ext cx="3135312"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00FF00"/>
                </a:solidFill>
              </a:rPr>
              <a:t>Total Profit Maximum</a:t>
            </a:r>
          </a:p>
        </p:txBody>
      </p:sp>
      <p:sp>
        <p:nvSpPr>
          <p:cNvPr id="74" name="Text Box 10"/>
          <p:cNvSpPr txBox="1">
            <a:spLocks noChangeArrowheads="1"/>
          </p:cNvSpPr>
          <p:nvPr/>
        </p:nvSpPr>
        <p:spPr bwMode="auto">
          <a:xfrm>
            <a:off x="3741738" y="5414963"/>
            <a:ext cx="2684462"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000">
                <a:solidFill>
                  <a:srgbClr val="FF0000"/>
                </a:solidFill>
              </a:rPr>
              <a:t>Total Costs</a:t>
            </a:r>
          </a:p>
        </p:txBody>
      </p:sp>
      <p:sp>
        <p:nvSpPr>
          <p:cNvPr id="49199" name="Text Box 15"/>
          <p:cNvSpPr txBox="1">
            <a:spLocks noChangeArrowheads="1"/>
          </p:cNvSpPr>
          <p:nvPr/>
        </p:nvSpPr>
        <p:spPr bwMode="auto">
          <a:xfrm>
            <a:off x="331788" y="4041775"/>
            <a:ext cx="623887"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FFFFFF"/>
                </a:solidFill>
              </a:rPr>
              <a:t>9 €</a:t>
            </a:r>
          </a:p>
        </p:txBody>
      </p:sp>
      <p:sp>
        <p:nvSpPr>
          <p:cNvPr id="49200" name="Text Box 15"/>
          <p:cNvSpPr txBox="1">
            <a:spLocks noChangeArrowheads="1"/>
          </p:cNvSpPr>
          <p:nvPr/>
        </p:nvSpPr>
        <p:spPr bwMode="auto">
          <a:xfrm>
            <a:off x="219075" y="3360738"/>
            <a:ext cx="760413"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FFFFFF"/>
                </a:solidFill>
              </a:rPr>
              <a:t>12 €</a:t>
            </a:r>
          </a:p>
        </p:txBody>
      </p:sp>
      <p:sp>
        <p:nvSpPr>
          <p:cNvPr id="49201" name="Text Box 15"/>
          <p:cNvSpPr txBox="1">
            <a:spLocks noChangeArrowheads="1"/>
          </p:cNvSpPr>
          <p:nvPr/>
        </p:nvSpPr>
        <p:spPr bwMode="auto">
          <a:xfrm>
            <a:off x="219075" y="2693988"/>
            <a:ext cx="779463"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a:solidFill>
                  <a:srgbClr val="FFFFFF"/>
                </a:solidFill>
              </a:rPr>
              <a:t>15 €</a:t>
            </a:r>
          </a:p>
        </p:txBody>
      </p:sp>
      <p:sp>
        <p:nvSpPr>
          <p:cNvPr id="49202" name="Line 11"/>
          <p:cNvSpPr>
            <a:spLocks noChangeShapeType="1"/>
          </p:cNvSpPr>
          <p:nvPr/>
        </p:nvSpPr>
        <p:spPr bwMode="auto">
          <a:xfrm rot="-5400000">
            <a:off x="915988" y="4183063"/>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203" name="Line 11"/>
          <p:cNvSpPr>
            <a:spLocks noChangeShapeType="1"/>
          </p:cNvSpPr>
          <p:nvPr/>
        </p:nvSpPr>
        <p:spPr bwMode="auto">
          <a:xfrm rot="-5400000">
            <a:off x="935038" y="35067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204" name="Line 11"/>
          <p:cNvSpPr>
            <a:spLocks noChangeShapeType="1"/>
          </p:cNvSpPr>
          <p:nvPr/>
        </p:nvSpPr>
        <p:spPr bwMode="auto">
          <a:xfrm rot="-5400000">
            <a:off x="935038" y="2820988"/>
            <a:ext cx="0" cy="165100"/>
          </a:xfrm>
          <a:prstGeom prst="line">
            <a:avLst/>
          </a:prstGeom>
          <a:noFill/>
          <a:ln w="38100">
            <a:solidFill>
              <a:schemeClr val="tx1"/>
            </a:solidFill>
            <a:round/>
            <a:headEnd/>
            <a:tailEnd type="non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49205" name="AutoShape 23"/>
          <p:cNvSpPr>
            <a:spLocks noChangeArrowheads="1"/>
          </p:cNvSpPr>
          <p:nvPr/>
        </p:nvSpPr>
        <p:spPr bwMode="auto">
          <a:xfrm>
            <a:off x="1311275" y="989013"/>
            <a:ext cx="3297238" cy="1238250"/>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rgbClr val="3333FF"/>
                </a:solidFill>
              </a:rPr>
              <a:t>Alternative explanation based on total cost and total return functions:</a:t>
            </a:r>
          </a:p>
        </p:txBody>
      </p:sp>
      <p:sp>
        <p:nvSpPr>
          <p:cNvPr id="56" name="Rectangle 2"/>
          <p:cNvSpPr>
            <a:spLocks noChangeArrowheads="1"/>
          </p:cNvSpPr>
          <p:nvPr/>
        </p:nvSpPr>
        <p:spPr bwMode="auto">
          <a:xfrm>
            <a:off x="0" y="31750"/>
            <a:ext cx="9144000" cy="947738"/>
          </a:xfrm>
          <a:prstGeom prst="rect">
            <a:avLst/>
          </a:prstGeom>
          <a:noFill/>
          <a:ln w="9525">
            <a:noFill/>
            <a:miter lim="800000"/>
            <a:headEnd/>
            <a:tailEnd/>
          </a:ln>
        </p:spPr>
        <p:txBody>
          <a:bodyPr anchor="ctr"/>
          <a:lstStyle/>
          <a:p>
            <a:pPr algn="ctr" eaLnBrk="1" hangingPunct="1">
              <a:defRPr/>
            </a:pPr>
            <a:r>
              <a:rPr lang="de-DE" sz="2700" b="1" kern="0" dirty="0">
                <a:solidFill>
                  <a:srgbClr val="FFFF00"/>
                </a:solidFill>
                <a:effectLst>
                  <a:outerShdw blurRad="38100" dist="38100" dir="2700000" algn="tl">
                    <a:srgbClr val="000000"/>
                  </a:outerShdw>
                </a:effectLst>
                <a:latin typeface="+mj-lt"/>
                <a:ea typeface="+mj-ea"/>
                <a:cs typeface="+mj-cs"/>
              </a:rPr>
              <a:t>4. The </a:t>
            </a:r>
            <a:r>
              <a:rPr lang="de-DE" sz="2700" b="1" kern="0" dirty="0" err="1">
                <a:solidFill>
                  <a:srgbClr val="FFFF00"/>
                </a:solidFill>
                <a:effectLst>
                  <a:outerShdw blurRad="38100" dist="38100" dir="2700000" algn="tl">
                    <a:srgbClr val="000000"/>
                  </a:outerShdw>
                </a:effectLst>
                <a:latin typeface="+mj-lt"/>
                <a:ea typeface="+mj-ea"/>
                <a:cs typeface="+mj-cs"/>
              </a:rPr>
              <a:t>Keynesian</a:t>
            </a:r>
            <a:r>
              <a:rPr lang="de-DE" sz="2700" b="1" kern="0" dirty="0">
                <a:solidFill>
                  <a:srgbClr val="FFFF00"/>
                </a:solidFill>
                <a:effectLst>
                  <a:outerShdw blurRad="38100" dist="38100" dir="2700000" algn="tl">
                    <a:srgbClr val="000000"/>
                  </a:outerShdw>
                </a:effectLst>
                <a:latin typeface="+mj-lt"/>
                <a:ea typeface="+mj-ea"/>
                <a:cs typeface="+mj-cs"/>
              </a:rPr>
              <a:t> Model </a:t>
            </a:r>
            <a:r>
              <a:rPr lang="de-DE" sz="2700" b="1" kern="0" dirty="0" err="1">
                <a:solidFill>
                  <a:srgbClr val="FFFF00"/>
                </a:solidFill>
                <a:effectLst>
                  <a:outerShdw blurRad="38100" dist="38100" dir="2700000" algn="tl">
                    <a:srgbClr val="000000"/>
                  </a:outerShdw>
                </a:effectLst>
                <a:latin typeface="+mj-lt"/>
                <a:ea typeface="+mj-ea"/>
                <a:cs typeface="+mj-cs"/>
              </a:rPr>
              <a:t>and</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its</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Policy</a:t>
            </a:r>
            <a:r>
              <a:rPr lang="de-DE" sz="2700" b="1" kern="0" dirty="0">
                <a:solidFill>
                  <a:srgbClr val="FFFF00"/>
                </a:solidFill>
                <a:effectLst>
                  <a:outerShdw blurRad="38100" dist="38100" dir="2700000" algn="tl">
                    <a:srgbClr val="000000"/>
                  </a:outerShdw>
                </a:effectLst>
                <a:latin typeface="+mj-lt"/>
                <a:ea typeface="+mj-ea"/>
                <a:cs typeface="+mj-cs"/>
              </a:rPr>
              <a:t> </a:t>
            </a:r>
            <a:r>
              <a:rPr lang="de-DE" sz="2700" b="1" kern="0" dirty="0" err="1">
                <a:solidFill>
                  <a:srgbClr val="FFFF00"/>
                </a:solidFill>
                <a:effectLst>
                  <a:outerShdw blurRad="38100" dist="38100" dir="2700000" algn="tl">
                    <a:srgbClr val="000000"/>
                  </a:outerShdw>
                </a:effectLst>
                <a:latin typeface="+mj-lt"/>
                <a:ea typeface="+mj-ea"/>
                <a:cs typeface="+mj-cs"/>
              </a:rPr>
              <a:t>Implications</a:t>
            </a:r>
            <a:br>
              <a:rPr lang="de-DE" sz="2700" b="1" kern="0" dirty="0">
                <a:solidFill>
                  <a:srgbClr val="FFFF00"/>
                </a:solidFill>
                <a:effectLst>
                  <a:outerShdw blurRad="38100" dist="38100" dir="2700000" algn="tl">
                    <a:srgbClr val="000000"/>
                  </a:outerShdw>
                </a:effectLst>
                <a:latin typeface="+mj-lt"/>
                <a:ea typeface="+mj-ea"/>
                <a:cs typeface="+mj-cs"/>
              </a:rPr>
            </a:br>
            <a:r>
              <a:rPr lang="de-DE" sz="2400" b="1" kern="0" dirty="0">
                <a:solidFill>
                  <a:srgbClr val="FFFF00"/>
                </a:solidFill>
                <a:effectLst>
                  <a:outerShdw blurRad="38100" dist="38100" dir="2700000" algn="tl">
                    <a:srgbClr val="000000"/>
                  </a:outerShdw>
                </a:effectLst>
                <a:latin typeface="+mj-lt"/>
                <a:ea typeface="+mj-ea"/>
                <a:cs typeface="+mj-cs"/>
              </a:rPr>
              <a:t>4.1. The </a:t>
            </a:r>
            <a:r>
              <a:rPr lang="de-DE" sz="2400" b="1" kern="0" dirty="0" err="1">
                <a:solidFill>
                  <a:srgbClr val="FFFF00"/>
                </a:solidFill>
                <a:effectLst>
                  <a:outerShdw blurRad="38100" dist="38100" dir="2700000" algn="tl">
                    <a:srgbClr val="000000"/>
                  </a:outerShdw>
                </a:effectLst>
                <a:latin typeface="+mj-lt"/>
                <a:ea typeface="+mj-ea"/>
                <a:cs typeface="+mj-cs"/>
              </a:rPr>
              <a:t>Keynesian</a:t>
            </a:r>
            <a:r>
              <a:rPr lang="de-DE" sz="2400" b="1" kern="0" dirty="0">
                <a:solidFill>
                  <a:srgbClr val="FFFF00"/>
                </a:solidFill>
                <a:effectLst>
                  <a:outerShdw blurRad="38100" dist="38100" dir="2700000" algn="tl">
                    <a:srgbClr val="000000"/>
                  </a:outerShdw>
                </a:effectLst>
                <a:latin typeface="+mj-lt"/>
                <a:ea typeface="+mj-ea"/>
                <a:cs typeface="+mj-cs"/>
              </a:rPr>
              <a:t> </a:t>
            </a:r>
            <a:r>
              <a:rPr lang="de-DE" sz="2400" b="1" kern="0" dirty="0" err="1">
                <a:solidFill>
                  <a:srgbClr val="FFFF00"/>
                </a:solidFill>
                <a:effectLst>
                  <a:outerShdw blurRad="38100" dist="38100" dir="2700000" algn="tl">
                    <a:srgbClr val="000000"/>
                  </a:outerShdw>
                </a:effectLst>
                <a:latin typeface="+mj-lt"/>
                <a:ea typeface="+mj-ea"/>
                <a:cs typeface="+mj-cs"/>
              </a:rPr>
              <a:t>Theory</a:t>
            </a:r>
            <a:endParaRPr lang="de-DE" sz="2400" b="1" kern="0" dirty="0">
              <a:solidFill>
                <a:srgbClr val="FFFF00"/>
              </a:solidFill>
              <a:effectLst>
                <a:outerShdw blurRad="38100" dist="38100" dir="2700000" algn="tl">
                  <a:srgbClr val="000000"/>
                </a:outerShdw>
              </a:effectLst>
              <a:latin typeface="+mj-lt"/>
              <a:ea typeface="+mj-ea"/>
              <a:cs typeface="+mj-cs"/>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5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6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65" grpId="0"/>
      <p:bldP spid="66" grpId="0"/>
      <p:bldP spid="4" grpId="0" animBg="1"/>
      <p:bldP spid="5" grpId="0" animBg="1"/>
      <p:bldP spid="71" grpId="0" animBg="1"/>
      <p:bldP spid="73" grpId="0"/>
      <p:bldP spid="74" grpId="0"/>
    </p:bld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017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63C10E3B-6BB3-4D40-B026-1BB11562F7F2}" type="slidenum">
              <a:rPr lang="de-DE" altLang="en-US" sz="1600" smtClean="0"/>
              <a:pPr>
                <a:spcBef>
                  <a:spcPct val="0"/>
                </a:spcBef>
                <a:buClrTx/>
                <a:buFontTx/>
                <a:buNone/>
              </a:pPr>
              <a:t>33</a:t>
            </a:fld>
            <a:r>
              <a:rPr lang="de-DE" altLang="en-US" sz="1600"/>
              <a:t> -</a:t>
            </a:r>
          </a:p>
        </p:txBody>
      </p:sp>
      <p:sp>
        <p:nvSpPr>
          <p:cNvPr id="5017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4BC2B8F-71D2-4F19-ABA7-E2C2757D8C1D}" type="slidenum">
              <a:rPr lang="de-DE" altLang="en-US" sz="1600" b="1"/>
              <a:pPr algn="r" eaLnBrk="1" hangingPunct="1">
                <a:spcBef>
                  <a:spcPct val="0"/>
                </a:spcBef>
                <a:buClrTx/>
                <a:buFontTx/>
                <a:buNone/>
              </a:pPr>
              <a:t>33</a:t>
            </a:fld>
            <a:r>
              <a:rPr lang="de-DE" altLang="en-US" sz="1600" b="1"/>
              <a:t> -</a:t>
            </a:r>
          </a:p>
        </p:txBody>
      </p:sp>
      <p:sp>
        <p:nvSpPr>
          <p:cNvPr id="5018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349698"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50182" name="Rectangle 3"/>
          <p:cNvSpPr>
            <a:spLocks noGrp="1" noChangeArrowheads="1"/>
          </p:cNvSpPr>
          <p:nvPr>
            <p:ph type="body" idx="4294967295"/>
          </p:nvPr>
        </p:nvSpPr>
        <p:spPr>
          <a:xfrm>
            <a:off x="431800" y="1100138"/>
            <a:ext cx="8712200" cy="5757862"/>
          </a:xfrm>
          <a:noFill/>
        </p:spPr>
        <p:txBody>
          <a:bodyPr/>
          <a:lstStyle/>
          <a:p>
            <a:pPr marL="571500" indent="-571500" eaLnBrk="1" hangingPunct="1"/>
            <a:r>
              <a:rPr lang="en-US" altLang="en-US" dirty="0">
                <a:solidFill>
                  <a:srgbClr val="FFFFFF"/>
                </a:solidFill>
              </a:rPr>
              <a:t>As the diagrams show:</a:t>
            </a:r>
            <a:endParaRPr lang="en-US" altLang="en-US" dirty="0"/>
          </a:p>
          <a:p>
            <a:pPr marL="571500" indent="-571500" eaLnBrk="1" hangingPunct="1">
              <a:lnSpc>
                <a:spcPts val="500"/>
              </a:lnSpc>
            </a:pPr>
            <a:endParaRPr lang="en-US" altLang="en-US" dirty="0"/>
          </a:p>
          <a:p>
            <a:pPr marL="571500" indent="-571500" eaLnBrk="1" hangingPunct="1">
              <a:lnSpc>
                <a:spcPts val="500"/>
              </a:lnSpc>
            </a:pPr>
            <a:endParaRPr lang="en-US" altLang="en-US" dirty="0"/>
          </a:p>
          <a:p>
            <a:pPr marL="952500" lvl="1" indent="-495300" eaLnBrk="1" hangingPunct="1"/>
            <a:r>
              <a:rPr lang="en-US" altLang="en-US" dirty="0"/>
              <a:t>It is possible to </a:t>
            </a:r>
            <a:r>
              <a:rPr lang="en-US" altLang="en-US" dirty="0">
                <a:solidFill>
                  <a:srgbClr val="00FF00"/>
                </a:solidFill>
              </a:rPr>
              <a:t>explain</a:t>
            </a:r>
            <a:r>
              <a:rPr lang="en-US" altLang="en-US" dirty="0"/>
              <a:t>, </a:t>
            </a:r>
            <a:r>
              <a:rPr lang="en-US" altLang="en-US" dirty="0">
                <a:solidFill>
                  <a:srgbClr val="00FF00"/>
                </a:solidFill>
              </a:rPr>
              <a:t>why firms on average do not change their prices</a:t>
            </a:r>
            <a:r>
              <a:rPr lang="en-US" altLang="en-US" dirty="0"/>
              <a:t> more often than one time per year </a:t>
            </a:r>
            <a:r>
              <a:rPr lang="en-US" altLang="en-US" dirty="0">
                <a:solidFill>
                  <a:srgbClr val="00FF00"/>
                </a:solidFill>
              </a:rPr>
              <a:t>with</a:t>
            </a:r>
            <a:r>
              <a:rPr lang="en-US" altLang="en-US" dirty="0"/>
              <a:t> the standard microeconomic </a:t>
            </a:r>
            <a:r>
              <a:rPr lang="en-US" altLang="en-US" dirty="0">
                <a:solidFill>
                  <a:srgbClr val="00FF00"/>
                </a:solidFill>
              </a:rPr>
              <a:t>profit-maximization behavior</a:t>
            </a:r>
            <a:r>
              <a:rPr lang="en-US" altLang="en-US" dirty="0"/>
              <a:t>:</a:t>
            </a:r>
          </a:p>
          <a:p>
            <a:pPr marL="1352550" lvl="2" indent="-495300" eaLnBrk="1" hangingPunct="1"/>
            <a:r>
              <a:rPr lang="en-US" altLang="en-US" dirty="0"/>
              <a:t>An optimal adjustment of prices according to the current demand and supply situation causes an </a:t>
            </a:r>
            <a:r>
              <a:rPr lang="en-US" altLang="en-US" dirty="0">
                <a:solidFill>
                  <a:srgbClr val="00FF00"/>
                </a:solidFill>
              </a:rPr>
              <a:t>additional return</a:t>
            </a:r>
            <a:r>
              <a:rPr lang="en-US" altLang="en-US" dirty="0"/>
              <a:t>. But this return has to be compared to the </a:t>
            </a:r>
            <a:r>
              <a:rPr lang="en-US" altLang="en-US" dirty="0">
                <a:solidFill>
                  <a:srgbClr val="00FF00"/>
                </a:solidFill>
              </a:rPr>
              <a:t>additional costs </a:t>
            </a:r>
            <a:r>
              <a:rPr lang="en-US" altLang="en-US" dirty="0"/>
              <a:t>caused by the price adjustment.</a:t>
            </a:r>
          </a:p>
          <a:p>
            <a:pPr marL="1352550" lvl="2" indent="-495300" eaLnBrk="1" hangingPunct="1"/>
            <a:r>
              <a:rPr lang="en-US" altLang="en-US" dirty="0"/>
              <a:t>Only if the additional return is at least as high as the additional costs, a price adjustment is actually profitable.</a:t>
            </a:r>
          </a:p>
          <a:p>
            <a:pPr marL="952500" lvl="1" indent="-495300" eaLnBrk="1" hangingPunct="1"/>
            <a:r>
              <a:rPr lang="en-US" altLang="en-US" dirty="0"/>
              <a:t>Depending on the </a:t>
            </a:r>
            <a:r>
              <a:rPr lang="en-US" altLang="en-US" dirty="0">
                <a:solidFill>
                  <a:srgbClr val="00FF00"/>
                </a:solidFill>
              </a:rPr>
              <a:t>relation</a:t>
            </a:r>
            <a:r>
              <a:rPr lang="en-US" altLang="en-US" dirty="0"/>
              <a:t> </a:t>
            </a:r>
            <a:r>
              <a:rPr lang="en-US" altLang="en-US" dirty="0">
                <a:solidFill>
                  <a:srgbClr val="00FF00"/>
                </a:solidFill>
              </a:rPr>
              <a:t>between</a:t>
            </a:r>
            <a:r>
              <a:rPr lang="en-US" altLang="en-US" dirty="0"/>
              <a:t> the </a:t>
            </a:r>
            <a:r>
              <a:rPr lang="en-US" altLang="en-US" dirty="0">
                <a:solidFill>
                  <a:srgbClr val="00FF00"/>
                </a:solidFill>
              </a:rPr>
              <a:t>costs</a:t>
            </a:r>
            <a:r>
              <a:rPr lang="en-US" altLang="en-US" dirty="0"/>
              <a:t> and </a:t>
            </a:r>
            <a:r>
              <a:rPr lang="en-US" altLang="en-US" dirty="0">
                <a:solidFill>
                  <a:srgbClr val="00FF00"/>
                </a:solidFill>
              </a:rPr>
              <a:t>return</a:t>
            </a:r>
            <a:r>
              <a:rPr lang="en-US" altLang="en-US" dirty="0"/>
              <a:t> </a:t>
            </a:r>
            <a:r>
              <a:rPr lang="en-US" altLang="en-US" dirty="0">
                <a:solidFill>
                  <a:srgbClr val="00FF00"/>
                </a:solidFill>
              </a:rPr>
              <a:t>of a price change</a:t>
            </a:r>
            <a:r>
              <a:rPr lang="en-US" altLang="en-US" dirty="0"/>
              <a:t> it can be profit-maximizing to hold prices on average constant for a time span of a year or even longer.</a:t>
            </a:r>
          </a:p>
          <a:p>
            <a:pPr marL="952500" lvl="1" indent="-495300" eaLnBrk="1" hangingPunct="1">
              <a:lnSpc>
                <a:spcPts val="800"/>
              </a:lnSpc>
            </a:pPr>
            <a:endParaRPr lang="en-US" altLang="en-US" dirty="0"/>
          </a:p>
          <a:p>
            <a:pPr marL="952500" lvl="1" indent="-495300" eaLnBrk="1" hangingPunct="1"/>
            <a:r>
              <a:rPr lang="en-US" altLang="en-US" dirty="0">
                <a:solidFill>
                  <a:srgbClr val="00FF00"/>
                </a:solidFill>
              </a:rPr>
              <a:t>Rigid price setting</a:t>
            </a:r>
            <a:r>
              <a:rPr lang="en-US" altLang="en-US" dirty="0"/>
              <a:t> and </a:t>
            </a:r>
            <a:r>
              <a:rPr lang="en-US" altLang="en-US" dirty="0">
                <a:solidFill>
                  <a:srgbClr val="00FF00"/>
                </a:solidFill>
              </a:rPr>
              <a:t>profit maximization</a:t>
            </a:r>
            <a:r>
              <a:rPr lang="en-US" altLang="en-US" dirty="0"/>
              <a:t> are </a:t>
            </a:r>
            <a:r>
              <a:rPr lang="en-US" altLang="en-US" dirty="0">
                <a:solidFill>
                  <a:srgbClr val="00FF00"/>
                </a:solidFill>
              </a:rPr>
              <a:t>compatible</a:t>
            </a:r>
            <a:r>
              <a:rPr lang="en-US" altLang="en-US" dirty="0"/>
              <a:t>!</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0182">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0182">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0182">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0182">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120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DE613F4-5663-4091-B8EE-F98F3B12490B}" type="slidenum">
              <a:rPr lang="de-DE" altLang="en-US" sz="1600" smtClean="0"/>
              <a:pPr>
                <a:spcBef>
                  <a:spcPct val="0"/>
                </a:spcBef>
                <a:buClrTx/>
                <a:buFontTx/>
                <a:buNone/>
              </a:pPr>
              <a:t>34</a:t>
            </a:fld>
            <a:r>
              <a:rPr lang="de-DE" altLang="en-US" sz="1600"/>
              <a:t> -</a:t>
            </a:r>
          </a:p>
        </p:txBody>
      </p:sp>
      <p:sp>
        <p:nvSpPr>
          <p:cNvPr id="5120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BA95872-D3D2-44F4-B676-D506B34FB7C3}" type="slidenum">
              <a:rPr lang="de-DE" altLang="en-US" sz="1600" b="1"/>
              <a:pPr algn="r" eaLnBrk="1" hangingPunct="1">
                <a:spcBef>
                  <a:spcPct val="0"/>
                </a:spcBef>
                <a:buClrTx/>
                <a:buFontTx/>
                <a:buNone/>
              </a:pPr>
              <a:t>34</a:t>
            </a:fld>
            <a:r>
              <a:rPr lang="de-DE" altLang="en-US" sz="1600" b="1"/>
              <a:t> -</a:t>
            </a:r>
          </a:p>
        </p:txBody>
      </p:sp>
      <p:sp>
        <p:nvSpPr>
          <p:cNvPr id="5120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78274"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694277" name="Rectangle 3"/>
          <p:cNvSpPr>
            <a:spLocks noGrp="1" noChangeArrowheads="1"/>
          </p:cNvSpPr>
          <p:nvPr>
            <p:ph type="body" idx="4294967295"/>
          </p:nvPr>
        </p:nvSpPr>
        <p:spPr>
          <a:xfrm>
            <a:off x="431800" y="1100138"/>
            <a:ext cx="8516938" cy="5757862"/>
          </a:xfrm>
          <a:noFill/>
        </p:spPr>
        <p:txBody>
          <a:bodyPr/>
          <a:lstStyle/>
          <a:p>
            <a:pPr marL="571500" indent="-571500" eaLnBrk="1" hangingPunct="1"/>
            <a:r>
              <a:rPr lang="en-US" altLang="en-US" sz="2200" dirty="0"/>
              <a:t>The </a:t>
            </a:r>
            <a:r>
              <a:rPr lang="en-US" altLang="en-US" sz="2200" dirty="0">
                <a:solidFill>
                  <a:srgbClr val="00FF00"/>
                </a:solidFill>
              </a:rPr>
              <a:t>Keynesian theory assumes</a:t>
            </a:r>
            <a:r>
              <a:rPr lang="en-US" altLang="en-US" sz="2200" dirty="0"/>
              <a:t> therefore that in the “short-run” (= within a time span of one year) firms keep their prices constant:</a:t>
            </a:r>
          </a:p>
          <a:p>
            <a:pPr marL="571500" indent="-571500" eaLnBrk="1" hangingPunct="1">
              <a:buFont typeface="Arial Unicode MS" pitchFamily="34" charset="-128"/>
              <a:buNone/>
            </a:pPr>
            <a:r>
              <a:rPr lang="en-US" altLang="en-US" sz="2200" dirty="0"/>
              <a:t>                            </a:t>
            </a:r>
            <a:r>
              <a:rPr lang="en-US" altLang="en-US" sz="2200" dirty="0">
                <a:solidFill>
                  <a:srgbClr val="00FF00"/>
                </a:solidFill>
              </a:rPr>
              <a:t>P = constant within one year</a:t>
            </a:r>
          </a:p>
          <a:p>
            <a:pPr marL="571500" indent="-571500" eaLnBrk="1" hangingPunct="1">
              <a:lnSpc>
                <a:spcPct val="10000"/>
              </a:lnSpc>
              <a:buFont typeface="Arial Unicode MS" pitchFamily="34" charset="-128"/>
              <a:buNone/>
            </a:pPr>
            <a:endParaRPr lang="en-US" altLang="en-US" sz="2200" dirty="0">
              <a:solidFill>
                <a:srgbClr val="00FF00"/>
              </a:solidFill>
            </a:endParaRPr>
          </a:p>
          <a:p>
            <a:pPr marL="571500" indent="-571500" eaLnBrk="1" hangingPunct="1"/>
            <a:r>
              <a:rPr lang="en-US" altLang="en-US" sz="2200" dirty="0"/>
              <a:t>If the demand for goods changes </a:t>
            </a:r>
            <a:r>
              <a:rPr lang="en-US" altLang="en-US" sz="2200" dirty="0">
                <a:solidFill>
                  <a:srgbClr val="00FF00"/>
                </a:solidFill>
              </a:rPr>
              <a:t>in the short-run</a:t>
            </a:r>
            <a:r>
              <a:rPr lang="en-US" altLang="en-US" sz="2200" dirty="0"/>
              <a:t>, </a:t>
            </a:r>
            <a:r>
              <a:rPr lang="en-US" altLang="en-US" sz="2200" dirty="0">
                <a:solidFill>
                  <a:srgbClr val="00FF00"/>
                </a:solidFill>
              </a:rPr>
              <a:t>firms</a:t>
            </a:r>
            <a:r>
              <a:rPr lang="en-US" altLang="en-US" sz="2200" dirty="0"/>
              <a:t> do simply </a:t>
            </a:r>
            <a:r>
              <a:rPr lang="en-US" altLang="en-US" sz="2200" dirty="0">
                <a:solidFill>
                  <a:srgbClr val="00FF00"/>
                </a:solidFill>
              </a:rPr>
              <a:t>adjust</a:t>
            </a:r>
            <a:r>
              <a:rPr lang="en-US" altLang="en-US" sz="2200" dirty="0"/>
              <a:t> their </a:t>
            </a:r>
            <a:r>
              <a:rPr lang="en-US" altLang="en-US" sz="2200" dirty="0">
                <a:solidFill>
                  <a:srgbClr val="00FF00"/>
                </a:solidFill>
              </a:rPr>
              <a:t>production</a:t>
            </a:r>
            <a:r>
              <a:rPr lang="en-US" altLang="en-US" sz="2200" dirty="0"/>
              <a:t> instead of prices </a:t>
            </a:r>
            <a:r>
              <a:rPr lang="en-US" altLang="en-US" sz="2200" dirty="0">
                <a:solidFill>
                  <a:srgbClr val="00FF00"/>
                </a:solidFill>
              </a:rPr>
              <a:t>to</a:t>
            </a:r>
            <a:r>
              <a:rPr lang="en-US" altLang="en-US" sz="2200" dirty="0"/>
              <a:t> the </a:t>
            </a:r>
            <a:r>
              <a:rPr lang="en-US" altLang="en-US" sz="2200" dirty="0">
                <a:solidFill>
                  <a:srgbClr val="00FF00"/>
                </a:solidFill>
              </a:rPr>
              <a:t>demand</a:t>
            </a:r>
            <a:r>
              <a:rPr lang="en-US" altLang="en-US" sz="2200" dirty="0"/>
              <a:t> for goods.</a:t>
            </a:r>
          </a:p>
          <a:p>
            <a:pPr marL="571500" indent="-571500" eaLnBrk="1" hangingPunct="1">
              <a:lnSpc>
                <a:spcPct val="30000"/>
              </a:lnSpc>
            </a:pPr>
            <a:endParaRPr lang="en-US" altLang="en-US" sz="2200" dirty="0"/>
          </a:p>
          <a:p>
            <a:pPr marL="571500" indent="-571500" eaLnBrk="1" hangingPunct="1"/>
            <a:r>
              <a:rPr lang="en-US" altLang="en-US" sz="2200" dirty="0"/>
              <a:t>Consequently, in the short-run firms' production of goods </a:t>
            </a:r>
            <a:r>
              <a:rPr lang="en-US" altLang="en-US" sz="2200" dirty="0">
                <a:solidFill>
                  <a:srgbClr val="00FF00"/>
                </a:solidFill>
              </a:rPr>
              <a:t>Y</a:t>
            </a:r>
            <a:r>
              <a:rPr lang="en-US" altLang="en-US" sz="2200" dirty="0"/>
              <a:t> is </a:t>
            </a:r>
            <a:r>
              <a:rPr lang="en-US" altLang="en-US" sz="2200" i="1" dirty="0">
                <a:solidFill>
                  <a:schemeClr val="hlink"/>
                </a:solidFill>
              </a:rPr>
              <a:t>always equal</a:t>
            </a:r>
            <a:r>
              <a:rPr lang="en-US" altLang="en-US" sz="2200" dirty="0"/>
              <a:t> to the sum of households consumption </a:t>
            </a:r>
            <a:r>
              <a:rPr lang="en-US" altLang="en-US" sz="2200" dirty="0">
                <a:solidFill>
                  <a:srgbClr val="00FF00"/>
                </a:solidFill>
              </a:rPr>
              <a:t>demand</a:t>
            </a:r>
            <a:r>
              <a:rPr lang="en-US" altLang="en-US" sz="2200" dirty="0"/>
              <a:t> </a:t>
            </a:r>
            <a:r>
              <a:rPr lang="en-US" altLang="en-US" sz="2200" dirty="0">
                <a:solidFill>
                  <a:srgbClr val="00FF00"/>
                </a:solidFill>
              </a:rPr>
              <a:t>C</a:t>
            </a:r>
            <a:r>
              <a:rPr lang="en-US" altLang="en-US" sz="2200" dirty="0"/>
              <a:t> plus firms’ demand for investment goods </a:t>
            </a:r>
            <a:r>
              <a:rPr lang="en-US" altLang="en-US" sz="2200" dirty="0">
                <a:solidFill>
                  <a:srgbClr val="00FF00"/>
                </a:solidFill>
              </a:rPr>
              <a:t>I</a:t>
            </a:r>
            <a:r>
              <a:rPr lang="en-US" altLang="en-US" sz="2200" dirty="0"/>
              <a:t> plus government consumption demand </a:t>
            </a:r>
            <a:r>
              <a:rPr lang="en-US" altLang="en-US" sz="2200" dirty="0">
                <a:solidFill>
                  <a:srgbClr val="00FF00"/>
                </a:solidFill>
              </a:rPr>
              <a:t>G</a:t>
            </a:r>
            <a:r>
              <a:rPr lang="en-US" altLang="en-US" sz="2200" dirty="0"/>
              <a:t>:</a:t>
            </a:r>
          </a:p>
          <a:p>
            <a:pPr marL="571500" indent="-571500" eaLnBrk="1" hangingPunct="1">
              <a:buFont typeface="Arial Unicode MS" pitchFamily="34" charset="-128"/>
              <a:buNone/>
            </a:pPr>
            <a:r>
              <a:rPr lang="en-US" altLang="en-US" sz="2200" dirty="0"/>
              <a:t>	                            </a:t>
            </a:r>
            <a:r>
              <a:rPr lang="en-US" altLang="en-US" sz="2200" dirty="0">
                <a:solidFill>
                  <a:srgbClr val="00FF00"/>
                </a:solidFill>
              </a:rPr>
              <a:t>Y = C + I + G</a:t>
            </a:r>
          </a:p>
          <a:p>
            <a:pPr marL="571500" indent="-571500" eaLnBrk="1" hangingPunct="1"/>
            <a:r>
              <a:rPr lang="en-US" altLang="en-US" sz="2200" dirty="0"/>
              <a:t>Consequently, in the short-run </a:t>
            </a:r>
            <a:r>
              <a:rPr lang="en-US" altLang="en-US" sz="2200" dirty="0">
                <a:solidFill>
                  <a:srgbClr val="00FF00"/>
                </a:solidFill>
              </a:rPr>
              <a:t>demand</a:t>
            </a:r>
            <a:r>
              <a:rPr lang="en-US" altLang="en-US" sz="2200" dirty="0"/>
              <a:t> for goods </a:t>
            </a:r>
            <a:r>
              <a:rPr lang="en-US" altLang="en-US" sz="2200" dirty="0">
                <a:solidFill>
                  <a:srgbClr val="00FF00"/>
                </a:solidFill>
              </a:rPr>
              <a:t>determines supply</a:t>
            </a:r>
            <a:r>
              <a:rPr lang="en-US" altLang="en-US" sz="2200" dirty="0"/>
              <a:t> of goods! This is called “</a:t>
            </a:r>
            <a:r>
              <a:rPr lang="en-US" altLang="en-US" sz="2200" dirty="0">
                <a:solidFill>
                  <a:srgbClr val="00FF00"/>
                </a:solidFill>
              </a:rPr>
              <a:t>Keynes’ Theorem</a:t>
            </a:r>
            <a:r>
              <a:rPr lang="en-US" altLang="en-US" sz="2200" dirty="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94277">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94277">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94277">
                                            <p:txEl>
                                              <p:pRg st="6" end="6"/>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694277">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222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1F201E5-A1A6-4A62-84DB-D0DF4ED11166}" type="slidenum">
              <a:rPr lang="de-DE" altLang="en-US" sz="1600" smtClean="0"/>
              <a:pPr>
                <a:spcBef>
                  <a:spcPct val="0"/>
                </a:spcBef>
                <a:buClrTx/>
                <a:buFontTx/>
                <a:buNone/>
              </a:pPr>
              <a:t>35</a:t>
            </a:fld>
            <a:r>
              <a:rPr lang="de-DE" altLang="en-US" sz="1600"/>
              <a:t> -</a:t>
            </a:r>
          </a:p>
        </p:txBody>
      </p:sp>
      <p:sp>
        <p:nvSpPr>
          <p:cNvPr id="5222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FABD01B-574C-4347-A419-F55E0BBB9962}" type="slidenum">
              <a:rPr lang="de-DE" altLang="en-US" sz="1600" b="1"/>
              <a:pPr algn="r" eaLnBrk="1" hangingPunct="1">
                <a:spcBef>
                  <a:spcPct val="0"/>
                </a:spcBef>
                <a:buClrTx/>
                <a:buFontTx/>
                <a:buNone/>
              </a:pPr>
              <a:t>35</a:t>
            </a:fld>
            <a:r>
              <a:rPr lang="de-DE" altLang="en-US" sz="1600" b="1"/>
              <a:t> -</a:t>
            </a:r>
          </a:p>
        </p:txBody>
      </p:sp>
      <p:sp>
        <p:nvSpPr>
          <p:cNvPr id="5222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80322"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135174" name="Rectangle 3"/>
          <p:cNvSpPr>
            <a:spLocks noGrp="1" noChangeArrowheads="1"/>
          </p:cNvSpPr>
          <p:nvPr>
            <p:ph type="body" idx="4294967295"/>
          </p:nvPr>
        </p:nvSpPr>
        <p:spPr>
          <a:xfrm>
            <a:off x="431800" y="1100138"/>
            <a:ext cx="8712200" cy="5757862"/>
          </a:xfrm>
          <a:noFill/>
        </p:spPr>
        <p:txBody>
          <a:bodyPr/>
          <a:lstStyle/>
          <a:p>
            <a:pPr marL="571500" indent="-571500" eaLnBrk="1" hangingPunct="1"/>
            <a:r>
              <a:rPr lang="en-US" altLang="en-US" dirty="0"/>
              <a:t>If we introduce now the Keynesian consumption function </a:t>
            </a:r>
            <a:r>
              <a:rPr lang="en-US" altLang="en-US" dirty="0">
                <a:solidFill>
                  <a:srgbClr val="00FF00"/>
                </a:solidFill>
              </a:rPr>
              <a:t>C(Y)</a:t>
            </a:r>
            <a:r>
              <a:rPr lang="en-US" altLang="en-US" dirty="0"/>
              <a:t> into this equation we receive the following relationship:</a:t>
            </a:r>
            <a:endParaRPr lang="en-US" altLang="en-US" sz="2200" dirty="0">
              <a:solidFill>
                <a:srgbClr val="00FF00"/>
              </a:solidFill>
            </a:endParaRPr>
          </a:p>
          <a:p>
            <a:pPr marL="952500" lvl="1" indent="-495300" eaLnBrk="1" hangingPunct="1">
              <a:buFont typeface="Arial Unicode MS" pitchFamily="34" charset="-128"/>
              <a:buNone/>
            </a:pPr>
            <a:r>
              <a:rPr lang="en-US" altLang="en-US" sz="2000" dirty="0">
                <a:solidFill>
                  <a:srgbClr val="00FF00"/>
                </a:solidFill>
              </a:rPr>
              <a:t>                             </a:t>
            </a:r>
            <a:r>
              <a:rPr lang="en-US" altLang="en-US" dirty="0">
                <a:solidFill>
                  <a:srgbClr val="00FF00"/>
                </a:solidFill>
              </a:rPr>
              <a:t>    Y = </a:t>
            </a:r>
            <a:r>
              <a:rPr lang="en-US" altLang="en-US" dirty="0">
                <a:solidFill>
                  <a:srgbClr val="FF9900"/>
                </a:solidFill>
              </a:rPr>
              <a:t>C(Y)</a:t>
            </a:r>
            <a:r>
              <a:rPr lang="en-US" altLang="en-US" dirty="0">
                <a:solidFill>
                  <a:srgbClr val="00FF00"/>
                </a:solidFill>
              </a:rPr>
              <a:t> + I + G</a:t>
            </a:r>
          </a:p>
          <a:p>
            <a:pPr marL="952500" lvl="1" indent="-495300" eaLnBrk="1" hangingPunct="1">
              <a:lnSpc>
                <a:spcPts val="400"/>
              </a:lnSpc>
            </a:pPr>
            <a:endParaRPr lang="en-US" altLang="en-US" sz="2000" dirty="0"/>
          </a:p>
          <a:p>
            <a:pPr marL="571500" indent="-571500" eaLnBrk="1" hangingPunct="1"/>
            <a:r>
              <a:rPr lang="en-US" altLang="en-US" sz="2200" dirty="0"/>
              <a:t>Obviously, this is a </a:t>
            </a:r>
            <a:r>
              <a:rPr lang="en-US" altLang="en-US" sz="2200" dirty="0">
                <a:solidFill>
                  <a:srgbClr val="00FF00"/>
                </a:solidFill>
              </a:rPr>
              <a:t>circular relationship</a:t>
            </a:r>
            <a:r>
              <a:rPr lang="en-US" altLang="en-US" sz="2200" dirty="0"/>
              <a:t>:</a:t>
            </a:r>
          </a:p>
          <a:p>
            <a:pPr marL="571500" indent="-571500" eaLnBrk="1" hangingPunct="1"/>
            <a:endParaRPr lang="en-US" altLang="en-US" sz="2200" dirty="0"/>
          </a:p>
          <a:p>
            <a:pPr marL="952500" lvl="1" indent="-495300" eaLnBrk="1" hangingPunct="1"/>
            <a:r>
              <a:rPr lang="en-US" altLang="en-US" sz="2000" dirty="0"/>
              <a:t>GDP, </a:t>
            </a:r>
            <a:r>
              <a:rPr lang="en-US" altLang="en-US" sz="2000" dirty="0">
                <a:solidFill>
                  <a:srgbClr val="00FF00"/>
                </a:solidFill>
              </a:rPr>
              <a:t>Y,</a:t>
            </a:r>
            <a:r>
              <a:rPr lang="en-US" altLang="en-US" sz="2000" dirty="0"/>
              <a:t> depends on consumption </a:t>
            </a:r>
            <a:r>
              <a:rPr lang="en-US" altLang="en-US" sz="2000" dirty="0">
                <a:solidFill>
                  <a:srgbClr val="00FF00"/>
                </a:solidFill>
              </a:rPr>
              <a:t>C(Y)</a:t>
            </a:r>
            <a:r>
              <a:rPr lang="en-US" altLang="en-US" sz="2000" dirty="0"/>
              <a:t> and                                             consumption </a:t>
            </a:r>
            <a:r>
              <a:rPr lang="en-US" altLang="en-US" sz="2000" dirty="0">
                <a:solidFill>
                  <a:srgbClr val="00FF00"/>
                </a:solidFill>
              </a:rPr>
              <a:t>C(Y)</a:t>
            </a:r>
            <a:r>
              <a:rPr lang="en-US" altLang="en-US" sz="2000" dirty="0"/>
              <a:t> depends on GDP </a:t>
            </a:r>
            <a:r>
              <a:rPr lang="en-US" altLang="en-US" sz="2000" dirty="0">
                <a:solidFill>
                  <a:srgbClr val="00FF00"/>
                </a:solidFill>
              </a:rPr>
              <a:t>Y</a:t>
            </a:r>
            <a:r>
              <a:rPr lang="en-US" altLang="en-US" sz="2000" dirty="0"/>
              <a:t> and so on…</a:t>
            </a:r>
          </a:p>
          <a:p>
            <a:pPr marL="571500" indent="-571500" eaLnBrk="1" hangingPunct="1"/>
            <a:endParaRPr lang="en-US" altLang="en-US" sz="2200" dirty="0"/>
          </a:p>
          <a:p>
            <a:pPr marL="571500" indent="-571500" eaLnBrk="1" hangingPunct="1"/>
            <a:r>
              <a:rPr lang="en-US" altLang="en-US" sz="2200" dirty="0"/>
              <a:t>In the following section we will first solve this </a:t>
            </a:r>
            <a:r>
              <a:rPr lang="en-US" altLang="en-US" sz="2200" dirty="0">
                <a:solidFill>
                  <a:srgbClr val="00FF00"/>
                </a:solidFill>
              </a:rPr>
              <a:t>circular relationship</a:t>
            </a:r>
            <a:r>
              <a:rPr lang="en-US" altLang="en-US" sz="2200" dirty="0"/>
              <a:t> </a:t>
            </a:r>
            <a:r>
              <a:rPr lang="en-US" altLang="en-US" sz="2200" dirty="0">
                <a:solidFill>
                  <a:srgbClr val="00FF00"/>
                </a:solidFill>
              </a:rPr>
              <a:t>mathematically</a:t>
            </a:r>
            <a:r>
              <a:rPr lang="en-US" altLang="en-US" sz="2200" dirty="0"/>
              <a:t> and then develop a graphical              tool to solve the relationship </a:t>
            </a:r>
            <a:r>
              <a:rPr lang="en-US" altLang="en-US" sz="2200" dirty="0">
                <a:solidFill>
                  <a:srgbClr val="00FF00"/>
                </a:solidFill>
              </a:rPr>
              <a:t>graphically</a:t>
            </a:r>
            <a:r>
              <a:rPr lang="en-US" altLang="en-US" sz="2200" dirty="0"/>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5174">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5174">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517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325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13D354E0-541B-4A1B-B83E-228AFE797987}" type="slidenum">
              <a:rPr lang="de-DE" altLang="en-US" sz="1600" smtClean="0"/>
              <a:pPr>
                <a:spcBef>
                  <a:spcPct val="0"/>
                </a:spcBef>
                <a:buClrTx/>
                <a:buFontTx/>
                <a:buNone/>
              </a:pPr>
              <a:t>36</a:t>
            </a:fld>
            <a:r>
              <a:rPr lang="de-DE" altLang="en-US" sz="1600"/>
              <a:t> -</a:t>
            </a:r>
          </a:p>
        </p:txBody>
      </p:sp>
      <p:sp>
        <p:nvSpPr>
          <p:cNvPr id="5325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9292B28-8092-4583-9E3E-58C694546341}" type="slidenum">
              <a:rPr lang="de-DE" altLang="en-US" sz="1600" b="1"/>
              <a:pPr algn="r" eaLnBrk="1" hangingPunct="1">
                <a:spcBef>
                  <a:spcPct val="0"/>
                </a:spcBef>
                <a:buClrTx/>
                <a:buFontTx/>
                <a:buNone/>
              </a:pPr>
              <a:t>36</a:t>
            </a:fld>
            <a:r>
              <a:rPr lang="de-DE" altLang="en-US" sz="1600" b="1"/>
              <a:t> -</a:t>
            </a:r>
          </a:p>
        </p:txBody>
      </p:sp>
      <p:sp>
        <p:nvSpPr>
          <p:cNvPr id="5325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82370" name="Rectangle 2"/>
          <p:cNvSpPr>
            <a:spLocks noGrp="1" noChangeArrowheads="1"/>
          </p:cNvSpPr>
          <p:nvPr>
            <p:ph type="title" idx="4294967295"/>
          </p:nvPr>
        </p:nvSpPr>
        <p:spPr>
          <a:xfrm>
            <a:off x="254000" y="131763"/>
            <a:ext cx="8666163" cy="1143000"/>
          </a:xfrm>
        </p:spPr>
        <p:txBody>
          <a:bodyPr/>
          <a:lstStyle/>
          <a:p>
            <a:pPr eaLnBrk="1" hangingPunct="1">
              <a:defRPr/>
            </a:pPr>
            <a:r>
              <a:rPr lang="de-DE"/>
              <a:t>Macroeconomics</a:t>
            </a:r>
          </a:p>
        </p:txBody>
      </p:sp>
      <p:sp>
        <p:nvSpPr>
          <p:cNvPr id="53254" name="Rectangle 3"/>
          <p:cNvSpPr>
            <a:spLocks noGrp="1" noChangeArrowheads="1"/>
          </p:cNvSpPr>
          <p:nvPr>
            <p:ph type="body" idx="4294967295"/>
          </p:nvPr>
        </p:nvSpPr>
        <p:spPr>
          <a:xfrm>
            <a:off x="427038" y="1042988"/>
            <a:ext cx="8318500" cy="5213350"/>
          </a:xfrm>
        </p:spPr>
        <p:txBody>
          <a:bodyPr/>
          <a:lstStyle/>
          <a:p>
            <a:pPr marL="571500" indent="-571500" eaLnBrk="1" hangingPunct="1">
              <a:lnSpc>
                <a:spcPct val="80000"/>
              </a:lnSpc>
              <a:buFont typeface="Arial Unicode MS" pitchFamily="34" charset="-128"/>
              <a:buNone/>
            </a:pPr>
            <a:r>
              <a:rPr lang="de-DE" altLang="en-US" sz="2200">
                <a:solidFill>
                  <a:srgbClr val="FFFF00"/>
                </a:solidFill>
              </a:rPr>
              <a:t>4.  The Keynesian Model and its Policy Implications</a:t>
            </a:r>
          </a:p>
          <a:p>
            <a:pPr marL="571500" indent="-571500" eaLnBrk="1" hangingPunct="1">
              <a:lnSpc>
                <a:spcPct val="80000"/>
              </a:lnSpc>
              <a:buFont typeface="Arial Unicode MS" pitchFamily="34" charset="-128"/>
              <a:buNone/>
            </a:pPr>
            <a:r>
              <a:rPr lang="de-DE" altLang="en-US" sz="2200">
                <a:solidFill>
                  <a:srgbClr val="FFFF00"/>
                </a:solidFill>
              </a:rPr>
              <a:t>	4.1. The Keynesian Theory</a:t>
            </a:r>
          </a:p>
          <a:p>
            <a:pPr marL="571500" indent="-571500" eaLnBrk="1" hangingPunct="1">
              <a:lnSpc>
                <a:spcPct val="80000"/>
              </a:lnSpc>
              <a:buFont typeface="Arial Unicode MS" pitchFamily="34" charset="-128"/>
              <a:buNone/>
            </a:pPr>
            <a:r>
              <a:rPr lang="de-DE" altLang="en-US" sz="2200">
                <a:solidFill>
                  <a:srgbClr val="FFFF00"/>
                </a:solidFill>
              </a:rPr>
              <a:t>		4.1.1. The "Keynesian Cross"</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 name="Object 10"/>
          <p:cNvGraphicFramePr>
            <a:graphicFrameLocks noChangeAspect="1"/>
          </p:cNvGraphicFramePr>
          <p:nvPr>
            <p:extLst>
              <p:ext uri="{D42A27DB-BD31-4B8C-83A1-F6EECF244321}">
                <p14:modId xmlns:p14="http://schemas.microsoft.com/office/powerpoint/2010/main" val="3192339547"/>
              </p:ext>
            </p:extLst>
          </p:nvPr>
        </p:nvGraphicFramePr>
        <p:xfrm>
          <a:off x="955878" y="2733815"/>
          <a:ext cx="7421562" cy="401638"/>
        </p:xfrm>
        <a:graphic>
          <a:graphicData uri="http://schemas.openxmlformats.org/presentationml/2006/ole">
            <mc:AlternateContent xmlns:mc="http://schemas.openxmlformats.org/markup-compatibility/2006">
              <mc:Choice xmlns:v="urn:schemas-microsoft-com:vml" Requires="v">
                <p:oleObj spid="_x0000_s330914" name="Equation" r:id="rId4" imgW="3746500" imgH="203200" progId="Equation.3">
                  <p:embed/>
                </p:oleObj>
              </mc:Choice>
              <mc:Fallback>
                <p:oleObj name="Equation" r:id="rId4" imgW="3746500" imgH="203200" progId="Equation.3">
                  <p:embed/>
                  <p:pic>
                    <p:nvPicPr>
                      <p:cNvPr id="0" name="Object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5878" y="2733815"/>
                        <a:ext cx="7421562" cy="401638"/>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484419" name="Rectangle 3"/>
          <p:cNvSpPr>
            <a:spLocks noGrp="1" noChangeArrowheads="1"/>
          </p:cNvSpPr>
          <p:nvPr>
            <p:ph type="body" idx="4294967295"/>
          </p:nvPr>
        </p:nvSpPr>
        <p:spPr>
          <a:xfrm>
            <a:off x="457200" y="1100138"/>
            <a:ext cx="8686800" cy="5529262"/>
          </a:xfrm>
          <a:noFill/>
        </p:spPr>
        <p:txBody>
          <a:bodyPr/>
          <a:lstStyle/>
          <a:p>
            <a:pPr marL="571500" indent="-571500" eaLnBrk="1" hangingPunct="1"/>
            <a:r>
              <a:rPr lang="en-US" altLang="en-US" sz="2200" dirty="0">
                <a:solidFill>
                  <a:srgbClr val="00FF00"/>
                </a:solidFill>
              </a:rPr>
              <a:t>Since</a:t>
            </a:r>
            <a:r>
              <a:rPr lang="en-US" altLang="en-US" sz="2200" dirty="0"/>
              <a:t> prices are constant and </a:t>
            </a:r>
            <a:r>
              <a:rPr lang="en-US" altLang="en-US" sz="2200" dirty="0">
                <a:solidFill>
                  <a:srgbClr val="00FF00"/>
                </a:solidFill>
              </a:rPr>
              <a:t>supply</a:t>
            </a:r>
            <a:r>
              <a:rPr lang="en-US" altLang="en-US" sz="2200" dirty="0"/>
              <a:t> always </a:t>
            </a:r>
            <a:r>
              <a:rPr lang="en-US" altLang="en-US" sz="2200" dirty="0">
                <a:solidFill>
                  <a:srgbClr val="00FF00"/>
                </a:solidFill>
              </a:rPr>
              <a:t>adjust to demand </a:t>
            </a:r>
            <a:r>
              <a:rPr lang="en-US" altLang="en-US" sz="2200" dirty="0"/>
              <a:t>the following equation always holds in the Keynesian model:</a:t>
            </a:r>
          </a:p>
          <a:p>
            <a:pPr marL="571500" indent="-571500" eaLnBrk="1" hangingPunct="1">
              <a:buFont typeface="Arial Unicode MS" pitchFamily="34" charset="-128"/>
              <a:buNone/>
            </a:pPr>
            <a:endParaRPr lang="en-US" altLang="en-US" dirty="0"/>
          </a:p>
          <a:p>
            <a:pPr marL="571500" indent="-571500" eaLnBrk="1" hangingPunct="1">
              <a:buFont typeface="Arial Unicode MS" pitchFamily="34" charset="-128"/>
              <a:buNone/>
            </a:pPr>
            <a:endParaRPr lang="en-US" altLang="en-US" dirty="0"/>
          </a:p>
          <a:p>
            <a:pPr marL="571500" indent="-571500" eaLnBrk="1" hangingPunct="1">
              <a:buFont typeface="Arial Unicode MS" pitchFamily="34" charset="-128"/>
              <a:buNone/>
            </a:pPr>
            <a:endParaRPr lang="en-US" altLang="en-US" dirty="0"/>
          </a:p>
          <a:p>
            <a:pPr marL="571500" indent="-571500" eaLnBrk="1" hangingPunct="1">
              <a:lnSpc>
                <a:spcPts val="500"/>
              </a:lnSpc>
              <a:buFont typeface="Arial Unicode MS" pitchFamily="34" charset="-128"/>
              <a:buNone/>
            </a:pPr>
            <a:endParaRPr lang="en-US" altLang="en-US" dirty="0"/>
          </a:p>
          <a:p>
            <a:pPr marL="571500" indent="-571500" eaLnBrk="1" hangingPunct="1"/>
            <a:r>
              <a:rPr lang="en-US" altLang="en-US" sz="2200" dirty="0"/>
              <a:t>For simplicity we will first assume that </a:t>
            </a:r>
            <a:r>
              <a:rPr lang="en-US" altLang="en-US" sz="2200" dirty="0">
                <a:solidFill>
                  <a:srgbClr val="00FF00"/>
                </a:solidFill>
              </a:rPr>
              <a:t>I and G are constant</a:t>
            </a:r>
            <a:r>
              <a:rPr lang="en-US" altLang="en-US" sz="2200" dirty="0"/>
              <a:t>.</a:t>
            </a:r>
          </a:p>
          <a:p>
            <a:pPr marL="571500" indent="-571500" eaLnBrk="1" hangingPunct="1"/>
            <a:endParaRPr lang="en-US" altLang="en-US" sz="2200" dirty="0"/>
          </a:p>
          <a:p>
            <a:pPr marL="571500" indent="-571500" eaLnBrk="1" hangingPunct="1"/>
            <a:endParaRPr lang="en-US" altLang="en-US" sz="2200" dirty="0"/>
          </a:p>
          <a:p>
            <a:pPr marL="571500" indent="-571500" eaLnBrk="1" hangingPunct="1"/>
            <a:r>
              <a:rPr lang="en-US" altLang="en-US" sz="2200" dirty="0"/>
              <a:t>What exactly means the consumption function C(Y)?</a:t>
            </a:r>
          </a:p>
          <a:p>
            <a:pPr marL="571500" indent="-571500" eaLnBrk="1" hangingPunct="1"/>
            <a:r>
              <a:rPr lang="en-US" altLang="en-US" sz="2200" dirty="0"/>
              <a:t>Example: Let the consumption ratio be: c = 50% and Y = 100 :</a:t>
            </a:r>
          </a:p>
          <a:p>
            <a:pPr marL="571500" indent="-571500" eaLnBrk="1" hangingPunct="1"/>
            <a:endParaRPr lang="en-US" altLang="en-US" sz="2200" dirty="0"/>
          </a:p>
        </p:txBody>
      </p:sp>
      <p:sp>
        <p:nvSpPr>
          <p:cNvPr id="5427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E877B1B-211B-4D9C-9E52-FA5550006DC2}" type="slidenum">
              <a:rPr lang="de-DE" altLang="en-US" sz="1600" smtClean="0"/>
              <a:pPr>
                <a:spcBef>
                  <a:spcPct val="0"/>
                </a:spcBef>
                <a:buClrTx/>
                <a:buFontTx/>
                <a:buNone/>
              </a:pPr>
              <a:t>37</a:t>
            </a:fld>
            <a:r>
              <a:rPr lang="de-DE" altLang="en-US" sz="1600"/>
              <a:t> -</a:t>
            </a:r>
          </a:p>
        </p:txBody>
      </p:sp>
      <mc:AlternateContent xmlns:mc="http://schemas.openxmlformats.org/markup-compatibility/2006" xmlns:a14="http://schemas.microsoft.com/office/drawing/2010/main">
        <mc:Choice Requires="a14">
          <p:sp>
            <p:nvSpPr>
              <p:cNvPr id="7484426" name="Object 2"/>
              <p:cNvSpPr txBox="1"/>
              <p:nvPr/>
            </p:nvSpPr>
            <p:spPr bwMode="auto">
              <a:xfrm>
                <a:off x="1116094" y="5684840"/>
                <a:ext cx="1128162" cy="541337"/>
              </a:xfrm>
              <a:prstGeom prst="rect">
                <a:avLst/>
              </a:prstGeom>
              <a:solidFill>
                <a:srgbClr val="FFFF99"/>
              </a:solidFill>
              <a:ln w="28575">
                <a:solidFill>
                  <a:srgbClr val="FF0000"/>
                </a:solidFill>
                <a:miter lim="800000"/>
                <a:headEnd/>
                <a:tailEnd/>
              </a:ln>
              <a:effectLst/>
              <a:extLst/>
            </p:spPr>
            <p:txBody>
              <a:bodyPr>
                <a:normAutofit/>
              </a:bodyPr>
              <a:lstStyle/>
              <a:p>
                <a:pPr/>
                <a14:m>
                  <m:oMathPara xmlns:m="http://schemas.openxmlformats.org/officeDocument/2006/math">
                    <m:oMathParaPr>
                      <m:jc m:val="left"/>
                    </m:oMathParaPr>
                    <m:oMath xmlns:m="http://schemas.openxmlformats.org/officeDocument/2006/math">
                      <m:r>
                        <a:rPr lang="en-US" sz="2400" i="1">
                          <a:solidFill>
                            <a:srgbClr val="000000"/>
                          </a:solidFill>
                          <a:latin typeface="Cambria Math" panose="02040503050406030204" pitchFamily="18" charset="0"/>
                        </a:rPr>
                        <m:t>𝐶</m:t>
                      </m:r>
                      <m:r>
                        <a:rPr lang="en-US" sz="2400" i="1">
                          <a:solidFill>
                            <a:srgbClr val="000000"/>
                          </a:solidFill>
                          <a:latin typeface="Cambria Math" panose="02040503050406030204" pitchFamily="18" charset="0"/>
                        </a:rPr>
                        <m:t>(</m:t>
                      </m:r>
                      <m:r>
                        <a:rPr lang="en-US" sz="2400" i="1">
                          <a:solidFill>
                            <a:srgbClr val="000000"/>
                          </a:solidFill>
                          <a:latin typeface="Cambria Math" panose="02040503050406030204" pitchFamily="18" charset="0"/>
                        </a:rPr>
                        <m:t>𝑌</m:t>
                      </m:r>
                      <m:r>
                        <a:rPr lang="en-US" sz="2400" i="1">
                          <a:solidFill>
                            <a:srgbClr val="000000"/>
                          </a:solidFill>
                          <a:latin typeface="Cambria Math" panose="02040503050406030204" pitchFamily="18" charset="0"/>
                        </a:rPr>
                        <m:t>)  </m:t>
                      </m:r>
                    </m:oMath>
                  </m:oMathPara>
                </a14:m>
                <a:endParaRPr lang="en-US" sz="2400" dirty="0"/>
              </a:p>
            </p:txBody>
          </p:sp>
        </mc:Choice>
        <mc:Fallback xmlns="">
          <p:sp>
            <p:nvSpPr>
              <p:cNvPr id="7484426" name="Object 2"/>
              <p:cNvSpPr txBox="1">
                <a:spLocks noRot="1" noChangeAspect="1" noMove="1" noResize="1" noEditPoints="1" noAdjustHandles="1" noChangeArrowheads="1" noChangeShapeType="1" noTextEdit="1"/>
              </p:cNvSpPr>
              <p:nvPr/>
            </p:nvSpPr>
            <p:spPr bwMode="auto">
              <a:xfrm>
                <a:off x="1116094" y="5684840"/>
                <a:ext cx="1128162" cy="541337"/>
              </a:xfrm>
              <a:prstGeom prst="rect">
                <a:avLst/>
              </a:prstGeom>
              <a:blipFill>
                <a:blip r:embed="rId6"/>
                <a:stretch>
                  <a:fillRect/>
                </a:stretch>
              </a:blipFill>
              <a:ln w="28575">
                <a:solidFill>
                  <a:srgbClr val="FF0000"/>
                </a:solidFill>
                <a:miter lim="800000"/>
                <a:headEnd/>
                <a:tailEnd/>
              </a:ln>
              <a:effectLst/>
              <a:extLst/>
            </p:spPr>
            <p:txBody>
              <a:bodyPr/>
              <a:lstStyle/>
              <a:p>
                <a:r>
                  <a:rPr lang="en-US">
                    <a:noFill/>
                  </a:rPr>
                  <a:t> </a:t>
                </a:r>
              </a:p>
            </p:txBody>
          </p:sp>
        </mc:Fallback>
      </mc:AlternateContent>
      <p:graphicFrame>
        <p:nvGraphicFramePr>
          <p:cNvPr id="54278" name="Object 3"/>
          <p:cNvGraphicFramePr>
            <a:graphicFrameLocks noChangeAspect="1"/>
          </p:cNvGraphicFramePr>
          <p:nvPr>
            <p:extLst>
              <p:ext uri="{D42A27DB-BD31-4B8C-83A1-F6EECF244321}">
                <p14:modId xmlns:p14="http://schemas.microsoft.com/office/powerpoint/2010/main" val="94947391"/>
              </p:ext>
            </p:extLst>
          </p:nvPr>
        </p:nvGraphicFramePr>
        <p:xfrm>
          <a:off x="954290" y="2017475"/>
          <a:ext cx="5181600" cy="403225"/>
        </p:xfrm>
        <a:graphic>
          <a:graphicData uri="http://schemas.openxmlformats.org/presentationml/2006/ole">
            <mc:AlternateContent xmlns:mc="http://schemas.openxmlformats.org/markup-compatibility/2006">
              <mc:Choice xmlns:v="urn:schemas-microsoft-com:vml" Requires="v">
                <p:oleObj spid="_x0000_s330915" name="Equation" r:id="rId7" imgW="2616200" imgH="203200" progId="Equation.3">
                  <p:embed/>
                </p:oleObj>
              </mc:Choice>
              <mc:Fallback>
                <p:oleObj name="Equation" r:id="rId7" imgW="2616200" imgH="203200" progId="Equation.3">
                  <p:embed/>
                  <p:pic>
                    <p:nvPicPr>
                      <p:cNvPr id="0" name="Object 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54290" y="2017475"/>
                        <a:ext cx="5181600" cy="403225"/>
                      </a:xfrm>
                      <a:prstGeom prst="rect">
                        <a:avLst/>
                      </a:prstGeom>
                      <a:solidFill>
                        <a:srgbClr val="FFFF99"/>
                      </a:solidFill>
                      <a:ln w="2857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427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CD66439D-6947-48B2-83F4-8F75D2072227}" type="slidenum">
              <a:rPr lang="de-DE" altLang="en-US" sz="1600" b="1"/>
              <a:pPr algn="r" eaLnBrk="1" hangingPunct="1">
                <a:spcBef>
                  <a:spcPct val="0"/>
                </a:spcBef>
                <a:buClrTx/>
                <a:buFontTx/>
                <a:buNone/>
              </a:pPr>
              <a:t>37</a:t>
            </a:fld>
            <a:r>
              <a:rPr lang="de-DE" altLang="en-US" sz="1600" b="1"/>
              <a:t> -</a:t>
            </a:r>
          </a:p>
        </p:txBody>
      </p:sp>
      <p:sp>
        <p:nvSpPr>
          <p:cNvPr id="5428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84418"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4.1.1. The "</a:t>
            </a:r>
            <a:r>
              <a:rPr lang="de-DE" sz="2400" dirty="0" err="1"/>
              <a:t>Keynesian</a:t>
            </a:r>
            <a:r>
              <a:rPr lang="de-DE" sz="2400" dirty="0"/>
              <a:t> Cross"</a:t>
            </a:r>
          </a:p>
        </p:txBody>
      </p:sp>
      <p:sp>
        <p:nvSpPr>
          <p:cNvPr id="7484423" name="Oval 7"/>
          <p:cNvSpPr>
            <a:spLocks noChangeArrowheads="1"/>
          </p:cNvSpPr>
          <p:nvPr/>
        </p:nvSpPr>
        <p:spPr bwMode="auto">
          <a:xfrm>
            <a:off x="3872120" y="2737620"/>
            <a:ext cx="985837" cy="377825"/>
          </a:xfrm>
          <a:prstGeom prst="ellipse">
            <a:avLst/>
          </a:prstGeom>
          <a:noFill/>
          <a:ln w="38100" algn="ctr">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484424" name="Line 8"/>
          <p:cNvSpPr>
            <a:spLocks noChangeShapeType="1"/>
          </p:cNvSpPr>
          <p:nvPr/>
        </p:nvSpPr>
        <p:spPr bwMode="auto">
          <a:xfrm flipH="1">
            <a:off x="1669773" y="3135454"/>
            <a:ext cx="2676938" cy="252678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484427" name="Oval 11"/>
          <p:cNvSpPr>
            <a:spLocks noChangeArrowheads="1"/>
          </p:cNvSpPr>
          <p:nvPr/>
        </p:nvSpPr>
        <p:spPr bwMode="auto">
          <a:xfrm>
            <a:off x="6006339" y="2731054"/>
            <a:ext cx="517525" cy="377825"/>
          </a:xfrm>
          <a:prstGeom prst="ellipse">
            <a:avLst/>
          </a:prstGeom>
          <a:noFill/>
          <a:ln w="38100" algn="ctr">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484428" name="Oval 12"/>
          <p:cNvSpPr>
            <a:spLocks noChangeArrowheads="1"/>
          </p:cNvSpPr>
          <p:nvPr/>
        </p:nvSpPr>
        <p:spPr bwMode="auto">
          <a:xfrm>
            <a:off x="7774199" y="2732469"/>
            <a:ext cx="517525" cy="377825"/>
          </a:xfrm>
          <a:prstGeom prst="ellipse">
            <a:avLst/>
          </a:prstGeom>
          <a:noFill/>
          <a:ln w="38100" algn="ctr">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mc:AlternateContent xmlns:mc="http://schemas.openxmlformats.org/markup-compatibility/2006" xmlns:a14="http://schemas.microsoft.com/office/drawing/2010/main">
        <mc:Choice Requires="a14">
          <p:sp>
            <p:nvSpPr>
              <p:cNvPr id="17" name="Object 2">
                <a:extLst>
                  <a:ext uri="{FF2B5EF4-FFF2-40B4-BE49-F238E27FC236}">
                    <a16:creationId xmlns:a16="http://schemas.microsoft.com/office/drawing/2014/main" id="{FFA0328D-2B7D-4AC2-B837-B20092254CB2}"/>
                  </a:ext>
                </a:extLst>
              </p:cNvPr>
              <p:cNvSpPr txBox="1"/>
              <p:nvPr/>
            </p:nvSpPr>
            <p:spPr bwMode="auto">
              <a:xfrm>
                <a:off x="2368216" y="5687984"/>
                <a:ext cx="1901477" cy="541337"/>
              </a:xfrm>
              <a:prstGeom prst="rect">
                <a:avLst/>
              </a:prstGeom>
              <a:solidFill>
                <a:srgbClr val="FFFF99"/>
              </a:solidFill>
              <a:ln w="28575">
                <a:solidFill>
                  <a:srgbClr val="FF0000"/>
                </a:solidFill>
                <a:miter lim="800000"/>
                <a:headEnd/>
                <a:tailEnd/>
              </a:ln>
              <a:effectLst/>
              <a:extLst/>
            </p:spPr>
            <p:txBody>
              <a:bodyPr>
                <a:normAutofit/>
              </a:bodyPr>
              <a:lstStyle/>
              <a:p>
                <a:pPr/>
                <a14:m>
                  <m:oMathPara xmlns:m="http://schemas.openxmlformats.org/officeDocument/2006/math">
                    <m:oMathParaPr>
                      <m:jc m:val="centerGroup"/>
                    </m:oMathParaPr>
                    <m:oMath xmlns:m="http://schemas.openxmlformats.org/officeDocument/2006/math">
                      <m:r>
                        <a:rPr lang="en-US" sz="2400" i="1" smtClean="0">
                          <a:solidFill>
                            <a:srgbClr val="000000"/>
                          </a:solidFill>
                          <a:latin typeface="Cambria Math" panose="02040503050406030204" pitchFamily="18" charset="0"/>
                        </a:rPr>
                        <m:t>  </m:t>
                      </m:r>
                      <m:r>
                        <a:rPr lang="de-DE" sz="2400" b="0" i="1" smtClean="0">
                          <a:solidFill>
                            <a:srgbClr val="000000"/>
                          </a:solidFill>
                          <a:latin typeface="Cambria Math" panose="02040503050406030204" pitchFamily="18" charset="0"/>
                        </a:rPr>
                        <m:t>=</m:t>
                      </m:r>
                      <m:r>
                        <a:rPr lang="en-US" sz="2400" i="1">
                          <a:solidFill>
                            <a:srgbClr val="000000"/>
                          </a:solidFill>
                          <a:latin typeface="Cambria Math" panose="02040503050406030204" pitchFamily="18" charset="0"/>
                        </a:rPr>
                        <m:t>𝑐</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𝑌</m:t>
                      </m:r>
                      <m:r>
                        <a:rPr lang="en-US" sz="2400" i="1">
                          <a:solidFill>
                            <a:srgbClr val="000000"/>
                          </a:solidFill>
                          <a:latin typeface="Cambria Math" panose="02040503050406030204" pitchFamily="18" charset="0"/>
                        </a:rPr>
                        <m:t>  </m:t>
                      </m:r>
                    </m:oMath>
                  </m:oMathPara>
                </a14:m>
                <a:endParaRPr lang="en-US" sz="2400" dirty="0"/>
              </a:p>
            </p:txBody>
          </p:sp>
        </mc:Choice>
        <mc:Fallback xmlns="">
          <p:sp>
            <p:nvSpPr>
              <p:cNvPr id="17" name="Object 2">
                <a:extLst>
                  <a:ext uri="{FF2B5EF4-FFF2-40B4-BE49-F238E27FC236}">
                    <a16:creationId xmlns:a16="http://schemas.microsoft.com/office/drawing/2014/main" id="{FFA0328D-2B7D-4AC2-B837-B20092254CB2}"/>
                  </a:ext>
                </a:extLst>
              </p:cNvPr>
              <p:cNvSpPr txBox="1">
                <a:spLocks noRot="1" noChangeAspect="1" noMove="1" noResize="1" noEditPoints="1" noAdjustHandles="1" noChangeArrowheads="1" noChangeShapeType="1" noTextEdit="1"/>
              </p:cNvSpPr>
              <p:nvPr/>
            </p:nvSpPr>
            <p:spPr bwMode="auto">
              <a:xfrm>
                <a:off x="2368216" y="5687984"/>
                <a:ext cx="1901477" cy="541337"/>
              </a:xfrm>
              <a:prstGeom prst="rect">
                <a:avLst/>
              </a:prstGeom>
              <a:blipFill>
                <a:blip r:embed="rId9"/>
                <a:stretch>
                  <a:fillRect/>
                </a:stretch>
              </a:blipFill>
              <a:ln w="28575">
                <a:solidFill>
                  <a:srgbClr val="FF0000"/>
                </a:solidFill>
                <a:miter lim="800000"/>
                <a:headEnd/>
                <a:tailEnd/>
              </a:ln>
              <a:effectLs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Object 2">
                <a:extLst>
                  <a:ext uri="{FF2B5EF4-FFF2-40B4-BE49-F238E27FC236}">
                    <a16:creationId xmlns:a16="http://schemas.microsoft.com/office/drawing/2014/main" id="{2744E5EC-7736-4113-804F-E44F8E50CC06}"/>
                  </a:ext>
                </a:extLst>
              </p:cNvPr>
              <p:cNvSpPr txBox="1"/>
              <p:nvPr/>
            </p:nvSpPr>
            <p:spPr bwMode="auto">
              <a:xfrm>
                <a:off x="4381704" y="5687601"/>
                <a:ext cx="2168664" cy="541337"/>
              </a:xfrm>
              <a:prstGeom prst="rect">
                <a:avLst/>
              </a:prstGeom>
              <a:solidFill>
                <a:srgbClr val="FFFF99"/>
              </a:solidFill>
              <a:ln w="28575">
                <a:solidFill>
                  <a:srgbClr val="FF0000"/>
                </a:solidFill>
                <a:miter lim="800000"/>
                <a:headEnd/>
                <a:tailEnd/>
              </a:ln>
              <a:effectLst/>
              <a:extLst/>
            </p:spPr>
            <p:txBody>
              <a:bodyPr>
                <a:normAutofit fontScale="92500"/>
              </a:bodyPr>
              <a:lstStyle/>
              <a:p>
                <a:pPr/>
                <a14:m>
                  <m:oMathPara xmlns:m="http://schemas.openxmlformats.org/officeDocument/2006/math">
                    <m:oMathParaPr>
                      <m:jc m:val="centerGroup"/>
                    </m:oMathParaPr>
                    <m:oMath xmlns:m="http://schemas.openxmlformats.org/officeDocument/2006/math">
                      <m:r>
                        <a:rPr lang="en-US" sz="2400" i="1">
                          <a:solidFill>
                            <a:srgbClr val="000000"/>
                          </a:solidFill>
                          <a:latin typeface="Cambria Math" panose="02040503050406030204" pitchFamily="18" charset="0"/>
                        </a:rPr>
                        <m:t>=  0,5 ∗ 100 </m:t>
                      </m:r>
                    </m:oMath>
                  </m:oMathPara>
                </a14:m>
                <a:endParaRPr lang="en-US" sz="2400" dirty="0"/>
              </a:p>
            </p:txBody>
          </p:sp>
        </mc:Choice>
        <mc:Fallback xmlns="">
          <p:sp>
            <p:nvSpPr>
              <p:cNvPr id="18" name="Object 2">
                <a:extLst>
                  <a:ext uri="{FF2B5EF4-FFF2-40B4-BE49-F238E27FC236}">
                    <a16:creationId xmlns:a16="http://schemas.microsoft.com/office/drawing/2014/main" id="{2744E5EC-7736-4113-804F-E44F8E50CC06}"/>
                  </a:ext>
                </a:extLst>
              </p:cNvPr>
              <p:cNvSpPr txBox="1">
                <a:spLocks noRot="1" noChangeAspect="1" noMove="1" noResize="1" noEditPoints="1" noAdjustHandles="1" noChangeArrowheads="1" noChangeShapeType="1" noTextEdit="1"/>
              </p:cNvSpPr>
              <p:nvPr/>
            </p:nvSpPr>
            <p:spPr bwMode="auto">
              <a:xfrm>
                <a:off x="4381704" y="5687601"/>
                <a:ext cx="2168664" cy="541337"/>
              </a:xfrm>
              <a:prstGeom prst="rect">
                <a:avLst/>
              </a:prstGeom>
              <a:blipFill>
                <a:blip r:embed="rId10"/>
                <a:stretch>
                  <a:fillRect/>
                </a:stretch>
              </a:blipFill>
              <a:ln w="28575">
                <a:solidFill>
                  <a:srgbClr val="FF0000"/>
                </a:solidFill>
                <a:miter lim="800000"/>
                <a:headEnd/>
                <a:tailEnd/>
              </a:ln>
              <a:effectLs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Object 2">
                <a:extLst>
                  <a:ext uri="{FF2B5EF4-FFF2-40B4-BE49-F238E27FC236}">
                    <a16:creationId xmlns:a16="http://schemas.microsoft.com/office/drawing/2014/main" id="{DEC0EEE0-5353-4334-8104-2B143DD7F982}"/>
                  </a:ext>
                </a:extLst>
              </p:cNvPr>
              <p:cNvSpPr txBox="1"/>
              <p:nvPr/>
            </p:nvSpPr>
            <p:spPr bwMode="auto">
              <a:xfrm>
                <a:off x="6692348" y="5667724"/>
                <a:ext cx="1376014" cy="541337"/>
              </a:xfrm>
              <a:prstGeom prst="rect">
                <a:avLst/>
              </a:prstGeom>
              <a:solidFill>
                <a:srgbClr val="FFFF99"/>
              </a:solidFill>
              <a:ln w="28575">
                <a:solidFill>
                  <a:srgbClr val="FF0000"/>
                </a:solidFill>
                <a:miter lim="800000"/>
                <a:headEnd/>
                <a:tailEnd/>
              </a:ln>
              <a:effectLst/>
              <a:extLst/>
            </p:spPr>
            <p:txBody>
              <a:bodyPr>
                <a:normAutofit/>
              </a:bodyPr>
              <a:lstStyle/>
              <a:p>
                <a:pPr/>
                <a14:m>
                  <m:oMathPara xmlns:m="http://schemas.openxmlformats.org/officeDocument/2006/math">
                    <m:oMathParaPr>
                      <m:jc m:val="right"/>
                    </m:oMathParaPr>
                    <m:oMath xmlns:m="http://schemas.openxmlformats.org/officeDocument/2006/math">
                      <m:r>
                        <a:rPr lang="en-US" sz="2400" i="1">
                          <a:solidFill>
                            <a:srgbClr val="000000"/>
                          </a:solidFill>
                          <a:latin typeface="Cambria Math" panose="02040503050406030204" pitchFamily="18" charset="0"/>
                        </a:rPr>
                        <m:t>=  50  </m:t>
                      </m:r>
                    </m:oMath>
                  </m:oMathPara>
                </a14:m>
                <a:endParaRPr lang="en-US" sz="2400" dirty="0"/>
              </a:p>
            </p:txBody>
          </p:sp>
        </mc:Choice>
        <mc:Fallback xmlns="">
          <p:sp>
            <p:nvSpPr>
              <p:cNvPr id="19" name="Object 2">
                <a:extLst>
                  <a:ext uri="{FF2B5EF4-FFF2-40B4-BE49-F238E27FC236}">
                    <a16:creationId xmlns:a16="http://schemas.microsoft.com/office/drawing/2014/main" id="{DEC0EEE0-5353-4334-8104-2B143DD7F982}"/>
                  </a:ext>
                </a:extLst>
              </p:cNvPr>
              <p:cNvSpPr txBox="1">
                <a:spLocks noRot="1" noChangeAspect="1" noMove="1" noResize="1" noEditPoints="1" noAdjustHandles="1" noChangeArrowheads="1" noChangeShapeType="1" noTextEdit="1"/>
              </p:cNvSpPr>
              <p:nvPr/>
            </p:nvSpPr>
            <p:spPr bwMode="auto">
              <a:xfrm>
                <a:off x="6692348" y="5667724"/>
                <a:ext cx="1376014" cy="541337"/>
              </a:xfrm>
              <a:prstGeom prst="rect">
                <a:avLst/>
              </a:prstGeom>
              <a:blipFill>
                <a:blip r:embed="rId11"/>
                <a:stretch>
                  <a:fillRect/>
                </a:stretch>
              </a:blipFill>
              <a:ln w="28575">
                <a:solidFill>
                  <a:srgbClr val="FF0000"/>
                </a:solidFill>
                <a:miter lim="800000"/>
                <a:headEnd/>
                <a:tailEnd/>
              </a:ln>
              <a:effectLst/>
              <a:extLst/>
            </p:spPr>
            <p:txBody>
              <a:bodyPr/>
              <a:lstStyle/>
              <a:p>
                <a:r>
                  <a:rPr lang="en-US">
                    <a:noFill/>
                  </a:rPr>
                  <a:t> </a:t>
                </a:r>
              </a:p>
            </p:txBody>
          </p:sp>
        </mc:Fallback>
      </mc:AlternateContent>
      <p:sp>
        <p:nvSpPr>
          <p:cNvPr id="6" name="Rectangle 489">
            <a:extLst>
              <a:ext uri="{FF2B5EF4-FFF2-40B4-BE49-F238E27FC236}">
                <a16:creationId xmlns:a16="http://schemas.microsoft.com/office/drawing/2014/main" id="{1348DE0A-6DC3-4A75-8169-4DB78CFCB544}"/>
              </a:ext>
            </a:extLst>
          </p:cNvPr>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a:ln>
                  <a:noFill/>
                </a:ln>
                <a:solidFill>
                  <a:schemeClr val="tx1"/>
                </a:solidFill>
                <a:effectLst/>
                <a:latin typeface="Arial" panose="020B0604020202020204" pitchFamily="34" charset="0"/>
                <a:ea typeface="+mn-ea"/>
                <a:cs typeface="+mn-cs"/>
              </a:rPr>
              <a:t>This means, in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484419">
                                            <p:txEl>
                                              <p:pRg st="5" end="5"/>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4844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48442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7484419">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484419">
                                            <p:txEl>
                                              <p:pRg st="9" end="9"/>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4844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48442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748442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4426" grpId="0" animBg="1"/>
      <p:bldP spid="7484423" grpId="0" animBg="1"/>
      <p:bldP spid="7484424" grpId="0" animBg="1"/>
      <p:bldP spid="7484427" grpId="0" animBg="1"/>
      <p:bldP spid="7484428" grpId="0" animBg="1"/>
      <p:bldP spid="17" grpId="0" animBg="1"/>
      <p:bldP spid="18" grpId="0" animBg="1"/>
      <p:bldP spid="19" grpId="0" animBg="1"/>
    </p:bld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29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41BCF5A-2B6E-4F85-908E-6C6A74D3EEF5}" type="slidenum">
              <a:rPr lang="de-DE" altLang="en-US" sz="1600" smtClean="0"/>
              <a:pPr>
                <a:spcBef>
                  <a:spcPct val="0"/>
                </a:spcBef>
                <a:buClrTx/>
                <a:buFontTx/>
                <a:buNone/>
              </a:pPr>
              <a:t>38</a:t>
            </a:fld>
            <a:r>
              <a:rPr lang="de-DE" altLang="en-US" sz="1600"/>
              <a:t> -</a:t>
            </a:r>
          </a:p>
        </p:txBody>
      </p:sp>
      <p:sp>
        <p:nvSpPr>
          <p:cNvPr id="5529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FD6BB47-4A37-44F6-9F57-43FA5CF0AF11}" type="slidenum">
              <a:rPr lang="de-DE" altLang="en-US" sz="1600" b="1"/>
              <a:pPr algn="r" eaLnBrk="1" hangingPunct="1">
                <a:spcBef>
                  <a:spcPct val="0"/>
                </a:spcBef>
                <a:buClrTx/>
                <a:buFontTx/>
                <a:buNone/>
              </a:pPr>
              <a:t>38</a:t>
            </a:fld>
            <a:r>
              <a:rPr lang="de-DE" altLang="en-US" sz="1600" b="1"/>
              <a:t> -</a:t>
            </a:r>
          </a:p>
        </p:txBody>
      </p:sp>
      <p:sp>
        <p:nvSpPr>
          <p:cNvPr id="5530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86466"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4.1.1. The "</a:t>
            </a:r>
            <a:r>
              <a:rPr lang="de-DE" sz="2400" dirty="0" err="1"/>
              <a:t>Keynesian</a:t>
            </a:r>
            <a:r>
              <a:rPr lang="de-DE" sz="2400" dirty="0"/>
              <a:t> Cross"</a:t>
            </a:r>
          </a:p>
        </p:txBody>
      </p:sp>
      <p:sp>
        <p:nvSpPr>
          <p:cNvPr id="55302" name="Rectangle 3"/>
          <p:cNvSpPr>
            <a:spLocks noGrp="1" noChangeArrowheads="1"/>
          </p:cNvSpPr>
          <p:nvPr>
            <p:ph type="body" idx="4294967295"/>
          </p:nvPr>
        </p:nvSpPr>
        <p:spPr>
          <a:xfrm>
            <a:off x="304800" y="1150938"/>
            <a:ext cx="8839200" cy="782291"/>
          </a:xfrm>
          <a:noFill/>
        </p:spPr>
        <p:txBody>
          <a:bodyPr/>
          <a:lstStyle/>
          <a:p>
            <a:pPr marL="571500" indent="-571500" eaLnBrk="1" hangingPunct="1"/>
            <a:r>
              <a:rPr lang="en-US" altLang="en-US" sz="2200" dirty="0"/>
              <a:t>Solving the equation for Y reveals that under these assumptions GDP depends on investment and government consumption and the consumption ratio only:</a:t>
            </a:r>
          </a:p>
          <a:p>
            <a:pPr marL="571500" indent="-571500" eaLnBrk="1" hangingPunct="1"/>
            <a:endParaRPr lang="en-US" altLang="en-US" sz="2000" dirty="0"/>
          </a:p>
          <a:p>
            <a:pPr marL="571500" indent="-571500" eaLnBrk="1" hangingPunct="1"/>
            <a:endParaRPr lang="en-US" altLang="en-US" sz="2200" dirty="0"/>
          </a:p>
          <a:p>
            <a:pPr marL="571500" indent="-571500" eaLnBrk="1" hangingPunct="1">
              <a:buFont typeface="Arial Unicode MS" pitchFamily="34" charset="-128"/>
              <a:buNone/>
            </a:pPr>
            <a:endParaRPr lang="en-US" altLang="en-US" sz="2200" dirty="0"/>
          </a:p>
        </p:txBody>
      </p:sp>
      <mc:AlternateContent xmlns:mc="http://schemas.openxmlformats.org/markup-compatibility/2006" xmlns:a14="http://schemas.microsoft.com/office/drawing/2010/main">
        <mc:Choice Requires="a14">
          <p:sp>
            <p:nvSpPr>
              <p:cNvPr id="7486474" name="Object 10"/>
              <p:cNvSpPr txBox="1"/>
              <p:nvPr/>
            </p:nvSpPr>
            <p:spPr bwMode="auto">
              <a:xfrm>
                <a:off x="1530" y="4861547"/>
                <a:ext cx="9143999" cy="911802"/>
              </a:xfrm>
              <a:prstGeom prst="rect">
                <a:avLst/>
              </a:prstGeom>
              <a:solidFill>
                <a:srgbClr val="FFFF99"/>
              </a:solidFill>
              <a:ln w="28575">
                <a:solidFill>
                  <a:srgbClr val="FF0000"/>
                </a:solidFill>
                <a:miter lim="800000"/>
                <a:headEnd/>
                <a:tailEnd/>
              </a:ln>
              <a:effectLst/>
              <a:extLst/>
            </p:spPr>
            <p:txBody>
              <a:bodyPr>
                <a:normAutofit/>
              </a:bodyPr>
              <a:lstStyle/>
              <a:p>
                <a:pPr/>
                <a14:m>
                  <m:oMathPara xmlns:m="http://schemas.openxmlformats.org/officeDocument/2006/math">
                    <m:oMathParaPr>
                      <m:jc m:val="left"/>
                    </m:oMathParaPr>
                    <m:oMath xmlns:m="http://schemas.openxmlformats.org/officeDocument/2006/math">
                      <m:r>
                        <a:rPr lang="de-DE" sz="2400" b="0" i="1" smtClean="0">
                          <a:solidFill>
                            <a:srgbClr val="000000"/>
                          </a:solidFill>
                          <a:latin typeface="Cambria Math" panose="02040503050406030204" pitchFamily="18" charset="0"/>
                        </a:rPr>
                        <m:t>     </m:t>
                      </m:r>
                      <m:r>
                        <a:rPr lang="en-US" sz="2400" i="1">
                          <a:solidFill>
                            <a:srgbClr val="000000"/>
                          </a:solidFill>
                          <a:latin typeface="Cambria Math" panose="02040503050406030204" pitchFamily="18" charset="0"/>
                        </a:rPr>
                        <m:t>&lt;=&gt;   </m:t>
                      </m:r>
                      <m:r>
                        <a:rPr lang="en-US" sz="2400" i="1">
                          <a:solidFill>
                            <a:srgbClr val="000000"/>
                          </a:solidFill>
                          <a:latin typeface="Cambria Math" panose="02040503050406030204" pitchFamily="18" charset="0"/>
                        </a:rPr>
                        <m:t>𝑌</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𝐼</m:t>
                      </m:r>
                      <m:r>
                        <a:rPr lang="en-US" sz="2400" i="1">
                          <a:solidFill>
                            <a:srgbClr val="000000"/>
                          </a:solidFill>
                          <a:latin typeface="Cambria Math" panose="02040503050406030204" pitchFamily="18" charset="0"/>
                        </a:rPr>
                        <m:t> ∗ </m:t>
                      </m:r>
                      <m:f>
                        <m:fPr>
                          <m:ctrlPr>
                            <a:rPr lang="en-US" sz="2400" i="1">
                              <a:solidFill>
                                <a:srgbClr val="000000"/>
                              </a:solidFill>
                              <a:latin typeface="Cambria Math" panose="02040503050406030204" pitchFamily="18" charset="0"/>
                            </a:rPr>
                          </m:ctrlPr>
                        </m:fPr>
                        <m:num>
                          <m:r>
                            <a:rPr lang="en-US" sz="2400" i="1">
                              <a:solidFill>
                                <a:srgbClr val="000000"/>
                              </a:solidFill>
                              <a:latin typeface="Cambria Math" panose="02040503050406030204" pitchFamily="18" charset="0"/>
                            </a:rPr>
                            <m:t>1</m:t>
                          </m:r>
                        </m:num>
                        <m:den>
                          <m:d>
                            <m:dPr>
                              <m:ctrlPr>
                                <a:rPr lang="en-US" sz="2400" i="1">
                                  <a:solidFill>
                                    <a:srgbClr val="000000"/>
                                  </a:solidFill>
                                  <a:latin typeface="Cambria Math" panose="02040503050406030204" pitchFamily="18" charset="0"/>
                                </a:rPr>
                              </m:ctrlPr>
                            </m:dPr>
                            <m:e>
                              <m:r>
                                <a:rPr lang="en-US" sz="2400" i="1">
                                  <a:solidFill>
                                    <a:srgbClr val="000000"/>
                                  </a:solidFill>
                                  <a:latin typeface="Cambria Math" panose="02040503050406030204" pitchFamily="18" charset="0"/>
                                </a:rPr>
                                <m:t>1−</m:t>
                              </m:r>
                              <m:r>
                                <a:rPr lang="en-US" sz="2400" i="1">
                                  <a:solidFill>
                                    <a:srgbClr val="000000"/>
                                  </a:solidFill>
                                  <a:latin typeface="Cambria Math" panose="02040503050406030204" pitchFamily="18" charset="0"/>
                                </a:rPr>
                                <m:t>𝑐</m:t>
                              </m:r>
                            </m:e>
                          </m:d>
                        </m:den>
                      </m:f>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𝐺</m:t>
                      </m:r>
                      <m:r>
                        <a:rPr lang="en-US" sz="2400" i="1">
                          <a:solidFill>
                            <a:srgbClr val="000000"/>
                          </a:solidFill>
                          <a:latin typeface="Cambria Math" panose="02040503050406030204" pitchFamily="18" charset="0"/>
                        </a:rPr>
                        <m:t> ∗ </m:t>
                      </m:r>
                      <m:f>
                        <m:fPr>
                          <m:ctrlPr>
                            <a:rPr lang="en-US" sz="2400" i="1">
                              <a:solidFill>
                                <a:srgbClr val="000000"/>
                              </a:solidFill>
                              <a:latin typeface="Cambria Math" panose="02040503050406030204" pitchFamily="18" charset="0"/>
                            </a:rPr>
                          </m:ctrlPr>
                        </m:fPr>
                        <m:num>
                          <m:r>
                            <a:rPr lang="en-US" sz="2400" i="1">
                              <a:solidFill>
                                <a:srgbClr val="000000"/>
                              </a:solidFill>
                              <a:latin typeface="Cambria Math" panose="02040503050406030204" pitchFamily="18" charset="0"/>
                            </a:rPr>
                            <m:t>1</m:t>
                          </m:r>
                        </m:num>
                        <m:den>
                          <m:d>
                            <m:dPr>
                              <m:ctrlPr>
                                <a:rPr lang="en-US" sz="2400" i="1">
                                  <a:solidFill>
                                    <a:srgbClr val="000000"/>
                                  </a:solidFill>
                                  <a:latin typeface="Cambria Math" panose="02040503050406030204" pitchFamily="18" charset="0"/>
                                </a:rPr>
                              </m:ctrlPr>
                            </m:dPr>
                            <m:e>
                              <m:r>
                                <a:rPr lang="en-US" sz="2400" i="1">
                                  <a:solidFill>
                                    <a:srgbClr val="000000"/>
                                  </a:solidFill>
                                  <a:latin typeface="Cambria Math" panose="02040503050406030204" pitchFamily="18" charset="0"/>
                                </a:rPr>
                                <m:t>1−</m:t>
                              </m:r>
                              <m:r>
                                <a:rPr lang="en-US" sz="2400" i="1">
                                  <a:solidFill>
                                    <a:srgbClr val="000000"/>
                                  </a:solidFill>
                                  <a:latin typeface="Cambria Math" panose="02040503050406030204" pitchFamily="18" charset="0"/>
                                </a:rPr>
                                <m:t>𝑐</m:t>
                              </m:r>
                            </m:e>
                          </m:d>
                        </m:den>
                      </m:f>
                    </m:oMath>
                  </m:oMathPara>
                </a14:m>
                <a:endParaRPr lang="en-US" sz="2400" dirty="0"/>
              </a:p>
            </p:txBody>
          </p:sp>
        </mc:Choice>
        <mc:Fallback xmlns="">
          <p:sp>
            <p:nvSpPr>
              <p:cNvPr id="7486474" name="Object 10"/>
              <p:cNvSpPr txBox="1">
                <a:spLocks noRot="1" noChangeAspect="1" noMove="1" noResize="1" noEditPoints="1" noAdjustHandles="1" noChangeArrowheads="1" noChangeShapeType="1" noTextEdit="1"/>
              </p:cNvSpPr>
              <p:nvPr/>
            </p:nvSpPr>
            <p:spPr bwMode="auto">
              <a:xfrm>
                <a:off x="1530" y="4861547"/>
                <a:ext cx="9143999" cy="911802"/>
              </a:xfrm>
              <a:prstGeom prst="rect">
                <a:avLst/>
              </a:prstGeom>
              <a:blipFill>
                <a:blip r:embed="rId3"/>
                <a:stretch>
                  <a:fillRect/>
                </a:stretch>
              </a:blipFill>
              <a:ln w="28575">
                <a:solidFill>
                  <a:srgbClr val="FF0000"/>
                </a:solidFill>
                <a:miter lim="800000"/>
                <a:headEnd/>
                <a:tailEnd/>
              </a:ln>
              <a:effectLst/>
              <a:extLst/>
            </p:spPr>
            <p:txBody>
              <a:bodyPr/>
              <a:lstStyle/>
              <a:p>
                <a:r>
                  <a:rPr lang="en-US">
                    <a:noFill/>
                  </a:rPr>
                  <a:t> </a:t>
                </a:r>
              </a:p>
            </p:txBody>
          </p:sp>
        </mc:Fallback>
      </mc:AlternateContent>
      <p:sp>
        <p:nvSpPr>
          <p:cNvPr id="7486475" name="Oval 11"/>
          <p:cNvSpPr>
            <a:spLocks noChangeArrowheads="1"/>
          </p:cNvSpPr>
          <p:nvPr/>
        </p:nvSpPr>
        <p:spPr bwMode="auto">
          <a:xfrm>
            <a:off x="5314123" y="4753292"/>
            <a:ext cx="1046920" cy="1193664"/>
          </a:xfrm>
          <a:prstGeom prst="ellipse">
            <a:avLst/>
          </a:prstGeom>
          <a:noFill/>
          <a:ln w="38100" algn="ctr">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mc:AlternateContent xmlns:mc="http://schemas.openxmlformats.org/markup-compatibility/2006" xmlns:a14="http://schemas.microsoft.com/office/drawing/2010/main">
        <mc:Choice Requires="a14">
          <p:sp>
            <p:nvSpPr>
              <p:cNvPr id="13" name="Object 10">
                <a:extLst>
                  <a:ext uri="{FF2B5EF4-FFF2-40B4-BE49-F238E27FC236}">
                    <a16:creationId xmlns:a16="http://schemas.microsoft.com/office/drawing/2014/main" id="{5E0C2FB9-84F7-4EA4-82F6-D0D3CDF9D888}"/>
                  </a:ext>
                </a:extLst>
              </p:cNvPr>
              <p:cNvSpPr txBox="1"/>
              <p:nvPr/>
            </p:nvSpPr>
            <p:spPr bwMode="auto">
              <a:xfrm>
                <a:off x="28576" y="2375604"/>
                <a:ext cx="9115424" cy="518318"/>
              </a:xfrm>
              <a:prstGeom prst="rect">
                <a:avLst/>
              </a:prstGeom>
              <a:solidFill>
                <a:srgbClr val="FFFF99"/>
              </a:solidFill>
              <a:ln w="28575">
                <a:solidFill>
                  <a:srgbClr val="FF0000"/>
                </a:solidFill>
                <a:miter lim="800000"/>
                <a:headEnd/>
                <a:tailEnd/>
              </a:ln>
              <a:effectLst/>
              <a:extLst/>
            </p:spPr>
            <p:txBody>
              <a:bodyPr>
                <a:normAutofit/>
              </a:bodyPr>
              <a:lstStyle/>
              <a:p>
                <a:pPr/>
                <a14:m>
                  <m:oMathPara xmlns:m="http://schemas.openxmlformats.org/officeDocument/2006/math">
                    <m:oMathParaPr>
                      <m:jc m:val="left"/>
                    </m:oMathParaPr>
                    <m:oMath xmlns:m="http://schemas.openxmlformats.org/officeDocument/2006/math">
                      <m:r>
                        <a:rPr lang="en-US" sz="2400" i="1" smtClean="0">
                          <a:solidFill>
                            <a:srgbClr val="000000"/>
                          </a:solidFill>
                          <a:latin typeface="Cambria Math" panose="02040503050406030204" pitchFamily="18" charset="0"/>
                        </a:rPr>
                        <m:t>       </m:t>
                      </m:r>
                      <m:r>
                        <a:rPr lang="de-DE" sz="2400" b="0" i="1" smtClean="0">
                          <a:solidFill>
                            <a:srgbClr val="000000"/>
                          </a:solidFill>
                          <a:latin typeface="Cambria Math" panose="02040503050406030204" pitchFamily="18" charset="0"/>
                        </a:rPr>
                        <m:t>       </m:t>
                      </m:r>
                      <m:r>
                        <a:rPr lang="en-US" sz="2400" i="1" smtClean="0">
                          <a:solidFill>
                            <a:srgbClr val="000000"/>
                          </a:solidFill>
                          <a:latin typeface="Cambria Math" panose="02040503050406030204" pitchFamily="18" charset="0"/>
                        </a:rPr>
                        <m:t> </m:t>
                      </m:r>
                      <m:r>
                        <a:rPr lang="de-DE" sz="2400" b="0" i="1" smtClean="0">
                          <a:solidFill>
                            <a:srgbClr val="000000"/>
                          </a:solidFill>
                          <a:latin typeface="Cambria Math" panose="02040503050406030204" pitchFamily="18" charset="0"/>
                        </a:rPr>
                        <m:t> </m:t>
                      </m:r>
                      <m:r>
                        <a:rPr lang="en-US" sz="2400" i="1" smtClean="0">
                          <a:solidFill>
                            <a:srgbClr val="000000"/>
                          </a:solidFill>
                          <a:latin typeface="Cambria Math" panose="02040503050406030204" pitchFamily="18" charset="0"/>
                        </a:rPr>
                        <m:t>𝑌</m:t>
                      </m:r>
                      <m:r>
                        <a:rPr lang="en-US" sz="2400" i="1" smtClean="0">
                          <a:solidFill>
                            <a:srgbClr val="000000"/>
                          </a:solidFill>
                          <a:latin typeface="Cambria Math" panose="02040503050406030204" pitchFamily="18" charset="0"/>
                        </a:rPr>
                        <m:t>                   =     </m:t>
                      </m:r>
                      <m:r>
                        <a:rPr lang="en-US" sz="2400" i="1" smtClean="0">
                          <a:solidFill>
                            <a:srgbClr val="000000"/>
                          </a:solidFill>
                          <a:latin typeface="Cambria Math" panose="02040503050406030204" pitchFamily="18" charset="0"/>
                        </a:rPr>
                        <m:t>𝐶</m:t>
                      </m:r>
                      <m:d>
                        <m:dPr>
                          <m:ctrlPr>
                            <a:rPr lang="en-US" sz="2400" i="1">
                              <a:solidFill>
                                <a:srgbClr val="000000"/>
                              </a:solidFill>
                              <a:latin typeface="Cambria Math" panose="02040503050406030204" pitchFamily="18" charset="0"/>
                            </a:rPr>
                          </m:ctrlPr>
                        </m:dPr>
                        <m:e>
                          <m:r>
                            <a:rPr lang="en-US" sz="2400" i="1">
                              <a:solidFill>
                                <a:srgbClr val="000000"/>
                              </a:solidFill>
                              <a:latin typeface="Cambria Math" panose="02040503050406030204" pitchFamily="18" charset="0"/>
                            </a:rPr>
                            <m:t>𝑌</m:t>
                          </m:r>
                        </m:e>
                      </m:d>
                      <m:r>
                        <a:rPr lang="en-US" sz="2400" i="1">
                          <a:solidFill>
                            <a:srgbClr val="000000"/>
                          </a:solidFill>
                          <a:latin typeface="Cambria Math" panose="02040503050406030204" pitchFamily="18" charset="0"/>
                        </a:rPr>
                        <m:t>    </m:t>
                      </m:r>
                      <m:r>
                        <a:rPr lang="de-DE" sz="2400" b="0" i="1" smtClean="0">
                          <a:solidFill>
                            <a:srgbClr val="000000"/>
                          </a:solidFill>
                          <a:latin typeface="Cambria Math" panose="02040503050406030204" pitchFamily="18" charset="0"/>
                        </a:rPr>
                        <m:t>  </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𝐼</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𝐺</m:t>
                      </m:r>
                      <m:r>
                        <a:rPr lang="en-US" sz="2400" i="1">
                          <a:solidFill>
                            <a:srgbClr val="000000"/>
                          </a:solidFill>
                          <a:latin typeface="Cambria Math" panose="02040503050406030204" pitchFamily="18" charset="0"/>
                        </a:rPr>
                        <m:t>    </m:t>
                      </m:r>
                    </m:oMath>
                  </m:oMathPara>
                </a14:m>
                <a:br>
                  <a:rPr lang="en-US" sz="2400" i="1" dirty="0">
                    <a:solidFill>
                      <a:srgbClr val="000000"/>
                    </a:solidFill>
                    <a:latin typeface="Cambria Math" panose="02040503050406030204" pitchFamily="18" charset="0"/>
                  </a:rPr>
                </a:br>
                <a:endParaRPr lang="en-US" sz="2400" dirty="0"/>
              </a:p>
            </p:txBody>
          </p:sp>
        </mc:Choice>
        <mc:Fallback xmlns="">
          <p:sp>
            <p:nvSpPr>
              <p:cNvPr id="13" name="Object 10">
                <a:extLst>
                  <a:ext uri="{FF2B5EF4-FFF2-40B4-BE49-F238E27FC236}">
                    <a16:creationId xmlns:a16="http://schemas.microsoft.com/office/drawing/2014/main" id="{5E0C2FB9-84F7-4EA4-82F6-D0D3CDF9D888}"/>
                  </a:ext>
                </a:extLst>
              </p:cNvPr>
              <p:cNvSpPr txBox="1">
                <a:spLocks noRot="1" noChangeAspect="1" noMove="1" noResize="1" noEditPoints="1" noAdjustHandles="1" noChangeArrowheads="1" noChangeShapeType="1" noTextEdit="1"/>
              </p:cNvSpPr>
              <p:nvPr/>
            </p:nvSpPr>
            <p:spPr bwMode="auto">
              <a:xfrm>
                <a:off x="28576" y="2375604"/>
                <a:ext cx="9115424" cy="518318"/>
              </a:xfrm>
              <a:prstGeom prst="rect">
                <a:avLst/>
              </a:prstGeom>
              <a:blipFill>
                <a:blip r:embed="rId4"/>
                <a:stretch>
                  <a:fillRect/>
                </a:stretch>
              </a:blipFill>
              <a:ln w="28575">
                <a:solidFill>
                  <a:srgbClr val="FF0000"/>
                </a:solidFill>
                <a:miter lim="800000"/>
                <a:headEnd/>
                <a:tailEnd/>
              </a:ln>
              <a:effectLs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Object 10">
                <a:extLst>
                  <a:ext uri="{FF2B5EF4-FFF2-40B4-BE49-F238E27FC236}">
                    <a16:creationId xmlns:a16="http://schemas.microsoft.com/office/drawing/2014/main" id="{6C079DFF-9C59-43C5-8ECD-F5D4B6348DE7}"/>
                  </a:ext>
                </a:extLst>
              </p:cNvPr>
              <p:cNvSpPr txBox="1"/>
              <p:nvPr/>
            </p:nvSpPr>
            <p:spPr bwMode="auto">
              <a:xfrm>
                <a:off x="11183" y="3004997"/>
                <a:ext cx="9143999" cy="518319"/>
              </a:xfrm>
              <a:prstGeom prst="rect">
                <a:avLst/>
              </a:prstGeom>
              <a:solidFill>
                <a:srgbClr val="FFFF99"/>
              </a:solidFill>
              <a:ln w="28575">
                <a:solidFill>
                  <a:srgbClr val="FF0000"/>
                </a:solidFill>
                <a:miter lim="800000"/>
                <a:headEnd/>
                <a:tailEnd/>
              </a:ln>
              <a:effectLst/>
              <a:extLst/>
            </p:spPr>
            <p:txBody>
              <a:bodyPr>
                <a:normAutofit/>
              </a:bodyPr>
              <a:lstStyle/>
              <a:p>
                <a:pPr/>
                <a14:m>
                  <m:oMathPara xmlns:m="http://schemas.openxmlformats.org/officeDocument/2006/math">
                    <m:oMathParaPr>
                      <m:jc m:val="left"/>
                    </m:oMathParaPr>
                    <m:oMath xmlns:m="http://schemas.openxmlformats.org/officeDocument/2006/math">
                      <m:r>
                        <a:rPr lang="en-US" sz="2400" i="1" smtClean="0">
                          <a:solidFill>
                            <a:srgbClr val="000000"/>
                          </a:solidFill>
                          <a:latin typeface="Cambria Math" panose="02040503050406030204" pitchFamily="18" charset="0"/>
                        </a:rPr>
                        <m:t>   </m:t>
                      </m:r>
                      <m:r>
                        <a:rPr lang="de-DE" sz="2400" b="0" i="1" smtClean="0">
                          <a:solidFill>
                            <a:srgbClr val="000000"/>
                          </a:solidFill>
                          <a:latin typeface="Cambria Math" panose="02040503050406030204" pitchFamily="18" charset="0"/>
                        </a:rPr>
                        <m:t>&lt;</m:t>
                      </m:r>
                      <m:r>
                        <a:rPr lang="en-US" sz="2400" i="1">
                          <a:solidFill>
                            <a:srgbClr val="000000"/>
                          </a:solidFill>
                          <a:latin typeface="Cambria Math" panose="02040503050406030204" pitchFamily="18" charset="0"/>
                        </a:rPr>
                        <m:t>=&gt;   </m:t>
                      </m:r>
                      <m:r>
                        <a:rPr lang="en-US" sz="2400" i="1">
                          <a:solidFill>
                            <a:srgbClr val="000000"/>
                          </a:solidFill>
                          <a:latin typeface="Cambria Math" panose="02040503050406030204" pitchFamily="18" charset="0"/>
                        </a:rPr>
                        <m:t>𝑌</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𝑐</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𝑌</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𝐼</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𝐺</m:t>
                      </m:r>
                      <m:r>
                        <a:rPr lang="en-US" sz="2400" i="1">
                          <a:solidFill>
                            <a:srgbClr val="000000"/>
                          </a:solidFill>
                          <a:latin typeface="Cambria Math" panose="02040503050406030204" pitchFamily="18" charset="0"/>
                        </a:rPr>
                        <m:t>    </m:t>
                      </m:r>
                    </m:oMath>
                  </m:oMathPara>
                </a14:m>
                <a:br>
                  <a:rPr lang="en-US" sz="2400" i="1" dirty="0">
                    <a:solidFill>
                      <a:srgbClr val="000000"/>
                    </a:solidFill>
                    <a:latin typeface="Cambria Math" panose="02040503050406030204" pitchFamily="18" charset="0"/>
                  </a:rPr>
                </a:br>
                <a:endParaRPr lang="en-US" sz="2400" dirty="0"/>
              </a:p>
            </p:txBody>
          </p:sp>
        </mc:Choice>
        <mc:Fallback xmlns="">
          <p:sp>
            <p:nvSpPr>
              <p:cNvPr id="14" name="Object 10">
                <a:extLst>
                  <a:ext uri="{FF2B5EF4-FFF2-40B4-BE49-F238E27FC236}">
                    <a16:creationId xmlns:a16="http://schemas.microsoft.com/office/drawing/2014/main" id="{6C079DFF-9C59-43C5-8ECD-F5D4B6348DE7}"/>
                  </a:ext>
                </a:extLst>
              </p:cNvPr>
              <p:cNvSpPr txBox="1">
                <a:spLocks noRot="1" noChangeAspect="1" noMove="1" noResize="1" noEditPoints="1" noAdjustHandles="1" noChangeArrowheads="1" noChangeShapeType="1" noTextEdit="1"/>
              </p:cNvSpPr>
              <p:nvPr/>
            </p:nvSpPr>
            <p:spPr bwMode="auto">
              <a:xfrm>
                <a:off x="11183" y="3004997"/>
                <a:ext cx="9143999" cy="518319"/>
              </a:xfrm>
              <a:prstGeom prst="rect">
                <a:avLst/>
              </a:prstGeom>
              <a:blipFill>
                <a:blip r:embed="rId5"/>
                <a:stretch>
                  <a:fillRect/>
                </a:stretch>
              </a:blipFill>
              <a:ln w="28575">
                <a:solidFill>
                  <a:srgbClr val="FF0000"/>
                </a:solidFill>
                <a:miter lim="800000"/>
                <a:headEnd/>
                <a:tailEnd/>
              </a:ln>
              <a:effectLs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Object 10">
                <a:extLst>
                  <a:ext uri="{FF2B5EF4-FFF2-40B4-BE49-F238E27FC236}">
                    <a16:creationId xmlns:a16="http://schemas.microsoft.com/office/drawing/2014/main" id="{60151BEA-8592-420B-93D4-16AFA0AF2D2E}"/>
                  </a:ext>
                </a:extLst>
              </p:cNvPr>
              <p:cNvSpPr txBox="1"/>
              <p:nvPr/>
            </p:nvSpPr>
            <p:spPr bwMode="auto">
              <a:xfrm>
                <a:off x="11182" y="3624463"/>
                <a:ext cx="9143999" cy="506859"/>
              </a:xfrm>
              <a:prstGeom prst="rect">
                <a:avLst/>
              </a:prstGeom>
              <a:solidFill>
                <a:srgbClr val="FFFF99"/>
              </a:solidFill>
              <a:ln w="28575">
                <a:solidFill>
                  <a:srgbClr val="FF0000"/>
                </a:solidFill>
                <a:miter lim="800000"/>
                <a:headEnd/>
                <a:tailEnd/>
              </a:ln>
              <a:effectLst/>
              <a:extLst/>
            </p:spPr>
            <p:txBody>
              <a:bodyPr>
                <a:normAutofit/>
              </a:bodyPr>
              <a:lstStyle/>
              <a:p>
                <a:pPr/>
                <a14:m>
                  <m:oMathPara xmlns:m="http://schemas.openxmlformats.org/officeDocument/2006/math">
                    <m:oMathParaPr>
                      <m:jc m:val="left"/>
                    </m:oMathParaPr>
                    <m:oMath xmlns:m="http://schemas.openxmlformats.org/officeDocument/2006/math">
                      <m:r>
                        <a:rPr lang="en-US" sz="2400" i="1" smtClean="0">
                          <a:solidFill>
                            <a:srgbClr val="000000"/>
                          </a:solidFill>
                          <a:latin typeface="Cambria Math" panose="02040503050406030204" pitchFamily="18" charset="0"/>
                        </a:rPr>
                        <m:t>  </m:t>
                      </m:r>
                      <m:r>
                        <a:rPr lang="de-DE" sz="2400" b="0" i="1" smtClean="0">
                          <a:solidFill>
                            <a:srgbClr val="000000"/>
                          </a:solidFill>
                          <a:latin typeface="Cambria Math" panose="02040503050406030204" pitchFamily="18" charset="0"/>
                        </a:rPr>
                        <m:t> </m:t>
                      </m:r>
                      <m:r>
                        <a:rPr lang="en-US" sz="2400" i="1">
                          <a:solidFill>
                            <a:srgbClr val="000000"/>
                          </a:solidFill>
                          <a:latin typeface="Cambria Math" panose="02040503050406030204" pitchFamily="18" charset="0"/>
                        </a:rPr>
                        <m:t>&lt;=&gt;   </m:t>
                      </m:r>
                      <m:r>
                        <a:rPr lang="en-US" sz="2400" i="1">
                          <a:solidFill>
                            <a:srgbClr val="000000"/>
                          </a:solidFill>
                          <a:latin typeface="Cambria Math" panose="02040503050406030204" pitchFamily="18" charset="0"/>
                        </a:rPr>
                        <m:t>𝑌</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𝑐</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𝑌</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𝐼</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𝐺</m:t>
                      </m:r>
                      <m:r>
                        <a:rPr lang="en-US" sz="2400" i="1">
                          <a:solidFill>
                            <a:srgbClr val="000000"/>
                          </a:solidFill>
                          <a:latin typeface="Cambria Math" panose="02040503050406030204" pitchFamily="18" charset="0"/>
                        </a:rPr>
                        <m:t>    </m:t>
                      </m:r>
                    </m:oMath>
                  </m:oMathPara>
                </a14:m>
                <a:br>
                  <a:rPr lang="en-US" i="1" dirty="0">
                    <a:solidFill>
                      <a:srgbClr val="000000"/>
                    </a:solidFill>
                    <a:latin typeface="Cambria Math" panose="02040503050406030204" pitchFamily="18" charset="0"/>
                  </a:rPr>
                </a:br>
                <a:endParaRPr lang="en-US" dirty="0"/>
              </a:p>
            </p:txBody>
          </p:sp>
        </mc:Choice>
        <mc:Fallback xmlns="">
          <p:sp>
            <p:nvSpPr>
              <p:cNvPr id="15" name="Object 10">
                <a:extLst>
                  <a:ext uri="{FF2B5EF4-FFF2-40B4-BE49-F238E27FC236}">
                    <a16:creationId xmlns:a16="http://schemas.microsoft.com/office/drawing/2014/main" id="{60151BEA-8592-420B-93D4-16AFA0AF2D2E}"/>
                  </a:ext>
                </a:extLst>
              </p:cNvPr>
              <p:cNvSpPr txBox="1">
                <a:spLocks noRot="1" noChangeAspect="1" noMove="1" noResize="1" noEditPoints="1" noAdjustHandles="1" noChangeArrowheads="1" noChangeShapeType="1" noTextEdit="1"/>
              </p:cNvSpPr>
              <p:nvPr/>
            </p:nvSpPr>
            <p:spPr bwMode="auto">
              <a:xfrm>
                <a:off x="11182" y="3624463"/>
                <a:ext cx="9143999" cy="506859"/>
              </a:xfrm>
              <a:prstGeom prst="rect">
                <a:avLst/>
              </a:prstGeom>
              <a:blipFill>
                <a:blip r:embed="rId6"/>
                <a:stretch>
                  <a:fillRect/>
                </a:stretch>
              </a:blipFill>
              <a:ln w="28575">
                <a:solidFill>
                  <a:srgbClr val="FF0000"/>
                </a:solidFill>
                <a:miter lim="800000"/>
                <a:headEnd/>
                <a:tailEnd/>
              </a:ln>
              <a:effectLs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Object 10">
                <a:extLst>
                  <a:ext uri="{FF2B5EF4-FFF2-40B4-BE49-F238E27FC236}">
                    <a16:creationId xmlns:a16="http://schemas.microsoft.com/office/drawing/2014/main" id="{0177B149-30EE-42AF-B533-14837E22EE53}"/>
                  </a:ext>
                </a:extLst>
              </p:cNvPr>
              <p:cNvSpPr txBox="1"/>
              <p:nvPr/>
            </p:nvSpPr>
            <p:spPr bwMode="auto">
              <a:xfrm>
                <a:off x="-5798" y="4251182"/>
                <a:ext cx="9143999" cy="506860"/>
              </a:xfrm>
              <a:prstGeom prst="rect">
                <a:avLst/>
              </a:prstGeom>
              <a:solidFill>
                <a:srgbClr val="FFFF99"/>
              </a:solidFill>
              <a:ln w="28575">
                <a:solidFill>
                  <a:srgbClr val="FF0000"/>
                </a:solidFill>
                <a:miter lim="800000"/>
                <a:headEnd/>
                <a:tailEnd/>
              </a:ln>
              <a:effectLst/>
              <a:extLst/>
            </p:spPr>
            <p:txBody>
              <a:bodyPr>
                <a:normAutofit/>
              </a:bodyPr>
              <a:lstStyle/>
              <a:p>
                <a:pPr/>
                <a14:m>
                  <m:oMathPara xmlns:m="http://schemas.openxmlformats.org/officeDocument/2006/math">
                    <m:oMathParaPr>
                      <m:jc m:val="left"/>
                    </m:oMathParaPr>
                    <m:oMath xmlns:m="http://schemas.openxmlformats.org/officeDocument/2006/math">
                      <m:r>
                        <a:rPr lang="en-US" sz="2400" i="1" smtClean="0">
                          <a:solidFill>
                            <a:srgbClr val="000000"/>
                          </a:solidFill>
                          <a:latin typeface="Cambria Math" panose="02040503050406030204" pitchFamily="18" charset="0"/>
                        </a:rPr>
                        <m:t>   &lt;=&gt;   </m:t>
                      </m:r>
                      <m:r>
                        <a:rPr lang="en-US" sz="2400" i="1" smtClean="0">
                          <a:solidFill>
                            <a:srgbClr val="000000"/>
                          </a:solidFill>
                          <a:latin typeface="Cambria Math" panose="02040503050406030204" pitchFamily="18" charset="0"/>
                        </a:rPr>
                        <m:t>𝑌</m:t>
                      </m:r>
                      <m:r>
                        <a:rPr lang="en-US" sz="2400" i="1" smtClean="0">
                          <a:solidFill>
                            <a:srgbClr val="000000"/>
                          </a:solidFill>
                          <a:latin typeface="Cambria Math" panose="02040503050406030204" pitchFamily="18" charset="0"/>
                        </a:rPr>
                        <m:t>∗</m:t>
                      </m:r>
                      <m:d>
                        <m:dPr>
                          <m:ctrlPr>
                            <a:rPr lang="en-US" sz="2400" i="1">
                              <a:solidFill>
                                <a:srgbClr val="000000"/>
                              </a:solidFill>
                              <a:latin typeface="Cambria Math" panose="02040503050406030204" pitchFamily="18" charset="0"/>
                            </a:rPr>
                          </m:ctrlPr>
                        </m:dPr>
                        <m:e>
                          <m:r>
                            <a:rPr lang="en-US" sz="2400" i="1">
                              <a:solidFill>
                                <a:srgbClr val="000000"/>
                              </a:solidFill>
                              <a:latin typeface="Cambria Math" panose="02040503050406030204" pitchFamily="18" charset="0"/>
                            </a:rPr>
                            <m:t>1−</m:t>
                          </m:r>
                          <m:r>
                            <a:rPr lang="en-US" sz="2400" i="1">
                              <a:solidFill>
                                <a:srgbClr val="000000"/>
                              </a:solidFill>
                              <a:latin typeface="Cambria Math" panose="02040503050406030204" pitchFamily="18" charset="0"/>
                            </a:rPr>
                            <m:t>𝑐</m:t>
                          </m:r>
                        </m:e>
                      </m:d>
                      <m:r>
                        <a:rPr lang="en-US" sz="2400" i="1">
                          <a:solidFill>
                            <a:srgbClr val="000000"/>
                          </a:solidFill>
                          <a:latin typeface="Cambria Math" panose="02040503050406030204" pitchFamily="18" charset="0"/>
                        </a:rPr>
                        <m:t>    </m:t>
                      </m:r>
                      <m:r>
                        <a:rPr lang="de-DE" sz="2400" b="0" i="1" smtClean="0">
                          <a:solidFill>
                            <a:srgbClr val="000000"/>
                          </a:solidFill>
                          <a:latin typeface="Cambria Math" panose="02040503050406030204" pitchFamily="18" charset="0"/>
                        </a:rPr>
                        <m:t>  </m:t>
                      </m:r>
                      <m:r>
                        <a:rPr lang="en-US" sz="2400" i="1">
                          <a:solidFill>
                            <a:srgbClr val="000000"/>
                          </a:solidFill>
                          <a:latin typeface="Cambria Math" panose="02040503050406030204" pitchFamily="18" charset="0"/>
                        </a:rPr>
                        <m:t>=                       </m:t>
                      </m:r>
                      <m:r>
                        <a:rPr lang="en-US" sz="2400" i="1">
                          <a:solidFill>
                            <a:srgbClr val="000000"/>
                          </a:solidFill>
                          <a:latin typeface="Cambria Math" panose="02040503050406030204" pitchFamily="18" charset="0"/>
                        </a:rPr>
                        <m:t>𝐼</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𝐺</m:t>
                      </m:r>
                      <m:r>
                        <a:rPr lang="en-US" sz="2400" i="1">
                          <a:solidFill>
                            <a:srgbClr val="000000"/>
                          </a:solidFill>
                          <a:latin typeface="Cambria Math" panose="02040503050406030204" pitchFamily="18" charset="0"/>
                        </a:rPr>
                        <m:t> </m:t>
                      </m:r>
                    </m:oMath>
                  </m:oMathPara>
                </a14:m>
                <a:endParaRPr lang="en-US" sz="2400" dirty="0"/>
              </a:p>
            </p:txBody>
          </p:sp>
        </mc:Choice>
        <mc:Fallback xmlns="">
          <p:sp>
            <p:nvSpPr>
              <p:cNvPr id="16" name="Object 10">
                <a:extLst>
                  <a:ext uri="{FF2B5EF4-FFF2-40B4-BE49-F238E27FC236}">
                    <a16:creationId xmlns:a16="http://schemas.microsoft.com/office/drawing/2014/main" id="{0177B149-30EE-42AF-B533-14837E22EE53}"/>
                  </a:ext>
                </a:extLst>
              </p:cNvPr>
              <p:cNvSpPr txBox="1">
                <a:spLocks noRot="1" noChangeAspect="1" noMove="1" noResize="1" noEditPoints="1" noAdjustHandles="1" noChangeArrowheads="1" noChangeShapeType="1" noTextEdit="1"/>
              </p:cNvSpPr>
              <p:nvPr/>
            </p:nvSpPr>
            <p:spPr bwMode="auto">
              <a:xfrm>
                <a:off x="-5798" y="4251182"/>
                <a:ext cx="9143999" cy="506860"/>
              </a:xfrm>
              <a:prstGeom prst="rect">
                <a:avLst/>
              </a:prstGeom>
              <a:blipFill>
                <a:blip r:embed="rId7"/>
                <a:stretch>
                  <a:fillRect/>
                </a:stretch>
              </a:blipFill>
              <a:ln w="28575">
                <a:solidFill>
                  <a:srgbClr val="FF0000"/>
                </a:solidFill>
                <a:miter lim="800000"/>
                <a:headEnd/>
                <a:tailEnd/>
              </a:ln>
              <a:effectLst/>
              <a:extLst/>
            </p:spPr>
            <p:txBody>
              <a:bodyPr/>
              <a:lstStyle/>
              <a:p>
                <a:r>
                  <a:rPr lang="en-US">
                    <a:noFill/>
                  </a:rPr>
                  <a:t> </a:t>
                </a:r>
              </a:p>
            </p:txBody>
          </p:sp>
        </mc:Fallback>
      </mc:AlternateContent>
      <p:sp>
        <p:nvSpPr>
          <p:cNvPr id="17" name="Oval 11">
            <a:extLst>
              <a:ext uri="{FF2B5EF4-FFF2-40B4-BE49-F238E27FC236}">
                <a16:creationId xmlns:a16="http://schemas.microsoft.com/office/drawing/2014/main" id="{D3209172-91AF-43D7-B936-B3AE73A9ABCF}"/>
              </a:ext>
            </a:extLst>
          </p:cNvPr>
          <p:cNvSpPr>
            <a:spLocks noChangeArrowheads="1"/>
          </p:cNvSpPr>
          <p:nvPr/>
        </p:nvSpPr>
        <p:spPr bwMode="auto">
          <a:xfrm>
            <a:off x="8010940" y="4746668"/>
            <a:ext cx="1046920" cy="1193664"/>
          </a:xfrm>
          <a:prstGeom prst="ellipse">
            <a:avLst/>
          </a:prstGeom>
          <a:noFill/>
          <a:ln w="38100" algn="ctr">
            <a:solidFill>
              <a:srgbClr val="FF0000"/>
            </a:solidFill>
            <a:round/>
            <a:headEnd type="none" w="lg" len="med"/>
            <a:tailEnd type="none" w="lg" len="med"/>
          </a:ln>
          <a:extLst>
            <a:ext uri="{909E8E84-426E-40DD-AFC4-6F175D3DCCD1}">
              <a14:hiddenFill xmlns:a14="http://schemas.microsoft.com/office/drawing/2010/main">
                <a:solidFill>
                  <a:srgbClr val="FFFFFF"/>
                </a:solidFill>
              </a14:hiddenFill>
            </a:ext>
          </a:extLst>
        </p:spPr>
        <p:txBody>
          <a:bodyPr wrap="none"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48647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48647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6474" grpId="0" animBg="1"/>
      <p:bldP spid="7486475" grpId="0" animBg="1"/>
      <p:bldP spid="14" grpId="0" animBg="1"/>
      <p:bldP spid="15" grpId="0" animBg="1"/>
      <p:bldP spid="16" grpId="0" animBg="1"/>
      <p:bldP spid="17" grpId="0" animBg="1"/>
    </p:bldLst>
  </p:timing>
</p:sld>
</file>

<file path=ppt/slides/slide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29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41BCF5A-2B6E-4F85-908E-6C6A74D3EEF5}" type="slidenum">
              <a:rPr lang="de-DE" altLang="en-US" sz="1600" smtClean="0"/>
              <a:pPr>
                <a:spcBef>
                  <a:spcPct val="0"/>
                </a:spcBef>
                <a:buClrTx/>
                <a:buFontTx/>
                <a:buNone/>
              </a:pPr>
              <a:t>39</a:t>
            </a:fld>
            <a:r>
              <a:rPr lang="de-DE" altLang="en-US" sz="1600"/>
              <a:t> -</a:t>
            </a:r>
          </a:p>
        </p:txBody>
      </p:sp>
      <p:sp>
        <p:nvSpPr>
          <p:cNvPr id="5529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FD6BB47-4A37-44F6-9F57-43FA5CF0AF11}" type="slidenum">
              <a:rPr lang="de-DE" altLang="en-US" sz="1600" b="1"/>
              <a:pPr algn="r" eaLnBrk="1" hangingPunct="1">
                <a:spcBef>
                  <a:spcPct val="0"/>
                </a:spcBef>
                <a:buClrTx/>
                <a:buFontTx/>
                <a:buNone/>
              </a:pPr>
              <a:t>39</a:t>
            </a:fld>
            <a:r>
              <a:rPr lang="de-DE" altLang="en-US" sz="1600" b="1"/>
              <a:t> -</a:t>
            </a:r>
          </a:p>
        </p:txBody>
      </p:sp>
      <p:sp>
        <p:nvSpPr>
          <p:cNvPr id="5530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86466"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4.1.1. The "</a:t>
            </a:r>
            <a:r>
              <a:rPr lang="de-DE" sz="2400" dirty="0" err="1"/>
              <a:t>Keynesian</a:t>
            </a:r>
            <a:r>
              <a:rPr lang="de-DE" sz="2400" dirty="0"/>
              <a:t> Cross"</a:t>
            </a:r>
          </a:p>
        </p:txBody>
      </p:sp>
      <p:sp>
        <p:nvSpPr>
          <p:cNvPr id="55302" name="Rectangle 3"/>
          <p:cNvSpPr>
            <a:spLocks noGrp="1" noChangeArrowheads="1"/>
          </p:cNvSpPr>
          <p:nvPr>
            <p:ph type="body" idx="4294967295"/>
          </p:nvPr>
        </p:nvSpPr>
        <p:spPr>
          <a:xfrm>
            <a:off x="19051" y="1023600"/>
            <a:ext cx="9105898" cy="1033179"/>
          </a:xfrm>
          <a:noFill/>
        </p:spPr>
        <p:txBody>
          <a:bodyPr/>
          <a:lstStyle/>
          <a:p>
            <a:pPr marL="0" indent="0" eaLnBrk="1" hangingPunct="1">
              <a:buNone/>
            </a:pPr>
            <a:r>
              <a:rPr lang="en-US" altLang="en-US" sz="2000" dirty="0"/>
              <a:t>This result means </a:t>
            </a:r>
            <a:r>
              <a:rPr lang="en-US" altLang="en-US" sz="2000" dirty="0">
                <a:solidFill>
                  <a:srgbClr val="00FF00"/>
                </a:solidFill>
              </a:rPr>
              <a:t>GDP</a:t>
            </a:r>
            <a:r>
              <a:rPr lang="en-US" altLang="en-US" sz="2000" dirty="0"/>
              <a:t> depends now completely on the size of the consumption ratio “</a:t>
            </a:r>
            <a:r>
              <a:rPr lang="en-US" altLang="en-US" sz="2000" dirty="0">
                <a:solidFill>
                  <a:srgbClr val="00FF00"/>
                </a:solidFill>
              </a:rPr>
              <a:t>c</a:t>
            </a:r>
            <a:r>
              <a:rPr lang="en-US" altLang="en-US" sz="2000" dirty="0"/>
              <a:t>” and the level of investment “</a:t>
            </a:r>
            <a:r>
              <a:rPr lang="en-US" altLang="en-US" sz="2000" dirty="0">
                <a:solidFill>
                  <a:srgbClr val="00FF00"/>
                </a:solidFill>
              </a:rPr>
              <a:t>I</a:t>
            </a:r>
            <a:r>
              <a:rPr lang="en-US" altLang="en-US" sz="2000" dirty="0"/>
              <a:t>” and government consumption “</a:t>
            </a:r>
            <a:r>
              <a:rPr lang="en-US" altLang="en-US" sz="2000" dirty="0">
                <a:solidFill>
                  <a:srgbClr val="00FF00"/>
                </a:solidFill>
              </a:rPr>
              <a:t>G</a:t>
            </a:r>
            <a:r>
              <a:rPr lang="en-US" altLang="en-US" sz="2000" dirty="0"/>
              <a:t>”:</a:t>
            </a:r>
            <a:endParaRPr lang="en-US" altLang="en-US" sz="2200" dirty="0"/>
          </a:p>
          <a:p>
            <a:pPr marL="571500" indent="-571500" eaLnBrk="1" hangingPunct="1">
              <a:buFont typeface="Arial Unicode MS" pitchFamily="34" charset="-128"/>
              <a:buNone/>
            </a:pPr>
            <a:endParaRPr lang="en-US" altLang="en-US" sz="2200" dirty="0"/>
          </a:p>
        </p:txBody>
      </p:sp>
      <mc:AlternateContent xmlns:mc="http://schemas.openxmlformats.org/markup-compatibility/2006" xmlns:a14="http://schemas.microsoft.com/office/drawing/2010/main">
        <mc:Choice Requires="a14">
          <p:sp>
            <p:nvSpPr>
              <p:cNvPr id="7486473" name="Object 9"/>
              <p:cNvSpPr txBox="1"/>
              <p:nvPr/>
            </p:nvSpPr>
            <p:spPr bwMode="auto">
              <a:xfrm>
                <a:off x="2071" y="4155987"/>
                <a:ext cx="9144000" cy="2697251"/>
              </a:xfrm>
              <a:prstGeom prst="rect">
                <a:avLst/>
              </a:prstGeom>
              <a:solidFill>
                <a:srgbClr val="FFFF99"/>
              </a:solidFill>
              <a:ln w="28575">
                <a:solidFill>
                  <a:srgbClr val="FF0000"/>
                </a:solidFill>
                <a:miter lim="800000"/>
                <a:headEnd/>
                <a:tailEnd/>
              </a:ln>
              <a:effectLst/>
              <a:extLst/>
            </p:spPr>
            <p:txBody>
              <a:bodyPr>
                <a:noAutofit/>
              </a:bodyPr>
              <a:lstStyle/>
              <a:p>
                <a:pPr/>
                <a14:m>
                  <m:oMathPara xmlns:m="http://schemas.openxmlformats.org/officeDocument/2006/math">
                    <m:oMathParaPr>
                      <m:jc m:val="centerGroup"/>
                    </m:oMathParaPr>
                    <m:oMath xmlns:m="http://schemas.openxmlformats.org/officeDocument/2006/math">
                      <m:r>
                        <a:rPr lang="en-US" sz="2400" i="1" smtClean="0">
                          <a:solidFill>
                            <a:srgbClr val="000000"/>
                          </a:solidFill>
                          <a:latin typeface="Cambria Math" panose="02040503050406030204" pitchFamily="18" charset="0"/>
                        </a:rPr>
                        <m:t>𝑌</m:t>
                      </m:r>
                      <m:r>
                        <a:rPr lang="en-US" sz="2400" i="1" smtClean="0">
                          <a:solidFill>
                            <a:srgbClr val="000000"/>
                          </a:solidFill>
                          <a:latin typeface="Cambria Math" panose="02040503050406030204" pitchFamily="18" charset="0"/>
                        </a:rPr>
                        <m:t>   =   </m:t>
                      </m:r>
                      <m:r>
                        <a:rPr lang="en-US" sz="2400" i="1" smtClean="0">
                          <a:solidFill>
                            <a:srgbClr val="000000"/>
                          </a:solidFill>
                          <a:latin typeface="Cambria Math" panose="02040503050406030204" pitchFamily="18" charset="0"/>
                        </a:rPr>
                        <m:t>𝐼</m:t>
                      </m:r>
                      <m:r>
                        <a:rPr lang="en-US" sz="2400" i="1" smtClean="0">
                          <a:solidFill>
                            <a:srgbClr val="000000"/>
                          </a:solidFill>
                          <a:latin typeface="Cambria Math" panose="02040503050406030204" pitchFamily="18" charset="0"/>
                        </a:rPr>
                        <m:t>   ∗ </m:t>
                      </m:r>
                      <m:f>
                        <m:fPr>
                          <m:ctrlPr>
                            <a:rPr lang="en-US" sz="2400" i="1">
                              <a:solidFill>
                                <a:srgbClr val="000000"/>
                              </a:solidFill>
                              <a:latin typeface="Cambria Math" panose="02040503050406030204" pitchFamily="18" charset="0"/>
                            </a:rPr>
                          </m:ctrlPr>
                        </m:fPr>
                        <m:num>
                          <m:r>
                            <a:rPr lang="en-US" sz="2400" i="1">
                              <a:solidFill>
                                <a:srgbClr val="000000"/>
                              </a:solidFill>
                              <a:latin typeface="Cambria Math" panose="02040503050406030204" pitchFamily="18" charset="0"/>
                            </a:rPr>
                            <m:t>1</m:t>
                          </m:r>
                        </m:num>
                        <m:den>
                          <m:r>
                            <a:rPr lang="en-US" sz="2400" i="1">
                              <a:solidFill>
                                <a:srgbClr val="000000"/>
                              </a:solidFill>
                              <a:latin typeface="Cambria Math" panose="02040503050406030204" pitchFamily="18" charset="0"/>
                            </a:rPr>
                            <m:t>1−</m:t>
                          </m:r>
                          <m:r>
                            <a:rPr lang="en-US" sz="2400" i="1">
                              <a:solidFill>
                                <a:srgbClr val="000000"/>
                              </a:solidFill>
                              <a:latin typeface="Cambria Math" panose="02040503050406030204" pitchFamily="18" charset="0"/>
                            </a:rPr>
                            <m:t>𝑐</m:t>
                          </m:r>
                        </m:den>
                      </m:f>
                      <m:r>
                        <a:rPr lang="en-US" sz="2400" i="1">
                          <a:solidFill>
                            <a:srgbClr val="000000"/>
                          </a:solidFill>
                          <a:latin typeface="Cambria Math" panose="02040503050406030204" pitchFamily="18" charset="0"/>
                        </a:rPr>
                        <m:t>    </m:t>
                      </m:r>
                      <m:r>
                        <a:rPr lang="de-DE" sz="2400" b="0" i="1" smtClean="0">
                          <a:solidFill>
                            <a:srgbClr val="000000"/>
                          </a:solidFill>
                          <a:latin typeface="Cambria Math" panose="02040503050406030204" pitchFamily="18" charset="0"/>
                        </a:rPr>
                        <m:t> </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𝐺</m:t>
                      </m:r>
                      <m:r>
                        <a:rPr lang="en-US" sz="2400" i="1">
                          <a:solidFill>
                            <a:srgbClr val="000000"/>
                          </a:solidFill>
                          <a:latin typeface="Cambria Math" panose="02040503050406030204" pitchFamily="18" charset="0"/>
                        </a:rPr>
                        <m:t>   ∗   </m:t>
                      </m:r>
                      <m:f>
                        <m:fPr>
                          <m:ctrlPr>
                            <a:rPr lang="en-US" sz="2400" i="1">
                              <a:solidFill>
                                <a:srgbClr val="000000"/>
                              </a:solidFill>
                              <a:latin typeface="Cambria Math" panose="02040503050406030204" pitchFamily="18" charset="0"/>
                            </a:rPr>
                          </m:ctrlPr>
                        </m:fPr>
                        <m:num>
                          <m:r>
                            <a:rPr lang="en-US" sz="2400" i="1">
                              <a:solidFill>
                                <a:srgbClr val="000000"/>
                              </a:solidFill>
                              <a:latin typeface="Cambria Math" panose="02040503050406030204" pitchFamily="18" charset="0"/>
                            </a:rPr>
                            <m:t>1</m:t>
                          </m:r>
                        </m:num>
                        <m:den>
                          <m:r>
                            <a:rPr lang="en-US" sz="2400" i="1">
                              <a:solidFill>
                                <a:srgbClr val="000000"/>
                              </a:solidFill>
                              <a:latin typeface="Cambria Math" panose="02040503050406030204" pitchFamily="18" charset="0"/>
                            </a:rPr>
                            <m:t>1−</m:t>
                          </m:r>
                          <m:r>
                            <a:rPr lang="en-US" sz="2400" i="1">
                              <a:solidFill>
                                <a:srgbClr val="000000"/>
                              </a:solidFill>
                              <a:latin typeface="Cambria Math" panose="02040503050406030204" pitchFamily="18" charset="0"/>
                            </a:rPr>
                            <m:t>𝑐</m:t>
                          </m:r>
                        </m:den>
                      </m:f>
                    </m:oMath>
                    <m:oMath xmlns:m="http://schemas.openxmlformats.org/officeDocument/2006/math">
                      <m:r>
                        <a:rPr lang="en-US" sz="2400" i="1">
                          <a:solidFill>
                            <a:srgbClr val="000000"/>
                          </a:solidFill>
                          <a:latin typeface="Cambria Math" panose="02040503050406030204" pitchFamily="18" charset="0"/>
                        </a:rPr>
                        <m:t>𝑌</m:t>
                      </m:r>
                      <m:r>
                        <a:rPr lang="en-US" sz="2400" i="1">
                          <a:solidFill>
                            <a:srgbClr val="000000"/>
                          </a:solidFill>
                          <a:latin typeface="Cambria Math" panose="02040503050406030204" pitchFamily="18" charset="0"/>
                        </a:rPr>
                        <m:t>   =   5  ∗ </m:t>
                      </m:r>
                      <m:f>
                        <m:fPr>
                          <m:ctrlPr>
                            <a:rPr lang="en-US" sz="2400" i="1">
                              <a:solidFill>
                                <a:srgbClr val="000000"/>
                              </a:solidFill>
                              <a:latin typeface="Cambria Math" panose="02040503050406030204" pitchFamily="18" charset="0"/>
                            </a:rPr>
                          </m:ctrlPr>
                        </m:fPr>
                        <m:num>
                          <m:r>
                            <a:rPr lang="en-US" sz="2400" i="1">
                              <a:solidFill>
                                <a:srgbClr val="000000"/>
                              </a:solidFill>
                              <a:latin typeface="Cambria Math" panose="02040503050406030204" pitchFamily="18" charset="0"/>
                            </a:rPr>
                            <m:t>1</m:t>
                          </m:r>
                        </m:num>
                        <m:den>
                          <m:r>
                            <a:rPr lang="en-US" sz="2400" i="1">
                              <a:solidFill>
                                <a:srgbClr val="000000"/>
                              </a:solidFill>
                              <a:latin typeface="Cambria Math" panose="02040503050406030204" pitchFamily="18" charset="0"/>
                            </a:rPr>
                            <m:t>1−0,5</m:t>
                          </m:r>
                        </m:den>
                      </m:f>
                      <m:r>
                        <a:rPr lang="en-US" sz="2400" i="1">
                          <a:solidFill>
                            <a:srgbClr val="000000"/>
                          </a:solidFill>
                          <a:latin typeface="Cambria Math" panose="02040503050406030204" pitchFamily="18" charset="0"/>
                        </a:rPr>
                        <m:t>    +   5  ∗ </m:t>
                      </m:r>
                      <m:f>
                        <m:fPr>
                          <m:ctrlPr>
                            <a:rPr lang="en-US" sz="2400" i="1">
                              <a:solidFill>
                                <a:srgbClr val="000000"/>
                              </a:solidFill>
                              <a:latin typeface="Cambria Math" panose="02040503050406030204" pitchFamily="18" charset="0"/>
                            </a:rPr>
                          </m:ctrlPr>
                        </m:fPr>
                        <m:num>
                          <m:r>
                            <a:rPr lang="en-US" sz="2400" i="1">
                              <a:solidFill>
                                <a:srgbClr val="000000"/>
                              </a:solidFill>
                              <a:latin typeface="Cambria Math" panose="02040503050406030204" pitchFamily="18" charset="0"/>
                            </a:rPr>
                            <m:t>1</m:t>
                          </m:r>
                        </m:num>
                        <m:den>
                          <m:r>
                            <a:rPr lang="en-US" sz="2400" i="1">
                              <a:solidFill>
                                <a:srgbClr val="000000"/>
                              </a:solidFill>
                              <a:latin typeface="Cambria Math" panose="02040503050406030204" pitchFamily="18" charset="0"/>
                            </a:rPr>
                            <m:t>1−0,5</m:t>
                          </m:r>
                        </m:den>
                      </m:f>
                    </m:oMath>
                  </m:oMathPara>
                </a14:m>
                <a:endParaRPr lang="de-DE" sz="2400" i="1" dirty="0">
                  <a:solidFill>
                    <a:srgbClr val="000000"/>
                  </a:solidFill>
                  <a:latin typeface="Cambria Math" panose="02040503050406030204" pitchFamily="18" charset="0"/>
                </a:endParaRPr>
              </a:p>
              <a:p>
                <a:endParaRPr lang="de-DE" sz="2400" i="1" dirty="0">
                  <a:solidFill>
                    <a:srgbClr val="000000"/>
                  </a:solidFill>
                  <a:latin typeface="Cambria Math" panose="02040503050406030204" pitchFamily="18" charset="0"/>
                </a:endParaRPr>
              </a:p>
              <a:p>
                <a:pPr/>
                <a14:m>
                  <m:oMathPara xmlns:m="http://schemas.openxmlformats.org/officeDocument/2006/math">
                    <m:oMathParaPr>
                      <m:jc m:val="left"/>
                    </m:oMathParaPr>
                    <m:oMath xmlns:m="http://schemas.openxmlformats.org/officeDocument/2006/math">
                      <m:r>
                        <a:rPr lang="de-DE" sz="2400" b="0" i="1" smtClean="0">
                          <a:solidFill>
                            <a:srgbClr val="000000"/>
                          </a:solidFill>
                          <a:latin typeface="Cambria Math" panose="02040503050406030204" pitchFamily="18" charset="0"/>
                        </a:rPr>
                        <m:t>                        </m:t>
                      </m:r>
                      <m:r>
                        <a:rPr lang="en-US" sz="2400" i="1">
                          <a:solidFill>
                            <a:srgbClr val="000000"/>
                          </a:solidFill>
                          <a:latin typeface="Cambria Math" panose="02040503050406030204" pitchFamily="18" charset="0"/>
                        </a:rPr>
                        <m:t>𝑌</m:t>
                      </m:r>
                      <m:r>
                        <a:rPr lang="en-US" sz="2400" i="1">
                          <a:solidFill>
                            <a:srgbClr val="000000"/>
                          </a:solidFill>
                          <a:latin typeface="Cambria Math" panose="02040503050406030204" pitchFamily="18" charset="0"/>
                        </a:rPr>
                        <m:t>   =   5  ∗      2           +   5  ∗       2</m:t>
                      </m:r>
                    </m:oMath>
                    <m:oMath xmlns:m="http://schemas.openxmlformats.org/officeDocument/2006/math">
                      <m:r>
                        <a:rPr lang="en-US" sz="2400" i="1">
                          <a:solidFill>
                            <a:srgbClr val="000000"/>
                          </a:solidFill>
                          <a:latin typeface="Cambria Math" panose="02040503050406030204" pitchFamily="18" charset="0"/>
                        </a:rPr>
                        <m:t>    </m:t>
                      </m:r>
                      <m:r>
                        <a:rPr lang="de-DE" sz="2400" b="0" i="1" smtClean="0">
                          <a:solidFill>
                            <a:srgbClr val="000000"/>
                          </a:solidFill>
                          <a:latin typeface="Cambria Math" panose="02040503050406030204" pitchFamily="18" charset="0"/>
                        </a:rPr>
                        <m:t>                  </m:t>
                      </m:r>
                      <m:r>
                        <a:rPr lang="en-US" sz="2400" i="1">
                          <a:solidFill>
                            <a:srgbClr val="000000"/>
                          </a:solidFill>
                          <a:latin typeface="Cambria Math" panose="02040503050406030204" pitchFamily="18" charset="0"/>
                        </a:rPr>
                        <m:t>𝑌</m:t>
                      </m:r>
                      <m:r>
                        <a:rPr lang="en-US" sz="2400" i="1">
                          <a:solidFill>
                            <a:srgbClr val="000000"/>
                          </a:solidFill>
                          <a:latin typeface="Cambria Math" panose="02040503050406030204" pitchFamily="18" charset="0"/>
                        </a:rPr>
                        <m:t>   =                                   20</m:t>
                      </m:r>
                    </m:oMath>
                  </m:oMathPara>
                </a14:m>
                <a:endParaRPr lang="en-US" sz="2400" dirty="0"/>
              </a:p>
            </p:txBody>
          </p:sp>
        </mc:Choice>
        <mc:Fallback xmlns="">
          <p:sp>
            <p:nvSpPr>
              <p:cNvPr id="7486473" name="Object 9"/>
              <p:cNvSpPr txBox="1">
                <a:spLocks noRot="1" noChangeAspect="1" noMove="1" noResize="1" noEditPoints="1" noAdjustHandles="1" noChangeArrowheads="1" noChangeShapeType="1" noTextEdit="1"/>
              </p:cNvSpPr>
              <p:nvPr/>
            </p:nvSpPr>
            <p:spPr bwMode="auto">
              <a:xfrm>
                <a:off x="2071" y="4155987"/>
                <a:ext cx="9144000" cy="2697251"/>
              </a:xfrm>
              <a:prstGeom prst="rect">
                <a:avLst/>
              </a:prstGeom>
              <a:blipFill>
                <a:blip r:embed="rId3"/>
                <a:stretch>
                  <a:fillRect/>
                </a:stretch>
              </a:blipFill>
              <a:ln w="28575">
                <a:solidFill>
                  <a:srgbClr val="FF0000"/>
                </a:solidFill>
                <a:miter lim="800000"/>
                <a:headEnd/>
                <a:tailEnd/>
              </a:ln>
              <a:effectLs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486474" name="Object 10"/>
              <p:cNvSpPr txBox="1"/>
              <p:nvPr/>
            </p:nvSpPr>
            <p:spPr bwMode="auto">
              <a:xfrm>
                <a:off x="-5798" y="2109787"/>
                <a:ext cx="9143999" cy="911802"/>
              </a:xfrm>
              <a:prstGeom prst="rect">
                <a:avLst/>
              </a:prstGeom>
              <a:solidFill>
                <a:srgbClr val="FFFF99"/>
              </a:solidFill>
              <a:ln w="28575">
                <a:solidFill>
                  <a:srgbClr val="FF0000"/>
                </a:solidFill>
                <a:miter lim="800000"/>
                <a:headEnd/>
                <a:tailEnd/>
              </a:ln>
              <a:effectLst/>
              <a:extLst/>
            </p:spPr>
            <p:txBody>
              <a:bodyPr>
                <a:normAutofit/>
              </a:bodyPr>
              <a:lstStyle/>
              <a:p>
                <a:pPr/>
                <a14:m>
                  <m:oMathPara xmlns:m="http://schemas.openxmlformats.org/officeDocument/2006/math">
                    <m:oMathParaPr>
                      <m:jc m:val="left"/>
                    </m:oMathParaPr>
                    <m:oMath xmlns:m="http://schemas.openxmlformats.org/officeDocument/2006/math">
                      <m:r>
                        <a:rPr lang="de-DE" sz="2400" b="0" i="1" smtClean="0">
                          <a:solidFill>
                            <a:srgbClr val="000000"/>
                          </a:solidFill>
                          <a:latin typeface="Cambria Math" panose="02040503050406030204" pitchFamily="18" charset="0"/>
                        </a:rPr>
                        <m:t>     </m:t>
                      </m:r>
                      <m:r>
                        <a:rPr lang="en-US" sz="2400" i="1">
                          <a:solidFill>
                            <a:srgbClr val="000000"/>
                          </a:solidFill>
                          <a:latin typeface="Cambria Math" panose="02040503050406030204" pitchFamily="18" charset="0"/>
                        </a:rPr>
                        <m:t>&lt;=&gt;   </m:t>
                      </m:r>
                      <m:r>
                        <a:rPr lang="en-US" sz="2400" i="1">
                          <a:solidFill>
                            <a:srgbClr val="000000"/>
                          </a:solidFill>
                          <a:latin typeface="Cambria Math" panose="02040503050406030204" pitchFamily="18" charset="0"/>
                        </a:rPr>
                        <m:t>𝑌</m:t>
                      </m:r>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𝐼</m:t>
                      </m:r>
                      <m:r>
                        <a:rPr lang="en-US" sz="2400" i="1">
                          <a:solidFill>
                            <a:srgbClr val="000000"/>
                          </a:solidFill>
                          <a:latin typeface="Cambria Math" panose="02040503050406030204" pitchFamily="18" charset="0"/>
                        </a:rPr>
                        <m:t> ∗ </m:t>
                      </m:r>
                      <m:f>
                        <m:fPr>
                          <m:ctrlPr>
                            <a:rPr lang="en-US" sz="2400" i="1">
                              <a:solidFill>
                                <a:srgbClr val="000000"/>
                              </a:solidFill>
                              <a:latin typeface="Cambria Math" panose="02040503050406030204" pitchFamily="18" charset="0"/>
                            </a:rPr>
                          </m:ctrlPr>
                        </m:fPr>
                        <m:num>
                          <m:r>
                            <a:rPr lang="en-US" sz="2400" i="1">
                              <a:solidFill>
                                <a:srgbClr val="000000"/>
                              </a:solidFill>
                              <a:latin typeface="Cambria Math" panose="02040503050406030204" pitchFamily="18" charset="0"/>
                            </a:rPr>
                            <m:t>1</m:t>
                          </m:r>
                        </m:num>
                        <m:den>
                          <m:d>
                            <m:dPr>
                              <m:ctrlPr>
                                <a:rPr lang="en-US" sz="2400" i="1">
                                  <a:solidFill>
                                    <a:srgbClr val="000000"/>
                                  </a:solidFill>
                                  <a:latin typeface="Cambria Math" panose="02040503050406030204" pitchFamily="18" charset="0"/>
                                </a:rPr>
                              </m:ctrlPr>
                            </m:dPr>
                            <m:e>
                              <m:r>
                                <a:rPr lang="en-US" sz="2400" i="1">
                                  <a:solidFill>
                                    <a:srgbClr val="000000"/>
                                  </a:solidFill>
                                  <a:latin typeface="Cambria Math" panose="02040503050406030204" pitchFamily="18" charset="0"/>
                                </a:rPr>
                                <m:t>1−</m:t>
                              </m:r>
                              <m:r>
                                <a:rPr lang="en-US" sz="2400" i="1">
                                  <a:solidFill>
                                    <a:srgbClr val="000000"/>
                                  </a:solidFill>
                                  <a:latin typeface="Cambria Math" panose="02040503050406030204" pitchFamily="18" charset="0"/>
                                </a:rPr>
                                <m:t>𝑐</m:t>
                              </m:r>
                            </m:e>
                          </m:d>
                        </m:den>
                      </m:f>
                      <m:r>
                        <a:rPr lang="en-US" sz="2400" i="1">
                          <a:solidFill>
                            <a:srgbClr val="000000"/>
                          </a:solidFill>
                          <a:latin typeface="Cambria Math" panose="02040503050406030204" pitchFamily="18" charset="0"/>
                        </a:rPr>
                        <m:t>  +     </m:t>
                      </m:r>
                      <m:r>
                        <a:rPr lang="en-US" sz="2400" i="1">
                          <a:solidFill>
                            <a:srgbClr val="000000"/>
                          </a:solidFill>
                          <a:latin typeface="Cambria Math" panose="02040503050406030204" pitchFamily="18" charset="0"/>
                        </a:rPr>
                        <m:t>𝐺</m:t>
                      </m:r>
                      <m:r>
                        <a:rPr lang="en-US" sz="2400" i="1">
                          <a:solidFill>
                            <a:srgbClr val="000000"/>
                          </a:solidFill>
                          <a:latin typeface="Cambria Math" panose="02040503050406030204" pitchFamily="18" charset="0"/>
                        </a:rPr>
                        <m:t> ∗ </m:t>
                      </m:r>
                      <m:f>
                        <m:fPr>
                          <m:ctrlPr>
                            <a:rPr lang="en-US" sz="2400" i="1">
                              <a:solidFill>
                                <a:srgbClr val="000000"/>
                              </a:solidFill>
                              <a:latin typeface="Cambria Math" panose="02040503050406030204" pitchFamily="18" charset="0"/>
                            </a:rPr>
                          </m:ctrlPr>
                        </m:fPr>
                        <m:num>
                          <m:r>
                            <a:rPr lang="en-US" sz="2400" i="1">
                              <a:solidFill>
                                <a:srgbClr val="000000"/>
                              </a:solidFill>
                              <a:latin typeface="Cambria Math" panose="02040503050406030204" pitchFamily="18" charset="0"/>
                            </a:rPr>
                            <m:t>1</m:t>
                          </m:r>
                        </m:num>
                        <m:den>
                          <m:d>
                            <m:dPr>
                              <m:ctrlPr>
                                <a:rPr lang="en-US" sz="2400" i="1">
                                  <a:solidFill>
                                    <a:srgbClr val="000000"/>
                                  </a:solidFill>
                                  <a:latin typeface="Cambria Math" panose="02040503050406030204" pitchFamily="18" charset="0"/>
                                </a:rPr>
                              </m:ctrlPr>
                            </m:dPr>
                            <m:e>
                              <m:r>
                                <a:rPr lang="en-US" sz="2400" i="1">
                                  <a:solidFill>
                                    <a:srgbClr val="000000"/>
                                  </a:solidFill>
                                  <a:latin typeface="Cambria Math" panose="02040503050406030204" pitchFamily="18" charset="0"/>
                                </a:rPr>
                                <m:t>1−</m:t>
                              </m:r>
                              <m:r>
                                <a:rPr lang="en-US" sz="2400" i="1">
                                  <a:solidFill>
                                    <a:srgbClr val="000000"/>
                                  </a:solidFill>
                                  <a:latin typeface="Cambria Math" panose="02040503050406030204" pitchFamily="18" charset="0"/>
                                </a:rPr>
                                <m:t>𝑐</m:t>
                              </m:r>
                            </m:e>
                          </m:d>
                        </m:den>
                      </m:f>
                    </m:oMath>
                  </m:oMathPara>
                </a14:m>
                <a:endParaRPr lang="en-US" sz="2400" dirty="0"/>
              </a:p>
            </p:txBody>
          </p:sp>
        </mc:Choice>
        <mc:Fallback xmlns="">
          <p:sp>
            <p:nvSpPr>
              <p:cNvPr id="7486474" name="Object 10"/>
              <p:cNvSpPr txBox="1">
                <a:spLocks noRot="1" noChangeAspect="1" noMove="1" noResize="1" noEditPoints="1" noAdjustHandles="1" noChangeArrowheads="1" noChangeShapeType="1" noTextEdit="1"/>
              </p:cNvSpPr>
              <p:nvPr/>
            </p:nvSpPr>
            <p:spPr bwMode="auto">
              <a:xfrm>
                <a:off x="-5798" y="2109787"/>
                <a:ext cx="9143999" cy="911802"/>
              </a:xfrm>
              <a:prstGeom prst="rect">
                <a:avLst/>
              </a:prstGeom>
              <a:blipFill>
                <a:blip r:embed="rId4"/>
                <a:stretch>
                  <a:fillRect/>
                </a:stretch>
              </a:blipFill>
              <a:ln w="28575">
                <a:solidFill>
                  <a:srgbClr val="FF0000"/>
                </a:solidFill>
                <a:miter lim="800000"/>
                <a:headEnd/>
                <a:tailEnd/>
              </a:ln>
              <a:effectLst/>
              <a:extLst/>
            </p:spPr>
            <p:txBody>
              <a:bodyPr/>
              <a:lstStyle/>
              <a:p>
                <a:r>
                  <a:rPr lang="en-US">
                    <a:noFill/>
                  </a:rPr>
                  <a:t> </a:t>
                </a:r>
              </a:p>
            </p:txBody>
          </p:sp>
        </mc:Fallback>
      </mc:AlternateContent>
      <p:sp>
        <p:nvSpPr>
          <p:cNvPr id="17" name="Rectangle 3">
            <a:extLst>
              <a:ext uri="{FF2B5EF4-FFF2-40B4-BE49-F238E27FC236}">
                <a16:creationId xmlns:a16="http://schemas.microsoft.com/office/drawing/2014/main" id="{2357B0A1-E680-4327-92FC-DF99281D1CBD}"/>
              </a:ext>
            </a:extLst>
          </p:cNvPr>
          <p:cNvSpPr txBox="1">
            <a:spLocks noChangeArrowheads="1"/>
          </p:cNvSpPr>
          <p:nvPr/>
        </p:nvSpPr>
        <p:spPr bwMode="auto">
          <a:xfrm>
            <a:off x="0" y="3132963"/>
            <a:ext cx="9124949" cy="1033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rgbClr val="FF0000"/>
              </a:buClr>
              <a:buFont typeface="Arial Unicode MS" pitchFamily="34" charset="-128"/>
              <a:buChar char="➤"/>
              <a:defRPr sz="2400">
                <a:solidFill>
                  <a:schemeClr val="tx1"/>
                </a:solidFill>
                <a:latin typeface="+mn-lt"/>
                <a:ea typeface="+mn-ea"/>
                <a:cs typeface="+mn-cs"/>
              </a:defRPr>
            </a:lvl1pPr>
            <a:lvl2pPr marL="742950" indent="-285750" algn="l" rtl="0" eaLnBrk="0" fontAlgn="base" hangingPunct="0">
              <a:spcBef>
                <a:spcPct val="20000"/>
              </a:spcBef>
              <a:spcAft>
                <a:spcPct val="0"/>
              </a:spcAft>
              <a:buClr>
                <a:srgbClr val="FF0000"/>
              </a:buClr>
              <a:buFont typeface="Arial Unicode MS" pitchFamily="34" charset="-128"/>
              <a:buChar char="■"/>
              <a:defRPr sz="2200">
                <a:solidFill>
                  <a:schemeClr val="tx1"/>
                </a:solidFill>
                <a:latin typeface="+mn-lt"/>
              </a:defRPr>
            </a:lvl2pPr>
            <a:lvl3pPr marL="1143000" indent="-228600" algn="l" rtl="0" eaLnBrk="0" fontAlgn="base" hangingPunct="0">
              <a:spcBef>
                <a:spcPct val="20000"/>
              </a:spcBef>
              <a:spcAft>
                <a:spcPct val="0"/>
              </a:spcAft>
              <a:buClr>
                <a:srgbClr val="FF0000"/>
              </a:buClr>
              <a:buSzPct val="120000"/>
              <a:buFont typeface="Arial Unicode MS" pitchFamily="34" charset="-128"/>
              <a:buChar char="◆"/>
              <a:defRPr sz="2000">
                <a:solidFill>
                  <a:schemeClr val="tx1"/>
                </a:solidFill>
                <a:latin typeface="+mn-lt"/>
              </a:defRPr>
            </a:lvl3pPr>
            <a:lvl4pPr marL="1600200" indent="-228600" algn="l" rtl="0" eaLnBrk="0" fontAlgn="base" hangingPunct="0">
              <a:spcBef>
                <a:spcPct val="20000"/>
              </a:spcBef>
              <a:spcAft>
                <a:spcPct val="0"/>
              </a:spcAft>
              <a:buClr>
                <a:srgbClr val="FF0000"/>
              </a:buClr>
              <a:buSzPct val="80000"/>
              <a:buFont typeface="Wingdings"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mn-lt"/>
              </a:defRPr>
            </a:lvl5pPr>
            <a:lvl6pPr marL="25146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6pPr>
            <a:lvl7pPr marL="29718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7pPr>
            <a:lvl8pPr marL="34290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8pPr>
            <a:lvl9pPr marL="3886200" indent="-228600" algn="l" rtl="0" fontAlgn="base">
              <a:spcBef>
                <a:spcPct val="20000"/>
              </a:spcBef>
              <a:spcAft>
                <a:spcPct val="0"/>
              </a:spcAft>
              <a:buClr>
                <a:srgbClr val="FF0000"/>
              </a:buClr>
              <a:buSzPct val="60000"/>
              <a:buFont typeface="Wingdings" pitchFamily="2" charset="2"/>
              <a:buChar char="l"/>
              <a:defRPr sz="2000">
                <a:solidFill>
                  <a:schemeClr val="tx1"/>
                </a:solidFill>
                <a:latin typeface="+mn-lt"/>
              </a:defRPr>
            </a:lvl9pPr>
          </a:lstStyle>
          <a:p>
            <a:pPr marL="0" indent="0" eaLnBrk="1" hangingPunct="1">
              <a:buFont typeface="Arial Unicode MS" pitchFamily="34" charset="-128"/>
              <a:buNone/>
            </a:pPr>
            <a:r>
              <a:rPr lang="en-US" altLang="en-US" sz="2000" kern="0" dirty="0"/>
              <a:t>For example, if we assume that the consumption ratio </a:t>
            </a:r>
            <a:r>
              <a:rPr lang="en-US" altLang="en-US" sz="2000" kern="0" dirty="0">
                <a:solidFill>
                  <a:srgbClr val="00FF00"/>
                </a:solidFill>
              </a:rPr>
              <a:t>c = 50%</a:t>
            </a:r>
            <a:r>
              <a:rPr lang="en-US" altLang="en-US" sz="2000" kern="0" dirty="0"/>
              <a:t>, the level of investment </a:t>
            </a:r>
            <a:r>
              <a:rPr lang="en-US" altLang="en-US" sz="2000" kern="0" dirty="0">
                <a:solidFill>
                  <a:srgbClr val="00FF00"/>
                </a:solidFill>
              </a:rPr>
              <a:t>I = 5</a:t>
            </a:r>
            <a:r>
              <a:rPr lang="en-US" altLang="en-US" sz="2000" kern="0" dirty="0"/>
              <a:t> and government consumption </a:t>
            </a:r>
            <a:r>
              <a:rPr lang="en-US" altLang="en-US" sz="2000" kern="0" dirty="0">
                <a:solidFill>
                  <a:srgbClr val="00FF00"/>
                </a:solidFill>
              </a:rPr>
              <a:t>G = 5</a:t>
            </a:r>
            <a:r>
              <a:rPr lang="en-US" altLang="en-US" sz="2000" kern="0" dirty="0"/>
              <a:t>, the multiplier </a:t>
            </a:r>
            <a:r>
              <a:rPr lang="en-US" altLang="en-US" sz="2000" kern="0" dirty="0">
                <a:solidFill>
                  <a:srgbClr val="00FF00"/>
                </a:solidFill>
              </a:rPr>
              <a:t>1/(1-0,5) =2</a:t>
            </a:r>
            <a:r>
              <a:rPr lang="en-US" altLang="en-US" sz="2000" kern="0" dirty="0"/>
              <a:t> and the resulting GDP of </a:t>
            </a:r>
            <a:r>
              <a:rPr lang="en-US" altLang="en-US" sz="2000" kern="0" dirty="0">
                <a:solidFill>
                  <a:srgbClr val="00FF00"/>
                </a:solidFill>
              </a:rPr>
              <a:t>Y = 20</a:t>
            </a:r>
            <a:r>
              <a:rPr lang="en-US" altLang="en-US" sz="2000" kern="0" dirty="0"/>
              <a:t>:</a:t>
            </a:r>
            <a:endParaRPr lang="en-US" altLang="en-US" sz="2200" kern="0" dirty="0"/>
          </a:p>
          <a:p>
            <a:pPr marL="571500" indent="-571500" eaLnBrk="1" hangingPunct="1">
              <a:buFont typeface="Arial Unicode MS" pitchFamily="34" charset="-128"/>
              <a:buNone/>
            </a:pPr>
            <a:endParaRPr lang="en-US" altLang="en-US" sz="2200" kern="0" dirty="0"/>
          </a:p>
        </p:txBody>
      </p:sp>
    </p:spTree>
    <p:extLst>
      <p:ext uri="{BB962C8B-B14F-4D97-AF65-F5344CB8AC3E}">
        <p14:creationId xmlns:p14="http://schemas.microsoft.com/office/powerpoint/2010/main" val="5152717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4864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6473" grpId="0" animBg="1"/>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48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916203E-B4BA-453D-9D04-FE72273E9E96}" type="slidenum">
              <a:rPr lang="de-DE" altLang="en-US" sz="1600" smtClean="0"/>
              <a:pPr>
                <a:spcBef>
                  <a:spcPct val="0"/>
                </a:spcBef>
                <a:buClrTx/>
                <a:buFontTx/>
                <a:buNone/>
              </a:pPr>
              <a:t>4</a:t>
            </a:fld>
            <a:r>
              <a:rPr lang="de-DE" altLang="en-US" sz="1600"/>
              <a:t> -</a:t>
            </a:r>
          </a:p>
        </p:txBody>
      </p:sp>
      <p:sp>
        <p:nvSpPr>
          <p:cNvPr id="2048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26CD4CF-5AAC-4E14-971E-9297F487E719}" type="slidenum">
              <a:rPr lang="de-DE" altLang="en-US" sz="1600" b="1"/>
              <a:pPr algn="r" eaLnBrk="1" hangingPunct="1">
                <a:spcBef>
                  <a:spcPct val="0"/>
                </a:spcBef>
                <a:buClrTx/>
                <a:buFontTx/>
                <a:buNone/>
              </a:pPr>
              <a:t>4</a:t>
            </a:fld>
            <a:r>
              <a:rPr lang="de-DE" altLang="en-US" sz="1600" b="1"/>
              <a:t> -</a:t>
            </a:r>
          </a:p>
        </p:txBody>
      </p:sp>
      <p:sp>
        <p:nvSpPr>
          <p:cNvPr id="2048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02498" name="Rectangle 2"/>
          <p:cNvSpPr>
            <a:spLocks noGrp="1" noChangeArrowheads="1"/>
          </p:cNvSpPr>
          <p:nvPr>
            <p:ph type="title" idx="4294967295"/>
          </p:nvPr>
        </p:nvSpPr>
        <p:spPr>
          <a:xfrm>
            <a:off x="254000" y="131763"/>
            <a:ext cx="8666163" cy="1143000"/>
          </a:xfrm>
        </p:spPr>
        <p:txBody>
          <a:bodyPr/>
          <a:lstStyle/>
          <a:p>
            <a:pPr eaLnBrk="1" hangingPunct="1">
              <a:defRPr/>
            </a:pPr>
            <a:r>
              <a:rPr lang="de-DE"/>
              <a:t>Macroeconomics</a:t>
            </a:r>
          </a:p>
        </p:txBody>
      </p:sp>
      <p:sp>
        <p:nvSpPr>
          <p:cNvPr id="20486" name="Rectangle 3"/>
          <p:cNvSpPr>
            <a:spLocks noGrp="1" noChangeArrowheads="1"/>
          </p:cNvSpPr>
          <p:nvPr>
            <p:ph type="body" idx="4294967295"/>
          </p:nvPr>
        </p:nvSpPr>
        <p:spPr>
          <a:xfrm>
            <a:off x="427038" y="1042988"/>
            <a:ext cx="8318500" cy="5213350"/>
          </a:xfrm>
        </p:spPr>
        <p:txBody>
          <a:bodyPr/>
          <a:lstStyle/>
          <a:p>
            <a:pPr marL="571500" indent="-571500" eaLnBrk="1" hangingPunct="1">
              <a:lnSpc>
                <a:spcPct val="80000"/>
              </a:lnSpc>
              <a:buFont typeface="Arial Unicode MS" pitchFamily="34" charset="-128"/>
              <a:buNone/>
            </a:pPr>
            <a:r>
              <a:rPr lang="de-DE" altLang="en-US" sz="2200">
                <a:solidFill>
                  <a:srgbClr val="FFFF00"/>
                </a:solidFill>
              </a:rPr>
              <a:t>4.  The Keynesian Model and its Policy Implications</a:t>
            </a:r>
          </a:p>
          <a:p>
            <a:pPr marL="571500" indent="-571500" eaLnBrk="1" hangingPunct="1">
              <a:lnSpc>
                <a:spcPct val="80000"/>
              </a:lnSpc>
              <a:buFont typeface="Arial Unicode MS" pitchFamily="34" charset="-128"/>
              <a:buNone/>
            </a:pPr>
            <a:r>
              <a:rPr lang="de-DE" altLang="en-US" sz="2200">
                <a:solidFill>
                  <a:srgbClr val="FFFF00"/>
                </a:solidFill>
              </a:rPr>
              <a:t>	4.1. The Keynesian Theory</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5632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698FCA8-FA30-47B0-B07B-FD08712E3B8B}" type="slidenum">
              <a:rPr lang="de-DE" altLang="en-US" sz="1600" smtClean="0"/>
              <a:pPr>
                <a:spcBef>
                  <a:spcPct val="0"/>
                </a:spcBef>
                <a:buClrTx/>
                <a:buFontTx/>
                <a:buNone/>
              </a:pPr>
              <a:t>40</a:t>
            </a:fld>
            <a:r>
              <a:rPr lang="de-DE" altLang="en-US" sz="1600"/>
              <a:t> -</a:t>
            </a:r>
          </a:p>
        </p:txBody>
      </p:sp>
      <p:sp>
        <p:nvSpPr>
          <p:cNvPr id="5632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853EBB3-DB02-4805-B27C-357422831073}" type="slidenum">
              <a:rPr lang="de-DE" altLang="en-US" sz="1600" b="1"/>
              <a:pPr algn="r" eaLnBrk="1" hangingPunct="1">
                <a:spcBef>
                  <a:spcPct val="0"/>
                </a:spcBef>
                <a:buClrTx/>
                <a:buFontTx/>
                <a:buNone/>
              </a:pPr>
              <a:t>40</a:t>
            </a:fld>
            <a:r>
              <a:rPr lang="de-DE" altLang="en-US" sz="1600" b="1"/>
              <a:t> -</a:t>
            </a:r>
          </a:p>
        </p:txBody>
      </p:sp>
      <p:sp>
        <p:nvSpPr>
          <p:cNvPr id="5632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56325" name="Object 2"/>
          <p:cNvGraphicFramePr>
            <a:graphicFrameLocks noChangeAspect="1"/>
          </p:cNvGraphicFramePr>
          <p:nvPr/>
        </p:nvGraphicFramePr>
        <p:xfrm>
          <a:off x="506413" y="1736725"/>
          <a:ext cx="8208962" cy="2433638"/>
        </p:xfrm>
        <a:graphic>
          <a:graphicData uri="http://schemas.openxmlformats.org/presentationml/2006/ole">
            <mc:AlternateContent xmlns:mc="http://schemas.openxmlformats.org/markup-compatibility/2006">
              <mc:Choice xmlns:v="urn:schemas-microsoft-com:vml" Requires="v">
                <p:oleObj spid="_x0000_s56810" name="Equation" r:id="rId4" imgW="8801100" imgH="3302000" progId="Equation.DSMT4">
                  <p:embed/>
                </p:oleObj>
              </mc:Choice>
              <mc:Fallback>
                <p:oleObj name="Equation" r:id="rId4" imgW="8801100" imgH="3302000" progId="Equation.DSMT4">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6413" y="1736725"/>
                        <a:ext cx="8208962" cy="2433638"/>
                      </a:xfrm>
                      <a:prstGeom prst="rect">
                        <a:avLst/>
                      </a:prstGeom>
                      <a:solidFill>
                        <a:srgbClr val="FFFF99"/>
                      </a:solidFill>
                      <a:ln w="381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490563" name="Rectangle 3"/>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4.1.1. The "</a:t>
            </a:r>
            <a:r>
              <a:rPr lang="de-DE" sz="2400" dirty="0" err="1"/>
              <a:t>Keynesian</a:t>
            </a:r>
            <a:r>
              <a:rPr lang="de-DE" sz="2400" dirty="0"/>
              <a:t> Cross"</a:t>
            </a:r>
          </a:p>
        </p:txBody>
      </p:sp>
      <p:sp>
        <p:nvSpPr>
          <p:cNvPr id="56327" name="Rectangle 4"/>
          <p:cNvSpPr>
            <a:spLocks noGrp="1" noChangeArrowheads="1"/>
          </p:cNvSpPr>
          <p:nvPr>
            <p:ph type="body" idx="4294967295"/>
          </p:nvPr>
        </p:nvSpPr>
        <p:spPr>
          <a:xfrm>
            <a:off x="457200" y="1100138"/>
            <a:ext cx="8516938" cy="5529262"/>
          </a:xfrm>
          <a:noFill/>
        </p:spPr>
        <p:txBody>
          <a:bodyPr/>
          <a:lstStyle/>
          <a:p>
            <a:pPr marL="571500" indent="-571500" eaLnBrk="1" hangingPunct="1"/>
            <a:r>
              <a:rPr lang="en-US" altLang="en-US" sz="2000"/>
              <a:t>This means “Everything that increases demand increases GDP”:</a:t>
            </a:r>
          </a:p>
        </p:txBody>
      </p:sp>
      <p:sp>
        <p:nvSpPr>
          <p:cNvPr id="7490565" name="Oval 5"/>
          <p:cNvSpPr>
            <a:spLocks noChangeArrowheads="1"/>
          </p:cNvSpPr>
          <p:nvPr/>
        </p:nvSpPr>
        <p:spPr bwMode="auto">
          <a:xfrm>
            <a:off x="3170238" y="3124200"/>
            <a:ext cx="1003300" cy="928688"/>
          </a:xfrm>
          <a:prstGeom prst="ellipse">
            <a:avLst/>
          </a:prstGeom>
          <a:noFill/>
          <a:ln w="38100" algn="ctr">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490566" name="AutoShape 6"/>
          <p:cNvSpPr>
            <a:spLocks noChangeArrowheads="1"/>
          </p:cNvSpPr>
          <p:nvPr/>
        </p:nvSpPr>
        <p:spPr bwMode="auto">
          <a:xfrm>
            <a:off x="166688" y="4883150"/>
            <a:ext cx="2587625" cy="14605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An increase in </a:t>
            </a:r>
            <a:r>
              <a:rPr lang="en-US" altLang="en-US" sz="2000">
                <a:solidFill>
                  <a:srgbClr val="FF0000"/>
                </a:solidFill>
              </a:rPr>
              <a:t>investment</a:t>
            </a:r>
            <a:r>
              <a:rPr lang="en-US" altLang="en-US" sz="2000">
                <a:solidFill>
                  <a:schemeClr val="bg1"/>
                </a:solidFill>
              </a:rPr>
              <a:t> by1 , increases GDP by 1/(1-c) </a:t>
            </a:r>
          </a:p>
        </p:txBody>
      </p:sp>
      <p:sp>
        <p:nvSpPr>
          <p:cNvPr id="7490567" name="Line 7"/>
          <p:cNvSpPr>
            <a:spLocks noChangeShapeType="1"/>
          </p:cNvSpPr>
          <p:nvPr/>
        </p:nvSpPr>
        <p:spPr bwMode="auto">
          <a:xfrm rot="10800000" flipV="1">
            <a:off x="1547813" y="4060825"/>
            <a:ext cx="2111375" cy="7429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490568" name="AutoShape 8"/>
          <p:cNvSpPr>
            <a:spLocks noChangeArrowheads="1"/>
          </p:cNvSpPr>
          <p:nvPr/>
        </p:nvSpPr>
        <p:spPr bwMode="auto">
          <a:xfrm>
            <a:off x="3513138" y="5387975"/>
            <a:ext cx="1281112" cy="4730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de-DE" altLang="en-US" sz="2000">
                <a:solidFill>
                  <a:schemeClr val="bg1"/>
                </a:solidFill>
              </a:rPr>
              <a:t>c = 50%</a:t>
            </a:r>
          </a:p>
        </p:txBody>
      </p:sp>
      <p:sp>
        <p:nvSpPr>
          <p:cNvPr id="7490569" name="AutoShape 9"/>
          <p:cNvSpPr>
            <a:spLocks noChangeArrowheads="1"/>
          </p:cNvSpPr>
          <p:nvPr/>
        </p:nvSpPr>
        <p:spPr bwMode="auto">
          <a:xfrm>
            <a:off x="2909888" y="5410200"/>
            <a:ext cx="463550" cy="436563"/>
          </a:xfrm>
          <a:prstGeom prst="notchedRightArrow">
            <a:avLst>
              <a:gd name="adj1" fmla="val 50000"/>
              <a:gd name="adj2" fmla="val 26545"/>
            </a:avLst>
          </a:prstGeom>
          <a:solidFill>
            <a:srgbClr val="FF0000"/>
          </a:solidFill>
          <a:ln w="38100" algn="ctr">
            <a:solidFill>
              <a:srgbClr val="FF0000"/>
            </a:solidFill>
            <a:miter lim="800000"/>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grpSp>
        <p:nvGrpSpPr>
          <p:cNvPr id="2" name="Group 10"/>
          <p:cNvGrpSpPr>
            <a:grpSpLocks/>
          </p:cNvGrpSpPr>
          <p:nvPr/>
        </p:nvGrpSpPr>
        <p:grpSpPr bwMode="auto">
          <a:xfrm>
            <a:off x="5018088" y="4918075"/>
            <a:ext cx="3779837" cy="1460500"/>
            <a:chOff x="3161" y="3098"/>
            <a:chExt cx="2381" cy="920"/>
          </a:xfrm>
        </p:grpSpPr>
        <p:sp>
          <p:nvSpPr>
            <p:cNvPr id="56334" name="AutoShape 11"/>
            <p:cNvSpPr>
              <a:spLocks noChangeArrowheads="1"/>
            </p:cNvSpPr>
            <p:nvPr/>
          </p:nvSpPr>
          <p:spPr bwMode="auto">
            <a:xfrm>
              <a:off x="3161" y="3400"/>
              <a:ext cx="292" cy="275"/>
            </a:xfrm>
            <a:prstGeom prst="notchedRightArrow">
              <a:avLst>
                <a:gd name="adj1" fmla="val 50000"/>
                <a:gd name="adj2" fmla="val 26545"/>
              </a:avLst>
            </a:prstGeom>
            <a:solidFill>
              <a:srgbClr val="FF0000"/>
            </a:solidFill>
            <a:ln w="38100" algn="ctr">
              <a:solidFill>
                <a:srgbClr val="FF0000"/>
              </a:solidFill>
              <a:miter lim="800000"/>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56335" name="AutoShape 12"/>
            <p:cNvSpPr>
              <a:spLocks noChangeArrowheads="1"/>
            </p:cNvSpPr>
            <p:nvPr/>
          </p:nvSpPr>
          <p:spPr bwMode="auto">
            <a:xfrm>
              <a:off x="3657" y="3098"/>
              <a:ext cx="1885" cy="92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An increase in </a:t>
              </a:r>
              <a:r>
                <a:rPr lang="en-US" altLang="en-US" sz="2000">
                  <a:solidFill>
                    <a:srgbClr val="FF0000"/>
                  </a:solidFill>
                </a:rPr>
                <a:t>investment</a:t>
              </a:r>
              <a:r>
                <a:rPr lang="en-US" altLang="en-US" sz="2000">
                  <a:solidFill>
                    <a:schemeClr val="bg1"/>
                  </a:solidFill>
                </a:rPr>
                <a:t> by1 , increases GDP by  1/(1-0,5)= 2 </a:t>
              </a:r>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9056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90567"/>
                                        </p:tgtEl>
                                        <p:attrNameLst>
                                          <p:attrName>style.visibility</p:attrName>
                                        </p:attrNameLst>
                                      </p:cBhvr>
                                      <p:to>
                                        <p:strVal val="visible"/>
                                      </p:to>
                                    </p:set>
                                  </p:childTnLst>
                                </p:cTn>
                              </p:par>
                              <p:par>
                                <p:cTn id="9" presetID="1" presetClass="entr" presetSubtype="0" fill="hold" grpId="1" nodeType="withEffect">
                                  <p:stCondLst>
                                    <p:cond delay="0"/>
                                  </p:stCondLst>
                                  <p:childTnLst>
                                    <p:set>
                                      <p:cBhvr>
                                        <p:cTn id="10" dur="1" fill="hold">
                                          <p:stCondLst>
                                            <p:cond delay="0"/>
                                          </p:stCondLst>
                                        </p:cTn>
                                        <p:tgtEl>
                                          <p:spTgt spid="749056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49056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49056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49056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90565" grpId="0" animBg="1"/>
      <p:bldP spid="7490565" grpId="1" animBg="1"/>
      <p:bldP spid="7490566" grpId="0" animBg="1"/>
      <p:bldP spid="7490567" grpId="0" animBg="1"/>
      <p:bldP spid="7490568" grpId="0" animBg="1"/>
      <p:bldP spid="7490569" grpId="0" animBg="1"/>
    </p:bldLst>
  </p:timing>
</p:sld>
</file>

<file path=ppt/slides/slide41.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5734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C6B8914-AFC7-4410-AC2C-F5E0F6FA9EE9}" type="slidenum">
              <a:rPr lang="de-DE" altLang="en-US" sz="1600" smtClean="0"/>
              <a:pPr>
                <a:spcBef>
                  <a:spcPct val="0"/>
                </a:spcBef>
                <a:buClrTx/>
                <a:buFontTx/>
                <a:buNone/>
              </a:pPr>
              <a:t>41</a:t>
            </a:fld>
            <a:r>
              <a:rPr lang="de-DE" altLang="en-US" sz="1600"/>
              <a:t> -</a:t>
            </a:r>
          </a:p>
        </p:txBody>
      </p:sp>
      <p:sp>
        <p:nvSpPr>
          <p:cNvPr id="5734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82654B94-BC26-4BDA-A379-E7CEF543234C}" type="slidenum">
              <a:rPr lang="de-DE" altLang="en-US" sz="1600" b="1"/>
              <a:pPr algn="r" eaLnBrk="1" hangingPunct="1">
                <a:spcBef>
                  <a:spcPct val="0"/>
                </a:spcBef>
                <a:buClrTx/>
                <a:buFontTx/>
                <a:buNone/>
              </a:pPr>
              <a:t>41</a:t>
            </a:fld>
            <a:r>
              <a:rPr lang="de-DE" altLang="en-US" sz="1600" b="1"/>
              <a:t> -</a:t>
            </a:r>
          </a:p>
        </p:txBody>
      </p:sp>
      <p:sp>
        <p:nvSpPr>
          <p:cNvPr id="5734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57349" name="Object 2"/>
          <p:cNvGraphicFramePr>
            <a:graphicFrameLocks noChangeAspect="1"/>
          </p:cNvGraphicFramePr>
          <p:nvPr/>
        </p:nvGraphicFramePr>
        <p:xfrm>
          <a:off x="506413" y="1736725"/>
          <a:ext cx="8208962" cy="2433638"/>
        </p:xfrm>
        <a:graphic>
          <a:graphicData uri="http://schemas.openxmlformats.org/presentationml/2006/ole">
            <mc:AlternateContent xmlns:mc="http://schemas.openxmlformats.org/markup-compatibility/2006">
              <mc:Choice xmlns:v="urn:schemas-microsoft-com:vml" Requires="v">
                <p:oleObj spid="_x0000_s57835" name="Equation" r:id="rId4" imgW="8801100" imgH="3302000" progId="Equation.DSMT4">
                  <p:embed/>
                </p:oleObj>
              </mc:Choice>
              <mc:Fallback>
                <p:oleObj name="Equation" r:id="rId4" imgW="8801100" imgH="3302000" progId="Equation.DSMT4">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6413" y="1736725"/>
                        <a:ext cx="8208962" cy="2433638"/>
                      </a:xfrm>
                      <a:prstGeom prst="rect">
                        <a:avLst/>
                      </a:prstGeom>
                      <a:solidFill>
                        <a:srgbClr val="FFFF99"/>
                      </a:solidFill>
                      <a:ln w="381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490563" name="Rectangle 3"/>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4.1.1. The "</a:t>
            </a:r>
            <a:r>
              <a:rPr lang="de-DE" sz="2400" dirty="0" err="1"/>
              <a:t>Keynesian</a:t>
            </a:r>
            <a:r>
              <a:rPr lang="de-DE" sz="2400" dirty="0"/>
              <a:t> Cross"</a:t>
            </a:r>
          </a:p>
        </p:txBody>
      </p:sp>
      <p:sp>
        <p:nvSpPr>
          <p:cNvPr id="57351" name="Rectangle 4"/>
          <p:cNvSpPr>
            <a:spLocks noGrp="1" noChangeArrowheads="1"/>
          </p:cNvSpPr>
          <p:nvPr>
            <p:ph type="body" idx="4294967295"/>
          </p:nvPr>
        </p:nvSpPr>
        <p:spPr>
          <a:xfrm>
            <a:off x="457200" y="1100138"/>
            <a:ext cx="8516938" cy="5529262"/>
          </a:xfrm>
          <a:noFill/>
        </p:spPr>
        <p:txBody>
          <a:bodyPr/>
          <a:lstStyle/>
          <a:p>
            <a:pPr marL="571500" indent="-571500" eaLnBrk="1" hangingPunct="1"/>
            <a:r>
              <a:rPr lang="en-US" altLang="en-US" sz="2000"/>
              <a:t>This means “Everything that increases demand increases GDP”:</a:t>
            </a:r>
          </a:p>
        </p:txBody>
      </p:sp>
      <p:sp>
        <p:nvSpPr>
          <p:cNvPr id="7490565" name="Oval 5"/>
          <p:cNvSpPr>
            <a:spLocks noChangeArrowheads="1"/>
          </p:cNvSpPr>
          <p:nvPr/>
        </p:nvSpPr>
        <p:spPr bwMode="auto">
          <a:xfrm>
            <a:off x="3170238" y="3124200"/>
            <a:ext cx="1003300" cy="928688"/>
          </a:xfrm>
          <a:prstGeom prst="ellipse">
            <a:avLst/>
          </a:prstGeom>
          <a:noFill/>
          <a:ln w="38100" algn="ctr">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490566" name="AutoShape 6"/>
          <p:cNvSpPr>
            <a:spLocks noChangeArrowheads="1"/>
          </p:cNvSpPr>
          <p:nvPr/>
        </p:nvSpPr>
        <p:spPr bwMode="auto">
          <a:xfrm>
            <a:off x="166688" y="4886325"/>
            <a:ext cx="2587625" cy="178752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An increase in </a:t>
            </a:r>
            <a:r>
              <a:rPr lang="en-US" altLang="en-US" sz="2000">
                <a:solidFill>
                  <a:srgbClr val="FF0000"/>
                </a:solidFill>
              </a:rPr>
              <a:t>government consumption</a:t>
            </a:r>
            <a:r>
              <a:rPr lang="en-US" altLang="en-US" sz="2000">
                <a:solidFill>
                  <a:schemeClr val="bg1"/>
                </a:solidFill>
              </a:rPr>
              <a:t> by1 , increases GDP by 1/(1-c) </a:t>
            </a:r>
          </a:p>
        </p:txBody>
      </p:sp>
      <p:sp>
        <p:nvSpPr>
          <p:cNvPr id="7490567" name="Line 7"/>
          <p:cNvSpPr>
            <a:spLocks noChangeShapeType="1"/>
          </p:cNvSpPr>
          <p:nvPr/>
        </p:nvSpPr>
        <p:spPr bwMode="auto">
          <a:xfrm rot="10800000" flipV="1">
            <a:off x="1547813" y="4060825"/>
            <a:ext cx="2111375" cy="7429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490568" name="AutoShape 8"/>
          <p:cNvSpPr>
            <a:spLocks noChangeArrowheads="1"/>
          </p:cNvSpPr>
          <p:nvPr/>
        </p:nvSpPr>
        <p:spPr bwMode="auto">
          <a:xfrm>
            <a:off x="3513138" y="5387975"/>
            <a:ext cx="1281112" cy="4730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de-DE" altLang="en-US" sz="2000">
                <a:solidFill>
                  <a:schemeClr val="bg1"/>
                </a:solidFill>
              </a:rPr>
              <a:t>c = 50%</a:t>
            </a:r>
          </a:p>
        </p:txBody>
      </p:sp>
      <p:sp>
        <p:nvSpPr>
          <p:cNvPr id="7490569" name="AutoShape 9"/>
          <p:cNvSpPr>
            <a:spLocks noChangeArrowheads="1"/>
          </p:cNvSpPr>
          <p:nvPr/>
        </p:nvSpPr>
        <p:spPr bwMode="auto">
          <a:xfrm>
            <a:off x="2909888" y="5410200"/>
            <a:ext cx="463550" cy="436563"/>
          </a:xfrm>
          <a:prstGeom prst="notchedRightArrow">
            <a:avLst>
              <a:gd name="adj1" fmla="val 50000"/>
              <a:gd name="adj2" fmla="val 26545"/>
            </a:avLst>
          </a:prstGeom>
          <a:solidFill>
            <a:srgbClr val="FF0000"/>
          </a:solidFill>
          <a:ln w="38100" algn="ctr">
            <a:solidFill>
              <a:srgbClr val="FF0000"/>
            </a:solidFill>
            <a:miter lim="800000"/>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grpSp>
        <p:nvGrpSpPr>
          <p:cNvPr id="2" name="Group 10"/>
          <p:cNvGrpSpPr>
            <a:grpSpLocks/>
          </p:cNvGrpSpPr>
          <p:nvPr/>
        </p:nvGrpSpPr>
        <p:grpSpPr bwMode="auto">
          <a:xfrm>
            <a:off x="5018088" y="4903788"/>
            <a:ext cx="3779837" cy="1787525"/>
            <a:chOff x="3161" y="3089"/>
            <a:chExt cx="2381" cy="1126"/>
          </a:xfrm>
        </p:grpSpPr>
        <p:sp>
          <p:nvSpPr>
            <p:cNvPr id="57359" name="AutoShape 11"/>
            <p:cNvSpPr>
              <a:spLocks noChangeArrowheads="1"/>
            </p:cNvSpPr>
            <p:nvPr/>
          </p:nvSpPr>
          <p:spPr bwMode="auto">
            <a:xfrm>
              <a:off x="3161" y="3400"/>
              <a:ext cx="292" cy="275"/>
            </a:xfrm>
            <a:prstGeom prst="notchedRightArrow">
              <a:avLst>
                <a:gd name="adj1" fmla="val 50000"/>
                <a:gd name="adj2" fmla="val 26545"/>
              </a:avLst>
            </a:prstGeom>
            <a:solidFill>
              <a:srgbClr val="FF0000"/>
            </a:solidFill>
            <a:ln w="38100" algn="ctr">
              <a:solidFill>
                <a:srgbClr val="FF0000"/>
              </a:solidFill>
              <a:miter lim="800000"/>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57360" name="AutoShape 12"/>
            <p:cNvSpPr>
              <a:spLocks noChangeArrowheads="1"/>
            </p:cNvSpPr>
            <p:nvPr/>
          </p:nvSpPr>
          <p:spPr bwMode="auto">
            <a:xfrm>
              <a:off x="3657" y="3089"/>
              <a:ext cx="1885" cy="1126"/>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An increase in </a:t>
              </a:r>
              <a:r>
                <a:rPr lang="en-US" altLang="en-US" sz="2000">
                  <a:solidFill>
                    <a:srgbClr val="FF0000"/>
                  </a:solidFill>
                </a:rPr>
                <a:t>government consumption</a:t>
              </a:r>
              <a:r>
                <a:rPr lang="en-US" altLang="en-US" sz="2000">
                  <a:solidFill>
                    <a:schemeClr val="bg1"/>
                  </a:solidFill>
                </a:rPr>
                <a:t> by1 , increases GDP by  1/(1-0,5)= 2 </a:t>
              </a:r>
            </a:p>
          </p:txBody>
        </p:sp>
      </p:grpSp>
      <p:sp>
        <p:nvSpPr>
          <p:cNvPr id="57358" name="Text Box 15"/>
          <p:cNvSpPr txBox="1">
            <a:spLocks noChangeArrowheads="1"/>
          </p:cNvSpPr>
          <p:nvPr/>
        </p:nvSpPr>
        <p:spPr bwMode="auto">
          <a:xfrm>
            <a:off x="1778000" y="3530600"/>
            <a:ext cx="254000" cy="304800"/>
          </a:xfrm>
          <a:prstGeom prst="rect">
            <a:avLst/>
          </a:prstGeom>
          <a:solidFill>
            <a:srgbClr val="FFFF99"/>
          </a:solidFill>
          <a:ln>
            <a:noFill/>
          </a:ln>
          <a:extLst>
            <a:ext uri="{91240B29-F687-4F45-9708-019B960494DF}">
              <a14:hiddenLine xmlns:a14="http://schemas.microsoft.com/office/drawing/2010/main" w="38100" algn="ctr">
                <a:solidFill>
                  <a:srgbClr val="000000"/>
                </a:solidFill>
                <a:miter lim="800000"/>
                <a:headEnd/>
                <a:tailEnd type="none" w="lg" len="med"/>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2000">
                <a:solidFill>
                  <a:schemeClr val="bg2"/>
                </a:solidFill>
              </a:rPr>
              <a:t>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9056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90567"/>
                                        </p:tgtEl>
                                        <p:attrNameLst>
                                          <p:attrName>style.visibility</p:attrName>
                                        </p:attrNameLst>
                                      </p:cBhvr>
                                      <p:to>
                                        <p:strVal val="visible"/>
                                      </p:to>
                                    </p:set>
                                  </p:childTnLst>
                                </p:cTn>
                              </p:par>
                              <p:par>
                                <p:cTn id="9" presetID="1" presetClass="entr" presetSubtype="0" fill="hold" grpId="1" nodeType="withEffect">
                                  <p:stCondLst>
                                    <p:cond delay="0"/>
                                  </p:stCondLst>
                                  <p:childTnLst>
                                    <p:set>
                                      <p:cBhvr>
                                        <p:cTn id="10" dur="1" fill="hold">
                                          <p:stCondLst>
                                            <p:cond delay="0"/>
                                          </p:stCondLst>
                                        </p:cTn>
                                        <p:tgtEl>
                                          <p:spTgt spid="749056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49056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49056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49056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90565" grpId="0" animBg="1"/>
      <p:bldP spid="7490565" grpId="1" animBg="1"/>
      <p:bldP spid="7490566" grpId="0" animBg="1"/>
      <p:bldP spid="7490567" grpId="0" animBg="1"/>
      <p:bldP spid="7490568" grpId="0" animBg="1"/>
      <p:bldP spid="7490569" grpId="0" animBg="1"/>
    </p:bldLst>
  </p:timing>
</p:sld>
</file>

<file path=ppt/slides/slide4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5837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E7314C5-A585-45F8-BE5E-0026D7E9653B}" type="slidenum">
              <a:rPr lang="de-DE" altLang="en-US" sz="1600" smtClean="0"/>
              <a:pPr>
                <a:spcBef>
                  <a:spcPct val="0"/>
                </a:spcBef>
                <a:buClrTx/>
                <a:buFontTx/>
                <a:buNone/>
              </a:pPr>
              <a:t>42</a:t>
            </a:fld>
            <a:r>
              <a:rPr lang="de-DE" altLang="en-US" sz="1600"/>
              <a:t> -</a:t>
            </a:r>
          </a:p>
        </p:txBody>
      </p:sp>
      <p:sp>
        <p:nvSpPr>
          <p:cNvPr id="5837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826E601-A8C7-4DCA-B843-DD2CC404D8A1}" type="slidenum">
              <a:rPr lang="de-DE" altLang="en-US" sz="1600" b="1"/>
              <a:pPr algn="r" eaLnBrk="1" hangingPunct="1">
                <a:spcBef>
                  <a:spcPct val="0"/>
                </a:spcBef>
                <a:buClrTx/>
                <a:buFontTx/>
                <a:buNone/>
              </a:pPr>
              <a:t>42</a:t>
            </a:fld>
            <a:r>
              <a:rPr lang="de-DE" altLang="en-US" sz="1600" b="1"/>
              <a:t> -</a:t>
            </a:r>
          </a:p>
        </p:txBody>
      </p:sp>
      <p:sp>
        <p:nvSpPr>
          <p:cNvPr id="5837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94658"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4.1.1. The "</a:t>
            </a:r>
            <a:r>
              <a:rPr lang="de-DE" sz="2400" dirty="0" err="1"/>
              <a:t>Keynesian</a:t>
            </a:r>
            <a:r>
              <a:rPr lang="de-DE" sz="2400" dirty="0"/>
              <a:t> Cross"</a:t>
            </a:r>
          </a:p>
        </p:txBody>
      </p:sp>
      <p:sp>
        <p:nvSpPr>
          <p:cNvPr id="58374" name="Rectangle 3"/>
          <p:cNvSpPr>
            <a:spLocks noGrp="1" noChangeArrowheads="1"/>
          </p:cNvSpPr>
          <p:nvPr>
            <p:ph type="body" idx="4294967295"/>
          </p:nvPr>
        </p:nvSpPr>
        <p:spPr>
          <a:xfrm>
            <a:off x="457200" y="1100138"/>
            <a:ext cx="8516938" cy="5529262"/>
          </a:xfrm>
          <a:noFill/>
        </p:spPr>
        <p:txBody>
          <a:bodyPr/>
          <a:lstStyle/>
          <a:p>
            <a:pPr marL="571500" indent="-571500" eaLnBrk="1" hangingPunct="1">
              <a:lnSpc>
                <a:spcPct val="80000"/>
              </a:lnSpc>
            </a:pPr>
            <a:r>
              <a:rPr lang="en-US" altLang="en-US" sz="2000"/>
              <a:t>This means “Everything that increases demand increases GDP”:</a:t>
            </a:r>
            <a:endParaRPr lang="en-US" altLang="en-US" sz="2200"/>
          </a:p>
          <a:p>
            <a:pPr marL="571500" indent="-571500" eaLnBrk="1" hangingPunct="1">
              <a:lnSpc>
                <a:spcPct val="80000"/>
              </a:lnSpc>
            </a:pPr>
            <a:endParaRPr lang="en-US" altLang="en-US" sz="2200"/>
          </a:p>
          <a:p>
            <a:pPr marL="571500" indent="-571500" eaLnBrk="1" hangingPunct="1">
              <a:lnSpc>
                <a:spcPct val="80000"/>
              </a:lnSpc>
            </a:pPr>
            <a:endParaRPr lang="en-US" altLang="en-US" sz="2000"/>
          </a:p>
          <a:p>
            <a:pPr marL="571500" indent="-571500" eaLnBrk="1" hangingPunct="1">
              <a:lnSpc>
                <a:spcPct val="80000"/>
              </a:lnSpc>
            </a:pPr>
            <a:endParaRPr lang="en-US" altLang="en-US" sz="2000"/>
          </a:p>
          <a:p>
            <a:pPr marL="571500" indent="-571500" eaLnBrk="1" hangingPunct="1">
              <a:lnSpc>
                <a:spcPct val="80000"/>
              </a:lnSpc>
            </a:pPr>
            <a:endParaRPr lang="en-US" altLang="en-US" sz="2000"/>
          </a:p>
          <a:p>
            <a:pPr marL="571500" indent="-571500" eaLnBrk="1" hangingPunct="1">
              <a:lnSpc>
                <a:spcPct val="80000"/>
              </a:lnSpc>
            </a:pPr>
            <a:endParaRPr lang="en-US" altLang="en-US" sz="2000"/>
          </a:p>
          <a:p>
            <a:pPr marL="571500" indent="-571500" eaLnBrk="1" hangingPunct="1">
              <a:lnSpc>
                <a:spcPct val="80000"/>
              </a:lnSpc>
            </a:pPr>
            <a:endParaRPr lang="en-US" altLang="en-US" sz="2000"/>
          </a:p>
          <a:p>
            <a:pPr marL="571500" indent="-571500" eaLnBrk="1" hangingPunct="1">
              <a:lnSpc>
                <a:spcPct val="80000"/>
              </a:lnSpc>
            </a:pPr>
            <a:endParaRPr lang="en-US" altLang="en-US" sz="2000"/>
          </a:p>
          <a:p>
            <a:pPr marL="571500" indent="-571500" eaLnBrk="1" hangingPunct="1">
              <a:lnSpc>
                <a:spcPct val="80000"/>
              </a:lnSpc>
            </a:pPr>
            <a:endParaRPr lang="en-US" altLang="en-US" sz="2000"/>
          </a:p>
          <a:p>
            <a:pPr marL="571500" indent="-571500" eaLnBrk="1" hangingPunct="1">
              <a:lnSpc>
                <a:spcPct val="80000"/>
              </a:lnSpc>
            </a:pPr>
            <a:endParaRPr lang="en-US" altLang="en-US" sz="2000"/>
          </a:p>
          <a:p>
            <a:pPr marL="571500" indent="-571500" eaLnBrk="1" hangingPunct="1">
              <a:lnSpc>
                <a:spcPct val="80000"/>
              </a:lnSpc>
            </a:pPr>
            <a:endParaRPr lang="en-US" altLang="en-US" sz="2000"/>
          </a:p>
          <a:p>
            <a:pPr marL="571500" indent="-571500" eaLnBrk="1" hangingPunct="1">
              <a:lnSpc>
                <a:spcPct val="80000"/>
              </a:lnSpc>
            </a:pPr>
            <a:endParaRPr lang="en-US" altLang="en-US" sz="2000"/>
          </a:p>
          <a:p>
            <a:pPr marL="571500" indent="-571500" eaLnBrk="1" hangingPunct="1">
              <a:lnSpc>
                <a:spcPct val="80000"/>
              </a:lnSpc>
            </a:pPr>
            <a:endParaRPr lang="en-US" altLang="en-US" sz="2000"/>
          </a:p>
          <a:p>
            <a:pPr marL="571500" indent="-571500" eaLnBrk="1" hangingPunct="1">
              <a:lnSpc>
                <a:spcPct val="80000"/>
              </a:lnSpc>
            </a:pPr>
            <a:r>
              <a:rPr lang="en-US" altLang="en-US" sz="2200">
                <a:solidFill>
                  <a:srgbClr val="00FF00"/>
                </a:solidFill>
              </a:rPr>
              <a:t>Restriction:</a:t>
            </a:r>
            <a:r>
              <a:rPr lang="en-US" altLang="en-US" sz="2200"/>
              <a:t> This government consumption multiplier is only valid, if government consumption is financed with credits.</a:t>
            </a:r>
          </a:p>
          <a:p>
            <a:pPr marL="571500" indent="-571500" eaLnBrk="1" hangingPunct="1">
              <a:lnSpc>
                <a:spcPct val="80000"/>
              </a:lnSpc>
            </a:pPr>
            <a:r>
              <a:rPr lang="en-US" altLang="en-US" sz="2200"/>
              <a:t>As can be mathematically proven, financing government consumption with taxes yields a multiplier of exactly 1 under Keynesian assumptions.</a:t>
            </a:r>
          </a:p>
        </p:txBody>
      </p:sp>
      <mc:AlternateContent xmlns:mc="http://schemas.openxmlformats.org/markup-compatibility/2006" xmlns:a14="http://schemas.microsoft.com/office/drawing/2010/main">
        <mc:Choice Requires="a14">
          <p:sp>
            <p:nvSpPr>
              <p:cNvPr id="7486474" name="Object 10"/>
              <p:cNvSpPr txBox="1"/>
              <p:nvPr/>
            </p:nvSpPr>
            <p:spPr bwMode="auto">
              <a:xfrm>
                <a:off x="1271033" y="1808647"/>
                <a:ext cx="6675992" cy="1396515"/>
              </a:xfrm>
              <a:prstGeom prst="rect">
                <a:avLst/>
              </a:prstGeom>
              <a:solidFill>
                <a:srgbClr val="FFFF99"/>
              </a:solidFill>
              <a:ln w="28575">
                <a:solidFill>
                  <a:srgbClr val="FF0000"/>
                </a:solidFill>
                <a:miter lim="800000"/>
                <a:headEnd/>
                <a:tailEnd/>
              </a:ln>
              <a:effectLst/>
              <a:extLst/>
            </p:spPr>
            <p:txBody>
              <a:bodyPr>
                <a:noAutofit/>
              </a:bodyPr>
              <a:lstStyle/>
              <a:p>
                <a:pPr/>
                <a:br>
                  <a:rPr lang="en-US" i="1" dirty="0">
                    <a:solidFill>
                      <a:srgbClr val="000000"/>
                    </a:solidFill>
                    <a:latin typeface="Cambria Math" panose="02040503050406030204" pitchFamily="18" charset="0"/>
                  </a:rPr>
                </a:br>
                <a14:m>
                  <m:oMathPara xmlns:m="http://schemas.openxmlformats.org/officeDocument/2006/math">
                    <m:oMathParaPr>
                      <m:jc m:val="centerGroup"/>
                    </m:oMathParaPr>
                    <m:oMath xmlns:m="http://schemas.openxmlformats.org/officeDocument/2006/math">
                      <m:r>
                        <a:rPr lang="de-DE" sz="2400" b="0" i="1" smtClean="0">
                          <a:solidFill>
                            <a:srgbClr val="000000"/>
                          </a:solidFill>
                          <a:latin typeface="Cambria Math" panose="02040503050406030204" pitchFamily="18" charset="0"/>
                        </a:rPr>
                        <m:t>    </m:t>
                      </m:r>
                      <m:r>
                        <a:rPr lang="en-US" sz="2400" i="1">
                          <a:solidFill>
                            <a:srgbClr val="000000"/>
                          </a:solidFill>
                          <a:latin typeface="Cambria Math" panose="02040503050406030204" pitchFamily="18" charset="0"/>
                        </a:rPr>
                        <m:t>𝐼𝑛𝑣𝑒𝑠𝑡𝑚𝑒𝑛𝑡</m:t>
                      </m:r>
                      <m:r>
                        <a:rPr lang="en-US" sz="2400" i="1">
                          <a:solidFill>
                            <a:srgbClr val="000000"/>
                          </a:solidFill>
                          <a:latin typeface="Cambria Math" panose="02040503050406030204" pitchFamily="18" charset="0"/>
                        </a:rPr>
                        <m:t> </m:t>
                      </m:r>
                      <m:r>
                        <a:rPr lang="en-US" sz="2400" i="1">
                          <a:solidFill>
                            <a:srgbClr val="000000"/>
                          </a:solidFill>
                          <a:latin typeface="Cambria Math" panose="02040503050406030204" pitchFamily="18" charset="0"/>
                        </a:rPr>
                        <m:t>𝑀𝑢𝑙𝑡𝑖𝑝𝑙𝑖𝑒𝑟</m:t>
                      </m:r>
                      <m:func>
                        <m:funcPr>
                          <m:ctrlPr>
                            <a:rPr lang="en-US" sz="2400" i="1">
                              <a:solidFill>
                                <a:srgbClr val="000000"/>
                              </a:solidFill>
                              <a:latin typeface="Cambria Math" panose="02040503050406030204" pitchFamily="18" charset="0"/>
                            </a:rPr>
                          </m:ctrlPr>
                        </m:funcPr>
                        <m:fName>
                          <m:r>
                            <a:rPr lang="en-US" sz="2400" i="0">
                              <a:solidFill>
                                <a:srgbClr val="000000"/>
                              </a:solidFill>
                              <a:latin typeface="Cambria Math" panose="02040503050406030204" pitchFamily="18" charset="0"/>
                            </a:rPr>
                            <m:t>:</m:t>
                          </m:r>
                        </m:fName>
                        <m:e>
                          <m:r>
                            <a:rPr lang="en-US" sz="2400" i="1">
                              <a:solidFill>
                                <a:srgbClr val="000000"/>
                              </a:solidFill>
                              <a:latin typeface="Cambria Math" panose="02040503050406030204" pitchFamily="18" charset="0"/>
                            </a:rPr>
                            <m:t> </m:t>
                          </m:r>
                        </m:e>
                      </m:func>
                      <m:r>
                        <a:rPr lang="en-US" sz="2400" i="1">
                          <a:solidFill>
                            <a:srgbClr val="000000"/>
                          </a:solidFill>
                          <a:latin typeface="Cambria Math" panose="02040503050406030204" pitchFamily="18" charset="0"/>
                        </a:rPr>
                        <m:t>    </m:t>
                      </m:r>
                      <m:f>
                        <m:fPr>
                          <m:ctrlPr>
                            <a:rPr lang="en-US" sz="2400" i="1">
                              <a:solidFill>
                                <a:srgbClr val="000000"/>
                              </a:solidFill>
                              <a:latin typeface="Cambria Math" panose="02040503050406030204" pitchFamily="18" charset="0"/>
                            </a:rPr>
                          </m:ctrlPr>
                        </m:fPr>
                        <m:num>
                          <m:r>
                            <a:rPr lang="en-US" sz="2400" i="1">
                              <a:solidFill>
                                <a:srgbClr val="000000"/>
                              </a:solidFill>
                              <a:latin typeface="Cambria Math" panose="02040503050406030204" pitchFamily="18" charset="0"/>
                            </a:rPr>
                            <m:t>1</m:t>
                          </m:r>
                        </m:num>
                        <m:den>
                          <m:d>
                            <m:dPr>
                              <m:ctrlPr>
                                <a:rPr lang="en-US" sz="2400" i="1">
                                  <a:solidFill>
                                    <a:srgbClr val="000000"/>
                                  </a:solidFill>
                                  <a:latin typeface="Cambria Math" panose="02040503050406030204" pitchFamily="18" charset="0"/>
                                </a:rPr>
                              </m:ctrlPr>
                            </m:dPr>
                            <m:e>
                              <m:r>
                                <a:rPr lang="en-US" sz="2400" i="1">
                                  <a:solidFill>
                                    <a:srgbClr val="000000"/>
                                  </a:solidFill>
                                  <a:latin typeface="Cambria Math" panose="02040503050406030204" pitchFamily="18" charset="0"/>
                                </a:rPr>
                                <m:t>1−</m:t>
                              </m:r>
                              <m:r>
                                <a:rPr lang="en-US" sz="2400" i="1">
                                  <a:solidFill>
                                    <a:srgbClr val="000000"/>
                                  </a:solidFill>
                                  <a:latin typeface="Cambria Math" panose="02040503050406030204" pitchFamily="18" charset="0"/>
                                </a:rPr>
                                <m:t>𝑐</m:t>
                              </m:r>
                            </m:e>
                          </m:d>
                        </m:den>
                      </m:f>
                    </m:oMath>
                  </m:oMathPara>
                </a14:m>
                <a:br>
                  <a:rPr lang="en-US" dirty="0">
                    <a:solidFill>
                      <a:srgbClr val="000000"/>
                    </a:solidFill>
                  </a:rPr>
                </a:br>
                <a:endParaRPr lang="en-US" dirty="0"/>
              </a:p>
            </p:txBody>
          </p:sp>
        </mc:Choice>
        <mc:Fallback xmlns="">
          <p:sp>
            <p:nvSpPr>
              <p:cNvPr id="7486474" name="Object 10"/>
              <p:cNvSpPr txBox="1">
                <a:spLocks noRot="1" noChangeAspect="1" noMove="1" noResize="1" noEditPoints="1" noAdjustHandles="1" noChangeArrowheads="1" noChangeShapeType="1" noTextEdit="1"/>
              </p:cNvSpPr>
              <p:nvPr/>
            </p:nvSpPr>
            <p:spPr bwMode="auto">
              <a:xfrm>
                <a:off x="1271033" y="1808647"/>
                <a:ext cx="6675992" cy="1396515"/>
              </a:xfrm>
              <a:prstGeom prst="rect">
                <a:avLst/>
              </a:prstGeom>
              <a:blipFill>
                <a:blip r:embed="rId3"/>
                <a:stretch>
                  <a:fillRect/>
                </a:stretch>
              </a:blipFill>
              <a:ln w="28575">
                <a:solidFill>
                  <a:srgbClr val="FF0000"/>
                </a:solidFill>
                <a:miter lim="800000"/>
                <a:headEnd/>
                <a:tailEnd/>
              </a:ln>
              <a:effectLs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 name="Object 9"/>
              <p:cNvSpPr txBox="1"/>
              <p:nvPr/>
            </p:nvSpPr>
            <p:spPr bwMode="auto">
              <a:xfrm>
                <a:off x="1300887" y="3443529"/>
                <a:ext cx="6646138" cy="1396515"/>
              </a:xfrm>
              <a:prstGeom prst="rect">
                <a:avLst/>
              </a:prstGeom>
              <a:solidFill>
                <a:srgbClr val="FFFF99"/>
              </a:solidFill>
              <a:ln w="28575">
                <a:solidFill>
                  <a:srgbClr val="FF0000"/>
                </a:solidFill>
                <a:miter lim="800000"/>
                <a:headEnd/>
                <a:tailEnd/>
              </a:ln>
              <a:effectLst/>
              <a:extLst/>
            </p:spPr>
            <p:txBody>
              <a:bodyPr>
                <a:noAutofit/>
              </a:bodyPr>
              <a:lstStyle/>
              <a:p>
                <a:pPr/>
                <a:br>
                  <a:rPr lang="en-US" sz="2400" i="1" dirty="0">
                    <a:solidFill>
                      <a:srgbClr val="000000"/>
                    </a:solidFill>
                    <a:latin typeface="Cambria Math" panose="02040503050406030204" pitchFamily="18" charset="0"/>
                  </a:rPr>
                </a:br>
                <a14:m>
                  <m:oMathPara xmlns:m="http://schemas.openxmlformats.org/officeDocument/2006/math">
                    <m:oMathParaPr>
                      <m:jc m:val="centerGroup"/>
                    </m:oMathParaPr>
                    <m:oMath xmlns:m="http://schemas.openxmlformats.org/officeDocument/2006/math">
                      <m:r>
                        <m:rPr>
                          <m:nor/>
                        </m:rPr>
                        <a:rPr lang="en-US" sz="2400" i="0">
                          <a:solidFill>
                            <a:srgbClr val="000000"/>
                          </a:solidFill>
                          <a:latin typeface="Cambria Math" panose="02040503050406030204" pitchFamily="18" charset="0"/>
                        </a:rPr>
                        <m:t>Government</m:t>
                      </m:r>
                      <m:r>
                        <a:rPr lang="en-US" sz="2400" i="1">
                          <a:solidFill>
                            <a:srgbClr val="000000"/>
                          </a:solidFill>
                          <a:latin typeface="Cambria Math" panose="02040503050406030204" pitchFamily="18" charset="0"/>
                        </a:rPr>
                        <m:t> </m:t>
                      </m:r>
                      <m:r>
                        <m:rPr>
                          <m:nor/>
                        </m:rPr>
                        <a:rPr lang="en-US" sz="2400" i="0">
                          <a:solidFill>
                            <a:srgbClr val="000000"/>
                          </a:solidFill>
                          <a:latin typeface="Cambria Math" panose="02040503050406030204" pitchFamily="18" charset="0"/>
                        </a:rPr>
                        <m:t>Consumption</m:t>
                      </m:r>
                      <m:r>
                        <a:rPr lang="en-US" sz="2400" i="1">
                          <a:solidFill>
                            <a:srgbClr val="000000"/>
                          </a:solidFill>
                          <a:latin typeface="Cambria Math" panose="02040503050406030204" pitchFamily="18" charset="0"/>
                        </a:rPr>
                        <m:t>  </m:t>
                      </m:r>
                      <m:r>
                        <m:rPr>
                          <m:nor/>
                        </m:rPr>
                        <a:rPr lang="en-US" sz="2400" i="0">
                          <a:solidFill>
                            <a:srgbClr val="000000"/>
                          </a:solidFill>
                          <a:latin typeface="Cambria Math" panose="02040503050406030204" pitchFamily="18" charset="0"/>
                        </a:rPr>
                        <m:t>Multiplier</m:t>
                      </m:r>
                      <m:func>
                        <m:funcPr>
                          <m:ctrlPr>
                            <a:rPr lang="en-US" sz="2400" i="1">
                              <a:solidFill>
                                <a:srgbClr val="000000"/>
                              </a:solidFill>
                              <a:latin typeface="Cambria Math" panose="02040503050406030204" pitchFamily="18" charset="0"/>
                            </a:rPr>
                          </m:ctrlPr>
                        </m:funcPr>
                        <m:fName>
                          <m:r>
                            <a:rPr lang="en-US" sz="2400" i="0">
                              <a:solidFill>
                                <a:srgbClr val="000000"/>
                              </a:solidFill>
                              <a:latin typeface="Cambria Math" panose="02040503050406030204" pitchFamily="18" charset="0"/>
                            </a:rPr>
                            <m:t>:</m:t>
                          </m:r>
                        </m:fName>
                        <m:e>
                          <m:r>
                            <a:rPr lang="en-US" sz="2400" i="1">
                              <a:solidFill>
                                <a:srgbClr val="000000"/>
                              </a:solidFill>
                              <a:latin typeface="Cambria Math" panose="02040503050406030204" pitchFamily="18" charset="0"/>
                            </a:rPr>
                            <m:t> </m:t>
                          </m:r>
                        </m:e>
                      </m:func>
                      <m:f>
                        <m:fPr>
                          <m:ctrlPr>
                            <a:rPr lang="en-US" sz="2400" i="1">
                              <a:solidFill>
                                <a:srgbClr val="000000"/>
                              </a:solidFill>
                              <a:latin typeface="Cambria Math" panose="02040503050406030204" pitchFamily="18" charset="0"/>
                            </a:rPr>
                          </m:ctrlPr>
                        </m:fPr>
                        <m:num>
                          <m:r>
                            <a:rPr lang="en-US" sz="2400" i="1">
                              <a:solidFill>
                                <a:srgbClr val="000000"/>
                              </a:solidFill>
                              <a:latin typeface="Cambria Math" panose="02040503050406030204" pitchFamily="18" charset="0"/>
                            </a:rPr>
                            <m:t>1</m:t>
                          </m:r>
                        </m:num>
                        <m:den>
                          <m:d>
                            <m:dPr>
                              <m:ctrlPr>
                                <a:rPr lang="en-US" sz="2400" i="1">
                                  <a:solidFill>
                                    <a:srgbClr val="000000"/>
                                  </a:solidFill>
                                  <a:latin typeface="Cambria Math" panose="02040503050406030204" pitchFamily="18" charset="0"/>
                                </a:rPr>
                              </m:ctrlPr>
                            </m:dPr>
                            <m:e>
                              <m:r>
                                <a:rPr lang="en-US" sz="2400" i="1">
                                  <a:solidFill>
                                    <a:srgbClr val="000000"/>
                                  </a:solidFill>
                                  <a:latin typeface="Cambria Math" panose="02040503050406030204" pitchFamily="18" charset="0"/>
                                </a:rPr>
                                <m:t>1−</m:t>
                              </m:r>
                              <m:r>
                                <a:rPr lang="en-US" sz="2400" i="1">
                                  <a:solidFill>
                                    <a:srgbClr val="000000"/>
                                  </a:solidFill>
                                  <a:latin typeface="Cambria Math" panose="02040503050406030204" pitchFamily="18" charset="0"/>
                                </a:rPr>
                                <m:t>𝑐</m:t>
                              </m:r>
                            </m:e>
                          </m:d>
                        </m:den>
                      </m:f>
                      <m:r>
                        <a:rPr lang="en-US" sz="2400" i="1">
                          <a:solidFill>
                            <a:srgbClr val="000000"/>
                          </a:solidFill>
                          <a:latin typeface="Cambria Math" panose="02040503050406030204" pitchFamily="18" charset="0"/>
                        </a:rPr>
                        <m:t>       </m:t>
                      </m:r>
                    </m:oMath>
                  </m:oMathPara>
                </a14:m>
                <a:br>
                  <a:rPr lang="en-US" sz="2800" dirty="0">
                    <a:solidFill>
                      <a:srgbClr val="000000"/>
                    </a:solidFill>
                  </a:rPr>
                </a:br>
                <a:endParaRPr lang="en-US" sz="2800" dirty="0"/>
              </a:p>
            </p:txBody>
          </p:sp>
        </mc:Choice>
        <mc:Fallback xmlns="">
          <p:sp>
            <p:nvSpPr>
              <p:cNvPr id="2" name="Object 9"/>
              <p:cNvSpPr txBox="1">
                <a:spLocks noRot="1" noChangeAspect="1" noMove="1" noResize="1" noEditPoints="1" noAdjustHandles="1" noChangeArrowheads="1" noChangeShapeType="1" noTextEdit="1"/>
              </p:cNvSpPr>
              <p:nvPr/>
            </p:nvSpPr>
            <p:spPr bwMode="auto">
              <a:xfrm>
                <a:off x="1300887" y="3443529"/>
                <a:ext cx="6646138" cy="1396515"/>
              </a:xfrm>
              <a:prstGeom prst="rect">
                <a:avLst/>
              </a:prstGeom>
              <a:blipFill>
                <a:blip r:embed="rId4"/>
                <a:stretch>
                  <a:fillRect/>
                </a:stretch>
              </a:blipFill>
              <a:ln w="28575">
                <a:solidFill>
                  <a:srgbClr val="FF0000"/>
                </a:solidFill>
                <a:miter lim="800000"/>
                <a:headEnd/>
                <a:tailEnd/>
              </a:ln>
              <a:effectLst/>
              <a:extLst/>
            </p:spPr>
            <p:txBody>
              <a:bodyPr/>
              <a:lstStyle/>
              <a:p>
                <a:r>
                  <a:rPr lang="en-US">
                    <a:noFill/>
                  </a:rPr>
                  <a:t> </a:t>
                </a:r>
              </a:p>
            </p:txBody>
          </p:sp>
        </mc:Fallback>
      </mc:AlternateContent>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5939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41818D0-978D-4279-AB9D-4D9FBCA145B5}" type="slidenum">
              <a:rPr lang="de-DE" altLang="en-US" sz="1600" smtClean="0"/>
              <a:pPr>
                <a:spcBef>
                  <a:spcPct val="0"/>
                </a:spcBef>
                <a:buClrTx/>
                <a:buFontTx/>
                <a:buNone/>
              </a:pPr>
              <a:t>43</a:t>
            </a:fld>
            <a:r>
              <a:rPr lang="de-DE" altLang="en-US" sz="1600"/>
              <a:t> -</a:t>
            </a:r>
          </a:p>
        </p:txBody>
      </p:sp>
      <p:sp>
        <p:nvSpPr>
          <p:cNvPr id="5939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F69DA0E-774A-4007-B7BE-2604975E9F4B}" type="slidenum">
              <a:rPr lang="de-DE" altLang="en-US" sz="1600" b="1"/>
              <a:pPr algn="r" eaLnBrk="1" hangingPunct="1">
                <a:spcBef>
                  <a:spcPct val="0"/>
                </a:spcBef>
                <a:buClrTx/>
                <a:buFontTx/>
                <a:buNone/>
              </a:pPr>
              <a:t>43</a:t>
            </a:fld>
            <a:r>
              <a:rPr lang="de-DE" altLang="en-US" sz="1600" b="1"/>
              <a:t> -</a:t>
            </a:r>
          </a:p>
        </p:txBody>
      </p:sp>
      <p:sp>
        <p:nvSpPr>
          <p:cNvPr id="5939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pic>
        <p:nvPicPr>
          <p:cNvPr id="59397" name="Picture 2" descr="I-mulitplikato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44700" y="1019175"/>
            <a:ext cx="5072063" cy="4964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8" name="Text Box 3"/>
          <p:cNvSpPr txBox="1">
            <a:spLocks noChangeArrowheads="1"/>
          </p:cNvSpPr>
          <p:nvPr/>
        </p:nvSpPr>
        <p:spPr bwMode="auto">
          <a:xfrm rot="-5400000">
            <a:off x="-2227263" y="3544888"/>
            <a:ext cx="5718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1400">
                <a:solidFill>
                  <a:srgbClr val="66FFFF"/>
                </a:solidFill>
              </a:rPr>
              <a:t>Quelle: Kapitalismus für Anfänger – Sachcomic, rororo</a:t>
            </a:r>
          </a:p>
        </p:txBody>
      </p:sp>
      <p:sp>
        <p:nvSpPr>
          <p:cNvPr id="7496708" name="Rectangle 4"/>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59400" name="AutoShape 5"/>
          <p:cNvSpPr>
            <a:spLocks noChangeArrowheads="1"/>
          </p:cNvSpPr>
          <p:nvPr/>
        </p:nvSpPr>
        <p:spPr bwMode="auto">
          <a:xfrm>
            <a:off x="1957388" y="6221413"/>
            <a:ext cx="5249862"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The investment multiplier at work</a:t>
            </a:r>
          </a:p>
        </p:txBody>
      </p:sp>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041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0F0CDD2-1C30-40EA-9843-BA724D35ECCC}" type="slidenum">
              <a:rPr lang="de-DE" altLang="en-US" sz="1600" smtClean="0"/>
              <a:pPr>
                <a:spcBef>
                  <a:spcPct val="0"/>
                </a:spcBef>
                <a:buClrTx/>
                <a:buFontTx/>
                <a:buNone/>
              </a:pPr>
              <a:t>44</a:t>
            </a:fld>
            <a:r>
              <a:rPr lang="de-DE" altLang="en-US" sz="1600"/>
              <a:t> -</a:t>
            </a:r>
          </a:p>
        </p:txBody>
      </p:sp>
      <p:sp>
        <p:nvSpPr>
          <p:cNvPr id="6041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en-US" altLang="en-US" sz="1600" b="1"/>
              <a:t>- </a:t>
            </a:r>
            <a:fld id="{515284F3-7EAD-4960-95EC-F7A3FD504669}" type="slidenum">
              <a:rPr lang="en-US" altLang="en-US" sz="1600" b="1"/>
              <a:pPr algn="r" eaLnBrk="1" hangingPunct="1">
                <a:spcBef>
                  <a:spcPct val="0"/>
                </a:spcBef>
                <a:buClrTx/>
                <a:buFontTx/>
                <a:buNone/>
              </a:pPr>
              <a:t>44</a:t>
            </a:fld>
            <a:r>
              <a:rPr lang="en-US" altLang="en-US" sz="1600" b="1"/>
              <a:t> -</a:t>
            </a:r>
          </a:p>
        </p:txBody>
      </p:sp>
      <p:sp>
        <p:nvSpPr>
          <p:cNvPr id="6042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600"/>
              <a:t>Prof. Dr. Rainer Maurer</a:t>
            </a:r>
          </a:p>
        </p:txBody>
      </p:sp>
      <p:grpSp>
        <p:nvGrpSpPr>
          <p:cNvPr id="60421" name="Group 13"/>
          <p:cNvGrpSpPr>
            <a:grpSpLocks/>
          </p:cNvGrpSpPr>
          <p:nvPr/>
        </p:nvGrpSpPr>
        <p:grpSpPr bwMode="auto">
          <a:xfrm>
            <a:off x="1084263" y="674688"/>
            <a:ext cx="6994525" cy="5913437"/>
            <a:chOff x="683" y="425"/>
            <a:chExt cx="4406" cy="3725"/>
          </a:xfrm>
        </p:grpSpPr>
        <p:graphicFrame>
          <p:nvGraphicFramePr>
            <p:cNvPr id="60432" name="Object 2"/>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60911" name="Diagramm" r:id="rId4" imgW="7439008" imgH="5315085" progId="MSGraph.Chart.8">
                    <p:embed followColorScheme="full"/>
                  </p:oleObj>
                </mc:Choice>
                <mc:Fallback>
                  <p:oleObj name="Diagramm" r:id="rId4" imgW="7439008" imgH="5315085"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0433" name="Line 3"/>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0434" name="Line 7"/>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498756" name="Rectangle 4"/>
          <p:cNvSpPr>
            <a:spLocks noGrp="1" noChangeArrowheads="1"/>
          </p:cNvSpPr>
          <p:nvPr>
            <p:ph type="title" idx="4294967295"/>
          </p:nvPr>
        </p:nvSpPr>
        <p:spPr>
          <a:xfrm>
            <a:off x="0" y="31750"/>
            <a:ext cx="9144000" cy="1100138"/>
          </a:xfrm>
        </p:spPr>
        <p:txBody>
          <a:bodyPr/>
          <a:lstStyle/>
          <a:p>
            <a:pPr eaLnBrk="1" hangingPunct="1">
              <a:defRPr/>
            </a:pPr>
            <a:r>
              <a:rPr lang="en-US" dirty="0"/>
              <a:t>4. The Keynesian Model and its Policy Implications</a:t>
            </a:r>
            <a:br>
              <a:rPr lang="en-US" dirty="0"/>
            </a:br>
            <a:r>
              <a:rPr lang="en-US" sz="2400" dirty="0"/>
              <a:t>4.1.1. The "Keynesian Cross"</a:t>
            </a:r>
          </a:p>
        </p:txBody>
      </p:sp>
      <p:sp>
        <p:nvSpPr>
          <p:cNvPr id="60423"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60424" name="AutoShape 10"/>
          <p:cNvSpPr>
            <a:spLocks noChangeArrowheads="1"/>
          </p:cNvSpPr>
          <p:nvPr/>
        </p:nvSpPr>
        <p:spPr bwMode="auto">
          <a:xfrm>
            <a:off x="4067175" y="1092200"/>
            <a:ext cx="4130675"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Graphical exposition of these considerations:</a:t>
            </a:r>
          </a:p>
        </p:txBody>
      </p:sp>
      <p:sp>
        <p:nvSpPr>
          <p:cNvPr id="60425" name="Text Box 14"/>
          <p:cNvSpPr txBox="1">
            <a:spLocks noChangeArrowheads="1"/>
          </p:cNvSpPr>
          <p:nvPr/>
        </p:nvSpPr>
        <p:spPr bwMode="auto">
          <a:xfrm>
            <a:off x="6202363" y="31242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C(Y)= 0,5 * Y</a:t>
            </a:r>
          </a:p>
        </p:txBody>
      </p:sp>
      <p:sp>
        <p:nvSpPr>
          <p:cNvPr id="60426" name="Line 15"/>
          <p:cNvSpPr>
            <a:spLocks noChangeShapeType="1"/>
          </p:cNvSpPr>
          <p:nvPr/>
        </p:nvSpPr>
        <p:spPr bwMode="auto">
          <a:xfrm flipV="1">
            <a:off x="1614488" y="3351213"/>
            <a:ext cx="4513262" cy="22685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2718" name="Line 14"/>
          <p:cNvSpPr>
            <a:spLocks noChangeShapeType="1"/>
          </p:cNvSpPr>
          <p:nvPr/>
        </p:nvSpPr>
        <p:spPr bwMode="auto">
          <a:xfrm flipV="1">
            <a:off x="2755900" y="5054600"/>
            <a:ext cx="0" cy="584200"/>
          </a:xfrm>
          <a:prstGeom prst="line">
            <a:avLst/>
          </a:prstGeom>
          <a:noFill/>
          <a:ln w="38100">
            <a:solidFill>
              <a:srgbClr val="FF0000"/>
            </a:solidFill>
            <a:round/>
            <a:headEnd type="none" w="lg" len="med"/>
            <a:tailEnd type="triangle" w="lg" len="lg"/>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712719" name="Line 15"/>
          <p:cNvSpPr>
            <a:spLocks noChangeShapeType="1"/>
          </p:cNvSpPr>
          <p:nvPr/>
        </p:nvSpPr>
        <p:spPr bwMode="auto">
          <a:xfrm flipH="1">
            <a:off x="1612900" y="5054600"/>
            <a:ext cx="1143000" cy="0"/>
          </a:xfrm>
          <a:prstGeom prst="line">
            <a:avLst/>
          </a:prstGeom>
          <a:noFill/>
          <a:ln w="38100">
            <a:solidFill>
              <a:srgbClr val="FF0000"/>
            </a:solidFill>
            <a:round/>
            <a:headEnd type="none" w="lg" len="med"/>
            <a:tailEnd type="triangle" w="lg" len="lg"/>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712720" name="Line 16"/>
          <p:cNvSpPr>
            <a:spLocks noChangeShapeType="1"/>
          </p:cNvSpPr>
          <p:nvPr/>
        </p:nvSpPr>
        <p:spPr bwMode="auto">
          <a:xfrm flipV="1">
            <a:off x="5041900" y="3873500"/>
            <a:ext cx="0" cy="1752600"/>
          </a:xfrm>
          <a:prstGeom prst="line">
            <a:avLst/>
          </a:prstGeom>
          <a:noFill/>
          <a:ln w="38100">
            <a:solidFill>
              <a:srgbClr val="FF0000"/>
            </a:solidFill>
            <a:round/>
            <a:headEnd type="none" w="lg" len="med"/>
            <a:tailEnd type="triangle" w="lg" len="lg"/>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712721" name="Line 17"/>
          <p:cNvSpPr>
            <a:spLocks noChangeShapeType="1"/>
          </p:cNvSpPr>
          <p:nvPr/>
        </p:nvSpPr>
        <p:spPr bwMode="auto">
          <a:xfrm flipH="1">
            <a:off x="1612900" y="3898900"/>
            <a:ext cx="3441700" cy="0"/>
          </a:xfrm>
          <a:prstGeom prst="line">
            <a:avLst/>
          </a:prstGeom>
          <a:noFill/>
          <a:ln w="38100">
            <a:solidFill>
              <a:srgbClr val="FF0000"/>
            </a:solidFill>
            <a:round/>
            <a:headEnd type="none" w="lg" len="med"/>
            <a:tailEnd type="triangle" w="lg" len="lg"/>
          </a:ln>
          <a:extLst>
            <a:ext uri="{909E8E84-426E-40DD-AFC4-6F175D3DCCD1}">
              <a14:hiddenFill xmlns:a14="http://schemas.microsoft.com/office/drawing/2010/main">
                <a:noFill/>
              </a14:hiddenFill>
            </a:ext>
          </a:extLst>
        </p:spPr>
        <p:txBody>
          <a:bodyPr lIns="0" tIns="0" rIns="0" bIns="0">
            <a:spAutoFit/>
          </a:bodyPr>
          <a:lstStyle/>
          <a:p>
            <a:endParaRPr lang="en-US"/>
          </a:p>
        </p:txBody>
      </p:sp>
      <p:sp>
        <p:nvSpPr>
          <p:cNvPr id="60431" name="Text Box 6"/>
          <p:cNvSpPr txBox="1">
            <a:spLocks noChangeArrowheads="1"/>
          </p:cNvSpPr>
          <p:nvPr/>
        </p:nvSpPr>
        <p:spPr bwMode="auto">
          <a:xfrm>
            <a:off x="1222375" y="6289675"/>
            <a:ext cx="6929438"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 Production of Goods = Income = Y</a:t>
            </a:r>
            <a:r>
              <a:rPr lang="en-US" altLang="en-US" sz="1800" b="1"/>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42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04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1271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1271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12720"/>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127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5" grpId="0"/>
      <p:bldP spid="60426" grpId="0" animBg="1"/>
      <p:bldP spid="712718" grpId="0" animBg="1"/>
      <p:bldP spid="712719" grpId="0" animBg="1"/>
      <p:bldP spid="712720" grpId="0" animBg="1"/>
      <p:bldP spid="712721" grpId="0" animBg="1"/>
    </p:bldLst>
  </p:timing>
</p:sld>
</file>

<file path=ppt/slides/slide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44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5C59C09-E09F-41AB-A8D4-E0EBBD87A48F}" type="slidenum">
              <a:rPr lang="de-DE" altLang="en-US" sz="1600" smtClean="0"/>
              <a:pPr>
                <a:spcBef>
                  <a:spcPct val="0"/>
                </a:spcBef>
                <a:buClrTx/>
                <a:buFontTx/>
                <a:buNone/>
              </a:pPr>
              <a:t>45</a:t>
            </a:fld>
            <a:r>
              <a:rPr lang="de-DE" altLang="en-US" sz="1600"/>
              <a:t> -</a:t>
            </a:r>
          </a:p>
        </p:txBody>
      </p:sp>
      <p:sp>
        <p:nvSpPr>
          <p:cNvPr id="6144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567B35B-61F5-4224-96E2-ED222BB66B19}" type="slidenum">
              <a:rPr lang="de-DE" altLang="en-US" sz="1600" b="1"/>
              <a:pPr algn="r" eaLnBrk="1" hangingPunct="1">
                <a:spcBef>
                  <a:spcPct val="0"/>
                </a:spcBef>
                <a:buClrTx/>
                <a:buFontTx/>
                <a:buNone/>
              </a:pPr>
              <a:t>45</a:t>
            </a:fld>
            <a:r>
              <a:rPr lang="de-DE" altLang="en-US" sz="1600" b="1"/>
              <a:t> -</a:t>
            </a:r>
          </a:p>
        </p:txBody>
      </p:sp>
      <p:sp>
        <p:nvSpPr>
          <p:cNvPr id="6144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61445" name="Group 2"/>
          <p:cNvGrpSpPr>
            <a:grpSpLocks/>
          </p:cNvGrpSpPr>
          <p:nvPr/>
        </p:nvGrpSpPr>
        <p:grpSpPr bwMode="auto">
          <a:xfrm>
            <a:off x="1084263" y="674688"/>
            <a:ext cx="6994525" cy="5913437"/>
            <a:chOff x="683" y="425"/>
            <a:chExt cx="4406" cy="3725"/>
          </a:xfrm>
        </p:grpSpPr>
        <p:graphicFrame>
          <p:nvGraphicFramePr>
            <p:cNvPr id="61453"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61931"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1454"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1455"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44518"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61447" name="AutoShape 12"/>
          <p:cNvSpPr>
            <a:spLocks noChangeArrowheads="1"/>
          </p:cNvSpPr>
          <p:nvPr/>
        </p:nvSpPr>
        <p:spPr bwMode="auto">
          <a:xfrm>
            <a:off x="1830388" y="2365375"/>
            <a:ext cx="4130675"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Consumption (C) dependent on GDP (Y)</a:t>
            </a:r>
          </a:p>
        </p:txBody>
      </p:sp>
      <p:sp>
        <p:nvSpPr>
          <p:cNvPr id="61448" name="Line 13"/>
          <p:cNvSpPr>
            <a:spLocks noChangeShapeType="1"/>
          </p:cNvSpPr>
          <p:nvPr/>
        </p:nvSpPr>
        <p:spPr bwMode="auto">
          <a:xfrm>
            <a:off x="3792538" y="3184525"/>
            <a:ext cx="901700" cy="7207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1449" name="Text Box 14"/>
          <p:cNvSpPr txBox="1">
            <a:spLocks noChangeArrowheads="1"/>
          </p:cNvSpPr>
          <p:nvPr/>
        </p:nvSpPr>
        <p:spPr bwMode="auto">
          <a:xfrm>
            <a:off x="6202363" y="31242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61450" name="Line 16"/>
          <p:cNvSpPr>
            <a:spLocks noChangeShapeType="1"/>
          </p:cNvSpPr>
          <p:nvPr/>
        </p:nvSpPr>
        <p:spPr bwMode="auto">
          <a:xfrm flipV="1">
            <a:off x="1614488" y="3351213"/>
            <a:ext cx="4513262" cy="22685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1451"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61452" name="Text Box 6"/>
          <p:cNvSpPr txBox="1">
            <a:spLocks noChangeArrowheads="1"/>
          </p:cNvSpPr>
          <p:nvPr/>
        </p:nvSpPr>
        <p:spPr bwMode="auto">
          <a:xfrm>
            <a:off x="1222375" y="6289675"/>
            <a:ext cx="6929438"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 Production of Goods = Income = Y</a:t>
            </a:r>
            <a:r>
              <a:rPr lang="en-US" altLang="en-US" sz="1800" b="1"/>
              <a:t>  </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246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CFA86B7-8806-4D79-B4AA-EC007F0339CD}" type="slidenum">
              <a:rPr lang="de-DE" altLang="en-US" sz="1600" smtClean="0"/>
              <a:pPr>
                <a:spcBef>
                  <a:spcPct val="0"/>
                </a:spcBef>
                <a:buClrTx/>
                <a:buFontTx/>
                <a:buNone/>
              </a:pPr>
              <a:t>46</a:t>
            </a:fld>
            <a:r>
              <a:rPr lang="de-DE" altLang="en-US" sz="1600"/>
              <a:t> -</a:t>
            </a:r>
          </a:p>
        </p:txBody>
      </p:sp>
      <p:sp>
        <p:nvSpPr>
          <p:cNvPr id="6246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83A48A75-36E3-4A74-AB6B-9EFAC579820F}" type="slidenum">
              <a:rPr lang="de-DE" altLang="en-US" sz="1600" b="1"/>
              <a:pPr algn="r" eaLnBrk="1" hangingPunct="1">
                <a:spcBef>
                  <a:spcPct val="0"/>
                </a:spcBef>
                <a:buClrTx/>
                <a:buFontTx/>
                <a:buNone/>
              </a:pPr>
              <a:t>46</a:t>
            </a:fld>
            <a:r>
              <a:rPr lang="de-DE" altLang="en-US" sz="1600" b="1"/>
              <a:t> -</a:t>
            </a:r>
          </a:p>
        </p:txBody>
      </p:sp>
      <p:sp>
        <p:nvSpPr>
          <p:cNvPr id="6246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62469" name="Group 2"/>
          <p:cNvGrpSpPr>
            <a:grpSpLocks/>
          </p:cNvGrpSpPr>
          <p:nvPr/>
        </p:nvGrpSpPr>
        <p:grpSpPr bwMode="auto">
          <a:xfrm>
            <a:off x="1084263" y="674688"/>
            <a:ext cx="6994525" cy="5913437"/>
            <a:chOff x="683" y="425"/>
            <a:chExt cx="4406" cy="3725"/>
          </a:xfrm>
        </p:grpSpPr>
        <p:graphicFrame>
          <p:nvGraphicFramePr>
            <p:cNvPr id="62480"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62958"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2481"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2482"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46566"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62471" name="Line 7"/>
          <p:cNvSpPr>
            <a:spLocks noChangeShapeType="1"/>
          </p:cNvSpPr>
          <p:nvPr/>
        </p:nvSpPr>
        <p:spPr bwMode="auto">
          <a:xfrm flipV="1">
            <a:off x="1614488" y="3351213"/>
            <a:ext cx="4513262" cy="22685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2472" name="Line 14"/>
          <p:cNvSpPr>
            <a:spLocks noChangeShapeType="1"/>
          </p:cNvSpPr>
          <p:nvPr/>
        </p:nvSpPr>
        <p:spPr bwMode="auto">
          <a:xfrm>
            <a:off x="596900" y="3933825"/>
            <a:ext cx="704850" cy="139700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2473" name="AutoShape 15"/>
          <p:cNvSpPr>
            <a:spLocks/>
          </p:cNvSpPr>
          <p:nvPr/>
        </p:nvSpPr>
        <p:spPr bwMode="auto">
          <a:xfrm>
            <a:off x="1417638" y="5054600"/>
            <a:ext cx="114300" cy="595313"/>
          </a:xfrm>
          <a:prstGeom prst="leftBrace">
            <a:avLst>
              <a:gd name="adj1" fmla="val 43403"/>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62474" name="Line 17"/>
          <p:cNvSpPr>
            <a:spLocks noChangeShapeType="1"/>
          </p:cNvSpPr>
          <p:nvPr/>
        </p:nvSpPr>
        <p:spPr bwMode="auto">
          <a:xfrm flipV="1">
            <a:off x="1604963" y="2782888"/>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2475" name="Text Box 18"/>
          <p:cNvSpPr txBox="1">
            <a:spLocks noChangeArrowheads="1"/>
          </p:cNvSpPr>
          <p:nvPr/>
        </p:nvSpPr>
        <p:spPr bwMode="auto">
          <a:xfrm>
            <a:off x="6202363" y="31242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62476" name="Text Box 19"/>
          <p:cNvSpPr txBox="1">
            <a:spLocks noChangeArrowheads="1"/>
          </p:cNvSpPr>
          <p:nvPr/>
        </p:nvSpPr>
        <p:spPr bwMode="auto">
          <a:xfrm>
            <a:off x="6189663" y="25654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 G = 0,5*Y+G</a:t>
            </a:r>
            <a:endParaRPr lang="el-GR" altLang="en-US" sz="2200">
              <a:solidFill>
                <a:srgbClr val="66FFFF"/>
              </a:solidFill>
            </a:endParaRPr>
          </a:p>
        </p:txBody>
      </p:sp>
      <p:sp>
        <p:nvSpPr>
          <p:cNvPr id="62477"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62478" name="AutoShape 13"/>
          <p:cNvSpPr>
            <a:spLocks noChangeArrowheads="1"/>
          </p:cNvSpPr>
          <p:nvPr/>
        </p:nvSpPr>
        <p:spPr bwMode="auto">
          <a:xfrm>
            <a:off x="215900" y="3190875"/>
            <a:ext cx="3201988"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de-DE" altLang="en-US" sz="2000">
                <a:solidFill>
                  <a:schemeClr val="bg1"/>
                </a:solidFill>
              </a:rPr>
              <a:t>Government Consumption = G = 5</a:t>
            </a:r>
          </a:p>
        </p:txBody>
      </p:sp>
      <p:sp>
        <p:nvSpPr>
          <p:cNvPr id="62479" name="Text Box 6"/>
          <p:cNvSpPr txBox="1">
            <a:spLocks noChangeArrowheads="1"/>
          </p:cNvSpPr>
          <p:nvPr/>
        </p:nvSpPr>
        <p:spPr bwMode="auto">
          <a:xfrm>
            <a:off x="1222375" y="6289675"/>
            <a:ext cx="6929438"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 Production of Goods = Income = Y</a:t>
            </a:r>
            <a:r>
              <a:rPr lang="en-US" altLang="en-US" sz="1800" b="1"/>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47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247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247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247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24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72" grpId="0" animBg="1"/>
      <p:bldP spid="62473" grpId="0" animBg="1"/>
      <p:bldP spid="62474" grpId="0" animBg="1"/>
      <p:bldP spid="62476" grpId="0"/>
      <p:bldP spid="62478" grpId="0" animBg="1"/>
    </p:bldLst>
  </p:timing>
</p:sld>
</file>

<file path=ppt/slides/slide4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349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A4AE973-C160-4A6B-94E9-6DB4E8A4743C}" type="slidenum">
              <a:rPr lang="de-DE" altLang="en-US" sz="1600" smtClean="0"/>
              <a:pPr>
                <a:spcBef>
                  <a:spcPct val="0"/>
                </a:spcBef>
                <a:buClrTx/>
                <a:buFontTx/>
                <a:buNone/>
              </a:pPr>
              <a:t>47</a:t>
            </a:fld>
            <a:r>
              <a:rPr lang="de-DE" altLang="en-US" sz="1600"/>
              <a:t> -</a:t>
            </a:r>
          </a:p>
        </p:txBody>
      </p:sp>
      <p:sp>
        <p:nvSpPr>
          <p:cNvPr id="6349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D519082-E66B-4646-86D6-E14C8643F08F}" type="slidenum">
              <a:rPr lang="de-DE" altLang="en-US" sz="1600" b="1"/>
              <a:pPr algn="r" eaLnBrk="1" hangingPunct="1">
                <a:spcBef>
                  <a:spcPct val="0"/>
                </a:spcBef>
                <a:buClrTx/>
                <a:buFontTx/>
                <a:buNone/>
              </a:pPr>
              <a:t>47</a:t>
            </a:fld>
            <a:r>
              <a:rPr lang="de-DE" altLang="en-US" sz="1600" b="1"/>
              <a:t> -</a:t>
            </a:r>
          </a:p>
        </p:txBody>
      </p:sp>
      <p:sp>
        <p:nvSpPr>
          <p:cNvPr id="6349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63493" name="Group 2"/>
          <p:cNvGrpSpPr>
            <a:grpSpLocks/>
          </p:cNvGrpSpPr>
          <p:nvPr/>
        </p:nvGrpSpPr>
        <p:grpSpPr bwMode="auto">
          <a:xfrm>
            <a:off x="1084263" y="674688"/>
            <a:ext cx="6994525" cy="5913437"/>
            <a:chOff x="683" y="425"/>
            <a:chExt cx="4406" cy="3725"/>
          </a:xfrm>
        </p:grpSpPr>
        <p:graphicFrame>
          <p:nvGraphicFramePr>
            <p:cNvPr id="63506"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63984"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3507"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3508"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48614"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63495" name="Line 7"/>
          <p:cNvSpPr>
            <a:spLocks noChangeShapeType="1"/>
          </p:cNvSpPr>
          <p:nvPr/>
        </p:nvSpPr>
        <p:spPr bwMode="auto">
          <a:xfrm flipV="1">
            <a:off x="1614488" y="3351213"/>
            <a:ext cx="4513262" cy="22685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3496" name="Text Box 10"/>
          <p:cNvSpPr txBox="1">
            <a:spLocks noChangeArrowheads="1"/>
          </p:cNvSpPr>
          <p:nvPr/>
        </p:nvSpPr>
        <p:spPr bwMode="auto">
          <a:xfrm>
            <a:off x="6202363" y="31242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63497" name="AutoShape 13"/>
          <p:cNvSpPr>
            <a:spLocks/>
          </p:cNvSpPr>
          <p:nvPr/>
        </p:nvSpPr>
        <p:spPr bwMode="auto">
          <a:xfrm>
            <a:off x="1417638" y="4470400"/>
            <a:ext cx="114300" cy="595313"/>
          </a:xfrm>
          <a:prstGeom prst="leftBrace">
            <a:avLst>
              <a:gd name="adj1" fmla="val 43403"/>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63498" name="Text Box 14"/>
          <p:cNvSpPr txBox="1">
            <a:spLocks noChangeArrowheads="1"/>
          </p:cNvSpPr>
          <p:nvPr/>
        </p:nvSpPr>
        <p:spPr bwMode="auto">
          <a:xfrm>
            <a:off x="6189663" y="25654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 G = 0,5*Y+G</a:t>
            </a:r>
            <a:endParaRPr lang="el-GR" altLang="en-US" sz="2200">
              <a:solidFill>
                <a:srgbClr val="66FFFF"/>
              </a:solidFill>
            </a:endParaRPr>
          </a:p>
        </p:txBody>
      </p:sp>
      <p:sp>
        <p:nvSpPr>
          <p:cNvPr id="63499" name="Line 15"/>
          <p:cNvSpPr>
            <a:spLocks noChangeShapeType="1"/>
          </p:cNvSpPr>
          <p:nvPr/>
        </p:nvSpPr>
        <p:spPr bwMode="auto">
          <a:xfrm flipV="1">
            <a:off x="1604963" y="2782888"/>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3500" name="Line 16"/>
          <p:cNvSpPr>
            <a:spLocks noChangeShapeType="1"/>
          </p:cNvSpPr>
          <p:nvPr/>
        </p:nvSpPr>
        <p:spPr bwMode="auto">
          <a:xfrm>
            <a:off x="1004888" y="2976563"/>
            <a:ext cx="285750" cy="181451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3501" name="AutoShape 17"/>
          <p:cNvSpPr>
            <a:spLocks noChangeArrowheads="1"/>
          </p:cNvSpPr>
          <p:nvPr/>
        </p:nvSpPr>
        <p:spPr bwMode="auto">
          <a:xfrm>
            <a:off x="101600" y="2876550"/>
            <a:ext cx="3021013" cy="4730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de-DE" altLang="en-US" sz="2000">
                <a:solidFill>
                  <a:schemeClr val="bg1"/>
                </a:solidFill>
              </a:rPr>
              <a:t>Investment = I = 5</a:t>
            </a:r>
          </a:p>
        </p:txBody>
      </p:sp>
      <p:sp>
        <p:nvSpPr>
          <p:cNvPr id="63502" name="Text Box 18"/>
          <p:cNvSpPr txBox="1">
            <a:spLocks noChangeArrowheads="1"/>
          </p:cNvSpPr>
          <p:nvPr/>
        </p:nvSpPr>
        <p:spPr bwMode="auto">
          <a:xfrm>
            <a:off x="6113463" y="20177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63503" name="Line 19"/>
          <p:cNvSpPr>
            <a:spLocks noChangeShapeType="1"/>
          </p:cNvSpPr>
          <p:nvPr/>
        </p:nvSpPr>
        <p:spPr bwMode="auto">
          <a:xfrm flipV="1">
            <a:off x="1606550" y="2212975"/>
            <a:ext cx="4513263" cy="2281238"/>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3504"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63505" name="Text Box 6"/>
          <p:cNvSpPr txBox="1">
            <a:spLocks noChangeArrowheads="1"/>
          </p:cNvSpPr>
          <p:nvPr/>
        </p:nvSpPr>
        <p:spPr bwMode="auto">
          <a:xfrm>
            <a:off x="1222375" y="6289675"/>
            <a:ext cx="6929438"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 Production of Goods = Income = Y</a:t>
            </a:r>
            <a:r>
              <a:rPr lang="en-US" altLang="en-US" sz="1800" b="1"/>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49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350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350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350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35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7" grpId="0" animBg="1"/>
      <p:bldP spid="63500" grpId="0" animBg="1"/>
      <p:bldP spid="63501" grpId="0" animBg="1"/>
      <p:bldP spid="63502" grpId="0"/>
      <p:bldP spid="63503" grpId="0" animBg="1"/>
    </p:bldLst>
  </p:timing>
</p:sld>
</file>

<file path=ppt/slides/slide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451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FD0A0E1-1891-4157-AD3A-1CCE175F6B02}" type="slidenum">
              <a:rPr lang="de-DE" altLang="en-US" sz="1600" smtClean="0"/>
              <a:pPr>
                <a:spcBef>
                  <a:spcPct val="0"/>
                </a:spcBef>
                <a:buClrTx/>
                <a:buFontTx/>
                <a:buNone/>
              </a:pPr>
              <a:t>48</a:t>
            </a:fld>
            <a:r>
              <a:rPr lang="de-DE" altLang="en-US" sz="1600"/>
              <a:t> -</a:t>
            </a:r>
          </a:p>
        </p:txBody>
      </p:sp>
      <p:sp>
        <p:nvSpPr>
          <p:cNvPr id="6451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en-US" altLang="en-US" sz="1600" b="1"/>
              <a:t>- </a:t>
            </a:r>
            <a:fld id="{993635BE-0476-4EAB-AE29-819384CB732B}" type="slidenum">
              <a:rPr lang="en-US" altLang="en-US" sz="1600" b="1"/>
              <a:pPr algn="r" eaLnBrk="1" hangingPunct="1">
                <a:spcBef>
                  <a:spcPct val="0"/>
                </a:spcBef>
                <a:buClrTx/>
                <a:buFontTx/>
                <a:buNone/>
              </a:pPr>
              <a:t>48</a:t>
            </a:fld>
            <a:r>
              <a:rPr lang="en-US" altLang="en-US" sz="1600" b="1"/>
              <a:t> -</a:t>
            </a:r>
          </a:p>
        </p:txBody>
      </p:sp>
      <p:sp>
        <p:nvSpPr>
          <p:cNvPr id="6451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600"/>
              <a:t>Prof. Dr. Rainer Maurer</a:t>
            </a:r>
          </a:p>
        </p:txBody>
      </p:sp>
      <p:grpSp>
        <p:nvGrpSpPr>
          <p:cNvPr id="64517" name="Group 2"/>
          <p:cNvGrpSpPr>
            <a:grpSpLocks/>
          </p:cNvGrpSpPr>
          <p:nvPr/>
        </p:nvGrpSpPr>
        <p:grpSpPr bwMode="auto">
          <a:xfrm>
            <a:off x="1084263" y="674688"/>
            <a:ext cx="6994525" cy="5913437"/>
            <a:chOff x="683" y="425"/>
            <a:chExt cx="4406" cy="3725"/>
          </a:xfrm>
        </p:grpSpPr>
        <p:graphicFrame>
          <p:nvGraphicFramePr>
            <p:cNvPr id="64531"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65009"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4532"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4533"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0662" name="Rectangle 6"/>
          <p:cNvSpPr>
            <a:spLocks noGrp="1" noChangeArrowheads="1"/>
          </p:cNvSpPr>
          <p:nvPr>
            <p:ph type="title" idx="4294967295"/>
          </p:nvPr>
        </p:nvSpPr>
        <p:spPr>
          <a:xfrm>
            <a:off x="0" y="31750"/>
            <a:ext cx="9144000" cy="1100138"/>
          </a:xfrm>
        </p:spPr>
        <p:txBody>
          <a:bodyPr/>
          <a:lstStyle/>
          <a:p>
            <a:pPr eaLnBrk="1" hangingPunct="1">
              <a:defRPr/>
            </a:pPr>
            <a:r>
              <a:rPr lang="en-US" dirty="0"/>
              <a:t>4. The Keynesian Model and its Policy Implications</a:t>
            </a:r>
            <a:br>
              <a:rPr lang="en-US" dirty="0"/>
            </a:br>
            <a:r>
              <a:rPr lang="en-US" sz="2400" dirty="0"/>
              <a:t>4.1.1. The "Keynesian Cross"</a:t>
            </a:r>
          </a:p>
        </p:txBody>
      </p:sp>
      <p:sp>
        <p:nvSpPr>
          <p:cNvPr id="64519" name="Line 7"/>
          <p:cNvSpPr>
            <a:spLocks noChangeShapeType="1"/>
          </p:cNvSpPr>
          <p:nvPr/>
        </p:nvSpPr>
        <p:spPr bwMode="auto">
          <a:xfrm flipV="1">
            <a:off x="1614488" y="3351213"/>
            <a:ext cx="4513262" cy="22685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4520" name="Text Box 10"/>
          <p:cNvSpPr txBox="1">
            <a:spLocks noChangeArrowheads="1"/>
          </p:cNvSpPr>
          <p:nvPr/>
        </p:nvSpPr>
        <p:spPr bwMode="auto">
          <a:xfrm>
            <a:off x="6202363" y="3124200"/>
            <a:ext cx="2454275"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C(Y) = 0,5 * Y</a:t>
            </a:r>
          </a:p>
        </p:txBody>
      </p:sp>
      <p:sp>
        <p:nvSpPr>
          <p:cNvPr id="64521" name="Text Box 12"/>
          <p:cNvSpPr txBox="1">
            <a:spLocks noChangeArrowheads="1"/>
          </p:cNvSpPr>
          <p:nvPr/>
        </p:nvSpPr>
        <p:spPr bwMode="auto">
          <a:xfrm>
            <a:off x="6189663" y="25654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C(Y) + G = 0,5*Y+G</a:t>
            </a:r>
          </a:p>
        </p:txBody>
      </p:sp>
      <p:sp>
        <p:nvSpPr>
          <p:cNvPr id="64522" name="Line 13"/>
          <p:cNvSpPr>
            <a:spLocks noChangeShapeType="1"/>
          </p:cNvSpPr>
          <p:nvPr/>
        </p:nvSpPr>
        <p:spPr bwMode="auto">
          <a:xfrm flipV="1">
            <a:off x="1604963" y="2782888"/>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4523" name="Text Box 16"/>
          <p:cNvSpPr txBox="1">
            <a:spLocks noChangeArrowheads="1"/>
          </p:cNvSpPr>
          <p:nvPr/>
        </p:nvSpPr>
        <p:spPr bwMode="auto">
          <a:xfrm>
            <a:off x="6113463" y="20177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 Y</a:t>
            </a:r>
            <a:r>
              <a:rPr lang="en-US" altLang="en-US" sz="2200" baseline="-25000">
                <a:solidFill>
                  <a:srgbClr val="66FFFF"/>
                </a:solidFill>
              </a:rPr>
              <a:t>D </a:t>
            </a:r>
            <a:r>
              <a:rPr lang="en-US" altLang="en-US" sz="2200">
                <a:solidFill>
                  <a:srgbClr val="66FFFF"/>
                </a:solidFill>
              </a:rPr>
              <a:t>= 0,5*Y+G+I</a:t>
            </a:r>
          </a:p>
        </p:txBody>
      </p:sp>
      <p:sp>
        <p:nvSpPr>
          <p:cNvPr id="64524" name="Line 17"/>
          <p:cNvSpPr>
            <a:spLocks noChangeShapeType="1"/>
          </p:cNvSpPr>
          <p:nvPr/>
        </p:nvSpPr>
        <p:spPr bwMode="auto">
          <a:xfrm flipV="1">
            <a:off x="1606550" y="2212975"/>
            <a:ext cx="4513263" cy="2281238"/>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50674" name="AutoShape 18"/>
          <p:cNvSpPr>
            <a:spLocks noChangeArrowheads="1"/>
          </p:cNvSpPr>
          <p:nvPr/>
        </p:nvSpPr>
        <p:spPr bwMode="auto">
          <a:xfrm>
            <a:off x="5195094" y="4138118"/>
            <a:ext cx="3687762" cy="1068388"/>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rgbClr val="3333FF"/>
                </a:solidFill>
              </a:rPr>
              <a:t>= Where does the equation </a:t>
            </a:r>
            <a:r>
              <a:rPr lang="en-US" altLang="en-US" sz="2200" dirty="0">
                <a:solidFill>
                  <a:srgbClr val="3333FF"/>
                </a:solidFill>
              </a:rPr>
              <a:t>0,5*Y+G+I </a:t>
            </a:r>
            <a:r>
              <a:rPr lang="en-US" altLang="en-US" sz="2000" dirty="0">
                <a:solidFill>
                  <a:srgbClr val="3333FF"/>
                </a:solidFill>
              </a:rPr>
              <a:t>= Y  hold?</a:t>
            </a:r>
          </a:p>
        </p:txBody>
      </p:sp>
      <p:sp>
        <p:nvSpPr>
          <p:cNvPr id="64526" name="AutoShape 19"/>
          <p:cNvSpPr>
            <a:spLocks noChangeArrowheads="1"/>
          </p:cNvSpPr>
          <p:nvPr/>
        </p:nvSpPr>
        <p:spPr bwMode="auto">
          <a:xfrm>
            <a:off x="1747838" y="1465263"/>
            <a:ext cx="3281362" cy="11303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rgbClr val="3333FF"/>
                </a:solidFill>
              </a:rPr>
              <a:t>At what  level of income (Y) does the total </a:t>
            </a:r>
            <a:r>
              <a:rPr lang="en-US" altLang="en-US" sz="2000" dirty="0">
                <a:solidFill>
                  <a:srgbClr val="FF0000"/>
                </a:solidFill>
              </a:rPr>
              <a:t>demand</a:t>
            </a:r>
            <a:r>
              <a:rPr lang="en-US" altLang="en-US" sz="2000" dirty="0">
                <a:solidFill>
                  <a:srgbClr val="3333FF"/>
                </a:solidFill>
              </a:rPr>
              <a:t> for goods </a:t>
            </a:r>
            <a:r>
              <a:rPr lang="en-US" altLang="en-US" sz="2000" dirty="0">
                <a:solidFill>
                  <a:srgbClr val="FF0000"/>
                </a:solidFill>
              </a:rPr>
              <a:t>equal</a:t>
            </a:r>
            <a:r>
              <a:rPr lang="en-US" altLang="en-US" sz="2000" dirty="0">
                <a:solidFill>
                  <a:srgbClr val="3333FF"/>
                </a:solidFill>
              </a:rPr>
              <a:t> </a:t>
            </a:r>
            <a:r>
              <a:rPr lang="en-US" altLang="en-US" sz="2000" dirty="0">
                <a:solidFill>
                  <a:srgbClr val="FF0000"/>
                </a:solidFill>
              </a:rPr>
              <a:t>income</a:t>
            </a:r>
            <a:r>
              <a:rPr lang="en-US" altLang="en-US" sz="2000" dirty="0">
                <a:solidFill>
                  <a:srgbClr val="3333FF"/>
                </a:solidFill>
              </a:rPr>
              <a:t>?</a:t>
            </a:r>
          </a:p>
        </p:txBody>
      </p:sp>
      <p:sp>
        <p:nvSpPr>
          <p:cNvPr id="64527" name="Text Box 8"/>
          <p:cNvSpPr txBox="1">
            <a:spLocks noChangeArrowheads="1"/>
          </p:cNvSpPr>
          <p:nvPr/>
        </p:nvSpPr>
        <p:spPr bwMode="auto">
          <a:xfrm>
            <a:off x="1673225" y="1023938"/>
            <a:ext cx="26574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7752731" name="Line 27"/>
          <p:cNvSpPr>
            <a:spLocks noChangeShapeType="1"/>
          </p:cNvSpPr>
          <p:nvPr/>
        </p:nvSpPr>
        <p:spPr bwMode="auto">
          <a:xfrm flipV="1">
            <a:off x="3897313" y="3328988"/>
            <a:ext cx="0" cy="22923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52733" name="Line 29"/>
          <p:cNvSpPr>
            <a:spLocks noChangeShapeType="1"/>
          </p:cNvSpPr>
          <p:nvPr/>
        </p:nvSpPr>
        <p:spPr bwMode="auto">
          <a:xfrm flipH="1" flipV="1">
            <a:off x="1638300" y="3338513"/>
            <a:ext cx="2239963" cy="7937"/>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4530" name="Text Box 6"/>
          <p:cNvSpPr txBox="1">
            <a:spLocks noChangeArrowheads="1"/>
          </p:cNvSpPr>
          <p:nvPr/>
        </p:nvSpPr>
        <p:spPr bwMode="auto">
          <a:xfrm>
            <a:off x="1222375" y="6289675"/>
            <a:ext cx="6929438"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 Production of Goods = Income = Y</a:t>
            </a:r>
            <a:r>
              <a:rPr lang="en-US" altLang="en-US" sz="1800" b="1"/>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45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75067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75273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7527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50674" grpId="0" animBg="1"/>
      <p:bldP spid="64526" grpId="0" animBg="1"/>
      <p:bldP spid="7752731" grpId="0" animBg="1"/>
      <p:bldP spid="7752733" grpId="0" animBg="1"/>
    </p:bldLst>
  </p:timing>
</p:sld>
</file>

<file path=ppt/slides/slide4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758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3544338-4F0A-4D3A-AB23-005FAC6A6156}" type="slidenum">
              <a:rPr lang="de-DE" altLang="en-US" sz="1600" smtClean="0"/>
              <a:pPr>
                <a:spcBef>
                  <a:spcPct val="0"/>
                </a:spcBef>
                <a:buClrTx/>
                <a:buFontTx/>
                <a:buNone/>
              </a:pPr>
              <a:t>49</a:t>
            </a:fld>
            <a:r>
              <a:rPr lang="de-DE" altLang="en-US" sz="1600"/>
              <a:t> -</a:t>
            </a:r>
          </a:p>
        </p:txBody>
      </p:sp>
      <p:sp>
        <p:nvSpPr>
          <p:cNvPr id="6758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8405BB9-2C00-4D9F-A3EE-5A9EB7E12C91}" type="slidenum">
              <a:rPr lang="de-DE" altLang="en-US" sz="1600" b="1"/>
              <a:pPr algn="r" eaLnBrk="1" hangingPunct="1">
                <a:spcBef>
                  <a:spcPct val="0"/>
                </a:spcBef>
                <a:buClrTx/>
                <a:buFontTx/>
                <a:buNone/>
              </a:pPr>
              <a:t>49</a:t>
            </a:fld>
            <a:r>
              <a:rPr lang="de-DE" altLang="en-US" sz="1600" b="1"/>
              <a:t> -</a:t>
            </a:r>
          </a:p>
        </p:txBody>
      </p:sp>
      <p:sp>
        <p:nvSpPr>
          <p:cNvPr id="6758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67589" name="Group 2"/>
          <p:cNvGrpSpPr>
            <a:grpSpLocks/>
          </p:cNvGrpSpPr>
          <p:nvPr/>
        </p:nvGrpSpPr>
        <p:grpSpPr bwMode="auto">
          <a:xfrm>
            <a:off x="1084263" y="674688"/>
            <a:ext cx="6994525" cy="5913437"/>
            <a:chOff x="683" y="425"/>
            <a:chExt cx="4406" cy="3725"/>
          </a:xfrm>
        </p:grpSpPr>
        <p:graphicFrame>
          <p:nvGraphicFramePr>
            <p:cNvPr id="67611"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319812" name="Diagramm" r:id="rId4" imgW="7439008" imgH="5315085" progId="MSGraph.Chart.8">
                    <p:embed followColorScheme="full"/>
                  </p:oleObj>
                </mc:Choice>
                <mc:Fallback>
                  <p:oleObj name="Diagramm" r:id="rId4" imgW="7439008" imgH="5315085" progId="MSGraph.Chart.8">
                    <p:embed followColorScheme="full"/>
                    <p:pic>
                      <p:nvPicPr>
                        <p:cNvPr id="67611"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7612"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7613"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60902"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67591" name="Line 7"/>
          <p:cNvSpPr>
            <a:spLocks noChangeShapeType="1"/>
          </p:cNvSpPr>
          <p:nvPr/>
        </p:nvSpPr>
        <p:spPr bwMode="auto">
          <a:xfrm flipV="1">
            <a:off x="1614488" y="3351213"/>
            <a:ext cx="4513262" cy="22685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7592" name="Text Box 10"/>
          <p:cNvSpPr txBox="1">
            <a:spLocks noChangeArrowheads="1"/>
          </p:cNvSpPr>
          <p:nvPr/>
        </p:nvSpPr>
        <p:spPr bwMode="auto">
          <a:xfrm>
            <a:off x="6202363" y="31242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67593" name="Text Box 11"/>
          <p:cNvSpPr txBox="1">
            <a:spLocks noChangeArrowheads="1"/>
          </p:cNvSpPr>
          <p:nvPr/>
        </p:nvSpPr>
        <p:spPr bwMode="auto">
          <a:xfrm>
            <a:off x="6189663" y="25654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 G = 0,5*Y+G</a:t>
            </a:r>
            <a:endParaRPr lang="el-GR" altLang="en-US" sz="2200">
              <a:solidFill>
                <a:srgbClr val="66FFFF"/>
              </a:solidFill>
            </a:endParaRPr>
          </a:p>
        </p:txBody>
      </p:sp>
      <p:sp>
        <p:nvSpPr>
          <p:cNvPr id="67594" name="Line 12"/>
          <p:cNvSpPr>
            <a:spLocks noChangeShapeType="1"/>
          </p:cNvSpPr>
          <p:nvPr/>
        </p:nvSpPr>
        <p:spPr bwMode="auto">
          <a:xfrm flipV="1">
            <a:off x="1604963" y="2782888"/>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7595" name="Text Box 13"/>
          <p:cNvSpPr txBox="1">
            <a:spLocks noChangeArrowheads="1"/>
          </p:cNvSpPr>
          <p:nvPr/>
        </p:nvSpPr>
        <p:spPr bwMode="auto">
          <a:xfrm>
            <a:off x="6113463" y="20177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67596" name="Line 14"/>
          <p:cNvSpPr>
            <a:spLocks noChangeShapeType="1"/>
          </p:cNvSpPr>
          <p:nvPr/>
        </p:nvSpPr>
        <p:spPr bwMode="auto">
          <a:xfrm flipV="1">
            <a:off x="1606550" y="2212975"/>
            <a:ext cx="4513263" cy="2281238"/>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27057" name="AutoShape 21"/>
          <p:cNvSpPr>
            <a:spLocks/>
          </p:cNvSpPr>
          <p:nvPr/>
        </p:nvSpPr>
        <p:spPr bwMode="auto">
          <a:xfrm>
            <a:off x="3873500" y="3944938"/>
            <a:ext cx="174625" cy="493712"/>
          </a:xfrm>
          <a:prstGeom prst="rightBrace">
            <a:avLst>
              <a:gd name="adj1" fmla="val 23561"/>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67599" name="AutoShape 22"/>
          <p:cNvSpPr>
            <a:spLocks/>
          </p:cNvSpPr>
          <p:nvPr/>
        </p:nvSpPr>
        <p:spPr bwMode="auto">
          <a:xfrm>
            <a:off x="3868738" y="4500563"/>
            <a:ext cx="230187" cy="1127125"/>
          </a:xfrm>
          <a:prstGeom prst="rightBrace">
            <a:avLst>
              <a:gd name="adj1" fmla="val 4080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67600" name="AutoShape 23"/>
          <p:cNvSpPr>
            <a:spLocks noChangeArrowheads="1"/>
          </p:cNvSpPr>
          <p:nvPr/>
        </p:nvSpPr>
        <p:spPr bwMode="auto">
          <a:xfrm>
            <a:off x="4187825" y="4622800"/>
            <a:ext cx="3386138"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dirty="0" err="1">
                <a:solidFill>
                  <a:schemeClr val="bg1"/>
                </a:solidFill>
              </a:rPr>
              <a:t>Consumption</a:t>
            </a:r>
            <a:r>
              <a:rPr lang="de-DE" altLang="en-US" sz="2000" dirty="0">
                <a:solidFill>
                  <a:schemeClr val="bg1"/>
                </a:solidFill>
              </a:rPr>
              <a:t> = 0,5 * (20) </a:t>
            </a:r>
          </a:p>
          <a:p>
            <a:pPr eaLnBrk="1" hangingPunct="1">
              <a:spcBef>
                <a:spcPct val="0"/>
              </a:spcBef>
              <a:buClrTx/>
              <a:buFontTx/>
              <a:buNone/>
            </a:pPr>
            <a:r>
              <a:rPr lang="de-DE" altLang="en-US" sz="2000" dirty="0">
                <a:solidFill>
                  <a:schemeClr val="bg1"/>
                </a:solidFill>
              </a:rPr>
              <a:t>                       = 10 </a:t>
            </a:r>
          </a:p>
        </p:txBody>
      </p:sp>
      <p:sp>
        <p:nvSpPr>
          <p:cNvPr id="727060" name="AutoShape 24"/>
          <p:cNvSpPr>
            <a:spLocks noChangeArrowheads="1"/>
          </p:cNvSpPr>
          <p:nvPr/>
        </p:nvSpPr>
        <p:spPr bwMode="auto">
          <a:xfrm>
            <a:off x="4191000" y="3935413"/>
            <a:ext cx="3087688" cy="4730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chemeClr val="bg1"/>
                </a:solidFill>
              </a:rPr>
              <a:t>Gov. Consumption = 5 </a:t>
            </a:r>
          </a:p>
        </p:txBody>
      </p:sp>
      <p:sp>
        <p:nvSpPr>
          <p:cNvPr id="727061" name="AutoShape 25"/>
          <p:cNvSpPr>
            <a:spLocks noChangeArrowheads="1"/>
          </p:cNvSpPr>
          <p:nvPr/>
        </p:nvSpPr>
        <p:spPr bwMode="auto">
          <a:xfrm>
            <a:off x="4187825" y="3365500"/>
            <a:ext cx="2733675" cy="4730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chemeClr val="bg1"/>
                </a:solidFill>
              </a:rPr>
              <a:t>Investment = 5 </a:t>
            </a:r>
          </a:p>
        </p:txBody>
      </p:sp>
      <p:sp>
        <p:nvSpPr>
          <p:cNvPr id="727062" name="AutoShape 26"/>
          <p:cNvSpPr>
            <a:spLocks/>
          </p:cNvSpPr>
          <p:nvPr/>
        </p:nvSpPr>
        <p:spPr bwMode="auto">
          <a:xfrm>
            <a:off x="3887788" y="3375025"/>
            <a:ext cx="174625" cy="493713"/>
          </a:xfrm>
          <a:prstGeom prst="rightBrace">
            <a:avLst>
              <a:gd name="adj1" fmla="val 23561"/>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67604"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67605" name="Oval 19"/>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6" name="Line 29"/>
          <p:cNvSpPr>
            <a:spLocks noChangeShapeType="1"/>
          </p:cNvSpPr>
          <p:nvPr/>
        </p:nvSpPr>
        <p:spPr bwMode="auto">
          <a:xfrm>
            <a:off x="3905250" y="3395663"/>
            <a:ext cx="1588" cy="22701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 name="Line 26"/>
          <p:cNvSpPr>
            <a:spLocks noChangeShapeType="1"/>
          </p:cNvSpPr>
          <p:nvPr/>
        </p:nvSpPr>
        <p:spPr bwMode="auto">
          <a:xfrm rot="5400000" flipH="1">
            <a:off x="2752726" y="2224087"/>
            <a:ext cx="0" cy="226377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7610" name="Text Box 6"/>
          <p:cNvSpPr txBox="1">
            <a:spLocks noChangeArrowheads="1"/>
          </p:cNvSpPr>
          <p:nvPr/>
        </p:nvSpPr>
        <p:spPr bwMode="auto">
          <a:xfrm>
            <a:off x="1222375" y="6289675"/>
            <a:ext cx="6929438"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 Production of Goods = Income = Y</a:t>
            </a:r>
            <a:r>
              <a:rPr lang="en-US" altLang="en-US" sz="1800" b="1"/>
              <a:t>  </a:t>
            </a:r>
          </a:p>
        </p:txBody>
      </p:sp>
    </p:spTree>
    <p:extLst>
      <p:ext uri="{BB962C8B-B14F-4D97-AF65-F5344CB8AC3E}">
        <p14:creationId xmlns:p14="http://schemas.microsoft.com/office/powerpoint/2010/main" val="2589847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9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760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2705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2706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2706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2706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57" grpId="0" animBg="1"/>
      <p:bldP spid="67599" grpId="0" animBg="1"/>
      <p:bldP spid="67600" grpId="0" animBg="1"/>
      <p:bldP spid="727060" grpId="0" animBg="1"/>
      <p:bldP spid="727061" grpId="0" animBg="1"/>
      <p:bldP spid="727062" grpId="0" animBg="1"/>
      <p:bldP spid="27"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50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07AD7EAC-4328-4C6E-BAC3-ED55B6361C20}" type="slidenum">
              <a:rPr lang="de-DE" altLang="en-US" sz="1600" smtClean="0"/>
              <a:pPr>
                <a:spcBef>
                  <a:spcPct val="0"/>
                </a:spcBef>
                <a:buClrTx/>
                <a:buFontTx/>
                <a:buNone/>
              </a:pPr>
              <a:t>5</a:t>
            </a:fld>
            <a:r>
              <a:rPr lang="de-DE" altLang="en-US" sz="1600"/>
              <a:t> -</a:t>
            </a:r>
          </a:p>
        </p:txBody>
      </p:sp>
      <p:sp>
        <p:nvSpPr>
          <p:cNvPr id="2150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D316ADE-1A7C-4370-8CBA-DD186B0C979B}" type="slidenum">
              <a:rPr lang="de-DE" altLang="en-US" sz="1600" b="1"/>
              <a:pPr algn="r" eaLnBrk="1" hangingPunct="1">
                <a:spcBef>
                  <a:spcPct val="0"/>
                </a:spcBef>
                <a:buClrTx/>
                <a:buFontTx/>
                <a:buNone/>
              </a:pPr>
              <a:t>5</a:t>
            </a:fld>
            <a:r>
              <a:rPr lang="de-DE" altLang="en-US" sz="1600" b="1"/>
              <a:t> -</a:t>
            </a:r>
          </a:p>
        </p:txBody>
      </p:sp>
      <p:sp>
        <p:nvSpPr>
          <p:cNvPr id="2150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04546"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21510" name="Rectangle 3"/>
          <p:cNvSpPr>
            <a:spLocks noGrp="1" noChangeArrowheads="1"/>
          </p:cNvSpPr>
          <p:nvPr>
            <p:ph type="body" idx="4294967295"/>
          </p:nvPr>
        </p:nvSpPr>
        <p:spPr>
          <a:xfrm>
            <a:off x="457200" y="1328738"/>
            <a:ext cx="8516938" cy="5529262"/>
          </a:xfrm>
          <a:noFill/>
        </p:spPr>
        <p:txBody>
          <a:bodyPr/>
          <a:lstStyle/>
          <a:p>
            <a:pPr marL="571500" indent="-571500" eaLnBrk="1" hangingPunct="1"/>
            <a:r>
              <a:rPr lang="en-US" altLang="en-US" dirty="0"/>
              <a:t>The Crisis of Neoclassical Theory</a:t>
            </a:r>
          </a:p>
          <a:p>
            <a:pPr marL="571500" indent="-571500" eaLnBrk="1" hangingPunct="1">
              <a:lnSpc>
                <a:spcPct val="10000"/>
              </a:lnSpc>
            </a:pPr>
            <a:endParaRPr lang="en-US" altLang="en-US" dirty="0"/>
          </a:p>
          <a:p>
            <a:pPr marL="952500" lvl="1" indent="-495300" eaLnBrk="1" hangingPunct="1"/>
            <a:r>
              <a:rPr lang="en-US" altLang="en-US" dirty="0"/>
              <a:t>Until the world economic crisis of the years 1929 - 1939, the </a:t>
            </a:r>
            <a:r>
              <a:rPr lang="en-US" altLang="en-US" dirty="0">
                <a:solidFill>
                  <a:srgbClr val="00FF00"/>
                </a:solidFill>
              </a:rPr>
              <a:t>neoclassical model was the consensus model</a:t>
            </a:r>
            <a:r>
              <a:rPr lang="en-US" altLang="en-US" dirty="0"/>
              <a:t> of market oriented economists.</a:t>
            </a:r>
          </a:p>
          <a:p>
            <a:pPr marL="952500" lvl="1" indent="-495300" eaLnBrk="1" hangingPunct="1"/>
            <a:r>
              <a:rPr lang="en-US" altLang="en-US" dirty="0">
                <a:solidFill>
                  <a:srgbClr val="00FF00"/>
                </a:solidFill>
              </a:rPr>
              <a:t>This</a:t>
            </a:r>
            <a:r>
              <a:rPr lang="en-US" altLang="en-US" dirty="0"/>
              <a:t> evaluation of the neoclassical theory was </a:t>
            </a:r>
            <a:r>
              <a:rPr lang="en-US" altLang="en-US" dirty="0">
                <a:solidFill>
                  <a:srgbClr val="00FF00"/>
                </a:solidFill>
              </a:rPr>
              <a:t>altered</a:t>
            </a:r>
            <a:r>
              <a:rPr lang="en-US" altLang="en-US" dirty="0"/>
              <a:t> by the world economic crisis.</a:t>
            </a:r>
          </a:p>
          <a:p>
            <a:pPr marL="952500" lvl="1" indent="-495300" eaLnBrk="1" hangingPunct="1"/>
            <a:r>
              <a:rPr lang="en-US" altLang="en-US" dirty="0"/>
              <a:t>Such a sharp and lasting break of economic development was </a:t>
            </a:r>
            <a:r>
              <a:rPr lang="en-US" altLang="en-US" dirty="0">
                <a:solidFill>
                  <a:srgbClr val="00FF00"/>
                </a:solidFill>
              </a:rPr>
              <a:t>inconsistent</a:t>
            </a:r>
            <a:r>
              <a:rPr lang="en-US" altLang="en-US" dirty="0"/>
              <a:t> </a:t>
            </a:r>
            <a:r>
              <a:rPr lang="en-US" altLang="en-US" dirty="0">
                <a:solidFill>
                  <a:srgbClr val="00FF00"/>
                </a:solidFill>
              </a:rPr>
              <a:t>with the neoclassical hypothesis</a:t>
            </a:r>
            <a:r>
              <a:rPr lang="en-US" altLang="en-US" dirty="0"/>
              <a:t> of the immanent stability of market economies.</a:t>
            </a:r>
          </a:p>
          <a:p>
            <a:pPr marL="952500" lvl="1" indent="-495300" eaLnBrk="1" hangingPunct="1"/>
            <a:r>
              <a:rPr lang="en-US" altLang="en-US" dirty="0"/>
              <a:t>Rising unemployment, bankrupt companies and decreasing incomes caused </a:t>
            </a:r>
            <a:r>
              <a:rPr lang="en-US" altLang="en-US" dirty="0">
                <a:solidFill>
                  <a:srgbClr val="00FF00"/>
                </a:solidFill>
              </a:rPr>
              <a:t>social problems</a:t>
            </a:r>
            <a:r>
              <a:rPr lang="en-US" altLang="en-US" dirty="0"/>
              <a:t> that </a:t>
            </a:r>
            <a:r>
              <a:rPr lang="en-US" altLang="en-US" dirty="0">
                <a:solidFill>
                  <a:srgbClr val="00FF00"/>
                </a:solidFill>
              </a:rPr>
              <a:t>called</a:t>
            </a:r>
            <a:r>
              <a:rPr lang="en-US" altLang="en-US" dirty="0"/>
              <a:t> </a:t>
            </a:r>
            <a:r>
              <a:rPr lang="en-US" altLang="en-US" dirty="0">
                <a:solidFill>
                  <a:srgbClr val="00FF00"/>
                </a:solidFill>
              </a:rPr>
              <a:t>for</a:t>
            </a:r>
            <a:r>
              <a:rPr lang="en-US" altLang="en-US" dirty="0"/>
              <a:t> new </a:t>
            </a:r>
            <a:r>
              <a:rPr lang="en-US" altLang="en-US" dirty="0">
                <a:solidFill>
                  <a:srgbClr val="00FF00"/>
                </a:solidFill>
              </a:rPr>
              <a:t>solutions</a:t>
            </a:r>
            <a:r>
              <a:rPr lang="en-US" altLang="en-US" dirty="0"/>
              <a:t>.</a:t>
            </a:r>
          </a:p>
        </p:txBody>
      </p:sp>
    </p:spTree>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553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91B0FCB-4C4B-42EF-998C-1D58C376698E}" type="slidenum">
              <a:rPr lang="de-DE" altLang="en-US" sz="1600" smtClean="0"/>
              <a:pPr>
                <a:spcBef>
                  <a:spcPct val="0"/>
                </a:spcBef>
                <a:buClrTx/>
                <a:buFontTx/>
                <a:buNone/>
              </a:pPr>
              <a:t>50</a:t>
            </a:fld>
            <a:r>
              <a:rPr lang="de-DE" altLang="en-US" sz="1600"/>
              <a:t> -</a:t>
            </a:r>
          </a:p>
        </p:txBody>
      </p:sp>
      <p:sp>
        <p:nvSpPr>
          <p:cNvPr id="6553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12AFA46-F07C-4171-9CAF-8CF0952F1742}" type="slidenum">
              <a:rPr lang="de-DE" altLang="en-US" sz="1600" b="1"/>
              <a:pPr algn="r" eaLnBrk="1" hangingPunct="1">
                <a:spcBef>
                  <a:spcPct val="0"/>
                </a:spcBef>
                <a:buClrTx/>
                <a:buFontTx/>
                <a:buNone/>
              </a:pPr>
              <a:t>50</a:t>
            </a:fld>
            <a:r>
              <a:rPr lang="de-DE" altLang="en-US" sz="1600" b="1"/>
              <a:t> -</a:t>
            </a:r>
          </a:p>
        </p:txBody>
      </p:sp>
      <p:sp>
        <p:nvSpPr>
          <p:cNvPr id="6554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65541" name="Group 2"/>
          <p:cNvGrpSpPr>
            <a:grpSpLocks/>
          </p:cNvGrpSpPr>
          <p:nvPr/>
        </p:nvGrpSpPr>
        <p:grpSpPr bwMode="auto">
          <a:xfrm>
            <a:off x="1084263" y="674688"/>
            <a:ext cx="6994525" cy="5913437"/>
            <a:chOff x="683" y="425"/>
            <a:chExt cx="4406" cy="3725"/>
          </a:xfrm>
        </p:grpSpPr>
        <p:graphicFrame>
          <p:nvGraphicFramePr>
            <p:cNvPr id="65553"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66032"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5554" name="Line 4"/>
            <p:cNvSpPr>
              <a:spLocks noChangeShapeType="1"/>
            </p:cNvSpPr>
            <p:nvPr/>
          </p:nvSpPr>
          <p:spPr bwMode="auto">
            <a:xfrm>
              <a:off x="4824" y="3536"/>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5555"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2710"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65543" name="Line 19"/>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52724" name="Line 20"/>
          <p:cNvSpPr>
            <a:spLocks noChangeShapeType="1"/>
          </p:cNvSpPr>
          <p:nvPr/>
        </p:nvSpPr>
        <p:spPr bwMode="auto">
          <a:xfrm flipV="1">
            <a:off x="4452938" y="2784475"/>
            <a:ext cx="0" cy="2855913"/>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52725" name="Line 21"/>
          <p:cNvSpPr>
            <a:spLocks noChangeShapeType="1"/>
          </p:cNvSpPr>
          <p:nvPr/>
        </p:nvSpPr>
        <p:spPr bwMode="auto">
          <a:xfrm flipH="1">
            <a:off x="1622425" y="2784475"/>
            <a:ext cx="2792413"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5546" name="AutoShape 22"/>
          <p:cNvSpPr>
            <a:spLocks noChangeArrowheads="1"/>
          </p:cNvSpPr>
          <p:nvPr/>
        </p:nvSpPr>
        <p:spPr bwMode="auto">
          <a:xfrm>
            <a:off x="5607050" y="2479675"/>
            <a:ext cx="2735263" cy="1460500"/>
          </a:xfrm>
          <a:prstGeom prst="roundRect">
            <a:avLst>
              <a:gd name="adj" fmla="val 12495"/>
            </a:avLst>
          </a:prstGeom>
          <a:solidFill>
            <a:srgbClr val="FFFF99"/>
          </a:solidFill>
          <a:ln w="50800">
            <a:solidFill>
              <a:srgbClr val="FF0000"/>
            </a:solidFill>
            <a:round/>
            <a:headEnd/>
            <a:tailEnd/>
          </a:ln>
        </p:spPr>
        <p:txBody>
          <a:bodyPr wrap="square"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Every point on this 45°-line implies: </a:t>
            </a:r>
          </a:p>
          <a:p>
            <a:pPr algn="ctr" eaLnBrk="1" hangingPunct="1">
              <a:spcBef>
                <a:spcPct val="0"/>
              </a:spcBef>
              <a:buClrTx/>
              <a:buFontTx/>
              <a:buNone/>
            </a:pPr>
            <a:r>
              <a:rPr lang="en-US" altLang="en-US" sz="2000" dirty="0">
                <a:solidFill>
                  <a:srgbClr val="FF0000"/>
                </a:solidFill>
              </a:rPr>
              <a:t>Demand for Goods   = Supply of Goods</a:t>
            </a:r>
          </a:p>
        </p:txBody>
      </p:sp>
      <p:sp>
        <p:nvSpPr>
          <p:cNvPr id="7752729" name="Line 25"/>
          <p:cNvSpPr>
            <a:spLocks noChangeShapeType="1"/>
          </p:cNvSpPr>
          <p:nvPr/>
        </p:nvSpPr>
        <p:spPr bwMode="auto">
          <a:xfrm flipV="1">
            <a:off x="2778125" y="4470400"/>
            <a:ext cx="0" cy="11874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52730" name="Line 26"/>
          <p:cNvSpPr>
            <a:spLocks noChangeShapeType="1"/>
          </p:cNvSpPr>
          <p:nvPr/>
        </p:nvSpPr>
        <p:spPr bwMode="auto">
          <a:xfrm flipH="1">
            <a:off x="1662113" y="4487863"/>
            <a:ext cx="1147762"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52731" name="Line 27"/>
          <p:cNvSpPr>
            <a:spLocks noChangeShapeType="1"/>
          </p:cNvSpPr>
          <p:nvPr/>
        </p:nvSpPr>
        <p:spPr bwMode="auto">
          <a:xfrm flipV="1">
            <a:off x="3897313" y="3328988"/>
            <a:ext cx="0" cy="22923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52733" name="Line 29"/>
          <p:cNvSpPr>
            <a:spLocks noChangeShapeType="1"/>
          </p:cNvSpPr>
          <p:nvPr/>
        </p:nvSpPr>
        <p:spPr bwMode="auto">
          <a:xfrm flipH="1">
            <a:off x="1633538" y="3346450"/>
            <a:ext cx="2244725" cy="63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5551"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65552" name="Text Box 6"/>
          <p:cNvSpPr txBox="1">
            <a:spLocks noChangeArrowheads="1"/>
          </p:cNvSpPr>
          <p:nvPr/>
        </p:nvSpPr>
        <p:spPr bwMode="auto">
          <a:xfrm>
            <a:off x="1222375" y="6289675"/>
            <a:ext cx="6929438"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 Production of Goods = Income = Y</a:t>
            </a:r>
            <a:r>
              <a:rPr lang="en-US" altLang="en-US" sz="1800" b="1"/>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554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554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75272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75273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75272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75272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77527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77527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43" grpId="0" animBg="1"/>
      <p:bldP spid="7752724" grpId="0" animBg="1"/>
      <p:bldP spid="7752725" grpId="0" animBg="1"/>
      <p:bldP spid="65546" grpId="0" animBg="1"/>
      <p:bldP spid="7752729" grpId="0" animBg="1"/>
      <p:bldP spid="7752730" grpId="0" animBg="1"/>
      <p:bldP spid="7752731" grpId="0" animBg="1"/>
      <p:bldP spid="7752733" grpId="0" animBg="1"/>
    </p:bldLst>
  </p:timing>
</p:sld>
</file>

<file path=ppt/slides/slide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12EA1A6-0A87-413A-9C43-4EECB0A72D48}" type="slidenum">
              <a:rPr lang="de-DE" altLang="en-US" sz="1600" smtClean="0"/>
              <a:pPr>
                <a:spcBef>
                  <a:spcPct val="0"/>
                </a:spcBef>
                <a:buClrTx/>
                <a:buFontTx/>
                <a:buNone/>
              </a:pPr>
              <a:t>51</a:t>
            </a:fld>
            <a:r>
              <a:rPr lang="de-DE" altLang="en-US" sz="1600"/>
              <a:t> -</a:t>
            </a:r>
          </a:p>
        </p:txBody>
      </p:sp>
      <p:sp>
        <p:nvSpPr>
          <p:cNvPr id="6656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F0356017-C675-4941-99E6-3F7D052CF962}" type="slidenum">
              <a:rPr lang="de-DE" altLang="en-US" sz="1600" b="1"/>
              <a:pPr algn="r" eaLnBrk="1" hangingPunct="1">
                <a:spcBef>
                  <a:spcPct val="0"/>
                </a:spcBef>
                <a:buClrTx/>
                <a:buFontTx/>
                <a:buNone/>
              </a:pPr>
              <a:t>51</a:t>
            </a:fld>
            <a:r>
              <a:rPr lang="de-DE" altLang="en-US" sz="1600" b="1"/>
              <a:t> -</a:t>
            </a:r>
          </a:p>
        </p:txBody>
      </p:sp>
      <p:sp>
        <p:nvSpPr>
          <p:cNvPr id="6656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66565" name="Group 2"/>
          <p:cNvGrpSpPr>
            <a:grpSpLocks/>
          </p:cNvGrpSpPr>
          <p:nvPr/>
        </p:nvGrpSpPr>
        <p:grpSpPr bwMode="auto">
          <a:xfrm>
            <a:off x="1084263" y="674688"/>
            <a:ext cx="6994525" cy="5913437"/>
            <a:chOff x="683" y="425"/>
            <a:chExt cx="4406" cy="3725"/>
          </a:xfrm>
        </p:grpSpPr>
        <p:graphicFrame>
          <p:nvGraphicFramePr>
            <p:cNvPr id="66579"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67057"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6580"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6581"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66567" name="Line 7"/>
          <p:cNvSpPr>
            <a:spLocks noChangeShapeType="1"/>
          </p:cNvSpPr>
          <p:nvPr/>
        </p:nvSpPr>
        <p:spPr bwMode="auto">
          <a:xfrm flipV="1">
            <a:off x="1614488" y="3351213"/>
            <a:ext cx="4513262" cy="22685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6568" name="Text Box 10"/>
          <p:cNvSpPr txBox="1">
            <a:spLocks noChangeArrowheads="1"/>
          </p:cNvSpPr>
          <p:nvPr/>
        </p:nvSpPr>
        <p:spPr bwMode="auto">
          <a:xfrm>
            <a:off x="6202363" y="31242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66569" name="Text Box 12"/>
          <p:cNvSpPr txBox="1">
            <a:spLocks noChangeArrowheads="1"/>
          </p:cNvSpPr>
          <p:nvPr/>
        </p:nvSpPr>
        <p:spPr bwMode="auto">
          <a:xfrm>
            <a:off x="6189663" y="25654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 G = 0,5*Y+G</a:t>
            </a:r>
            <a:endParaRPr lang="el-GR" altLang="en-US" sz="2200">
              <a:solidFill>
                <a:srgbClr val="66FFFF"/>
              </a:solidFill>
            </a:endParaRPr>
          </a:p>
        </p:txBody>
      </p:sp>
      <p:sp>
        <p:nvSpPr>
          <p:cNvPr id="66570" name="Line 13"/>
          <p:cNvSpPr>
            <a:spLocks noChangeShapeType="1"/>
          </p:cNvSpPr>
          <p:nvPr/>
        </p:nvSpPr>
        <p:spPr bwMode="auto">
          <a:xfrm flipV="1">
            <a:off x="1604963" y="2782888"/>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6571" name="Text Box 16"/>
          <p:cNvSpPr txBox="1">
            <a:spLocks noChangeArrowheads="1"/>
          </p:cNvSpPr>
          <p:nvPr/>
        </p:nvSpPr>
        <p:spPr bwMode="auto">
          <a:xfrm>
            <a:off x="6113463" y="20177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66572" name="Line 17"/>
          <p:cNvSpPr>
            <a:spLocks noChangeShapeType="1"/>
          </p:cNvSpPr>
          <p:nvPr/>
        </p:nvSpPr>
        <p:spPr bwMode="auto">
          <a:xfrm flipV="1">
            <a:off x="1606550" y="2212975"/>
            <a:ext cx="4513263" cy="2281238"/>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58867" name="Line 19"/>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58868" name="Line 20"/>
          <p:cNvSpPr>
            <a:spLocks noChangeShapeType="1"/>
          </p:cNvSpPr>
          <p:nvPr/>
        </p:nvSpPr>
        <p:spPr bwMode="auto">
          <a:xfrm>
            <a:off x="2927350" y="2293938"/>
            <a:ext cx="908050" cy="966787"/>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58869" name="AutoShape 21"/>
          <p:cNvSpPr>
            <a:spLocks noChangeArrowheads="1"/>
          </p:cNvSpPr>
          <p:nvPr/>
        </p:nvSpPr>
        <p:spPr bwMode="auto">
          <a:xfrm>
            <a:off x="376238" y="1855788"/>
            <a:ext cx="2554287" cy="846137"/>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The 45°-line reveals the solution:</a:t>
            </a:r>
          </a:p>
        </p:txBody>
      </p:sp>
      <p:sp>
        <p:nvSpPr>
          <p:cNvPr id="66577"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66578" name="Text Box 6"/>
          <p:cNvSpPr txBox="1">
            <a:spLocks noChangeArrowheads="1"/>
          </p:cNvSpPr>
          <p:nvPr/>
        </p:nvSpPr>
        <p:spPr bwMode="auto">
          <a:xfrm>
            <a:off x="1222375" y="6289675"/>
            <a:ext cx="6929438"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 Production of Goods = Income = Y</a:t>
            </a:r>
            <a:r>
              <a:rPr lang="en-US" altLang="en-US" sz="1800" b="1"/>
              <a:t>  </a:t>
            </a:r>
          </a:p>
        </p:txBody>
      </p:sp>
      <p:sp>
        <p:nvSpPr>
          <p:cNvPr id="22" name="Line 27">
            <a:extLst>
              <a:ext uri="{FF2B5EF4-FFF2-40B4-BE49-F238E27FC236}">
                <a16:creationId xmlns:a16="http://schemas.microsoft.com/office/drawing/2014/main" id="{A6C701CD-B1BE-40CD-ACBF-93FFDF3D5D91}"/>
              </a:ext>
            </a:extLst>
          </p:cNvPr>
          <p:cNvSpPr>
            <a:spLocks noChangeShapeType="1"/>
          </p:cNvSpPr>
          <p:nvPr/>
        </p:nvSpPr>
        <p:spPr bwMode="auto">
          <a:xfrm flipV="1">
            <a:off x="3897313" y="3328988"/>
            <a:ext cx="0" cy="22923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3" name="Line 29">
            <a:extLst>
              <a:ext uri="{FF2B5EF4-FFF2-40B4-BE49-F238E27FC236}">
                <a16:creationId xmlns:a16="http://schemas.microsoft.com/office/drawing/2014/main" id="{A11C2E74-ACAB-4927-A5CA-74EC8B3E970F}"/>
              </a:ext>
            </a:extLst>
          </p:cNvPr>
          <p:cNvSpPr>
            <a:spLocks noChangeShapeType="1"/>
          </p:cNvSpPr>
          <p:nvPr/>
        </p:nvSpPr>
        <p:spPr bwMode="auto">
          <a:xfrm flipH="1">
            <a:off x="1633538" y="3346450"/>
            <a:ext cx="2244725" cy="63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58870" name="Oval 22"/>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5886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75887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75886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7588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58867" grpId="0" animBg="1"/>
      <p:bldP spid="7758868" grpId="0" animBg="1"/>
      <p:bldP spid="7758869" grpId="0" animBg="1"/>
      <p:bldP spid="22" grpId="0" animBg="1"/>
      <p:bldP spid="23" grpId="0" animBg="1"/>
      <p:bldP spid="7758870" grpId="0" animBg="1"/>
    </p:bldLst>
  </p:timing>
</p:sld>
</file>

<file path=ppt/slides/slide5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8850"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573232A7-3A05-4512-A80D-8A891A951E4F}" type="slidenum">
              <a:rPr lang="de-DE" altLang="en-US" sz="1600" b="1"/>
              <a:pPr algn="r" eaLnBrk="1" hangingPunct="1">
                <a:spcBef>
                  <a:spcPct val="0"/>
                </a:spcBef>
                <a:buClrTx/>
                <a:buFontTx/>
                <a:buNone/>
              </a:pPr>
              <a:t>52</a:t>
            </a:fld>
            <a:r>
              <a:rPr lang="de-DE" altLang="en-US" sz="1600" b="1"/>
              <a:t> -</a:t>
            </a:r>
          </a:p>
        </p:txBody>
      </p:sp>
      <p:sp>
        <p:nvSpPr>
          <p:cNvPr id="78851"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308738" name="Rectangle 2"/>
          <p:cNvSpPr>
            <a:spLocks noGrp="1" noChangeArrowheads="1"/>
          </p:cNvSpPr>
          <p:nvPr>
            <p:ph type="title" idx="4294967295"/>
          </p:nvPr>
        </p:nvSpPr>
        <p:spPr>
          <a:xfrm>
            <a:off x="0" y="31750"/>
            <a:ext cx="9144000" cy="1100138"/>
          </a:xfrm>
        </p:spPr>
        <p:txBody>
          <a:bodyPr/>
          <a:lstStyle/>
          <a:p>
            <a:pPr eaLnBrk="1" hangingPunct="1">
              <a:defRPr/>
            </a:pPr>
            <a:r>
              <a:rPr lang="de-DE" sz="2700"/>
              <a:t>3. Das keynesianische Modell der Volkswirtschaft</a:t>
            </a:r>
            <a:br>
              <a:rPr lang="de-DE" sz="2700"/>
            </a:br>
            <a:r>
              <a:rPr lang="de-DE" sz="2400"/>
              <a:t>3.1. Die Struktur des keynesianischen Modells</a:t>
            </a:r>
          </a:p>
        </p:txBody>
      </p:sp>
      <p:sp>
        <p:nvSpPr>
          <p:cNvPr id="96261" name="Rectangle 3"/>
          <p:cNvSpPr>
            <a:spLocks noGrp="1" noChangeArrowheads="1"/>
          </p:cNvSpPr>
          <p:nvPr>
            <p:ph type="body" idx="4294967295"/>
          </p:nvPr>
        </p:nvSpPr>
        <p:spPr>
          <a:xfrm>
            <a:off x="0" y="0"/>
            <a:ext cx="9144000" cy="6858000"/>
          </a:xfrm>
          <a:solidFill>
            <a:srgbClr val="FFFF99"/>
          </a:solidFill>
          <a:ln w="12700">
            <a:solidFill>
              <a:srgbClr val="FF0000"/>
            </a:solidFill>
            <a:miter lim="800000"/>
            <a:headEnd/>
            <a:tailEnd/>
          </a:ln>
        </p:spPr>
        <p:txBody>
          <a:bodyPr/>
          <a:lstStyle/>
          <a:p>
            <a:pPr marL="0" indent="0" eaLnBrk="1" hangingPunct="1">
              <a:buNone/>
              <a:defRPr/>
            </a:pPr>
            <a:r>
              <a:rPr lang="en-US" altLang="en-US" sz="2000" b="1" u="sng" dirty="0">
                <a:solidFill>
                  <a:srgbClr val="FF0000"/>
                </a:solidFill>
              </a:rPr>
              <a:t>Digression: </a:t>
            </a:r>
            <a:r>
              <a:rPr lang="en-US" altLang="en-US" sz="2000" dirty="0">
                <a:solidFill>
                  <a:srgbClr val="3333FF"/>
                </a:solidFill>
              </a:rPr>
              <a:t>The following digression shows that the equilibrium on the Keynesian market for goods is dynamically stable.</a:t>
            </a:r>
          </a:p>
          <a:p>
            <a:pPr marL="0" indent="0" eaLnBrk="1" hangingPunct="1">
              <a:buNone/>
              <a:defRPr/>
            </a:pPr>
            <a:endParaRPr lang="en-US" altLang="en-US" sz="2000" dirty="0">
              <a:solidFill>
                <a:srgbClr val="3333FF"/>
              </a:solidFill>
            </a:endParaRPr>
          </a:p>
          <a:p>
            <a:pPr marL="0" indent="0" eaLnBrk="1" hangingPunct="1">
              <a:buNone/>
              <a:defRPr/>
            </a:pPr>
            <a:r>
              <a:rPr lang="en-US" altLang="en-US" sz="2000" dirty="0">
                <a:solidFill>
                  <a:srgbClr val="3333FF"/>
                </a:solidFill>
              </a:rPr>
              <a:t>This means, if we start with an disequilibrium like </a:t>
            </a:r>
            <a:r>
              <a:rPr lang="en-US" altLang="en-US" sz="2000" dirty="0">
                <a:solidFill>
                  <a:srgbClr val="FF0000"/>
                </a:solidFill>
              </a:rPr>
              <a:t>excess demand</a:t>
            </a:r>
            <a:r>
              <a:rPr lang="en-US" altLang="en-US" sz="2000" dirty="0">
                <a:solidFill>
                  <a:schemeClr val="bg2">
                    <a:lumMod val="50000"/>
                    <a:lumOff val="50000"/>
                  </a:schemeClr>
                </a:solidFill>
              </a:rPr>
              <a:t> </a:t>
            </a:r>
            <a:r>
              <a:rPr lang="en-US" altLang="en-US" sz="2000" dirty="0">
                <a:solidFill>
                  <a:srgbClr val="3333FF"/>
                </a:solidFill>
              </a:rPr>
              <a:t>or </a:t>
            </a:r>
            <a:r>
              <a:rPr lang="en-US" altLang="en-US" sz="2000" dirty="0">
                <a:solidFill>
                  <a:srgbClr val="FF0000"/>
                </a:solidFill>
              </a:rPr>
              <a:t>excess supply </a:t>
            </a:r>
            <a:r>
              <a:rPr lang="en-US" altLang="en-US" sz="2000" dirty="0">
                <a:solidFill>
                  <a:srgbClr val="3333FF"/>
                </a:solidFill>
              </a:rPr>
              <a:t>on the market for goods, an </a:t>
            </a:r>
            <a:r>
              <a:rPr lang="en-US" altLang="en-US" sz="2000" dirty="0">
                <a:solidFill>
                  <a:srgbClr val="FF0000"/>
                </a:solidFill>
              </a:rPr>
              <a:t>adjustment process </a:t>
            </a:r>
            <a:r>
              <a:rPr lang="en-US" altLang="en-US" sz="2000" dirty="0">
                <a:solidFill>
                  <a:srgbClr val="3333FF"/>
                </a:solidFill>
              </a:rPr>
              <a:t>will take place, which finally leads to the market equilibrium point.</a:t>
            </a:r>
          </a:p>
          <a:p>
            <a:pPr marL="0" indent="0" eaLnBrk="1" hangingPunct="1">
              <a:buNone/>
              <a:defRPr/>
            </a:pPr>
            <a:endParaRPr lang="en-US" altLang="en-US" sz="2000" b="1" dirty="0">
              <a:solidFill>
                <a:srgbClr val="3333FF"/>
              </a:solidFill>
            </a:endParaRPr>
          </a:p>
          <a:p>
            <a:pPr marL="0" indent="0" eaLnBrk="1" hangingPunct="1">
              <a:buNone/>
              <a:defRPr/>
            </a:pPr>
            <a:r>
              <a:rPr lang="en-US" altLang="en-US" sz="2000" dirty="0">
                <a:solidFill>
                  <a:srgbClr val="3333FF"/>
                </a:solidFill>
              </a:rPr>
              <a:t>You can check the slides yourself,  they are self-explanatory.</a:t>
            </a:r>
          </a:p>
          <a:p>
            <a:pPr marL="0" indent="0" eaLnBrk="1" hangingPunct="1">
              <a:buNone/>
              <a:defRPr/>
            </a:pPr>
            <a:endParaRPr lang="en-US" altLang="en-US" sz="2000" dirty="0">
              <a:solidFill>
                <a:srgbClr val="3333FF"/>
              </a:solidFill>
            </a:endParaRPr>
          </a:p>
          <a:p>
            <a:pPr marL="0" indent="0" eaLnBrk="1" hangingPunct="1">
              <a:buNone/>
              <a:defRPr/>
            </a:pPr>
            <a:r>
              <a:rPr lang="en-US" altLang="en-US" sz="2000" dirty="0">
                <a:solidFill>
                  <a:srgbClr val="3333FF"/>
                </a:solidFill>
              </a:rPr>
              <a:t>We will in the following take it for granted that the market equilibrium is always stable.</a:t>
            </a:r>
            <a:endParaRPr lang="en-US" altLang="en-US" sz="2000" b="1" dirty="0">
              <a:solidFill>
                <a:srgbClr val="3333FF"/>
              </a:solidFill>
            </a:endParaRPr>
          </a:p>
        </p:txBody>
      </p:sp>
    </p:spTree>
  </p:cSld>
  <p:clrMapOvr>
    <a:masterClrMapping/>
  </p:clrMapOvr>
  <p:transition spd="slow"/>
</p:sld>
</file>

<file path=ppt/slides/slide53.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45410"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B4BA360-10D8-4F9E-A9B8-FDE1F994D1D3}" type="slidenum">
              <a:rPr lang="de-DE" altLang="en-US" sz="1600" b="1"/>
              <a:pPr algn="r" eaLnBrk="1" hangingPunct="1">
                <a:spcBef>
                  <a:spcPct val="0"/>
                </a:spcBef>
                <a:buClrTx/>
                <a:buFontTx/>
                <a:buNone/>
              </a:pPr>
              <a:t>53</a:t>
            </a:fld>
            <a:r>
              <a:rPr lang="de-DE" altLang="en-US" sz="1600" b="1"/>
              <a:t> -</a:t>
            </a:r>
          </a:p>
        </p:txBody>
      </p:sp>
      <p:sp>
        <p:nvSpPr>
          <p:cNvPr id="145411"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308738"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Das keynesianische Modell der Volkswirtschaft</a:t>
            </a:r>
            <a:br>
              <a:rPr lang="de-DE" sz="2700" dirty="0"/>
            </a:br>
            <a:r>
              <a:rPr lang="de-DE" sz="2400" dirty="0"/>
              <a:t>4.1. Die Struktur des keynesianischen Modells</a:t>
            </a:r>
          </a:p>
        </p:txBody>
      </p:sp>
      <p:sp>
        <p:nvSpPr>
          <p:cNvPr id="96261" name="Rectangle 3"/>
          <p:cNvSpPr>
            <a:spLocks noGrp="1" noChangeArrowheads="1"/>
          </p:cNvSpPr>
          <p:nvPr>
            <p:ph type="body" idx="4294967295"/>
          </p:nvPr>
        </p:nvSpPr>
        <p:spPr>
          <a:xfrm>
            <a:off x="0" y="0"/>
            <a:ext cx="9144000" cy="6858000"/>
          </a:xfrm>
          <a:solidFill>
            <a:srgbClr val="FFFF99"/>
          </a:solidFill>
          <a:ln w="12700">
            <a:solidFill>
              <a:srgbClr val="FF0000"/>
            </a:solidFill>
            <a:miter lim="800000"/>
            <a:headEnd/>
            <a:tailEnd/>
          </a:ln>
        </p:spPr>
        <p:txBody>
          <a:bodyPr/>
          <a:lstStyle/>
          <a:p>
            <a:pPr marL="0" indent="0" eaLnBrk="1" hangingPunct="1">
              <a:buNone/>
              <a:defRPr/>
            </a:pPr>
            <a:r>
              <a:rPr lang="en-US" altLang="en-US" sz="2000" b="1" u="sng" dirty="0">
                <a:solidFill>
                  <a:srgbClr val="FF0000"/>
                </a:solidFill>
              </a:rPr>
              <a:t>Digression:</a:t>
            </a:r>
            <a:r>
              <a:rPr lang="en-US" altLang="en-US" sz="2000" b="1" dirty="0">
                <a:solidFill>
                  <a:srgbClr val="FF0000"/>
                </a:solidFill>
              </a:rPr>
              <a:t>    </a:t>
            </a:r>
            <a:r>
              <a:rPr lang="en-US" altLang="en-US" sz="2000" b="1" dirty="0">
                <a:solidFill>
                  <a:schemeClr val="bg2">
                    <a:lumMod val="50000"/>
                    <a:lumOff val="50000"/>
                  </a:schemeClr>
                </a:solidFill>
              </a:rPr>
              <a:t>What happens if the supply of goods is greater than that</a:t>
            </a:r>
          </a:p>
          <a:p>
            <a:pPr marL="0" indent="0" eaLnBrk="1" hangingPunct="1">
              <a:buNone/>
              <a:defRPr/>
            </a:pPr>
            <a:r>
              <a:rPr lang="en-US" altLang="en-US" sz="2000" b="1" dirty="0">
                <a:solidFill>
                  <a:schemeClr val="bg2">
                    <a:lumMod val="50000"/>
                    <a:lumOff val="50000"/>
                  </a:schemeClr>
                </a:solidFill>
              </a:rPr>
              <a:t>                         Demand for goods = when there is excess supply? </a:t>
            </a:r>
          </a:p>
          <a:p>
            <a:pPr marL="0" indent="0" eaLnBrk="1" hangingPunct="1">
              <a:buNone/>
              <a:defRPr/>
            </a:pPr>
            <a:endParaRPr lang="de-DE" altLang="en-US" sz="2000" b="1" dirty="0">
              <a:solidFill>
                <a:schemeClr val="bg2">
                  <a:lumMod val="50000"/>
                  <a:lumOff val="50000"/>
                </a:schemeClr>
              </a:solidFill>
            </a:endParaRPr>
          </a:p>
          <a:p>
            <a:pPr marL="0" indent="0" eaLnBrk="1" hangingPunct="1">
              <a:buNone/>
              <a:defRPr/>
            </a:pPr>
            <a:r>
              <a:rPr lang="en-US" altLang="en-US" sz="2000" dirty="0">
                <a:solidFill>
                  <a:srgbClr val="3333FF"/>
                </a:solidFill>
              </a:rPr>
              <a:t>The following diagrams show that in such a situation an adjustment process will start.</a:t>
            </a:r>
          </a:p>
          <a:p>
            <a:pPr marL="0" indent="0" eaLnBrk="1" hangingPunct="1">
              <a:buNone/>
              <a:defRPr/>
            </a:pPr>
            <a:endParaRPr lang="en-US" altLang="en-US" sz="2000" dirty="0">
              <a:solidFill>
                <a:srgbClr val="3333FF"/>
              </a:solidFill>
            </a:endParaRPr>
          </a:p>
          <a:p>
            <a:pPr marL="0" indent="0" eaLnBrk="1" hangingPunct="1">
              <a:buNone/>
              <a:defRPr/>
            </a:pPr>
            <a:r>
              <a:rPr lang="en-US" altLang="en-US" sz="2000" dirty="0">
                <a:solidFill>
                  <a:srgbClr val="3333FF"/>
                </a:solidFill>
              </a:rPr>
              <a:t>Since, under the assumptions of the Keynesian model, the supply of goods always adjusts to the demand for goods, the </a:t>
            </a:r>
            <a:r>
              <a:rPr lang="en-US" altLang="en-US" sz="2000" dirty="0">
                <a:solidFill>
                  <a:srgbClr val="FF0000"/>
                </a:solidFill>
              </a:rPr>
              <a:t>supply of goods decreases </a:t>
            </a:r>
            <a:r>
              <a:rPr lang="en-US" altLang="en-US" sz="2000" dirty="0">
                <a:solidFill>
                  <a:srgbClr val="3333FF"/>
                </a:solidFill>
              </a:rPr>
              <a:t>until an</a:t>
            </a:r>
            <a:r>
              <a:rPr lang="en-US" altLang="en-US" sz="2000" dirty="0">
                <a:solidFill>
                  <a:srgbClr val="FF0000"/>
                </a:solidFill>
              </a:rPr>
              <a:t> equilibrium </a:t>
            </a:r>
            <a:r>
              <a:rPr lang="en-US" altLang="en-US" sz="2000" dirty="0">
                <a:solidFill>
                  <a:srgbClr val="3333FF"/>
                </a:solidFill>
              </a:rPr>
              <a:t>is reached. </a:t>
            </a:r>
            <a:endParaRPr lang="en-US" altLang="en-US" sz="2000" b="1" dirty="0">
              <a:solidFill>
                <a:srgbClr val="3333FF"/>
              </a:solidFill>
            </a:endParaRPr>
          </a:p>
        </p:txBody>
      </p:sp>
    </p:spTree>
    <p:extLst>
      <p:ext uri="{BB962C8B-B14F-4D97-AF65-F5344CB8AC3E}">
        <p14:creationId xmlns:p14="http://schemas.microsoft.com/office/powerpoint/2010/main" val="3470156719"/>
      </p:ext>
    </p:extLst>
  </p:cSld>
  <p:clrMapOvr>
    <a:masterClrMapping/>
  </p:clrMapOvr>
  <p:transition spd="slow"/>
</p:sld>
</file>

<file path=ppt/slides/slide54.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69634" name="Rectangle 3">
            <a:extLst>
              <a:ext uri="{FF2B5EF4-FFF2-40B4-BE49-F238E27FC236}">
                <a16:creationId xmlns:a16="http://schemas.microsoft.com/office/drawing/2014/main" id="{1BD13F44-BD2F-49CB-B045-B117D0D83B9A}"/>
              </a:ext>
            </a:extLst>
          </p:cNvPr>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a:t>- </a:t>
            </a:r>
            <a:fld id="{D5E0D138-22A1-48E4-847C-D74CD116CEC9}" type="slidenum">
              <a:rPr lang="de-DE" altLang="en-US" sz="1600"/>
              <a:pPr algn="r" eaLnBrk="1" hangingPunct="1">
                <a:spcBef>
                  <a:spcPct val="0"/>
                </a:spcBef>
                <a:buClrTx/>
                <a:buFontTx/>
                <a:buNone/>
              </a:pPr>
              <a:t>54</a:t>
            </a:fld>
            <a:r>
              <a:rPr lang="de-DE" altLang="en-US" sz="1600"/>
              <a:t> -</a:t>
            </a:r>
          </a:p>
        </p:txBody>
      </p:sp>
      <p:sp>
        <p:nvSpPr>
          <p:cNvPr id="69635" name="Foliennummernplatzhalter 3">
            <a:extLst>
              <a:ext uri="{FF2B5EF4-FFF2-40B4-BE49-F238E27FC236}">
                <a16:creationId xmlns:a16="http://schemas.microsoft.com/office/drawing/2014/main" id="{285801FD-0BB8-4401-836B-342A70E1402A}"/>
              </a:ext>
            </a:extLst>
          </p:cNvPr>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b="1"/>
              <a:t>- </a:t>
            </a:r>
            <a:fld id="{F0ADE334-1640-4ABC-8F47-47C58CE8ECF7}" type="slidenum">
              <a:rPr lang="de-DE" altLang="en-US" sz="1600" b="1"/>
              <a:pPr algn="r" eaLnBrk="1" hangingPunct="1">
                <a:spcBef>
                  <a:spcPct val="0"/>
                </a:spcBef>
                <a:buClrTx/>
                <a:buFontTx/>
                <a:buNone/>
              </a:pPr>
              <a:t>54</a:t>
            </a:fld>
            <a:r>
              <a:rPr lang="de-DE" altLang="en-US" sz="1600" b="1"/>
              <a:t> -</a:t>
            </a:r>
          </a:p>
        </p:txBody>
      </p:sp>
      <p:sp>
        <p:nvSpPr>
          <p:cNvPr id="69636" name="Fußzeilenplatzhalter 4">
            <a:extLst>
              <a:ext uri="{FF2B5EF4-FFF2-40B4-BE49-F238E27FC236}">
                <a16:creationId xmlns:a16="http://schemas.microsoft.com/office/drawing/2014/main" id="{CCF10BC4-B4AC-4F8D-AAD2-7E649293BD63}"/>
              </a:ext>
            </a:extLst>
          </p:cNvPr>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de-DE" altLang="en-US" sz="600"/>
              <a:t>Prof. Dr. Rainer Maurer</a:t>
            </a:r>
          </a:p>
        </p:txBody>
      </p:sp>
      <p:grpSp>
        <p:nvGrpSpPr>
          <p:cNvPr id="69637" name="Group 2">
            <a:extLst>
              <a:ext uri="{FF2B5EF4-FFF2-40B4-BE49-F238E27FC236}">
                <a16:creationId xmlns:a16="http://schemas.microsoft.com/office/drawing/2014/main" id="{093B228D-03E2-4428-8419-A58712AEEBB6}"/>
              </a:ext>
            </a:extLst>
          </p:cNvPr>
          <p:cNvGrpSpPr>
            <a:grpSpLocks/>
          </p:cNvGrpSpPr>
          <p:nvPr/>
        </p:nvGrpSpPr>
        <p:grpSpPr bwMode="auto">
          <a:xfrm>
            <a:off x="1084263" y="674688"/>
            <a:ext cx="6994525" cy="5913437"/>
            <a:chOff x="683" y="425"/>
            <a:chExt cx="4406" cy="3725"/>
          </a:xfrm>
        </p:grpSpPr>
        <p:graphicFrame>
          <p:nvGraphicFramePr>
            <p:cNvPr id="69650" name="Object 3">
              <a:extLst>
                <a:ext uri="{FF2B5EF4-FFF2-40B4-BE49-F238E27FC236}">
                  <a16:creationId xmlns:a16="http://schemas.microsoft.com/office/drawing/2014/main" id="{E724C134-A11D-4469-B5F3-C6E1AAF5CC17}"/>
                </a:ext>
              </a:extLst>
            </p:cNvPr>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320828" name="Diagramm" r:id="rId4" imgW="7439057" imgH="5314950" progId="MSGraph.Chart.8">
                    <p:embed followColorScheme="full"/>
                  </p:oleObj>
                </mc:Choice>
                <mc:Fallback>
                  <p:oleObj name="Diagramm" r:id="rId4" imgW="7439057" imgH="5314950" progId="MSGraph.Chart.8">
                    <p:embed followColorScheme="full"/>
                    <p:pic>
                      <p:nvPicPr>
                        <p:cNvPr id="69650" name="Object 3">
                          <a:extLst>
                            <a:ext uri="{FF2B5EF4-FFF2-40B4-BE49-F238E27FC236}">
                              <a16:creationId xmlns:a16="http://schemas.microsoft.com/office/drawing/2014/main" id="{E724C134-A11D-4469-B5F3-C6E1AAF5CC17}"/>
                            </a:ext>
                          </a:extLst>
                        </p:cNvPr>
                        <p:cNvPicPr>
                          <a:picLocks noChangeArrowheads="1"/>
                        </p:cNvPicPr>
                        <p:nvPr/>
                      </p:nvPicPr>
                      <p:blipFill>
                        <a:blip r:embed="rId5"/>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9651" name="Line 4">
              <a:extLst>
                <a:ext uri="{FF2B5EF4-FFF2-40B4-BE49-F238E27FC236}">
                  <a16:creationId xmlns:a16="http://schemas.microsoft.com/office/drawing/2014/main" id="{66A91AA3-3AF9-4064-831E-53AA5C0BFACF}"/>
                </a:ext>
              </a:extLst>
            </p:cNvPr>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69652" name="Line 5">
              <a:extLst>
                <a:ext uri="{FF2B5EF4-FFF2-40B4-BE49-F238E27FC236}">
                  <a16:creationId xmlns:a16="http://schemas.microsoft.com/office/drawing/2014/main" id="{67545150-DF0B-4336-B8E5-916E7870F058}"/>
                </a:ext>
              </a:extLst>
            </p:cNvPr>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a:extLst>
              <a:ext uri="{FF2B5EF4-FFF2-40B4-BE49-F238E27FC236}">
                <a16:creationId xmlns:a16="http://schemas.microsoft.com/office/drawing/2014/main" id="{3963F764-754B-4667-B6C6-1470CDB866F8}"/>
              </a:ext>
            </a:extLst>
          </p:cNvPr>
          <p:cNvSpPr>
            <a:spLocks noGrp="1" noChangeArrowheads="1"/>
          </p:cNvSpPr>
          <p:nvPr>
            <p:ph type="title" idx="4294967295"/>
          </p:nvPr>
        </p:nvSpPr>
        <p:spPr>
          <a:xfrm>
            <a:off x="0" y="31750"/>
            <a:ext cx="9144000" cy="1100138"/>
          </a:xfrm>
        </p:spPr>
        <p:txBody>
          <a:bodyPr/>
          <a:lstStyle/>
          <a:p>
            <a:pPr eaLnBrk="1" hangingPunct="1">
              <a:defRPr/>
            </a:pPr>
            <a:r>
              <a:rPr lang="en-US" dirty="0"/>
              <a:t>3. The Keynesian Model and its Policy Implications</a:t>
            </a:r>
            <a:br>
              <a:rPr lang="en-US" dirty="0"/>
            </a:br>
            <a:r>
              <a:rPr lang="en-US" sz="2400" dirty="0"/>
              <a:t>Digression: Stability Properties of the Market for Goods</a:t>
            </a:r>
          </a:p>
        </p:txBody>
      </p:sp>
      <p:sp>
        <p:nvSpPr>
          <p:cNvPr id="69639" name="Line 19">
            <a:extLst>
              <a:ext uri="{FF2B5EF4-FFF2-40B4-BE49-F238E27FC236}">
                <a16:creationId xmlns:a16="http://schemas.microsoft.com/office/drawing/2014/main" id="{E571CA3B-94AB-4734-A2EB-CB64A9D54BDF}"/>
              </a:ext>
            </a:extLst>
          </p:cNvPr>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9640" name="Text Box 6">
            <a:extLst>
              <a:ext uri="{FF2B5EF4-FFF2-40B4-BE49-F238E27FC236}">
                <a16:creationId xmlns:a16="http://schemas.microsoft.com/office/drawing/2014/main" id="{4B80BE63-C6A2-4752-877F-DB143835CFB3}"/>
              </a:ext>
            </a:extLst>
          </p:cNvPr>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69641" name="Text Box 8">
            <a:extLst>
              <a:ext uri="{FF2B5EF4-FFF2-40B4-BE49-F238E27FC236}">
                <a16:creationId xmlns:a16="http://schemas.microsoft.com/office/drawing/2014/main" id="{C9C9D92A-F54D-488F-906C-43DE93849B62}"/>
              </a:ext>
            </a:extLst>
          </p:cNvPr>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69642" name="AutoShape 21">
            <a:extLst>
              <a:ext uri="{FF2B5EF4-FFF2-40B4-BE49-F238E27FC236}">
                <a16:creationId xmlns:a16="http://schemas.microsoft.com/office/drawing/2014/main" id="{87523051-1DD4-43EC-8438-04CDC64296F8}"/>
              </a:ext>
            </a:extLst>
          </p:cNvPr>
          <p:cNvSpPr>
            <a:spLocks noChangeArrowheads="1"/>
          </p:cNvSpPr>
          <p:nvPr/>
        </p:nvSpPr>
        <p:spPr bwMode="auto">
          <a:xfrm>
            <a:off x="5781675" y="3273425"/>
            <a:ext cx="3197225" cy="1092200"/>
          </a:xfrm>
          <a:prstGeom prst="roundRect">
            <a:avLst>
              <a:gd name="adj" fmla="val 12495"/>
            </a:avLst>
          </a:prstGeom>
          <a:solidFill>
            <a:srgbClr val="FFFF99"/>
          </a:solidFill>
          <a:ln w="50800">
            <a:solidFill>
              <a:srgbClr val="FF0000"/>
            </a:solidFill>
            <a:round/>
            <a:headEnd/>
            <a:tailEnd/>
          </a:ln>
        </p:spPr>
        <p:txBody>
          <a:bodyPr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en-US" altLang="en-US" sz="2000">
                <a:solidFill>
                  <a:schemeClr val="bg1"/>
                </a:solidFill>
              </a:rPr>
              <a:t>What happens, if supply of goods is </a:t>
            </a:r>
            <a:r>
              <a:rPr lang="en-US" altLang="en-US" sz="2000">
                <a:solidFill>
                  <a:srgbClr val="FF0000"/>
                </a:solidFill>
              </a:rPr>
              <a:t>larger</a:t>
            </a:r>
            <a:r>
              <a:rPr lang="en-US" altLang="en-US" sz="2000">
                <a:solidFill>
                  <a:schemeClr val="bg1"/>
                </a:solidFill>
              </a:rPr>
              <a:t> than the equilibrium value Y=20 ?</a:t>
            </a:r>
          </a:p>
        </p:txBody>
      </p:sp>
      <p:sp>
        <p:nvSpPr>
          <p:cNvPr id="69643" name="Line 29">
            <a:extLst>
              <a:ext uri="{FF2B5EF4-FFF2-40B4-BE49-F238E27FC236}">
                <a16:creationId xmlns:a16="http://schemas.microsoft.com/office/drawing/2014/main" id="{E73D24F4-AAA0-4887-9F71-507CDD0BEEFA}"/>
              </a:ext>
            </a:extLst>
          </p:cNvPr>
          <p:cNvSpPr>
            <a:spLocks noChangeShapeType="1"/>
          </p:cNvSpPr>
          <p:nvPr/>
        </p:nvSpPr>
        <p:spPr bwMode="auto">
          <a:xfrm>
            <a:off x="5016500" y="2195513"/>
            <a:ext cx="25400" cy="34432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9644" name="Oval 23">
            <a:extLst>
              <a:ext uri="{FF2B5EF4-FFF2-40B4-BE49-F238E27FC236}">
                <a16:creationId xmlns:a16="http://schemas.microsoft.com/office/drawing/2014/main" id="{16239E29-928E-4328-A9D2-BF00EB74A95E}"/>
              </a:ext>
            </a:extLst>
          </p:cNvPr>
          <p:cNvSpPr>
            <a:spLocks noChangeArrowheads="1"/>
          </p:cNvSpPr>
          <p:nvPr/>
        </p:nvSpPr>
        <p:spPr bwMode="auto">
          <a:xfrm>
            <a:off x="4953000" y="2139950"/>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69645" name="AutoShape 31">
            <a:extLst>
              <a:ext uri="{FF2B5EF4-FFF2-40B4-BE49-F238E27FC236}">
                <a16:creationId xmlns:a16="http://schemas.microsoft.com/office/drawing/2014/main" id="{9A76888F-4CCB-4FFE-B5BC-A13AC97BE22E}"/>
              </a:ext>
            </a:extLst>
          </p:cNvPr>
          <p:cNvSpPr>
            <a:spLocks/>
          </p:cNvSpPr>
          <p:nvPr/>
        </p:nvSpPr>
        <p:spPr bwMode="auto">
          <a:xfrm rot="-5400000">
            <a:off x="3244057" y="3813968"/>
            <a:ext cx="234950" cy="3402013"/>
          </a:xfrm>
          <a:prstGeom prst="rightBrace">
            <a:avLst>
              <a:gd name="adj1" fmla="val 60131"/>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69646" name="AutoShape 32">
            <a:extLst>
              <a:ext uri="{FF2B5EF4-FFF2-40B4-BE49-F238E27FC236}">
                <a16:creationId xmlns:a16="http://schemas.microsoft.com/office/drawing/2014/main" id="{A07087B3-CD74-47B5-826A-A3E13310E523}"/>
              </a:ext>
            </a:extLst>
          </p:cNvPr>
          <p:cNvSpPr>
            <a:spLocks noChangeArrowheads="1"/>
          </p:cNvSpPr>
          <p:nvPr/>
        </p:nvSpPr>
        <p:spPr bwMode="auto">
          <a:xfrm>
            <a:off x="2005013" y="4875213"/>
            <a:ext cx="2681287"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Supply of Goods= 30</a:t>
            </a:r>
            <a:endParaRPr lang="en-US" altLang="en-US" sz="2000">
              <a:solidFill>
                <a:srgbClr val="0000CC"/>
              </a:solidFill>
            </a:endParaRPr>
          </a:p>
        </p:txBody>
      </p:sp>
      <p:sp>
        <p:nvSpPr>
          <p:cNvPr id="69647" name="Text Box 16">
            <a:extLst>
              <a:ext uri="{FF2B5EF4-FFF2-40B4-BE49-F238E27FC236}">
                <a16:creationId xmlns:a16="http://schemas.microsoft.com/office/drawing/2014/main" id="{A2DD3FB1-5286-49B3-91A8-D2FEFD380B3A}"/>
              </a:ext>
            </a:extLst>
          </p:cNvPr>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69648" name="Line 17">
            <a:extLst>
              <a:ext uri="{FF2B5EF4-FFF2-40B4-BE49-F238E27FC236}">
                <a16:creationId xmlns:a16="http://schemas.microsoft.com/office/drawing/2014/main" id="{A66AB99E-4925-4E02-A62A-4BF9F771B7EC}"/>
              </a:ext>
            </a:extLst>
          </p:cNvPr>
          <p:cNvSpPr>
            <a:spLocks noChangeShapeType="1"/>
          </p:cNvSpPr>
          <p:nvPr/>
        </p:nvSpPr>
        <p:spPr bwMode="auto">
          <a:xfrm flipV="1">
            <a:off x="1606550" y="1798638"/>
            <a:ext cx="5332413"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69649" name="Oval 22">
            <a:extLst>
              <a:ext uri="{FF2B5EF4-FFF2-40B4-BE49-F238E27FC236}">
                <a16:creationId xmlns:a16="http://schemas.microsoft.com/office/drawing/2014/main" id="{E33B14D1-99DC-4FF3-B917-A37CF38622E6}"/>
              </a:ext>
            </a:extLst>
          </p:cNvPr>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ransition spd="slow"/>
</p:sld>
</file>

<file path=ppt/slides/slide55.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70658" name="Rectangle 3">
            <a:extLst>
              <a:ext uri="{FF2B5EF4-FFF2-40B4-BE49-F238E27FC236}">
                <a16:creationId xmlns:a16="http://schemas.microsoft.com/office/drawing/2014/main" id="{40AE9056-484D-46E8-BDAA-17D4D7438BF5}"/>
              </a:ext>
            </a:extLst>
          </p:cNvPr>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a:t>- </a:t>
            </a:r>
            <a:fld id="{8FCC7A90-359E-4890-BC96-2C96C3F34139}" type="slidenum">
              <a:rPr lang="de-DE" altLang="en-US" sz="1600"/>
              <a:pPr algn="r" eaLnBrk="1" hangingPunct="1">
                <a:spcBef>
                  <a:spcPct val="0"/>
                </a:spcBef>
                <a:buClrTx/>
                <a:buFontTx/>
                <a:buNone/>
              </a:pPr>
              <a:t>55</a:t>
            </a:fld>
            <a:r>
              <a:rPr lang="de-DE" altLang="en-US" sz="1600"/>
              <a:t> -</a:t>
            </a:r>
          </a:p>
        </p:txBody>
      </p:sp>
      <p:sp>
        <p:nvSpPr>
          <p:cNvPr id="70659" name="Foliennummernplatzhalter 3">
            <a:extLst>
              <a:ext uri="{FF2B5EF4-FFF2-40B4-BE49-F238E27FC236}">
                <a16:creationId xmlns:a16="http://schemas.microsoft.com/office/drawing/2014/main" id="{453549DC-5A6B-4FF0-80A9-3B8093E3A7D0}"/>
              </a:ext>
            </a:extLst>
          </p:cNvPr>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b="1"/>
              <a:t>- </a:t>
            </a:r>
            <a:fld id="{4C08D57E-4B25-4D46-A8E2-572E8BAB01E7}" type="slidenum">
              <a:rPr lang="de-DE" altLang="en-US" sz="1600" b="1"/>
              <a:pPr algn="r" eaLnBrk="1" hangingPunct="1">
                <a:spcBef>
                  <a:spcPct val="0"/>
                </a:spcBef>
                <a:buClrTx/>
                <a:buFontTx/>
                <a:buNone/>
              </a:pPr>
              <a:t>55</a:t>
            </a:fld>
            <a:r>
              <a:rPr lang="de-DE" altLang="en-US" sz="1600" b="1"/>
              <a:t> -</a:t>
            </a:r>
          </a:p>
        </p:txBody>
      </p:sp>
      <p:sp>
        <p:nvSpPr>
          <p:cNvPr id="70660" name="Fußzeilenplatzhalter 4">
            <a:extLst>
              <a:ext uri="{FF2B5EF4-FFF2-40B4-BE49-F238E27FC236}">
                <a16:creationId xmlns:a16="http://schemas.microsoft.com/office/drawing/2014/main" id="{977A058F-8EC7-40A8-A5EC-78600C6E2237}"/>
              </a:ext>
            </a:extLst>
          </p:cNvPr>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de-DE" altLang="en-US" sz="600"/>
              <a:t>Prof. Dr. Rainer Maurer</a:t>
            </a:r>
          </a:p>
        </p:txBody>
      </p:sp>
      <p:grpSp>
        <p:nvGrpSpPr>
          <p:cNvPr id="70661" name="Group 2">
            <a:extLst>
              <a:ext uri="{FF2B5EF4-FFF2-40B4-BE49-F238E27FC236}">
                <a16:creationId xmlns:a16="http://schemas.microsoft.com/office/drawing/2014/main" id="{5CA9EF38-842C-4846-AEA0-0919BDE77BFD}"/>
              </a:ext>
            </a:extLst>
          </p:cNvPr>
          <p:cNvGrpSpPr>
            <a:grpSpLocks/>
          </p:cNvGrpSpPr>
          <p:nvPr/>
        </p:nvGrpSpPr>
        <p:grpSpPr bwMode="auto">
          <a:xfrm>
            <a:off x="1084263" y="674688"/>
            <a:ext cx="6994525" cy="5913437"/>
            <a:chOff x="683" y="425"/>
            <a:chExt cx="4406" cy="3725"/>
          </a:xfrm>
        </p:grpSpPr>
        <p:graphicFrame>
          <p:nvGraphicFramePr>
            <p:cNvPr id="70679" name="Object 3">
              <a:extLst>
                <a:ext uri="{FF2B5EF4-FFF2-40B4-BE49-F238E27FC236}">
                  <a16:creationId xmlns:a16="http://schemas.microsoft.com/office/drawing/2014/main" id="{3DBA7A55-71A4-4164-B785-4BA196794021}"/>
                </a:ext>
              </a:extLst>
            </p:cNvPr>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321852" name="Diagramm" r:id="rId4" imgW="7439057" imgH="5314950" progId="MSGraph.Chart.8">
                    <p:embed followColorScheme="full"/>
                  </p:oleObj>
                </mc:Choice>
                <mc:Fallback>
                  <p:oleObj name="Diagramm" r:id="rId4" imgW="7439057" imgH="5314950" progId="MSGraph.Chart.8">
                    <p:embed followColorScheme="full"/>
                    <p:pic>
                      <p:nvPicPr>
                        <p:cNvPr id="70679" name="Object 3">
                          <a:extLst>
                            <a:ext uri="{FF2B5EF4-FFF2-40B4-BE49-F238E27FC236}">
                              <a16:creationId xmlns:a16="http://schemas.microsoft.com/office/drawing/2014/main" id="{3DBA7A55-71A4-4164-B785-4BA196794021}"/>
                            </a:ext>
                          </a:extLst>
                        </p:cNvPr>
                        <p:cNvPicPr>
                          <a:picLocks noChangeArrowheads="1"/>
                        </p:cNvPicPr>
                        <p:nvPr/>
                      </p:nvPicPr>
                      <p:blipFill>
                        <a:blip r:embed="rId5"/>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0680" name="Line 4">
              <a:extLst>
                <a:ext uri="{FF2B5EF4-FFF2-40B4-BE49-F238E27FC236}">
                  <a16:creationId xmlns:a16="http://schemas.microsoft.com/office/drawing/2014/main" id="{06ED914B-6AD8-444E-8E72-D862099B64B6}"/>
                </a:ext>
              </a:extLst>
            </p:cNvPr>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0681" name="Line 5">
              <a:extLst>
                <a:ext uri="{FF2B5EF4-FFF2-40B4-BE49-F238E27FC236}">
                  <a16:creationId xmlns:a16="http://schemas.microsoft.com/office/drawing/2014/main" id="{CB5E3EE5-2B75-44AE-84BF-AA544B18E95D}"/>
                </a:ext>
              </a:extLst>
            </p:cNvPr>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a:extLst>
              <a:ext uri="{FF2B5EF4-FFF2-40B4-BE49-F238E27FC236}">
                <a16:creationId xmlns:a16="http://schemas.microsoft.com/office/drawing/2014/main" id="{3C4C0A76-8427-4F66-A493-F24CA88F1329}"/>
              </a:ext>
            </a:extLst>
          </p:cNvPr>
          <p:cNvSpPr>
            <a:spLocks noGrp="1" noChangeArrowheads="1"/>
          </p:cNvSpPr>
          <p:nvPr>
            <p:ph type="title" idx="4294967295"/>
          </p:nvPr>
        </p:nvSpPr>
        <p:spPr>
          <a:xfrm>
            <a:off x="0" y="31750"/>
            <a:ext cx="9144000" cy="1100138"/>
          </a:xfrm>
        </p:spPr>
        <p:txBody>
          <a:bodyPr/>
          <a:lstStyle/>
          <a:p>
            <a:pPr eaLnBrk="1" hangingPunct="1">
              <a:defRPr/>
            </a:pPr>
            <a:r>
              <a:rPr lang="de-DE" dirty="0"/>
              <a:t>3.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70663" name="Text Box 16">
            <a:extLst>
              <a:ext uri="{FF2B5EF4-FFF2-40B4-BE49-F238E27FC236}">
                <a16:creationId xmlns:a16="http://schemas.microsoft.com/office/drawing/2014/main" id="{3B546F68-7309-40DB-BB78-B6035F5BF50A}"/>
              </a:ext>
            </a:extLst>
          </p:cNvPr>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70664" name="Line 17">
            <a:extLst>
              <a:ext uri="{FF2B5EF4-FFF2-40B4-BE49-F238E27FC236}">
                <a16:creationId xmlns:a16="http://schemas.microsoft.com/office/drawing/2014/main" id="{0B2AE071-6F8E-4B79-BD68-BA3D5348B8F1}"/>
              </a:ext>
            </a:extLst>
          </p:cNvPr>
          <p:cNvSpPr>
            <a:spLocks noChangeShapeType="1"/>
          </p:cNvSpPr>
          <p:nvPr/>
        </p:nvSpPr>
        <p:spPr bwMode="auto">
          <a:xfrm flipV="1">
            <a:off x="1606550" y="1798638"/>
            <a:ext cx="5332413"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0665" name="Line 19">
            <a:extLst>
              <a:ext uri="{FF2B5EF4-FFF2-40B4-BE49-F238E27FC236}">
                <a16:creationId xmlns:a16="http://schemas.microsoft.com/office/drawing/2014/main" id="{04463765-C330-4DF4-A7F6-2983569F4B72}"/>
              </a:ext>
            </a:extLst>
          </p:cNvPr>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0666" name="Oval 22">
            <a:extLst>
              <a:ext uri="{FF2B5EF4-FFF2-40B4-BE49-F238E27FC236}">
                <a16:creationId xmlns:a16="http://schemas.microsoft.com/office/drawing/2014/main" id="{0E12A6CD-AF47-4F9D-AE5C-A17E0D52FD8D}"/>
              </a:ext>
            </a:extLst>
          </p:cNvPr>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0667" name="Text Box 6">
            <a:extLst>
              <a:ext uri="{FF2B5EF4-FFF2-40B4-BE49-F238E27FC236}">
                <a16:creationId xmlns:a16="http://schemas.microsoft.com/office/drawing/2014/main" id="{C642CD9F-5431-4B95-A81D-896DB8AFAB44}"/>
              </a:ext>
            </a:extLst>
          </p:cNvPr>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70668" name="Text Box 8">
            <a:extLst>
              <a:ext uri="{FF2B5EF4-FFF2-40B4-BE49-F238E27FC236}">
                <a16:creationId xmlns:a16="http://schemas.microsoft.com/office/drawing/2014/main" id="{5B2002A0-4C41-402F-8001-4B6265D9D9E2}"/>
              </a:ext>
            </a:extLst>
          </p:cNvPr>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70669" name="Line 29">
            <a:extLst>
              <a:ext uri="{FF2B5EF4-FFF2-40B4-BE49-F238E27FC236}">
                <a16:creationId xmlns:a16="http://schemas.microsoft.com/office/drawing/2014/main" id="{34914480-3E3E-4767-9789-5008B03E4518}"/>
              </a:ext>
            </a:extLst>
          </p:cNvPr>
          <p:cNvSpPr>
            <a:spLocks noChangeShapeType="1"/>
          </p:cNvSpPr>
          <p:nvPr/>
        </p:nvSpPr>
        <p:spPr bwMode="auto">
          <a:xfrm>
            <a:off x="5016500" y="2195513"/>
            <a:ext cx="25400" cy="34432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0670" name="Oval 23">
            <a:extLst>
              <a:ext uri="{FF2B5EF4-FFF2-40B4-BE49-F238E27FC236}">
                <a16:creationId xmlns:a16="http://schemas.microsoft.com/office/drawing/2014/main" id="{76E87596-F5D8-4C0A-8C72-4FD3C6EA05D9}"/>
              </a:ext>
            </a:extLst>
          </p:cNvPr>
          <p:cNvSpPr>
            <a:spLocks noChangeArrowheads="1"/>
          </p:cNvSpPr>
          <p:nvPr/>
        </p:nvSpPr>
        <p:spPr bwMode="auto">
          <a:xfrm>
            <a:off x="4953000" y="2139950"/>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0671" name="AutoShape 31">
            <a:extLst>
              <a:ext uri="{FF2B5EF4-FFF2-40B4-BE49-F238E27FC236}">
                <a16:creationId xmlns:a16="http://schemas.microsoft.com/office/drawing/2014/main" id="{A05A793F-34AF-40C9-AF56-DC5185F33276}"/>
              </a:ext>
            </a:extLst>
          </p:cNvPr>
          <p:cNvSpPr>
            <a:spLocks/>
          </p:cNvSpPr>
          <p:nvPr/>
        </p:nvSpPr>
        <p:spPr bwMode="auto">
          <a:xfrm rot="-5400000">
            <a:off x="3244057" y="3813968"/>
            <a:ext cx="234950" cy="3402013"/>
          </a:xfrm>
          <a:prstGeom prst="rightBrace">
            <a:avLst>
              <a:gd name="adj1" fmla="val 60131"/>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0672" name="AutoShape 32">
            <a:extLst>
              <a:ext uri="{FF2B5EF4-FFF2-40B4-BE49-F238E27FC236}">
                <a16:creationId xmlns:a16="http://schemas.microsoft.com/office/drawing/2014/main" id="{FE71EFD1-C075-4A6A-95AA-80FFF75B811D}"/>
              </a:ext>
            </a:extLst>
          </p:cNvPr>
          <p:cNvSpPr>
            <a:spLocks noChangeArrowheads="1"/>
          </p:cNvSpPr>
          <p:nvPr/>
        </p:nvSpPr>
        <p:spPr bwMode="auto">
          <a:xfrm>
            <a:off x="1933575" y="4865688"/>
            <a:ext cx="2771775"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Supply of Goods = 30</a:t>
            </a:r>
            <a:endParaRPr lang="en-US" altLang="en-US" sz="2000">
              <a:solidFill>
                <a:srgbClr val="0000CC"/>
              </a:solidFill>
            </a:endParaRPr>
          </a:p>
        </p:txBody>
      </p:sp>
      <p:sp>
        <p:nvSpPr>
          <p:cNvPr id="27" name="AutoShape 31">
            <a:extLst>
              <a:ext uri="{FF2B5EF4-FFF2-40B4-BE49-F238E27FC236}">
                <a16:creationId xmlns:a16="http://schemas.microsoft.com/office/drawing/2014/main" id="{92A416B4-56BA-4D98-B013-778889729B10}"/>
              </a:ext>
            </a:extLst>
          </p:cNvPr>
          <p:cNvSpPr>
            <a:spLocks/>
          </p:cNvSpPr>
          <p:nvPr/>
        </p:nvSpPr>
        <p:spPr bwMode="auto">
          <a:xfrm flipH="1">
            <a:off x="920750" y="2771775"/>
            <a:ext cx="234950" cy="2843213"/>
          </a:xfrm>
          <a:prstGeom prst="rightBrace">
            <a:avLst>
              <a:gd name="adj1" fmla="val 6011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9" name="AutoShape 32">
            <a:extLst>
              <a:ext uri="{FF2B5EF4-FFF2-40B4-BE49-F238E27FC236}">
                <a16:creationId xmlns:a16="http://schemas.microsoft.com/office/drawing/2014/main" id="{6C280BC6-0205-4B36-B6CA-AB1909E814A6}"/>
              </a:ext>
            </a:extLst>
          </p:cNvPr>
          <p:cNvSpPr>
            <a:spLocks noChangeArrowheads="1"/>
          </p:cNvSpPr>
          <p:nvPr/>
        </p:nvSpPr>
        <p:spPr bwMode="auto">
          <a:xfrm rot="-5400000">
            <a:off x="-904082" y="3929857"/>
            <a:ext cx="2938463"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Demand for Goods = 25</a:t>
            </a:r>
            <a:endParaRPr lang="en-US" altLang="en-US" sz="2000">
              <a:solidFill>
                <a:srgbClr val="0000CC"/>
              </a:solidFill>
            </a:endParaRPr>
          </a:p>
        </p:txBody>
      </p:sp>
      <p:sp>
        <p:nvSpPr>
          <p:cNvPr id="28" name="AutoShape 30">
            <a:extLst>
              <a:ext uri="{FF2B5EF4-FFF2-40B4-BE49-F238E27FC236}">
                <a16:creationId xmlns:a16="http://schemas.microsoft.com/office/drawing/2014/main" id="{26A4740F-86EF-42B1-9BCA-53AA08787636}"/>
              </a:ext>
            </a:extLst>
          </p:cNvPr>
          <p:cNvSpPr>
            <a:spLocks/>
          </p:cNvSpPr>
          <p:nvPr/>
        </p:nvSpPr>
        <p:spPr bwMode="auto">
          <a:xfrm>
            <a:off x="5054600" y="2230438"/>
            <a:ext cx="206375" cy="523875"/>
          </a:xfrm>
          <a:prstGeom prst="rightBrace">
            <a:avLst>
              <a:gd name="adj1" fmla="val 2115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30" name="AutoShape 32">
            <a:extLst>
              <a:ext uri="{FF2B5EF4-FFF2-40B4-BE49-F238E27FC236}">
                <a16:creationId xmlns:a16="http://schemas.microsoft.com/office/drawing/2014/main" id="{B59A9C4C-5A1F-42E6-AE43-F2602CC6C4E8}"/>
              </a:ext>
            </a:extLst>
          </p:cNvPr>
          <p:cNvSpPr>
            <a:spLocks noChangeArrowheads="1"/>
          </p:cNvSpPr>
          <p:nvPr/>
        </p:nvSpPr>
        <p:spPr bwMode="auto">
          <a:xfrm>
            <a:off x="5337175" y="2317750"/>
            <a:ext cx="2466975" cy="430213"/>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Excess Supply = 5</a:t>
            </a:r>
            <a:endParaRPr lang="en-US" altLang="en-US" sz="2000">
              <a:solidFill>
                <a:srgbClr val="0000CC"/>
              </a:solidFill>
            </a:endParaRPr>
          </a:p>
        </p:txBody>
      </p:sp>
      <p:sp>
        <p:nvSpPr>
          <p:cNvPr id="31" name="Line 26">
            <a:extLst>
              <a:ext uri="{FF2B5EF4-FFF2-40B4-BE49-F238E27FC236}">
                <a16:creationId xmlns:a16="http://schemas.microsoft.com/office/drawing/2014/main" id="{122A0B15-B1EF-4B7F-97B2-CFE213040C61}"/>
              </a:ext>
            </a:extLst>
          </p:cNvPr>
          <p:cNvSpPr>
            <a:spLocks noChangeShapeType="1"/>
          </p:cNvSpPr>
          <p:nvPr/>
        </p:nvSpPr>
        <p:spPr bwMode="auto">
          <a:xfrm rot="5400000">
            <a:off x="3333750" y="1104900"/>
            <a:ext cx="1588" cy="334803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0678" name="AutoShape 21">
            <a:extLst>
              <a:ext uri="{FF2B5EF4-FFF2-40B4-BE49-F238E27FC236}">
                <a16:creationId xmlns:a16="http://schemas.microsoft.com/office/drawing/2014/main" id="{57D2531B-1A60-41A3-807E-5B5C98F857B8}"/>
              </a:ext>
            </a:extLst>
          </p:cNvPr>
          <p:cNvSpPr>
            <a:spLocks noChangeArrowheads="1"/>
          </p:cNvSpPr>
          <p:nvPr/>
        </p:nvSpPr>
        <p:spPr bwMode="auto">
          <a:xfrm>
            <a:off x="5761038" y="3663950"/>
            <a:ext cx="3216275" cy="1317625"/>
          </a:xfrm>
          <a:prstGeom prst="roundRect">
            <a:avLst>
              <a:gd name="adj" fmla="val 12495"/>
            </a:avLst>
          </a:prstGeom>
          <a:solidFill>
            <a:srgbClr val="FFFF99"/>
          </a:solidFill>
          <a:ln w="50800">
            <a:solidFill>
              <a:srgbClr val="FF0000"/>
            </a:solidFill>
            <a:round/>
            <a:headEnd/>
            <a:tailEnd/>
          </a:ln>
        </p:spPr>
        <p:txBody>
          <a:bodyPr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en-US" altLang="en-US" sz="2000">
                <a:solidFill>
                  <a:schemeClr val="bg1"/>
                </a:solidFill>
              </a:rPr>
              <a:t>Since supply (GDP) adjusts to demand, supply falls to the lower demand level Y=25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9" grpId="0" animBg="1"/>
      <p:bldP spid="28" grpId="0" animBg="1"/>
      <p:bldP spid="30" grpId="0" animBg="1"/>
    </p:bldLst>
  </p:timing>
</p:sld>
</file>

<file path=ppt/slides/slide56.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71682" name="Rectangle 3">
            <a:extLst>
              <a:ext uri="{FF2B5EF4-FFF2-40B4-BE49-F238E27FC236}">
                <a16:creationId xmlns:a16="http://schemas.microsoft.com/office/drawing/2014/main" id="{7482369E-C6C6-4315-9721-6E0E74E4FB32}"/>
              </a:ext>
            </a:extLst>
          </p:cNvPr>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a:t>- </a:t>
            </a:r>
            <a:fld id="{1D6126B8-E6E5-4B9C-B2C8-AE50CE663124}" type="slidenum">
              <a:rPr lang="de-DE" altLang="en-US" sz="1600"/>
              <a:pPr algn="r" eaLnBrk="1" hangingPunct="1">
                <a:spcBef>
                  <a:spcPct val="0"/>
                </a:spcBef>
                <a:buClrTx/>
                <a:buFontTx/>
                <a:buNone/>
              </a:pPr>
              <a:t>56</a:t>
            </a:fld>
            <a:r>
              <a:rPr lang="de-DE" altLang="en-US" sz="1600"/>
              <a:t> -</a:t>
            </a:r>
          </a:p>
        </p:txBody>
      </p:sp>
      <p:sp>
        <p:nvSpPr>
          <p:cNvPr id="71683" name="Foliennummernplatzhalter 3">
            <a:extLst>
              <a:ext uri="{FF2B5EF4-FFF2-40B4-BE49-F238E27FC236}">
                <a16:creationId xmlns:a16="http://schemas.microsoft.com/office/drawing/2014/main" id="{C7040CD1-8F7A-4C4A-BF60-00AD22CE6A89}"/>
              </a:ext>
            </a:extLst>
          </p:cNvPr>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b="1"/>
              <a:t>- </a:t>
            </a:r>
            <a:fld id="{65C69180-6D27-4854-B869-0A7BCE9BCC68}" type="slidenum">
              <a:rPr lang="de-DE" altLang="en-US" sz="1600" b="1"/>
              <a:pPr algn="r" eaLnBrk="1" hangingPunct="1">
                <a:spcBef>
                  <a:spcPct val="0"/>
                </a:spcBef>
                <a:buClrTx/>
                <a:buFontTx/>
                <a:buNone/>
              </a:pPr>
              <a:t>56</a:t>
            </a:fld>
            <a:r>
              <a:rPr lang="de-DE" altLang="en-US" sz="1600" b="1"/>
              <a:t> -</a:t>
            </a:r>
          </a:p>
        </p:txBody>
      </p:sp>
      <p:sp>
        <p:nvSpPr>
          <p:cNvPr id="71684" name="Fußzeilenplatzhalter 4">
            <a:extLst>
              <a:ext uri="{FF2B5EF4-FFF2-40B4-BE49-F238E27FC236}">
                <a16:creationId xmlns:a16="http://schemas.microsoft.com/office/drawing/2014/main" id="{6BB4C54B-3665-41C3-8DF8-F6AC1C4FEE00}"/>
              </a:ext>
            </a:extLst>
          </p:cNvPr>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de-DE" altLang="en-US" sz="600"/>
              <a:t>Prof. Dr. Rainer Maurer</a:t>
            </a:r>
          </a:p>
        </p:txBody>
      </p:sp>
      <p:grpSp>
        <p:nvGrpSpPr>
          <p:cNvPr id="71685" name="Group 2">
            <a:extLst>
              <a:ext uri="{FF2B5EF4-FFF2-40B4-BE49-F238E27FC236}">
                <a16:creationId xmlns:a16="http://schemas.microsoft.com/office/drawing/2014/main" id="{7283EFAF-FB14-460E-9416-0818E7EC5A59}"/>
              </a:ext>
            </a:extLst>
          </p:cNvPr>
          <p:cNvGrpSpPr>
            <a:grpSpLocks/>
          </p:cNvGrpSpPr>
          <p:nvPr/>
        </p:nvGrpSpPr>
        <p:grpSpPr bwMode="auto">
          <a:xfrm>
            <a:off x="1084263" y="674688"/>
            <a:ext cx="6994525" cy="5913437"/>
            <a:chOff x="683" y="425"/>
            <a:chExt cx="4406" cy="3725"/>
          </a:xfrm>
        </p:grpSpPr>
        <p:graphicFrame>
          <p:nvGraphicFramePr>
            <p:cNvPr id="71703" name="Object 3">
              <a:extLst>
                <a:ext uri="{FF2B5EF4-FFF2-40B4-BE49-F238E27FC236}">
                  <a16:creationId xmlns:a16="http://schemas.microsoft.com/office/drawing/2014/main" id="{EE3B8E8B-E64D-445C-847F-59000B86106D}"/>
                </a:ext>
              </a:extLst>
            </p:cNvPr>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322876" name="Diagramm" r:id="rId4" imgW="7439057" imgH="5314950" progId="MSGraph.Chart.8">
                    <p:embed followColorScheme="full"/>
                  </p:oleObj>
                </mc:Choice>
                <mc:Fallback>
                  <p:oleObj name="Diagramm" r:id="rId4" imgW="7439057" imgH="5314950" progId="MSGraph.Chart.8">
                    <p:embed followColorScheme="full"/>
                    <p:pic>
                      <p:nvPicPr>
                        <p:cNvPr id="71703" name="Object 3">
                          <a:extLst>
                            <a:ext uri="{FF2B5EF4-FFF2-40B4-BE49-F238E27FC236}">
                              <a16:creationId xmlns:a16="http://schemas.microsoft.com/office/drawing/2014/main" id="{EE3B8E8B-E64D-445C-847F-59000B86106D}"/>
                            </a:ext>
                          </a:extLst>
                        </p:cNvPr>
                        <p:cNvPicPr>
                          <a:picLocks noChangeArrowheads="1"/>
                        </p:cNvPicPr>
                        <p:nvPr/>
                      </p:nvPicPr>
                      <p:blipFill>
                        <a:blip r:embed="rId5"/>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1704" name="Line 4">
              <a:extLst>
                <a:ext uri="{FF2B5EF4-FFF2-40B4-BE49-F238E27FC236}">
                  <a16:creationId xmlns:a16="http://schemas.microsoft.com/office/drawing/2014/main" id="{7E600104-CCD6-4D16-9B6A-D762E41C9F8D}"/>
                </a:ext>
              </a:extLst>
            </p:cNvPr>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1705" name="Line 5">
              <a:extLst>
                <a:ext uri="{FF2B5EF4-FFF2-40B4-BE49-F238E27FC236}">
                  <a16:creationId xmlns:a16="http://schemas.microsoft.com/office/drawing/2014/main" id="{B0E7B51D-0A37-4AA6-BF9F-B5F04759122B}"/>
                </a:ext>
              </a:extLst>
            </p:cNvPr>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a:extLst>
              <a:ext uri="{FF2B5EF4-FFF2-40B4-BE49-F238E27FC236}">
                <a16:creationId xmlns:a16="http://schemas.microsoft.com/office/drawing/2014/main" id="{1999C6DE-FAE1-4193-B210-09E1C8AABA70}"/>
              </a:ext>
            </a:extLst>
          </p:cNvPr>
          <p:cNvSpPr>
            <a:spLocks noGrp="1" noChangeArrowheads="1"/>
          </p:cNvSpPr>
          <p:nvPr>
            <p:ph type="title" idx="4294967295"/>
          </p:nvPr>
        </p:nvSpPr>
        <p:spPr>
          <a:xfrm>
            <a:off x="0" y="31750"/>
            <a:ext cx="9144000" cy="1100138"/>
          </a:xfrm>
        </p:spPr>
        <p:txBody>
          <a:bodyPr/>
          <a:lstStyle/>
          <a:p>
            <a:pPr eaLnBrk="1" hangingPunct="1">
              <a:defRPr/>
            </a:pPr>
            <a:r>
              <a:rPr lang="de-DE" dirty="0"/>
              <a:t>3.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71687" name="Text Box 16">
            <a:extLst>
              <a:ext uri="{FF2B5EF4-FFF2-40B4-BE49-F238E27FC236}">
                <a16:creationId xmlns:a16="http://schemas.microsoft.com/office/drawing/2014/main" id="{E96E74E3-FDAB-4A85-A481-F88CD3B17DEF}"/>
              </a:ext>
            </a:extLst>
          </p:cNvPr>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71688" name="Line 17">
            <a:extLst>
              <a:ext uri="{FF2B5EF4-FFF2-40B4-BE49-F238E27FC236}">
                <a16:creationId xmlns:a16="http://schemas.microsoft.com/office/drawing/2014/main" id="{46BA02A0-59F8-4A47-A446-7728BD03085F}"/>
              </a:ext>
            </a:extLst>
          </p:cNvPr>
          <p:cNvSpPr>
            <a:spLocks noChangeShapeType="1"/>
          </p:cNvSpPr>
          <p:nvPr/>
        </p:nvSpPr>
        <p:spPr bwMode="auto">
          <a:xfrm flipV="1">
            <a:off x="1606550" y="1798638"/>
            <a:ext cx="5332413"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689" name="Line 19">
            <a:extLst>
              <a:ext uri="{FF2B5EF4-FFF2-40B4-BE49-F238E27FC236}">
                <a16:creationId xmlns:a16="http://schemas.microsoft.com/office/drawing/2014/main" id="{8E5E0D65-C1F4-4D20-933E-D27D4A79D73B}"/>
              </a:ext>
            </a:extLst>
          </p:cNvPr>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690" name="Oval 22">
            <a:extLst>
              <a:ext uri="{FF2B5EF4-FFF2-40B4-BE49-F238E27FC236}">
                <a16:creationId xmlns:a16="http://schemas.microsoft.com/office/drawing/2014/main" id="{2F239788-5F40-44E2-8442-C2BFFCA5F927}"/>
              </a:ext>
            </a:extLst>
          </p:cNvPr>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1691" name="Text Box 6">
            <a:extLst>
              <a:ext uri="{FF2B5EF4-FFF2-40B4-BE49-F238E27FC236}">
                <a16:creationId xmlns:a16="http://schemas.microsoft.com/office/drawing/2014/main" id="{4EBD568A-9FD5-4CCD-B227-EF1697D9EB71}"/>
              </a:ext>
            </a:extLst>
          </p:cNvPr>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71692" name="Text Box 8">
            <a:extLst>
              <a:ext uri="{FF2B5EF4-FFF2-40B4-BE49-F238E27FC236}">
                <a16:creationId xmlns:a16="http://schemas.microsoft.com/office/drawing/2014/main" id="{70D68D8A-AB9C-47E4-89A8-C39723BECA88}"/>
              </a:ext>
            </a:extLst>
          </p:cNvPr>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71693" name="Line 29">
            <a:extLst>
              <a:ext uri="{FF2B5EF4-FFF2-40B4-BE49-F238E27FC236}">
                <a16:creationId xmlns:a16="http://schemas.microsoft.com/office/drawing/2014/main" id="{B10996F8-6743-4652-9FFF-A233277130B1}"/>
              </a:ext>
            </a:extLst>
          </p:cNvPr>
          <p:cNvSpPr>
            <a:spLocks noChangeShapeType="1"/>
          </p:cNvSpPr>
          <p:nvPr/>
        </p:nvSpPr>
        <p:spPr bwMode="auto">
          <a:xfrm>
            <a:off x="5016500" y="2195513"/>
            <a:ext cx="25400" cy="34432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694" name="Oval 23">
            <a:extLst>
              <a:ext uri="{FF2B5EF4-FFF2-40B4-BE49-F238E27FC236}">
                <a16:creationId xmlns:a16="http://schemas.microsoft.com/office/drawing/2014/main" id="{0C8CBE6C-F97F-4025-897D-3FBFDEA403F0}"/>
              </a:ext>
            </a:extLst>
          </p:cNvPr>
          <p:cNvSpPr>
            <a:spLocks noChangeArrowheads="1"/>
          </p:cNvSpPr>
          <p:nvPr/>
        </p:nvSpPr>
        <p:spPr bwMode="auto">
          <a:xfrm>
            <a:off x="4953000" y="2139950"/>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1695" name="AutoShape 31">
            <a:extLst>
              <a:ext uri="{FF2B5EF4-FFF2-40B4-BE49-F238E27FC236}">
                <a16:creationId xmlns:a16="http://schemas.microsoft.com/office/drawing/2014/main" id="{FD1E8E16-A09A-49A3-AF7D-D322B8BC08A7}"/>
              </a:ext>
            </a:extLst>
          </p:cNvPr>
          <p:cNvSpPr>
            <a:spLocks/>
          </p:cNvSpPr>
          <p:nvPr/>
        </p:nvSpPr>
        <p:spPr bwMode="auto">
          <a:xfrm rot="-5400000">
            <a:off x="3244057" y="3813968"/>
            <a:ext cx="234950" cy="3402013"/>
          </a:xfrm>
          <a:prstGeom prst="rightBrace">
            <a:avLst>
              <a:gd name="adj1" fmla="val 60131"/>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1696" name="AutoShape 32">
            <a:extLst>
              <a:ext uri="{FF2B5EF4-FFF2-40B4-BE49-F238E27FC236}">
                <a16:creationId xmlns:a16="http://schemas.microsoft.com/office/drawing/2014/main" id="{B75CCE9D-5C1B-4375-8675-AF35FFFB4564}"/>
              </a:ext>
            </a:extLst>
          </p:cNvPr>
          <p:cNvSpPr>
            <a:spLocks noChangeArrowheads="1"/>
          </p:cNvSpPr>
          <p:nvPr/>
        </p:nvSpPr>
        <p:spPr bwMode="auto">
          <a:xfrm>
            <a:off x="2128838" y="4865688"/>
            <a:ext cx="2466975"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en-US" altLang="en-US" sz="2000">
                <a:solidFill>
                  <a:schemeClr val="bg1"/>
                </a:solidFill>
              </a:rPr>
              <a:t>Supply of Goods</a:t>
            </a:r>
            <a:endParaRPr lang="en-US" altLang="en-US" sz="2000">
              <a:solidFill>
                <a:srgbClr val="0000CC"/>
              </a:solidFill>
            </a:endParaRPr>
          </a:p>
        </p:txBody>
      </p:sp>
      <p:sp>
        <p:nvSpPr>
          <p:cNvPr id="71697" name="AutoShape 31">
            <a:extLst>
              <a:ext uri="{FF2B5EF4-FFF2-40B4-BE49-F238E27FC236}">
                <a16:creationId xmlns:a16="http://schemas.microsoft.com/office/drawing/2014/main" id="{47C7A015-B6D5-4F80-9CFA-B5FE9495F8DA}"/>
              </a:ext>
            </a:extLst>
          </p:cNvPr>
          <p:cNvSpPr>
            <a:spLocks/>
          </p:cNvSpPr>
          <p:nvPr/>
        </p:nvSpPr>
        <p:spPr bwMode="auto">
          <a:xfrm flipH="1">
            <a:off x="920750" y="2771775"/>
            <a:ext cx="234950" cy="2843213"/>
          </a:xfrm>
          <a:prstGeom prst="rightBrace">
            <a:avLst>
              <a:gd name="adj1" fmla="val 6011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1698" name="AutoShape 32">
            <a:extLst>
              <a:ext uri="{FF2B5EF4-FFF2-40B4-BE49-F238E27FC236}">
                <a16:creationId xmlns:a16="http://schemas.microsoft.com/office/drawing/2014/main" id="{DEF5BFBF-FE3E-41CD-8ECD-4BCABBAE667B}"/>
              </a:ext>
            </a:extLst>
          </p:cNvPr>
          <p:cNvSpPr>
            <a:spLocks noChangeArrowheads="1"/>
          </p:cNvSpPr>
          <p:nvPr/>
        </p:nvSpPr>
        <p:spPr bwMode="auto">
          <a:xfrm rot="-5400000">
            <a:off x="-913607" y="3920332"/>
            <a:ext cx="2957513"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Demand for Goods = 25</a:t>
            </a:r>
            <a:endParaRPr lang="en-US" altLang="en-US" sz="2000">
              <a:solidFill>
                <a:srgbClr val="0000CC"/>
              </a:solidFill>
            </a:endParaRPr>
          </a:p>
        </p:txBody>
      </p:sp>
      <p:sp>
        <p:nvSpPr>
          <p:cNvPr id="71699" name="AutoShape 30">
            <a:extLst>
              <a:ext uri="{FF2B5EF4-FFF2-40B4-BE49-F238E27FC236}">
                <a16:creationId xmlns:a16="http://schemas.microsoft.com/office/drawing/2014/main" id="{C10DB77C-8159-4CDA-8C44-D8995701D3F9}"/>
              </a:ext>
            </a:extLst>
          </p:cNvPr>
          <p:cNvSpPr>
            <a:spLocks/>
          </p:cNvSpPr>
          <p:nvPr/>
        </p:nvSpPr>
        <p:spPr bwMode="auto">
          <a:xfrm>
            <a:off x="5054600" y="2230438"/>
            <a:ext cx="206375" cy="523875"/>
          </a:xfrm>
          <a:prstGeom prst="rightBrace">
            <a:avLst>
              <a:gd name="adj1" fmla="val 2115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1700" name="AutoShape 32">
            <a:extLst>
              <a:ext uri="{FF2B5EF4-FFF2-40B4-BE49-F238E27FC236}">
                <a16:creationId xmlns:a16="http://schemas.microsoft.com/office/drawing/2014/main" id="{A3668292-8525-4339-90AC-D1622B87561B}"/>
              </a:ext>
            </a:extLst>
          </p:cNvPr>
          <p:cNvSpPr>
            <a:spLocks noChangeArrowheads="1"/>
          </p:cNvSpPr>
          <p:nvPr/>
        </p:nvSpPr>
        <p:spPr bwMode="auto">
          <a:xfrm>
            <a:off x="5337175" y="2317750"/>
            <a:ext cx="2466975" cy="430213"/>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Excess Supply = 5</a:t>
            </a:r>
            <a:endParaRPr lang="en-US" altLang="en-US" sz="2000">
              <a:solidFill>
                <a:srgbClr val="0000CC"/>
              </a:solidFill>
            </a:endParaRPr>
          </a:p>
        </p:txBody>
      </p:sp>
      <p:sp>
        <p:nvSpPr>
          <p:cNvPr id="71701" name="Line 26">
            <a:extLst>
              <a:ext uri="{FF2B5EF4-FFF2-40B4-BE49-F238E27FC236}">
                <a16:creationId xmlns:a16="http://schemas.microsoft.com/office/drawing/2014/main" id="{F0EC7E1E-8DE6-4800-87B6-D1C47AFFADC1}"/>
              </a:ext>
            </a:extLst>
          </p:cNvPr>
          <p:cNvSpPr>
            <a:spLocks noChangeShapeType="1"/>
          </p:cNvSpPr>
          <p:nvPr/>
        </p:nvSpPr>
        <p:spPr bwMode="auto">
          <a:xfrm rot="5400000">
            <a:off x="3333750" y="1104900"/>
            <a:ext cx="1588" cy="334803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1702" name="AutoShape 21">
            <a:extLst>
              <a:ext uri="{FF2B5EF4-FFF2-40B4-BE49-F238E27FC236}">
                <a16:creationId xmlns:a16="http://schemas.microsoft.com/office/drawing/2014/main" id="{DEA2F2A4-D224-4BAD-8388-5E581862510E}"/>
              </a:ext>
            </a:extLst>
          </p:cNvPr>
          <p:cNvSpPr>
            <a:spLocks noChangeArrowheads="1"/>
          </p:cNvSpPr>
          <p:nvPr/>
        </p:nvSpPr>
        <p:spPr bwMode="auto">
          <a:xfrm>
            <a:off x="5761038" y="3663950"/>
            <a:ext cx="3216275" cy="1317625"/>
          </a:xfrm>
          <a:prstGeom prst="roundRect">
            <a:avLst>
              <a:gd name="adj" fmla="val 12495"/>
            </a:avLst>
          </a:prstGeom>
          <a:solidFill>
            <a:srgbClr val="FFFF99"/>
          </a:solidFill>
          <a:ln w="50800">
            <a:solidFill>
              <a:srgbClr val="FF0000"/>
            </a:solidFill>
            <a:round/>
            <a:headEnd/>
            <a:tailEnd/>
          </a:ln>
        </p:spPr>
        <p:txBody>
          <a:bodyPr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en-US" altLang="en-US" sz="2000">
                <a:solidFill>
                  <a:schemeClr val="bg1"/>
                </a:solidFill>
              </a:rPr>
              <a:t>Since supply (GDP) adjusts to demand, supply falls to the lower demand level Y=25</a:t>
            </a:r>
          </a:p>
        </p:txBody>
      </p:sp>
    </p:spTree>
  </p:cSld>
  <p:clrMapOvr>
    <a:masterClrMapping/>
  </p:clrMapOvr>
  <p:transition spd="slow"/>
</p:sld>
</file>

<file path=ppt/slides/slide57.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72706" name="Rectangle 3">
            <a:extLst>
              <a:ext uri="{FF2B5EF4-FFF2-40B4-BE49-F238E27FC236}">
                <a16:creationId xmlns:a16="http://schemas.microsoft.com/office/drawing/2014/main" id="{83A60CC6-833A-4738-AB76-67F83AD9CBF9}"/>
              </a:ext>
            </a:extLst>
          </p:cNvPr>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a:t>- </a:t>
            </a:r>
            <a:fld id="{AB1CC329-7F3A-4BE4-A3E9-8FE7E1FC1A7C}" type="slidenum">
              <a:rPr lang="de-DE" altLang="en-US" sz="1600"/>
              <a:pPr algn="r" eaLnBrk="1" hangingPunct="1">
                <a:spcBef>
                  <a:spcPct val="0"/>
                </a:spcBef>
                <a:buClrTx/>
                <a:buFontTx/>
                <a:buNone/>
              </a:pPr>
              <a:t>57</a:t>
            </a:fld>
            <a:r>
              <a:rPr lang="de-DE" altLang="en-US" sz="1600"/>
              <a:t> -</a:t>
            </a:r>
          </a:p>
        </p:txBody>
      </p:sp>
      <p:sp>
        <p:nvSpPr>
          <p:cNvPr id="72707" name="Foliennummernplatzhalter 3">
            <a:extLst>
              <a:ext uri="{FF2B5EF4-FFF2-40B4-BE49-F238E27FC236}">
                <a16:creationId xmlns:a16="http://schemas.microsoft.com/office/drawing/2014/main" id="{3ED3EA0F-E161-4DC6-9DF9-915F258524AA}"/>
              </a:ext>
            </a:extLst>
          </p:cNvPr>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b="1"/>
              <a:t>- </a:t>
            </a:r>
            <a:fld id="{01549E77-F58B-4CB7-A671-6CEB470AD29A}" type="slidenum">
              <a:rPr lang="de-DE" altLang="en-US" sz="1600" b="1"/>
              <a:pPr algn="r" eaLnBrk="1" hangingPunct="1">
                <a:spcBef>
                  <a:spcPct val="0"/>
                </a:spcBef>
                <a:buClrTx/>
                <a:buFontTx/>
                <a:buNone/>
              </a:pPr>
              <a:t>57</a:t>
            </a:fld>
            <a:r>
              <a:rPr lang="de-DE" altLang="en-US" sz="1600" b="1"/>
              <a:t> -</a:t>
            </a:r>
          </a:p>
        </p:txBody>
      </p:sp>
      <p:sp>
        <p:nvSpPr>
          <p:cNvPr id="72708" name="Fußzeilenplatzhalter 4">
            <a:extLst>
              <a:ext uri="{FF2B5EF4-FFF2-40B4-BE49-F238E27FC236}">
                <a16:creationId xmlns:a16="http://schemas.microsoft.com/office/drawing/2014/main" id="{49A13AE1-9355-4A73-A9BA-31CB5D9CEEF7}"/>
              </a:ext>
            </a:extLst>
          </p:cNvPr>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de-DE" altLang="en-US" sz="600"/>
              <a:t>Prof. Dr. Rainer Maurer</a:t>
            </a:r>
          </a:p>
        </p:txBody>
      </p:sp>
      <p:grpSp>
        <p:nvGrpSpPr>
          <p:cNvPr id="72709" name="Group 2">
            <a:extLst>
              <a:ext uri="{FF2B5EF4-FFF2-40B4-BE49-F238E27FC236}">
                <a16:creationId xmlns:a16="http://schemas.microsoft.com/office/drawing/2014/main" id="{DF158327-6F8A-4176-BDC8-5F7826CFFEE1}"/>
              </a:ext>
            </a:extLst>
          </p:cNvPr>
          <p:cNvGrpSpPr>
            <a:grpSpLocks/>
          </p:cNvGrpSpPr>
          <p:nvPr/>
        </p:nvGrpSpPr>
        <p:grpSpPr bwMode="auto">
          <a:xfrm>
            <a:off x="1084263" y="674688"/>
            <a:ext cx="6994525" cy="5913437"/>
            <a:chOff x="683" y="425"/>
            <a:chExt cx="4406" cy="3725"/>
          </a:xfrm>
        </p:grpSpPr>
        <p:graphicFrame>
          <p:nvGraphicFramePr>
            <p:cNvPr id="72728" name="Object 3">
              <a:extLst>
                <a:ext uri="{FF2B5EF4-FFF2-40B4-BE49-F238E27FC236}">
                  <a16:creationId xmlns:a16="http://schemas.microsoft.com/office/drawing/2014/main" id="{3F6DBC44-86CA-423F-9E10-75F23A29BCC7}"/>
                </a:ext>
              </a:extLst>
            </p:cNvPr>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323900" name="Diagramm" r:id="rId4" imgW="7439057" imgH="5314950" progId="MSGraph.Chart.8">
                    <p:embed followColorScheme="full"/>
                  </p:oleObj>
                </mc:Choice>
                <mc:Fallback>
                  <p:oleObj name="Diagramm" r:id="rId4" imgW="7439057" imgH="5314950" progId="MSGraph.Chart.8">
                    <p:embed followColorScheme="full"/>
                    <p:pic>
                      <p:nvPicPr>
                        <p:cNvPr id="72728" name="Object 3">
                          <a:extLst>
                            <a:ext uri="{FF2B5EF4-FFF2-40B4-BE49-F238E27FC236}">
                              <a16:creationId xmlns:a16="http://schemas.microsoft.com/office/drawing/2014/main" id="{3F6DBC44-86CA-423F-9E10-75F23A29BCC7}"/>
                            </a:ext>
                          </a:extLst>
                        </p:cNvPr>
                        <p:cNvPicPr>
                          <a:picLocks noChangeArrowheads="1"/>
                        </p:cNvPicPr>
                        <p:nvPr/>
                      </p:nvPicPr>
                      <p:blipFill>
                        <a:blip r:embed="rId5"/>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2729" name="Line 4">
              <a:extLst>
                <a:ext uri="{FF2B5EF4-FFF2-40B4-BE49-F238E27FC236}">
                  <a16:creationId xmlns:a16="http://schemas.microsoft.com/office/drawing/2014/main" id="{B658877F-E9FC-430E-9505-C407C99D8045}"/>
                </a:ext>
              </a:extLst>
            </p:cNvPr>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2730" name="Line 5">
              <a:extLst>
                <a:ext uri="{FF2B5EF4-FFF2-40B4-BE49-F238E27FC236}">
                  <a16:creationId xmlns:a16="http://schemas.microsoft.com/office/drawing/2014/main" id="{A786C0B5-2440-4C68-9D35-0B613F0ADDC7}"/>
                </a:ext>
              </a:extLst>
            </p:cNvPr>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a:extLst>
              <a:ext uri="{FF2B5EF4-FFF2-40B4-BE49-F238E27FC236}">
                <a16:creationId xmlns:a16="http://schemas.microsoft.com/office/drawing/2014/main" id="{AD61C465-0BC0-408B-88F7-B03A50F3C7F7}"/>
              </a:ext>
            </a:extLst>
          </p:cNvPr>
          <p:cNvSpPr>
            <a:spLocks noGrp="1" noChangeArrowheads="1"/>
          </p:cNvSpPr>
          <p:nvPr>
            <p:ph type="title" idx="4294967295"/>
          </p:nvPr>
        </p:nvSpPr>
        <p:spPr>
          <a:xfrm>
            <a:off x="0" y="31750"/>
            <a:ext cx="9144000" cy="1100138"/>
          </a:xfrm>
        </p:spPr>
        <p:txBody>
          <a:bodyPr/>
          <a:lstStyle/>
          <a:p>
            <a:pPr eaLnBrk="1" hangingPunct="1">
              <a:defRPr/>
            </a:pPr>
            <a:r>
              <a:rPr lang="de-DE" dirty="0"/>
              <a:t>3.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72711" name="Text Box 16">
            <a:extLst>
              <a:ext uri="{FF2B5EF4-FFF2-40B4-BE49-F238E27FC236}">
                <a16:creationId xmlns:a16="http://schemas.microsoft.com/office/drawing/2014/main" id="{3F72A2F7-247C-4F68-A7DC-670C3DEE9F14}"/>
              </a:ext>
            </a:extLst>
          </p:cNvPr>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72712" name="Line 17">
            <a:extLst>
              <a:ext uri="{FF2B5EF4-FFF2-40B4-BE49-F238E27FC236}">
                <a16:creationId xmlns:a16="http://schemas.microsoft.com/office/drawing/2014/main" id="{894FFD7A-D52B-42A8-BC85-E583675FA8AE}"/>
              </a:ext>
            </a:extLst>
          </p:cNvPr>
          <p:cNvSpPr>
            <a:spLocks noChangeShapeType="1"/>
          </p:cNvSpPr>
          <p:nvPr/>
        </p:nvSpPr>
        <p:spPr bwMode="auto">
          <a:xfrm flipV="1">
            <a:off x="1606550" y="1798638"/>
            <a:ext cx="5332413"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2713" name="Line 19">
            <a:extLst>
              <a:ext uri="{FF2B5EF4-FFF2-40B4-BE49-F238E27FC236}">
                <a16:creationId xmlns:a16="http://schemas.microsoft.com/office/drawing/2014/main" id="{E039EA37-6DF1-4B6C-92C7-3BA87C522CE8}"/>
              </a:ext>
            </a:extLst>
          </p:cNvPr>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2714" name="Oval 22">
            <a:extLst>
              <a:ext uri="{FF2B5EF4-FFF2-40B4-BE49-F238E27FC236}">
                <a16:creationId xmlns:a16="http://schemas.microsoft.com/office/drawing/2014/main" id="{2BBA628A-9554-4957-9FC1-2A052EA3A55E}"/>
              </a:ext>
            </a:extLst>
          </p:cNvPr>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2715" name="Text Box 6">
            <a:extLst>
              <a:ext uri="{FF2B5EF4-FFF2-40B4-BE49-F238E27FC236}">
                <a16:creationId xmlns:a16="http://schemas.microsoft.com/office/drawing/2014/main" id="{23AE447F-ACAE-4E55-B0F2-377285521FC1}"/>
              </a:ext>
            </a:extLst>
          </p:cNvPr>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72716" name="Text Box 8">
            <a:extLst>
              <a:ext uri="{FF2B5EF4-FFF2-40B4-BE49-F238E27FC236}">
                <a16:creationId xmlns:a16="http://schemas.microsoft.com/office/drawing/2014/main" id="{3E23243E-ADD5-4E7A-B2FA-3012FFB76DF1}"/>
              </a:ext>
            </a:extLst>
          </p:cNvPr>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72717" name="Line 29">
            <a:extLst>
              <a:ext uri="{FF2B5EF4-FFF2-40B4-BE49-F238E27FC236}">
                <a16:creationId xmlns:a16="http://schemas.microsoft.com/office/drawing/2014/main" id="{33A579E4-5E21-47A7-BC3C-8147DB4BA646}"/>
              </a:ext>
            </a:extLst>
          </p:cNvPr>
          <p:cNvSpPr>
            <a:spLocks noChangeShapeType="1"/>
          </p:cNvSpPr>
          <p:nvPr/>
        </p:nvSpPr>
        <p:spPr bwMode="auto">
          <a:xfrm>
            <a:off x="5016500" y="2195513"/>
            <a:ext cx="25400" cy="34432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2718" name="Oval 23">
            <a:extLst>
              <a:ext uri="{FF2B5EF4-FFF2-40B4-BE49-F238E27FC236}">
                <a16:creationId xmlns:a16="http://schemas.microsoft.com/office/drawing/2014/main" id="{C8439FD0-C1F3-48F7-8819-2F83DE1424F5}"/>
              </a:ext>
            </a:extLst>
          </p:cNvPr>
          <p:cNvSpPr>
            <a:spLocks noChangeArrowheads="1"/>
          </p:cNvSpPr>
          <p:nvPr/>
        </p:nvSpPr>
        <p:spPr bwMode="auto">
          <a:xfrm>
            <a:off x="4953000" y="2139950"/>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5" name="AutoShape 31">
            <a:extLst>
              <a:ext uri="{FF2B5EF4-FFF2-40B4-BE49-F238E27FC236}">
                <a16:creationId xmlns:a16="http://schemas.microsoft.com/office/drawing/2014/main" id="{EBE9B44C-3D8A-4C24-9C56-611A8621AA60}"/>
              </a:ext>
            </a:extLst>
          </p:cNvPr>
          <p:cNvSpPr>
            <a:spLocks/>
          </p:cNvSpPr>
          <p:nvPr/>
        </p:nvSpPr>
        <p:spPr bwMode="auto">
          <a:xfrm rot="-5400000">
            <a:off x="2936875" y="4121150"/>
            <a:ext cx="234950" cy="2787650"/>
          </a:xfrm>
          <a:prstGeom prst="rightBrace">
            <a:avLst>
              <a:gd name="adj1" fmla="val 60148"/>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2720" name="AutoShape 31">
            <a:extLst>
              <a:ext uri="{FF2B5EF4-FFF2-40B4-BE49-F238E27FC236}">
                <a16:creationId xmlns:a16="http://schemas.microsoft.com/office/drawing/2014/main" id="{4CAFC3E9-D142-4DC5-8CCE-E6672DF0B771}"/>
              </a:ext>
            </a:extLst>
          </p:cNvPr>
          <p:cNvSpPr>
            <a:spLocks/>
          </p:cNvSpPr>
          <p:nvPr/>
        </p:nvSpPr>
        <p:spPr bwMode="auto">
          <a:xfrm flipH="1">
            <a:off x="920750" y="2771775"/>
            <a:ext cx="234950" cy="2843213"/>
          </a:xfrm>
          <a:prstGeom prst="rightBrace">
            <a:avLst>
              <a:gd name="adj1" fmla="val 6011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2721" name="AutoShape 32">
            <a:extLst>
              <a:ext uri="{FF2B5EF4-FFF2-40B4-BE49-F238E27FC236}">
                <a16:creationId xmlns:a16="http://schemas.microsoft.com/office/drawing/2014/main" id="{5AB12712-3E4B-413E-86AF-6D66E2B99E96}"/>
              </a:ext>
            </a:extLst>
          </p:cNvPr>
          <p:cNvSpPr>
            <a:spLocks noChangeArrowheads="1"/>
          </p:cNvSpPr>
          <p:nvPr/>
        </p:nvSpPr>
        <p:spPr bwMode="auto">
          <a:xfrm rot="-5400000">
            <a:off x="-918369" y="3915569"/>
            <a:ext cx="2967038"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Demand for Goods = 25</a:t>
            </a:r>
            <a:endParaRPr lang="en-US" altLang="en-US" sz="2000">
              <a:solidFill>
                <a:srgbClr val="0000CC"/>
              </a:solidFill>
            </a:endParaRPr>
          </a:p>
        </p:txBody>
      </p:sp>
      <p:sp>
        <p:nvSpPr>
          <p:cNvPr id="72722" name="AutoShape 30">
            <a:extLst>
              <a:ext uri="{FF2B5EF4-FFF2-40B4-BE49-F238E27FC236}">
                <a16:creationId xmlns:a16="http://schemas.microsoft.com/office/drawing/2014/main" id="{8322CE99-AE04-46ED-A35E-02D17064394D}"/>
              </a:ext>
            </a:extLst>
          </p:cNvPr>
          <p:cNvSpPr>
            <a:spLocks/>
          </p:cNvSpPr>
          <p:nvPr/>
        </p:nvSpPr>
        <p:spPr bwMode="auto">
          <a:xfrm>
            <a:off x="5054600" y="2230438"/>
            <a:ext cx="206375" cy="523875"/>
          </a:xfrm>
          <a:prstGeom prst="rightBrace">
            <a:avLst>
              <a:gd name="adj1" fmla="val 2115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2723" name="AutoShape 32">
            <a:extLst>
              <a:ext uri="{FF2B5EF4-FFF2-40B4-BE49-F238E27FC236}">
                <a16:creationId xmlns:a16="http://schemas.microsoft.com/office/drawing/2014/main" id="{6028EFA8-3275-489F-AA94-C10D13379B01}"/>
              </a:ext>
            </a:extLst>
          </p:cNvPr>
          <p:cNvSpPr>
            <a:spLocks noChangeArrowheads="1"/>
          </p:cNvSpPr>
          <p:nvPr/>
        </p:nvSpPr>
        <p:spPr bwMode="auto">
          <a:xfrm>
            <a:off x="5337175" y="2317750"/>
            <a:ext cx="2466975" cy="430213"/>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Excess Supply = 5</a:t>
            </a:r>
            <a:endParaRPr lang="en-US" altLang="en-US" sz="2000">
              <a:solidFill>
                <a:srgbClr val="0000CC"/>
              </a:solidFill>
            </a:endParaRPr>
          </a:p>
        </p:txBody>
      </p:sp>
      <p:sp>
        <p:nvSpPr>
          <p:cNvPr id="26" name="AutoShape 32">
            <a:extLst>
              <a:ext uri="{FF2B5EF4-FFF2-40B4-BE49-F238E27FC236}">
                <a16:creationId xmlns:a16="http://schemas.microsoft.com/office/drawing/2014/main" id="{83CFBF67-8CCB-48FF-ACC8-B2F3764D361A}"/>
              </a:ext>
            </a:extLst>
          </p:cNvPr>
          <p:cNvSpPr>
            <a:spLocks noChangeArrowheads="1"/>
          </p:cNvSpPr>
          <p:nvPr/>
        </p:nvSpPr>
        <p:spPr bwMode="auto">
          <a:xfrm>
            <a:off x="1473200" y="4865688"/>
            <a:ext cx="3251200"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New Supply of Goods = 25</a:t>
            </a:r>
            <a:endParaRPr lang="en-US" altLang="en-US" sz="2000">
              <a:solidFill>
                <a:srgbClr val="0000CC"/>
              </a:solidFill>
            </a:endParaRPr>
          </a:p>
        </p:txBody>
      </p:sp>
      <p:sp>
        <p:nvSpPr>
          <p:cNvPr id="33" name="AutoShape 31">
            <a:extLst>
              <a:ext uri="{FF2B5EF4-FFF2-40B4-BE49-F238E27FC236}">
                <a16:creationId xmlns:a16="http://schemas.microsoft.com/office/drawing/2014/main" id="{85D33A07-DC89-416B-98C5-2B0654AC01F6}"/>
              </a:ext>
            </a:extLst>
          </p:cNvPr>
          <p:cNvSpPr>
            <a:spLocks/>
          </p:cNvSpPr>
          <p:nvPr/>
        </p:nvSpPr>
        <p:spPr bwMode="auto">
          <a:xfrm rot="-5400000">
            <a:off x="3240088" y="3817937"/>
            <a:ext cx="234950" cy="3394075"/>
          </a:xfrm>
          <a:prstGeom prst="rightBrace">
            <a:avLst>
              <a:gd name="adj1" fmla="val 6012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2726" name="Line 26">
            <a:extLst>
              <a:ext uri="{FF2B5EF4-FFF2-40B4-BE49-F238E27FC236}">
                <a16:creationId xmlns:a16="http://schemas.microsoft.com/office/drawing/2014/main" id="{ABF4E7F6-31B2-45C8-8350-1637036F5587}"/>
              </a:ext>
            </a:extLst>
          </p:cNvPr>
          <p:cNvSpPr>
            <a:spLocks noChangeShapeType="1"/>
          </p:cNvSpPr>
          <p:nvPr/>
        </p:nvSpPr>
        <p:spPr bwMode="auto">
          <a:xfrm rot="5400000">
            <a:off x="3333750" y="1104900"/>
            <a:ext cx="1588" cy="334803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2727" name="AutoShape 21">
            <a:extLst>
              <a:ext uri="{FF2B5EF4-FFF2-40B4-BE49-F238E27FC236}">
                <a16:creationId xmlns:a16="http://schemas.microsoft.com/office/drawing/2014/main" id="{C96D3143-ACA7-4E18-A00B-C0F32736C6C8}"/>
              </a:ext>
            </a:extLst>
          </p:cNvPr>
          <p:cNvSpPr>
            <a:spLocks noChangeArrowheads="1"/>
          </p:cNvSpPr>
          <p:nvPr/>
        </p:nvSpPr>
        <p:spPr bwMode="auto">
          <a:xfrm>
            <a:off x="5761038" y="3663950"/>
            <a:ext cx="3216275" cy="1317625"/>
          </a:xfrm>
          <a:prstGeom prst="roundRect">
            <a:avLst>
              <a:gd name="adj" fmla="val 12495"/>
            </a:avLst>
          </a:prstGeom>
          <a:solidFill>
            <a:srgbClr val="FFFF99"/>
          </a:solidFill>
          <a:ln w="50800">
            <a:solidFill>
              <a:srgbClr val="FF0000"/>
            </a:solidFill>
            <a:round/>
            <a:headEnd/>
            <a:tailEnd/>
          </a:ln>
        </p:spPr>
        <p:txBody>
          <a:bodyPr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en-US" altLang="en-US" sz="2000">
                <a:solidFill>
                  <a:schemeClr val="bg1"/>
                </a:solidFill>
              </a:rPr>
              <a:t>Since supply (GDP) adjusts to demand, supply falls to the lower demand level Y=25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xit" presetSubtype="32" fill="hold" grpId="0" nodeType="clickEffect">
                                  <p:stCondLst>
                                    <p:cond delay="0"/>
                                  </p:stCondLst>
                                  <p:childTnLst>
                                    <p:anim calcmode="lin" valueType="num">
                                      <p:cBhvr>
                                        <p:cTn id="6" dur="500"/>
                                        <p:tgtEl>
                                          <p:spTgt spid="33"/>
                                        </p:tgtEl>
                                        <p:attrNameLst>
                                          <p:attrName>ppt_w</p:attrName>
                                        </p:attrNameLst>
                                      </p:cBhvr>
                                      <p:tavLst>
                                        <p:tav tm="0">
                                          <p:val>
                                            <p:strVal val="ppt_w"/>
                                          </p:val>
                                        </p:tav>
                                        <p:tav tm="100000">
                                          <p:val>
                                            <p:fltVal val="0"/>
                                          </p:val>
                                        </p:tav>
                                      </p:tavLst>
                                    </p:anim>
                                    <p:anim calcmode="lin" valueType="num">
                                      <p:cBhvr>
                                        <p:cTn id="7" dur="500"/>
                                        <p:tgtEl>
                                          <p:spTgt spid="33"/>
                                        </p:tgtEl>
                                        <p:attrNameLst>
                                          <p:attrName>ppt_h</p:attrName>
                                        </p:attrNameLst>
                                      </p:cBhvr>
                                      <p:tavLst>
                                        <p:tav tm="0">
                                          <p:val>
                                            <p:strVal val="ppt_h"/>
                                          </p:val>
                                        </p:tav>
                                        <p:tav tm="100000">
                                          <p:val>
                                            <p:fltVal val="0"/>
                                          </p:val>
                                        </p:tav>
                                      </p:tavLst>
                                    </p:anim>
                                    <p:animEffect transition="out" filter="fade">
                                      <p:cBhvr>
                                        <p:cTn id="8" dur="500"/>
                                        <p:tgtEl>
                                          <p:spTgt spid="33"/>
                                        </p:tgtEl>
                                      </p:cBhvr>
                                    </p:animEffect>
                                    <p:set>
                                      <p:cBhvr>
                                        <p:cTn id="9" dur="1" fill="hold">
                                          <p:stCondLst>
                                            <p:cond delay="499"/>
                                          </p:stCondLst>
                                        </p:cTn>
                                        <p:tgtEl>
                                          <p:spTgt spid="33"/>
                                        </p:tgtEl>
                                        <p:attrNameLst>
                                          <p:attrName>style.visibility</p:attrName>
                                        </p:attrNameLst>
                                      </p:cBhvr>
                                      <p:to>
                                        <p:strVal val="hidden"/>
                                      </p:to>
                                    </p:set>
                                  </p:childTnLst>
                                </p:cTn>
                              </p:par>
                              <p:par>
                                <p:cTn id="10" presetID="1"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33" grpId="0" animBg="1"/>
    </p:bldLst>
  </p:timing>
</p:sld>
</file>

<file path=ppt/slides/slide58.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73730" name="Rectangle 3">
            <a:extLst>
              <a:ext uri="{FF2B5EF4-FFF2-40B4-BE49-F238E27FC236}">
                <a16:creationId xmlns:a16="http://schemas.microsoft.com/office/drawing/2014/main" id="{52C7901B-59EA-4E5B-9840-D76E78C247E4}"/>
              </a:ext>
            </a:extLst>
          </p:cNvPr>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a:t>- </a:t>
            </a:r>
            <a:fld id="{27A21312-DAA6-46CD-941A-C819C75499CF}" type="slidenum">
              <a:rPr lang="de-DE" altLang="en-US" sz="1600"/>
              <a:pPr algn="r" eaLnBrk="1" hangingPunct="1">
                <a:spcBef>
                  <a:spcPct val="0"/>
                </a:spcBef>
                <a:buClrTx/>
                <a:buFontTx/>
                <a:buNone/>
              </a:pPr>
              <a:t>58</a:t>
            </a:fld>
            <a:r>
              <a:rPr lang="de-DE" altLang="en-US" sz="1600"/>
              <a:t> -</a:t>
            </a:r>
          </a:p>
        </p:txBody>
      </p:sp>
      <p:sp>
        <p:nvSpPr>
          <p:cNvPr id="73731" name="Foliennummernplatzhalter 3">
            <a:extLst>
              <a:ext uri="{FF2B5EF4-FFF2-40B4-BE49-F238E27FC236}">
                <a16:creationId xmlns:a16="http://schemas.microsoft.com/office/drawing/2014/main" id="{B0B4B44F-04BC-477F-870A-579EC9FD9EB7}"/>
              </a:ext>
            </a:extLst>
          </p:cNvPr>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b="1"/>
              <a:t>- </a:t>
            </a:r>
            <a:fld id="{C04586CD-05E9-4962-9582-D3E6FAF3CFAA}" type="slidenum">
              <a:rPr lang="de-DE" altLang="en-US" sz="1600" b="1"/>
              <a:pPr algn="r" eaLnBrk="1" hangingPunct="1">
                <a:spcBef>
                  <a:spcPct val="0"/>
                </a:spcBef>
                <a:buClrTx/>
                <a:buFontTx/>
                <a:buNone/>
              </a:pPr>
              <a:t>58</a:t>
            </a:fld>
            <a:r>
              <a:rPr lang="de-DE" altLang="en-US" sz="1600" b="1"/>
              <a:t> -</a:t>
            </a:r>
          </a:p>
        </p:txBody>
      </p:sp>
      <p:sp>
        <p:nvSpPr>
          <p:cNvPr id="73732" name="Fußzeilenplatzhalter 4">
            <a:extLst>
              <a:ext uri="{FF2B5EF4-FFF2-40B4-BE49-F238E27FC236}">
                <a16:creationId xmlns:a16="http://schemas.microsoft.com/office/drawing/2014/main" id="{483A009A-6C9F-4A39-8433-3AD1D6F61160}"/>
              </a:ext>
            </a:extLst>
          </p:cNvPr>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de-DE" altLang="en-US" sz="600"/>
              <a:t>Prof. Dr. Rainer Maurer</a:t>
            </a:r>
          </a:p>
        </p:txBody>
      </p:sp>
      <p:grpSp>
        <p:nvGrpSpPr>
          <p:cNvPr id="73733" name="Group 2">
            <a:extLst>
              <a:ext uri="{FF2B5EF4-FFF2-40B4-BE49-F238E27FC236}">
                <a16:creationId xmlns:a16="http://schemas.microsoft.com/office/drawing/2014/main" id="{E615D21F-47DC-4700-8A4D-067E1F91683C}"/>
              </a:ext>
            </a:extLst>
          </p:cNvPr>
          <p:cNvGrpSpPr>
            <a:grpSpLocks/>
          </p:cNvGrpSpPr>
          <p:nvPr/>
        </p:nvGrpSpPr>
        <p:grpSpPr bwMode="auto">
          <a:xfrm>
            <a:off x="1084263" y="674688"/>
            <a:ext cx="6994525" cy="5913437"/>
            <a:chOff x="683" y="425"/>
            <a:chExt cx="4406" cy="3725"/>
          </a:xfrm>
        </p:grpSpPr>
        <p:graphicFrame>
          <p:nvGraphicFramePr>
            <p:cNvPr id="73751" name="Object 3">
              <a:extLst>
                <a:ext uri="{FF2B5EF4-FFF2-40B4-BE49-F238E27FC236}">
                  <a16:creationId xmlns:a16="http://schemas.microsoft.com/office/drawing/2014/main" id="{A799B935-C9EA-4071-824B-684F97076B2D}"/>
                </a:ext>
              </a:extLst>
            </p:cNvPr>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324924" name="Diagramm" r:id="rId4" imgW="7439057" imgH="5314950" progId="MSGraph.Chart.8">
                    <p:embed followColorScheme="full"/>
                  </p:oleObj>
                </mc:Choice>
                <mc:Fallback>
                  <p:oleObj name="Diagramm" r:id="rId4" imgW="7439057" imgH="5314950" progId="MSGraph.Chart.8">
                    <p:embed followColorScheme="full"/>
                    <p:pic>
                      <p:nvPicPr>
                        <p:cNvPr id="73751" name="Object 3">
                          <a:extLst>
                            <a:ext uri="{FF2B5EF4-FFF2-40B4-BE49-F238E27FC236}">
                              <a16:creationId xmlns:a16="http://schemas.microsoft.com/office/drawing/2014/main" id="{A799B935-C9EA-4071-824B-684F97076B2D}"/>
                            </a:ext>
                          </a:extLst>
                        </p:cNvPr>
                        <p:cNvPicPr>
                          <a:picLocks noChangeArrowheads="1"/>
                        </p:cNvPicPr>
                        <p:nvPr/>
                      </p:nvPicPr>
                      <p:blipFill>
                        <a:blip r:embed="rId5"/>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3752" name="Line 4">
              <a:extLst>
                <a:ext uri="{FF2B5EF4-FFF2-40B4-BE49-F238E27FC236}">
                  <a16:creationId xmlns:a16="http://schemas.microsoft.com/office/drawing/2014/main" id="{EF505593-3D6B-40E4-B7EF-E581FFD675D4}"/>
                </a:ext>
              </a:extLst>
            </p:cNvPr>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3753" name="Line 5">
              <a:extLst>
                <a:ext uri="{FF2B5EF4-FFF2-40B4-BE49-F238E27FC236}">
                  <a16:creationId xmlns:a16="http://schemas.microsoft.com/office/drawing/2014/main" id="{3BF1AD0A-34C3-4EBF-ABBD-DA2FF691C969}"/>
                </a:ext>
              </a:extLst>
            </p:cNvPr>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a:extLst>
              <a:ext uri="{FF2B5EF4-FFF2-40B4-BE49-F238E27FC236}">
                <a16:creationId xmlns:a16="http://schemas.microsoft.com/office/drawing/2014/main" id="{5A93D952-8C8A-4E73-9712-0258DBC23982}"/>
              </a:ext>
            </a:extLst>
          </p:cNvPr>
          <p:cNvSpPr>
            <a:spLocks noGrp="1" noChangeArrowheads="1"/>
          </p:cNvSpPr>
          <p:nvPr>
            <p:ph type="title" idx="4294967295"/>
          </p:nvPr>
        </p:nvSpPr>
        <p:spPr>
          <a:xfrm>
            <a:off x="0" y="31750"/>
            <a:ext cx="9144000" cy="1100138"/>
          </a:xfrm>
        </p:spPr>
        <p:txBody>
          <a:bodyPr/>
          <a:lstStyle/>
          <a:p>
            <a:pPr eaLnBrk="1" hangingPunct="1">
              <a:defRPr/>
            </a:pPr>
            <a:r>
              <a:rPr lang="de-DE" dirty="0"/>
              <a:t>3.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73735" name="Text Box 16">
            <a:extLst>
              <a:ext uri="{FF2B5EF4-FFF2-40B4-BE49-F238E27FC236}">
                <a16:creationId xmlns:a16="http://schemas.microsoft.com/office/drawing/2014/main" id="{13F2884B-B2B9-4CD3-BFA9-B4B010A8FF12}"/>
              </a:ext>
            </a:extLst>
          </p:cNvPr>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73736" name="Line 17">
            <a:extLst>
              <a:ext uri="{FF2B5EF4-FFF2-40B4-BE49-F238E27FC236}">
                <a16:creationId xmlns:a16="http://schemas.microsoft.com/office/drawing/2014/main" id="{F4B37DC5-CAEA-4466-A2A0-A9846E1D8297}"/>
              </a:ext>
            </a:extLst>
          </p:cNvPr>
          <p:cNvSpPr>
            <a:spLocks noChangeShapeType="1"/>
          </p:cNvSpPr>
          <p:nvPr/>
        </p:nvSpPr>
        <p:spPr bwMode="auto">
          <a:xfrm flipV="1">
            <a:off x="1606550" y="1798638"/>
            <a:ext cx="5332413"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737" name="Line 19">
            <a:extLst>
              <a:ext uri="{FF2B5EF4-FFF2-40B4-BE49-F238E27FC236}">
                <a16:creationId xmlns:a16="http://schemas.microsoft.com/office/drawing/2014/main" id="{87515F71-199E-4FE1-AD1B-4D675BD4DBE0}"/>
              </a:ext>
            </a:extLst>
          </p:cNvPr>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738" name="Oval 22">
            <a:extLst>
              <a:ext uri="{FF2B5EF4-FFF2-40B4-BE49-F238E27FC236}">
                <a16:creationId xmlns:a16="http://schemas.microsoft.com/office/drawing/2014/main" id="{1CD1F635-3939-4062-9F29-2E889E89BF84}"/>
              </a:ext>
            </a:extLst>
          </p:cNvPr>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3739" name="Text Box 6">
            <a:extLst>
              <a:ext uri="{FF2B5EF4-FFF2-40B4-BE49-F238E27FC236}">
                <a16:creationId xmlns:a16="http://schemas.microsoft.com/office/drawing/2014/main" id="{B1D77510-8E4F-49FC-BE43-4C34D2138888}"/>
              </a:ext>
            </a:extLst>
          </p:cNvPr>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73740" name="Text Box 8">
            <a:extLst>
              <a:ext uri="{FF2B5EF4-FFF2-40B4-BE49-F238E27FC236}">
                <a16:creationId xmlns:a16="http://schemas.microsoft.com/office/drawing/2014/main" id="{2D926E74-273D-4C1B-99B7-F6FBF7D30D6C}"/>
              </a:ext>
            </a:extLst>
          </p:cNvPr>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23" name="Line 29">
            <a:extLst>
              <a:ext uri="{FF2B5EF4-FFF2-40B4-BE49-F238E27FC236}">
                <a16:creationId xmlns:a16="http://schemas.microsoft.com/office/drawing/2014/main" id="{01755415-DCB0-4383-A6F4-0A09AA76E887}"/>
              </a:ext>
            </a:extLst>
          </p:cNvPr>
          <p:cNvSpPr>
            <a:spLocks noChangeShapeType="1"/>
          </p:cNvSpPr>
          <p:nvPr/>
        </p:nvSpPr>
        <p:spPr bwMode="auto">
          <a:xfrm>
            <a:off x="4448175" y="2779713"/>
            <a:ext cx="25400" cy="283527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3742" name="AutoShape 31">
            <a:extLst>
              <a:ext uri="{FF2B5EF4-FFF2-40B4-BE49-F238E27FC236}">
                <a16:creationId xmlns:a16="http://schemas.microsoft.com/office/drawing/2014/main" id="{1D116FA7-D2C6-4DF4-B585-91F5681EDC57}"/>
              </a:ext>
            </a:extLst>
          </p:cNvPr>
          <p:cNvSpPr>
            <a:spLocks/>
          </p:cNvSpPr>
          <p:nvPr/>
        </p:nvSpPr>
        <p:spPr bwMode="auto">
          <a:xfrm rot="-5400000">
            <a:off x="2936875" y="4121150"/>
            <a:ext cx="234950" cy="2787650"/>
          </a:xfrm>
          <a:prstGeom prst="rightBrace">
            <a:avLst>
              <a:gd name="adj1" fmla="val 60148"/>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7" name="AutoShape 31">
            <a:extLst>
              <a:ext uri="{FF2B5EF4-FFF2-40B4-BE49-F238E27FC236}">
                <a16:creationId xmlns:a16="http://schemas.microsoft.com/office/drawing/2014/main" id="{E43F35F2-616C-465D-8960-0FBE2B8965EB}"/>
              </a:ext>
            </a:extLst>
          </p:cNvPr>
          <p:cNvSpPr>
            <a:spLocks/>
          </p:cNvSpPr>
          <p:nvPr/>
        </p:nvSpPr>
        <p:spPr bwMode="auto">
          <a:xfrm flipH="1">
            <a:off x="920750" y="3054350"/>
            <a:ext cx="234950" cy="2560638"/>
          </a:xfrm>
          <a:prstGeom prst="rightBrace">
            <a:avLst>
              <a:gd name="adj1" fmla="val 6014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9" name="AutoShape 32">
            <a:extLst>
              <a:ext uri="{FF2B5EF4-FFF2-40B4-BE49-F238E27FC236}">
                <a16:creationId xmlns:a16="http://schemas.microsoft.com/office/drawing/2014/main" id="{F66750EA-BA8F-4FB7-B26B-5B4024ADE763}"/>
              </a:ext>
            </a:extLst>
          </p:cNvPr>
          <p:cNvSpPr>
            <a:spLocks noChangeArrowheads="1"/>
          </p:cNvSpPr>
          <p:nvPr/>
        </p:nvSpPr>
        <p:spPr bwMode="auto">
          <a:xfrm rot="-5400000">
            <a:off x="-1008857" y="3825082"/>
            <a:ext cx="3148013"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Demand for Goods = 22,5</a:t>
            </a:r>
            <a:endParaRPr lang="en-US" altLang="en-US" sz="2000">
              <a:solidFill>
                <a:srgbClr val="0000CC"/>
              </a:solidFill>
            </a:endParaRPr>
          </a:p>
        </p:txBody>
      </p:sp>
      <p:sp>
        <p:nvSpPr>
          <p:cNvPr id="28" name="AutoShape 30">
            <a:extLst>
              <a:ext uri="{FF2B5EF4-FFF2-40B4-BE49-F238E27FC236}">
                <a16:creationId xmlns:a16="http://schemas.microsoft.com/office/drawing/2014/main" id="{EEE46F10-BEB0-4AB6-A497-0E3B44EF0AB8}"/>
              </a:ext>
            </a:extLst>
          </p:cNvPr>
          <p:cNvSpPr>
            <a:spLocks/>
          </p:cNvSpPr>
          <p:nvPr/>
        </p:nvSpPr>
        <p:spPr bwMode="auto">
          <a:xfrm>
            <a:off x="4487863" y="2792413"/>
            <a:ext cx="206375" cy="261937"/>
          </a:xfrm>
          <a:prstGeom prst="rightBrace">
            <a:avLst>
              <a:gd name="adj1" fmla="val 2115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30" name="AutoShape 32">
            <a:extLst>
              <a:ext uri="{FF2B5EF4-FFF2-40B4-BE49-F238E27FC236}">
                <a16:creationId xmlns:a16="http://schemas.microsoft.com/office/drawing/2014/main" id="{82D7197B-762D-4D8D-B3BB-4A3D8B03D26F}"/>
              </a:ext>
            </a:extLst>
          </p:cNvPr>
          <p:cNvSpPr>
            <a:spLocks noChangeArrowheads="1"/>
          </p:cNvSpPr>
          <p:nvPr/>
        </p:nvSpPr>
        <p:spPr bwMode="auto">
          <a:xfrm>
            <a:off x="4760913" y="2706688"/>
            <a:ext cx="2668587"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Excess Supply = 2,5</a:t>
            </a:r>
            <a:endParaRPr lang="en-US" altLang="en-US" sz="2000">
              <a:solidFill>
                <a:srgbClr val="0000CC"/>
              </a:solidFill>
            </a:endParaRPr>
          </a:p>
        </p:txBody>
      </p:sp>
      <p:sp>
        <p:nvSpPr>
          <p:cNvPr id="73747" name="AutoShape 32">
            <a:extLst>
              <a:ext uri="{FF2B5EF4-FFF2-40B4-BE49-F238E27FC236}">
                <a16:creationId xmlns:a16="http://schemas.microsoft.com/office/drawing/2014/main" id="{CAB53B3D-46ED-4788-ABDC-E63DCEECBE9C}"/>
              </a:ext>
            </a:extLst>
          </p:cNvPr>
          <p:cNvSpPr>
            <a:spLocks noChangeArrowheads="1"/>
          </p:cNvSpPr>
          <p:nvPr/>
        </p:nvSpPr>
        <p:spPr bwMode="auto">
          <a:xfrm>
            <a:off x="1762125" y="4865688"/>
            <a:ext cx="2686050"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en-US" altLang="en-US" sz="2000">
                <a:solidFill>
                  <a:schemeClr val="bg1"/>
                </a:solidFill>
              </a:rPr>
              <a:t>Supply of Goods = 25</a:t>
            </a:r>
            <a:endParaRPr lang="en-US" altLang="en-US" sz="2000">
              <a:solidFill>
                <a:srgbClr val="0000CC"/>
              </a:solidFill>
            </a:endParaRPr>
          </a:p>
        </p:txBody>
      </p:sp>
      <p:sp>
        <p:nvSpPr>
          <p:cNvPr id="36" name="Line 26">
            <a:extLst>
              <a:ext uri="{FF2B5EF4-FFF2-40B4-BE49-F238E27FC236}">
                <a16:creationId xmlns:a16="http://schemas.microsoft.com/office/drawing/2014/main" id="{CBFEB6E5-EDF0-4FBC-9A09-A35AFE3F071F}"/>
              </a:ext>
            </a:extLst>
          </p:cNvPr>
          <p:cNvSpPr>
            <a:spLocks noChangeShapeType="1"/>
          </p:cNvSpPr>
          <p:nvPr/>
        </p:nvSpPr>
        <p:spPr bwMode="auto">
          <a:xfrm rot="5400000">
            <a:off x="3012281" y="1658144"/>
            <a:ext cx="7938" cy="280035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4" name="Oval 23">
            <a:extLst>
              <a:ext uri="{FF2B5EF4-FFF2-40B4-BE49-F238E27FC236}">
                <a16:creationId xmlns:a16="http://schemas.microsoft.com/office/drawing/2014/main" id="{2B3D526A-B3F2-44BD-9397-E99CAD36821D}"/>
              </a:ext>
            </a:extLst>
          </p:cNvPr>
          <p:cNvSpPr>
            <a:spLocks noChangeArrowheads="1"/>
          </p:cNvSpPr>
          <p:nvPr/>
        </p:nvSpPr>
        <p:spPr bwMode="auto">
          <a:xfrm>
            <a:off x="4387850" y="2724150"/>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3750" name="AutoShape 21">
            <a:extLst>
              <a:ext uri="{FF2B5EF4-FFF2-40B4-BE49-F238E27FC236}">
                <a16:creationId xmlns:a16="http://schemas.microsoft.com/office/drawing/2014/main" id="{E1C5D9FD-C09D-4B50-A73D-AB5E6BB4EC4F}"/>
              </a:ext>
            </a:extLst>
          </p:cNvPr>
          <p:cNvSpPr>
            <a:spLocks noChangeArrowheads="1"/>
          </p:cNvSpPr>
          <p:nvPr/>
        </p:nvSpPr>
        <p:spPr bwMode="auto">
          <a:xfrm>
            <a:off x="5761038" y="3663950"/>
            <a:ext cx="3216275" cy="1317625"/>
          </a:xfrm>
          <a:prstGeom prst="roundRect">
            <a:avLst>
              <a:gd name="adj" fmla="val 12495"/>
            </a:avLst>
          </a:prstGeom>
          <a:solidFill>
            <a:srgbClr val="FFFF99"/>
          </a:solidFill>
          <a:ln w="50800">
            <a:solidFill>
              <a:srgbClr val="FF0000"/>
            </a:solidFill>
            <a:round/>
            <a:headEnd/>
            <a:tailEnd/>
          </a:ln>
        </p:spPr>
        <p:txBody>
          <a:bodyPr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en-US" altLang="en-US" sz="2000">
                <a:solidFill>
                  <a:schemeClr val="bg1"/>
                </a:solidFill>
              </a:rPr>
              <a:t>Since supply (GDP) adjusts to demand, supply falls to the lower demand level Y=25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9" grpId="0" animBg="1"/>
      <p:bldP spid="28" grpId="0" animBg="1"/>
      <p:bldP spid="30" grpId="0" animBg="1"/>
      <p:bldP spid="24" grpId="0" animBg="1"/>
    </p:bldLst>
  </p:timing>
</p:sld>
</file>

<file path=ppt/slides/slide59.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74754" name="Rectangle 3">
            <a:extLst>
              <a:ext uri="{FF2B5EF4-FFF2-40B4-BE49-F238E27FC236}">
                <a16:creationId xmlns:a16="http://schemas.microsoft.com/office/drawing/2014/main" id="{32289CC7-BB53-432B-8C66-32FDD95173D1}"/>
              </a:ext>
            </a:extLst>
          </p:cNvPr>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a:t>- </a:t>
            </a:r>
            <a:fld id="{B5A95143-3FFA-4FF2-BF0C-41D1E8FAF31D}" type="slidenum">
              <a:rPr lang="de-DE" altLang="en-US" sz="1600"/>
              <a:pPr algn="r" eaLnBrk="1" hangingPunct="1">
                <a:spcBef>
                  <a:spcPct val="0"/>
                </a:spcBef>
                <a:buClrTx/>
                <a:buFontTx/>
                <a:buNone/>
              </a:pPr>
              <a:t>59</a:t>
            </a:fld>
            <a:r>
              <a:rPr lang="de-DE" altLang="en-US" sz="1600"/>
              <a:t> -</a:t>
            </a:r>
          </a:p>
        </p:txBody>
      </p:sp>
      <p:sp>
        <p:nvSpPr>
          <p:cNvPr id="74755" name="Foliennummernplatzhalter 3">
            <a:extLst>
              <a:ext uri="{FF2B5EF4-FFF2-40B4-BE49-F238E27FC236}">
                <a16:creationId xmlns:a16="http://schemas.microsoft.com/office/drawing/2014/main" id="{2C3486BD-6646-4DA0-AFE8-DE414FBA596F}"/>
              </a:ext>
            </a:extLst>
          </p:cNvPr>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b="1"/>
              <a:t>- </a:t>
            </a:r>
            <a:fld id="{AC71EF18-559E-4024-9CFA-1BF5A84BF942}" type="slidenum">
              <a:rPr lang="de-DE" altLang="en-US" sz="1600" b="1"/>
              <a:pPr algn="r" eaLnBrk="1" hangingPunct="1">
                <a:spcBef>
                  <a:spcPct val="0"/>
                </a:spcBef>
                <a:buClrTx/>
                <a:buFontTx/>
                <a:buNone/>
              </a:pPr>
              <a:t>59</a:t>
            </a:fld>
            <a:r>
              <a:rPr lang="de-DE" altLang="en-US" sz="1600" b="1"/>
              <a:t> -</a:t>
            </a:r>
          </a:p>
        </p:txBody>
      </p:sp>
      <p:sp>
        <p:nvSpPr>
          <p:cNvPr id="74756" name="Fußzeilenplatzhalter 4">
            <a:extLst>
              <a:ext uri="{FF2B5EF4-FFF2-40B4-BE49-F238E27FC236}">
                <a16:creationId xmlns:a16="http://schemas.microsoft.com/office/drawing/2014/main" id="{78AC597E-338C-4F1C-A8CD-886D5E578BD5}"/>
              </a:ext>
            </a:extLst>
          </p:cNvPr>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de-DE" altLang="en-US" sz="600"/>
              <a:t>Prof. Dr. Rainer Maurer</a:t>
            </a:r>
          </a:p>
        </p:txBody>
      </p:sp>
      <p:grpSp>
        <p:nvGrpSpPr>
          <p:cNvPr id="74757" name="Group 2">
            <a:extLst>
              <a:ext uri="{FF2B5EF4-FFF2-40B4-BE49-F238E27FC236}">
                <a16:creationId xmlns:a16="http://schemas.microsoft.com/office/drawing/2014/main" id="{19CB0047-00A6-4D31-AB12-10DB0CCF7D0C}"/>
              </a:ext>
            </a:extLst>
          </p:cNvPr>
          <p:cNvGrpSpPr>
            <a:grpSpLocks/>
          </p:cNvGrpSpPr>
          <p:nvPr/>
        </p:nvGrpSpPr>
        <p:grpSpPr bwMode="auto">
          <a:xfrm>
            <a:off x="1084263" y="674688"/>
            <a:ext cx="6994525" cy="5913437"/>
            <a:chOff x="683" y="425"/>
            <a:chExt cx="4406" cy="3725"/>
          </a:xfrm>
        </p:grpSpPr>
        <p:graphicFrame>
          <p:nvGraphicFramePr>
            <p:cNvPr id="74776" name="Object 3">
              <a:extLst>
                <a:ext uri="{FF2B5EF4-FFF2-40B4-BE49-F238E27FC236}">
                  <a16:creationId xmlns:a16="http://schemas.microsoft.com/office/drawing/2014/main" id="{0227E35D-113D-4A4A-AA70-4CA9F95E0163}"/>
                </a:ext>
              </a:extLst>
            </p:cNvPr>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325948" name="Diagramm" r:id="rId4" imgW="7439057" imgH="5314950" progId="MSGraph.Chart.8">
                    <p:embed followColorScheme="full"/>
                  </p:oleObj>
                </mc:Choice>
                <mc:Fallback>
                  <p:oleObj name="Diagramm" r:id="rId4" imgW="7439057" imgH="5314950" progId="MSGraph.Chart.8">
                    <p:embed followColorScheme="full"/>
                    <p:pic>
                      <p:nvPicPr>
                        <p:cNvPr id="74776" name="Object 3">
                          <a:extLst>
                            <a:ext uri="{FF2B5EF4-FFF2-40B4-BE49-F238E27FC236}">
                              <a16:creationId xmlns:a16="http://schemas.microsoft.com/office/drawing/2014/main" id="{0227E35D-113D-4A4A-AA70-4CA9F95E0163}"/>
                            </a:ext>
                          </a:extLst>
                        </p:cNvPr>
                        <p:cNvPicPr>
                          <a:picLocks noChangeArrowheads="1"/>
                        </p:cNvPicPr>
                        <p:nvPr/>
                      </p:nvPicPr>
                      <p:blipFill>
                        <a:blip r:embed="rId5"/>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4777" name="Line 4">
              <a:extLst>
                <a:ext uri="{FF2B5EF4-FFF2-40B4-BE49-F238E27FC236}">
                  <a16:creationId xmlns:a16="http://schemas.microsoft.com/office/drawing/2014/main" id="{2C844E14-383D-4E7E-A6DB-A4A0DC853CC1}"/>
                </a:ext>
              </a:extLst>
            </p:cNvPr>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4778" name="Line 5">
              <a:extLst>
                <a:ext uri="{FF2B5EF4-FFF2-40B4-BE49-F238E27FC236}">
                  <a16:creationId xmlns:a16="http://schemas.microsoft.com/office/drawing/2014/main" id="{20B1EA26-88D7-4A0C-8A39-6A3A986456CF}"/>
                </a:ext>
              </a:extLst>
            </p:cNvPr>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a:extLst>
              <a:ext uri="{FF2B5EF4-FFF2-40B4-BE49-F238E27FC236}">
                <a16:creationId xmlns:a16="http://schemas.microsoft.com/office/drawing/2014/main" id="{4C4B0969-169E-4D21-96E5-39C9D3A968B9}"/>
              </a:ext>
            </a:extLst>
          </p:cNvPr>
          <p:cNvSpPr>
            <a:spLocks noGrp="1" noChangeArrowheads="1"/>
          </p:cNvSpPr>
          <p:nvPr>
            <p:ph type="title" idx="4294967295"/>
          </p:nvPr>
        </p:nvSpPr>
        <p:spPr>
          <a:xfrm>
            <a:off x="0" y="31750"/>
            <a:ext cx="9144000" cy="1100138"/>
          </a:xfrm>
        </p:spPr>
        <p:txBody>
          <a:bodyPr/>
          <a:lstStyle/>
          <a:p>
            <a:pPr eaLnBrk="1" hangingPunct="1">
              <a:defRPr/>
            </a:pPr>
            <a:r>
              <a:rPr lang="de-DE" dirty="0"/>
              <a:t>3.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74759" name="Text Box 16">
            <a:extLst>
              <a:ext uri="{FF2B5EF4-FFF2-40B4-BE49-F238E27FC236}">
                <a16:creationId xmlns:a16="http://schemas.microsoft.com/office/drawing/2014/main" id="{BEA21B32-F3A0-4D58-8612-EC37A8150290}"/>
              </a:ext>
            </a:extLst>
          </p:cNvPr>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74760" name="Line 17">
            <a:extLst>
              <a:ext uri="{FF2B5EF4-FFF2-40B4-BE49-F238E27FC236}">
                <a16:creationId xmlns:a16="http://schemas.microsoft.com/office/drawing/2014/main" id="{4C235A4B-4A91-4838-A384-2403E7FEAB17}"/>
              </a:ext>
            </a:extLst>
          </p:cNvPr>
          <p:cNvSpPr>
            <a:spLocks noChangeShapeType="1"/>
          </p:cNvSpPr>
          <p:nvPr/>
        </p:nvSpPr>
        <p:spPr bwMode="auto">
          <a:xfrm flipV="1">
            <a:off x="1606550" y="1798638"/>
            <a:ext cx="5332413"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4761" name="Line 19">
            <a:extLst>
              <a:ext uri="{FF2B5EF4-FFF2-40B4-BE49-F238E27FC236}">
                <a16:creationId xmlns:a16="http://schemas.microsoft.com/office/drawing/2014/main" id="{723EF870-FCAA-4269-90B3-C4A35F83846F}"/>
              </a:ext>
            </a:extLst>
          </p:cNvPr>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4762" name="Oval 22">
            <a:extLst>
              <a:ext uri="{FF2B5EF4-FFF2-40B4-BE49-F238E27FC236}">
                <a16:creationId xmlns:a16="http://schemas.microsoft.com/office/drawing/2014/main" id="{9D5F219F-E6E5-474A-BCC7-A1015FE07C34}"/>
              </a:ext>
            </a:extLst>
          </p:cNvPr>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4763" name="Text Box 6">
            <a:extLst>
              <a:ext uri="{FF2B5EF4-FFF2-40B4-BE49-F238E27FC236}">
                <a16:creationId xmlns:a16="http://schemas.microsoft.com/office/drawing/2014/main" id="{A266DDB7-3CB1-4B62-8A82-C5670B097868}"/>
              </a:ext>
            </a:extLst>
          </p:cNvPr>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74764" name="Text Box 8">
            <a:extLst>
              <a:ext uri="{FF2B5EF4-FFF2-40B4-BE49-F238E27FC236}">
                <a16:creationId xmlns:a16="http://schemas.microsoft.com/office/drawing/2014/main" id="{955B50F0-59AA-49C3-8382-90CBA0ADBE8F}"/>
              </a:ext>
            </a:extLst>
          </p:cNvPr>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74765" name="Oval 23">
            <a:extLst>
              <a:ext uri="{FF2B5EF4-FFF2-40B4-BE49-F238E27FC236}">
                <a16:creationId xmlns:a16="http://schemas.microsoft.com/office/drawing/2014/main" id="{45F3BF90-A9C0-4E2D-A90C-2B8A808EB737}"/>
              </a:ext>
            </a:extLst>
          </p:cNvPr>
          <p:cNvSpPr>
            <a:spLocks noChangeArrowheads="1"/>
          </p:cNvSpPr>
          <p:nvPr/>
        </p:nvSpPr>
        <p:spPr bwMode="auto">
          <a:xfrm>
            <a:off x="4379913" y="2684463"/>
            <a:ext cx="130175" cy="1285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5" name="AutoShape 31">
            <a:extLst>
              <a:ext uri="{FF2B5EF4-FFF2-40B4-BE49-F238E27FC236}">
                <a16:creationId xmlns:a16="http://schemas.microsoft.com/office/drawing/2014/main" id="{E9C8327D-96BD-4492-A9D4-24273EB1B8A1}"/>
              </a:ext>
            </a:extLst>
          </p:cNvPr>
          <p:cNvSpPr>
            <a:spLocks/>
          </p:cNvSpPr>
          <p:nvPr/>
        </p:nvSpPr>
        <p:spPr bwMode="auto">
          <a:xfrm rot="-5400000">
            <a:off x="2808288" y="4249737"/>
            <a:ext cx="234950" cy="2530475"/>
          </a:xfrm>
          <a:prstGeom prst="rightBrace">
            <a:avLst>
              <a:gd name="adj1" fmla="val 6013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33" name="AutoShape 31">
            <a:extLst>
              <a:ext uri="{FF2B5EF4-FFF2-40B4-BE49-F238E27FC236}">
                <a16:creationId xmlns:a16="http://schemas.microsoft.com/office/drawing/2014/main" id="{9EFB86D1-F655-4BD3-975B-EB13319290AA}"/>
              </a:ext>
            </a:extLst>
          </p:cNvPr>
          <p:cNvSpPr>
            <a:spLocks/>
          </p:cNvSpPr>
          <p:nvPr/>
        </p:nvSpPr>
        <p:spPr bwMode="auto">
          <a:xfrm rot="-5400000">
            <a:off x="2947988" y="4110037"/>
            <a:ext cx="234950" cy="2809875"/>
          </a:xfrm>
          <a:prstGeom prst="rightBrace">
            <a:avLst>
              <a:gd name="adj1" fmla="val 60130"/>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4768" name="AutoShape 21">
            <a:extLst>
              <a:ext uri="{FF2B5EF4-FFF2-40B4-BE49-F238E27FC236}">
                <a16:creationId xmlns:a16="http://schemas.microsoft.com/office/drawing/2014/main" id="{289AC3FE-6B30-4A80-8F2D-3641586B2E3E}"/>
              </a:ext>
            </a:extLst>
          </p:cNvPr>
          <p:cNvSpPr>
            <a:spLocks noChangeArrowheads="1"/>
          </p:cNvSpPr>
          <p:nvPr/>
        </p:nvSpPr>
        <p:spPr bwMode="auto">
          <a:xfrm>
            <a:off x="5761038" y="3663950"/>
            <a:ext cx="3216275" cy="1317625"/>
          </a:xfrm>
          <a:prstGeom prst="roundRect">
            <a:avLst>
              <a:gd name="adj" fmla="val 12495"/>
            </a:avLst>
          </a:prstGeom>
          <a:solidFill>
            <a:srgbClr val="FFFF99"/>
          </a:solidFill>
          <a:ln w="50800">
            <a:solidFill>
              <a:srgbClr val="FF0000"/>
            </a:solidFill>
            <a:round/>
            <a:headEnd/>
            <a:tailEnd/>
          </a:ln>
        </p:spPr>
        <p:txBody>
          <a:bodyPr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en-US" altLang="en-US" sz="2000">
                <a:solidFill>
                  <a:schemeClr val="bg1"/>
                </a:solidFill>
              </a:rPr>
              <a:t>Since supply (GDP) adjusts to demand, supply falls to the lower demand level Y=22,5</a:t>
            </a:r>
          </a:p>
        </p:txBody>
      </p:sp>
      <p:sp>
        <p:nvSpPr>
          <p:cNvPr id="74769" name="Line 29">
            <a:extLst>
              <a:ext uri="{FF2B5EF4-FFF2-40B4-BE49-F238E27FC236}">
                <a16:creationId xmlns:a16="http://schemas.microsoft.com/office/drawing/2014/main" id="{05B5B9CA-1163-4053-9684-64456E9F45E9}"/>
              </a:ext>
            </a:extLst>
          </p:cNvPr>
          <p:cNvSpPr>
            <a:spLocks noChangeShapeType="1"/>
          </p:cNvSpPr>
          <p:nvPr/>
        </p:nvSpPr>
        <p:spPr bwMode="auto">
          <a:xfrm>
            <a:off x="4448175" y="2779713"/>
            <a:ext cx="25400" cy="283527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4770" name="AutoShape 30">
            <a:extLst>
              <a:ext uri="{FF2B5EF4-FFF2-40B4-BE49-F238E27FC236}">
                <a16:creationId xmlns:a16="http://schemas.microsoft.com/office/drawing/2014/main" id="{518AB4B7-61EB-4727-8D0D-6E6A2DC8F05B}"/>
              </a:ext>
            </a:extLst>
          </p:cNvPr>
          <p:cNvSpPr>
            <a:spLocks/>
          </p:cNvSpPr>
          <p:nvPr/>
        </p:nvSpPr>
        <p:spPr bwMode="auto">
          <a:xfrm>
            <a:off x="4487863" y="2792413"/>
            <a:ext cx="206375" cy="261937"/>
          </a:xfrm>
          <a:prstGeom prst="rightBrace">
            <a:avLst>
              <a:gd name="adj1" fmla="val 2115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4771" name="AutoShape 32">
            <a:extLst>
              <a:ext uri="{FF2B5EF4-FFF2-40B4-BE49-F238E27FC236}">
                <a16:creationId xmlns:a16="http://schemas.microsoft.com/office/drawing/2014/main" id="{0F61200E-8DC4-4194-AFC0-1DBD1808DBAC}"/>
              </a:ext>
            </a:extLst>
          </p:cNvPr>
          <p:cNvSpPr>
            <a:spLocks noChangeArrowheads="1"/>
          </p:cNvSpPr>
          <p:nvPr/>
        </p:nvSpPr>
        <p:spPr bwMode="auto">
          <a:xfrm>
            <a:off x="4760913" y="2706688"/>
            <a:ext cx="2668587"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Excess Supply = 2,5</a:t>
            </a:r>
            <a:endParaRPr lang="en-US" altLang="en-US" sz="2000">
              <a:solidFill>
                <a:srgbClr val="0000CC"/>
              </a:solidFill>
            </a:endParaRPr>
          </a:p>
        </p:txBody>
      </p:sp>
      <p:sp>
        <p:nvSpPr>
          <p:cNvPr id="26" name="AutoShape 32">
            <a:extLst>
              <a:ext uri="{FF2B5EF4-FFF2-40B4-BE49-F238E27FC236}">
                <a16:creationId xmlns:a16="http://schemas.microsoft.com/office/drawing/2014/main" id="{110AFCAD-65AE-42D1-90DB-70704138C755}"/>
              </a:ext>
            </a:extLst>
          </p:cNvPr>
          <p:cNvSpPr>
            <a:spLocks noChangeArrowheads="1"/>
          </p:cNvSpPr>
          <p:nvPr/>
        </p:nvSpPr>
        <p:spPr bwMode="auto">
          <a:xfrm>
            <a:off x="1473200" y="4865688"/>
            <a:ext cx="3490913"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New Supply of Goods = 22,5</a:t>
            </a:r>
            <a:endParaRPr lang="en-US" altLang="en-US" sz="2000">
              <a:solidFill>
                <a:srgbClr val="0000CC"/>
              </a:solidFill>
            </a:endParaRPr>
          </a:p>
        </p:txBody>
      </p:sp>
      <p:sp>
        <p:nvSpPr>
          <p:cNvPr id="74773" name="AutoShape 31">
            <a:extLst>
              <a:ext uri="{FF2B5EF4-FFF2-40B4-BE49-F238E27FC236}">
                <a16:creationId xmlns:a16="http://schemas.microsoft.com/office/drawing/2014/main" id="{36D6F758-1406-4D1B-B999-86034D63AFC3}"/>
              </a:ext>
            </a:extLst>
          </p:cNvPr>
          <p:cNvSpPr>
            <a:spLocks/>
          </p:cNvSpPr>
          <p:nvPr/>
        </p:nvSpPr>
        <p:spPr bwMode="auto">
          <a:xfrm flipH="1">
            <a:off x="920750" y="3054350"/>
            <a:ext cx="234950" cy="2560638"/>
          </a:xfrm>
          <a:prstGeom prst="rightBrace">
            <a:avLst>
              <a:gd name="adj1" fmla="val 6014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4774" name="AutoShape 32">
            <a:extLst>
              <a:ext uri="{FF2B5EF4-FFF2-40B4-BE49-F238E27FC236}">
                <a16:creationId xmlns:a16="http://schemas.microsoft.com/office/drawing/2014/main" id="{DC8840C5-4E78-4EC0-B694-FFC6C42A5A6A}"/>
              </a:ext>
            </a:extLst>
          </p:cNvPr>
          <p:cNvSpPr>
            <a:spLocks noChangeArrowheads="1"/>
          </p:cNvSpPr>
          <p:nvPr/>
        </p:nvSpPr>
        <p:spPr bwMode="auto">
          <a:xfrm rot="-5400000">
            <a:off x="-1008857" y="3825082"/>
            <a:ext cx="3148013"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Demand for Goods = 22,5</a:t>
            </a:r>
            <a:endParaRPr lang="en-US" altLang="en-US" sz="2000">
              <a:solidFill>
                <a:srgbClr val="0000CC"/>
              </a:solidFill>
            </a:endParaRPr>
          </a:p>
        </p:txBody>
      </p:sp>
      <p:sp>
        <p:nvSpPr>
          <p:cNvPr id="74775" name="Line 26">
            <a:extLst>
              <a:ext uri="{FF2B5EF4-FFF2-40B4-BE49-F238E27FC236}">
                <a16:creationId xmlns:a16="http://schemas.microsoft.com/office/drawing/2014/main" id="{5051B35F-E6D5-4452-863C-5CDA49E66AE5}"/>
              </a:ext>
            </a:extLst>
          </p:cNvPr>
          <p:cNvSpPr>
            <a:spLocks noChangeShapeType="1"/>
          </p:cNvSpPr>
          <p:nvPr/>
        </p:nvSpPr>
        <p:spPr bwMode="auto">
          <a:xfrm rot="5400000">
            <a:off x="3012281" y="1658144"/>
            <a:ext cx="7938" cy="280035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xit" presetSubtype="32" fill="hold" grpId="0" nodeType="clickEffect">
                                  <p:stCondLst>
                                    <p:cond delay="0"/>
                                  </p:stCondLst>
                                  <p:childTnLst>
                                    <p:anim calcmode="lin" valueType="num">
                                      <p:cBhvr>
                                        <p:cTn id="6" dur="500"/>
                                        <p:tgtEl>
                                          <p:spTgt spid="33"/>
                                        </p:tgtEl>
                                        <p:attrNameLst>
                                          <p:attrName>ppt_w</p:attrName>
                                        </p:attrNameLst>
                                      </p:cBhvr>
                                      <p:tavLst>
                                        <p:tav tm="0">
                                          <p:val>
                                            <p:strVal val="ppt_w"/>
                                          </p:val>
                                        </p:tav>
                                        <p:tav tm="100000">
                                          <p:val>
                                            <p:fltVal val="0"/>
                                          </p:val>
                                        </p:tav>
                                      </p:tavLst>
                                    </p:anim>
                                    <p:anim calcmode="lin" valueType="num">
                                      <p:cBhvr>
                                        <p:cTn id="7" dur="500"/>
                                        <p:tgtEl>
                                          <p:spTgt spid="33"/>
                                        </p:tgtEl>
                                        <p:attrNameLst>
                                          <p:attrName>ppt_h</p:attrName>
                                        </p:attrNameLst>
                                      </p:cBhvr>
                                      <p:tavLst>
                                        <p:tav tm="0">
                                          <p:val>
                                            <p:strVal val="ppt_h"/>
                                          </p:val>
                                        </p:tav>
                                        <p:tav tm="100000">
                                          <p:val>
                                            <p:fltVal val="0"/>
                                          </p:val>
                                        </p:tav>
                                      </p:tavLst>
                                    </p:anim>
                                    <p:animEffect transition="out" filter="fade">
                                      <p:cBhvr>
                                        <p:cTn id="8" dur="500"/>
                                        <p:tgtEl>
                                          <p:spTgt spid="33"/>
                                        </p:tgtEl>
                                      </p:cBhvr>
                                    </p:animEffect>
                                    <p:set>
                                      <p:cBhvr>
                                        <p:cTn id="9" dur="1" fill="hold">
                                          <p:stCondLst>
                                            <p:cond delay="499"/>
                                          </p:stCondLst>
                                        </p:cTn>
                                        <p:tgtEl>
                                          <p:spTgt spid="33"/>
                                        </p:tgtEl>
                                        <p:attrNameLst>
                                          <p:attrName>style.visibility</p:attrName>
                                        </p:attrNameLst>
                                      </p:cBhvr>
                                      <p:to>
                                        <p:strVal val="hidden"/>
                                      </p:to>
                                    </p:set>
                                  </p:childTnLst>
                                </p:cTn>
                              </p:par>
                              <p:par>
                                <p:cTn id="10" presetID="1"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P spid="26" grpId="0" animBg="1"/>
    </p:bldLst>
  </p:timing>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3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CB12B9C3-65DF-4B09-AE95-38D988BC707B}" type="slidenum">
              <a:rPr lang="de-DE" altLang="en-US" sz="1600" smtClean="0"/>
              <a:pPr>
                <a:spcBef>
                  <a:spcPct val="0"/>
                </a:spcBef>
                <a:buClrTx/>
                <a:buFontTx/>
                <a:buNone/>
              </a:pPr>
              <a:t>6</a:t>
            </a:fld>
            <a:r>
              <a:rPr lang="de-DE" altLang="en-US" sz="1600"/>
              <a:t> -</a:t>
            </a:r>
          </a:p>
        </p:txBody>
      </p:sp>
      <p:sp>
        <p:nvSpPr>
          <p:cNvPr id="2253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77C5245-5C45-4833-81EF-97CC5EC39A07}" type="slidenum">
              <a:rPr lang="de-DE" altLang="en-US" sz="1600" b="1"/>
              <a:pPr algn="r" eaLnBrk="1" hangingPunct="1">
                <a:spcBef>
                  <a:spcPct val="0"/>
                </a:spcBef>
                <a:buClrTx/>
                <a:buFontTx/>
                <a:buNone/>
              </a:pPr>
              <a:t>6</a:t>
            </a:fld>
            <a:r>
              <a:rPr lang="de-DE" altLang="en-US" sz="1600" b="1"/>
              <a:t> -</a:t>
            </a:r>
          </a:p>
        </p:txBody>
      </p:sp>
      <p:sp>
        <p:nvSpPr>
          <p:cNvPr id="2253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10690"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22534" name="Rectangle 3"/>
          <p:cNvSpPr>
            <a:spLocks noGrp="1" noChangeArrowheads="1"/>
          </p:cNvSpPr>
          <p:nvPr>
            <p:ph type="body" idx="4294967295"/>
          </p:nvPr>
        </p:nvSpPr>
        <p:spPr>
          <a:xfrm>
            <a:off x="457200" y="1138238"/>
            <a:ext cx="8516938" cy="5529262"/>
          </a:xfrm>
          <a:noFill/>
        </p:spPr>
        <p:txBody>
          <a:bodyPr/>
          <a:lstStyle/>
          <a:p>
            <a:pPr marL="571500" indent="-571500" eaLnBrk="1" hangingPunct="1"/>
            <a:r>
              <a:rPr lang="en-US" altLang="en-US" dirty="0"/>
              <a:t>The </a:t>
            </a:r>
            <a:r>
              <a:rPr lang="en-US" altLang="en-US" dirty="0">
                <a:solidFill>
                  <a:srgbClr val="00FF00"/>
                </a:solidFill>
              </a:rPr>
              <a:t>World Economic Crisis</a:t>
            </a:r>
          </a:p>
          <a:p>
            <a:pPr marL="571500" indent="-571500" eaLnBrk="1" hangingPunct="1">
              <a:lnSpc>
                <a:spcPct val="10000"/>
              </a:lnSpc>
            </a:pPr>
            <a:endParaRPr lang="en-US" altLang="en-US" dirty="0">
              <a:solidFill>
                <a:srgbClr val="00FF00"/>
              </a:solidFill>
            </a:endParaRPr>
          </a:p>
          <a:p>
            <a:pPr marL="952500" lvl="1" indent="-495300" eaLnBrk="1" hangingPunct="1"/>
            <a:r>
              <a:rPr lang="en-US" altLang="en-US" dirty="0"/>
              <a:t>Trigger of the crisis was the collapse of the New York Stock Exchange at October 24 in 1929.</a:t>
            </a:r>
          </a:p>
          <a:p>
            <a:pPr marL="952500" lvl="1" indent="-495300" eaLnBrk="1" hangingPunct="1"/>
            <a:endParaRPr lang="en-US" altLang="en-US" dirty="0"/>
          </a:p>
          <a:p>
            <a:pPr marL="952500" lvl="1" indent="-495300" eaLnBrk="1" hangingPunct="1"/>
            <a:r>
              <a:rPr lang="en-US" altLang="en-US" dirty="0"/>
              <a:t>Cause of the stock market collapse was an </a:t>
            </a:r>
            <a:r>
              <a:rPr lang="en-US" altLang="en-US" dirty="0">
                <a:solidFill>
                  <a:srgbClr val="00FF00"/>
                </a:solidFill>
              </a:rPr>
              <a:t>overvaluation of stocks </a:t>
            </a:r>
            <a:r>
              <a:rPr lang="en-US" altLang="en-US" dirty="0"/>
              <a:t>(speculative bubble) in the course of the so called “Roaring Twenties”, which was driven by upcoming new technologies – similar to the „New-Economy-Crash“ (or "dotcom crash") at the start of 2000.</a:t>
            </a:r>
          </a:p>
          <a:p>
            <a:pPr marL="952500" lvl="1" indent="-495300" eaLnBrk="1" hangingPunct="1"/>
            <a:endParaRPr lang="en-US" altLang="en-US" dirty="0"/>
          </a:p>
          <a:p>
            <a:pPr marL="952500" lvl="1" indent="-495300" eaLnBrk="1" hangingPunct="1"/>
            <a:r>
              <a:rPr lang="en-US" altLang="en-US" dirty="0"/>
              <a:t>Surprising and new was, however, not the stock market collapse but its </a:t>
            </a:r>
            <a:r>
              <a:rPr lang="en-US" altLang="en-US" dirty="0">
                <a:solidFill>
                  <a:srgbClr val="00FF00"/>
                </a:solidFill>
              </a:rPr>
              <a:t>long and lasting effect on the real economy</a:t>
            </a:r>
            <a:r>
              <a:rPr lang="de-DE" altLang="en-US" dirty="0"/>
              <a:t>.</a:t>
            </a:r>
          </a:p>
        </p:txBody>
      </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75778" name="Rectangle 3">
            <a:extLst>
              <a:ext uri="{FF2B5EF4-FFF2-40B4-BE49-F238E27FC236}">
                <a16:creationId xmlns:a16="http://schemas.microsoft.com/office/drawing/2014/main" id="{F969FC00-89F9-402E-9B74-251C50631B14}"/>
              </a:ext>
            </a:extLst>
          </p:cNvPr>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a:t>- </a:t>
            </a:r>
            <a:fld id="{097B4701-E6DD-4770-AB33-AF745C378494}" type="slidenum">
              <a:rPr lang="de-DE" altLang="en-US" sz="1600"/>
              <a:pPr algn="r" eaLnBrk="1" hangingPunct="1">
                <a:spcBef>
                  <a:spcPct val="0"/>
                </a:spcBef>
                <a:buClrTx/>
                <a:buFontTx/>
                <a:buNone/>
              </a:pPr>
              <a:t>60</a:t>
            </a:fld>
            <a:r>
              <a:rPr lang="de-DE" altLang="en-US" sz="1600"/>
              <a:t> -</a:t>
            </a:r>
          </a:p>
        </p:txBody>
      </p:sp>
      <p:sp>
        <p:nvSpPr>
          <p:cNvPr id="75779" name="Foliennummernplatzhalter 3">
            <a:extLst>
              <a:ext uri="{FF2B5EF4-FFF2-40B4-BE49-F238E27FC236}">
                <a16:creationId xmlns:a16="http://schemas.microsoft.com/office/drawing/2014/main" id="{6E4F03E7-DA86-435E-B538-C50EEBA2DC23}"/>
              </a:ext>
            </a:extLst>
          </p:cNvPr>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b="1"/>
              <a:t>- </a:t>
            </a:r>
            <a:fld id="{E263E088-E668-4CFF-AEB5-F5B6A5F67D74}" type="slidenum">
              <a:rPr lang="de-DE" altLang="en-US" sz="1600" b="1"/>
              <a:pPr algn="r" eaLnBrk="1" hangingPunct="1">
                <a:spcBef>
                  <a:spcPct val="0"/>
                </a:spcBef>
                <a:buClrTx/>
                <a:buFontTx/>
                <a:buNone/>
              </a:pPr>
              <a:t>60</a:t>
            </a:fld>
            <a:r>
              <a:rPr lang="de-DE" altLang="en-US" sz="1600" b="1"/>
              <a:t> -</a:t>
            </a:r>
          </a:p>
        </p:txBody>
      </p:sp>
      <p:sp>
        <p:nvSpPr>
          <p:cNvPr id="75780" name="Fußzeilenplatzhalter 4">
            <a:extLst>
              <a:ext uri="{FF2B5EF4-FFF2-40B4-BE49-F238E27FC236}">
                <a16:creationId xmlns:a16="http://schemas.microsoft.com/office/drawing/2014/main" id="{5E381A93-1D22-481D-A9A8-F26BA87A073D}"/>
              </a:ext>
            </a:extLst>
          </p:cNvPr>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de-DE" altLang="en-US" sz="600"/>
              <a:t>Prof. Dr. Rainer Maurer</a:t>
            </a:r>
          </a:p>
        </p:txBody>
      </p:sp>
      <p:grpSp>
        <p:nvGrpSpPr>
          <p:cNvPr id="75781" name="Group 2">
            <a:extLst>
              <a:ext uri="{FF2B5EF4-FFF2-40B4-BE49-F238E27FC236}">
                <a16:creationId xmlns:a16="http://schemas.microsoft.com/office/drawing/2014/main" id="{0F83D9C1-C599-4CC9-8807-D12BD196EB12}"/>
              </a:ext>
            </a:extLst>
          </p:cNvPr>
          <p:cNvGrpSpPr>
            <a:grpSpLocks/>
          </p:cNvGrpSpPr>
          <p:nvPr/>
        </p:nvGrpSpPr>
        <p:grpSpPr bwMode="auto">
          <a:xfrm>
            <a:off x="1084263" y="674688"/>
            <a:ext cx="6994525" cy="5913437"/>
            <a:chOff x="683" y="425"/>
            <a:chExt cx="4406" cy="3725"/>
          </a:xfrm>
        </p:grpSpPr>
        <p:graphicFrame>
          <p:nvGraphicFramePr>
            <p:cNvPr id="75799" name="Object 3">
              <a:extLst>
                <a:ext uri="{FF2B5EF4-FFF2-40B4-BE49-F238E27FC236}">
                  <a16:creationId xmlns:a16="http://schemas.microsoft.com/office/drawing/2014/main" id="{36F36084-1CED-4915-9F19-929BD553C8F9}"/>
                </a:ext>
              </a:extLst>
            </p:cNvPr>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326972" name="Diagramm" r:id="rId4" imgW="7439057" imgH="5314950" progId="MSGraph.Chart.8">
                    <p:embed followColorScheme="full"/>
                  </p:oleObj>
                </mc:Choice>
                <mc:Fallback>
                  <p:oleObj name="Diagramm" r:id="rId4" imgW="7439057" imgH="5314950" progId="MSGraph.Chart.8">
                    <p:embed followColorScheme="full"/>
                    <p:pic>
                      <p:nvPicPr>
                        <p:cNvPr id="75799" name="Object 3">
                          <a:extLst>
                            <a:ext uri="{FF2B5EF4-FFF2-40B4-BE49-F238E27FC236}">
                              <a16:creationId xmlns:a16="http://schemas.microsoft.com/office/drawing/2014/main" id="{36F36084-1CED-4915-9F19-929BD553C8F9}"/>
                            </a:ext>
                          </a:extLst>
                        </p:cNvPr>
                        <p:cNvPicPr>
                          <a:picLocks noChangeArrowheads="1"/>
                        </p:cNvPicPr>
                        <p:nvPr/>
                      </p:nvPicPr>
                      <p:blipFill>
                        <a:blip r:embed="rId5"/>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5800" name="Line 4">
              <a:extLst>
                <a:ext uri="{FF2B5EF4-FFF2-40B4-BE49-F238E27FC236}">
                  <a16:creationId xmlns:a16="http://schemas.microsoft.com/office/drawing/2014/main" id="{13591C7E-5B83-407E-9A75-A6945FB6E8DD}"/>
                </a:ext>
              </a:extLst>
            </p:cNvPr>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5801" name="Line 5">
              <a:extLst>
                <a:ext uri="{FF2B5EF4-FFF2-40B4-BE49-F238E27FC236}">
                  <a16:creationId xmlns:a16="http://schemas.microsoft.com/office/drawing/2014/main" id="{BCC1D4FD-CCBF-4631-B145-26D187A2D095}"/>
                </a:ext>
              </a:extLst>
            </p:cNvPr>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a:extLst>
              <a:ext uri="{FF2B5EF4-FFF2-40B4-BE49-F238E27FC236}">
                <a16:creationId xmlns:a16="http://schemas.microsoft.com/office/drawing/2014/main" id="{B65F39F5-A42F-46B8-88E1-3843B135C5A1}"/>
              </a:ext>
            </a:extLst>
          </p:cNvPr>
          <p:cNvSpPr>
            <a:spLocks noGrp="1" noChangeArrowheads="1"/>
          </p:cNvSpPr>
          <p:nvPr>
            <p:ph type="title" idx="4294967295"/>
          </p:nvPr>
        </p:nvSpPr>
        <p:spPr>
          <a:xfrm>
            <a:off x="0" y="31750"/>
            <a:ext cx="9144000" cy="1100138"/>
          </a:xfrm>
        </p:spPr>
        <p:txBody>
          <a:bodyPr/>
          <a:lstStyle/>
          <a:p>
            <a:pPr eaLnBrk="1" hangingPunct="1">
              <a:defRPr/>
            </a:pPr>
            <a:r>
              <a:rPr lang="de-DE" dirty="0"/>
              <a:t>3.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75783" name="Text Box 16">
            <a:extLst>
              <a:ext uri="{FF2B5EF4-FFF2-40B4-BE49-F238E27FC236}">
                <a16:creationId xmlns:a16="http://schemas.microsoft.com/office/drawing/2014/main" id="{00FB5716-F437-4AEE-BBA9-452794B393F3}"/>
              </a:ext>
            </a:extLst>
          </p:cNvPr>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75784" name="Line 17">
            <a:extLst>
              <a:ext uri="{FF2B5EF4-FFF2-40B4-BE49-F238E27FC236}">
                <a16:creationId xmlns:a16="http://schemas.microsoft.com/office/drawing/2014/main" id="{CC18F46F-A70E-41ED-90DA-0D8C05915609}"/>
              </a:ext>
            </a:extLst>
          </p:cNvPr>
          <p:cNvSpPr>
            <a:spLocks noChangeShapeType="1"/>
          </p:cNvSpPr>
          <p:nvPr/>
        </p:nvSpPr>
        <p:spPr bwMode="auto">
          <a:xfrm flipV="1">
            <a:off x="1606550" y="1798638"/>
            <a:ext cx="5332413"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785" name="Line 19">
            <a:extLst>
              <a:ext uri="{FF2B5EF4-FFF2-40B4-BE49-F238E27FC236}">
                <a16:creationId xmlns:a16="http://schemas.microsoft.com/office/drawing/2014/main" id="{B77E3096-E6C0-41F7-942D-8346183D8E98}"/>
              </a:ext>
            </a:extLst>
          </p:cNvPr>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786" name="Oval 22">
            <a:extLst>
              <a:ext uri="{FF2B5EF4-FFF2-40B4-BE49-F238E27FC236}">
                <a16:creationId xmlns:a16="http://schemas.microsoft.com/office/drawing/2014/main" id="{08C2E475-3C1F-407E-B741-003098BDA6FA}"/>
              </a:ext>
            </a:extLst>
          </p:cNvPr>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5787" name="Text Box 6">
            <a:extLst>
              <a:ext uri="{FF2B5EF4-FFF2-40B4-BE49-F238E27FC236}">
                <a16:creationId xmlns:a16="http://schemas.microsoft.com/office/drawing/2014/main" id="{CE4C32F0-9BB3-4ADA-AC0E-9AF5D0ACF0E6}"/>
              </a:ext>
            </a:extLst>
          </p:cNvPr>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75788" name="Text Box 8">
            <a:extLst>
              <a:ext uri="{FF2B5EF4-FFF2-40B4-BE49-F238E27FC236}">
                <a16:creationId xmlns:a16="http://schemas.microsoft.com/office/drawing/2014/main" id="{DB6B4677-F78E-46E4-9EA3-3DEB10BF5E8D}"/>
              </a:ext>
            </a:extLst>
          </p:cNvPr>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75789" name="AutoShape 31">
            <a:extLst>
              <a:ext uri="{FF2B5EF4-FFF2-40B4-BE49-F238E27FC236}">
                <a16:creationId xmlns:a16="http://schemas.microsoft.com/office/drawing/2014/main" id="{8ED62BCE-1D31-40EC-8E93-DFABCA5628A1}"/>
              </a:ext>
            </a:extLst>
          </p:cNvPr>
          <p:cNvSpPr>
            <a:spLocks/>
          </p:cNvSpPr>
          <p:nvPr/>
        </p:nvSpPr>
        <p:spPr bwMode="auto">
          <a:xfrm rot="-5400000">
            <a:off x="2808288" y="4249737"/>
            <a:ext cx="234950" cy="2530475"/>
          </a:xfrm>
          <a:prstGeom prst="rightBrace">
            <a:avLst>
              <a:gd name="adj1" fmla="val 6013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5790" name="AutoShape 31">
            <a:extLst>
              <a:ext uri="{FF2B5EF4-FFF2-40B4-BE49-F238E27FC236}">
                <a16:creationId xmlns:a16="http://schemas.microsoft.com/office/drawing/2014/main" id="{8F675AAC-B6F7-4766-B516-3255E4C47C61}"/>
              </a:ext>
            </a:extLst>
          </p:cNvPr>
          <p:cNvSpPr>
            <a:spLocks/>
          </p:cNvSpPr>
          <p:nvPr/>
        </p:nvSpPr>
        <p:spPr bwMode="auto">
          <a:xfrm flipH="1">
            <a:off x="920750" y="3184525"/>
            <a:ext cx="234950" cy="2430463"/>
          </a:xfrm>
          <a:prstGeom prst="rightBrace">
            <a:avLst>
              <a:gd name="adj1" fmla="val 60152"/>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5791" name="AutoShape 32">
            <a:extLst>
              <a:ext uri="{FF2B5EF4-FFF2-40B4-BE49-F238E27FC236}">
                <a16:creationId xmlns:a16="http://schemas.microsoft.com/office/drawing/2014/main" id="{01C73789-453E-43FD-BD00-2B31C0947E25}"/>
              </a:ext>
            </a:extLst>
          </p:cNvPr>
          <p:cNvSpPr>
            <a:spLocks noChangeArrowheads="1"/>
          </p:cNvSpPr>
          <p:nvPr/>
        </p:nvSpPr>
        <p:spPr bwMode="auto">
          <a:xfrm rot="-5400000">
            <a:off x="-1099344" y="3734594"/>
            <a:ext cx="3328988"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Demand for Goods = 21,25</a:t>
            </a:r>
            <a:endParaRPr lang="en-US" altLang="en-US" sz="2000">
              <a:solidFill>
                <a:srgbClr val="0000CC"/>
              </a:solidFill>
            </a:endParaRPr>
          </a:p>
        </p:txBody>
      </p:sp>
      <p:sp>
        <p:nvSpPr>
          <p:cNvPr id="75792" name="Line 26">
            <a:extLst>
              <a:ext uri="{FF2B5EF4-FFF2-40B4-BE49-F238E27FC236}">
                <a16:creationId xmlns:a16="http://schemas.microsoft.com/office/drawing/2014/main" id="{283A5E06-43D1-44B2-8965-82401225CBD9}"/>
              </a:ext>
            </a:extLst>
          </p:cNvPr>
          <p:cNvSpPr>
            <a:spLocks noChangeShapeType="1"/>
          </p:cNvSpPr>
          <p:nvPr/>
        </p:nvSpPr>
        <p:spPr bwMode="auto">
          <a:xfrm rot="5400000" flipH="1">
            <a:off x="2901950" y="1939925"/>
            <a:ext cx="0" cy="253365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793" name="AutoShape 21">
            <a:extLst>
              <a:ext uri="{FF2B5EF4-FFF2-40B4-BE49-F238E27FC236}">
                <a16:creationId xmlns:a16="http://schemas.microsoft.com/office/drawing/2014/main" id="{528923EE-B316-452B-B740-1D0AFD1749EB}"/>
              </a:ext>
            </a:extLst>
          </p:cNvPr>
          <p:cNvSpPr>
            <a:spLocks noChangeArrowheads="1"/>
          </p:cNvSpPr>
          <p:nvPr/>
        </p:nvSpPr>
        <p:spPr bwMode="auto">
          <a:xfrm>
            <a:off x="5761038" y="3663950"/>
            <a:ext cx="3216275" cy="1317625"/>
          </a:xfrm>
          <a:prstGeom prst="roundRect">
            <a:avLst>
              <a:gd name="adj" fmla="val 12495"/>
            </a:avLst>
          </a:prstGeom>
          <a:solidFill>
            <a:srgbClr val="FFFF99"/>
          </a:solidFill>
          <a:ln w="50800">
            <a:solidFill>
              <a:srgbClr val="FF0000"/>
            </a:solidFill>
            <a:round/>
            <a:headEnd/>
            <a:tailEnd/>
          </a:ln>
        </p:spPr>
        <p:txBody>
          <a:bodyPr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en-US" altLang="en-US" sz="2000">
                <a:solidFill>
                  <a:schemeClr val="bg1"/>
                </a:solidFill>
              </a:rPr>
              <a:t>…and so on until Y= 20 is reached!</a:t>
            </a:r>
          </a:p>
        </p:txBody>
      </p:sp>
      <p:sp>
        <p:nvSpPr>
          <p:cNvPr id="75794" name="Line 29">
            <a:extLst>
              <a:ext uri="{FF2B5EF4-FFF2-40B4-BE49-F238E27FC236}">
                <a16:creationId xmlns:a16="http://schemas.microsoft.com/office/drawing/2014/main" id="{5D336A27-80A9-4D72-BF67-CBDE05F3BC57}"/>
              </a:ext>
            </a:extLst>
          </p:cNvPr>
          <p:cNvSpPr>
            <a:spLocks noChangeShapeType="1"/>
          </p:cNvSpPr>
          <p:nvPr/>
        </p:nvSpPr>
        <p:spPr bwMode="auto">
          <a:xfrm>
            <a:off x="4168775" y="3054350"/>
            <a:ext cx="22225" cy="2560638"/>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795" name="AutoShape 30">
            <a:extLst>
              <a:ext uri="{FF2B5EF4-FFF2-40B4-BE49-F238E27FC236}">
                <a16:creationId xmlns:a16="http://schemas.microsoft.com/office/drawing/2014/main" id="{D761905F-6255-4C6F-B8B0-932C3BF88EDB}"/>
              </a:ext>
            </a:extLst>
          </p:cNvPr>
          <p:cNvSpPr>
            <a:spLocks/>
          </p:cNvSpPr>
          <p:nvPr/>
        </p:nvSpPr>
        <p:spPr bwMode="auto">
          <a:xfrm>
            <a:off x="4191000" y="3054350"/>
            <a:ext cx="206375" cy="130175"/>
          </a:xfrm>
          <a:prstGeom prst="rightBrace">
            <a:avLst>
              <a:gd name="adj1" fmla="val 21153"/>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5796" name="AutoShape 32">
            <a:extLst>
              <a:ext uri="{FF2B5EF4-FFF2-40B4-BE49-F238E27FC236}">
                <a16:creationId xmlns:a16="http://schemas.microsoft.com/office/drawing/2014/main" id="{B51056D8-9452-423F-9C0B-108AC20D4889}"/>
              </a:ext>
            </a:extLst>
          </p:cNvPr>
          <p:cNvSpPr>
            <a:spLocks noChangeArrowheads="1"/>
          </p:cNvSpPr>
          <p:nvPr/>
        </p:nvSpPr>
        <p:spPr bwMode="auto">
          <a:xfrm>
            <a:off x="4470400" y="2900363"/>
            <a:ext cx="2668588"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Excess Supply = 2,5</a:t>
            </a:r>
            <a:endParaRPr lang="en-US" altLang="en-US" sz="2000">
              <a:solidFill>
                <a:srgbClr val="0000CC"/>
              </a:solidFill>
            </a:endParaRPr>
          </a:p>
        </p:txBody>
      </p:sp>
      <p:sp>
        <p:nvSpPr>
          <p:cNvPr id="75797" name="AutoShape 32">
            <a:extLst>
              <a:ext uri="{FF2B5EF4-FFF2-40B4-BE49-F238E27FC236}">
                <a16:creationId xmlns:a16="http://schemas.microsoft.com/office/drawing/2014/main" id="{7DE6DFD3-4F36-4A40-9B72-F9DAF0A09507}"/>
              </a:ext>
            </a:extLst>
          </p:cNvPr>
          <p:cNvSpPr>
            <a:spLocks noChangeArrowheads="1"/>
          </p:cNvSpPr>
          <p:nvPr/>
        </p:nvSpPr>
        <p:spPr bwMode="auto">
          <a:xfrm>
            <a:off x="1724025" y="4865688"/>
            <a:ext cx="2746375"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en-US" altLang="en-US" sz="2000">
                <a:solidFill>
                  <a:schemeClr val="bg1"/>
                </a:solidFill>
              </a:rPr>
              <a:t>Supply of Goods 22,5</a:t>
            </a:r>
            <a:endParaRPr lang="en-US" altLang="en-US" sz="2000">
              <a:solidFill>
                <a:srgbClr val="0000CC"/>
              </a:solidFill>
            </a:endParaRPr>
          </a:p>
        </p:txBody>
      </p:sp>
      <p:sp>
        <p:nvSpPr>
          <p:cNvPr id="75798" name="Oval 23">
            <a:extLst>
              <a:ext uri="{FF2B5EF4-FFF2-40B4-BE49-F238E27FC236}">
                <a16:creationId xmlns:a16="http://schemas.microsoft.com/office/drawing/2014/main" id="{B7D02036-4E62-497F-AA06-3E8B185297CE}"/>
              </a:ext>
            </a:extLst>
          </p:cNvPr>
          <p:cNvSpPr>
            <a:spLocks noChangeArrowheads="1"/>
          </p:cNvSpPr>
          <p:nvPr/>
        </p:nvSpPr>
        <p:spPr bwMode="auto">
          <a:xfrm>
            <a:off x="4103688" y="2978150"/>
            <a:ext cx="128587"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ransition spd="slow"/>
</p:sld>
</file>

<file path=ppt/slides/slide61.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76802" name="Rectangle 3">
            <a:extLst>
              <a:ext uri="{FF2B5EF4-FFF2-40B4-BE49-F238E27FC236}">
                <a16:creationId xmlns:a16="http://schemas.microsoft.com/office/drawing/2014/main" id="{58FB2F70-FD92-40D7-9000-D17B26132ADC}"/>
              </a:ext>
            </a:extLst>
          </p:cNvPr>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a:t>- </a:t>
            </a:r>
            <a:fld id="{F1A21A12-672D-4534-AB8A-E284AE6601B8}" type="slidenum">
              <a:rPr lang="de-DE" altLang="en-US" sz="1600"/>
              <a:pPr algn="r" eaLnBrk="1" hangingPunct="1">
                <a:spcBef>
                  <a:spcPct val="0"/>
                </a:spcBef>
                <a:buClrTx/>
                <a:buFontTx/>
                <a:buNone/>
              </a:pPr>
              <a:t>61</a:t>
            </a:fld>
            <a:r>
              <a:rPr lang="de-DE" altLang="en-US" sz="1600"/>
              <a:t> -</a:t>
            </a:r>
          </a:p>
        </p:txBody>
      </p:sp>
      <p:sp>
        <p:nvSpPr>
          <p:cNvPr id="76803" name="Foliennummernplatzhalter 3">
            <a:extLst>
              <a:ext uri="{FF2B5EF4-FFF2-40B4-BE49-F238E27FC236}">
                <a16:creationId xmlns:a16="http://schemas.microsoft.com/office/drawing/2014/main" id="{455044CE-3166-440F-BC2A-BAB961C073CF}"/>
              </a:ext>
            </a:extLst>
          </p:cNvPr>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b="1"/>
              <a:t>- </a:t>
            </a:r>
            <a:fld id="{5DA7560D-7E60-49F6-A4F0-F0FD285B9B31}" type="slidenum">
              <a:rPr lang="de-DE" altLang="en-US" sz="1600" b="1"/>
              <a:pPr algn="r" eaLnBrk="1" hangingPunct="1">
                <a:spcBef>
                  <a:spcPct val="0"/>
                </a:spcBef>
                <a:buClrTx/>
                <a:buFontTx/>
                <a:buNone/>
              </a:pPr>
              <a:t>61</a:t>
            </a:fld>
            <a:r>
              <a:rPr lang="de-DE" altLang="en-US" sz="1600" b="1"/>
              <a:t> -</a:t>
            </a:r>
          </a:p>
        </p:txBody>
      </p:sp>
      <p:sp>
        <p:nvSpPr>
          <p:cNvPr id="76804" name="Fußzeilenplatzhalter 4">
            <a:extLst>
              <a:ext uri="{FF2B5EF4-FFF2-40B4-BE49-F238E27FC236}">
                <a16:creationId xmlns:a16="http://schemas.microsoft.com/office/drawing/2014/main" id="{36005C12-E8D6-4589-8970-BFFD2F033366}"/>
              </a:ext>
            </a:extLst>
          </p:cNvPr>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de-DE" altLang="en-US" sz="600"/>
              <a:t>Prof. Dr. Rainer Maurer</a:t>
            </a:r>
          </a:p>
        </p:txBody>
      </p:sp>
      <p:grpSp>
        <p:nvGrpSpPr>
          <p:cNvPr id="76805" name="Group 2">
            <a:extLst>
              <a:ext uri="{FF2B5EF4-FFF2-40B4-BE49-F238E27FC236}">
                <a16:creationId xmlns:a16="http://schemas.microsoft.com/office/drawing/2014/main" id="{2EF666DD-E1E0-4FB5-AA52-2CD0A181E4E4}"/>
              </a:ext>
            </a:extLst>
          </p:cNvPr>
          <p:cNvGrpSpPr>
            <a:grpSpLocks/>
          </p:cNvGrpSpPr>
          <p:nvPr/>
        </p:nvGrpSpPr>
        <p:grpSpPr bwMode="auto">
          <a:xfrm>
            <a:off x="1084263" y="674688"/>
            <a:ext cx="6994525" cy="5913437"/>
            <a:chOff x="683" y="425"/>
            <a:chExt cx="4406" cy="3725"/>
          </a:xfrm>
        </p:grpSpPr>
        <p:graphicFrame>
          <p:nvGraphicFramePr>
            <p:cNvPr id="76826" name="Object 3">
              <a:extLst>
                <a:ext uri="{FF2B5EF4-FFF2-40B4-BE49-F238E27FC236}">
                  <a16:creationId xmlns:a16="http://schemas.microsoft.com/office/drawing/2014/main" id="{1B80825D-0C97-4C20-B1C7-7529A4C68915}"/>
                </a:ext>
              </a:extLst>
            </p:cNvPr>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327996" name="Diagramm" r:id="rId4" imgW="7439057" imgH="5314950" progId="MSGraph.Chart.8">
                    <p:embed followColorScheme="full"/>
                  </p:oleObj>
                </mc:Choice>
                <mc:Fallback>
                  <p:oleObj name="Diagramm" r:id="rId4" imgW="7439057" imgH="5314950" progId="MSGraph.Chart.8">
                    <p:embed followColorScheme="full"/>
                    <p:pic>
                      <p:nvPicPr>
                        <p:cNvPr id="76826" name="Object 3">
                          <a:extLst>
                            <a:ext uri="{FF2B5EF4-FFF2-40B4-BE49-F238E27FC236}">
                              <a16:creationId xmlns:a16="http://schemas.microsoft.com/office/drawing/2014/main" id="{1B80825D-0C97-4C20-B1C7-7529A4C68915}"/>
                            </a:ext>
                          </a:extLst>
                        </p:cNvPr>
                        <p:cNvPicPr>
                          <a:picLocks noChangeArrowheads="1"/>
                        </p:cNvPicPr>
                        <p:nvPr/>
                      </p:nvPicPr>
                      <p:blipFill>
                        <a:blip r:embed="rId5"/>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6827" name="Line 4">
              <a:extLst>
                <a:ext uri="{FF2B5EF4-FFF2-40B4-BE49-F238E27FC236}">
                  <a16:creationId xmlns:a16="http://schemas.microsoft.com/office/drawing/2014/main" id="{5A97B65B-14E5-4EF9-A8D2-B6B9A3994311}"/>
                </a:ext>
              </a:extLst>
            </p:cNvPr>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6828" name="Line 5">
              <a:extLst>
                <a:ext uri="{FF2B5EF4-FFF2-40B4-BE49-F238E27FC236}">
                  <a16:creationId xmlns:a16="http://schemas.microsoft.com/office/drawing/2014/main" id="{22E0867B-F339-4705-B92F-C0D1688C90EE}"/>
                </a:ext>
              </a:extLst>
            </p:cNvPr>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a:extLst>
              <a:ext uri="{FF2B5EF4-FFF2-40B4-BE49-F238E27FC236}">
                <a16:creationId xmlns:a16="http://schemas.microsoft.com/office/drawing/2014/main" id="{DB962EB2-840B-4F09-AF22-2DCBCB5C93F9}"/>
              </a:ext>
            </a:extLst>
          </p:cNvPr>
          <p:cNvSpPr>
            <a:spLocks noGrp="1" noChangeArrowheads="1"/>
          </p:cNvSpPr>
          <p:nvPr>
            <p:ph type="title" idx="4294967295"/>
          </p:nvPr>
        </p:nvSpPr>
        <p:spPr>
          <a:xfrm>
            <a:off x="0" y="31750"/>
            <a:ext cx="9144000" cy="1100138"/>
          </a:xfrm>
        </p:spPr>
        <p:txBody>
          <a:bodyPr/>
          <a:lstStyle/>
          <a:p>
            <a:pPr eaLnBrk="1" hangingPunct="1">
              <a:defRPr/>
            </a:pPr>
            <a:r>
              <a:rPr lang="de-DE" dirty="0"/>
              <a:t>3.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76807" name="Line 19">
            <a:extLst>
              <a:ext uri="{FF2B5EF4-FFF2-40B4-BE49-F238E27FC236}">
                <a16:creationId xmlns:a16="http://schemas.microsoft.com/office/drawing/2014/main" id="{7EB05BFC-5E53-4A92-BF3F-445AE194508B}"/>
              </a:ext>
            </a:extLst>
          </p:cNvPr>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6808" name="Text Box 6">
            <a:extLst>
              <a:ext uri="{FF2B5EF4-FFF2-40B4-BE49-F238E27FC236}">
                <a16:creationId xmlns:a16="http://schemas.microsoft.com/office/drawing/2014/main" id="{C6E794A9-EDB4-4B29-8E1E-63B63236FA38}"/>
              </a:ext>
            </a:extLst>
          </p:cNvPr>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76809" name="Text Box 8">
            <a:extLst>
              <a:ext uri="{FF2B5EF4-FFF2-40B4-BE49-F238E27FC236}">
                <a16:creationId xmlns:a16="http://schemas.microsoft.com/office/drawing/2014/main" id="{15C33AF8-5838-4706-9EB0-DDDF378A3CA5}"/>
              </a:ext>
            </a:extLst>
          </p:cNvPr>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76810" name="AutoShape 21">
            <a:extLst>
              <a:ext uri="{FF2B5EF4-FFF2-40B4-BE49-F238E27FC236}">
                <a16:creationId xmlns:a16="http://schemas.microsoft.com/office/drawing/2014/main" id="{E146B680-59E7-49EE-8B30-2E5402BF7776}"/>
              </a:ext>
            </a:extLst>
          </p:cNvPr>
          <p:cNvSpPr>
            <a:spLocks noChangeArrowheads="1"/>
          </p:cNvSpPr>
          <p:nvPr/>
        </p:nvSpPr>
        <p:spPr bwMode="auto">
          <a:xfrm>
            <a:off x="5314950" y="3273425"/>
            <a:ext cx="3663950" cy="1092200"/>
          </a:xfrm>
          <a:prstGeom prst="roundRect">
            <a:avLst>
              <a:gd name="adj" fmla="val 12495"/>
            </a:avLst>
          </a:prstGeom>
          <a:solidFill>
            <a:srgbClr val="FFFF99"/>
          </a:solidFill>
          <a:ln w="50800">
            <a:solidFill>
              <a:srgbClr val="FF0000"/>
            </a:solidFill>
            <a:round/>
            <a:headEnd/>
            <a:tailEnd/>
          </a:ln>
        </p:spPr>
        <p:txBody>
          <a:bodyPr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de-DE" altLang="en-US" sz="2000">
                <a:solidFill>
                  <a:schemeClr val="bg1"/>
                </a:solidFill>
              </a:rPr>
              <a:t>We observe this kind of ad-justment process if supply is larger than demand</a:t>
            </a:r>
            <a:endParaRPr lang="en-US" altLang="en-US" sz="2000">
              <a:solidFill>
                <a:schemeClr val="bg1"/>
              </a:solidFill>
            </a:endParaRPr>
          </a:p>
        </p:txBody>
      </p:sp>
      <p:sp>
        <p:nvSpPr>
          <p:cNvPr id="76811" name="Line 29">
            <a:extLst>
              <a:ext uri="{FF2B5EF4-FFF2-40B4-BE49-F238E27FC236}">
                <a16:creationId xmlns:a16="http://schemas.microsoft.com/office/drawing/2014/main" id="{AD5327AC-7B70-49F2-9F75-6D0A0BDF4A31}"/>
              </a:ext>
            </a:extLst>
          </p:cNvPr>
          <p:cNvSpPr>
            <a:spLocks noChangeShapeType="1"/>
          </p:cNvSpPr>
          <p:nvPr/>
        </p:nvSpPr>
        <p:spPr bwMode="auto">
          <a:xfrm>
            <a:off x="5016500" y="2195513"/>
            <a:ext cx="25400" cy="34432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6812" name="Oval 23">
            <a:extLst>
              <a:ext uri="{FF2B5EF4-FFF2-40B4-BE49-F238E27FC236}">
                <a16:creationId xmlns:a16="http://schemas.microsoft.com/office/drawing/2014/main" id="{4B603295-0965-4B26-86C2-5E69CAB7D766}"/>
              </a:ext>
            </a:extLst>
          </p:cNvPr>
          <p:cNvSpPr>
            <a:spLocks noChangeArrowheads="1"/>
          </p:cNvSpPr>
          <p:nvPr/>
        </p:nvSpPr>
        <p:spPr bwMode="auto">
          <a:xfrm>
            <a:off x="4953000" y="2139950"/>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6813" name="AutoShape 31">
            <a:extLst>
              <a:ext uri="{FF2B5EF4-FFF2-40B4-BE49-F238E27FC236}">
                <a16:creationId xmlns:a16="http://schemas.microsoft.com/office/drawing/2014/main" id="{5AC8A9BD-F604-40CD-B0B4-E6A127619CC1}"/>
              </a:ext>
            </a:extLst>
          </p:cNvPr>
          <p:cNvSpPr>
            <a:spLocks/>
          </p:cNvSpPr>
          <p:nvPr/>
        </p:nvSpPr>
        <p:spPr bwMode="auto">
          <a:xfrm rot="-5400000">
            <a:off x="3244057" y="3813968"/>
            <a:ext cx="234950" cy="3402013"/>
          </a:xfrm>
          <a:prstGeom prst="rightBrace">
            <a:avLst>
              <a:gd name="adj1" fmla="val 60131"/>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6814" name="Text Box 16">
            <a:extLst>
              <a:ext uri="{FF2B5EF4-FFF2-40B4-BE49-F238E27FC236}">
                <a16:creationId xmlns:a16="http://schemas.microsoft.com/office/drawing/2014/main" id="{687C6021-CAE3-4764-8248-3115442D24AC}"/>
              </a:ext>
            </a:extLst>
          </p:cNvPr>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76815" name="Line 17">
            <a:extLst>
              <a:ext uri="{FF2B5EF4-FFF2-40B4-BE49-F238E27FC236}">
                <a16:creationId xmlns:a16="http://schemas.microsoft.com/office/drawing/2014/main" id="{4A4F5636-6398-4C20-8E1B-00A2934D82AB}"/>
              </a:ext>
            </a:extLst>
          </p:cNvPr>
          <p:cNvSpPr>
            <a:spLocks noChangeShapeType="1"/>
          </p:cNvSpPr>
          <p:nvPr/>
        </p:nvSpPr>
        <p:spPr bwMode="auto">
          <a:xfrm flipV="1">
            <a:off x="1606550" y="1798638"/>
            <a:ext cx="5332413"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1" name="Line 22">
            <a:extLst>
              <a:ext uri="{FF2B5EF4-FFF2-40B4-BE49-F238E27FC236}">
                <a16:creationId xmlns:a16="http://schemas.microsoft.com/office/drawing/2014/main" id="{FCBB8258-9EDA-40E5-A38D-C82EAE2E5646}"/>
              </a:ext>
            </a:extLst>
          </p:cNvPr>
          <p:cNvSpPr>
            <a:spLocks noChangeShapeType="1"/>
          </p:cNvSpPr>
          <p:nvPr/>
        </p:nvSpPr>
        <p:spPr bwMode="auto">
          <a:xfrm rot="5400000">
            <a:off x="4731544" y="2497932"/>
            <a:ext cx="0" cy="57626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 name="Line 22">
            <a:extLst>
              <a:ext uri="{FF2B5EF4-FFF2-40B4-BE49-F238E27FC236}">
                <a16:creationId xmlns:a16="http://schemas.microsoft.com/office/drawing/2014/main" id="{CC5EC978-4C8C-4F16-AEC9-1CF9CEC6D47D}"/>
              </a:ext>
            </a:extLst>
          </p:cNvPr>
          <p:cNvSpPr>
            <a:spLocks noChangeShapeType="1"/>
          </p:cNvSpPr>
          <p:nvPr/>
        </p:nvSpPr>
        <p:spPr bwMode="auto">
          <a:xfrm>
            <a:off x="4459288" y="2786063"/>
            <a:ext cx="0" cy="2889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8" name="Line 22">
            <a:extLst>
              <a:ext uri="{FF2B5EF4-FFF2-40B4-BE49-F238E27FC236}">
                <a16:creationId xmlns:a16="http://schemas.microsoft.com/office/drawing/2014/main" id="{56AD7B3C-CA0D-482E-897A-EC0E4A620F9A}"/>
              </a:ext>
            </a:extLst>
          </p:cNvPr>
          <p:cNvSpPr>
            <a:spLocks noChangeShapeType="1"/>
          </p:cNvSpPr>
          <p:nvPr/>
        </p:nvSpPr>
        <p:spPr bwMode="auto">
          <a:xfrm rot="5400000">
            <a:off x="4308476" y="2911475"/>
            <a:ext cx="0" cy="3016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0" name="Line 22">
            <a:extLst>
              <a:ext uri="{FF2B5EF4-FFF2-40B4-BE49-F238E27FC236}">
                <a16:creationId xmlns:a16="http://schemas.microsoft.com/office/drawing/2014/main" id="{10CA3BCB-0D58-4D5C-8693-AD2BFF9611B9}"/>
              </a:ext>
            </a:extLst>
          </p:cNvPr>
          <p:cNvSpPr>
            <a:spLocks noChangeShapeType="1"/>
          </p:cNvSpPr>
          <p:nvPr/>
        </p:nvSpPr>
        <p:spPr bwMode="auto">
          <a:xfrm>
            <a:off x="4192588" y="3043238"/>
            <a:ext cx="0" cy="14446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3" name="Line 22">
            <a:extLst>
              <a:ext uri="{FF2B5EF4-FFF2-40B4-BE49-F238E27FC236}">
                <a16:creationId xmlns:a16="http://schemas.microsoft.com/office/drawing/2014/main" id="{7480926A-2CD3-4D74-BF6A-4192F024D2F5}"/>
              </a:ext>
            </a:extLst>
          </p:cNvPr>
          <p:cNvSpPr>
            <a:spLocks noChangeShapeType="1"/>
          </p:cNvSpPr>
          <p:nvPr/>
        </p:nvSpPr>
        <p:spPr bwMode="auto">
          <a:xfrm rot="5400000">
            <a:off x="4118769" y="3101182"/>
            <a:ext cx="0" cy="15081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4" name="Line 22">
            <a:extLst>
              <a:ext uri="{FF2B5EF4-FFF2-40B4-BE49-F238E27FC236}">
                <a16:creationId xmlns:a16="http://schemas.microsoft.com/office/drawing/2014/main" id="{0CD41E0A-DD2B-41D9-908B-5843BAD35A84}"/>
              </a:ext>
            </a:extLst>
          </p:cNvPr>
          <p:cNvSpPr>
            <a:spLocks noChangeShapeType="1"/>
          </p:cNvSpPr>
          <p:nvPr/>
        </p:nvSpPr>
        <p:spPr bwMode="auto">
          <a:xfrm>
            <a:off x="4040188" y="3186113"/>
            <a:ext cx="0" cy="115887"/>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6" name="Line 22">
            <a:extLst>
              <a:ext uri="{FF2B5EF4-FFF2-40B4-BE49-F238E27FC236}">
                <a16:creationId xmlns:a16="http://schemas.microsoft.com/office/drawing/2014/main" id="{F4529AD1-3CAF-40BE-844D-AEE6C40E2124}"/>
              </a:ext>
            </a:extLst>
          </p:cNvPr>
          <p:cNvSpPr>
            <a:spLocks noChangeShapeType="1"/>
          </p:cNvSpPr>
          <p:nvPr/>
        </p:nvSpPr>
        <p:spPr bwMode="auto">
          <a:xfrm rot="5400000">
            <a:off x="3963194" y="3242469"/>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7" name="Line 29">
            <a:extLst>
              <a:ext uri="{FF2B5EF4-FFF2-40B4-BE49-F238E27FC236}">
                <a16:creationId xmlns:a16="http://schemas.microsoft.com/office/drawing/2014/main" id="{934211B6-2396-4F81-9C4B-0E4878ABA0C8}"/>
              </a:ext>
            </a:extLst>
          </p:cNvPr>
          <p:cNvSpPr>
            <a:spLocks noChangeShapeType="1"/>
          </p:cNvSpPr>
          <p:nvPr/>
        </p:nvSpPr>
        <p:spPr bwMode="auto">
          <a:xfrm>
            <a:off x="3905250" y="3395663"/>
            <a:ext cx="1588" cy="22701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8" name="Oval 23">
            <a:extLst>
              <a:ext uri="{FF2B5EF4-FFF2-40B4-BE49-F238E27FC236}">
                <a16:creationId xmlns:a16="http://schemas.microsoft.com/office/drawing/2014/main" id="{4DE9788F-F43D-4168-A09A-8B7693C8499C}"/>
              </a:ext>
            </a:extLst>
          </p:cNvPr>
          <p:cNvSpPr>
            <a:spLocks noChangeArrowheads="1"/>
          </p:cNvSpPr>
          <p:nvPr/>
        </p:nvSpPr>
        <p:spPr bwMode="auto">
          <a:xfrm>
            <a:off x="3832225" y="3294063"/>
            <a:ext cx="128588" cy="1285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6825" name="AutoShape 32">
            <a:extLst>
              <a:ext uri="{FF2B5EF4-FFF2-40B4-BE49-F238E27FC236}">
                <a16:creationId xmlns:a16="http://schemas.microsoft.com/office/drawing/2014/main" id="{2C75A5BE-5342-4CE8-A5BD-4427610011AD}"/>
              </a:ext>
            </a:extLst>
          </p:cNvPr>
          <p:cNvSpPr>
            <a:spLocks noChangeArrowheads="1"/>
          </p:cNvSpPr>
          <p:nvPr/>
        </p:nvSpPr>
        <p:spPr bwMode="auto">
          <a:xfrm>
            <a:off x="2005013" y="4875213"/>
            <a:ext cx="2681287"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Supply of Goods = 30</a:t>
            </a:r>
            <a:endParaRPr lang="en-US" altLang="en-US" sz="2000">
              <a:solidFill>
                <a:srgbClr val="0000CC"/>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6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77826" name="Rectangle 3">
            <a:extLst>
              <a:ext uri="{FF2B5EF4-FFF2-40B4-BE49-F238E27FC236}">
                <a16:creationId xmlns:a16="http://schemas.microsoft.com/office/drawing/2014/main" id="{ED196DEF-9EB5-43BE-8DDF-B61F7D71A405}"/>
              </a:ext>
            </a:extLst>
          </p:cNvPr>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a:t>- </a:t>
            </a:r>
            <a:fld id="{1C5AB827-742A-4748-A08E-837416DF7AFF}" type="slidenum">
              <a:rPr lang="de-DE" altLang="en-US" sz="1600"/>
              <a:pPr algn="r" eaLnBrk="1" hangingPunct="1">
                <a:spcBef>
                  <a:spcPct val="0"/>
                </a:spcBef>
                <a:buClrTx/>
                <a:buFontTx/>
                <a:buNone/>
              </a:pPr>
              <a:t>62</a:t>
            </a:fld>
            <a:r>
              <a:rPr lang="de-DE" altLang="en-US" sz="1600"/>
              <a:t> -</a:t>
            </a:r>
          </a:p>
        </p:txBody>
      </p:sp>
      <p:sp>
        <p:nvSpPr>
          <p:cNvPr id="77827" name="Foliennummernplatzhalter 3">
            <a:extLst>
              <a:ext uri="{FF2B5EF4-FFF2-40B4-BE49-F238E27FC236}">
                <a16:creationId xmlns:a16="http://schemas.microsoft.com/office/drawing/2014/main" id="{310E58CD-63B2-4A6C-8F00-13D58AB5538F}"/>
              </a:ext>
            </a:extLst>
          </p:cNvPr>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0"/>
              </a:spcBef>
              <a:buClrTx/>
              <a:buFontTx/>
              <a:buNone/>
            </a:pPr>
            <a:r>
              <a:rPr lang="de-DE" altLang="en-US" sz="1600" b="1"/>
              <a:t>- </a:t>
            </a:r>
            <a:fld id="{F2EA4ED8-5C9E-41E2-AB4B-A7570F2BB969}" type="slidenum">
              <a:rPr lang="de-DE" altLang="en-US" sz="1600" b="1"/>
              <a:pPr algn="r" eaLnBrk="1" hangingPunct="1">
                <a:spcBef>
                  <a:spcPct val="0"/>
                </a:spcBef>
                <a:buClrTx/>
                <a:buFontTx/>
                <a:buNone/>
              </a:pPr>
              <a:t>62</a:t>
            </a:fld>
            <a:r>
              <a:rPr lang="de-DE" altLang="en-US" sz="1600" b="1"/>
              <a:t> -</a:t>
            </a:r>
          </a:p>
        </p:txBody>
      </p:sp>
      <p:sp>
        <p:nvSpPr>
          <p:cNvPr id="77828" name="Fußzeilenplatzhalter 4">
            <a:extLst>
              <a:ext uri="{FF2B5EF4-FFF2-40B4-BE49-F238E27FC236}">
                <a16:creationId xmlns:a16="http://schemas.microsoft.com/office/drawing/2014/main" id="{5178024E-5FFC-4B97-B14E-5F7D0EED146D}"/>
              </a:ext>
            </a:extLst>
          </p:cNvPr>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de-DE" altLang="en-US" sz="600"/>
              <a:t>Prof. Dr. Rainer Maurer</a:t>
            </a:r>
          </a:p>
        </p:txBody>
      </p:sp>
      <p:grpSp>
        <p:nvGrpSpPr>
          <p:cNvPr id="77829" name="Group 2">
            <a:extLst>
              <a:ext uri="{FF2B5EF4-FFF2-40B4-BE49-F238E27FC236}">
                <a16:creationId xmlns:a16="http://schemas.microsoft.com/office/drawing/2014/main" id="{9FC5850C-DD94-4B58-8483-0E172C3A335B}"/>
              </a:ext>
            </a:extLst>
          </p:cNvPr>
          <p:cNvGrpSpPr>
            <a:grpSpLocks/>
          </p:cNvGrpSpPr>
          <p:nvPr/>
        </p:nvGrpSpPr>
        <p:grpSpPr bwMode="auto">
          <a:xfrm>
            <a:off x="1084263" y="674688"/>
            <a:ext cx="6994525" cy="5913437"/>
            <a:chOff x="683" y="425"/>
            <a:chExt cx="4406" cy="3725"/>
          </a:xfrm>
        </p:grpSpPr>
        <p:graphicFrame>
          <p:nvGraphicFramePr>
            <p:cNvPr id="77853" name="Object 3">
              <a:extLst>
                <a:ext uri="{FF2B5EF4-FFF2-40B4-BE49-F238E27FC236}">
                  <a16:creationId xmlns:a16="http://schemas.microsoft.com/office/drawing/2014/main" id="{588C91E2-0581-4EDC-AFE7-F3EC541C775D}"/>
                </a:ext>
              </a:extLst>
            </p:cNvPr>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329020" name="Diagramm" r:id="rId4" imgW="7439057" imgH="5314950" progId="MSGraph.Chart.8">
                    <p:embed followColorScheme="full"/>
                  </p:oleObj>
                </mc:Choice>
                <mc:Fallback>
                  <p:oleObj name="Diagramm" r:id="rId4" imgW="7439057" imgH="5314950" progId="MSGraph.Chart.8">
                    <p:embed followColorScheme="full"/>
                    <p:pic>
                      <p:nvPicPr>
                        <p:cNvPr id="77853" name="Object 3">
                          <a:extLst>
                            <a:ext uri="{FF2B5EF4-FFF2-40B4-BE49-F238E27FC236}">
                              <a16:creationId xmlns:a16="http://schemas.microsoft.com/office/drawing/2014/main" id="{588C91E2-0581-4EDC-AFE7-F3EC541C775D}"/>
                            </a:ext>
                          </a:extLst>
                        </p:cNvPr>
                        <p:cNvPicPr>
                          <a:picLocks noChangeArrowheads="1"/>
                        </p:cNvPicPr>
                        <p:nvPr/>
                      </p:nvPicPr>
                      <p:blipFill>
                        <a:blip r:embed="rId5"/>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7854" name="Line 4">
              <a:extLst>
                <a:ext uri="{FF2B5EF4-FFF2-40B4-BE49-F238E27FC236}">
                  <a16:creationId xmlns:a16="http://schemas.microsoft.com/office/drawing/2014/main" id="{8A8A984C-D244-4591-9910-4145BD00381D}"/>
                </a:ext>
              </a:extLst>
            </p:cNvPr>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7855" name="Line 5">
              <a:extLst>
                <a:ext uri="{FF2B5EF4-FFF2-40B4-BE49-F238E27FC236}">
                  <a16:creationId xmlns:a16="http://schemas.microsoft.com/office/drawing/2014/main" id="{7BC43E72-92D6-4392-8364-8BF78D4448C3}"/>
                </a:ext>
              </a:extLst>
            </p:cNvPr>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a:extLst>
              <a:ext uri="{FF2B5EF4-FFF2-40B4-BE49-F238E27FC236}">
                <a16:creationId xmlns:a16="http://schemas.microsoft.com/office/drawing/2014/main" id="{B84349CF-4AB8-4C72-9DCA-652F6C3A75B7}"/>
              </a:ext>
            </a:extLst>
          </p:cNvPr>
          <p:cNvSpPr>
            <a:spLocks noGrp="1" noChangeArrowheads="1"/>
          </p:cNvSpPr>
          <p:nvPr>
            <p:ph type="title" idx="4294967295"/>
          </p:nvPr>
        </p:nvSpPr>
        <p:spPr>
          <a:xfrm>
            <a:off x="0" y="31750"/>
            <a:ext cx="9144000" cy="1100138"/>
          </a:xfrm>
        </p:spPr>
        <p:txBody>
          <a:bodyPr/>
          <a:lstStyle/>
          <a:p>
            <a:pPr eaLnBrk="1" hangingPunct="1">
              <a:defRPr/>
            </a:pPr>
            <a:r>
              <a:rPr lang="de-DE" dirty="0"/>
              <a:t>3.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77831" name="Line 19">
            <a:extLst>
              <a:ext uri="{FF2B5EF4-FFF2-40B4-BE49-F238E27FC236}">
                <a16:creationId xmlns:a16="http://schemas.microsoft.com/office/drawing/2014/main" id="{9F132FB1-5A85-4376-A5EF-05E38FCC8E88}"/>
              </a:ext>
            </a:extLst>
          </p:cNvPr>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32" name="Text Box 6">
            <a:extLst>
              <a:ext uri="{FF2B5EF4-FFF2-40B4-BE49-F238E27FC236}">
                <a16:creationId xmlns:a16="http://schemas.microsoft.com/office/drawing/2014/main" id="{AABDBBA0-7866-48F9-B971-29D62E149EB5}"/>
              </a:ext>
            </a:extLst>
          </p:cNvPr>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77833" name="Text Box 8">
            <a:extLst>
              <a:ext uri="{FF2B5EF4-FFF2-40B4-BE49-F238E27FC236}">
                <a16:creationId xmlns:a16="http://schemas.microsoft.com/office/drawing/2014/main" id="{4E3D6D09-0811-4A1B-A890-85B0226C1909}"/>
              </a:ext>
            </a:extLst>
          </p:cNvPr>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77834" name="AutoShape 21">
            <a:extLst>
              <a:ext uri="{FF2B5EF4-FFF2-40B4-BE49-F238E27FC236}">
                <a16:creationId xmlns:a16="http://schemas.microsoft.com/office/drawing/2014/main" id="{DB124BA2-BFD8-4537-B846-AEE6A6900E0E}"/>
              </a:ext>
            </a:extLst>
          </p:cNvPr>
          <p:cNvSpPr>
            <a:spLocks noChangeArrowheads="1"/>
          </p:cNvSpPr>
          <p:nvPr/>
        </p:nvSpPr>
        <p:spPr bwMode="auto">
          <a:xfrm>
            <a:off x="5314950" y="3273425"/>
            <a:ext cx="3663950" cy="1333500"/>
          </a:xfrm>
          <a:prstGeom prst="roundRect">
            <a:avLst>
              <a:gd name="adj" fmla="val 12495"/>
            </a:avLst>
          </a:prstGeom>
          <a:solidFill>
            <a:srgbClr val="FFFF99"/>
          </a:solidFill>
          <a:ln w="50800">
            <a:solidFill>
              <a:srgbClr val="FF0000"/>
            </a:solidFill>
            <a:round/>
            <a:headEnd/>
            <a:tailEnd/>
          </a:ln>
        </p:spPr>
        <p:txBody>
          <a:bodyPr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r>
              <a:rPr lang="de-DE" altLang="en-US" sz="2000">
                <a:solidFill>
                  <a:schemeClr val="bg1"/>
                </a:solidFill>
              </a:rPr>
              <a:t>We observe this kind of ad-justment process if supply is larger than the equilibrium value of Y=20</a:t>
            </a:r>
            <a:endParaRPr lang="en-US" altLang="en-US" sz="2000">
              <a:solidFill>
                <a:schemeClr val="bg1"/>
              </a:solidFill>
            </a:endParaRPr>
          </a:p>
        </p:txBody>
      </p:sp>
      <p:sp>
        <p:nvSpPr>
          <p:cNvPr id="77835" name="Line 29">
            <a:extLst>
              <a:ext uri="{FF2B5EF4-FFF2-40B4-BE49-F238E27FC236}">
                <a16:creationId xmlns:a16="http://schemas.microsoft.com/office/drawing/2014/main" id="{7FC6C63E-1A21-400C-8F68-75F2DA7A532E}"/>
              </a:ext>
            </a:extLst>
          </p:cNvPr>
          <p:cNvSpPr>
            <a:spLocks noChangeShapeType="1"/>
          </p:cNvSpPr>
          <p:nvPr/>
        </p:nvSpPr>
        <p:spPr bwMode="auto">
          <a:xfrm>
            <a:off x="5016500" y="2195513"/>
            <a:ext cx="25400" cy="34432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36" name="Oval 23">
            <a:extLst>
              <a:ext uri="{FF2B5EF4-FFF2-40B4-BE49-F238E27FC236}">
                <a16:creationId xmlns:a16="http://schemas.microsoft.com/office/drawing/2014/main" id="{99BE894D-6611-4F48-A079-5A906189532B}"/>
              </a:ext>
            </a:extLst>
          </p:cNvPr>
          <p:cNvSpPr>
            <a:spLocks noChangeArrowheads="1"/>
          </p:cNvSpPr>
          <p:nvPr/>
        </p:nvSpPr>
        <p:spPr bwMode="auto">
          <a:xfrm>
            <a:off x="4953000" y="2139950"/>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7837" name="AutoShape 31">
            <a:extLst>
              <a:ext uri="{FF2B5EF4-FFF2-40B4-BE49-F238E27FC236}">
                <a16:creationId xmlns:a16="http://schemas.microsoft.com/office/drawing/2014/main" id="{B807D5A8-D4DD-4AB5-B842-4326FFE71CC6}"/>
              </a:ext>
            </a:extLst>
          </p:cNvPr>
          <p:cNvSpPr>
            <a:spLocks/>
          </p:cNvSpPr>
          <p:nvPr/>
        </p:nvSpPr>
        <p:spPr bwMode="auto">
          <a:xfrm rot="-5400000">
            <a:off x="2666207" y="4391818"/>
            <a:ext cx="234950" cy="2246313"/>
          </a:xfrm>
          <a:prstGeom prst="rightBrace">
            <a:avLst>
              <a:gd name="adj1" fmla="val 60153"/>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7838" name="Text Box 16">
            <a:extLst>
              <a:ext uri="{FF2B5EF4-FFF2-40B4-BE49-F238E27FC236}">
                <a16:creationId xmlns:a16="http://schemas.microsoft.com/office/drawing/2014/main" id="{B49F9AD4-AADC-400A-AC83-2CA307C73772}"/>
              </a:ext>
            </a:extLst>
          </p:cNvPr>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77839" name="Line 17">
            <a:extLst>
              <a:ext uri="{FF2B5EF4-FFF2-40B4-BE49-F238E27FC236}">
                <a16:creationId xmlns:a16="http://schemas.microsoft.com/office/drawing/2014/main" id="{8AC97AC1-1CB0-4481-98E8-59DE35EF9B51}"/>
              </a:ext>
            </a:extLst>
          </p:cNvPr>
          <p:cNvSpPr>
            <a:spLocks noChangeShapeType="1"/>
          </p:cNvSpPr>
          <p:nvPr/>
        </p:nvSpPr>
        <p:spPr bwMode="auto">
          <a:xfrm flipV="1">
            <a:off x="1606550" y="1798638"/>
            <a:ext cx="5332413"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40" name="Line 22">
            <a:extLst>
              <a:ext uri="{FF2B5EF4-FFF2-40B4-BE49-F238E27FC236}">
                <a16:creationId xmlns:a16="http://schemas.microsoft.com/office/drawing/2014/main" id="{AF98D9D7-07B6-4E0C-888C-B2A76754BD35}"/>
              </a:ext>
            </a:extLst>
          </p:cNvPr>
          <p:cNvSpPr>
            <a:spLocks noChangeShapeType="1"/>
          </p:cNvSpPr>
          <p:nvPr/>
        </p:nvSpPr>
        <p:spPr bwMode="auto">
          <a:xfrm rot="5400000">
            <a:off x="4731544" y="2497932"/>
            <a:ext cx="0" cy="57626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41" name="Line 22">
            <a:extLst>
              <a:ext uri="{FF2B5EF4-FFF2-40B4-BE49-F238E27FC236}">
                <a16:creationId xmlns:a16="http://schemas.microsoft.com/office/drawing/2014/main" id="{36CCAF02-73B5-4E33-9A9C-AE755595FDBA}"/>
              </a:ext>
            </a:extLst>
          </p:cNvPr>
          <p:cNvSpPr>
            <a:spLocks noChangeShapeType="1"/>
          </p:cNvSpPr>
          <p:nvPr/>
        </p:nvSpPr>
        <p:spPr bwMode="auto">
          <a:xfrm>
            <a:off x="4459288" y="2786063"/>
            <a:ext cx="0" cy="2889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42" name="Line 22">
            <a:extLst>
              <a:ext uri="{FF2B5EF4-FFF2-40B4-BE49-F238E27FC236}">
                <a16:creationId xmlns:a16="http://schemas.microsoft.com/office/drawing/2014/main" id="{87662998-374A-45F8-802B-AE3842757F3D}"/>
              </a:ext>
            </a:extLst>
          </p:cNvPr>
          <p:cNvSpPr>
            <a:spLocks noChangeShapeType="1"/>
          </p:cNvSpPr>
          <p:nvPr/>
        </p:nvSpPr>
        <p:spPr bwMode="auto">
          <a:xfrm rot="5400000">
            <a:off x="4308476" y="2911475"/>
            <a:ext cx="0" cy="3016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43" name="Line 22">
            <a:extLst>
              <a:ext uri="{FF2B5EF4-FFF2-40B4-BE49-F238E27FC236}">
                <a16:creationId xmlns:a16="http://schemas.microsoft.com/office/drawing/2014/main" id="{6E956D57-11E5-429A-8084-EB37486FB16C}"/>
              </a:ext>
            </a:extLst>
          </p:cNvPr>
          <p:cNvSpPr>
            <a:spLocks noChangeShapeType="1"/>
          </p:cNvSpPr>
          <p:nvPr/>
        </p:nvSpPr>
        <p:spPr bwMode="auto">
          <a:xfrm>
            <a:off x="4192588" y="3043238"/>
            <a:ext cx="0" cy="14446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44" name="Line 22">
            <a:extLst>
              <a:ext uri="{FF2B5EF4-FFF2-40B4-BE49-F238E27FC236}">
                <a16:creationId xmlns:a16="http://schemas.microsoft.com/office/drawing/2014/main" id="{462233D1-B996-4F1E-A796-21459749F374}"/>
              </a:ext>
            </a:extLst>
          </p:cNvPr>
          <p:cNvSpPr>
            <a:spLocks noChangeShapeType="1"/>
          </p:cNvSpPr>
          <p:nvPr/>
        </p:nvSpPr>
        <p:spPr bwMode="auto">
          <a:xfrm rot="5400000">
            <a:off x="4118769" y="3101182"/>
            <a:ext cx="0" cy="15081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45" name="Line 22">
            <a:extLst>
              <a:ext uri="{FF2B5EF4-FFF2-40B4-BE49-F238E27FC236}">
                <a16:creationId xmlns:a16="http://schemas.microsoft.com/office/drawing/2014/main" id="{9E56DEE4-AB61-4E4A-A533-A73B96DF1D27}"/>
              </a:ext>
            </a:extLst>
          </p:cNvPr>
          <p:cNvSpPr>
            <a:spLocks noChangeShapeType="1"/>
          </p:cNvSpPr>
          <p:nvPr/>
        </p:nvSpPr>
        <p:spPr bwMode="auto">
          <a:xfrm>
            <a:off x="4040188" y="3186113"/>
            <a:ext cx="0" cy="115887"/>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46" name="Line 22">
            <a:extLst>
              <a:ext uri="{FF2B5EF4-FFF2-40B4-BE49-F238E27FC236}">
                <a16:creationId xmlns:a16="http://schemas.microsoft.com/office/drawing/2014/main" id="{C6C0ABFC-2F40-44C5-94D4-240BA9FC66EA}"/>
              </a:ext>
            </a:extLst>
          </p:cNvPr>
          <p:cNvSpPr>
            <a:spLocks noChangeShapeType="1"/>
          </p:cNvSpPr>
          <p:nvPr/>
        </p:nvSpPr>
        <p:spPr bwMode="auto">
          <a:xfrm rot="5400000">
            <a:off x="3963194" y="3242469"/>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47" name="Line 29">
            <a:extLst>
              <a:ext uri="{FF2B5EF4-FFF2-40B4-BE49-F238E27FC236}">
                <a16:creationId xmlns:a16="http://schemas.microsoft.com/office/drawing/2014/main" id="{F5D49DBC-6C84-46AD-973F-E9EB5983866E}"/>
              </a:ext>
            </a:extLst>
          </p:cNvPr>
          <p:cNvSpPr>
            <a:spLocks noChangeShapeType="1"/>
          </p:cNvSpPr>
          <p:nvPr/>
        </p:nvSpPr>
        <p:spPr bwMode="auto">
          <a:xfrm>
            <a:off x="3905250" y="3395663"/>
            <a:ext cx="1588" cy="22701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48" name="AutoShape 32">
            <a:extLst>
              <a:ext uri="{FF2B5EF4-FFF2-40B4-BE49-F238E27FC236}">
                <a16:creationId xmlns:a16="http://schemas.microsoft.com/office/drawing/2014/main" id="{4F6401CD-BEC8-4383-9CFD-812B0138A2CB}"/>
              </a:ext>
            </a:extLst>
          </p:cNvPr>
          <p:cNvSpPr>
            <a:spLocks noChangeArrowheads="1"/>
          </p:cNvSpPr>
          <p:nvPr/>
        </p:nvSpPr>
        <p:spPr bwMode="auto">
          <a:xfrm>
            <a:off x="2005013" y="4875213"/>
            <a:ext cx="2681287"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Supply of Goods = 20</a:t>
            </a:r>
            <a:endParaRPr lang="en-US" altLang="en-US" sz="2000">
              <a:solidFill>
                <a:srgbClr val="0000CC"/>
              </a:solidFill>
            </a:endParaRPr>
          </a:p>
        </p:txBody>
      </p:sp>
      <p:sp>
        <p:nvSpPr>
          <p:cNvPr id="77849" name="AutoShape 31">
            <a:extLst>
              <a:ext uri="{FF2B5EF4-FFF2-40B4-BE49-F238E27FC236}">
                <a16:creationId xmlns:a16="http://schemas.microsoft.com/office/drawing/2014/main" id="{EDAA7332-BB95-4900-8DDC-29D4A927857B}"/>
              </a:ext>
            </a:extLst>
          </p:cNvPr>
          <p:cNvSpPr>
            <a:spLocks/>
          </p:cNvSpPr>
          <p:nvPr/>
        </p:nvSpPr>
        <p:spPr bwMode="auto">
          <a:xfrm flipH="1">
            <a:off x="920750" y="3332163"/>
            <a:ext cx="234950" cy="2282825"/>
          </a:xfrm>
          <a:prstGeom prst="rightBrace">
            <a:avLst>
              <a:gd name="adj1" fmla="val 60097"/>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7850" name="AutoShape 32">
            <a:extLst>
              <a:ext uri="{FF2B5EF4-FFF2-40B4-BE49-F238E27FC236}">
                <a16:creationId xmlns:a16="http://schemas.microsoft.com/office/drawing/2014/main" id="{D9151DF8-6722-4CB3-9ABA-9E232A567876}"/>
              </a:ext>
            </a:extLst>
          </p:cNvPr>
          <p:cNvSpPr>
            <a:spLocks noChangeArrowheads="1"/>
          </p:cNvSpPr>
          <p:nvPr/>
        </p:nvSpPr>
        <p:spPr bwMode="auto">
          <a:xfrm rot="-5400000">
            <a:off x="-904082" y="3929857"/>
            <a:ext cx="2938463"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eaLnBrk="1" hangingPunct="1">
              <a:spcBef>
                <a:spcPct val="0"/>
              </a:spcBef>
              <a:buClrTx/>
              <a:buFontTx/>
              <a:buNone/>
            </a:pPr>
            <a:r>
              <a:rPr lang="en-US" altLang="en-US" sz="2000">
                <a:solidFill>
                  <a:schemeClr val="bg1"/>
                </a:solidFill>
              </a:rPr>
              <a:t>Demand for Goods = 20</a:t>
            </a:r>
            <a:endParaRPr lang="en-US" altLang="en-US" sz="2000">
              <a:solidFill>
                <a:srgbClr val="0000CC"/>
              </a:solidFill>
            </a:endParaRPr>
          </a:p>
        </p:txBody>
      </p:sp>
      <p:sp>
        <p:nvSpPr>
          <p:cNvPr id="77851" name="Line 26">
            <a:extLst>
              <a:ext uri="{FF2B5EF4-FFF2-40B4-BE49-F238E27FC236}">
                <a16:creationId xmlns:a16="http://schemas.microsoft.com/office/drawing/2014/main" id="{54F0D1A4-8FC6-4CEB-B607-4BB66A4082F6}"/>
              </a:ext>
            </a:extLst>
          </p:cNvPr>
          <p:cNvSpPr>
            <a:spLocks noChangeShapeType="1"/>
          </p:cNvSpPr>
          <p:nvPr/>
        </p:nvSpPr>
        <p:spPr bwMode="auto">
          <a:xfrm rot="5400000">
            <a:off x="2520157" y="1991518"/>
            <a:ext cx="0" cy="2728913"/>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852" name="Oval 22">
            <a:extLst>
              <a:ext uri="{FF2B5EF4-FFF2-40B4-BE49-F238E27FC236}">
                <a16:creationId xmlns:a16="http://schemas.microsoft.com/office/drawing/2014/main" id="{11A519F0-7DAA-4613-95F7-2742A86BF8B8}"/>
              </a:ext>
            </a:extLst>
          </p:cNvPr>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lgn="l" eaLnBrk="0" hangingPunct="0">
              <a:spcBef>
                <a:spcPct val="20000"/>
              </a:spcBef>
              <a:buClr>
                <a:srgbClr val="FF0000"/>
              </a:buClr>
              <a:buFont typeface="Arial Unicode MS" panose="020B0604020202020204" pitchFamily="34" charset="-128"/>
              <a:buChar char="➤"/>
              <a:defRPr sz="2400">
                <a:solidFill>
                  <a:schemeClr val="tx1"/>
                </a:solidFill>
                <a:latin typeface="Arial" panose="020B0604020202020204" pitchFamily="34" charset="0"/>
              </a:defRPr>
            </a:lvl1pPr>
            <a:lvl2pPr marL="742950" indent="-285750" algn="l" eaLnBrk="0" hangingPunct="0">
              <a:spcBef>
                <a:spcPct val="20000"/>
              </a:spcBef>
              <a:buClr>
                <a:srgbClr val="FF0000"/>
              </a:buClr>
              <a:buFont typeface="Arial Unicode MS" panose="020B0604020202020204" pitchFamily="34" charset="-128"/>
              <a:buChar char="■"/>
              <a:defRPr sz="2200">
                <a:solidFill>
                  <a:schemeClr val="tx1"/>
                </a:solidFill>
                <a:latin typeface="Arial" panose="020B0604020202020204" pitchFamily="34" charset="0"/>
              </a:defRPr>
            </a:lvl2pPr>
            <a:lvl3pPr marL="1143000" indent="-228600" algn="l" eaLnBrk="0" hangingPunct="0">
              <a:spcBef>
                <a:spcPct val="20000"/>
              </a:spcBef>
              <a:buClr>
                <a:srgbClr val="FF0000"/>
              </a:buClr>
              <a:buSzPct val="120000"/>
              <a:buFont typeface="Arial Unicode MS" panose="020B0604020202020204" pitchFamily="34" charset="-128"/>
              <a:buChar char="◆"/>
              <a:defRPr sz="2000">
                <a:solidFill>
                  <a:schemeClr val="tx1"/>
                </a:solidFill>
                <a:latin typeface="Arial" panose="020B0604020202020204" pitchFamily="34" charset="0"/>
              </a:defRPr>
            </a:lvl3pPr>
            <a:lvl4pPr marL="1600200" indent="-228600" algn="l" eaLnBrk="0" hangingPunct="0">
              <a:spcBef>
                <a:spcPct val="20000"/>
              </a:spcBef>
              <a:buClr>
                <a:srgbClr val="FF0000"/>
              </a:buClr>
              <a:buSzPct val="80000"/>
              <a:buFont typeface="Wingdings" panose="05000000000000000000" pitchFamily="2" charset="2"/>
              <a:buChar char="­"/>
              <a:defRPr sz="2000">
                <a:solidFill>
                  <a:schemeClr val="tx1"/>
                </a:solidFill>
                <a:latin typeface="Arial" panose="020B0604020202020204" pitchFamily="34" charset="0"/>
              </a:defRPr>
            </a:lvl4pPr>
            <a:lvl5pPr marL="2057400" indent="-228600" algn="l" eaLnBrk="0" hangingPunct="0">
              <a:spcBef>
                <a:spcPct val="20000"/>
              </a:spcBef>
              <a:buClr>
                <a:srgbClr val="FF0000"/>
              </a:buClr>
              <a:buSzPct val="60000"/>
              <a:buFont typeface="Wingdings" panose="05000000000000000000" pitchFamily="2" charset="2"/>
              <a:buChar char="l"/>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rgbClr val="FF0000"/>
              </a:buClr>
              <a:buSzPct val="60000"/>
              <a:buFont typeface="Wingdings" panose="05000000000000000000" pitchFamily="2" charset="2"/>
              <a:buChar char="l"/>
              <a:defRPr sz="2000">
                <a:solidFill>
                  <a:schemeClr val="tx1"/>
                </a:solidFill>
                <a:latin typeface="Arial" panose="020B0604020202020204"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ransition spd="slow"/>
</p:sld>
</file>

<file path=ppt/slides/slide63.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8601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C292F7F-8B25-48BC-9C3A-E0742F2C9C80}" type="slidenum">
              <a:rPr lang="de-DE" altLang="en-US" sz="1600" smtClean="0"/>
              <a:pPr>
                <a:spcBef>
                  <a:spcPct val="0"/>
                </a:spcBef>
                <a:buClrTx/>
                <a:buFontTx/>
                <a:buNone/>
              </a:pPr>
              <a:t>63</a:t>
            </a:fld>
            <a:r>
              <a:rPr lang="de-DE" altLang="en-US" sz="1600"/>
              <a:t> -</a:t>
            </a:r>
          </a:p>
        </p:txBody>
      </p:sp>
      <p:sp>
        <p:nvSpPr>
          <p:cNvPr id="8601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B9C4F6F-58CB-4650-B79C-1A5D7C8E79DB}" type="slidenum">
              <a:rPr lang="de-DE" altLang="en-US" sz="1600" b="1"/>
              <a:pPr algn="r" eaLnBrk="1" hangingPunct="1">
                <a:spcBef>
                  <a:spcPct val="0"/>
                </a:spcBef>
                <a:buClrTx/>
                <a:buFontTx/>
                <a:buNone/>
              </a:pPr>
              <a:t>63</a:t>
            </a:fld>
            <a:r>
              <a:rPr lang="de-DE" altLang="en-US" sz="1600" b="1"/>
              <a:t> -</a:t>
            </a:r>
          </a:p>
        </p:txBody>
      </p:sp>
      <p:sp>
        <p:nvSpPr>
          <p:cNvPr id="8602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529474"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86022" name="Rectangle 3"/>
          <p:cNvSpPr>
            <a:spLocks noGrp="1" noChangeArrowheads="1"/>
          </p:cNvSpPr>
          <p:nvPr>
            <p:ph type="body" idx="4294967295"/>
          </p:nvPr>
        </p:nvSpPr>
        <p:spPr>
          <a:xfrm>
            <a:off x="431800" y="1722438"/>
            <a:ext cx="8516938" cy="5135562"/>
          </a:xfrm>
          <a:noFill/>
        </p:spPr>
        <p:txBody>
          <a:bodyPr/>
          <a:lstStyle/>
          <a:p>
            <a:pPr marL="0" indent="0" eaLnBrk="1" hangingPunct="1">
              <a:buNone/>
            </a:pPr>
            <a:r>
              <a:rPr lang="en-US" altLang="en-US" dirty="0">
                <a:solidFill>
                  <a:srgbClr val="00FF00"/>
                </a:solidFill>
              </a:rPr>
              <a:t>1. Excess demand</a:t>
            </a:r>
            <a:r>
              <a:rPr lang="en-US" altLang="en-US" dirty="0"/>
              <a:t>:</a:t>
            </a:r>
          </a:p>
          <a:p>
            <a:pPr marL="571500" indent="-571500" eaLnBrk="1" hangingPunct="1"/>
            <a:endParaRPr lang="en-US" altLang="en-US" dirty="0"/>
          </a:p>
          <a:p>
            <a:pPr marL="971550" lvl="1" indent="-571500" eaLnBrk="1" hangingPunct="1"/>
            <a:r>
              <a:rPr lang="en-US" altLang="en-US" dirty="0"/>
              <a:t>What happens, if </a:t>
            </a:r>
            <a:r>
              <a:rPr lang="en-US" altLang="en-US" dirty="0">
                <a:solidFill>
                  <a:srgbClr val="00FF00"/>
                </a:solidFill>
              </a:rPr>
              <a:t>supply of goods </a:t>
            </a:r>
            <a:r>
              <a:rPr lang="en-US" altLang="en-US" dirty="0"/>
              <a:t>is </a:t>
            </a:r>
            <a:r>
              <a:rPr lang="en-US" altLang="en-US" dirty="0">
                <a:solidFill>
                  <a:srgbClr val="FFC000"/>
                </a:solidFill>
              </a:rPr>
              <a:t>smaller</a:t>
            </a:r>
            <a:r>
              <a:rPr lang="en-US" altLang="en-US" dirty="0"/>
              <a:t> than the equilibrium value Y=20 ?</a:t>
            </a:r>
          </a:p>
          <a:p>
            <a:pPr marL="571500" indent="-571500" eaLnBrk="1" hangingPunct="1"/>
            <a:endParaRPr lang="en-US" altLang="en-US" dirty="0"/>
          </a:p>
        </p:txBody>
      </p:sp>
    </p:spTree>
    <p:extLst>
      <p:ext uri="{BB962C8B-B14F-4D97-AF65-F5344CB8AC3E}">
        <p14:creationId xmlns:p14="http://schemas.microsoft.com/office/powerpoint/2010/main" val="74572246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7987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A7E886D-9143-4C9F-AB98-5221ADA901DB}" type="slidenum">
              <a:rPr lang="de-DE" altLang="en-US" sz="1600" smtClean="0"/>
              <a:pPr>
                <a:spcBef>
                  <a:spcPct val="0"/>
                </a:spcBef>
                <a:buClrTx/>
                <a:buFontTx/>
                <a:buNone/>
              </a:pPr>
              <a:t>64</a:t>
            </a:fld>
            <a:r>
              <a:rPr lang="de-DE" altLang="en-US" sz="1600"/>
              <a:t> -</a:t>
            </a:r>
          </a:p>
        </p:txBody>
      </p:sp>
      <p:sp>
        <p:nvSpPr>
          <p:cNvPr id="7987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C52B7DC-941B-41F9-B0FC-D59DC79B5802}" type="slidenum">
              <a:rPr lang="de-DE" altLang="en-US" sz="1600" b="1"/>
              <a:pPr algn="r" eaLnBrk="1" hangingPunct="1">
                <a:spcBef>
                  <a:spcPct val="0"/>
                </a:spcBef>
                <a:buClrTx/>
                <a:buFontTx/>
                <a:buNone/>
              </a:pPr>
              <a:t>64</a:t>
            </a:fld>
            <a:r>
              <a:rPr lang="de-DE" altLang="en-US" sz="1600" b="1"/>
              <a:t> -</a:t>
            </a:r>
          </a:p>
        </p:txBody>
      </p:sp>
      <p:sp>
        <p:nvSpPr>
          <p:cNvPr id="7987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79877" name="Group 2"/>
          <p:cNvGrpSpPr>
            <a:grpSpLocks/>
          </p:cNvGrpSpPr>
          <p:nvPr/>
        </p:nvGrpSpPr>
        <p:grpSpPr bwMode="auto">
          <a:xfrm>
            <a:off x="1084263" y="674688"/>
            <a:ext cx="6994525" cy="5913437"/>
            <a:chOff x="683" y="425"/>
            <a:chExt cx="4406" cy="3725"/>
          </a:xfrm>
        </p:grpSpPr>
        <p:graphicFrame>
          <p:nvGraphicFramePr>
            <p:cNvPr id="79891"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80369"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9892"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9893"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79879" name="Line 19"/>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9880" name="Text Box 6"/>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79881" name="Text Box 8"/>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79882" name="AutoShape 21"/>
          <p:cNvSpPr>
            <a:spLocks noChangeArrowheads="1"/>
          </p:cNvSpPr>
          <p:nvPr/>
        </p:nvSpPr>
        <p:spPr bwMode="auto">
          <a:xfrm>
            <a:off x="5634038" y="3273425"/>
            <a:ext cx="3344862" cy="1092200"/>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What happens, if supply of goods is </a:t>
            </a:r>
            <a:r>
              <a:rPr lang="en-US" altLang="en-US" sz="2000" dirty="0">
                <a:solidFill>
                  <a:srgbClr val="FF0000"/>
                </a:solidFill>
              </a:rPr>
              <a:t>smaller</a:t>
            </a:r>
            <a:r>
              <a:rPr lang="en-US" altLang="en-US" sz="2000" dirty="0">
                <a:solidFill>
                  <a:schemeClr val="bg1"/>
                </a:solidFill>
              </a:rPr>
              <a:t> than the equilibrium value Y=20 ?</a:t>
            </a:r>
          </a:p>
        </p:txBody>
      </p:sp>
      <p:sp>
        <p:nvSpPr>
          <p:cNvPr id="79883" name="Line 29"/>
          <p:cNvSpPr>
            <a:spLocks noChangeShapeType="1"/>
          </p:cNvSpPr>
          <p:nvPr/>
        </p:nvSpPr>
        <p:spPr bwMode="auto">
          <a:xfrm>
            <a:off x="2771775" y="3894138"/>
            <a:ext cx="0" cy="174466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9884" name="AutoShape 31"/>
          <p:cNvSpPr>
            <a:spLocks/>
          </p:cNvSpPr>
          <p:nvPr/>
        </p:nvSpPr>
        <p:spPr bwMode="auto">
          <a:xfrm rot="-5400000">
            <a:off x="2094707" y="4963318"/>
            <a:ext cx="234950" cy="1103313"/>
          </a:xfrm>
          <a:prstGeom prst="rightBrace">
            <a:avLst>
              <a:gd name="adj1" fmla="val 60112"/>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9885" name="AutoShape 32"/>
          <p:cNvSpPr>
            <a:spLocks noChangeArrowheads="1"/>
          </p:cNvSpPr>
          <p:nvPr/>
        </p:nvSpPr>
        <p:spPr bwMode="auto">
          <a:xfrm>
            <a:off x="1162050" y="4911725"/>
            <a:ext cx="2681288"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Supply of Goods = 10</a:t>
            </a:r>
            <a:endParaRPr lang="en-US" altLang="en-US" sz="2000">
              <a:solidFill>
                <a:srgbClr val="0000CC"/>
              </a:solidFill>
            </a:endParaRPr>
          </a:p>
        </p:txBody>
      </p:sp>
      <p:sp>
        <p:nvSpPr>
          <p:cNvPr id="79886" name="Text Box 16"/>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79887" name="Line 17"/>
          <p:cNvSpPr>
            <a:spLocks noChangeShapeType="1"/>
          </p:cNvSpPr>
          <p:nvPr/>
        </p:nvSpPr>
        <p:spPr bwMode="auto">
          <a:xfrm flipV="1">
            <a:off x="1606550" y="1798638"/>
            <a:ext cx="5332413"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9888" name="Oval 22"/>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1" name="Line 26"/>
          <p:cNvSpPr>
            <a:spLocks noChangeShapeType="1"/>
          </p:cNvSpPr>
          <p:nvPr/>
        </p:nvSpPr>
        <p:spPr bwMode="auto">
          <a:xfrm rot="5400000">
            <a:off x="2203451" y="3351212"/>
            <a:ext cx="0" cy="112077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9890" name="Oval 23"/>
          <p:cNvSpPr>
            <a:spLocks noChangeArrowheads="1"/>
          </p:cNvSpPr>
          <p:nvPr/>
        </p:nvSpPr>
        <p:spPr bwMode="auto">
          <a:xfrm>
            <a:off x="2697163" y="3829050"/>
            <a:ext cx="128587"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65.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8089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43F54F0-B4AB-4226-90A9-3885BEEF59E5}" type="slidenum">
              <a:rPr lang="de-DE" altLang="en-US" sz="1600" smtClean="0"/>
              <a:pPr>
                <a:spcBef>
                  <a:spcPct val="0"/>
                </a:spcBef>
                <a:buClrTx/>
                <a:buFontTx/>
                <a:buNone/>
              </a:pPr>
              <a:t>65</a:t>
            </a:fld>
            <a:r>
              <a:rPr lang="de-DE" altLang="en-US" sz="1600"/>
              <a:t> -</a:t>
            </a:r>
          </a:p>
        </p:txBody>
      </p:sp>
      <p:sp>
        <p:nvSpPr>
          <p:cNvPr id="8089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99AE56D4-172E-4FA6-ABD7-BFBCC0B56122}" type="slidenum">
              <a:rPr lang="de-DE" altLang="en-US" sz="1600" b="1"/>
              <a:pPr algn="r" eaLnBrk="1" hangingPunct="1">
                <a:spcBef>
                  <a:spcPct val="0"/>
                </a:spcBef>
                <a:buClrTx/>
                <a:buFontTx/>
                <a:buNone/>
              </a:pPr>
              <a:t>65</a:t>
            </a:fld>
            <a:r>
              <a:rPr lang="de-DE" altLang="en-US" sz="1600" b="1"/>
              <a:t> -</a:t>
            </a:r>
          </a:p>
        </p:txBody>
      </p:sp>
      <p:sp>
        <p:nvSpPr>
          <p:cNvPr id="8090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80901" name="Group 2"/>
          <p:cNvGrpSpPr>
            <a:grpSpLocks/>
          </p:cNvGrpSpPr>
          <p:nvPr/>
        </p:nvGrpSpPr>
        <p:grpSpPr bwMode="auto">
          <a:xfrm>
            <a:off x="1084263" y="674688"/>
            <a:ext cx="6994525" cy="5913437"/>
            <a:chOff x="683" y="425"/>
            <a:chExt cx="4406" cy="3725"/>
          </a:xfrm>
        </p:grpSpPr>
        <p:graphicFrame>
          <p:nvGraphicFramePr>
            <p:cNvPr id="80919"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81396"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0920"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0921"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80903" name="Text Box 16"/>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80904" name="Line 17"/>
          <p:cNvSpPr>
            <a:spLocks noChangeShapeType="1"/>
          </p:cNvSpPr>
          <p:nvPr/>
        </p:nvSpPr>
        <p:spPr bwMode="auto">
          <a:xfrm flipV="1">
            <a:off x="1606550" y="1798638"/>
            <a:ext cx="5332413"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0905" name="Line 19"/>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0906" name="Oval 22"/>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0907" name="Text Box 6"/>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80908" name="Text Box 8"/>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27" name="AutoShape 31"/>
          <p:cNvSpPr>
            <a:spLocks/>
          </p:cNvSpPr>
          <p:nvPr/>
        </p:nvSpPr>
        <p:spPr bwMode="auto">
          <a:xfrm flipH="1">
            <a:off x="920750" y="3894138"/>
            <a:ext cx="234950" cy="1720850"/>
          </a:xfrm>
          <a:prstGeom prst="rightBrace">
            <a:avLst>
              <a:gd name="adj1" fmla="val 60120"/>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9" name="AutoShape 32"/>
          <p:cNvSpPr>
            <a:spLocks noChangeArrowheads="1"/>
          </p:cNvSpPr>
          <p:nvPr/>
        </p:nvSpPr>
        <p:spPr bwMode="auto">
          <a:xfrm rot="-5400000">
            <a:off x="-344488" y="4422776"/>
            <a:ext cx="1584325" cy="704850"/>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Demand for Goods = 15</a:t>
            </a:r>
            <a:endParaRPr lang="en-US" altLang="en-US" sz="2000">
              <a:solidFill>
                <a:srgbClr val="0000CC"/>
              </a:solidFill>
            </a:endParaRPr>
          </a:p>
        </p:txBody>
      </p:sp>
      <p:sp>
        <p:nvSpPr>
          <p:cNvPr id="28" name="AutoShape 30"/>
          <p:cNvSpPr>
            <a:spLocks/>
          </p:cNvSpPr>
          <p:nvPr/>
        </p:nvSpPr>
        <p:spPr bwMode="auto">
          <a:xfrm>
            <a:off x="2808288" y="3944938"/>
            <a:ext cx="206375" cy="523875"/>
          </a:xfrm>
          <a:prstGeom prst="rightBrace">
            <a:avLst>
              <a:gd name="adj1" fmla="val 2115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30" name="AutoShape 32"/>
          <p:cNvSpPr>
            <a:spLocks noChangeArrowheads="1"/>
          </p:cNvSpPr>
          <p:nvPr/>
        </p:nvSpPr>
        <p:spPr bwMode="auto">
          <a:xfrm>
            <a:off x="3090863" y="4030663"/>
            <a:ext cx="2543175"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Excess Demand = 5</a:t>
            </a:r>
            <a:endParaRPr lang="en-US" altLang="en-US" sz="2000">
              <a:solidFill>
                <a:srgbClr val="0000CC"/>
              </a:solidFill>
            </a:endParaRPr>
          </a:p>
        </p:txBody>
      </p:sp>
      <p:sp>
        <p:nvSpPr>
          <p:cNvPr id="31" name="Line 26"/>
          <p:cNvSpPr>
            <a:spLocks noChangeShapeType="1"/>
          </p:cNvSpPr>
          <p:nvPr/>
        </p:nvSpPr>
        <p:spPr bwMode="auto">
          <a:xfrm rot="5400000">
            <a:off x="2225676" y="3328987"/>
            <a:ext cx="0" cy="11652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0914" name="AutoShape 21"/>
          <p:cNvSpPr>
            <a:spLocks noChangeArrowheads="1"/>
          </p:cNvSpPr>
          <p:nvPr/>
        </p:nvSpPr>
        <p:spPr bwMode="auto">
          <a:xfrm>
            <a:off x="5761038" y="3663950"/>
            <a:ext cx="3297237" cy="1317625"/>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Since supply (GDP) adjusts to demand, supply grows to the higher demand level Y=15</a:t>
            </a:r>
          </a:p>
        </p:txBody>
      </p:sp>
      <p:sp>
        <p:nvSpPr>
          <p:cNvPr id="80915" name="Line 29"/>
          <p:cNvSpPr>
            <a:spLocks noChangeShapeType="1"/>
          </p:cNvSpPr>
          <p:nvPr/>
        </p:nvSpPr>
        <p:spPr bwMode="auto">
          <a:xfrm>
            <a:off x="2763838" y="3894138"/>
            <a:ext cx="0" cy="174466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0916" name="Oval 23"/>
          <p:cNvSpPr>
            <a:spLocks noChangeArrowheads="1"/>
          </p:cNvSpPr>
          <p:nvPr/>
        </p:nvSpPr>
        <p:spPr bwMode="auto">
          <a:xfrm>
            <a:off x="2697163" y="3829050"/>
            <a:ext cx="128587"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0917" name="AutoShape 31"/>
          <p:cNvSpPr>
            <a:spLocks/>
          </p:cNvSpPr>
          <p:nvPr/>
        </p:nvSpPr>
        <p:spPr bwMode="auto">
          <a:xfrm rot="-5400000">
            <a:off x="2094707" y="4963318"/>
            <a:ext cx="234950" cy="1103313"/>
          </a:xfrm>
          <a:prstGeom prst="rightBrace">
            <a:avLst>
              <a:gd name="adj1" fmla="val 60112"/>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0918" name="AutoShape 32"/>
          <p:cNvSpPr>
            <a:spLocks noChangeArrowheads="1"/>
          </p:cNvSpPr>
          <p:nvPr/>
        </p:nvSpPr>
        <p:spPr bwMode="auto">
          <a:xfrm>
            <a:off x="1162050" y="4911725"/>
            <a:ext cx="2681288"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Supply of Goods = 10</a:t>
            </a:r>
            <a:endParaRPr lang="en-US" altLang="en-US" sz="2000">
              <a:solidFill>
                <a:srgbClr val="0000CC"/>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9" grpId="0" animBg="1"/>
      <p:bldP spid="28" grpId="0" animBg="1"/>
      <p:bldP spid="30" grpId="0" animBg="1"/>
      <p:bldP spid="31" grpId="0" animBg="1"/>
    </p:bldLst>
  </p:timing>
</p:sld>
</file>

<file path=ppt/slides/slide66.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8192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4BCBD80E-4B33-4411-80FD-0A28020CDC2C}" type="slidenum">
              <a:rPr lang="de-DE" altLang="en-US" sz="1600" smtClean="0"/>
              <a:pPr>
                <a:spcBef>
                  <a:spcPct val="0"/>
                </a:spcBef>
                <a:buClrTx/>
                <a:buFontTx/>
                <a:buNone/>
              </a:pPr>
              <a:t>66</a:t>
            </a:fld>
            <a:r>
              <a:rPr lang="de-DE" altLang="en-US" sz="1600"/>
              <a:t> -</a:t>
            </a:r>
          </a:p>
        </p:txBody>
      </p:sp>
      <p:sp>
        <p:nvSpPr>
          <p:cNvPr id="8192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CAD310B-FBF7-4003-806E-A6CB21B98B7F}" type="slidenum">
              <a:rPr lang="de-DE" altLang="en-US" sz="1600" b="1"/>
              <a:pPr algn="r" eaLnBrk="1" hangingPunct="1">
                <a:spcBef>
                  <a:spcPct val="0"/>
                </a:spcBef>
                <a:buClrTx/>
                <a:buFontTx/>
                <a:buNone/>
              </a:pPr>
              <a:t>66</a:t>
            </a:fld>
            <a:r>
              <a:rPr lang="de-DE" altLang="en-US" sz="1600" b="1"/>
              <a:t> -</a:t>
            </a:r>
          </a:p>
        </p:txBody>
      </p:sp>
      <p:sp>
        <p:nvSpPr>
          <p:cNvPr id="8192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81925" name="Group 2"/>
          <p:cNvGrpSpPr>
            <a:grpSpLocks/>
          </p:cNvGrpSpPr>
          <p:nvPr/>
        </p:nvGrpSpPr>
        <p:grpSpPr bwMode="auto">
          <a:xfrm>
            <a:off x="1084263" y="674688"/>
            <a:ext cx="6994525" cy="5913437"/>
            <a:chOff x="683" y="425"/>
            <a:chExt cx="4406" cy="3725"/>
          </a:xfrm>
        </p:grpSpPr>
        <p:graphicFrame>
          <p:nvGraphicFramePr>
            <p:cNvPr id="81949"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82427"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1950"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1951"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81927" name="Line 19"/>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1928" name="Text Box 6"/>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81929" name="Text Box 8"/>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81931" name="Text Box 16"/>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81932" name="Line 17"/>
          <p:cNvSpPr>
            <a:spLocks noChangeShapeType="1"/>
          </p:cNvSpPr>
          <p:nvPr/>
        </p:nvSpPr>
        <p:spPr bwMode="auto">
          <a:xfrm flipV="1">
            <a:off x="1611313" y="1798638"/>
            <a:ext cx="5332412"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1" name="Line 22"/>
          <p:cNvSpPr>
            <a:spLocks noChangeShapeType="1"/>
          </p:cNvSpPr>
          <p:nvPr/>
        </p:nvSpPr>
        <p:spPr bwMode="auto">
          <a:xfrm rot="16200000" flipH="1">
            <a:off x="3014663" y="3632200"/>
            <a:ext cx="0" cy="5778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7" name="Line 22"/>
          <p:cNvSpPr>
            <a:spLocks noChangeShapeType="1"/>
          </p:cNvSpPr>
          <p:nvPr/>
        </p:nvSpPr>
        <p:spPr bwMode="auto">
          <a:xfrm flipV="1">
            <a:off x="3303588" y="3649663"/>
            <a:ext cx="0" cy="2889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28" name="Line 22"/>
          <p:cNvSpPr>
            <a:spLocks noChangeShapeType="1"/>
          </p:cNvSpPr>
          <p:nvPr/>
        </p:nvSpPr>
        <p:spPr bwMode="auto">
          <a:xfrm rot="16200000" flipH="1">
            <a:off x="3442494" y="3498057"/>
            <a:ext cx="0" cy="30321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0" name="Line 22"/>
          <p:cNvSpPr>
            <a:spLocks noChangeShapeType="1"/>
          </p:cNvSpPr>
          <p:nvPr/>
        </p:nvSpPr>
        <p:spPr bwMode="auto">
          <a:xfrm flipV="1">
            <a:off x="3573463" y="3514725"/>
            <a:ext cx="0" cy="144463"/>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3" name="Line 22"/>
          <p:cNvSpPr>
            <a:spLocks noChangeShapeType="1"/>
          </p:cNvSpPr>
          <p:nvPr/>
        </p:nvSpPr>
        <p:spPr bwMode="auto">
          <a:xfrm rot="16200000" flipH="1">
            <a:off x="3651250" y="3436938"/>
            <a:ext cx="0" cy="15240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4" name="Line 22"/>
          <p:cNvSpPr>
            <a:spLocks noChangeShapeType="1"/>
          </p:cNvSpPr>
          <p:nvPr/>
        </p:nvSpPr>
        <p:spPr bwMode="auto">
          <a:xfrm flipV="1">
            <a:off x="3732213" y="3397250"/>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6" name="Line 22"/>
          <p:cNvSpPr>
            <a:spLocks noChangeShapeType="1"/>
          </p:cNvSpPr>
          <p:nvPr/>
        </p:nvSpPr>
        <p:spPr bwMode="auto">
          <a:xfrm rot="16200000" flipH="1">
            <a:off x="3801269" y="3340894"/>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7" name="Line 29"/>
          <p:cNvSpPr>
            <a:spLocks noChangeShapeType="1"/>
          </p:cNvSpPr>
          <p:nvPr/>
        </p:nvSpPr>
        <p:spPr bwMode="auto">
          <a:xfrm>
            <a:off x="3905250" y="3395663"/>
            <a:ext cx="1588" cy="22701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5" name="AutoShape 31"/>
          <p:cNvSpPr>
            <a:spLocks/>
          </p:cNvSpPr>
          <p:nvPr/>
        </p:nvSpPr>
        <p:spPr bwMode="auto">
          <a:xfrm flipH="1">
            <a:off x="920750" y="3332163"/>
            <a:ext cx="234950" cy="2282825"/>
          </a:xfrm>
          <a:prstGeom prst="rightBrace">
            <a:avLst>
              <a:gd name="adj1" fmla="val 60097"/>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39" name="AutoShape 32"/>
          <p:cNvSpPr>
            <a:spLocks noChangeArrowheads="1"/>
          </p:cNvSpPr>
          <p:nvPr/>
        </p:nvSpPr>
        <p:spPr bwMode="auto">
          <a:xfrm rot="-5400000">
            <a:off x="-904082" y="3929857"/>
            <a:ext cx="2938463"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Demand for Goods = 20</a:t>
            </a:r>
            <a:endParaRPr lang="en-US" altLang="en-US" sz="2000">
              <a:solidFill>
                <a:srgbClr val="0000CC"/>
              </a:solidFill>
            </a:endParaRPr>
          </a:p>
        </p:txBody>
      </p:sp>
      <p:sp>
        <p:nvSpPr>
          <p:cNvPr id="60439" name="Line 26"/>
          <p:cNvSpPr>
            <a:spLocks noChangeShapeType="1"/>
          </p:cNvSpPr>
          <p:nvPr/>
        </p:nvSpPr>
        <p:spPr bwMode="auto">
          <a:xfrm rot="5400000">
            <a:off x="2520157" y="1991518"/>
            <a:ext cx="0" cy="2728913"/>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1944" name="Line 29"/>
          <p:cNvSpPr>
            <a:spLocks noChangeShapeType="1"/>
          </p:cNvSpPr>
          <p:nvPr/>
        </p:nvSpPr>
        <p:spPr bwMode="auto">
          <a:xfrm>
            <a:off x="2763838" y="3894138"/>
            <a:ext cx="0" cy="174466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1945" name="Oval 23"/>
          <p:cNvSpPr>
            <a:spLocks noChangeArrowheads="1"/>
          </p:cNvSpPr>
          <p:nvPr/>
        </p:nvSpPr>
        <p:spPr bwMode="auto">
          <a:xfrm>
            <a:off x="2697163" y="3829050"/>
            <a:ext cx="128587"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1946" name="Oval 22"/>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6" name="AutoShape 32"/>
          <p:cNvSpPr>
            <a:spLocks noChangeArrowheads="1"/>
          </p:cNvSpPr>
          <p:nvPr/>
        </p:nvSpPr>
        <p:spPr bwMode="auto">
          <a:xfrm>
            <a:off x="2005013" y="4875213"/>
            <a:ext cx="2681287"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Supply of Goods = 20</a:t>
            </a:r>
            <a:endParaRPr lang="en-US" altLang="en-US" sz="2000">
              <a:solidFill>
                <a:srgbClr val="0000CC"/>
              </a:solidFill>
            </a:endParaRPr>
          </a:p>
        </p:txBody>
      </p:sp>
      <p:sp>
        <p:nvSpPr>
          <p:cNvPr id="25" name="AutoShape 31"/>
          <p:cNvSpPr>
            <a:spLocks/>
          </p:cNvSpPr>
          <p:nvPr/>
        </p:nvSpPr>
        <p:spPr bwMode="auto">
          <a:xfrm rot="-5400000">
            <a:off x="2666207" y="4391818"/>
            <a:ext cx="234950" cy="2246313"/>
          </a:xfrm>
          <a:prstGeom prst="rightBrace">
            <a:avLst>
              <a:gd name="adj1" fmla="val 60153"/>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604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7" grpId="0" animBg="1"/>
      <p:bldP spid="28" grpId="0" animBg="1"/>
      <p:bldP spid="30" grpId="0" animBg="1"/>
      <p:bldP spid="33" grpId="0" animBg="1"/>
      <p:bldP spid="34" grpId="0" animBg="1"/>
      <p:bldP spid="36" grpId="0" animBg="1"/>
      <p:bldP spid="37" grpId="0" animBg="1"/>
      <p:bldP spid="35" grpId="0" animBg="1"/>
      <p:bldP spid="39" grpId="0" animBg="1"/>
      <p:bldP spid="60439" grpId="0" animBg="1"/>
      <p:bldP spid="26" grpId="0" animBg="1"/>
      <p:bldP spid="25" grpId="0" animBg="1"/>
    </p:bldLst>
  </p:timing>
</p:sld>
</file>

<file path=ppt/slides/slide67.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8294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C52CB9E-521E-475E-B91B-757F024FD5AD}" type="slidenum">
              <a:rPr lang="de-DE" altLang="en-US" sz="1600" smtClean="0"/>
              <a:pPr>
                <a:spcBef>
                  <a:spcPct val="0"/>
                </a:spcBef>
                <a:buClrTx/>
                <a:buFontTx/>
                <a:buNone/>
              </a:pPr>
              <a:t>67</a:t>
            </a:fld>
            <a:r>
              <a:rPr lang="de-DE" altLang="en-US" sz="1600"/>
              <a:t> -</a:t>
            </a:r>
          </a:p>
        </p:txBody>
      </p:sp>
      <p:sp>
        <p:nvSpPr>
          <p:cNvPr id="8294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1B6C6B8-9EAA-4042-AA4A-DBC9CA9ACB8C}" type="slidenum">
              <a:rPr lang="de-DE" altLang="en-US" sz="1600" b="1"/>
              <a:pPr algn="r" eaLnBrk="1" hangingPunct="1">
                <a:spcBef>
                  <a:spcPct val="0"/>
                </a:spcBef>
                <a:buClrTx/>
                <a:buFontTx/>
                <a:buNone/>
              </a:pPr>
              <a:t>67</a:t>
            </a:fld>
            <a:r>
              <a:rPr lang="de-DE" altLang="en-US" sz="1600" b="1"/>
              <a:t> -</a:t>
            </a:r>
          </a:p>
        </p:txBody>
      </p:sp>
      <p:sp>
        <p:nvSpPr>
          <p:cNvPr id="8294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82949" name="Group 2"/>
          <p:cNvGrpSpPr>
            <a:grpSpLocks/>
          </p:cNvGrpSpPr>
          <p:nvPr/>
        </p:nvGrpSpPr>
        <p:grpSpPr bwMode="auto">
          <a:xfrm>
            <a:off x="1084263" y="674688"/>
            <a:ext cx="6994525" cy="5913437"/>
            <a:chOff x="683" y="425"/>
            <a:chExt cx="4406" cy="3725"/>
          </a:xfrm>
        </p:grpSpPr>
        <p:graphicFrame>
          <p:nvGraphicFramePr>
            <p:cNvPr id="82969"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83447"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2970"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2971"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82951" name="Line 19"/>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52" name="Text Box 6"/>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82953" name="Text Box 8"/>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82955" name="Text Box 16"/>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82956" name="Line 17"/>
          <p:cNvSpPr>
            <a:spLocks noChangeShapeType="1"/>
          </p:cNvSpPr>
          <p:nvPr/>
        </p:nvSpPr>
        <p:spPr bwMode="auto">
          <a:xfrm flipV="1">
            <a:off x="1611313" y="1798638"/>
            <a:ext cx="5332412"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57" name="Line 22"/>
          <p:cNvSpPr>
            <a:spLocks noChangeShapeType="1"/>
          </p:cNvSpPr>
          <p:nvPr/>
        </p:nvSpPr>
        <p:spPr bwMode="auto">
          <a:xfrm rot="16200000" flipH="1">
            <a:off x="3014663" y="3632200"/>
            <a:ext cx="0" cy="5778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58" name="Line 22"/>
          <p:cNvSpPr>
            <a:spLocks noChangeShapeType="1"/>
          </p:cNvSpPr>
          <p:nvPr/>
        </p:nvSpPr>
        <p:spPr bwMode="auto">
          <a:xfrm flipV="1">
            <a:off x="3303588" y="3649663"/>
            <a:ext cx="0" cy="2889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59" name="Line 22"/>
          <p:cNvSpPr>
            <a:spLocks noChangeShapeType="1"/>
          </p:cNvSpPr>
          <p:nvPr/>
        </p:nvSpPr>
        <p:spPr bwMode="auto">
          <a:xfrm rot="16200000" flipH="1">
            <a:off x="3442494" y="3498057"/>
            <a:ext cx="0" cy="30321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60" name="Line 22"/>
          <p:cNvSpPr>
            <a:spLocks noChangeShapeType="1"/>
          </p:cNvSpPr>
          <p:nvPr/>
        </p:nvSpPr>
        <p:spPr bwMode="auto">
          <a:xfrm flipV="1">
            <a:off x="3573463" y="3514725"/>
            <a:ext cx="0" cy="144463"/>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61" name="Line 22"/>
          <p:cNvSpPr>
            <a:spLocks noChangeShapeType="1"/>
          </p:cNvSpPr>
          <p:nvPr/>
        </p:nvSpPr>
        <p:spPr bwMode="auto">
          <a:xfrm rot="16200000" flipH="1">
            <a:off x="3651250" y="3436938"/>
            <a:ext cx="0" cy="15240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62" name="Line 22"/>
          <p:cNvSpPr>
            <a:spLocks noChangeShapeType="1"/>
          </p:cNvSpPr>
          <p:nvPr/>
        </p:nvSpPr>
        <p:spPr bwMode="auto">
          <a:xfrm flipV="1">
            <a:off x="3732213" y="3397250"/>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63" name="Line 22"/>
          <p:cNvSpPr>
            <a:spLocks noChangeShapeType="1"/>
          </p:cNvSpPr>
          <p:nvPr/>
        </p:nvSpPr>
        <p:spPr bwMode="auto">
          <a:xfrm rot="16200000" flipH="1">
            <a:off x="3801269" y="3340894"/>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64" name="Line 29"/>
          <p:cNvSpPr>
            <a:spLocks noChangeShapeType="1"/>
          </p:cNvSpPr>
          <p:nvPr/>
        </p:nvSpPr>
        <p:spPr bwMode="auto">
          <a:xfrm>
            <a:off x="3905250" y="3395663"/>
            <a:ext cx="1588" cy="22701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65" name="Line 26"/>
          <p:cNvSpPr>
            <a:spLocks noChangeShapeType="1"/>
          </p:cNvSpPr>
          <p:nvPr/>
        </p:nvSpPr>
        <p:spPr bwMode="auto">
          <a:xfrm rot="5400000">
            <a:off x="2520157" y="1991518"/>
            <a:ext cx="0" cy="2728913"/>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66" name="Line 29"/>
          <p:cNvSpPr>
            <a:spLocks noChangeShapeType="1"/>
          </p:cNvSpPr>
          <p:nvPr/>
        </p:nvSpPr>
        <p:spPr bwMode="auto">
          <a:xfrm>
            <a:off x="2763838" y="3894138"/>
            <a:ext cx="0" cy="174466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2967" name="Oval 22"/>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2968" name="Oval 23"/>
          <p:cNvSpPr>
            <a:spLocks noChangeArrowheads="1"/>
          </p:cNvSpPr>
          <p:nvPr/>
        </p:nvSpPr>
        <p:spPr bwMode="auto">
          <a:xfrm>
            <a:off x="2697163" y="3829050"/>
            <a:ext cx="128587"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ransition spd="slow"/>
</p:sld>
</file>

<file path=ppt/slides/slide68.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grpSp>
        <p:nvGrpSpPr>
          <p:cNvPr id="83970" name="Group 2"/>
          <p:cNvGrpSpPr>
            <a:grpSpLocks/>
          </p:cNvGrpSpPr>
          <p:nvPr/>
        </p:nvGrpSpPr>
        <p:grpSpPr bwMode="auto">
          <a:xfrm>
            <a:off x="1084263" y="674688"/>
            <a:ext cx="6994525" cy="5913437"/>
            <a:chOff x="683" y="425"/>
            <a:chExt cx="4406" cy="3725"/>
          </a:xfrm>
        </p:grpSpPr>
        <p:graphicFrame>
          <p:nvGraphicFramePr>
            <p:cNvPr id="84006"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84957"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4007"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4008"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83971"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AC03932-522E-4EE6-A00F-139B1C1667BC}" type="slidenum">
              <a:rPr lang="de-DE" altLang="en-US" sz="1600" smtClean="0"/>
              <a:pPr>
                <a:spcBef>
                  <a:spcPct val="0"/>
                </a:spcBef>
                <a:buClrTx/>
                <a:buFontTx/>
                <a:buNone/>
              </a:pPr>
              <a:t>68</a:t>
            </a:fld>
            <a:r>
              <a:rPr lang="de-DE" altLang="en-US" sz="1600"/>
              <a:t> -</a:t>
            </a:r>
          </a:p>
        </p:txBody>
      </p:sp>
      <p:sp>
        <p:nvSpPr>
          <p:cNvPr id="83972"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F9B186B-F0EF-4A8B-8ECF-6016191C38FA}" type="slidenum">
              <a:rPr lang="de-DE" altLang="en-US" sz="1600" b="1"/>
              <a:pPr algn="r" eaLnBrk="1" hangingPunct="1">
                <a:spcBef>
                  <a:spcPct val="0"/>
                </a:spcBef>
                <a:buClrTx/>
                <a:buFontTx/>
                <a:buNone/>
              </a:pPr>
              <a:t>68</a:t>
            </a:fld>
            <a:r>
              <a:rPr lang="de-DE" altLang="en-US" sz="1600" b="1"/>
              <a:t> -</a:t>
            </a:r>
          </a:p>
        </p:txBody>
      </p:sp>
      <p:sp>
        <p:nvSpPr>
          <p:cNvPr id="83973"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83974" name="Group 2"/>
          <p:cNvGrpSpPr>
            <a:grpSpLocks/>
          </p:cNvGrpSpPr>
          <p:nvPr/>
        </p:nvGrpSpPr>
        <p:grpSpPr bwMode="auto">
          <a:xfrm>
            <a:off x="1084263" y="674688"/>
            <a:ext cx="6994525" cy="5913437"/>
            <a:chOff x="683" y="425"/>
            <a:chExt cx="4406" cy="3725"/>
          </a:xfrm>
        </p:grpSpPr>
        <p:graphicFrame>
          <p:nvGraphicFramePr>
            <p:cNvPr id="84003"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84958" name="Diagramm" r:id="rId6" imgW="7439008" imgH="5315085" progId="MSGraph.Chart.8">
                    <p:embed followColorScheme="full"/>
                  </p:oleObj>
                </mc:Choice>
                <mc:Fallback>
                  <p:oleObj name="Diagramm" r:id="rId6"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4004"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4005"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83976" name="Line 19"/>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77" name="Text Box 6"/>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83978" name="Text Box 8"/>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83979" name="AutoShape 21"/>
          <p:cNvSpPr>
            <a:spLocks noChangeArrowheads="1"/>
          </p:cNvSpPr>
          <p:nvPr/>
        </p:nvSpPr>
        <p:spPr bwMode="auto">
          <a:xfrm>
            <a:off x="5181600" y="3273425"/>
            <a:ext cx="3797300" cy="1865313"/>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de-DE" altLang="en-US" sz="2000">
                <a:solidFill>
                  <a:schemeClr val="bg1"/>
                </a:solidFill>
              </a:rPr>
              <a:t>To sum up:</a:t>
            </a:r>
          </a:p>
          <a:p>
            <a:pPr algn="ctr" eaLnBrk="1" hangingPunct="1">
              <a:spcBef>
                <a:spcPct val="0"/>
              </a:spcBef>
              <a:buClrTx/>
              <a:buFontTx/>
              <a:buNone/>
            </a:pPr>
            <a:r>
              <a:rPr lang="de-DE" altLang="en-US" sz="2000">
                <a:solidFill>
                  <a:schemeClr val="bg1"/>
                </a:solidFill>
              </a:rPr>
              <a:t>No matter whether supply is larger or smaller than demand, an adjustment process results such that supply finally equals demand.</a:t>
            </a:r>
            <a:endParaRPr lang="en-US" altLang="en-US" sz="2000">
              <a:solidFill>
                <a:schemeClr val="bg1"/>
              </a:solidFill>
            </a:endParaRPr>
          </a:p>
        </p:txBody>
      </p:sp>
      <p:sp>
        <p:nvSpPr>
          <p:cNvPr id="83980" name="Line 29"/>
          <p:cNvSpPr>
            <a:spLocks noChangeShapeType="1"/>
          </p:cNvSpPr>
          <p:nvPr/>
        </p:nvSpPr>
        <p:spPr bwMode="auto">
          <a:xfrm>
            <a:off x="5016500" y="2776538"/>
            <a:ext cx="25400" cy="286226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81" name="Text Box 16"/>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83982" name="Line 17"/>
          <p:cNvSpPr>
            <a:spLocks noChangeShapeType="1"/>
          </p:cNvSpPr>
          <p:nvPr/>
        </p:nvSpPr>
        <p:spPr bwMode="auto">
          <a:xfrm flipV="1">
            <a:off x="1611313" y="1798638"/>
            <a:ext cx="5332412"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83" name="Line 22"/>
          <p:cNvSpPr>
            <a:spLocks noChangeShapeType="1"/>
          </p:cNvSpPr>
          <p:nvPr/>
        </p:nvSpPr>
        <p:spPr bwMode="auto">
          <a:xfrm rot="16200000" flipH="1">
            <a:off x="3014663" y="3632200"/>
            <a:ext cx="0" cy="5778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84" name="Line 22"/>
          <p:cNvSpPr>
            <a:spLocks noChangeShapeType="1"/>
          </p:cNvSpPr>
          <p:nvPr/>
        </p:nvSpPr>
        <p:spPr bwMode="auto">
          <a:xfrm flipV="1">
            <a:off x="3303588" y="3649663"/>
            <a:ext cx="0" cy="2889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85" name="Line 22"/>
          <p:cNvSpPr>
            <a:spLocks noChangeShapeType="1"/>
          </p:cNvSpPr>
          <p:nvPr/>
        </p:nvSpPr>
        <p:spPr bwMode="auto">
          <a:xfrm rot="16200000" flipH="1">
            <a:off x="3442494" y="3498057"/>
            <a:ext cx="0" cy="30321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86" name="Line 22"/>
          <p:cNvSpPr>
            <a:spLocks noChangeShapeType="1"/>
          </p:cNvSpPr>
          <p:nvPr/>
        </p:nvSpPr>
        <p:spPr bwMode="auto">
          <a:xfrm flipV="1">
            <a:off x="3573463" y="3514725"/>
            <a:ext cx="0" cy="144463"/>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87" name="Line 22"/>
          <p:cNvSpPr>
            <a:spLocks noChangeShapeType="1"/>
          </p:cNvSpPr>
          <p:nvPr/>
        </p:nvSpPr>
        <p:spPr bwMode="auto">
          <a:xfrm rot="16200000" flipH="1">
            <a:off x="3651250" y="3436938"/>
            <a:ext cx="0" cy="15240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88" name="Line 22"/>
          <p:cNvSpPr>
            <a:spLocks noChangeShapeType="1"/>
          </p:cNvSpPr>
          <p:nvPr/>
        </p:nvSpPr>
        <p:spPr bwMode="auto">
          <a:xfrm flipV="1">
            <a:off x="3732213" y="3397250"/>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89" name="Line 22"/>
          <p:cNvSpPr>
            <a:spLocks noChangeShapeType="1"/>
          </p:cNvSpPr>
          <p:nvPr/>
        </p:nvSpPr>
        <p:spPr bwMode="auto">
          <a:xfrm rot="16200000" flipH="1">
            <a:off x="3801269" y="3340894"/>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90" name="Line 29"/>
          <p:cNvSpPr>
            <a:spLocks noChangeShapeType="1"/>
          </p:cNvSpPr>
          <p:nvPr/>
        </p:nvSpPr>
        <p:spPr bwMode="auto">
          <a:xfrm>
            <a:off x="3905250" y="3395663"/>
            <a:ext cx="1588" cy="22701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91" name="Line 26"/>
          <p:cNvSpPr>
            <a:spLocks noChangeShapeType="1"/>
          </p:cNvSpPr>
          <p:nvPr/>
        </p:nvSpPr>
        <p:spPr bwMode="auto">
          <a:xfrm rot="5400000">
            <a:off x="2520157" y="1991518"/>
            <a:ext cx="0" cy="2728913"/>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92" name="Line 29"/>
          <p:cNvSpPr>
            <a:spLocks noChangeShapeType="1"/>
          </p:cNvSpPr>
          <p:nvPr/>
        </p:nvSpPr>
        <p:spPr bwMode="auto">
          <a:xfrm>
            <a:off x="2763838" y="3894138"/>
            <a:ext cx="0" cy="174466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93" name="Line 22"/>
          <p:cNvSpPr>
            <a:spLocks noChangeShapeType="1"/>
          </p:cNvSpPr>
          <p:nvPr/>
        </p:nvSpPr>
        <p:spPr bwMode="auto">
          <a:xfrm rot="5400000">
            <a:off x="4731544" y="2497932"/>
            <a:ext cx="0" cy="57626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94" name="Line 22"/>
          <p:cNvSpPr>
            <a:spLocks noChangeShapeType="1"/>
          </p:cNvSpPr>
          <p:nvPr/>
        </p:nvSpPr>
        <p:spPr bwMode="auto">
          <a:xfrm>
            <a:off x="4459288" y="2786063"/>
            <a:ext cx="0" cy="2889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95" name="Line 22"/>
          <p:cNvSpPr>
            <a:spLocks noChangeShapeType="1"/>
          </p:cNvSpPr>
          <p:nvPr/>
        </p:nvSpPr>
        <p:spPr bwMode="auto">
          <a:xfrm rot="5400000">
            <a:off x="4308476" y="2911475"/>
            <a:ext cx="0" cy="3016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96" name="Line 22"/>
          <p:cNvSpPr>
            <a:spLocks noChangeShapeType="1"/>
          </p:cNvSpPr>
          <p:nvPr/>
        </p:nvSpPr>
        <p:spPr bwMode="auto">
          <a:xfrm rot="5400000">
            <a:off x="4118769" y="3101182"/>
            <a:ext cx="0" cy="15081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97" name="Line 22"/>
          <p:cNvSpPr>
            <a:spLocks noChangeShapeType="1"/>
          </p:cNvSpPr>
          <p:nvPr/>
        </p:nvSpPr>
        <p:spPr bwMode="auto">
          <a:xfrm>
            <a:off x="4040188" y="3186113"/>
            <a:ext cx="0" cy="115887"/>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98" name="Line 22"/>
          <p:cNvSpPr>
            <a:spLocks noChangeShapeType="1"/>
          </p:cNvSpPr>
          <p:nvPr/>
        </p:nvSpPr>
        <p:spPr bwMode="auto">
          <a:xfrm rot="5400000">
            <a:off x="3963194" y="3242469"/>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3999" name="Line 22"/>
          <p:cNvSpPr>
            <a:spLocks noChangeShapeType="1"/>
          </p:cNvSpPr>
          <p:nvPr/>
        </p:nvSpPr>
        <p:spPr bwMode="auto">
          <a:xfrm>
            <a:off x="4192588" y="3043238"/>
            <a:ext cx="0" cy="14446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4000" name="Oval 22"/>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4001" name="Oval 23"/>
          <p:cNvSpPr>
            <a:spLocks noChangeArrowheads="1"/>
          </p:cNvSpPr>
          <p:nvPr/>
        </p:nvSpPr>
        <p:spPr bwMode="auto">
          <a:xfrm>
            <a:off x="2697163" y="3829050"/>
            <a:ext cx="128587"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4002" name="Oval 23"/>
          <p:cNvSpPr>
            <a:spLocks noChangeArrowheads="1"/>
          </p:cNvSpPr>
          <p:nvPr/>
        </p:nvSpPr>
        <p:spPr bwMode="auto">
          <a:xfrm>
            <a:off x="4953000" y="2713038"/>
            <a:ext cx="128588" cy="1285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ransition spd="slow"/>
</p:sld>
</file>

<file path=ppt/slides/slide69.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grpSp>
        <p:nvGrpSpPr>
          <p:cNvPr id="84994" name="Group 2"/>
          <p:cNvGrpSpPr>
            <a:grpSpLocks/>
          </p:cNvGrpSpPr>
          <p:nvPr/>
        </p:nvGrpSpPr>
        <p:grpSpPr bwMode="auto">
          <a:xfrm>
            <a:off x="1084263" y="674688"/>
            <a:ext cx="6994525" cy="5913437"/>
            <a:chOff x="683" y="425"/>
            <a:chExt cx="4406" cy="3725"/>
          </a:xfrm>
        </p:grpSpPr>
        <p:graphicFrame>
          <p:nvGraphicFramePr>
            <p:cNvPr id="85030"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85981"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5031"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5032"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84995"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86C05FC-0300-4567-BA2A-265197E378CC}" type="slidenum">
              <a:rPr lang="de-DE" altLang="en-US" sz="1600" smtClean="0"/>
              <a:pPr>
                <a:spcBef>
                  <a:spcPct val="0"/>
                </a:spcBef>
                <a:buClrTx/>
                <a:buFontTx/>
                <a:buNone/>
              </a:pPr>
              <a:t>69</a:t>
            </a:fld>
            <a:r>
              <a:rPr lang="de-DE" altLang="en-US" sz="1600"/>
              <a:t> -</a:t>
            </a:r>
          </a:p>
        </p:txBody>
      </p:sp>
      <p:sp>
        <p:nvSpPr>
          <p:cNvPr id="84996"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C8DE0B3C-9094-4EC1-992B-4A6E052B13A2}" type="slidenum">
              <a:rPr lang="de-DE" altLang="en-US" sz="1600" b="1"/>
              <a:pPr algn="r" eaLnBrk="1" hangingPunct="1">
                <a:spcBef>
                  <a:spcPct val="0"/>
                </a:spcBef>
                <a:buClrTx/>
                <a:buFontTx/>
                <a:buNone/>
              </a:pPr>
              <a:t>69</a:t>
            </a:fld>
            <a:r>
              <a:rPr lang="de-DE" altLang="en-US" sz="1600" b="1"/>
              <a:t> -</a:t>
            </a:r>
          </a:p>
        </p:txBody>
      </p:sp>
      <p:sp>
        <p:nvSpPr>
          <p:cNvPr id="84997"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84998" name="Group 2"/>
          <p:cNvGrpSpPr>
            <a:grpSpLocks/>
          </p:cNvGrpSpPr>
          <p:nvPr/>
        </p:nvGrpSpPr>
        <p:grpSpPr bwMode="auto">
          <a:xfrm>
            <a:off x="1084263" y="674688"/>
            <a:ext cx="6994525" cy="5913437"/>
            <a:chOff x="683" y="425"/>
            <a:chExt cx="4406" cy="3725"/>
          </a:xfrm>
        </p:grpSpPr>
        <p:graphicFrame>
          <p:nvGraphicFramePr>
            <p:cNvPr id="85027"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85982" name="Diagramm" r:id="rId6" imgW="7439008" imgH="5315085" progId="MSGraph.Chart.8">
                    <p:embed followColorScheme="full"/>
                  </p:oleObj>
                </mc:Choice>
                <mc:Fallback>
                  <p:oleObj name="Diagramm" r:id="rId6"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5028"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5029"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58854"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en-US" sz="2400" dirty="0"/>
              <a:t>Digression: Stability Properties of the Market for Goods</a:t>
            </a:r>
            <a:endParaRPr lang="de-DE" sz="2400" dirty="0"/>
          </a:p>
        </p:txBody>
      </p:sp>
      <p:sp>
        <p:nvSpPr>
          <p:cNvPr id="85000" name="Line 19"/>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01" name="Text Box 6"/>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85002" name="Text Box 8"/>
          <p:cNvSpPr txBox="1">
            <a:spLocks noChangeArrowheads="1"/>
          </p:cNvSpPr>
          <p:nvPr/>
        </p:nvSpPr>
        <p:spPr bwMode="auto">
          <a:xfrm>
            <a:off x="1616075" y="990600"/>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85003" name="AutoShape 21"/>
          <p:cNvSpPr>
            <a:spLocks noChangeArrowheads="1"/>
          </p:cNvSpPr>
          <p:nvPr/>
        </p:nvSpPr>
        <p:spPr bwMode="auto">
          <a:xfrm>
            <a:off x="5314950" y="3273425"/>
            <a:ext cx="3663950" cy="1865313"/>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de-DE" altLang="en-US" sz="2000">
                <a:solidFill>
                  <a:schemeClr val="bg1"/>
                </a:solidFill>
              </a:rPr>
              <a:t>This means: The </a:t>
            </a:r>
            <a:r>
              <a:rPr lang="de-DE" altLang="en-US" sz="2000">
                <a:solidFill>
                  <a:srgbClr val="FF0000"/>
                </a:solidFill>
              </a:rPr>
              <a:t>equilibrium point</a:t>
            </a:r>
            <a:r>
              <a:rPr lang="de-DE" altLang="en-US" sz="2000">
                <a:solidFill>
                  <a:schemeClr val="bg1"/>
                </a:solidFill>
              </a:rPr>
              <a:t> Y=20 is </a:t>
            </a:r>
            <a:r>
              <a:rPr lang="de-DE" altLang="en-US" sz="2000">
                <a:solidFill>
                  <a:srgbClr val="FF0000"/>
                </a:solidFill>
              </a:rPr>
              <a:t>stable</a:t>
            </a:r>
            <a:r>
              <a:rPr lang="de-DE" altLang="en-US" sz="2000">
                <a:solidFill>
                  <a:schemeClr val="bg1"/>
                </a:solidFill>
              </a:rPr>
              <a:t>!</a:t>
            </a:r>
          </a:p>
        </p:txBody>
      </p:sp>
      <p:sp>
        <p:nvSpPr>
          <p:cNvPr id="85004" name="Line 29"/>
          <p:cNvSpPr>
            <a:spLocks noChangeShapeType="1"/>
          </p:cNvSpPr>
          <p:nvPr/>
        </p:nvSpPr>
        <p:spPr bwMode="auto">
          <a:xfrm>
            <a:off x="5029200" y="2786063"/>
            <a:ext cx="12700" cy="285273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05" name="Text Box 16"/>
          <p:cNvSpPr txBox="1">
            <a:spLocks noChangeArrowheads="1"/>
          </p:cNvSpPr>
          <p:nvPr/>
        </p:nvSpPr>
        <p:spPr bwMode="auto">
          <a:xfrm>
            <a:off x="6672263" y="1365250"/>
            <a:ext cx="2306637"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85006" name="Line 17"/>
          <p:cNvSpPr>
            <a:spLocks noChangeShapeType="1"/>
          </p:cNvSpPr>
          <p:nvPr/>
        </p:nvSpPr>
        <p:spPr bwMode="auto">
          <a:xfrm flipV="1">
            <a:off x="1611313" y="1798638"/>
            <a:ext cx="5332412" cy="2695575"/>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07" name="Line 22"/>
          <p:cNvSpPr>
            <a:spLocks noChangeShapeType="1"/>
          </p:cNvSpPr>
          <p:nvPr/>
        </p:nvSpPr>
        <p:spPr bwMode="auto">
          <a:xfrm rot="16200000" flipH="1">
            <a:off x="3014663" y="3632200"/>
            <a:ext cx="0" cy="5778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08" name="Line 22"/>
          <p:cNvSpPr>
            <a:spLocks noChangeShapeType="1"/>
          </p:cNvSpPr>
          <p:nvPr/>
        </p:nvSpPr>
        <p:spPr bwMode="auto">
          <a:xfrm flipV="1">
            <a:off x="3303588" y="3649663"/>
            <a:ext cx="0" cy="2889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09" name="Line 22"/>
          <p:cNvSpPr>
            <a:spLocks noChangeShapeType="1"/>
          </p:cNvSpPr>
          <p:nvPr/>
        </p:nvSpPr>
        <p:spPr bwMode="auto">
          <a:xfrm rot="16200000" flipH="1">
            <a:off x="3442494" y="3498057"/>
            <a:ext cx="0" cy="30321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10" name="Line 22"/>
          <p:cNvSpPr>
            <a:spLocks noChangeShapeType="1"/>
          </p:cNvSpPr>
          <p:nvPr/>
        </p:nvSpPr>
        <p:spPr bwMode="auto">
          <a:xfrm flipV="1">
            <a:off x="3573463" y="3514725"/>
            <a:ext cx="0" cy="144463"/>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11" name="Line 22"/>
          <p:cNvSpPr>
            <a:spLocks noChangeShapeType="1"/>
          </p:cNvSpPr>
          <p:nvPr/>
        </p:nvSpPr>
        <p:spPr bwMode="auto">
          <a:xfrm rot="16200000" flipH="1">
            <a:off x="3651250" y="3436938"/>
            <a:ext cx="0" cy="15240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12" name="Line 22"/>
          <p:cNvSpPr>
            <a:spLocks noChangeShapeType="1"/>
          </p:cNvSpPr>
          <p:nvPr/>
        </p:nvSpPr>
        <p:spPr bwMode="auto">
          <a:xfrm flipV="1">
            <a:off x="3732213" y="3397250"/>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13" name="Line 22"/>
          <p:cNvSpPr>
            <a:spLocks noChangeShapeType="1"/>
          </p:cNvSpPr>
          <p:nvPr/>
        </p:nvSpPr>
        <p:spPr bwMode="auto">
          <a:xfrm rot="16200000" flipH="1">
            <a:off x="3801269" y="3340894"/>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14" name="Line 29"/>
          <p:cNvSpPr>
            <a:spLocks noChangeShapeType="1"/>
          </p:cNvSpPr>
          <p:nvPr/>
        </p:nvSpPr>
        <p:spPr bwMode="auto">
          <a:xfrm>
            <a:off x="3905250" y="3395663"/>
            <a:ext cx="1588" cy="22701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15" name="Line 26"/>
          <p:cNvSpPr>
            <a:spLocks noChangeShapeType="1"/>
          </p:cNvSpPr>
          <p:nvPr/>
        </p:nvSpPr>
        <p:spPr bwMode="auto">
          <a:xfrm rot="5400000">
            <a:off x="2520157" y="1991518"/>
            <a:ext cx="0" cy="2728913"/>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16" name="Line 29"/>
          <p:cNvSpPr>
            <a:spLocks noChangeShapeType="1"/>
          </p:cNvSpPr>
          <p:nvPr/>
        </p:nvSpPr>
        <p:spPr bwMode="auto">
          <a:xfrm>
            <a:off x="2763838" y="3894138"/>
            <a:ext cx="0" cy="174466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17" name="Line 22"/>
          <p:cNvSpPr>
            <a:spLocks noChangeShapeType="1"/>
          </p:cNvSpPr>
          <p:nvPr/>
        </p:nvSpPr>
        <p:spPr bwMode="auto">
          <a:xfrm rot="5400000">
            <a:off x="4731544" y="2497932"/>
            <a:ext cx="0" cy="57626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18" name="Line 22"/>
          <p:cNvSpPr>
            <a:spLocks noChangeShapeType="1"/>
          </p:cNvSpPr>
          <p:nvPr/>
        </p:nvSpPr>
        <p:spPr bwMode="auto">
          <a:xfrm>
            <a:off x="4459288" y="2786063"/>
            <a:ext cx="0" cy="2889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19" name="Line 22"/>
          <p:cNvSpPr>
            <a:spLocks noChangeShapeType="1"/>
          </p:cNvSpPr>
          <p:nvPr/>
        </p:nvSpPr>
        <p:spPr bwMode="auto">
          <a:xfrm rot="5400000">
            <a:off x="4308476" y="2911475"/>
            <a:ext cx="0" cy="3016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20" name="Line 22"/>
          <p:cNvSpPr>
            <a:spLocks noChangeShapeType="1"/>
          </p:cNvSpPr>
          <p:nvPr/>
        </p:nvSpPr>
        <p:spPr bwMode="auto">
          <a:xfrm rot="5400000">
            <a:off x="4118769" y="3101182"/>
            <a:ext cx="0" cy="15081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21" name="Line 22"/>
          <p:cNvSpPr>
            <a:spLocks noChangeShapeType="1"/>
          </p:cNvSpPr>
          <p:nvPr/>
        </p:nvSpPr>
        <p:spPr bwMode="auto">
          <a:xfrm>
            <a:off x="4040188" y="3186113"/>
            <a:ext cx="0" cy="115887"/>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22" name="Line 22"/>
          <p:cNvSpPr>
            <a:spLocks noChangeShapeType="1"/>
          </p:cNvSpPr>
          <p:nvPr/>
        </p:nvSpPr>
        <p:spPr bwMode="auto">
          <a:xfrm rot="5400000">
            <a:off x="3963194" y="3242469"/>
            <a:ext cx="0" cy="11588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23" name="Line 22"/>
          <p:cNvSpPr>
            <a:spLocks noChangeShapeType="1"/>
          </p:cNvSpPr>
          <p:nvPr/>
        </p:nvSpPr>
        <p:spPr bwMode="auto">
          <a:xfrm>
            <a:off x="4192588" y="3043238"/>
            <a:ext cx="0" cy="144462"/>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5024" name="Oval 22"/>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5025" name="Oval 23"/>
          <p:cNvSpPr>
            <a:spLocks noChangeArrowheads="1"/>
          </p:cNvSpPr>
          <p:nvPr/>
        </p:nvSpPr>
        <p:spPr bwMode="auto">
          <a:xfrm>
            <a:off x="2697163" y="3829050"/>
            <a:ext cx="128587"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5026" name="Oval 23"/>
          <p:cNvSpPr>
            <a:spLocks noChangeArrowheads="1"/>
          </p:cNvSpPr>
          <p:nvPr/>
        </p:nvSpPr>
        <p:spPr bwMode="auto">
          <a:xfrm>
            <a:off x="4953000" y="2713038"/>
            <a:ext cx="128588" cy="1285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ransition spd="slow"/>
</p:sld>
</file>

<file path=ppt/slides/slide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55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7A89031F-E8A4-4092-8DEB-1893349B9E10}" type="slidenum">
              <a:rPr lang="de-DE" altLang="en-US" sz="1600" smtClean="0"/>
              <a:pPr>
                <a:spcBef>
                  <a:spcPct val="0"/>
                </a:spcBef>
                <a:buClrTx/>
                <a:buFontTx/>
                <a:buNone/>
              </a:pPr>
              <a:t>7</a:t>
            </a:fld>
            <a:r>
              <a:rPr lang="de-DE" altLang="en-US" sz="1600"/>
              <a:t> -</a:t>
            </a:r>
          </a:p>
        </p:txBody>
      </p:sp>
      <p:sp>
        <p:nvSpPr>
          <p:cNvPr id="2355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172F280-9959-4C62-8618-92E73B1A2B7F}" type="slidenum">
              <a:rPr lang="de-DE" altLang="en-US" sz="1600" b="1"/>
              <a:pPr algn="r" eaLnBrk="1" hangingPunct="1">
                <a:spcBef>
                  <a:spcPct val="0"/>
                </a:spcBef>
                <a:buClrTx/>
                <a:buFontTx/>
                <a:buNone/>
              </a:pPr>
              <a:t>7</a:t>
            </a:fld>
            <a:r>
              <a:rPr lang="de-DE" altLang="en-US" sz="1600" b="1"/>
              <a:t> -</a:t>
            </a:r>
          </a:p>
        </p:txBody>
      </p:sp>
      <p:sp>
        <p:nvSpPr>
          <p:cNvPr id="2355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pic>
        <p:nvPicPr>
          <p:cNvPr id="23557" name="Picture 4" descr="graph1930-193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51350" y="1522413"/>
            <a:ext cx="4581525" cy="501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92642"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700" dirty="0"/>
              <a:t>4.1. The </a:t>
            </a:r>
            <a:r>
              <a:rPr lang="de-DE" sz="2700" dirty="0" err="1"/>
              <a:t>Keynesian</a:t>
            </a:r>
            <a:r>
              <a:rPr lang="de-DE" sz="2700" dirty="0"/>
              <a:t> </a:t>
            </a:r>
            <a:r>
              <a:rPr lang="de-DE" sz="2400" dirty="0" err="1"/>
              <a:t>Theory</a:t>
            </a:r>
            <a:endParaRPr lang="de-DE" sz="2400" dirty="0"/>
          </a:p>
        </p:txBody>
      </p:sp>
      <p:pic>
        <p:nvPicPr>
          <p:cNvPr id="23559" name="Picture 3" descr="graph1920-192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7163" y="1516063"/>
            <a:ext cx="4548187" cy="5033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0" name="Text Box 5"/>
          <p:cNvSpPr txBox="1">
            <a:spLocks noChangeArrowheads="1"/>
          </p:cNvSpPr>
          <p:nvPr/>
        </p:nvSpPr>
        <p:spPr bwMode="auto">
          <a:xfrm>
            <a:off x="-22225" y="6489700"/>
            <a:ext cx="2520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sm"/>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400"/>
              <a:t>Quelle: www.dowjones.com</a:t>
            </a:r>
          </a:p>
        </p:txBody>
      </p:sp>
      <p:sp>
        <p:nvSpPr>
          <p:cNvPr id="23561" name="Text Box 7"/>
          <p:cNvSpPr txBox="1">
            <a:spLocks noChangeArrowheads="1"/>
          </p:cNvSpPr>
          <p:nvPr/>
        </p:nvSpPr>
        <p:spPr bwMode="auto">
          <a:xfrm>
            <a:off x="1011238" y="1033463"/>
            <a:ext cx="7380287" cy="401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lg" len="med"/>
                <a:tailEnd type="none" w="lg" len="med"/>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de-DE" altLang="en-US" sz="2000"/>
              <a:t>The Development of the Dow Jones Index</a:t>
            </a:r>
          </a:p>
        </p:txBody>
      </p:sp>
      <p:sp>
        <p:nvSpPr>
          <p:cNvPr id="2" name="Rechteck 1"/>
          <p:cNvSpPr>
            <a:spLocks noChangeArrowheads="1"/>
          </p:cNvSpPr>
          <p:nvPr/>
        </p:nvSpPr>
        <p:spPr bwMode="auto">
          <a:xfrm>
            <a:off x="5162550" y="2078038"/>
            <a:ext cx="906463" cy="277812"/>
          </a:xfrm>
          <a:prstGeom prst="rect">
            <a:avLst/>
          </a:prstGeom>
          <a:noFill/>
          <a:ln w="38100" algn="ctr">
            <a:solidFill>
              <a:srgbClr val="FF0000"/>
            </a:solidFill>
            <a:round/>
            <a:headEnd type="none" w="lg" len="med"/>
            <a:tailEnd type="triangle" w="lg" len="med"/>
          </a:ln>
          <a:extLst>
            <a:ext uri="{909E8E84-426E-40DD-AFC4-6F175D3DCCD1}">
              <a14:hiddenFill xmlns:a14="http://schemas.microsoft.com/office/drawing/2010/main">
                <a:solidFill>
                  <a:srgbClr val="FFFFFF"/>
                </a:solidFill>
              </a14:hiddenFill>
            </a:ext>
          </a:extLst>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cxnSp>
        <p:nvCxnSpPr>
          <p:cNvPr id="4" name="Gerade Verbindung mit Pfeil 3"/>
          <p:cNvCxnSpPr>
            <a:cxnSpLocks noChangeShapeType="1"/>
          </p:cNvCxnSpPr>
          <p:nvPr/>
        </p:nvCxnSpPr>
        <p:spPr bwMode="auto">
          <a:xfrm flipH="1">
            <a:off x="5634038" y="1435100"/>
            <a:ext cx="563562" cy="628650"/>
          </a:xfrm>
          <a:prstGeom prst="straightConnector1">
            <a:avLst/>
          </a:prstGeom>
          <a:noFill/>
          <a:ln w="38100" algn="ctr">
            <a:solidFill>
              <a:srgbClr val="FF0000"/>
            </a:solidFill>
            <a:round/>
            <a:headEnd type="none" w="lg" len="med"/>
            <a:tailEnd type="arrow" w="med" len="med"/>
          </a:ln>
          <a:extLst>
            <a:ext uri="{909E8E84-426E-40DD-AFC4-6F175D3DCCD1}">
              <a14:hiddenFill xmlns:a14="http://schemas.microsoft.com/office/drawing/2010/main">
                <a:noFill/>
              </a14:hiddenFill>
            </a:ext>
          </a:extLst>
        </p:spPr>
      </p:cxn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601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C292F7F-8B25-48BC-9C3A-E0742F2C9C80}" type="slidenum">
              <a:rPr lang="de-DE" altLang="en-US" sz="1600" smtClean="0"/>
              <a:pPr>
                <a:spcBef>
                  <a:spcPct val="0"/>
                </a:spcBef>
                <a:buClrTx/>
                <a:buFontTx/>
                <a:buNone/>
              </a:pPr>
              <a:t>70</a:t>
            </a:fld>
            <a:r>
              <a:rPr lang="de-DE" altLang="en-US" sz="1600"/>
              <a:t> -</a:t>
            </a:r>
          </a:p>
        </p:txBody>
      </p:sp>
      <p:sp>
        <p:nvSpPr>
          <p:cNvPr id="8601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B9C4F6F-58CB-4650-B79C-1A5D7C8E79DB}" type="slidenum">
              <a:rPr lang="de-DE" altLang="en-US" sz="1600" b="1"/>
              <a:pPr algn="r" eaLnBrk="1" hangingPunct="1">
                <a:spcBef>
                  <a:spcPct val="0"/>
                </a:spcBef>
                <a:buClrTx/>
                <a:buFontTx/>
                <a:buNone/>
              </a:pPr>
              <a:t>70</a:t>
            </a:fld>
            <a:r>
              <a:rPr lang="de-DE" altLang="en-US" sz="1600" b="1"/>
              <a:t> -</a:t>
            </a:r>
          </a:p>
        </p:txBody>
      </p:sp>
      <p:sp>
        <p:nvSpPr>
          <p:cNvPr id="8602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529474"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86022" name="Rectangle 3"/>
          <p:cNvSpPr>
            <a:spLocks noGrp="1" noChangeArrowheads="1"/>
          </p:cNvSpPr>
          <p:nvPr>
            <p:ph type="body" idx="4294967295"/>
          </p:nvPr>
        </p:nvSpPr>
        <p:spPr>
          <a:xfrm>
            <a:off x="431800" y="1722438"/>
            <a:ext cx="8516938" cy="5135562"/>
          </a:xfrm>
          <a:noFill/>
        </p:spPr>
        <p:txBody>
          <a:bodyPr/>
          <a:lstStyle/>
          <a:p>
            <a:pPr marL="571500" indent="-571500" eaLnBrk="1" hangingPunct="1"/>
            <a:r>
              <a:rPr lang="en-US" altLang="en-US" dirty="0"/>
              <a:t>What happens now, if the equilibrium on the market for goods is disturbed by a sudden </a:t>
            </a:r>
            <a:r>
              <a:rPr lang="en-US" altLang="en-US" dirty="0">
                <a:solidFill>
                  <a:srgbClr val="00FF00"/>
                </a:solidFill>
              </a:rPr>
              <a:t>increase in investment demand</a:t>
            </a:r>
            <a:r>
              <a:rPr lang="en-US" altLang="en-US" dirty="0"/>
              <a:t>?</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806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C7C33F2-456A-430A-BFAC-B00202FB7A44}" type="slidenum">
              <a:rPr lang="de-DE" altLang="en-US" sz="1600" smtClean="0"/>
              <a:pPr>
                <a:spcBef>
                  <a:spcPct val="0"/>
                </a:spcBef>
                <a:buClrTx/>
                <a:buFontTx/>
                <a:buNone/>
              </a:pPr>
              <a:t>71</a:t>
            </a:fld>
            <a:r>
              <a:rPr lang="de-DE" altLang="en-US" sz="1600"/>
              <a:t> -</a:t>
            </a:r>
          </a:p>
        </p:txBody>
      </p:sp>
      <p:sp>
        <p:nvSpPr>
          <p:cNvPr id="8806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0841DD0-4F20-4E77-B0BD-90D25BEF5D59}" type="slidenum">
              <a:rPr lang="de-DE" altLang="en-US" sz="1600" b="1"/>
              <a:pPr algn="r" eaLnBrk="1" hangingPunct="1">
                <a:spcBef>
                  <a:spcPct val="0"/>
                </a:spcBef>
                <a:buClrTx/>
                <a:buFontTx/>
                <a:buNone/>
              </a:pPr>
              <a:t>71</a:t>
            </a:fld>
            <a:r>
              <a:rPr lang="de-DE" altLang="en-US" sz="1600" b="1"/>
              <a:t> -</a:t>
            </a:r>
          </a:p>
        </p:txBody>
      </p:sp>
      <p:sp>
        <p:nvSpPr>
          <p:cNvPr id="8806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88069" name="Group 2"/>
          <p:cNvGrpSpPr>
            <a:grpSpLocks/>
          </p:cNvGrpSpPr>
          <p:nvPr/>
        </p:nvGrpSpPr>
        <p:grpSpPr bwMode="auto">
          <a:xfrm>
            <a:off x="1084263" y="674688"/>
            <a:ext cx="6994525" cy="5913437"/>
            <a:chOff x="683" y="425"/>
            <a:chExt cx="4406" cy="3725"/>
          </a:xfrm>
        </p:grpSpPr>
        <p:graphicFrame>
          <p:nvGraphicFramePr>
            <p:cNvPr id="88091"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88569"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8092"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8093"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64998"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88071" name="Line 7"/>
          <p:cNvSpPr>
            <a:spLocks noChangeShapeType="1"/>
          </p:cNvSpPr>
          <p:nvPr/>
        </p:nvSpPr>
        <p:spPr bwMode="auto">
          <a:xfrm flipV="1">
            <a:off x="1614488" y="3351213"/>
            <a:ext cx="4513262" cy="22685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8072" name="Text Box 10"/>
          <p:cNvSpPr txBox="1">
            <a:spLocks noChangeArrowheads="1"/>
          </p:cNvSpPr>
          <p:nvPr/>
        </p:nvSpPr>
        <p:spPr bwMode="auto">
          <a:xfrm>
            <a:off x="6202363" y="31242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88073" name="Text Box 11"/>
          <p:cNvSpPr txBox="1">
            <a:spLocks noChangeArrowheads="1"/>
          </p:cNvSpPr>
          <p:nvPr/>
        </p:nvSpPr>
        <p:spPr bwMode="auto">
          <a:xfrm>
            <a:off x="6189663" y="25654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 G = 0,5*Y+G</a:t>
            </a:r>
            <a:endParaRPr lang="el-GR" altLang="en-US" sz="2200">
              <a:solidFill>
                <a:srgbClr val="66FFFF"/>
              </a:solidFill>
            </a:endParaRPr>
          </a:p>
        </p:txBody>
      </p:sp>
      <p:sp>
        <p:nvSpPr>
          <p:cNvPr id="88074" name="Line 12"/>
          <p:cNvSpPr>
            <a:spLocks noChangeShapeType="1"/>
          </p:cNvSpPr>
          <p:nvPr/>
        </p:nvSpPr>
        <p:spPr bwMode="auto">
          <a:xfrm flipV="1">
            <a:off x="1604963" y="2782888"/>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8075" name="Text Box 13"/>
          <p:cNvSpPr txBox="1">
            <a:spLocks noChangeArrowheads="1"/>
          </p:cNvSpPr>
          <p:nvPr/>
        </p:nvSpPr>
        <p:spPr bwMode="auto">
          <a:xfrm>
            <a:off x="6113463" y="20177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88076" name="Line 14"/>
          <p:cNvSpPr>
            <a:spLocks noChangeShapeType="1"/>
          </p:cNvSpPr>
          <p:nvPr/>
        </p:nvSpPr>
        <p:spPr bwMode="auto">
          <a:xfrm flipV="1">
            <a:off x="1606550" y="2212975"/>
            <a:ext cx="4513263" cy="2281238"/>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8077" name="Line 15"/>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8078" name="Oval 16"/>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31153" name="Text Box 18"/>
          <p:cNvSpPr txBox="1">
            <a:spLocks noChangeArrowheads="1"/>
          </p:cNvSpPr>
          <p:nvPr/>
        </p:nvSpPr>
        <p:spPr bwMode="auto">
          <a:xfrm>
            <a:off x="6202363" y="14732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a:t>
            </a:r>
            <a:r>
              <a:rPr lang="de-DE" altLang="en-US" sz="2200" baseline="-25000">
                <a:solidFill>
                  <a:srgbClr val="66FFFF"/>
                </a:solidFill>
              </a:rPr>
              <a:t>D</a:t>
            </a:r>
            <a:r>
              <a:rPr lang="de-DE" altLang="en-US" sz="2200">
                <a:solidFill>
                  <a:srgbClr val="66FFFF"/>
                </a:solidFill>
              </a:rPr>
              <a:t>= 0,5*Y+G+I+</a:t>
            </a:r>
            <a:r>
              <a:rPr lang="el-GR" altLang="en-US" sz="2200">
                <a:solidFill>
                  <a:srgbClr val="66FFFF"/>
                </a:solidFill>
                <a:cs typeface="Arial" pitchFamily="34" charset="0"/>
              </a:rPr>
              <a:t>Δ</a:t>
            </a:r>
            <a:r>
              <a:rPr lang="de-DE" altLang="en-US" sz="2200">
                <a:solidFill>
                  <a:srgbClr val="66FFFF"/>
                </a:solidFill>
              </a:rPr>
              <a:t>I</a:t>
            </a:r>
            <a:endParaRPr lang="el-GR" altLang="en-US" sz="2200">
              <a:solidFill>
                <a:srgbClr val="66FFFF"/>
              </a:solidFill>
            </a:endParaRPr>
          </a:p>
        </p:txBody>
      </p:sp>
      <p:sp>
        <p:nvSpPr>
          <p:cNvPr id="7765012" name="Arc 20"/>
          <p:cNvSpPr>
            <a:spLocks/>
          </p:cNvSpPr>
          <p:nvPr/>
        </p:nvSpPr>
        <p:spPr bwMode="auto">
          <a:xfrm rot="10668775" flipV="1">
            <a:off x="3808413" y="2139950"/>
            <a:ext cx="1193800" cy="1011238"/>
          </a:xfrm>
          <a:custGeom>
            <a:avLst/>
            <a:gdLst>
              <a:gd name="T0" fmla="*/ 2147483647 w 21600"/>
              <a:gd name="T1" fmla="*/ 0 h 21595"/>
              <a:gd name="T2" fmla="*/ 2147483647 w 21600"/>
              <a:gd name="T3" fmla="*/ 2147483647 h 21595"/>
              <a:gd name="T4" fmla="*/ 0 w 21600"/>
              <a:gd name="T5" fmla="*/ 2147483647 h 21595"/>
              <a:gd name="T6" fmla="*/ 0 60000 65536"/>
              <a:gd name="T7" fmla="*/ 0 60000 65536"/>
              <a:gd name="T8" fmla="*/ 0 60000 65536"/>
              <a:gd name="T9" fmla="*/ 0 w 21600"/>
              <a:gd name="T10" fmla="*/ 0 h 21595"/>
              <a:gd name="T11" fmla="*/ 21600 w 21600"/>
              <a:gd name="T12" fmla="*/ 21595 h 21595"/>
            </a:gdLst>
            <a:ahLst/>
            <a:cxnLst>
              <a:cxn ang="T6">
                <a:pos x="T0" y="T1"/>
              </a:cxn>
              <a:cxn ang="T7">
                <a:pos x="T2" y="T3"/>
              </a:cxn>
              <a:cxn ang="T8">
                <a:pos x="T4" y="T5"/>
              </a:cxn>
            </a:cxnLst>
            <a:rect l="T9" t="T10" r="T11" b="T12"/>
            <a:pathLst>
              <a:path w="21600" h="21595" fill="none" extrusionOk="0">
                <a:moveTo>
                  <a:pt x="465" y="0"/>
                </a:moveTo>
                <a:cubicBezTo>
                  <a:pt x="12211" y="253"/>
                  <a:pt x="21600" y="9847"/>
                  <a:pt x="21600" y="21595"/>
                </a:cubicBezTo>
              </a:path>
              <a:path w="21600" h="21595" stroke="0" extrusionOk="0">
                <a:moveTo>
                  <a:pt x="465" y="0"/>
                </a:moveTo>
                <a:cubicBezTo>
                  <a:pt x="12211" y="253"/>
                  <a:pt x="21600" y="9847"/>
                  <a:pt x="21600" y="21595"/>
                </a:cubicBezTo>
                <a:lnTo>
                  <a:pt x="0" y="21595"/>
                </a:lnTo>
                <a:lnTo>
                  <a:pt x="465"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7765013" name="Line 21"/>
          <p:cNvSpPr>
            <a:spLocks noChangeShapeType="1"/>
          </p:cNvSpPr>
          <p:nvPr/>
        </p:nvSpPr>
        <p:spPr bwMode="auto">
          <a:xfrm flipV="1">
            <a:off x="2770188" y="3409950"/>
            <a:ext cx="0" cy="4381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765014" name="Line 22"/>
          <p:cNvSpPr>
            <a:spLocks noChangeShapeType="1"/>
          </p:cNvSpPr>
          <p:nvPr/>
        </p:nvSpPr>
        <p:spPr bwMode="auto">
          <a:xfrm flipV="1">
            <a:off x="5335588" y="2114550"/>
            <a:ext cx="0" cy="4381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grpSp>
        <p:nvGrpSpPr>
          <p:cNvPr id="3" name="Group 28"/>
          <p:cNvGrpSpPr>
            <a:grpSpLocks/>
          </p:cNvGrpSpPr>
          <p:nvPr/>
        </p:nvGrpSpPr>
        <p:grpSpPr bwMode="auto">
          <a:xfrm>
            <a:off x="65088" y="1643063"/>
            <a:ext cx="6046788" cy="3062288"/>
            <a:chOff x="47" y="1035"/>
            <a:chExt cx="3809" cy="1929"/>
          </a:xfrm>
        </p:grpSpPr>
        <p:sp>
          <p:nvSpPr>
            <p:cNvPr id="88088" name="Line 19"/>
            <p:cNvSpPr>
              <a:spLocks noChangeShapeType="1"/>
            </p:cNvSpPr>
            <p:nvPr/>
          </p:nvSpPr>
          <p:spPr bwMode="auto">
            <a:xfrm flipV="1">
              <a:off x="1013" y="1035"/>
              <a:ext cx="2843" cy="14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8089" name="AutoShape 24"/>
            <p:cNvSpPr>
              <a:spLocks/>
            </p:cNvSpPr>
            <p:nvPr/>
          </p:nvSpPr>
          <p:spPr bwMode="auto">
            <a:xfrm flipH="1">
              <a:off x="893" y="2464"/>
              <a:ext cx="97" cy="366"/>
            </a:xfrm>
            <a:prstGeom prst="rightBrace">
              <a:avLst>
                <a:gd name="adj1" fmla="val 31443"/>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8090" name="AutoShape 25"/>
            <p:cNvSpPr>
              <a:spLocks noChangeArrowheads="1"/>
            </p:cNvSpPr>
            <p:nvPr/>
          </p:nvSpPr>
          <p:spPr bwMode="auto">
            <a:xfrm>
              <a:off x="47" y="2337"/>
              <a:ext cx="821" cy="627"/>
            </a:xfrm>
            <a:prstGeom prst="roundRect">
              <a:avLst>
                <a:gd name="adj" fmla="val 12495"/>
              </a:avLst>
            </a:prstGeom>
            <a:solidFill>
              <a:srgbClr val="FFFF99"/>
            </a:solidFill>
            <a:ln w="50800">
              <a:solidFill>
                <a:srgbClr val="FF0000"/>
              </a:solidFill>
              <a:round/>
              <a:headEnd/>
              <a:tailEnd/>
            </a:ln>
          </p:spPr>
          <p:txBody>
            <a:bodyPr wrap="square" lIns="0" tIns="0" rIns="0" b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chemeClr val="bg1"/>
                  </a:solidFill>
                </a:rPr>
                <a:t>Increase in Invest-ment by  5 </a:t>
              </a:r>
            </a:p>
          </p:txBody>
        </p:sp>
      </p:grpSp>
      <p:sp>
        <p:nvSpPr>
          <p:cNvPr id="88084" name="Text Box 6"/>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88085" name="AutoShape 23"/>
          <p:cNvSpPr>
            <a:spLocks noChangeArrowheads="1"/>
          </p:cNvSpPr>
          <p:nvPr/>
        </p:nvSpPr>
        <p:spPr bwMode="auto">
          <a:xfrm>
            <a:off x="4946650" y="4708525"/>
            <a:ext cx="3502025"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How strong is GDP-growth, if investment grows by 5 ?</a:t>
            </a:r>
          </a:p>
        </p:txBody>
      </p:sp>
      <p:sp>
        <p:nvSpPr>
          <p:cNvPr id="7765015" name="Oval 23"/>
          <p:cNvSpPr>
            <a:spLocks noChangeArrowheads="1"/>
          </p:cNvSpPr>
          <p:nvPr/>
        </p:nvSpPr>
        <p:spPr bwMode="auto">
          <a:xfrm>
            <a:off x="4972050" y="2138363"/>
            <a:ext cx="128588" cy="1285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8087" name="Text Box 8"/>
          <p:cNvSpPr txBox="1">
            <a:spLocks noChangeArrowheads="1"/>
          </p:cNvSpPr>
          <p:nvPr/>
        </p:nvSpPr>
        <p:spPr bwMode="auto">
          <a:xfrm>
            <a:off x="1647825" y="989013"/>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650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76501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3115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7650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7650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1153" grpId="0"/>
      <p:bldP spid="7765012" grpId="0" animBg="1"/>
      <p:bldP spid="7765013" grpId="0" animBg="1"/>
      <p:bldP spid="7765014" grpId="0" animBg="1"/>
      <p:bldP spid="7765015" grpId="0" animBg="1"/>
    </p:bldLst>
  </p:timing>
</p:sld>
</file>

<file path=ppt/slides/slide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909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3C71003-A302-45D7-A22E-7857D18B65CF}" type="slidenum">
              <a:rPr lang="de-DE" altLang="en-US" sz="1600" smtClean="0"/>
              <a:pPr>
                <a:spcBef>
                  <a:spcPct val="0"/>
                </a:spcBef>
                <a:buClrTx/>
                <a:buFontTx/>
                <a:buNone/>
              </a:pPr>
              <a:t>72</a:t>
            </a:fld>
            <a:r>
              <a:rPr lang="de-DE" altLang="en-US" sz="1600"/>
              <a:t> -</a:t>
            </a:r>
          </a:p>
        </p:txBody>
      </p:sp>
      <p:sp>
        <p:nvSpPr>
          <p:cNvPr id="8909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en-US" altLang="en-US" sz="1600" b="1"/>
              <a:t>- </a:t>
            </a:r>
            <a:fld id="{2C21DBDC-3242-4877-9E22-B17684ADDE5F}" type="slidenum">
              <a:rPr lang="en-US" altLang="en-US" sz="1600" b="1"/>
              <a:pPr algn="r" eaLnBrk="1" hangingPunct="1">
                <a:spcBef>
                  <a:spcPct val="0"/>
                </a:spcBef>
                <a:buClrTx/>
                <a:buFontTx/>
                <a:buNone/>
              </a:pPr>
              <a:t>72</a:t>
            </a:fld>
            <a:r>
              <a:rPr lang="en-US" altLang="en-US" sz="1600" b="1"/>
              <a:t> -</a:t>
            </a:r>
          </a:p>
        </p:txBody>
      </p:sp>
      <p:sp>
        <p:nvSpPr>
          <p:cNvPr id="8909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600"/>
              <a:t>Prof. Dr. Rainer Maurer</a:t>
            </a:r>
          </a:p>
        </p:txBody>
      </p:sp>
      <p:grpSp>
        <p:nvGrpSpPr>
          <p:cNvPr id="89093" name="Group 2"/>
          <p:cNvGrpSpPr>
            <a:grpSpLocks/>
          </p:cNvGrpSpPr>
          <p:nvPr/>
        </p:nvGrpSpPr>
        <p:grpSpPr bwMode="auto">
          <a:xfrm>
            <a:off x="1084263" y="674688"/>
            <a:ext cx="6994525" cy="5913437"/>
            <a:chOff x="683" y="425"/>
            <a:chExt cx="4406" cy="3725"/>
          </a:xfrm>
        </p:grpSpPr>
        <p:graphicFrame>
          <p:nvGraphicFramePr>
            <p:cNvPr id="89118"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89596"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9119"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89120"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67046" name="Rectangle 6"/>
          <p:cNvSpPr>
            <a:spLocks noGrp="1" noChangeArrowheads="1"/>
          </p:cNvSpPr>
          <p:nvPr>
            <p:ph type="title" idx="4294967295"/>
          </p:nvPr>
        </p:nvSpPr>
        <p:spPr>
          <a:xfrm>
            <a:off x="0" y="31750"/>
            <a:ext cx="9144000" cy="1100138"/>
          </a:xfrm>
        </p:spPr>
        <p:txBody>
          <a:bodyPr/>
          <a:lstStyle/>
          <a:p>
            <a:pPr eaLnBrk="1" hangingPunct="1">
              <a:defRPr/>
            </a:pPr>
            <a:r>
              <a:rPr lang="en-US" dirty="0"/>
              <a:t>4. The Keynesian Model and its Policy Implications</a:t>
            </a:r>
            <a:br>
              <a:rPr lang="en-US" dirty="0"/>
            </a:br>
            <a:r>
              <a:rPr lang="en-US" sz="2400" dirty="0"/>
              <a:t>4.1.1. The "Keynesian Cross"</a:t>
            </a:r>
          </a:p>
        </p:txBody>
      </p:sp>
      <p:sp>
        <p:nvSpPr>
          <p:cNvPr id="89095" name="Line 7"/>
          <p:cNvSpPr>
            <a:spLocks noChangeShapeType="1"/>
          </p:cNvSpPr>
          <p:nvPr/>
        </p:nvSpPr>
        <p:spPr bwMode="auto">
          <a:xfrm flipV="1">
            <a:off x="1614488" y="3351213"/>
            <a:ext cx="4513262" cy="22685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096" name="Text Box 10"/>
          <p:cNvSpPr txBox="1">
            <a:spLocks noChangeArrowheads="1"/>
          </p:cNvSpPr>
          <p:nvPr/>
        </p:nvSpPr>
        <p:spPr bwMode="auto">
          <a:xfrm>
            <a:off x="6202363" y="31242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C(Y)= 0,5 * Y</a:t>
            </a:r>
          </a:p>
        </p:txBody>
      </p:sp>
      <p:sp>
        <p:nvSpPr>
          <p:cNvPr id="89097" name="Text Box 11"/>
          <p:cNvSpPr txBox="1">
            <a:spLocks noChangeArrowheads="1"/>
          </p:cNvSpPr>
          <p:nvPr/>
        </p:nvSpPr>
        <p:spPr bwMode="auto">
          <a:xfrm>
            <a:off x="6189663" y="25654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C(Y) + G = 0,5*Y+G</a:t>
            </a:r>
          </a:p>
        </p:txBody>
      </p:sp>
      <p:sp>
        <p:nvSpPr>
          <p:cNvPr id="89098" name="Line 12"/>
          <p:cNvSpPr>
            <a:spLocks noChangeShapeType="1"/>
          </p:cNvSpPr>
          <p:nvPr/>
        </p:nvSpPr>
        <p:spPr bwMode="auto">
          <a:xfrm flipV="1">
            <a:off x="1604963" y="2782888"/>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099" name="Text Box 13"/>
          <p:cNvSpPr txBox="1">
            <a:spLocks noChangeArrowheads="1"/>
          </p:cNvSpPr>
          <p:nvPr/>
        </p:nvSpPr>
        <p:spPr bwMode="auto">
          <a:xfrm>
            <a:off x="6113463" y="20177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 Y</a:t>
            </a:r>
            <a:r>
              <a:rPr lang="en-US" altLang="en-US" sz="2200" baseline="-25000">
                <a:solidFill>
                  <a:srgbClr val="66FFFF"/>
                </a:solidFill>
              </a:rPr>
              <a:t>D </a:t>
            </a:r>
            <a:r>
              <a:rPr lang="en-US" altLang="en-US" sz="2200">
                <a:solidFill>
                  <a:srgbClr val="66FFFF"/>
                </a:solidFill>
              </a:rPr>
              <a:t>= 0,5*Y+G+I</a:t>
            </a:r>
          </a:p>
        </p:txBody>
      </p:sp>
      <p:sp>
        <p:nvSpPr>
          <p:cNvPr id="89100" name="Line 14"/>
          <p:cNvSpPr>
            <a:spLocks noChangeShapeType="1"/>
          </p:cNvSpPr>
          <p:nvPr/>
        </p:nvSpPr>
        <p:spPr bwMode="auto">
          <a:xfrm flipV="1">
            <a:off x="1606550" y="2212975"/>
            <a:ext cx="4513263" cy="2281238"/>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101" name="Line 15"/>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102" name="Oval 16"/>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9103" name="Text Box 18"/>
          <p:cNvSpPr txBox="1">
            <a:spLocks noChangeArrowheads="1"/>
          </p:cNvSpPr>
          <p:nvPr/>
        </p:nvSpPr>
        <p:spPr bwMode="auto">
          <a:xfrm>
            <a:off x="6202363" y="14732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Y</a:t>
            </a:r>
            <a:r>
              <a:rPr lang="en-US" altLang="en-US" sz="2200" baseline="-25000">
                <a:solidFill>
                  <a:srgbClr val="66FFFF"/>
                </a:solidFill>
              </a:rPr>
              <a:t>D</a:t>
            </a:r>
            <a:r>
              <a:rPr lang="en-US" altLang="en-US" sz="2200">
                <a:solidFill>
                  <a:srgbClr val="66FFFF"/>
                </a:solidFill>
              </a:rPr>
              <a:t>= 0,5*Y+G+I+</a:t>
            </a:r>
            <a:r>
              <a:rPr lang="en-US" altLang="en-US" sz="2200">
                <a:solidFill>
                  <a:srgbClr val="66FFFF"/>
                </a:solidFill>
                <a:cs typeface="Arial" pitchFamily="34" charset="0"/>
              </a:rPr>
              <a:t>Δ</a:t>
            </a:r>
            <a:r>
              <a:rPr lang="en-US" altLang="en-US" sz="2200">
                <a:solidFill>
                  <a:srgbClr val="66FFFF"/>
                </a:solidFill>
              </a:rPr>
              <a:t>I</a:t>
            </a:r>
          </a:p>
        </p:txBody>
      </p:sp>
      <p:sp>
        <p:nvSpPr>
          <p:cNvPr id="89104" name="Line 19"/>
          <p:cNvSpPr>
            <a:spLocks noChangeShapeType="1"/>
          </p:cNvSpPr>
          <p:nvPr/>
        </p:nvSpPr>
        <p:spPr bwMode="auto">
          <a:xfrm flipV="1">
            <a:off x="1608138" y="1643063"/>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105" name="Arc 20"/>
          <p:cNvSpPr>
            <a:spLocks/>
          </p:cNvSpPr>
          <p:nvPr/>
        </p:nvSpPr>
        <p:spPr bwMode="auto">
          <a:xfrm rot="10668775" flipV="1">
            <a:off x="3808413" y="2139950"/>
            <a:ext cx="1193800" cy="1011238"/>
          </a:xfrm>
          <a:custGeom>
            <a:avLst/>
            <a:gdLst>
              <a:gd name="T0" fmla="*/ 2147483647 w 21600"/>
              <a:gd name="T1" fmla="*/ 0 h 21595"/>
              <a:gd name="T2" fmla="*/ 2147483647 w 21600"/>
              <a:gd name="T3" fmla="*/ 2147483647 h 21595"/>
              <a:gd name="T4" fmla="*/ 0 w 21600"/>
              <a:gd name="T5" fmla="*/ 2147483647 h 21595"/>
              <a:gd name="T6" fmla="*/ 0 60000 65536"/>
              <a:gd name="T7" fmla="*/ 0 60000 65536"/>
              <a:gd name="T8" fmla="*/ 0 60000 65536"/>
              <a:gd name="T9" fmla="*/ 0 w 21600"/>
              <a:gd name="T10" fmla="*/ 0 h 21595"/>
              <a:gd name="T11" fmla="*/ 21600 w 21600"/>
              <a:gd name="T12" fmla="*/ 21595 h 21595"/>
            </a:gdLst>
            <a:ahLst/>
            <a:cxnLst>
              <a:cxn ang="T6">
                <a:pos x="T0" y="T1"/>
              </a:cxn>
              <a:cxn ang="T7">
                <a:pos x="T2" y="T3"/>
              </a:cxn>
              <a:cxn ang="T8">
                <a:pos x="T4" y="T5"/>
              </a:cxn>
            </a:cxnLst>
            <a:rect l="T9" t="T10" r="T11" b="T12"/>
            <a:pathLst>
              <a:path w="21600" h="21595" fill="none" extrusionOk="0">
                <a:moveTo>
                  <a:pt x="465" y="0"/>
                </a:moveTo>
                <a:cubicBezTo>
                  <a:pt x="12211" y="253"/>
                  <a:pt x="21600" y="9847"/>
                  <a:pt x="21600" y="21595"/>
                </a:cubicBezTo>
              </a:path>
              <a:path w="21600" h="21595" stroke="0" extrusionOk="0">
                <a:moveTo>
                  <a:pt x="465" y="0"/>
                </a:moveTo>
                <a:cubicBezTo>
                  <a:pt x="12211" y="253"/>
                  <a:pt x="21600" y="9847"/>
                  <a:pt x="21600" y="21595"/>
                </a:cubicBezTo>
                <a:lnTo>
                  <a:pt x="0" y="21595"/>
                </a:lnTo>
                <a:lnTo>
                  <a:pt x="465"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89106" name="Line 21"/>
          <p:cNvSpPr>
            <a:spLocks noChangeShapeType="1"/>
          </p:cNvSpPr>
          <p:nvPr/>
        </p:nvSpPr>
        <p:spPr bwMode="auto">
          <a:xfrm flipV="1">
            <a:off x="2770188" y="3409950"/>
            <a:ext cx="0" cy="4381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107" name="Line 22"/>
          <p:cNvSpPr>
            <a:spLocks noChangeShapeType="1"/>
          </p:cNvSpPr>
          <p:nvPr/>
        </p:nvSpPr>
        <p:spPr bwMode="auto">
          <a:xfrm flipV="1">
            <a:off x="5335588" y="2114550"/>
            <a:ext cx="0" cy="4381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108" name="AutoShape 24"/>
          <p:cNvSpPr>
            <a:spLocks/>
          </p:cNvSpPr>
          <p:nvPr/>
        </p:nvSpPr>
        <p:spPr bwMode="auto">
          <a:xfrm flipH="1">
            <a:off x="1417638" y="3911600"/>
            <a:ext cx="153987" cy="581025"/>
          </a:xfrm>
          <a:prstGeom prst="rightBrace">
            <a:avLst>
              <a:gd name="adj1" fmla="val 31443"/>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9109" name="AutoShape 27"/>
          <p:cNvSpPr>
            <a:spLocks/>
          </p:cNvSpPr>
          <p:nvPr/>
        </p:nvSpPr>
        <p:spPr bwMode="auto">
          <a:xfrm rot="16200000" flipH="1">
            <a:off x="4356100" y="5238751"/>
            <a:ext cx="206375" cy="1085850"/>
          </a:xfrm>
          <a:prstGeom prst="rightBrace">
            <a:avLst>
              <a:gd name="adj1" fmla="val 4384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9110" name="Line 28"/>
          <p:cNvSpPr>
            <a:spLocks noChangeShapeType="1"/>
          </p:cNvSpPr>
          <p:nvPr/>
        </p:nvSpPr>
        <p:spPr bwMode="auto">
          <a:xfrm rot="5400000" flipV="1">
            <a:off x="4453732" y="4995069"/>
            <a:ext cx="0" cy="1030287"/>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111" name="Line 29"/>
          <p:cNvSpPr>
            <a:spLocks noChangeShapeType="1"/>
          </p:cNvSpPr>
          <p:nvPr/>
        </p:nvSpPr>
        <p:spPr bwMode="auto">
          <a:xfrm>
            <a:off x="5016500" y="2195513"/>
            <a:ext cx="25400" cy="34432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112" name="Line 30"/>
          <p:cNvSpPr>
            <a:spLocks noChangeShapeType="1"/>
          </p:cNvSpPr>
          <p:nvPr/>
        </p:nvSpPr>
        <p:spPr bwMode="auto">
          <a:xfrm>
            <a:off x="3886200" y="3417888"/>
            <a:ext cx="0" cy="224631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89113" name="Oval 23"/>
          <p:cNvSpPr>
            <a:spLocks noChangeArrowheads="1"/>
          </p:cNvSpPr>
          <p:nvPr/>
        </p:nvSpPr>
        <p:spPr bwMode="auto">
          <a:xfrm>
            <a:off x="4972050" y="21494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9114" name="Text Box 6"/>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89115" name="AutoShape 26"/>
          <p:cNvSpPr>
            <a:spLocks noChangeArrowheads="1"/>
          </p:cNvSpPr>
          <p:nvPr/>
        </p:nvSpPr>
        <p:spPr bwMode="auto">
          <a:xfrm>
            <a:off x="3028950" y="5972175"/>
            <a:ext cx="2820988"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Increase in GDP by 10  = 5  * (1/(1-0,5))</a:t>
            </a:r>
          </a:p>
        </p:txBody>
      </p:sp>
      <p:sp>
        <p:nvSpPr>
          <p:cNvPr id="89116" name="AutoShape 25"/>
          <p:cNvSpPr>
            <a:spLocks noChangeArrowheads="1"/>
          </p:cNvSpPr>
          <p:nvPr/>
        </p:nvSpPr>
        <p:spPr bwMode="auto">
          <a:xfrm>
            <a:off x="68262" y="3709492"/>
            <a:ext cx="1282701" cy="994767"/>
          </a:xfrm>
          <a:prstGeom prst="roundRect">
            <a:avLst>
              <a:gd name="adj" fmla="val 12495"/>
            </a:avLst>
          </a:prstGeom>
          <a:solidFill>
            <a:srgbClr val="FFFF99"/>
          </a:solidFill>
          <a:ln w="50800">
            <a:solidFill>
              <a:srgbClr val="FF0000"/>
            </a:solidFill>
            <a:round/>
            <a:headEnd/>
            <a:tailEnd/>
          </a:ln>
        </p:spPr>
        <p:txBody>
          <a:bodyPr wrap="square" lIns="0" tIns="0" rIns="0" b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chemeClr val="bg1"/>
                </a:solidFill>
              </a:rPr>
              <a:t>Increase in Invest-</a:t>
            </a:r>
            <a:r>
              <a:rPr lang="en-US" altLang="en-US" sz="2000" dirty="0" err="1">
                <a:solidFill>
                  <a:schemeClr val="bg1"/>
                </a:solidFill>
              </a:rPr>
              <a:t>ment</a:t>
            </a:r>
            <a:r>
              <a:rPr lang="en-US" altLang="en-US" sz="2000" dirty="0">
                <a:solidFill>
                  <a:schemeClr val="bg1"/>
                </a:solidFill>
              </a:rPr>
              <a:t> by  5 </a:t>
            </a:r>
          </a:p>
        </p:txBody>
      </p:sp>
      <p:sp>
        <p:nvSpPr>
          <p:cNvPr id="89117" name="Text Box 8"/>
          <p:cNvSpPr txBox="1">
            <a:spLocks noChangeArrowheads="1"/>
          </p:cNvSpPr>
          <p:nvPr/>
        </p:nvSpPr>
        <p:spPr bwMode="auto">
          <a:xfrm>
            <a:off x="1647825" y="989013"/>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011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883E5E6-F84C-4D28-B29B-04AB1858C0A9}" type="slidenum">
              <a:rPr lang="de-DE" altLang="en-US" sz="1600" smtClean="0"/>
              <a:pPr>
                <a:spcBef>
                  <a:spcPct val="0"/>
                </a:spcBef>
                <a:buClrTx/>
                <a:buFontTx/>
                <a:buNone/>
              </a:pPr>
              <a:t>73</a:t>
            </a:fld>
            <a:r>
              <a:rPr lang="de-DE" altLang="en-US" sz="1600"/>
              <a:t> -</a:t>
            </a:r>
          </a:p>
        </p:txBody>
      </p:sp>
      <p:sp>
        <p:nvSpPr>
          <p:cNvPr id="9011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82CAF98-F722-422A-9E83-A5E4BFE7E60B}" type="slidenum">
              <a:rPr lang="de-DE" altLang="en-US" sz="1600" b="1"/>
              <a:pPr algn="r" eaLnBrk="1" hangingPunct="1">
                <a:spcBef>
                  <a:spcPct val="0"/>
                </a:spcBef>
                <a:buClrTx/>
                <a:buFontTx/>
                <a:buNone/>
              </a:pPr>
              <a:t>73</a:t>
            </a:fld>
            <a:r>
              <a:rPr lang="de-DE" altLang="en-US" sz="1600" b="1"/>
              <a:t> -</a:t>
            </a:r>
          </a:p>
        </p:txBody>
      </p:sp>
      <p:sp>
        <p:nvSpPr>
          <p:cNvPr id="9011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90117" name="Group 2"/>
          <p:cNvGrpSpPr>
            <a:grpSpLocks/>
          </p:cNvGrpSpPr>
          <p:nvPr/>
        </p:nvGrpSpPr>
        <p:grpSpPr bwMode="auto">
          <a:xfrm>
            <a:off x="1084263" y="674688"/>
            <a:ext cx="6994525" cy="5913437"/>
            <a:chOff x="683" y="425"/>
            <a:chExt cx="4406" cy="3725"/>
          </a:xfrm>
        </p:grpSpPr>
        <p:graphicFrame>
          <p:nvGraphicFramePr>
            <p:cNvPr id="90149"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90627"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0150"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0151"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71142"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90119" name="Line 7"/>
          <p:cNvSpPr>
            <a:spLocks noChangeShapeType="1"/>
          </p:cNvSpPr>
          <p:nvPr/>
        </p:nvSpPr>
        <p:spPr bwMode="auto">
          <a:xfrm flipV="1">
            <a:off x="1614488" y="3351213"/>
            <a:ext cx="4513262" cy="22685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0120" name="Text Box 10"/>
          <p:cNvSpPr txBox="1">
            <a:spLocks noChangeArrowheads="1"/>
          </p:cNvSpPr>
          <p:nvPr/>
        </p:nvSpPr>
        <p:spPr bwMode="auto">
          <a:xfrm>
            <a:off x="6202363" y="31242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90121" name="Text Box 11"/>
          <p:cNvSpPr txBox="1">
            <a:spLocks noChangeArrowheads="1"/>
          </p:cNvSpPr>
          <p:nvPr/>
        </p:nvSpPr>
        <p:spPr bwMode="auto">
          <a:xfrm>
            <a:off x="6189663" y="25654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 G = 0,5*Y+G</a:t>
            </a:r>
            <a:endParaRPr lang="el-GR" altLang="en-US" sz="2200">
              <a:solidFill>
                <a:srgbClr val="66FFFF"/>
              </a:solidFill>
            </a:endParaRPr>
          </a:p>
        </p:txBody>
      </p:sp>
      <p:sp>
        <p:nvSpPr>
          <p:cNvPr id="90122" name="Line 12"/>
          <p:cNvSpPr>
            <a:spLocks noChangeShapeType="1"/>
          </p:cNvSpPr>
          <p:nvPr/>
        </p:nvSpPr>
        <p:spPr bwMode="auto">
          <a:xfrm flipV="1">
            <a:off x="1604963" y="2782888"/>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0123" name="Text Box 13"/>
          <p:cNvSpPr txBox="1">
            <a:spLocks noChangeArrowheads="1"/>
          </p:cNvSpPr>
          <p:nvPr/>
        </p:nvSpPr>
        <p:spPr bwMode="auto">
          <a:xfrm>
            <a:off x="6113463" y="20177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90124" name="Line 14"/>
          <p:cNvSpPr>
            <a:spLocks noChangeShapeType="1"/>
          </p:cNvSpPr>
          <p:nvPr/>
        </p:nvSpPr>
        <p:spPr bwMode="auto">
          <a:xfrm flipV="1">
            <a:off x="1606550" y="2212975"/>
            <a:ext cx="4513263" cy="2281238"/>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0125" name="Line 15"/>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0126" name="Oval 16"/>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0127" name="Text Box 17"/>
          <p:cNvSpPr txBox="1">
            <a:spLocks noChangeArrowheads="1"/>
          </p:cNvSpPr>
          <p:nvPr/>
        </p:nvSpPr>
        <p:spPr bwMode="auto">
          <a:xfrm>
            <a:off x="6202363" y="14732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a:t>
            </a:r>
            <a:r>
              <a:rPr lang="de-DE" altLang="en-US" sz="2200" baseline="-25000">
                <a:solidFill>
                  <a:srgbClr val="66FFFF"/>
                </a:solidFill>
              </a:rPr>
              <a:t>D</a:t>
            </a:r>
            <a:r>
              <a:rPr lang="de-DE" altLang="en-US" sz="2200">
                <a:solidFill>
                  <a:srgbClr val="66FFFF"/>
                </a:solidFill>
              </a:rPr>
              <a:t>= 0,5*Y+G+I+</a:t>
            </a:r>
            <a:r>
              <a:rPr lang="el-GR" altLang="en-US" sz="2200">
                <a:solidFill>
                  <a:srgbClr val="66FFFF"/>
                </a:solidFill>
                <a:cs typeface="Arial" pitchFamily="34" charset="0"/>
              </a:rPr>
              <a:t>Δ</a:t>
            </a:r>
            <a:r>
              <a:rPr lang="de-DE" altLang="en-US" sz="2200">
                <a:solidFill>
                  <a:srgbClr val="66FFFF"/>
                </a:solidFill>
              </a:rPr>
              <a:t>I</a:t>
            </a:r>
            <a:endParaRPr lang="el-GR" altLang="en-US" sz="2200">
              <a:solidFill>
                <a:srgbClr val="66FFFF"/>
              </a:solidFill>
            </a:endParaRPr>
          </a:p>
        </p:txBody>
      </p:sp>
      <p:sp>
        <p:nvSpPr>
          <p:cNvPr id="90128" name="Line 18"/>
          <p:cNvSpPr>
            <a:spLocks noChangeShapeType="1"/>
          </p:cNvSpPr>
          <p:nvPr/>
        </p:nvSpPr>
        <p:spPr bwMode="auto">
          <a:xfrm flipV="1">
            <a:off x="1608138" y="1643063"/>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0129" name="Arc 19"/>
          <p:cNvSpPr>
            <a:spLocks/>
          </p:cNvSpPr>
          <p:nvPr/>
        </p:nvSpPr>
        <p:spPr bwMode="auto">
          <a:xfrm rot="10668775" flipV="1">
            <a:off x="3808413" y="2139950"/>
            <a:ext cx="1193800" cy="1011238"/>
          </a:xfrm>
          <a:custGeom>
            <a:avLst/>
            <a:gdLst>
              <a:gd name="T0" fmla="*/ 2147483647 w 21600"/>
              <a:gd name="T1" fmla="*/ 0 h 21595"/>
              <a:gd name="T2" fmla="*/ 2147483647 w 21600"/>
              <a:gd name="T3" fmla="*/ 2147483647 h 21595"/>
              <a:gd name="T4" fmla="*/ 0 w 21600"/>
              <a:gd name="T5" fmla="*/ 2147483647 h 21595"/>
              <a:gd name="T6" fmla="*/ 0 60000 65536"/>
              <a:gd name="T7" fmla="*/ 0 60000 65536"/>
              <a:gd name="T8" fmla="*/ 0 60000 65536"/>
              <a:gd name="T9" fmla="*/ 0 w 21600"/>
              <a:gd name="T10" fmla="*/ 0 h 21595"/>
              <a:gd name="T11" fmla="*/ 21600 w 21600"/>
              <a:gd name="T12" fmla="*/ 21595 h 21595"/>
            </a:gdLst>
            <a:ahLst/>
            <a:cxnLst>
              <a:cxn ang="T6">
                <a:pos x="T0" y="T1"/>
              </a:cxn>
              <a:cxn ang="T7">
                <a:pos x="T2" y="T3"/>
              </a:cxn>
              <a:cxn ang="T8">
                <a:pos x="T4" y="T5"/>
              </a:cxn>
            </a:cxnLst>
            <a:rect l="T9" t="T10" r="T11" b="T12"/>
            <a:pathLst>
              <a:path w="21600" h="21595" fill="none" extrusionOk="0">
                <a:moveTo>
                  <a:pt x="465" y="0"/>
                </a:moveTo>
                <a:cubicBezTo>
                  <a:pt x="12211" y="253"/>
                  <a:pt x="21600" y="9847"/>
                  <a:pt x="21600" y="21595"/>
                </a:cubicBezTo>
              </a:path>
              <a:path w="21600" h="21595" stroke="0" extrusionOk="0">
                <a:moveTo>
                  <a:pt x="465" y="0"/>
                </a:moveTo>
                <a:cubicBezTo>
                  <a:pt x="12211" y="253"/>
                  <a:pt x="21600" y="9847"/>
                  <a:pt x="21600" y="21595"/>
                </a:cubicBezTo>
                <a:lnTo>
                  <a:pt x="0" y="21595"/>
                </a:lnTo>
                <a:lnTo>
                  <a:pt x="465"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90130" name="Line 20"/>
          <p:cNvSpPr>
            <a:spLocks noChangeShapeType="1"/>
          </p:cNvSpPr>
          <p:nvPr/>
        </p:nvSpPr>
        <p:spPr bwMode="auto">
          <a:xfrm flipV="1">
            <a:off x="2770188" y="3409950"/>
            <a:ext cx="0" cy="4381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0131" name="AutoShape 22"/>
          <p:cNvSpPr>
            <a:spLocks/>
          </p:cNvSpPr>
          <p:nvPr/>
        </p:nvSpPr>
        <p:spPr bwMode="auto">
          <a:xfrm flipH="1">
            <a:off x="1417638" y="3911600"/>
            <a:ext cx="153987" cy="581025"/>
          </a:xfrm>
          <a:prstGeom prst="rightBrace">
            <a:avLst>
              <a:gd name="adj1" fmla="val 31443"/>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0132" name="Line 24"/>
          <p:cNvSpPr>
            <a:spLocks noChangeShapeType="1"/>
          </p:cNvSpPr>
          <p:nvPr/>
        </p:nvSpPr>
        <p:spPr bwMode="auto">
          <a:xfrm rot="5400000" flipV="1">
            <a:off x="4453732" y="4995069"/>
            <a:ext cx="0" cy="1030287"/>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0133" name="Line 25"/>
          <p:cNvSpPr>
            <a:spLocks noChangeShapeType="1"/>
          </p:cNvSpPr>
          <p:nvPr/>
        </p:nvSpPr>
        <p:spPr bwMode="auto">
          <a:xfrm>
            <a:off x="5016500" y="2195513"/>
            <a:ext cx="25400" cy="34432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0134" name="Line 26"/>
          <p:cNvSpPr>
            <a:spLocks noChangeShapeType="1"/>
          </p:cNvSpPr>
          <p:nvPr/>
        </p:nvSpPr>
        <p:spPr bwMode="auto">
          <a:xfrm>
            <a:off x="3886200" y="3417888"/>
            <a:ext cx="0" cy="224631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0135" name="Oval 27"/>
          <p:cNvSpPr>
            <a:spLocks noChangeArrowheads="1"/>
          </p:cNvSpPr>
          <p:nvPr/>
        </p:nvSpPr>
        <p:spPr bwMode="auto">
          <a:xfrm>
            <a:off x="4972050" y="21494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37306" name="AutoShape 29"/>
          <p:cNvSpPr>
            <a:spLocks/>
          </p:cNvSpPr>
          <p:nvPr/>
        </p:nvSpPr>
        <p:spPr bwMode="auto">
          <a:xfrm>
            <a:off x="5075238" y="2214563"/>
            <a:ext cx="141287" cy="1020762"/>
          </a:xfrm>
          <a:prstGeom prst="rightBrace">
            <a:avLst>
              <a:gd name="adj1" fmla="val 6020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37307" name="AutoShape 30"/>
          <p:cNvSpPr>
            <a:spLocks/>
          </p:cNvSpPr>
          <p:nvPr/>
        </p:nvSpPr>
        <p:spPr bwMode="auto">
          <a:xfrm>
            <a:off x="5054600" y="3316288"/>
            <a:ext cx="206375" cy="523875"/>
          </a:xfrm>
          <a:prstGeom prst="rightBrace">
            <a:avLst>
              <a:gd name="adj1" fmla="val 2115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9114" name="AutoShape 31"/>
          <p:cNvSpPr>
            <a:spLocks/>
          </p:cNvSpPr>
          <p:nvPr/>
        </p:nvSpPr>
        <p:spPr bwMode="auto">
          <a:xfrm>
            <a:off x="5062538" y="3919538"/>
            <a:ext cx="234950" cy="1695450"/>
          </a:xfrm>
          <a:prstGeom prst="rightBrace">
            <a:avLst>
              <a:gd name="adj1" fmla="val 60135"/>
              <a:gd name="adj2" fmla="val 69222"/>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89115" name="AutoShape 32"/>
          <p:cNvSpPr>
            <a:spLocks noChangeArrowheads="1"/>
          </p:cNvSpPr>
          <p:nvPr/>
        </p:nvSpPr>
        <p:spPr bwMode="auto">
          <a:xfrm>
            <a:off x="5419725" y="4718050"/>
            <a:ext cx="3341688"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Consumption </a:t>
            </a:r>
            <a:r>
              <a:rPr lang="en-US" altLang="en-US" sz="2000">
                <a:solidFill>
                  <a:srgbClr val="0000CC"/>
                </a:solidFill>
              </a:rPr>
              <a:t>= 0,5 * 30 </a:t>
            </a:r>
          </a:p>
          <a:p>
            <a:pPr eaLnBrk="1" hangingPunct="1">
              <a:spcBef>
                <a:spcPct val="0"/>
              </a:spcBef>
              <a:buClrTx/>
              <a:buFontTx/>
              <a:buNone/>
            </a:pPr>
            <a:r>
              <a:rPr lang="en-US" altLang="en-US" sz="2000">
                <a:solidFill>
                  <a:srgbClr val="0000CC"/>
                </a:solidFill>
              </a:rPr>
              <a:t>                       = 15 </a:t>
            </a:r>
          </a:p>
        </p:txBody>
      </p:sp>
      <p:sp>
        <p:nvSpPr>
          <p:cNvPr id="737310" name="AutoShape 33"/>
          <p:cNvSpPr>
            <a:spLocks noChangeArrowheads="1"/>
          </p:cNvSpPr>
          <p:nvPr/>
        </p:nvSpPr>
        <p:spPr bwMode="auto">
          <a:xfrm>
            <a:off x="5372100" y="3338513"/>
            <a:ext cx="3125788" cy="4730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Gov. Consumption = </a:t>
            </a:r>
            <a:r>
              <a:rPr lang="en-US" altLang="en-US" sz="2000">
                <a:solidFill>
                  <a:srgbClr val="0000CC"/>
                </a:solidFill>
              </a:rPr>
              <a:t>5</a:t>
            </a:r>
            <a:r>
              <a:rPr lang="en-US" altLang="en-US" sz="2000">
                <a:solidFill>
                  <a:schemeClr val="bg1"/>
                </a:solidFill>
              </a:rPr>
              <a:t> </a:t>
            </a:r>
          </a:p>
        </p:txBody>
      </p:sp>
      <p:sp>
        <p:nvSpPr>
          <p:cNvPr id="737311" name="AutoShape 34"/>
          <p:cNvSpPr>
            <a:spLocks noChangeArrowheads="1"/>
          </p:cNvSpPr>
          <p:nvPr/>
        </p:nvSpPr>
        <p:spPr bwMode="auto">
          <a:xfrm>
            <a:off x="5330825" y="2438400"/>
            <a:ext cx="2733675" cy="4730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chemeClr val="bg1"/>
                </a:solidFill>
              </a:rPr>
              <a:t>Investment = 10 </a:t>
            </a:r>
          </a:p>
        </p:txBody>
      </p:sp>
      <p:sp>
        <p:nvSpPr>
          <p:cNvPr id="90142" name="Text Box 6"/>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90143" name="AutoShape 25"/>
          <p:cNvSpPr>
            <a:spLocks noChangeArrowheads="1"/>
          </p:cNvSpPr>
          <p:nvPr/>
        </p:nvSpPr>
        <p:spPr bwMode="auto">
          <a:xfrm>
            <a:off x="19052" y="3709492"/>
            <a:ext cx="1331912" cy="994767"/>
          </a:xfrm>
          <a:prstGeom prst="roundRect">
            <a:avLst>
              <a:gd name="adj" fmla="val 12495"/>
            </a:avLst>
          </a:prstGeom>
          <a:solidFill>
            <a:srgbClr val="FFFF99"/>
          </a:solidFill>
          <a:ln w="50800">
            <a:solidFill>
              <a:srgbClr val="FF0000"/>
            </a:solidFill>
            <a:round/>
            <a:headEnd/>
            <a:tailEnd/>
          </a:ln>
        </p:spPr>
        <p:txBody>
          <a:bodyPr wrap="square" lIns="0" tIns="0" rIns="0" b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Increase in invest-ment by  5 </a:t>
            </a:r>
          </a:p>
        </p:txBody>
      </p:sp>
      <p:sp>
        <p:nvSpPr>
          <p:cNvPr id="90144" name="Text Box 8"/>
          <p:cNvSpPr txBox="1">
            <a:spLocks noChangeArrowheads="1"/>
          </p:cNvSpPr>
          <p:nvPr/>
        </p:nvSpPr>
        <p:spPr bwMode="auto">
          <a:xfrm>
            <a:off x="1647825" y="989013"/>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36" name="AutoShape 29"/>
          <p:cNvSpPr>
            <a:spLocks/>
          </p:cNvSpPr>
          <p:nvPr/>
        </p:nvSpPr>
        <p:spPr bwMode="auto">
          <a:xfrm flipH="1">
            <a:off x="3700463" y="4543425"/>
            <a:ext cx="141287" cy="1020763"/>
          </a:xfrm>
          <a:prstGeom prst="rightBrace">
            <a:avLst>
              <a:gd name="adj1" fmla="val 6020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37" name="AutoShape 34"/>
          <p:cNvSpPr>
            <a:spLocks noChangeArrowheads="1"/>
          </p:cNvSpPr>
          <p:nvPr/>
        </p:nvSpPr>
        <p:spPr bwMode="auto">
          <a:xfrm>
            <a:off x="1782763" y="4681538"/>
            <a:ext cx="1817687" cy="7620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chemeClr val="bg1"/>
                </a:solidFill>
              </a:rPr>
              <a:t>Consumption = 0,5*20 = 10 </a:t>
            </a:r>
          </a:p>
        </p:txBody>
      </p:sp>
      <p:sp>
        <p:nvSpPr>
          <p:cNvPr id="38" name="AutoShape 30"/>
          <p:cNvSpPr>
            <a:spLocks/>
          </p:cNvSpPr>
          <p:nvPr/>
        </p:nvSpPr>
        <p:spPr bwMode="auto">
          <a:xfrm>
            <a:off x="5233988" y="3948113"/>
            <a:ext cx="206375" cy="523875"/>
          </a:xfrm>
          <a:prstGeom prst="rightBrace">
            <a:avLst>
              <a:gd name="adj1" fmla="val 21154"/>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39" name="AutoShape 33"/>
          <p:cNvSpPr>
            <a:spLocks noChangeArrowheads="1"/>
          </p:cNvSpPr>
          <p:nvPr/>
        </p:nvSpPr>
        <p:spPr bwMode="auto">
          <a:xfrm>
            <a:off x="5524500" y="3990975"/>
            <a:ext cx="3403600" cy="4318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Growth of Consumption = </a:t>
            </a:r>
            <a:r>
              <a:rPr lang="en-US" altLang="en-US" sz="2000">
                <a:solidFill>
                  <a:srgbClr val="0000CC"/>
                </a:solidFill>
              </a:rPr>
              <a:t>5</a:t>
            </a:r>
            <a:r>
              <a:rPr lang="en-US" altLang="en-US" sz="2000">
                <a:solidFill>
                  <a:schemeClr val="bg1"/>
                </a:solidFill>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911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9115"/>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3730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3731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3730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373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06" grpId="0" animBg="1"/>
      <p:bldP spid="737307" grpId="0" animBg="1"/>
      <p:bldP spid="89114" grpId="0" animBg="1"/>
      <p:bldP spid="89115" grpId="0" animBg="1"/>
      <p:bldP spid="737310" grpId="0" animBg="1"/>
      <p:bldP spid="737311" grpId="0" animBg="1"/>
      <p:bldP spid="36" grpId="0" animBg="1"/>
      <p:bldP spid="37" grpId="0" animBg="1"/>
      <p:bldP spid="38" grpId="0" animBg="1"/>
      <p:bldP spid="39" grpId="0" animBg="1"/>
    </p:bldLst>
  </p:timing>
</p:sld>
</file>

<file path=ppt/slides/slide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113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63F2581D-9730-4DEA-A6B8-7DA756721F67}" type="slidenum">
              <a:rPr lang="de-DE" altLang="en-US" sz="1600" smtClean="0"/>
              <a:pPr>
                <a:spcBef>
                  <a:spcPct val="0"/>
                </a:spcBef>
                <a:buClrTx/>
                <a:buFontTx/>
                <a:buNone/>
              </a:pPr>
              <a:t>74</a:t>
            </a:fld>
            <a:r>
              <a:rPr lang="de-DE" altLang="en-US" sz="1600"/>
              <a:t> -</a:t>
            </a:r>
          </a:p>
        </p:txBody>
      </p:sp>
      <p:sp>
        <p:nvSpPr>
          <p:cNvPr id="9113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1C78850F-560F-4FAF-B4EA-70BD38923B82}" type="slidenum">
              <a:rPr lang="de-DE" altLang="en-US" sz="1600" b="1"/>
              <a:pPr algn="r" eaLnBrk="1" hangingPunct="1">
                <a:spcBef>
                  <a:spcPct val="0"/>
                </a:spcBef>
                <a:buClrTx/>
                <a:buFontTx/>
                <a:buNone/>
              </a:pPr>
              <a:t>74</a:t>
            </a:fld>
            <a:r>
              <a:rPr lang="de-DE" altLang="en-US" sz="1600" b="1"/>
              <a:t> -</a:t>
            </a:r>
          </a:p>
        </p:txBody>
      </p:sp>
      <p:sp>
        <p:nvSpPr>
          <p:cNvPr id="9114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pSp>
        <p:nvGrpSpPr>
          <p:cNvPr id="91141" name="Group 2"/>
          <p:cNvGrpSpPr>
            <a:grpSpLocks/>
          </p:cNvGrpSpPr>
          <p:nvPr/>
        </p:nvGrpSpPr>
        <p:grpSpPr bwMode="auto">
          <a:xfrm>
            <a:off x="1084263" y="674688"/>
            <a:ext cx="6994525" cy="5913437"/>
            <a:chOff x="683" y="425"/>
            <a:chExt cx="4406" cy="3725"/>
          </a:xfrm>
        </p:grpSpPr>
        <p:graphicFrame>
          <p:nvGraphicFramePr>
            <p:cNvPr id="91165" name="Object 3"/>
            <p:cNvGraphicFramePr>
              <a:graphicFrameLocks/>
            </p:cNvGraphicFramePr>
            <p:nvPr/>
          </p:nvGraphicFramePr>
          <p:xfrm>
            <a:off x="683" y="425"/>
            <a:ext cx="4406" cy="3725"/>
          </p:xfrm>
          <a:graphic>
            <a:graphicData uri="http://schemas.openxmlformats.org/presentationml/2006/ole">
              <mc:AlternateContent xmlns:mc="http://schemas.openxmlformats.org/markup-compatibility/2006">
                <mc:Choice xmlns:v="urn:schemas-microsoft-com:vml" Requires="v">
                  <p:oleObj spid="_x0000_s91643" name="Diagramm" r:id="rId4" imgW="7439008" imgH="5315085" progId="MSGraph.Chart.8">
                    <p:embed followColorScheme="full"/>
                  </p:oleObj>
                </mc:Choice>
                <mc:Fallback>
                  <p:oleObj name="Diagramm" r:id="rId4" imgW="7439008" imgH="5315085"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3" y="425"/>
                          <a:ext cx="4406" cy="3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1166" name="Line 4"/>
            <p:cNvSpPr>
              <a:spLocks noChangeShapeType="1"/>
            </p:cNvSpPr>
            <p:nvPr/>
          </p:nvSpPr>
          <p:spPr bwMode="auto">
            <a:xfrm>
              <a:off x="4824" y="3548"/>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91167" name="Line 5"/>
            <p:cNvSpPr>
              <a:spLocks noChangeShapeType="1"/>
            </p:cNvSpPr>
            <p:nvPr/>
          </p:nvSpPr>
          <p:spPr bwMode="auto">
            <a:xfrm rot="5400000" flipH="1">
              <a:off x="920" y="700"/>
              <a:ext cx="20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grpSp>
      <p:sp>
        <p:nvSpPr>
          <p:cNvPr id="7769094" name="Rectangle 6"/>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91143" name="Line 7"/>
          <p:cNvSpPr>
            <a:spLocks noChangeShapeType="1"/>
          </p:cNvSpPr>
          <p:nvPr/>
        </p:nvSpPr>
        <p:spPr bwMode="auto">
          <a:xfrm flipV="1">
            <a:off x="1614488" y="3351213"/>
            <a:ext cx="4513262" cy="22685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1144" name="Text Box 10"/>
          <p:cNvSpPr txBox="1">
            <a:spLocks noChangeArrowheads="1"/>
          </p:cNvSpPr>
          <p:nvPr/>
        </p:nvSpPr>
        <p:spPr bwMode="auto">
          <a:xfrm>
            <a:off x="6202363" y="31242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91145" name="Text Box 11"/>
          <p:cNvSpPr txBox="1">
            <a:spLocks noChangeArrowheads="1"/>
          </p:cNvSpPr>
          <p:nvPr/>
        </p:nvSpPr>
        <p:spPr bwMode="auto">
          <a:xfrm>
            <a:off x="6189663" y="25654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 G = 0,5*Y+G</a:t>
            </a:r>
            <a:endParaRPr lang="el-GR" altLang="en-US" sz="2200">
              <a:solidFill>
                <a:srgbClr val="66FFFF"/>
              </a:solidFill>
            </a:endParaRPr>
          </a:p>
        </p:txBody>
      </p:sp>
      <p:sp>
        <p:nvSpPr>
          <p:cNvPr id="91146" name="Line 12"/>
          <p:cNvSpPr>
            <a:spLocks noChangeShapeType="1"/>
          </p:cNvSpPr>
          <p:nvPr/>
        </p:nvSpPr>
        <p:spPr bwMode="auto">
          <a:xfrm flipV="1">
            <a:off x="1604963" y="2782888"/>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1147" name="Text Box 13"/>
          <p:cNvSpPr txBox="1">
            <a:spLocks noChangeArrowheads="1"/>
          </p:cNvSpPr>
          <p:nvPr/>
        </p:nvSpPr>
        <p:spPr bwMode="auto">
          <a:xfrm>
            <a:off x="6113463" y="20177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91148" name="Line 14"/>
          <p:cNvSpPr>
            <a:spLocks noChangeShapeType="1"/>
          </p:cNvSpPr>
          <p:nvPr/>
        </p:nvSpPr>
        <p:spPr bwMode="auto">
          <a:xfrm flipV="1">
            <a:off x="1606550" y="2212975"/>
            <a:ext cx="4513263" cy="2281238"/>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1149" name="Line 15"/>
          <p:cNvSpPr>
            <a:spLocks noChangeShapeType="1"/>
          </p:cNvSpPr>
          <p:nvPr/>
        </p:nvSpPr>
        <p:spPr bwMode="auto">
          <a:xfrm flipV="1">
            <a:off x="1601788" y="1073150"/>
            <a:ext cx="4522787" cy="4572000"/>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1150" name="Oval 16"/>
          <p:cNvSpPr>
            <a:spLocks noChangeArrowheads="1"/>
          </p:cNvSpPr>
          <p:nvPr/>
        </p:nvSpPr>
        <p:spPr bwMode="auto">
          <a:xfrm>
            <a:off x="3829050" y="32670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1151" name="Text Box 17"/>
          <p:cNvSpPr txBox="1">
            <a:spLocks noChangeArrowheads="1"/>
          </p:cNvSpPr>
          <p:nvPr/>
        </p:nvSpPr>
        <p:spPr bwMode="auto">
          <a:xfrm>
            <a:off x="6202363" y="14732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a:t>
            </a:r>
            <a:r>
              <a:rPr lang="de-DE" altLang="en-US" sz="2200" baseline="-25000">
                <a:solidFill>
                  <a:srgbClr val="66FFFF"/>
                </a:solidFill>
              </a:rPr>
              <a:t>D</a:t>
            </a:r>
            <a:r>
              <a:rPr lang="de-DE" altLang="en-US" sz="2200">
                <a:solidFill>
                  <a:srgbClr val="66FFFF"/>
                </a:solidFill>
              </a:rPr>
              <a:t>= 0,5*Y+G+I+</a:t>
            </a:r>
            <a:r>
              <a:rPr lang="el-GR" altLang="en-US" sz="2200">
                <a:solidFill>
                  <a:srgbClr val="66FFFF"/>
                </a:solidFill>
                <a:cs typeface="Arial" pitchFamily="34" charset="0"/>
              </a:rPr>
              <a:t>Δ</a:t>
            </a:r>
            <a:r>
              <a:rPr lang="de-DE" altLang="en-US" sz="2200">
                <a:solidFill>
                  <a:srgbClr val="66FFFF"/>
                </a:solidFill>
              </a:rPr>
              <a:t>I</a:t>
            </a:r>
            <a:endParaRPr lang="el-GR" altLang="en-US" sz="2200">
              <a:solidFill>
                <a:srgbClr val="66FFFF"/>
              </a:solidFill>
            </a:endParaRPr>
          </a:p>
        </p:txBody>
      </p:sp>
      <p:sp>
        <p:nvSpPr>
          <p:cNvPr id="91152" name="Line 18"/>
          <p:cNvSpPr>
            <a:spLocks noChangeShapeType="1"/>
          </p:cNvSpPr>
          <p:nvPr/>
        </p:nvSpPr>
        <p:spPr bwMode="auto">
          <a:xfrm flipV="1">
            <a:off x="1608138" y="1643063"/>
            <a:ext cx="4513262" cy="22812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1153" name="Arc 19"/>
          <p:cNvSpPr>
            <a:spLocks/>
          </p:cNvSpPr>
          <p:nvPr/>
        </p:nvSpPr>
        <p:spPr bwMode="auto">
          <a:xfrm rot="10668775" flipV="1">
            <a:off x="3808413" y="2139950"/>
            <a:ext cx="1193800" cy="1011238"/>
          </a:xfrm>
          <a:custGeom>
            <a:avLst/>
            <a:gdLst>
              <a:gd name="T0" fmla="*/ 2147483647 w 21600"/>
              <a:gd name="T1" fmla="*/ 0 h 21595"/>
              <a:gd name="T2" fmla="*/ 2147483647 w 21600"/>
              <a:gd name="T3" fmla="*/ 2147483647 h 21595"/>
              <a:gd name="T4" fmla="*/ 0 w 21600"/>
              <a:gd name="T5" fmla="*/ 2147483647 h 21595"/>
              <a:gd name="T6" fmla="*/ 0 60000 65536"/>
              <a:gd name="T7" fmla="*/ 0 60000 65536"/>
              <a:gd name="T8" fmla="*/ 0 60000 65536"/>
              <a:gd name="T9" fmla="*/ 0 w 21600"/>
              <a:gd name="T10" fmla="*/ 0 h 21595"/>
              <a:gd name="T11" fmla="*/ 21600 w 21600"/>
              <a:gd name="T12" fmla="*/ 21595 h 21595"/>
            </a:gdLst>
            <a:ahLst/>
            <a:cxnLst>
              <a:cxn ang="T6">
                <a:pos x="T0" y="T1"/>
              </a:cxn>
              <a:cxn ang="T7">
                <a:pos x="T2" y="T3"/>
              </a:cxn>
              <a:cxn ang="T8">
                <a:pos x="T4" y="T5"/>
              </a:cxn>
            </a:cxnLst>
            <a:rect l="T9" t="T10" r="T11" b="T12"/>
            <a:pathLst>
              <a:path w="21600" h="21595" fill="none" extrusionOk="0">
                <a:moveTo>
                  <a:pt x="465" y="0"/>
                </a:moveTo>
                <a:cubicBezTo>
                  <a:pt x="12211" y="253"/>
                  <a:pt x="21600" y="9847"/>
                  <a:pt x="21600" y="21595"/>
                </a:cubicBezTo>
              </a:path>
              <a:path w="21600" h="21595" stroke="0" extrusionOk="0">
                <a:moveTo>
                  <a:pt x="465" y="0"/>
                </a:moveTo>
                <a:cubicBezTo>
                  <a:pt x="12211" y="253"/>
                  <a:pt x="21600" y="9847"/>
                  <a:pt x="21600" y="21595"/>
                </a:cubicBezTo>
                <a:lnTo>
                  <a:pt x="0" y="21595"/>
                </a:lnTo>
                <a:lnTo>
                  <a:pt x="465" y="0"/>
                </a:lnTo>
                <a:close/>
              </a:path>
            </a:pathLst>
          </a:custGeom>
          <a:noFill/>
          <a:ln w="38100">
            <a:solidFill>
              <a:srgbClr val="FF0000"/>
            </a:solidFill>
            <a:round/>
            <a:headEnd type="triangl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p>
            <a:endParaRPr lang="en-US"/>
          </a:p>
        </p:txBody>
      </p:sp>
      <p:sp>
        <p:nvSpPr>
          <p:cNvPr id="91154" name="Line 20"/>
          <p:cNvSpPr>
            <a:spLocks noChangeShapeType="1"/>
          </p:cNvSpPr>
          <p:nvPr/>
        </p:nvSpPr>
        <p:spPr bwMode="auto">
          <a:xfrm flipV="1">
            <a:off x="2770188" y="3409950"/>
            <a:ext cx="0" cy="4381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1155" name="Line 21"/>
          <p:cNvSpPr>
            <a:spLocks noChangeShapeType="1"/>
          </p:cNvSpPr>
          <p:nvPr/>
        </p:nvSpPr>
        <p:spPr bwMode="auto">
          <a:xfrm flipV="1">
            <a:off x="5335588" y="2114550"/>
            <a:ext cx="0" cy="4381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1156" name="AutoShape 22"/>
          <p:cNvSpPr>
            <a:spLocks/>
          </p:cNvSpPr>
          <p:nvPr/>
        </p:nvSpPr>
        <p:spPr bwMode="auto">
          <a:xfrm flipH="1">
            <a:off x="1417638" y="3911600"/>
            <a:ext cx="153987" cy="581025"/>
          </a:xfrm>
          <a:prstGeom prst="rightBrace">
            <a:avLst>
              <a:gd name="adj1" fmla="val 31443"/>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1157" name="Line 26"/>
          <p:cNvSpPr>
            <a:spLocks noChangeShapeType="1"/>
          </p:cNvSpPr>
          <p:nvPr/>
        </p:nvSpPr>
        <p:spPr bwMode="auto">
          <a:xfrm rot="5400000" flipV="1">
            <a:off x="4453732" y="4995069"/>
            <a:ext cx="0" cy="1030287"/>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1158" name="Line 27"/>
          <p:cNvSpPr>
            <a:spLocks noChangeShapeType="1"/>
          </p:cNvSpPr>
          <p:nvPr/>
        </p:nvSpPr>
        <p:spPr bwMode="auto">
          <a:xfrm>
            <a:off x="5016500" y="2195513"/>
            <a:ext cx="25400" cy="3443287"/>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1159" name="Line 28"/>
          <p:cNvSpPr>
            <a:spLocks noChangeShapeType="1"/>
          </p:cNvSpPr>
          <p:nvPr/>
        </p:nvSpPr>
        <p:spPr bwMode="auto">
          <a:xfrm>
            <a:off x="3886200" y="3417888"/>
            <a:ext cx="0" cy="224631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1160" name="Oval 29"/>
          <p:cNvSpPr>
            <a:spLocks noChangeArrowheads="1"/>
          </p:cNvSpPr>
          <p:nvPr/>
        </p:nvSpPr>
        <p:spPr bwMode="auto">
          <a:xfrm>
            <a:off x="4972050" y="21494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1161" name="AutoShape 30"/>
          <p:cNvSpPr>
            <a:spLocks noChangeArrowheads="1"/>
          </p:cNvSpPr>
          <p:nvPr/>
        </p:nvSpPr>
        <p:spPr bwMode="auto">
          <a:xfrm>
            <a:off x="5137150" y="3141663"/>
            <a:ext cx="4006850" cy="2117725"/>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chemeClr val="bg1"/>
                </a:solidFill>
              </a:rPr>
              <a:t>As implied by the investment multiplier 1/(1-c), a consumption ratio of c = 50% together with an increase in investment by 5  causes GDP to grow by </a:t>
            </a:r>
          </a:p>
          <a:p>
            <a:pPr eaLnBrk="1" hangingPunct="1">
              <a:spcBef>
                <a:spcPct val="0"/>
              </a:spcBef>
              <a:buClrTx/>
              <a:buFontTx/>
              <a:buNone/>
            </a:pPr>
            <a:r>
              <a:rPr lang="en-US" altLang="en-US" sz="2000" dirty="0">
                <a:solidFill>
                  <a:schemeClr val="bg1"/>
                </a:solidFill>
              </a:rPr>
              <a:t>10 = 5  * </a:t>
            </a:r>
            <a:r>
              <a:rPr lang="en-US" altLang="en-US" sz="2000" dirty="0">
                <a:solidFill>
                  <a:srgbClr val="FF0000"/>
                </a:solidFill>
              </a:rPr>
              <a:t>(1/(1-0,5)) </a:t>
            </a:r>
            <a:r>
              <a:rPr lang="en-US" altLang="en-US" sz="2000" dirty="0">
                <a:solidFill>
                  <a:schemeClr val="bg1"/>
                </a:solidFill>
              </a:rPr>
              <a:t>= 5  * 2.</a:t>
            </a:r>
          </a:p>
        </p:txBody>
      </p:sp>
      <p:sp>
        <p:nvSpPr>
          <p:cNvPr id="91162" name="Text Box 6"/>
          <p:cNvSpPr txBox="1">
            <a:spLocks noChangeArrowheads="1"/>
          </p:cNvSpPr>
          <p:nvPr/>
        </p:nvSpPr>
        <p:spPr bwMode="auto">
          <a:xfrm>
            <a:off x="3741738" y="6289675"/>
            <a:ext cx="4343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a:t>Supply of Goods= Income = Y</a:t>
            </a:r>
            <a:r>
              <a:rPr lang="en-US" altLang="en-US" sz="1800" b="1"/>
              <a:t>  </a:t>
            </a:r>
          </a:p>
        </p:txBody>
      </p:sp>
      <p:sp>
        <p:nvSpPr>
          <p:cNvPr id="91163" name="AutoShape 25"/>
          <p:cNvSpPr>
            <a:spLocks noChangeArrowheads="1"/>
          </p:cNvSpPr>
          <p:nvPr/>
        </p:nvSpPr>
        <p:spPr bwMode="auto">
          <a:xfrm>
            <a:off x="68262" y="3709492"/>
            <a:ext cx="1282701" cy="994767"/>
          </a:xfrm>
          <a:prstGeom prst="roundRect">
            <a:avLst>
              <a:gd name="adj" fmla="val 12495"/>
            </a:avLst>
          </a:prstGeom>
          <a:solidFill>
            <a:srgbClr val="FFFF99"/>
          </a:solidFill>
          <a:ln w="50800">
            <a:solidFill>
              <a:srgbClr val="FF0000"/>
            </a:solidFill>
            <a:round/>
            <a:headEnd/>
            <a:tailEnd/>
          </a:ln>
        </p:spPr>
        <p:txBody>
          <a:bodyPr wrap="square" lIns="0" tIns="0" rIns="0" b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chemeClr val="bg1"/>
                </a:solidFill>
              </a:rPr>
              <a:t>Increase in Invest-</a:t>
            </a:r>
            <a:r>
              <a:rPr lang="en-US" altLang="en-US" sz="2000" dirty="0" err="1">
                <a:solidFill>
                  <a:schemeClr val="bg1"/>
                </a:solidFill>
              </a:rPr>
              <a:t>ment</a:t>
            </a:r>
            <a:r>
              <a:rPr lang="en-US" altLang="en-US" sz="2000" dirty="0">
                <a:solidFill>
                  <a:schemeClr val="bg1"/>
                </a:solidFill>
              </a:rPr>
              <a:t> by  5 </a:t>
            </a:r>
          </a:p>
        </p:txBody>
      </p:sp>
      <p:sp>
        <p:nvSpPr>
          <p:cNvPr id="91164" name="Text Box 8"/>
          <p:cNvSpPr txBox="1">
            <a:spLocks noChangeArrowheads="1"/>
          </p:cNvSpPr>
          <p:nvPr/>
        </p:nvSpPr>
        <p:spPr bwMode="auto">
          <a:xfrm>
            <a:off x="1647825" y="989013"/>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6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78F2A1D-BF16-4015-99E7-01F220D91963}" type="slidenum">
              <a:rPr lang="de-DE" altLang="en-US" sz="1600" smtClean="0"/>
              <a:pPr>
                <a:spcBef>
                  <a:spcPct val="0"/>
                </a:spcBef>
                <a:buClrTx/>
                <a:buFontTx/>
                <a:buNone/>
              </a:pPr>
              <a:t>75</a:t>
            </a:fld>
            <a:r>
              <a:rPr lang="de-DE" altLang="en-US" sz="1600"/>
              <a:t> -</a:t>
            </a:r>
          </a:p>
        </p:txBody>
      </p:sp>
      <p:sp>
        <p:nvSpPr>
          <p:cNvPr id="9216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1E4E3C4-A1A2-46B2-9191-B19C34AE7BEB}" type="slidenum">
              <a:rPr lang="de-DE" altLang="en-US" sz="1600" b="1"/>
              <a:pPr algn="r" eaLnBrk="1" hangingPunct="1">
                <a:spcBef>
                  <a:spcPct val="0"/>
                </a:spcBef>
                <a:buClrTx/>
                <a:buFontTx/>
                <a:buNone/>
              </a:pPr>
              <a:t>75</a:t>
            </a:fld>
            <a:r>
              <a:rPr lang="de-DE" altLang="en-US" sz="1600" b="1"/>
              <a:t> -</a:t>
            </a:r>
          </a:p>
        </p:txBody>
      </p:sp>
      <p:sp>
        <p:nvSpPr>
          <p:cNvPr id="9216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529474"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92166" name="Rectangle 3"/>
          <p:cNvSpPr>
            <a:spLocks noGrp="1" noChangeArrowheads="1"/>
          </p:cNvSpPr>
          <p:nvPr>
            <p:ph type="body" idx="4294967295"/>
          </p:nvPr>
        </p:nvSpPr>
        <p:spPr>
          <a:xfrm>
            <a:off x="431800" y="1722438"/>
            <a:ext cx="8516938" cy="5135562"/>
          </a:xfrm>
          <a:noFill/>
        </p:spPr>
        <p:txBody>
          <a:bodyPr/>
          <a:lstStyle/>
          <a:p>
            <a:pPr marL="571500" indent="-571500" eaLnBrk="1" hangingPunct="1"/>
            <a:r>
              <a:rPr lang="en-US" altLang="en-US"/>
              <a:t>The following diagram graphically illustrates the multiplier effect:</a:t>
            </a:r>
          </a:p>
        </p:txBody>
      </p:sp>
    </p:spTree>
  </p:cSld>
  <p:clrMapOvr>
    <a:masterClrMapping/>
  </p:clrMapOvr>
  <p:transition spd="slow"/>
</p:sld>
</file>

<file path=ppt/slides/slide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318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86A55285-B43C-47C6-A4E5-19F465B07B27}" type="slidenum">
              <a:rPr lang="de-DE" altLang="en-US" sz="1600" smtClean="0"/>
              <a:pPr>
                <a:spcBef>
                  <a:spcPct val="0"/>
                </a:spcBef>
                <a:buClrTx/>
                <a:buFontTx/>
                <a:buNone/>
              </a:pPr>
              <a:t>76</a:t>
            </a:fld>
            <a:r>
              <a:rPr lang="de-DE" altLang="en-US" sz="1600"/>
              <a:t> -</a:t>
            </a:r>
          </a:p>
        </p:txBody>
      </p:sp>
      <p:sp>
        <p:nvSpPr>
          <p:cNvPr id="9318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en-US" altLang="en-US" sz="1600" b="1"/>
              <a:t>- </a:t>
            </a:r>
            <a:fld id="{C79B800C-D786-4A35-86C4-D98199F7270B}" type="slidenum">
              <a:rPr lang="en-US" altLang="en-US" sz="1600" b="1"/>
              <a:pPr algn="r" eaLnBrk="1" hangingPunct="1">
                <a:spcBef>
                  <a:spcPct val="0"/>
                </a:spcBef>
                <a:buClrTx/>
                <a:buFontTx/>
                <a:buNone/>
              </a:pPr>
              <a:t>76</a:t>
            </a:fld>
            <a:r>
              <a:rPr lang="en-US" altLang="en-US" sz="1600" b="1"/>
              <a:t> -</a:t>
            </a:r>
          </a:p>
        </p:txBody>
      </p:sp>
      <p:sp>
        <p:nvSpPr>
          <p:cNvPr id="9318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600"/>
              <a:t>Prof. Dr. Rainer Maurer</a:t>
            </a:r>
          </a:p>
        </p:txBody>
      </p:sp>
      <p:graphicFrame>
        <p:nvGraphicFramePr>
          <p:cNvPr id="93189" name="Object 2"/>
          <p:cNvGraphicFramePr>
            <a:graphicFrameLocks/>
          </p:cNvGraphicFramePr>
          <p:nvPr/>
        </p:nvGraphicFramePr>
        <p:xfrm>
          <a:off x="1071563" y="725488"/>
          <a:ext cx="7159625" cy="5938837"/>
        </p:xfrm>
        <a:graphic>
          <a:graphicData uri="http://schemas.openxmlformats.org/presentationml/2006/ole">
            <mc:AlternateContent xmlns:mc="http://schemas.openxmlformats.org/markup-compatibility/2006">
              <mc:Choice xmlns:v="urn:schemas-microsoft-com:vml" Requires="v">
                <p:oleObj spid="_x0000_s93689" name="Diagramm" r:id="rId4" imgW="7439008" imgH="5315085" progId="MSGraph.Chart.8">
                  <p:embed followColorScheme="full"/>
                </p:oleObj>
              </mc:Choice>
              <mc:Fallback>
                <p:oleObj name="Diagramm" r:id="rId4" imgW="7439008" imgH="5315085" progId="MSGraph.Chart.8">
                  <p:embed followColorScheme="full"/>
                  <p:pic>
                    <p:nvPicPr>
                      <p:cNvPr id="0" name="Object 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1563" y="725488"/>
                        <a:ext cx="7159625" cy="593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3190" name="Line 3"/>
          <p:cNvSpPr>
            <a:spLocks noChangeShapeType="1"/>
          </p:cNvSpPr>
          <p:nvPr/>
        </p:nvSpPr>
        <p:spPr bwMode="auto">
          <a:xfrm>
            <a:off x="7823200" y="5607050"/>
            <a:ext cx="3206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531524" name="Rectangle 4"/>
          <p:cNvSpPr>
            <a:spLocks noGrp="1" noChangeArrowheads="1"/>
          </p:cNvSpPr>
          <p:nvPr>
            <p:ph type="title" idx="4294967295"/>
          </p:nvPr>
        </p:nvSpPr>
        <p:spPr>
          <a:xfrm>
            <a:off x="0" y="31750"/>
            <a:ext cx="9144000" cy="1100138"/>
          </a:xfrm>
        </p:spPr>
        <p:txBody>
          <a:bodyPr/>
          <a:lstStyle/>
          <a:p>
            <a:pPr eaLnBrk="1" hangingPunct="1">
              <a:defRPr/>
            </a:pPr>
            <a:r>
              <a:rPr lang="en-US" dirty="0"/>
              <a:t>4. The Keynesian Model and its Policy Implications</a:t>
            </a:r>
            <a:br>
              <a:rPr lang="en-US" dirty="0"/>
            </a:br>
            <a:r>
              <a:rPr lang="en-US" sz="2400" dirty="0"/>
              <a:t>4.1.1. The "Keynesian Cross"</a:t>
            </a:r>
          </a:p>
        </p:txBody>
      </p:sp>
      <p:sp>
        <p:nvSpPr>
          <p:cNvPr id="93192" name="Line 5"/>
          <p:cNvSpPr>
            <a:spLocks noChangeShapeType="1"/>
          </p:cNvSpPr>
          <p:nvPr/>
        </p:nvSpPr>
        <p:spPr bwMode="auto">
          <a:xfrm flipV="1">
            <a:off x="1601788" y="1163638"/>
            <a:ext cx="4457700" cy="4456112"/>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3193" name="Line 6"/>
          <p:cNvSpPr>
            <a:spLocks noChangeShapeType="1"/>
          </p:cNvSpPr>
          <p:nvPr/>
        </p:nvSpPr>
        <p:spPr bwMode="auto">
          <a:xfrm flipV="1">
            <a:off x="1614488" y="2551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3194" name="Line 7"/>
          <p:cNvSpPr>
            <a:spLocks noChangeShapeType="1"/>
          </p:cNvSpPr>
          <p:nvPr/>
        </p:nvSpPr>
        <p:spPr bwMode="auto">
          <a:xfrm flipV="1">
            <a:off x="1627188" y="1916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31529" name="Line 9"/>
          <p:cNvSpPr>
            <a:spLocks noChangeShapeType="1"/>
          </p:cNvSpPr>
          <p:nvPr/>
        </p:nvSpPr>
        <p:spPr bwMode="auto">
          <a:xfrm flipV="1">
            <a:off x="1639888" y="12684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31530" name="AutoShape 10"/>
          <p:cNvSpPr>
            <a:spLocks/>
          </p:cNvSpPr>
          <p:nvPr/>
        </p:nvSpPr>
        <p:spPr bwMode="auto">
          <a:xfrm flipH="1">
            <a:off x="1443038" y="3683000"/>
            <a:ext cx="153987" cy="619125"/>
          </a:xfrm>
          <a:prstGeom prst="rightBrace">
            <a:avLst>
              <a:gd name="adj1" fmla="val 3350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3197" name="AutoShape 11"/>
          <p:cNvSpPr>
            <a:spLocks noChangeArrowheads="1"/>
          </p:cNvSpPr>
          <p:nvPr/>
        </p:nvSpPr>
        <p:spPr bwMode="auto">
          <a:xfrm>
            <a:off x="6494463" y="4619625"/>
            <a:ext cx="2503487"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What causes the multiplier effect?</a:t>
            </a:r>
          </a:p>
        </p:txBody>
      </p:sp>
      <p:sp>
        <p:nvSpPr>
          <p:cNvPr id="7531532" name="Oval 12"/>
          <p:cNvSpPr>
            <a:spLocks noChangeArrowheads="1"/>
          </p:cNvSpPr>
          <p:nvPr/>
        </p:nvSpPr>
        <p:spPr bwMode="auto">
          <a:xfrm>
            <a:off x="5378450" y="17303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531534" name="Line 14"/>
          <p:cNvSpPr>
            <a:spLocks noChangeShapeType="1"/>
          </p:cNvSpPr>
          <p:nvPr/>
        </p:nvSpPr>
        <p:spPr bwMode="auto">
          <a:xfrm flipV="1">
            <a:off x="4178300" y="2420938"/>
            <a:ext cx="0" cy="6445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3200" name="Oval 15"/>
          <p:cNvSpPr>
            <a:spLocks noChangeArrowheads="1"/>
          </p:cNvSpPr>
          <p:nvPr/>
        </p:nvSpPr>
        <p:spPr bwMode="auto">
          <a:xfrm>
            <a:off x="4121150" y="29749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531536" name="AutoShape 16"/>
          <p:cNvSpPr>
            <a:spLocks/>
          </p:cNvSpPr>
          <p:nvPr/>
        </p:nvSpPr>
        <p:spPr bwMode="auto">
          <a:xfrm>
            <a:off x="4306888" y="2417763"/>
            <a:ext cx="153987" cy="619125"/>
          </a:xfrm>
          <a:prstGeom prst="rightBrace">
            <a:avLst>
              <a:gd name="adj1" fmla="val 3350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3202" name="Line 18"/>
          <p:cNvSpPr>
            <a:spLocks noChangeShapeType="1"/>
          </p:cNvSpPr>
          <p:nvPr/>
        </p:nvSpPr>
        <p:spPr bwMode="auto">
          <a:xfrm flipV="1">
            <a:off x="1614488" y="31988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3203" name="Text Box 19"/>
          <p:cNvSpPr txBox="1">
            <a:spLocks noChangeArrowheads="1"/>
          </p:cNvSpPr>
          <p:nvPr/>
        </p:nvSpPr>
        <p:spPr bwMode="auto">
          <a:xfrm>
            <a:off x="6418263" y="10668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Y</a:t>
            </a:r>
            <a:r>
              <a:rPr lang="en-US" altLang="en-US" sz="2200" baseline="-25000">
                <a:solidFill>
                  <a:srgbClr val="66FFFF"/>
                </a:solidFill>
              </a:rPr>
              <a:t>D</a:t>
            </a:r>
            <a:r>
              <a:rPr lang="en-US" altLang="en-US" sz="2200">
                <a:solidFill>
                  <a:srgbClr val="66FFFF"/>
                </a:solidFill>
              </a:rPr>
              <a:t>= 0,5*Y+G+I+</a:t>
            </a:r>
            <a:r>
              <a:rPr lang="en-US" altLang="en-US" sz="2200">
                <a:solidFill>
                  <a:srgbClr val="66FFFF"/>
                </a:solidFill>
                <a:cs typeface="Arial" pitchFamily="34" charset="0"/>
              </a:rPr>
              <a:t>Δ</a:t>
            </a:r>
            <a:r>
              <a:rPr lang="en-US" altLang="en-US" sz="2200">
                <a:solidFill>
                  <a:srgbClr val="66FFFF"/>
                </a:solidFill>
              </a:rPr>
              <a:t>I</a:t>
            </a:r>
          </a:p>
        </p:txBody>
      </p:sp>
      <p:sp>
        <p:nvSpPr>
          <p:cNvPr id="93204" name="Text Box 20"/>
          <p:cNvSpPr txBox="1">
            <a:spLocks noChangeArrowheads="1"/>
          </p:cNvSpPr>
          <p:nvPr/>
        </p:nvSpPr>
        <p:spPr bwMode="auto">
          <a:xfrm>
            <a:off x="6354763" y="16494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 Y</a:t>
            </a:r>
            <a:r>
              <a:rPr lang="en-US" altLang="en-US" sz="2200" baseline="-25000">
                <a:solidFill>
                  <a:srgbClr val="66FFFF"/>
                </a:solidFill>
              </a:rPr>
              <a:t>D </a:t>
            </a:r>
            <a:r>
              <a:rPr lang="en-US" altLang="en-US" sz="2200">
                <a:solidFill>
                  <a:srgbClr val="66FFFF"/>
                </a:solidFill>
              </a:rPr>
              <a:t>= 0,5*Y+G+I</a:t>
            </a:r>
          </a:p>
        </p:txBody>
      </p:sp>
      <p:sp>
        <p:nvSpPr>
          <p:cNvPr id="93205" name="Text Box 21"/>
          <p:cNvSpPr txBox="1">
            <a:spLocks noChangeArrowheads="1"/>
          </p:cNvSpPr>
          <p:nvPr/>
        </p:nvSpPr>
        <p:spPr bwMode="auto">
          <a:xfrm>
            <a:off x="6430963" y="29464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C(Y)= 0,5 * Y</a:t>
            </a:r>
          </a:p>
        </p:txBody>
      </p:sp>
      <p:sp>
        <p:nvSpPr>
          <p:cNvPr id="93206" name="Text Box 22"/>
          <p:cNvSpPr txBox="1">
            <a:spLocks noChangeArrowheads="1"/>
          </p:cNvSpPr>
          <p:nvPr/>
        </p:nvSpPr>
        <p:spPr bwMode="auto">
          <a:xfrm>
            <a:off x="6430963" y="2324100"/>
            <a:ext cx="27130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200">
                <a:solidFill>
                  <a:srgbClr val="66FFFF"/>
                </a:solidFill>
              </a:rPr>
              <a:t>C(Y) + G = 0,5*Y+G</a:t>
            </a:r>
          </a:p>
        </p:txBody>
      </p:sp>
      <p:sp>
        <p:nvSpPr>
          <p:cNvPr id="7531543" name="AutoShape 23"/>
          <p:cNvSpPr>
            <a:spLocks noChangeArrowheads="1"/>
          </p:cNvSpPr>
          <p:nvPr/>
        </p:nvSpPr>
        <p:spPr bwMode="auto">
          <a:xfrm>
            <a:off x="4619625" y="2247900"/>
            <a:ext cx="2039938"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1st: Increase in Demand by 5 </a:t>
            </a:r>
          </a:p>
        </p:txBody>
      </p:sp>
      <p:sp>
        <p:nvSpPr>
          <p:cNvPr id="7531546" name="Line 26"/>
          <p:cNvSpPr>
            <a:spLocks noChangeShapeType="1"/>
          </p:cNvSpPr>
          <p:nvPr/>
        </p:nvSpPr>
        <p:spPr bwMode="auto">
          <a:xfrm flipH="1">
            <a:off x="1600200" y="2413000"/>
            <a:ext cx="2552700" cy="0"/>
          </a:xfrm>
          <a:prstGeom prst="line">
            <a:avLst/>
          </a:prstGeom>
          <a:noFill/>
          <a:ln w="38100">
            <a:solidFill>
              <a:srgbClr val="FFFF00"/>
            </a:solidFill>
            <a:prstDash val="dash"/>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7531547" name="Freeform 27"/>
          <p:cNvSpPr>
            <a:spLocks/>
          </p:cNvSpPr>
          <p:nvPr/>
        </p:nvSpPr>
        <p:spPr bwMode="auto">
          <a:xfrm>
            <a:off x="4763" y="2413000"/>
            <a:ext cx="4833937" cy="3225800"/>
          </a:xfrm>
          <a:custGeom>
            <a:avLst/>
            <a:gdLst>
              <a:gd name="T0" fmla="*/ 2147483647 w 3005"/>
              <a:gd name="T1" fmla="*/ 0 h 2032"/>
              <a:gd name="T2" fmla="*/ 2147483647 w 3005"/>
              <a:gd name="T3" fmla="*/ 2147483647 h 2032"/>
              <a:gd name="T4" fmla="*/ 2147483647 w 3005"/>
              <a:gd name="T5" fmla="*/ 2147483647 h 2032"/>
              <a:gd name="T6" fmla="*/ 0 60000 65536"/>
              <a:gd name="T7" fmla="*/ 0 60000 65536"/>
              <a:gd name="T8" fmla="*/ 0 60000 65536"/>
              <a:gd name="T9" fmla="*/ 0 w 3005"/>
              <a:gd name="T10" fmla="*/ 0 h 2032"/>
              <a:gd name="T11" fmla="*/ 3005 w 3005"/>
              <a:gd name="T12" fmla="*/ 2032 h 2032"/>
            </a:gdLst>
            <a:ahLst/>
            <a:cxnLst>
              <a:cxn ang="T6">
                <a:pos x="T0" y="T1"/>
              </a:cxn>
              <a:cxn ang="T7">
                <a:pos x="T2" y="T3"/>
              </a:cxn>
              <a:cxn ang="T8">
                <a:pos x="T4" y="T5"/>
              </a:cxn>
            </a:cxnLst>
            <a:rect l="T9" t="T10" r="T11" b="T12"/>
            <a:pathLst>
              <a:path w="3005" h="2032">
                <a:moveTo>
                  <a:pt x="957" y="0"/>
                </a:moveTo>
                <a:cubicBezTo>
                  <a:pt x="478" y="270"/>
                  <a:pt x="0" y="541"/>
                  <a:pt x="341" y="880"/>
                </a:cubicBezTo>
                <a:cubicBezTo>
                  <a:pt x="682" y="1219"/>
                  <a:pt x="2561" y="1840"/>
                  <a:pt x="3005" y="2032"/>
                </a:cubicBezTo>
              </a:path>
            </a:pathLst>
          </a:custGeom>
          <a:noFill/>
          <a:ln w="38100">
            <a:solidFill>
              <a:srgbClr val="FFFF00"/>
            </a:solidFill>
            <a:round/>
            <a:headEnd type="none" w="lg" len="med"/>
            <a:tailEnd type="triangle" w="lg" len="med"/>
          </a:ln>
          <a:extLst>
            <a:ext uri="{909E8E84-426E-40DD-AFC4-6F175D3DCCD1}">
              <a14:hiddenFill xmlns:a14="http://schemas.microsoft.com/office/drawing/2010/main">
                <a:solidFill>
                  <a:srgbClr val="FFFFFF"/>
                </a:solidFill>
              </a14:hiddenFill>
            </a:ext>
          </a:extLst>
        </p:spPr>
        <p:txBody>
          <a:bodyPr lIns="0" tIns="0" rIns="0" bIns="0" anchor="ctr"/>
          <a:lstStyle/>
          <a:p>
            <a:endParaRPr lang="en-US"/>
          </a:p>
        </p:txBody>
      </p:sp>
      <p:sp>
        <p:nvSpPr>
          <p:cNvPr id="7531533" name="AutoShape 13"/>
          <p:cNvSpPr>
            <a:spLocks noChangeArrowheads="1"/>
          </p:cNvSpPr>
          <p:nvPr/>
        </p:nvSpPr>
        <p:spPr bwMode="auto">
          <a:xfrm>
            <a:off x="13064" y="3492004"/>
            <a:ext cx="1298212" cy="994767"/>
          </a:xfrm>
          <a:prstGeom prst="roundRect">
            <a:avLst>
              <a:gd name="adj" fmla="val 12495"/>
            </a:avLst>
          </a:prstGeom>
          <a:solidFill>
            <a:srgbClr val="FFFF99"/>
          </a:solidFill>
          <a:ln w="50800">
            <a:solidFill>
              <a:srgbClr val="FF0000"/>
            </a:solidFill>
            <a:round/>
            <a:headEnd/>
            <a:tailEnd/>
          </a:ln>
        </p:spPr>
        <p:txBody>
          <a:bodyPr wrap="square" lIns="0" tIns="0" rIns="0" b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Increase in Invest-ment by  5 </a:t>
            </a:r>
          </a:p>
        </p:txBody>
      </p:sp>
      <p:sp>
        <p:nvSpPr>
          <p:cNvPr id="93211" name="Text Box 6"/>
          <p:cNvSpPr txBox="1">
            <a:spLocks noChangeArrowheads="1"/>
          </p:cNvSpPr>
          <p:nvPr/>
        </p:nvSpPr>
        <p:spPr bwMode="auto">
          <a:xfrm>
            <a:off x="3741738" y="6289675"/>
            <a:ext cx="43434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dirty="0"/>
              <a:t>Supply of Goods = Income = Y</a:t>
            </a:r>
            <a:r>
              <a:rPr lang="en-US" altLang="en-US" sz="1800" b="1" dirty="0"/>
              <a:t>  </a:t>
            </a:r>
          </a:p>
        </p:txBody>
      </p:sp>
      <p:sp>
        <p:nvSpPr>
          <p:cNvPr id="93212"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315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53153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53152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53153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53153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53153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53154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53154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7531533"/>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75315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31529" grpId="0" animBg="1"/>
      <p:bldP spid="7531530" grpId="0" animBg="1"/>
      <p:bldP spid="7531532" grpId="0" animBg="1"/>
      <p:bldP spid="7531534" grpId="0" animBg="1"/>
      <p:bldP spid="7531536" grpId="0" animBg="1"/>
      <p:bldP spid="7531543" grpId="0" animBg="1"/>
      <p:bldP spid="7531546" grpId="0" animBg="1"/>
      <p:bldP spid="7531547" grpId="0" animBg="1"/>
      <p:bldP spid="7531533" grpId="0" animBg="1"/>
      <p:bldP spid="7531533" grpId="1" animBg="1"/>
    </p:bldLst>
  </p:timing>
</p:sld>
</file>

<file path=ppt/slides/slide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421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1AA44877-14E9-42E3-9AEB-590618907C6E}" type="slidenum">
              <a:rPr lang="de-DE" altLang="en-US" sz="1600" smtClean="0"/>
              <a:pPr>
                <a:spcBef>
                  <a:spcPct val="0"/>
                </a:spcBef>
                <a:buClrTx/>
                <a:buFontTx/>
                <a:buNone/>
              </a:pPr>
              <a:t>77</a:t>
            </a:fld>
            <a:r>
              <a:rPr lang="de-DE" altLang="en-US" sz="1600"/>
              <a:t> -</a:t>
            </a:r>
          </a:p>
        </p:txBody>
      </p:sp>
      <p:sp>
        <p:nvSpPr>
          <p:cNvPr id="9421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47ECBB4-5126-48BE-9B65-999B1406FE95}" type="slidenum">
              <a:rPr lang="de-DE" altLang="en-US" sz="1600" b="1"/>
              <a:pPr algn="r" eaLnBrk="1" hangingPunct="1">
                <a:spcBef>
                  <a:spcPct val="0"/>
                </a:spcBef>
                <a:buClrTx/>
                <a:buFontTx/>
                <a:buNone/>
              </a:pPr>
              <a:t>77</a:t>
            </a:fld>
            <a:r>
              <a:rPr lang="de-DE" altLang="en-US" sz="1600" b="1"/>
              <a:t> -</a:t>
            </a:r>
          </a:p>
        </p:txBody>
      </p:sp>
      <p:sp>
        <p:nvSpPr>
          <p:cNvPr id="9421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94213" name="Object 25"/>
          <p:cNvGraphicFramePr>
            <a:graphicFrameLocks/>
          </p:cNvGraphicFramePr>
          <p:nvPr/>
        </p:nvGraphicFramePr>
        <p:xfrm>
          <a:off x="1071563" y="725488"/>
          <a:ext cx="7159625" cy="5938837"/>
        </p:xfrm>
        <a:graphic>
          <a:graphicData uri="http://schemas.openxmlformats.org/presentationml/2006/ole">
            <mc:AlternateContent xmlns:mc="http://schemas.openxmlformats.org/markup-compatibility/2006">
              <mc:Choice xmlns:v="urn:schemas-microsoft-com:vml" Requires="v">
                <p:oleObj spid="_x0000_s94716" name="Diagramm" r:id="rId4" imgW="7439008" imgH="5315085" progId="MSGraph.Chart.8">
                  <p:embed followColorScheme="full"/>
                </p:oleObj>
              </mc:Choice>
              <mc:Fallback>
                <p:oleObj name="Diagramm" r:id="rId4" imgW="7439008" imgH="5315085" progId="MSGraph.Chart.8">
                  <p:embed followColorScheme="full"/>
                  <p:pic>
                    <p:nvPicPr>
                      <p:cNvPr id="0" name="Object 25"/>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1563" y="725488"/>
                        <a:ext cx="7159625" cy="593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4214" name="Line 3"/>
          <p:cNvSpPr>
            <a:spLocks noChangeShapeType="1"/>
          </p:cNvSpPr>
          <p:nvPr/>
        </p:nvSpPr>
        <p:spPr bwMode="auto">
          <a:xfrm>
            <a:off x="7823200" y="5607050"/>
            <a:ext cx="3206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533572" name="Rectangle 4"/>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94216" name="Line 5"/>
          <p:cNvSpPr>
            <a:spLocks noChangeShapeType="1"/>
          </p:cNvSpPr>
          <p:nvPr/>
        </p:nvSpPr>
        <p:spPr bwMode="auto">
          <a:xfrm flipV="1">
            <a:off x="1601788" y="1163638"/>
            <a:ext cx="4457700" cy="4456112"/>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217" name="Line 6"/>
          <p:cNvSpPr>
            <a:spLocks noChangeShapeType="1"/>
          </p:cNvSpPr>
          <p:nvPr/>
        </p:nvSpPr>
        <p:spPr bwMode="auto">
          <a:xfrm flipV="1">
            <a:off x="1614488" y="2551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218" name="Line 7"/>
          <p:cNvSpPr>
            <a:spLocks noChangeShapeType="1"/>
          </p:cNvSpPr>
          <p:nvPr/>
        </p:nvSpPr>
        <p:spPr bwMode="auto">
          <a:xfrm flipV="1">
            <a:off x="1627188" y="1916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219" name="Line 9"/>
          <p:cNvSpPr>
            <a:spLocks noChangeShapeType="1"/>
          </p:cNvSpPr>
          <p:nvPr/>
        </p:nvSpPr>
        <p:spPr bwMode="auto">
          <a:xfrm flipV="1">
            <a:off x="1639888" y="12684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220" name="AutoShape 10"/>
          <p:cNvSpPr>
            <a:spLocks/>
          </p:cNvSpPr>
          <p:nvPr/>
        </p:nvSpPr>
        <p:spPr bwMode="auto">
          <a:xfrm flipH="1">
            <a:off x="1443038" y="3683000"/>
            <a:ext cx="153987" cy="619125"/>
          </a:xfrm>
          <a:prstGeom prst="rightBrace">
            <a:avLst>
              <a:gd name="adj1" fmla="val 3350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4221" name="Oval 12"/>
          <p:cNvSpPr>
            <a:spLocks noChangeArrowheads="1"/>
          </p:cNvSpPr>
          <p:nvPr/>
        </p:nvSpPr>
        <p:spPr bwMode="auto">
          <a:xfrm>
            <a:off x="5378450" y="17303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4222" name="Line 14"/>
          <p:cNvSpPr>
            <a:spLocks noChangeShapeType="1"/>
          </p:cNvSpPr>
          <p:nvPr/>
        </p:nvSpPr>
        <p:spPr bwMode="auto">
          <a:xfrm flipV="1">
            <a:off x="4178300" y="2420938"/>
            <a:ext cx="0" cy="6445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223" name="Oval 15"/>
          <p:cNvSpPr>
            <a:spLocks noChangeArrowheads="1"/>
          </p:cNvSpPr>
          <p:nvPr/>
        </p:nvSpPr>
        <p:spPr bwMode="auto">
          <a:xfrm>
            <a:off x="4121150" y="29749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7533584" name="Line 16"/>
          <p:cNvSpPr>
            <a:spLocks noChangeShapeType="1"/>
          </p:cNvSpPr>
          <p:nvPr/>
        </p:nvSpPr>
        <p:spPr bwMode="auto">
          <a:xfrm>
            <a:off x="4173538" y="2420938"/>
            <a:ext cx="642937"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33585" name="AutoShape 17"/>
          <p:cNvSpPr>
            <a:spLocks/>
          </p:cNvSpPr>
          <p:nvPr/>
        </p:nvSpPr>
        <p:spPr bwMode="auto">
          <a:xfrm rot="5400000">
            <a:off x="4446588" y="2328863"/>
            <a:ext cx="153987" cy="541337"/>
          </a:xfrm>
          <a:prstGeom prst="rightBrace">
            <a:avLst>
              <a:gd name="adj1" fmla="val 2929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rot="10800000"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4226" name="Line 19"/>
          <p:cNvSpPr>
            <a:spLocks noChangeShapeType="1"/>
          </p:cNvSpPr>
          <p:nvPr/>
        </p:nvSpPr>
        <p:spPr bwMode="auto">
          <a:xfrm flipV="1">
            <a:off x="1614488" y="31988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4227" name="Text Box 20"/>
          <p:cNvSpPr txBox="1">
            <a:spLocks noChangeArrowheads="1"/>
          </p:cNvSpPr>
          <p:nvPr/>
        </p:nvSpPr>
        <p:spPr bwMode="auto">
          <a:xfrm>
            <a:off x="6418263" y="10668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a:t>
            </a:r>
            <a:r>
              <a:rPr lang="de-DE" altLang="en-US" sz="2200" baseline="-25000">
                <a:solidFill>
                  <a:srgbClr val="66FFFF"/>
                </a:solidFill>
              </a:rPr>
              <a:t>D</a:t>
            </a:r>
            <a:r>
              <a:rPr lang="de-DE" altLang="en-US" sz="2200">
                <a:solidFill>
                  <a:srgbClr val="66FFFF"/>
                </a:solidFill>
              </a:rPr>
              <a:t>= 0,5*Y+G+I+</a:t>
            </a:r>
            <a:r>
              <a:rPr lang="el-GR" altLang="en-US" sz="2200">
                <a:solidFill>
                  <a:srgbClr val="66FFFF"/>
                </a:solidFill>
                <a:cs typeface="Arial" pitchFamily="34" charset="0"/>
              </a:rPr>
              <a:t>Δ</a:t>
            </a:r>
            <a:r>
              <a:rPr lang="de-DE" altLang="en-US" sz="2200">
                <a:solidFill>
                  <a:srgbClr val="66FFFF"/>
                </a:solidFill>
              </a:rPr>
              <a:t>I</a:t>
            </a:r>
            <a:endParaRPr lang="el-GR" altLang="en-US" sz="2200">
              <a:solidFill>
                <a:srgbClr val="66FFFF"/>
              </a:solidFill>
            </a:endParaRPr>
          </a:p>
        </p:txBody>
      </p:sp>
      <p:sp>
        <p:nvSpPr>
          <p:cNvPr id="94228" name="Text Box 21"/>
          <p:cNvSpPr txBox="1">
            <a:spLocks noChangeArrowheads="1"/>
          </p:cNvSpPr>
          <p:nvPr/>
        </p:nvSpPr>
        <p:spPr bwMode="auto">
          <a:xfrm>
            <a:off x="6354763" y="16494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94229" name="Text Box 22"/>
          <p:cNvSpPr txBox="1">
            <a:spLocks noChangeArrowheads="1"/>
          </p:cNvSpPr>
          <p:nvPr/>
        </p:nvSpPr>
        <p:spPr bwMode="auto">
          <a:xfrm>
            <a:off x="6430963" y="29464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94230" name="Text Box 23"/>
          <p:cNvSpPr txBox="1">
            <a:spLocks noChangeArrowheads="1"/>
          </p:cNvSpPr>
          <p:nvPr/>
        </p:nvSpPr>
        <p:spPr bwMode="auto">
          <a:xfrm>
            <a:off x="6430963" y="2324100"/>
            <a:ext cx="27130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 G = 0,5*Y+G</a:t>
            </a:r>
            <a:endParaRPr lang="el-GR" altLang="en-US" sz="2200">
              <a:solidFill>
                <a:srgbClr val="66FFFF"/>
              </a:solidFill>
            </a:endParaRPr>
          </a:p>
        </p:txBody>
      </p:sp>
      <p:sp>
        <p:nvSpPr>
          <p:cNvPr id="7533596" name="Line 28"/>
          <p:cNvSpPr>
            <a:spLocks noChangeShapeType="1"/>
          </p:cNvSpPr>
          <p:nvPr/>
        </p:nvSpPr>
        <p:spPr bwMode="auto">
          <a:xfrm rot="5400000">
            <a:off x="3036888" y="3836988"/>
            <a:ext cx="3556000" cy="12700"/>
          </a:xfrm>
          <a:prstGeom prst="line">
            <a:avLst/>
          </a:prstGeom>
          <a:noFill/>
          <a:ln w="38100">
            <a:solidFill>
              <a:srgbClr val="FFFF00"/>
            </a:solidFill>
            <a:prstDash val="dash"/>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94232" name="Freeform 31"/>
          <p:cNvSpPr>
            <a:spLocks/>
          </p:cNvSpPr>
          <p:nvPr/>
        </p:nvSpPr>
        <p:spPr bwMode="auto">
          <a:xfrm>
            <a:off x="4763" y="2438400"/>
            <a:ext cx="4833937" cy="3200400"/>
          </a:xfrm>
          <a:custGeom>
            <a:avLst/>
            <a:gdLst>
              <a:gd name="T0" fmla="*/ 2147483647 w 3005"/>
              <a:gd name="T1" fmla="*/ 0 h 2032"/>
              <a:gd name="T2" fmla="*/ 2147483647 w 3005"/>
              <a:gd name="T3" fmla="*/ 2147483647 h 2032"/>
              <a:gd name="T4" fmla="*/ 2147483647 w 3005"/>
              <a:gd name="T5" fmla="*/ 2147483647 h 2032"/>
              <a:gd name="T6" fmla="*/ 0 60000 65536"/>
              <a:gd name="T7" fmla="*/ 0 60000 65536"/>
              <a:gd name="T8" fmla="*/ 0 60000 65536"/>
              <a:gd name="T9" fmla="*/ 0 w 3005"/>
              <a:gd name="T10" fmla="*/ 0 h 2032"/>
              <a:gd name="T11" fmla="*/ 3005 w 3005"/>
              <a:gd name="T12" fmla="*/ 2032 h 2032"/>
            </a:gdLst>
            <a:ahLst/>
            <a:cxnLst>
              <a:cxn ang="T6">
                <a:pos x="T0" y="T1"/>
              </a:cxn>
              <a:cxn ang="T7">
                <a:pos x="T2" y="T3"/>
              </a:cxn>
              <a:cxn ang="T8">
                <a:pos x="T4" y="T5"/>
              </a:cxn>
            </a:cxnLst>
            <a:rect l="T9" t="T10" r="T11" b="T12"/>
            <a:pathLst>
              <a:path w="3005" h="2032">
                <a:moveTo>
                  <a:pt x="957" y="0"/>
                </a:moveTo>
                <a:cubicBezTo>
                  <a:pt x="478" y="270"/>
                  <a:pt x="0" y="541"/>
                  <a:pt x="341" y="880"/>
                </a:cubicBezTo>
                <a:cubicBezTo>
                  <a:pt x="682" y="1219"/>
                  <a:pt x="2561" y="1840"/>
                  <a:pt x="3005" y="2032"/>
                </a:cubicBezTo>
              </a:path>
            </a:pathLst>
          </a:custGeom>
          <a:noFill/>
          <a:ln w="38100">
            <a:solidFill>
              <a:srgbClr val="FFFF00"/>
            </a:solidFill>
            <a:round/>
            <a:headEnd type="none" w="lg" len="med"/>
            <a:tailEnd type="triangle" w="lg" len="med"/>
          </a:ln>
          <a:extLst>
            <a:ext uri="{909E8E84-426E-40DD-AFC4-6F175D3DCCD1}">
              <a14:hiddenFill xmlns:a14="http://schemas.microsoft.com/office/drawing/2010/main">
                <a:solidFill>
                  <a:srgbClr val="FFFFFF"/>
                </a:solidFill>
              </a14:hiddenFill>
            </a:ext>
          </a:extLst>
        </p:spPr>
        <p:txBody>
          <a:bodyPr lIns="0" tIns="0" rIns="0" bIns="0" anchor="ctr"/>
          <a:lstStyle/>
          <a:p>
            <a:endParaRPr lang="en-US"/>
          </a:p>
        </p:txBody>
      </p:sp>
      <p:sp>
        <p:nvSpPr>
          <p:cNvPr id="7533600" name="Line 32"/>
          <p:cNvSpPr>
            <a:spLocks noChangeShapeType="1"/>
          </p:cNvSpPr>
          <p:nvPr/>
        </p:nvSpPr>
        <p:spPr bwMode="auto">
          <a:xfrm>
            <a:off x="4175125" y="5432425"/>
            <a:ext cx="642938"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33592" name="AutoShape 24"/>
          <p:cNvSpPr>
            <a:spLocks noChangeArrowheads="1"/>
          </p:cNvSpPr>
          <p:nvPr/>
        </p:nvSpPr>
        <p:spPr bwMode="auto">
          <a:xfrm>
            <a:off x="4416425" y="2801610"/>
            <a:ext cx="3021013" cy="76265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dirty="0" err="1">
                <a:solidFill>
                  <a:schemeClr val="bg1"/>
                </a:solidFill>
              </a:rPr>
              <a:t>Increase</a:t>
            </a:r>
            <a:r>
              <a:rPr lang="de-DE" altLang="en-US" sz="2000" dirty="0">
                <a:solidFill>
                  <a:schemeClr val="bg1"/>
                </a:solidFill>
              </a:rPr>
              <a:t> in Income </a:t>
            </a:r>
            <a:r>
              <a:rPr lang="de-DE" altLang="en-US" sz="2000" dirty="0" err="1">
                <a:solidFill>
                  <a:schemeClr val="bg1"/>
                </a:solidFill>
              </a:rPr>
              <a:t>by</a:t>
            </a:r>
            <a:r>
              <a:rPr lang="de-DE" altLang="en-US" sz="2000" dirty="0">
                <a:solidFill>
                  <a:schemeClr val="bg1"/>
                </a:solidFill>
              </a:rPr>
              <a:t>     5  = </a:t>
            </a:r>
            <a:r>
              <a:rPr lang="el-GR" altLang="en-US" sz="2000" dirty="0">
                <a:solidFill>
                  <a:schemeClr val="bg1"/>
                </a:solidFill>
              </a:rPr>
              <a:t>Δ</a:t>
            </a:r>
            <a:r>
              <a:rPr lang="de-DE" altLang="en-US" sz="2000" dirty="0">
                <a:solidFill>
                  <a:schemeClr val="bg1"/>
                </a:solidFill>
              </a:rPr>
              <a:t>Y </a:t>
            </a:r>
          </a:p>
        </p:txBody>
      </p:sp>
      <p:sp>
        <p:nvSpPr>
          <p:cNvPr id="94235" name="Line 33"/>
          <p:cNvSpPr>
            <a:spLocks noChangeShapeType="1"/>
          </p:cNvSpPr>
          <p:nvPr/>
        </p:nvSpPr>
        <p:spPr bwMode="auto">
          <a:xfrm flipH="1">
            <a:off x="1600200" y="2413000"/>
            <a:ext cx="2552700" cy="0"/>
          </a:xfrm>
          <a:prstGeom prst="line">
            <a:avLst/>
          </a:prstGeom>
          <a:noFill/>
          <a:ln w="38100">
            <a:solidFill>
              <a:srgbClr val="FFFF00"/>
            </a:solidFill>
            <a:prstDash val="dash"/>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7533581" name="AutoShape 13"/>
          <p:cNvSpPr>
            <a:spLocks noChangeArrowheads="1"/>
          </p:cNvSpPr>
          <p:nvPr/>
        </p:nvSpPr>
        <p:spPr bwMode="auto">
          <a:xfrm>
            <a:off x="20638" y="3525872"/>
            <a:ext cx="1290637" cy="1044506"/>
          </a:xfrm>
          <a:prstGeom prst="roundRect">
            <a:avLst>
              <a:gd name="adj" fmla="val 12495"/>
            </a:avLst>
          </a:prstGeom>
          <a:solidFill>
            <a:srgbClr val="FFFF99"/>
          </a:solidFill>
          <a:ln w="50800">
            <a:solidFill>
              <a:srgbClr val="FF0000"/>
            </a:solidFill>
            <a:round/>
            <a:headEnd/>
            <a:tailEnd/>
          </a:ln>
        </p:spPr>
        <p:txBody>
          <a:bodyPr wrap="square" lIns="0" tIns="0" r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chemeClr val="bg1"/>
                </a:solidFill>
              </a:rPr>
              <a:t>Increase in Invest-</a:t>
            </a:r>
            <a:r>
              <a:rPr lang="en-US" altLang="en-US" sz="2000" dirty="0" err="1">
                <a:solidFill>
                  <a:schemeClr val="bg1"/>
                </a:solidFill>
              </a:rPr>
              <a:t>ment</a:t>
            </a:r>
            <a:r>
              <a:rPr lang="en-US" altLang="en-US" sz="2000" dirty="0">
                <a:solidFill>
                  <a:schemeClr val="bg1"/>
                </a:solidFill>
              </a:rPr>
              <a:t> by  5 </a:t>
            </a:r>
          </a:p>
        </p:txBody>
      </p:sp>
      <p:sp>
        <p:nvSpPr>
          <p:cNvPr id="94237" name="Text Box 6"/>
          <p:cNvSpPr txBox="1">
            <a:spLocks noChangeArrowheads="1"/>
          </p:cNvSpPr>
          <p:nvPr/>
        </p:nvSpPr>
        <p:spPr bwMode="auto">
          <a:xfrm>
            <a:off x="3741738" y="6289675"/>
            <a:ext cx="43434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dirty="0"/>
              <a:t>Supply of Goods = Income = Y</a:t>
            </a:r>
            <a:r>
              <a:rPr lang="en-US" altLang="en-US" sz="1800" b="1" dirty="0"/>
              <a:t>  </a:t>
            </a:r>
          </a:p>
        </p:txBody>
      </p:sp>
      <p:sp>
        <p:nvSpPr>
          <p:cNvPr id="94238"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94239" name="AutoShape 11"/>
          <p:cNvSpPr>
            <a:spLocks noChangeArrowheads="1"/>
          </p:cNvSpPr>
          <p:nvPr/>
        </p:nvSpPr>
        <p:spPr bwMode="auto">
          <a:xfrm>
            <a:off x="6494463" y="4619625"/>
            <a:ext cx="2503487"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What causes the multiplier effect?</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xit" presetSubtype="0" fill="hold" grpId="0" nodeType="withEffect">
                                  <p:stCondLst>
                                    <p:cond delay="0"/>
                                  </p:stCondLst>
                                  <p:childTnLst>
                                    <p:set>
                                      <p:cBhvr>
                                        <p:cTn id="6" dur="1" fill="hold">
                                          <p:stCondLst>
                                            <p:cond delay="0"/>
                                          </p:stCondLst>
                                        </p:cTn>
                                        <p:tgtEl>
                                          <p:spTgt spid="7533581"/>
                                        </p:tgtEl>
                                        <p:attrNameLst>
                                          <p:attrName>style.visibility</p:attrName>
                                        </p:attrNameLst>
                                      </p:cBhvr>
                                      <p:to>
                                        <p:strVal val="hidden"/>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53358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53360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53358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53359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5335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33584" grpId="0" animBg="1"/>
      <p:bldP spid="7533585" grpId="0" animBg="1"/>
      <p:bldP spid="7533596" grpId="0" animBg="1"/>
      <p:bldP spid="7533600" grpId="0" animBg="1"/>
      <p:bldP spid="7533592" grpId="0" animBg="1"/>
      <p:bldP spid="7533581" grpId="0" animBg="1"/>
    </p:bldLst>
  </p:timing>
</p:sld>
</file>

<file path=ppt/slides/slide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523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FD6AD37-2FD7-4D9F-B54F-807996332A92}" type="slidenum">
              <a:rPr lang="de-DE" altLang="en-US" sz="1600" smtClean="0"/>
              <a:pPr>
                <a:spcBef>
                  <a:spcPct val="0"/>
                </a:spcBef>
                <a:buClrTx/>
                <a:buFontTx/>
                <a:buNone/>
              </a:pPr>
              <a:t>78</a:t>
            </a:fld>
            <a:r>
              <a:rPr lang="de-DE" altLang="en-US" sz="1600"/>
              <a:t> -</a:t>
            </a:r>
          </a:p>
        </p:txBody>
      </p:sp>
      <p:sp>
        <p:nvSpPr>
          <p:cNvPr id="9523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1CF1D48-9539-4EE0-9238-97662DD1EB96}" type="slidenum">
              <a:rPr lang="de-DE" altLang="en-US" sz="1600" b="1"/>
              <a:pPr algn="r" eaLnBrk="1" hangingPunct="1">
                <a:spcBef>
                  <a:spcPct val="0"/>
                </a:spcBef>
                <a:buClrTx/>
                <a:buFontTx/>
                <a:buNone/>
              </a:pPr>
              <a:t>78</a:t>
            </a:fld>
            <a:r>
              <a:rPr lang="de-DE" altLang="en-US" sz="1600" b="1"/>
              <a:t> -</a:t>
            </a:r>
          </a:p>
        </p:txBody>
      </p:sp>
      <p:sp>
        <p:nvSpPr>
          <p:cNvPr id="95236"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95237" name="Object 27"/>
          <p:cNvGraphicFramePr>
            <a:graphicFrameLocks/>
          </p:cNvGraphicFramePr>
          <p:nvPr/>
        </p:nvGraphicFramePr>
        <p:xfrm>
          <a:off x="1071563" y="725488"/>
          <a:ext cx="7159625" cy="5938837"/>
        </p:xfrm>
        <a:graphic>
          <a:graphicData uri="http://schemas.openxmlformats.org/presentationml/2006/ole">
            <mc:AlternateContent xmlns:mc="http://schemas.openxmlformats.org/markup-compatibility/2006">
              <mc:Choice xmlns:v="urn:schemas-microsoft-com:vml" Requires="v">
                <p:oleObj spid="_x0000_s95741" name="Diagramm" r:id="rId4" imgW="7439008" imgH="5315085" progId="MSGraph.Chart.8">
                  <p:embed followColorScheme="full"/>
                </p:oleObj>
              </mc:Choice>
              <mc:Fallback>
                <p:oleObj name="Diagramm" r:id="rId4" imgW="7439008" imgH="5315085" progId="MSGraph.Chart.8">
                  <p:embed followColorScheme="full"/>
                  <p:pic>
                    <p:nvPicPr>
                      <p:cNvPr id="0" name="Object 2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1563" y="725488"/>
                        <a:ext cx="7159625" cy="593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5238" name="Line 3"/>
          <p:cNvSpPr>
            <a:spLocks noChangeShapeType="1"/>
          </p:cNvSpPr>
          <p:nvPr/>
        </p:nvSpPr>
        <p:spPr bwMode="auto">
          <a:xfrm>
            <a:off x="7823200" y="5607050"/>
            <a:ext cx="3206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535620" name="Rectangle 4"/>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95240" name="Line 5"/>
          <p:cNvSpPr>
            <a:spLocks noChangeShapeType="1"/>
          </p:cNvSpPr>
          <p:nvPr/>
        </p:nvSpPr>
        <p:spPr bwMode="auto">
          <a:xfrm flipV="1">
            <a:off x="1614488" y="2551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5241" name="Line 6"/>
          <p:cNvSpPr>
            <a:spLocks noChangeShapeType="1"/>
          </p:cNvSpPr>
          <p:nvPr/>
        </p:nvSpPr>
        <p:spPr bwMode="auto">
          <a:xfrm flipV="1">
            <a:off x="1627188" y="1916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5242" name="Line 8"/>
          <p:cNvSpPr>
            <a:spLocks noChangeShapeType="1"/>
          </p:cNvSpPr>
          <p:nvPr/>
        </p:nvSpPr>
        <p:spPr bwMode="auto">
          <a:xfrm flipV="1">
            <a:off x="1639888" y="12684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5243" name="AutoShape 9"/>
          <p:cNvSpPr>
            <a:spLocks/>
          </p:cNvSpPr>
          <p:nvPr/>
        </p:nvSpPr>
        <p:spPr bwMode="auto">
          <a:xfrm flipH="1">
            <a:off x="1443038" y="3683000"/>
            <a:ext cx="153987" cy="619125"/>
          </a:xfrm>
          <a:prstGeom prst="rightBrace">
            <a:avLst>
              <a:gd name="adj1" fmla="val 3350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5244" name="Line 10"/>
          <p:cNvSpPr>
            <a:spLocks noChangeShapeType="1"/>
          </p:cNvSpPr>
          <p:nvPr/>
        </p:nvSpPr>
        <p:spPr bwMode="auto">
          <a:xfrm flipV="1">
            <a:off x="1601788" y="1176338"/>
            <a:ext cx="4457700" cy="4456112"/>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5245" name="Oval 12"/>
          <p:cNvSpPr>
            <a:spLocks noChangeArrowheads="1"/>
          </p:cNvSpPr>
          <p:nvPr/>
        </p:nvSpPr>
        <p:spPr bwMode="auto">
          <a:xfrm>
            <a:off x="5378450" y="17303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5246" name="Line 14"/>
          <p:cNvSpPr>
            <a:spLocks noChangeShapeType="1"/>
          </p:cNvSpPr>
          <p:nvPr/>
        </p:nvSpPr>
        <p:spPr bwMode="auto">
          <a:xfrm flipV="1">
            <a:off x="4178300" y="2420938"/>
            <a:ext cx="0" cy="6445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5247" name="Oval 15"/>
          <p:cNvSpPr>
            <a:spLocks noChangeArrowheads="1"/>
          </p:cNvSpPr>
          <p:nvPr/>
        </p:nvSpPr>
        <p:spPr bwMode="auto">
          <a:xfrm>
            <a:off x="4121150" y="29749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5248" name="Line 16"/>
          <p:cNvSpPr>
            <a:spLocks noChangeShapeType="1"/>
          </p:cNvSpPr>
          <p:nvPr/>
        </p:nvSpPr>
        <p:spPr bwMode="auto">
          <a:xfrm>
            <a:off x="4173538" y="2420938"/>
            <a:ext cx="642937"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35633" name="AutoShape 17"/>
          <p:cNvSpPr>
            <a:spLocks/>
          </p:cNvSpPr>
          <p:nvPr/>
        </p:nvSpPr>
        <p:spPr bwMode="auto">
          <a:xfrm>
            <a:off x="4878388" y="2103438"/>
            <a:ext cx="153987" cy="311150"/>
          </a:xfrm>
          <a:prstGeom prst="rightBrace">
            <a:avLst>
              <a:gd name="adj1" fmla="val 16839"/>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5250" name="Line 21"/>
          <p:cNvSpPr>
            <a:spLocks noChangeShapeType="1"/>
          </p:cNvSpPr>
          <p:nvPr/>
        </p:nvSpPr>
        <p:spPr bwMode="auto">
          <a:xfrm flipV="1">
            <a:off x="1614488" y="31988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5251" name="Text Box 22"/>
          <p:cNvSpPr txBox="1">
            <a:spLocks noChangeArrowheads="1"/>
          </p:cNvSpPr>
          <p:nvPr/>
        </p:nvSpPr>
        <p:spPr bwMode="auto">
          <a:xfrm>
            <a:off x="6418263" y="10668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a:t>
            </a:r>
            <a:r>
              <a:rPr lang="de-DE" altLang="en-US" sz="2200" baseline="-25000">
                <a:solidFill>
                  <a:srgbClr val="66FFFF"/>
                </a:solidFill>
              </a:rPr>
              <a:t>D</a:t>
            </a:r>
            <a:r>
              <a:rPr lang="de-DE" altLang="en-US" sz="2200">
                <a:solidFill>
                  <a:srgbClr val="66FFFF"/>
                </a:solidFill>
              </a:rPr>
              <a:t>= 0,5*Y+G+I+</a:t>
            </a:r>
            <a:r>
              <a:rPr lang="el-GR" altLang="en-US" sz="2200">
                <a:solidFill>
                  <a:srgbClr val="66FFFF"/>
                </a:solidFill>
                <a:cs typeface="Arial" pitchFamily="34" charset="0"/>
              </a:rPr>
              <a:t>Δ</a:t>
            </a:r>
            <a:r>
              <a:rPr lang="de-DE" altLang="en-US" sz="2200">
                <a:solidFill>
                  <a:srgbClr val="66FFFF"/>
                </a:solidFill>
              </a:rPr>
              <a:t>I</a:t>
            </a:r>
            <a:endParaRPr lang="el-GR" altLang="en-US" sz="2200">
              <a:solidFill>
                <a:srgbClr val="66FFFF"/>
              </a:solidFill>
            </a:endParaRPr>
          </a:p>
        </p:txBody>
      </p:sp>
      <p:sp>
        <p:nvSpPr>
          <p:cNvPr id="95252" name="Text Box 23"/>
          <p:cNvSpPr txBox="1">
            <a:spLocks noChangeArrowheads="1"/>
          </p:cNvSpPr>
          <p:nvPr/>
        </p:nvSpPr>
        <p:spPr bwMode="auto">
          <a:xfrm>
            <a:off x="6354763" y="16494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95253" name="Text Box 24"/>
          <p:cNvSpPr txBox="1">
            <a:spLocks noChangeArrowheads="1"/>
          </p:cNvSpPr>
          <p:nvPr/>
        </p:nvSpPr>
        <p:spPr bwMode="auto">
          <a:xfrm>
            <a:off x="6430963" y="29464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95254" name="Text Box 25"/>
          <p:cNvSpPr txBox="1">
            <a:spLocks noChangeArrowheads="1"/>
          </p:cNvSpPr>
          <p:nvPr/>
        </p:nvSpPr>
        <p:spPr bwMode="auto">
          <a:xfrm>
            <a:off x="6430963" y="2324100"/>
            <a:ext cx="27130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 G = 0,5*Y+G</a:t>
            </a:r>
            <a:endParaRPr lang="el-GR" altLang="en-US" sz="2200">
              <a:solidFill>
                <a:srgbClr val="66FFFF"/>
              </a:solidFill>
            </a:endParaRPr>
          </a:p>
        </p:txBody>
      </p:sp>
      <p:sp>
        <p:nvSpPr>
          <p:cNvPr id="7535642" name="AutoShape 26"/>
          <p:cNvSpPr>
            <a:spLocks noChangeArrowheads="1"/>
          </p:cNvSpPr>
          <p:nvPr/>
        </p:nvSpPr>
        <p:spPr bwMode="auto">
          <a:xfrm>
            <a:off x="5232400" y="1877685"/>
            <a:ext cx="3675063" cy="76265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dirty="0" err="1">
                <a:solidFill>
                  <a:schemeClr val="bg1"/>
                </a:solidFill>
              </a:rPr>
              <a:t>2nd</a:t>
            </a:r>
            <a:r>
              <a:rPr lang="de-DE" altLang="en-US" sz="2000" dirty="0">
                <a:solidFill>
                  <a:schemeClr val="bg1"/>
                </a:solidFill>
              </a:rPr>
              <a:t>: </a:t>
            </a:r>
            <a:r>
              <a:rPr lang="de-DE" altLang="en-US" sz="2000" dirty="0" err="1">
                <a:solidFill>
                  <a:schemeClr val="bg1"/>
                </a:solidFill>
              </a:rPr>
              <a:t>Increase</a:t>
            </a:r>
            <a:r>
              <a:rPr lang="de-DE" altLang="en-US" sz="2000" dirty="0">
                <a:solidFill>
                  <a:schemeClr val="bg1"/>
                </a:solidFill>
              </a:rPr>
              <a:t> in </a:t>
            </a:r>
            <a:r>
              <a:rPr lang="de-DE" altLang="en-US" sz="2000" dirty="0" err="1">
                <a:solidFill>
                  <a:schemeClr val="bg1"/>
                </a:solidFill>
              </a:rPr>
              <a:t>Consumption</a:t>
            </a:r>
            <a:r>
              <a:rPr lang="de-DE" altLang="en-US" sz="2000" dirty="0">
                <a:solidFill>
                  <a:schemeClr val="bg1"/>
                </a:solidFill>
              </a:rPr>
              <a:t> </a:t>
            </a:r>
            <a:r>
              <a:rPr lang="de-DE" altLang="en-US" sz="2000" dirty="0" err="1">
                <a:solidFill>
                  <a:schemeClr val="bg1"/>
                </a:solidFill>
              </a:rPr>
              <a:t>by</a:t>
            </a:r>
            <a:r>
              <a:rPr lang="de-DE" altLang="en-US" sz="2000" dirty="0">
                <a:solidFill>
                  <a:schemeClr val="bg1"/>
                </a:solidFill>
              </a:rPr>
              <a:t> c*</a:t>
            </a:r>
            <a:r>
              <a:rPr lang="el-GR" altLang="en-US" sz="2000" dirty="0">
                <a:solidFill>
                  <a:schemeClr val="bg1"/>
                </a:solidFill>
                <a:cs typeface="Arial" pitchFamily="34" charset="0"/>
              </a:rPr>
              <a:t>Δ</a:t>
            </a:r>
            <a:r>
              <a:rPr lang="de-DE" altLang="en-US" sz="2000" dirty="0">
                <a:solidFill>
                  <a:schemeClr val="bg1"/>
                </a:solidFill>
                <a:cs typeface="Arial" pitchFamily="34" charset="0"/>
              </a:rPr>
              <a:t>Y = </a:t>
            </a:r>
            <a:r>
              <a:rPr lang="de-DE" altLang="en-US" sz="2000" dirty="0">
                <a:solidFill>
                  <a:schemeClr val="bg1"/>
                </a:solidFill>
              </a:rPr>
              <a:t>0,5 * 5  = 2,5 </a:t>
            </a:r>
          </a:p>
        </p:txBody>
      </p:sp>
      <p:sp>
        <p:nvSpPr>
          <p:cNvPr id="7535646" name="Line 30"/>
          <p:cNvSpPr>
            <a:spLocks noChangeShapeType="1"/>
          </p:cNvSpPr>
          <p:nvPr/>
        </p:nvSpPr>
        <p:spPr bwMode="auto">
          <a:xfrm flipH="1">
            <a:off x="1612900" y="2095500"/>
            <a:ext cx="3149600" cy="0"/>
          </a:xfrm>
          <a:prstGeom prst="line">
            <a:avLst/>
          </a:prstGeom>
          <a:noFill/>
          <a:ln w="38100">
            <a:solidFill>
              <a:srgbClr val="FFFF00"/>
            </a:solidFill>
            <a:prstDash val="dash"/>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7535647" name="Freeform 31"/>
          <p:cNvSpPr>
            <a:spLocks/>
          </p:cNvSpPr>
          <p:nvPr/>
        </p:nvSpPr>
        <p:spPr bwMode="auto">
          <a:xfrm>
            <a:off x="0" y="2108200"/>
            <a:ext cx="5181600" cy="3530600"/>
          </a:xfrm>
          <a:custGeom>
            <a:avLst/>
            <a:gdLst>
              <a:gd name="T0" fmla="*/ 2147483647 w 3005"/>
              <a:gd name="T1" fmla="*/ 0 h 2032"/>
              <a:gd name="T2" fmla="*/ 2147483647 w 3005"/>
              <a:gd name="T3" fmla="*/ 2147483647 h 2032"/>
              <a:gd name="T4" fmla="*/ 2147483647 w 3005"/>
              <a:gd name="T5" fmla="*/ 2147483647 h 2032"/>
              <a:gd name="T6" fmla="*/ 0 60000 65536"/>
              <a:gd name="T7" fmla="*/ 0 60000 65536"/>
              <a:gd name="T8" fmla="*/ 0 60000 65536"/>
              <a:gd name="T9" fmla="*/ 0 w 3005"/>
              <a:gd name="T10" fmla="*/ 0 h 2032"/>
              <a:gd name="T11" fmla="*/ 3005 w 3005"/>
              <a:gd name="T12" fmla="*/ 2032 h 2032"/>
            </a:gdLst>
            <a:ahLst/>
            <a:cxnLst>
              <a:cxn ang="T6">
                <a:pos x="T0" y="T1"/>
              </a:cxn>
              <a:cxn ang="T7">
                <a:pos x="T2" y="T3"/>
              </a:cxn>
              <a:cxn ang="T8">
                <a:pos x="T4" y="T5"/>
              </a:cxn>
            </a:cxnLst>
            <a:rect l="T9" t="T10" r="T11" b="T12"/>
            <a:pathLst>
              <a:path w="3005" h="2032">
                <a:moveTo>
                  <a:pt x="957" y="0"/>
                </a:moveTo>
                <a:cubicBezTo>
                  <a:pt x="478" y="270"/>
                  <a:pt x="0" y="541"/>
                  <a:pt x="341" y="880"/>
                </a:cubicBezTo>
                <a:cubicBezTo>
                  <a:pt x="682" y="1219"/>
                  <a:pt x="2561" y="1840"/>
                  <a:pt x="3005" y="2032"/>
                </a:cubicBezTo>
              </a:path>
            </a:pathLst>
          </a:custGeom>
          <a:noFill/>
          <a:ln w="38100">
            <a:solidFill>
              <a:srgbClr val="FFFF00"/>
            </a:solidFill>
            <a:round/>
            <a:headEnd type="none" w="lg" len="med"/>
            <a:tailEnd type="triangle" w="lg" len="med"/>
          </a:ln>
          <a:extLst>
            <a:ext uri="{909E8E84-426E-40DD-AFC4-6F175D3DCCD1}">
              <a14:hiddenFill xmlns:a14="http://schemas.microsoft.com/office/drawing/2010/main">
                <a:solidFill>
                  <a:srgbClr val="FFFFFF"/>
                </a:solidFill>
              </a14:hiddenFill>
            </a:ext>
          </a:extLst>
        </p:spPr>
        <p:txBody>
          <a:bodyPr lIns="0" tIns="0" rIns="0" bIns="0" anchor="ctr"/>
          <a:lstStyle/>
          <a:p>
            <a:endParaRPr lang="en-US"/>
          </a:p>
        </p:txBody>
      </p:sp>
      <p:sp>
        <p:nvSpPr>
          <p:cNvPr id="95258" name="Line 33"/>
          <p:cNvSpPr>
            <a:spLocks noChangeShapeType="1"/>
          </p:cNvSpPr>
          <p:nvPr/>
        </p:nvSpPr>
        <p:spPr bwMode="auto">
          <a:xfrm rot="5400000">
            <a:off x="3036888" y="3836988"/>
            <a:ext cx="3556000" cy="12700"/>
          </a:xfrm>
          <a:prstGeom prst="line">
            <a:avLst/>
          </a:prstGeom>
          <a:noFill/>
          <a:ln w="38100">
            <a:solidFill>
              <a:srgbClr val="FFFF00"/>
            </a:solidFill>
            <a:prstDash val="dash"/>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7535634" name="Line 18"/>
          <p:cNvSpPr>
            <a:spLocks noChangeShapeType="1"/>
          </p:cNvSpPr>
          <p:nvPr/>
        </p:nvSpPr>
        <p:spPr bwMode="auto">
          <a:xfrm flipV="1">
            <a:off x="4816475" y="2085975"/>
            <a:ext cx="0" cy="334963"/>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35651" name="Line 35"/>
          <p:cNvSpPr>
            <a:spLocks noChangeShapeType="1"/>
          </p:cNvSpPr>
          <p:nvPr/>
        </p:nvSpPr>
        <p:spPr bwMode="auto">
          <a:xfrm rot="5400000">
            <a:off x="3271838" y="3779838"/>
            <a:ext cx="3771900" cy="38100"/>
          </a:xfrm>
          <a:prstGeom prst="line">
            <a:avLst/>
          </a:prstGeom>
          <a:noFill/>
          <a:ln w="38100">
            <a:solidFill>
              <a:srgbClr val="FFFF00"/>
            </a:solidFill>
            <a:prstDash val="dash"/>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95261" name="Text Box 6"/>
          <p:cNvSpPr txBox="1">
            <a:spLocks noChangeArrowheads="1"/>
          </p:cNvSpPr>
          <p:nvPr/>
        </p:nvSpPr>
        <p:spPr bwMode="auto">
          <a:xfrm>
            <a:off x="3741738" y="6289675"/>
            <a:ext cx="43434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dirty="0"/>
              <a:t>Supply of Goods = Income = Y</a:t>
            </a:r>
            <a:r>
              <a:rPr lang="en-US" altLang="en-US" sz="1800" b="1" dirty="0"/>
              <a:t>  </a:t>
            </a:r>
          </a:p>
        </p:txBody>
      </p:sp>
      <p:sp>
        <p:nvSpPr>
          <p:cNvPr id="95262"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95263" name="AutoShape 11"/>
          <p:cNvSpPr>
            <a:spLocks noChangeArrowheads="1"/>
          </p:cNvSpPr>
          <p:nvPr/>
        </p:nvSpPr>
        <p:spPr bwMode="auto">
          <a:xfrm>
            <a:off x="6494463" y="4619625"/>
            <a:ext cx="2503487"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What causes the multiplier effect?</a:t>
            </a:r>
          </a:p>
        </p:txBody>
      </p:sp>
      <p:sp>
        <p:nvSpPr>
          <p:cNvPr id="37" name="AutoShape 13"/>
          <p:cNvSpPr>
            <a:spLocks noChangeArrowheads="1"/>
          </p:cNvSpPr>
          <p:nvPr/>
        </p:nvSpPr>
        <p:spPr bwMode="auto">
          <a:xfrm>
            <a:off x="-19050" y="3525872"/>
            <a:ext cx="1330325" cy="1044506"/>
          </a:xfrm>
          <a:prstGeom prst="roundRect">
            <a:avLst>
              <a:gd name="adj" fmla="val 12495"/>
            </a:avLst>
          </a:prstGeom>
          <a:solidFill>
            <a:srgbClr val="FFFF99"/>
          </a:solidFill>
          <a:ln w="50800">
            <a:solidFill>
              <a:srgbClr val="FF0000"/>
            </a:solidFill>
            <a:round/>
            <a:headEnd/>
            <a:tailEnd/>
          </a:ln>
        </p:spPr>
        <p:txBody>
          <a:bodyPr wrap="square" lIns="0" tIns="0" r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Increase in Invest-ment by  5 </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3563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53563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53564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753564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535647"/>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535651"/>
                                        </p:tgtEl>
                                        <p:attrNameLst>
                                          <p:attrName>style.visibility</p:attrName>
                                        </p:attrNameLst>
                                      </p:cBhvr>
                                      <p:to>
                                        <p:strVal val="visible"/>
                                      </p:to>
                                    </p:set>
                                  </p:childTnLst>
                                </p:cTn>
                              </p:par>
                              <p:par>
                                <p:cTn id="25" presetID="1" presetClass="exit" presetSubtype="0" fill="hold" grpId="0" nodeType="withEffect">
                                  <p:stCondLst>
                                    <p:cond delay="0"/>
                                  </p:stCondLst>
                                  <p:childTnLst>
                                    <p:set>
                                      <p:cBhvr>
                                        <p:cTn id="26"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35633" grpId="0" animBg="1"/>
      <p:bldP spid="7535642" grpId="0" animBg="1"/>
      <p:bldP spid="7535646" grpId="0" animBg="1"/>
      <p:bldP spid="7535647" grpId="0" animBg="1"/>
      <p:bldP spid="7535634" grpId="0" animBg="1"/>
      <p:bldP spid="7535651" grpId="0" animBg="1"/>
      <p:bldP spid="37" grpId="0" animBg="1"/>
    </p:bldLst>
  </p:timing>
</p:sld>
</file>

<file path=ppt/slides/slide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625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17337B9-193B-4C3E-8378-C4AA65E535F2}" type="slidenum">
              <a:rPr lang="de-DE" altLang="en-US" sz="1600" smtClean="0"/>
              <a:pPr>
                <a:spcBef>
                  <a:spcPct val="0"/>
                </a:spcBef>
                <a:buClrTx/>
                <a:buFontTx/>
                <a:buNone/>
              </a:pPr>
              <a:t>79</a:t>
            </a:fld>
            <a:r>
              <a:rPr lang="de-DE" altLang="en-US" sz="1600"/>
              <a:t> -</a:t>
            </a:r>
          </a:p>
        </p:txBody>
      </p:sp>
      <p:sp>
        <p:nvSpPr>
          <p:cNvPr id="9625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EE1F0C2F-5424-40FE-BBE5-ECB82B5F7565}" type="slidenum">
              <a:rPr lang="de-DE" altLang="en-US" sz="1600" b="1"/>
              <a:pPr algn="r" eaLnBrk="1" hangingPunct="1">
                <a:spcBef>
                  <a:spcPct val="0"/>
                </a:spcBef>
                <a:buClrTx/>
                <a:buFontTx/>
                <a:buNone/>
              </a:pPr>
              <a:t>79</a:t>
            </a:fld>
            <a:r>
              <a:rPr lang="de-DE" altLang="en-US" sz="1600" b="1"/>
              <a:t> -</a:t>
            </a:r>
          </a:p>
        </p:txBody>
      </p:sp>
      <p:sp>
        <p:nvSpPr>
          <p:cNvPr id="9626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96261" name="Object 28"/>
          <p:cNvGraphicFramePr>
            <a:graphicFrameLocks/>
          </p:cNvGraphicFramePr>
          <p:nvPr/>
        </p:nvGraphicFramePr>
        <p:xfrm>
          <a:off x="1071563" y="725488"/>
          <a:ext cx="7159625" cy="5938837"/>
        </p:xfrm>
        <a:graphic>
          <a:graphicData uri="http://schemas.openxmlformats.org/presentationml/2006/ole">
            <mc:AlternateContent xmlns:mc="http://schemas.openxmlformats.org/markup-compatibility/2006">
              <mc:Choice xmlns:v="urn:schemas-microsoft-com:vml" Requires="v">
                <p:oleObj spid="_x0000_s96766" name="Diagramm" r:id="rId4" imgW="7439008" imgH="5315085" progId="MSGraph.Chart.8">
                  <p:embed followColorScheme="full"/>
                </p:oleObj>
              </mc:Choice>
              <mc:Fallback>
                <p:oleObj name="Diagramm" r:id="rId4" imgW="7439008" imgH="5315085" progId="MSGraph.Chart.8">
                  <p:embed followColorScheme="full"/>
                  <p:pic>
                    <p:nvPicPr>
                      <p:cNvPr id="0" name="Object 2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1563" y="725488"/>
                        <a:ext cx="7159625" cy="593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6262" name="Line 3"/>
          <p:cNvSpPr>
            <a:spLocks noChangeShapeType="1"/>
          </p:cNvSpPr>
          <p:nvPr/>
        </p:nvSpPr>
        <p:spPr bwMode="auto">
          <a:xfrm>
            <a:off x="7823200" y="5607050"/>
            <a:ext cx="3206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537668" name="Rectangle 4"/>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96264" name="Line 5"/>
          <p:cNvSpPr>
            <a:spLocks noChangeShapeType="1"/>
          </p:cNvSpPr>
          <p:nvPr/>
        </p:nvSpPr>
        <p:spPr bwMode="auto">
          <a:xfrm flipV="1">
            <a:off x="1614488" y="2551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265" name="Line 6"/>
          <p:cNvSpPr>
            <a:spLocks noChangeShapeType="1"/>
          </p:cNvSpPr>
          <p:nvPr/>
        </p:nvSpPr>
        <p:spPr bwMode="auto">
          <a:xfrm flipV="1">
            <a:off x="1627188" y="1916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266" name="Line 8"/>
          <p:cNvSpPr>
            <a:spLocks noChangeShapeType="1"/>
          </p:cNvSpPr>
          <p:nvPr/>
        </p:nvSpPr>
        <p:spPr bwMode="auto">
          <a:xfrm flipV="1">
            <a:off x="1639888" y="12684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267" name="AutoShape 9"/>
          <p:cNvSpPr>
            <a:spLocks/>
          </p:cNvSpPr>
          <p:nvPr/>
        </p:nvSpPr>
        <p:spPr bwMode="auto">
          <a:xfrm flipH="1">
            <a:off x="1443038" y="3683000"/>
            <a:ext cx="153987" cy="619125"/>
          </a:xfrm>
          <a:prstGeom prst="rightBrace">
            <a:avLst>
              <a:gd name="adj1" fmla="val 3350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6268" name="Line 13"/>
          <p:cNvSpPr>
            <a:spLocks noChangeShapeType="1"/>
          </p:cNvSpPr>
          <p:nvPr/>
        </p:nvSpPr>
        <p:spPr bwMode="auto">
          <a:xfrm flipV="1">
            <a:off x="1601788" y="1176338"/>
            <a:ext cx="4457700" cy="4456112"/>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269" name="Text Box 14"/>
          <p:cNvSpPr txBox="1">
            <a:spLocks noChangeArrowheads="1"/>
          </p:cNvSpPr>
          <p:nvPr/>
        </p:nvSpPr>
        <p:spPr bwMode="auto">
          <a:xfrm>
            <a:off x="6445250" y="2298700"/>
            <a:ext cx="269875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600" b="1">
                <a:solidFill>
                  <a:srgbClr val="66FFFF"/>
                </a:solidFill>
              </a:rPr>
              <a:t>C</a:t>
            </a:r>
            <a:r>
              <a:rPr lang="de-DE" altLang="en-US" b="1">
                <a:solidFill>
                  <a:srgbClr val="66FFFF"/>
                </a:solidFill>
              </a:rPr>
              <a:t>(Y-T) + G</a:t>
            </a:r>
            <a:endParaRPr lang="el-GR" altLang="en-US" sz="2600" b="1">
              <a:solidFill>
                <a:srgbClr val="66FFFF"/>
              </a:solidFill>
            </a:endParaRPr>
          </a:p>
        </p:txBody>
      </p:sp>
      <p:sp>
        <p:nvSpPr>
          <p:cNvPr id="96270" name="Line 15"/>
          <p:cNvSpPr>
            <a:spLocks noChangeShapeType="1"/>
          </p:cNvSpPr>
          <p:nvPr/>
        </p:nvSpPr>
        <p:spPr bwMode="auto">
          <a:xfrm flipV="1">
            <a:off x="4178300" y="2420938"/>
            <a:ext cx="0" cy="6445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271" name="Oval 16"/>
          <p:cNvSpPr>
            <a:spLocks noChangeArrowheads="1"/>
          </p:cNvSpPr>
          <p:nvPr/>
        </p:nvSpPr>
        <p:spPr bwMode="auto">
          <a:xfrm>
            <a:off x="4121150" y="29749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6272" name="Line 17"/>
          <p:cNvSpPr>
            <a:spLocks noChangeShapeType="1"/>
          </p:cNvSpPr>
          <p:nvPr/>
        </p:nvSpPr>
        <p:spPr bwMode="auto">
          <a:xfrm>
            <a:off x="4173538" y="2420938"/>
            <a:ext cx="642937"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273" name="AutoShape 18"/>
          <p:cNvSpPr>
            <a:spLocks/>
          </p:cNvSpPr>
          <p:nvPr/>
        </p:nvSpPr>
        <p:spPr bwMode="auto">
          <a:xfrm rot="5400000">
            <a:off x="4922838" y="2147887"/>
            <a:ext cx="153988" cy="271463"/>
          </a:xfrm>
          <a:prstGeom prst="rightBrace">
            <a:avLst>
              <a:gd name="adj1" fmla="val 14691"/>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rot="10800000"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6274" name="Line 19"/>
          <p:cNvSpPr>
            <a:spLocks noChangeShapeType="1"/>
          </p:cNvSpPr>
          <p:nvPr/>
        </p:nvSpPr>
        <p:spPr bwMode="auto">
          <a:xfrm flipV="1">
            <a:off x="4816475" y="2085975"/>
            <a:ext cx="0" cy="334963"/>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275" name="Line 20"/>
          <p:cNvSpPr>
            <a:spLocks noChangeShapeType="1"/>
          </p:cNvSpPr>
          <p:nvPr/>
        </p:nvSpPr>
        <p:spPr bwMode="auto">
          <a:xfrm flipV="1">
            <a:off x="4829175" y="2082800"/>
            <a:ext cx="334963" cy="317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276" name="Text Box 22"/>
          <p:cNvSpPr txBox="1">
            <a:spLocks noChangeArrowheads="1"/>
          </p:cNvSpPr>
          <p:nvPr/>
        </p:nvSpPr>
        <p:spPr bwMode="auto">
          <a:xfrm>
            <a:off x="6418263" y="23749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0,5*Y+G</a:t>
            </a:r>
            <a:endParaRPr lang="el-GR" altLang="en-US" sz="2200">
              <a:solidFill>
                <a:srgbClr val="66FFFF"/>
              </a:solidFill>
            </a:endParaRPr>
          </a:p>
        </p:txBody>
      </p:sp>
      <p:sp>
        <p:nvSpPr>
          <p:cNvPr id="96277" name="Line 23"/>
          <p:cNvSpPr>
            <a:spLocks noChangeShapeType="1"/>
          </p:cNvSpPr>
          <p:nvPr/>
        </p:nvSpPr>
        <p:spPr bwMode="auto">
          <a:xfrm flipV="1">
            <a:off x="1614488" y="31988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6278" name="Text Box 24"/>
          <p:cNvSpPr txBox="1">
            <a:spLocks noChangeArrowheads="1"/>
          </p:cNvSpPr>
          <p:nvPr/>
        </p:nvSpPr>
        <p:spPr bwMode="auto">
          <a:xfrm>
            <a:off x="6418263" y="10668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a:t>
            </a:r>
            <a:r>
              <a:rPr lang="de-DE" altLang="en-US" sz="2200" baseline="-25000">
                <a:solidFill>
                  <a:srgbClr val="66FFFF"/>
                </a:solidFill>
              </a:rPr>
              <a:t>D</a:t>
            </a:r>
            <a:r>
              <a:rPr lang="de-DE" altLang="en-US" sz="2200">
                <a:solidFill>
                  <a:srgbClr val="66FFFF"/>
                </a:solidFill>
              </a:rPr>
              <a:t>= 0,5*Y+G+I+</a:t>
            </a:r>
            <a:r>
              <a:rPr lang="el-GR" altLang="en-US" sz="2200">
                <a:solidFill>
                  <a:srgbClr val="66FFFF"/>
                </a:solidFill>
                <a:cs typeface="Arial" pitchFamily="34" charset="0"/>
              </a:rPr>
              <a:t>Δ</a:t>
            </a:r>
            <a:r>
              <a:rPr lang="de-DE" altLang="en-US" sz="2200">
                <a:solidFill>
                  <a:srgbClr val="66FFFF"/>
                </a:solidFill>
              </a:rPr>
              <a:t>I</a:t>
            </a:r>
            <a:endParaRPr lang="el-GR" altLang="en-US" sz="2200">
              <a:solidFill>
                <a:srgbClr val="66FFFF"/>
              </a:solidFill>
            </a:endParaRPr>
          </a:p>
        </p:txBody>
      </p:sp>
      <p:sp>
        <p:nvSpPr>
          <p:cNvPr id="96279" name="Text Box 25"/>
          <p:cNvSpPr txBox="1">
            <a:spLocks noChangeArrowheads="1"/>
          </p:cNvSpPr>
          <p:nvPr/>
        </p:nvSpPr>
        <p:spPr bwMode="auto">
          <a:xfrm>
            <a:off x="6354763" y="16494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96280" name="Text Box 26"/>
          <p:cNvSpPr txBox="1">
            <a:spLocks noChangeArrowheads="1"/>
          </p:cNvSpPr>
          <p:nvPr/>
        </p:nvSpPr>
        <p:spPr bwMode="auto">
          <a:xfrm>
            <a:off x="6430963" y="29464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96281" name="Oval 11"/>
          <p:cNvSpPr>
            <a:spLocks noChangeArrowheads="1"/>
          </p:cNvSpPr>
          <p:nvPr/>
        </p:nvSpPr>
        <p:spPr bwMode="auto">
          <a:xfrm>
            <a:off x="5378450" y="17303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6282" name="Line 31"/>
          <p:cNvSpPr>
            <a:spLocks noChangeShapeType="1"/>
          </p:cNvSpPr>
          <p:nvPr/>
        </p:nvSpPr>
        <p:spPr bwMode="auto">
          <a:xfrm rot="5400000">
            <a:off x="3271838" y="3779838"/>
            <a:ext cx="3771900" cy="38100"/>
          </a:xfrm>
          <a:prstGeom prst="line">
            <a:avLst/>
          </a:prstGeom>
          <a:noFill/>
          <a:ln w="38100">
            <a:solidFill>
              <a:srgbClr val="FFFF00"/>
            </a:solidFill>
            <a:prstDash val="dash"/>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96283" name="Freeform 32"/>
          <p:cNvSpPr>
            <a:spLocks/>
          </p:cNvSpPr>
          <p:nvPr/>
        </p:nvSpPr>
        <p:spPr bwMode="auto">
          <a:xfrm>
            <a:off x="0" y="2108200"/>
            <a:ext cx="5181600" cy="3530600"/>
          </a:xfrm>
          <a:custGeom>
            <a:avLst/>
            <a:gdLst>
              <a:gd name="T0" fmla="*/ 2147483647 w 3005"/>
              <a:gd name="T1" fmla="*/ 0 h 2032"/>
              <a:gd name="T2" fmla="*/ 2147483647 w 3005"/>
              <a:gd name="T3" fmla="*/ 2147483647 h 2032"/>
              <a:gd name="T4" fmla="*/ 2147483647 w 3005"/>
              <a:gd name="T5" fmla="*/ 2147483647 h 2032"/>
              <a:gd name="T6" fmla="*/ 0 60000 65536"/>
              <a:gd name="T7" fmla="*/ 0 60000 65536"/>
              <a:gd name="T8" fmla="*/ 0 60000 65536"/>
              <a:gd name="T9" fmla="*/ 0 w 3005"/>
              <a:gd name="T10" fmla="*/ 0 h 2032"/>
              <a:gd name="T11" fmla="*/ 3005 w 3005"/>
              <a:gd name="T12" fmla="*/ 2032 h 2032"/>
            </a:gdLst>
            <a:ahLst/>
            <a:cxnLst>
              <a:cxn ang="T6">
                <a:pos x="T0" y="T1"/>
              </a:cxn>
              <a:cxn ang="T7">
                <a:pos x="T2" y="T3"/>
              </a:cxn>
              <a:cxn ang="T8">
                <a:pos x="T4" y="T5"/>
              </a:cxn>
            </a:cxnLst>
            <a:rect l="T9" t="T10" r="T11" b="T12"/>
            <a:pathLst>
              <a:path w="3005" h="2032">
                <a:moveTo>
                  <a:pt x="957" y="0"/>
                </a:moveTo>
                <a:cubicBezTo>
                  <a:pt x="478" y="270"/>
                  <a:pt x="0" y="541"/>
                  <a:pt x="341" y="880"/>
                </a:cubicBezTo>
                <a:cubicBezTo>
                  <a:pt x="682" y="1219"/>
                  <a:pt x="2561" y="1840"/>
                  <a:pt x="3005" y="2032"/>
                </a:cubicBezTo>
              </a:path>
            </a:pathLst>
          </a:custGeom>
          <a:noFill/>
          <a:ln w="38100">
            <a:solidFill>
              <a:srgbClr val="FFFF00"/>
            </a:solidFill>
            <a:round/>
            <a:headEnd type="none" w="lg" len="med"/>
            <a:tailEnd type="triangle" w="lg" len="med"/>
          </a:ln>
          <a:extLst>
            <a:ext uri="{909E8E84-426E-40DD-AFC4-6F175D3DCCD1}">
              <a14:hiddenFill xmlns:a14="http://schemas.microsoft.com/office/drawing/2010/main">
                <a:solidFill>
                  <a:srgbClr val="FFFFFF"/>
                </a:solidFill>
              </a14:hiddenFill>
            </a:ext>
          </a:extLst>
        </p:spPr>
        <p:txBody>
          <a:bodyPr lIns="0" tIns="0" rIns="0" bIns="0" anchor="ctr"/>
          <a:lstStyle/>
          <a:p>
            <a:endParaRPr lang="en-US"/>
          </a:p>
        </p:txBody>
      </p:sp>
      <p:sp>
        <p:nvSpPr>
          <p:cNvPr id="96284" name="AutoShape 27"/>
          <p:cNvSpPr>
            <a:spLocks noChangeArrowheads="1"/>
          </p:cNvSpPr>
          <p:nvPr/>
        </p:nvSpPr>
        <p:spPr bwMode="auto">
          <a:xfrm>
            <a:off x="4905375" y="2441248"/>
            <a:ext cx="3494088" cy="76265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dirty="0" err="1">
                <a:solidFill>
                  <a:schemeClr val="bg1"/>
                </a:solidFill>
              </a:rPr>
              <a:t>Increase</a:t>
            </a:r>
            <a:r>
              <a:rPr lang="de-DE" altLang="en-US" sz="2000" dirty="0">
                <a:solidFill>
                  <a:schemeClr val="bg1"/>
                </a:solidFill>
              </a:rPr>
              <a:t> in Income </a:t>
            </a:r>
            <a:r>
              <a:rPr lang="de-DE" altLang="en-US" sz="2000" dirty="0" err="1">
                <a:solidFill>
                  <a:schemeClr val="bg1"/>
                </a:solidFill>
              </a:rPr>
              <a:t>by</a:t>
            </a:r>
            <a:r>
              <a:rPr lang="de-DE" altLang="en-US" sz="2000" dirty="0">
                <a:solidFill>
                  <a:schemeClr val="bg1"/>
                </a:solidFill>
              </a:rPr>
              <a:t>       </a:t>
            </a:r>
            <a:r>
              <a:rPr lang="el-GR" altLang="en-US" sz="2000" dirty="0">
                <a:solidFill>
                  <a:schemeClr val="bg1"/>
                </a:solidFill>
              </a:rPr>
              <a:t>Δ</a:t>
            </a:r>
            <a:r>
              <a:rPr lang="de-DE" altLang="en-US" sz="2000" dirty="0">
                <a:solidFill>
                  <a:schemeClr val="bg1"/>
                </a:solidFill>
              </a:rPr>
              <a:t>Y = 2,5  </a:t>
            </a:r>
          </a:p>
        </p:txBody>
      </p:sp>
      <p:sp>
        <p:nvSpPr>
          <p:cNvPr id="96285" name="Line 33"/>
          <p:cNvSpPr>
            <a:spLocks noChangeShapeType="1"/>
          </p:cNvSpPr>
          <p:nvPr/>
        </p:nvSpPr>
        <p:spPr bwMode="auto">
          <a:xfrm flipH="1">
            <a:off x="1612900" y="2095500"/>
            <a:ext cx="3149600" cy="0"/>
          </a:xfrm>
          <a:prstGeom prst="line">
            <a:avLst/>
          </a:prstGeom>
          <a:noFill/>
          <a:ln w="38100">
            <a:solidFill>
              <a:srgbClr val="FFFF00"/>
            </a:solidFill>
            <a:prstDash val="dash"/>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96286" name="Text Box 6"/>
          <p:cNvSpPr txBox="1">
            <a:spLocks noChangeArrowheads="1"/>
          </p:cNvSpPr>
          <p:nvPr/>
        </p:nvSpPr>
        <p:spPr bwMode="auto">
          <a:xfrm>
            <a:off x="3741738" y="6289675"/>
            <a:ext cx="43434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dirty="0"/>
              <a:t>Supply of Goods = Income = Y</a:t>
            </a:r>
            <a:r>
              <a:rPr lang="en-US" altLang="en-US" sz="1800" b="1" dirty="0"/>
              <a:t>  </a:t>
            </a:r>
          </a:p>
        </p:txBody>
      </p:sp>
      <p:sp>
        <p:nvSpPr>
          <p:cNvPr id="96287"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96288" name="AutoShape 11"/>
          <p:cNvSpPr>
            <a:spLocks noChangeArrowheads="1"/>
          </p:cNvSpPr>
          <p:nvPr/>
        </p:nvSpPr>
        <p:spPr bwMode="auto">
          <a:xfrm>
            <a:off x="6494463" y="4619625"/>
            <a:ext cx="2503487"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What causes the multiplier effect?</a:t>
            </a:r>
          </a:p>
        </p:txBody>
      </p:sp>
      <p:sp>
        <p:nvSpPr>
          <p:cNvPr id="36" name="AutoShape 13"/>
          <p:cNvSpPr>
            <a:spLocks noChangeArrowheads="1"/>
          </p:cNvSpPr>
          <p:nvPr/>
        </p:nvSpPr>
        <p:spPr bwMode="auto">
          <a:xfrm>
            <a:off x="0" y="3525872"/>
            <a:ext cx="1311275" cy="1044506"/>
          </a:xfrm>
          <a:prstGeom prst="roundRect">
            <a:avLst>
              <a:gd name="adj" fmla="val 12495"/>
            </a:avLst>
          </a:prstGeom>
          <a:solidFill>
            <a:srgbClr val="FFFF99"/>
          </a:solidFill>
          <a:ln w="50800">
            <a:solidFill>
              <a:srgbClr val="FF0000"/>
            </a:solidFill>
            <a:round/>
            <a:headEnd/>
            <a:tailEnd/>
          </a:ln>
        </p:spPr>
        <p:txBody>
          <a:bodyPr wrap="square" lIns="0" tIns="0" r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chemeClr val="bg1"/>
                </a:solidFill>
              </a:rPr>
              <a:t>Increase in Invest-</a:t>
            </a:r>
            <a:r>
              <a:rPr lang="en-US" altLang="en-US" sz="2000" dirty="0" err="1">
                <a:solidFill>
                  <a:schemeClr val="bg1"/>
                </a:solidFill>
              </a:rPr>
              <a:t>ment</a:t>
            </a:r>
            <a:r>
              <a:rPr lang="en-US" altLang="en-US" sz="2000" dirty="0">
                <a:solidFill>
                  <a:schemeClr val="bg1"/>
                </a:solidFill>
              </a:rPr>
              <a:t> by  5 </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xit" presetSubtype="0" fill="hold" grpId="0" nodeType="withEffect">
                                  <p:stCondLst>
                                    <p:cond delay="0"/>
                                  </p:stCondLst>
                                  <p:childTnLst>
                                    <p:set>
                                      <p:cBhvr>
                                        <p:cTn id="6" dur="1" fill="hold">
                                          <p:stCondLst>
                                            <p:cond delay="0"/>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57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F69139E-3E11-4FB5-B1AA-10E472786535}" type="slidenum">
              <a:rPr lang="de-DE" altLang="en-US" sz="1600" smtClean="0"/>
              <a:pPr>
                <a:spcBef>
                  <a:spcPct val="0"/>
                </a:spcBef>
                <a:buClrTx/>
                <a:buFontTx/>
                <a:buNone/>
              </a:pPr>
              <a:t>8</a:t>
            </a:fld>
            <a:r>
              <a:rPr lang="de-DE" altLang="en-US" sz="1600"/>
              <a:t> -</a:t>
            </a:r>
          </a:p>
        </p:txBody>
      </p:sp>
      <p:sp>
        <p:nvSpPr>
          <p:cNvPr id="2457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F684FA6-0A82-4DB3-A096-6E0F56CCDD36}" type="slidenum">
              <a:rPr lang="de-DE" altLang="en-US" sz="1600" b="1"/>
              <a:pPr algn="r" eaLnBrk="1" hangingPunct="1">
                <a:spcBef>
                  <a:spcPct val="0"/>
                </a:spcBef>
                <a:buClrTx/>
                <a:buFontTx/>
                <a:buNone/>
              </a:pPr>
              <a:t>8</a:t>
            </a:fld>
            <a:r>
              <a:rPr lang="de-DE" altLang="en-US" sz="1600" b="1"/>
              <a:t> -</a:t>
            </a:r>
          </a:p>
        </p:txBody>
      </p:sp>
      <p:sp>
        <p:nvSpPr>
          <p:cNvPr id="2458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06594"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graphicFrame>
        <p:nvGraphicFramePr>
          <p:cNvPr id="24582" name="Object 3"/>
          <p:cNvGraphicFramePr>
            <a:graphicFrameLocks noChangeAspect="1"/>
          </p:cNvGraphicFramePr>
          <p:nvPr/>
        </p:nvGraphicFramePr>
        <p:xfrm>
          <a:off x="0" y="1143000"/>
          <a:ext cx="9144000" cy="5715000"/>
        </p:xfrm>
        <a:graphic>
          <a:graphicData uri="http://schemas.openxmlformats.org/presentationml/2006/ole">
            <mc:AlternateContent xmlns:mc="http://schemas.openxmlformats.org/markup-compatibility/2006">
              <mc:Choice xmlns:v="urn:schemas-microsoft-com:vml" Requires="v">
                <p:oleObj spid="_x0000_s25062" name="Arbeitsblatt" r:id="rId4" imgW="5076994" imgH="3572010" progId="Excel.Sheet.8">
                  <p:embed/>
                </p:oleObj>
              </mc:Choice>
              <mc:Fallback>
                <p:oleObj name="Arbeitsblatt" r:id="rId4" imgW="5076994" imgH="3572010" progId="Excel.Shee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143000"/>
                        <a:ext cx="9144000" cy="5715000"/>
                      </a:xfrm>
                      <a:prstGeom prst="rect">
                        <a:avLst/>
                      </a:prstGeom>
                      <a:solidFill>
                        <a:srgbClr val="FFFF99"/>
                      </a:solidFill>
                      <a:ln w="28575">
                        <a:solidFill>
                          <a:srgbClr val="FF0000"/>
                        </a:solidFill>
                        <a:miter lim="800000"/>
                        <a:headEnd type="none" w="med"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4583" name="Rectangle 4"/>
          <p:cNvSpPr>
            <a:spLocks noChangeArrowheads="1"/>
          </p:cNvSpPr>
          <p:nvPr/>
        </p:nvSpPr>
        <p:spPr bwMode="auto">
          <a:xfrm>
            <a:off x="944563" y="3175000"/>
            <a:ext cx="1227137" cy="1219200"/>
          </a:xfrm>
          <a:prstGeom prst="rect">
            <a:avLst/>
          </a:prstGeom>
          <a:noFill/>
          <a:ln w="50800" algn="ctr">
            <a:solidFill>
              <a:srgbClr val="FF0000"/>
            </a:solidFill>
            <a:miter lim="800000"/>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4584" name="Rectangle 5"/>
          <p:cNvSpPr>
            <a:spLocks noChangeArrowheads="1"/>
          </p:cNvSpPr>
          <p:nvPr/>
        </p:nvSpPr>
        <p:spPr bwMode="auto">
          <a:xfrm>
            <a:off x="3557588" y="3187700"/>
            <a:ext cx="1598612" cy="1219200"/>
          </a:xfrm>
          <a:prstGeom prst="rect">
            <a:avLst/>
          </a:prstGeom>
          <a:noFill/>
          <a:ln w="50800" algn="ctr">
            <a:solidFill>
              <a:srgbClr val="FF0000"/>
            </a:solidFill>
            <a:miter lim="800000"/>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4585" name="Rectangle 6"/>
          <p:cNvSpPr>
            <a:spLocks noChangeArrowheads="1"/>
          </p:cNvSpPr>
          <p:nvPr/>
        </p:nvSpPr>
        <p:spPr bwMode="auto">
          <a:xfrm>
            <a:off x="5164515" y="3177798"/>
            <a:ext cx="3963987" cy="1244600"/>
          </a:xfrm>
          <a:prstGeom prst="rect">
            <a:avLst/>
          </a:prstGeom>
          <a:noFill/>
          <a:ln w="50800" algn="ctr">
            <a:solidFill>
              <a:srgbClr val="FF0000"/>
            </a:solidFill>
            <a:miter lim="800000"/>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58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58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5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3" grpId="0" animBg="1"/>
      <p:bldP spid="24584" grpId="0" animBg="1"/>
      <p:bldP spid="24585" grpId="0" animBg="1"/>
    </p:bldLst>
  </p:timing>
</p:sld>
</file>

<file path=ppt/slides/slide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728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6BF5B96A-B2CD-4A98-AF08-97CF33328282}" type="slidenum">
              <a:rPr lang="de-DE" altLang="en-US" sz="1600" smtClean="0"/>
              <a:pPr>
                <a:spcBef>
                  <a:spcPct val="0"/>
                </a:spcBef>
                <a:buClrTx/>
                <a:buFontTx/>
                <a:buNone/>
              </a:pPr>
              <a:t>80</a:t>
            </a:fld>
            <a:r>
              <a:rPr lang="de-DE" altLang="en-US" sz="1600"/>
              <a:t> -</a:t>
            </a:r>
          </a:p>
        </p:txBody>
      </p:sp>
      <p:sp>
        <p:nvSpPr>
          <p:cNvPr id="9728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33435A9E-4418-464B-9D63-8EBFA66938DF}" type="slidenum">
              <a:rPr lang="de-DE" altLang="en-US" sz="1600" b="1"/>
              <a:pPr algn="r" eaLnBrk="1" hangingPunct="1">
                <a:spcBef>
                  <a:spcPct val="0"/>
                </a:spcBef>
                <a:buClrTx/>
                <a:buFontTx/>
                <a:buNone/>
              </a:pPr>
              <a:t>80</a:t>
            </a:fld>
            <a:r>
              <a:rPr lang="de-DE" altLang="en-US" sz="1600" b="1"/>
              <a:t> -</a:t>
            </a:r>
          </a:p>
        </p:txBody>
      </p:sp>
      <p:sp>
        <p:nvSpPr>
          <p:cNvPr id="9728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97285" name="Object 28"/>
          <p:cNvGraphicFramePr>
            <a:graphicFrameLocks/>
          </p:cNvGraphicFramePr>
          <p:nvPr/>
        </p:nvGraphicFramePr>
        <p:xfrm>
          <a:off x="1071563" y="725488"/>
          <a:ext cx="7159625" cy="5938837"/>
        </p:xfrm>
        <a:graphic>
          <a:graphicData uri="http://schemas.openxmlformats.org/presentationml/2006/ole">
            <mc:AlternateContent xmlns:mc="http://schemas.openxmlformats.org/markup-compatibility/2006">
              <mc:Choice xmlns:v="urn:schemas-microsoft-com:vml" Requires="v">
                <p:oleObj spid="_x0000_s97792" name="Diagramm" r:id="rId4" imgW="7439008" imgH="5315085" progId="MSGraph.Chart.8">
                  <p:embed followColorScheme="full"/>
                </p:oleObj>
              </mc:Choice>
              <mc:Fallback>
                <p:oleObj name="Diagramm" r:id="rId4" imgW="7439008" imgH="5315085" progId="MSGraph.Chart.8">
                  <p:embed followColorScheme="full"/>
                  <p:pic>
                    <p:nvPicPr>
                      <p:cNvPr id="0" name="Object 28"/>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1563" y="725488"/>
                        <a:ext cx="7159625" cy="593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7286" name="Line 3"/>
          <p:cNvSpPr>
            <a:spLocks noChangeShapeType="1"/>
          </p:cNvSpPr>
          <p:nvPr/>
        </p:nvSpPr>
        <p:spPr bwMode="auto">
          <a:xfrm>
            <a:off x="7823200" y="5607050"/>
            <a:ext cx="3206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539716" name="Rectangle 4"/>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97288" name="Line 5"/>
          <p:cNvSpPr>
            <a:spLocks noChangeShapeType="1"/>
          </p:cNvSpPr>
          <p:nvPr/>
        </p:nvSpPr>
        <p:spPr bwMode="auto">
          <a:xfrm flipV="1">
            <a:off x="1614488" y="2551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7289" name="Line 6"/>
          <p:cNvSpPr>
            <a:spLocks noChangeShapeType="1"/>
          </p:cNvSpPr>
          <p:nvPr/>
        </p:nvSpPr>
        <p:spPr bwMode="auto">
          <a:xfrm flipV="1">
            <a:off x="1627188" y="1916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7290" name="Line 8"/>
          <p:cNvSpPr>
            <a:spLocks noChangeShapeType="1"/>
          </p:cNvSpPr>
          <p:nvPr/>
        </p:nvSpPr>
        <p:spPr bwMode="auto">
          <a:xfrm flipV="1">
            <a:off x="1639888" y="12684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7291" name="Line 9"/>
          <p:cNvSpPr>
            <a:spLocks noChangeShapeType="1"/>
          </p:cNvSpPr>
          <p:nvPr/>
        </p:nvSpPr>
        <p:spPr bwMode="auto">
          <a:xfrm flipV="1">
            <a:off x="1601788" y="1176338"/>
            <a:ext cx="4457700" cy="4456112"/>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7292" name="AutoShape 10"/>
          <p:cNvSpPr>
            <a:spLocks/>
          </p:cNvSpPr>
          <p:nvPr/>
        </p:nvSpPr>
        <p:spPr bwMode="auto">
          <a:xfrm flipH="1">
            <a:off x="1443038" y="3683000"/>
            <a:ext cx="153987" cy="619125"/>
          </a:xfrm>
          <a:prstGeom prst="rightBrace">
            <a:avLst>
              <a:gd name="adj1" fmla="val 3350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7293" name="Oval 12"/>
          <p:cNvSpPr>
            <a:spLocks noChangeArrowheads="1"/>
          </p:cNvSpPr>
          <p:nvPr/>
        </p:nvSpPr>
        <p:spPr bwMode="auto">
          <a:xfrm>
            <a:off x="5378450" y="17303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7294" name="Line 14"/>
          <p:cNvSpPr>
            <a:spLocks noChangeShapeType="1"/>
          </p:cNvSpPr>
          <p:nvPr/>
        </p:nvSpPr>
        <p:spPr bwMode="auto">
          <a:xfrm flipV="1">
            <a:off x="4178300" y="2420938"/>
            <a:ext cx="0" cy="6445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7295" name="Oval 15"/>
          <p:cNvSpPr>
            <a:spLocks noChangeArrowheads="1"/>
          </p:cNvSpPr>
          <p:nvPr/>
        </p:nvSpPr>
        <p:spPr bwMode="auto">
          <a:xfrm>
            <a:off x="4121150" y="29749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7296" name="Line 16"/>
          <p:cNvSpPr>
            <a:spLocks noChangeShapeType="1"/>
          </p:cNvSpPr>
          <p:nvPr/>
        </p:nvSpPr>
        <p:spPr bwMode="auto">
          <a:xfrm>
            <a:off x="4173538" y="2420938"/>
            <a:ext cx="642937"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39729" name="AutoShape 17"/>
          <p:cNvSpPr>
            <a:spLocks/>
          </p:cNvSpPr>
          <p:nvPr/>
        </p:nvSpPr>
        <p:spPr bwMode="auto">
          <a:xfrm>
            <a:off x="5233988" y="1900238"/>
            <a:ext cx="153987" cy="182562"/>
          </a:xfrm>
          <a:prstGeom prst="rightBrace">
            <a:avLst>
              <a:gd name="adj1" fmla="val 9880"/>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7298" name="Line 18"/>
          <p:cNvSpPr>
            <a:spLocks noChangeShapeType="1"/>
          </p:cNvSpPr>
          <p:nvPr/>
        </p:nvSpPr>
        <p:spPr bwMode="auto">
          <a:xfrm flipV="1">
            <a:off x="4816475" y="2085975"/>
            <a:ext cx="0" cy="334963"/>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7299" name="Line 22"/>
          <p:cNvSpPr>
            <a:spLocks noChangeShapeType="1"/>
          </p:cNvSpPr>
          <p:nvPr/>
        </p:nvSpPr>
        <p:spPr bwMode="auto">
          <a:xfrm flipV="1">
            <a:off x="1614488" y="31988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7300" name="Text Box 23"/>
          <p:cNvSpPr txBox="1">
            <a:spLocks noChangeArrowheads="1"/>
          </p:cNvSpPr>
          <p:nvPr/>
        </p:nvSpPr>
        <p:spPr bwMode="auto">
          <a:xfrm>
            <a:off x="6418263" y="10668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a:t>
            </a:r>
            <a:r>
              <a:rPr lang="de-DE" altLang="en-US" sz="2200" baseline="-25000">
                <a:solidFill>
                  <a:srgbClr val="66FFFF"/>
                </a:solidFill>
              </a:rPr>
              <a:t>D</a:t>
            </a:r>
            <a:r>
              <a:rPr lang="de-DE" altLang="en-US" sz="2200">
                <a:solidFill>
                  <a:srgbClr val="66FFFF"/>
                </a:solidFill>
              </a:rPr>
              <a:t>= 0,5*Y+G+I+</a:t>
            </a:r>
            <a:r>
              <a:rPr lang="el-GR" altLang="en-US" sz="2200">
                <a:solidFill>
                  <a:srgbClr val="66FFFF"/>
                </a:solidFill>
                <a:cs typeface="Arial" pitchFamily="34" charset="0"/>
              </a:rPr>
              <a:t>Δ</a:t>
            </a:r>
            <a:r>
              <a:rPr lang="de-DE" altLang="en-US" sz="2200">
                <a:solidFill>
                  <a:srgbClr val="66FFFF"/>
                </a:solidFill>
              </a:rPr>
              <a:t>I</a:t>
            </a:r>
            <a:endParaRPr lang="el-GR" altLang="en-US" sz="2200">
              <a:solidFill>
                <a:srgbClr val="66FFFF"/>
              </a:solidFill>
            </a:endParaRPr>
          </a:p>
        </p:txBody>
      </p:sp>
      <p:sp>
        <p:nvSpPr>
          <p:cNvPr id="97301" name="Text Box 24"/>
          <p:cNvSpPr txBox="1">
            <a:spLocks noChangeArrowheads="1"/>
          </p:cNvSpPr>
          <p:nvPr/>
        </p:nvSpPr>
        <p:spPr bwMode="auto">
          <a:xfrm>
            <a:off x="6369050" y="16367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97302" name="Text Box 25"/>
          <p:cNvSpPr txBox="1">
            <a:spLocks noChangeArrowheads="1"/>
          </p:cNvSpPr>
          <p:nvPr/>
        </p:nvSpPr>
        <p:spPr bwMode="auto">
          <a:xfrm>
            <a:off x="6430963" y="29464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97303" name="Text Box 26"/>
          <p:cNvSpPr txBox="1">
            <a:spLocks noChangeArrowheads="1"/>
          </p:cNvSpPr>
          <p:nvPr/>
        </p:nvSpPr>
        <p:spPr bwMode="auto">
          <a:xfrm>
            <a:off x="6430963" y="2324100"/>
            <a:ext cx="27130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 G = 0,5*Y+G</a:t>
            </a:r>
            <a:endParaRPr lang="el-GR" altLang="en-US" sz="2200">
              <a:solidFill>
                <a:srgbClr val="66FFFF"/>
              </a:solidFill>
            </a:endParaRPr>
          </a:p>
        </p:txBody>
      </p:sp>
      <p:sp>
        <p:nvSpPr>
          <p:cNvPr id="7539739" name="AutoShape 27"/>
          <p:cNvSpPr>
            <a:spLocks noChangeArrowheads="1"/>
          </p:cNvSpPr>
          <p:nvPr/>
        </p:nvSpPr>
        <p:spPr bwMode="auto">
          <a:xfrm>
            <a:off x="5497513" y="1607810"/>
            <a:ext cx="3646487" cy="76265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dirty="0" err="1">
                <a:solidFill>
                  <a:schemeClr val="bg1"/>
                </a:solidFill>
              </a:rPr>
              <a:t>3rd</a:t>
            </a:r>
            <a:r>
              <a:rPr lang="de-DE" altLang="en-US" sz="2000" dirty="0">
                <a:solidFill>
                  <a:schemeClr val="bg1"/>
                </a:solidFill>
              </a:rPr>
              <a:t>: </a:t>
            </a:r>
            <a:r>
              <a:rPr lang="de-DE" altLang="en-US" sz="2000" dirty="0" err="1">
                <a:solidFill>
                  <a:schemeClr val="bg1"/>
                </a:solidFill>
              </a:rPr>
              <a:t>Increase</a:t>
            </a:r>
            <a:r>
              <a:rPr lang="de-DE" altLang="en-US" sz="2000" dirty="0">
                <a:solidFill>
                  <a:schemeClr val="bg1"/>
                </a:solidFill>
              </a:rPr>
              <a:t> in </a:t>
            </a:r>
            <a:r>
              <a:rPr lang="de-DE" altLang="en-US" sz="2000" dirty="0" err="1">
                <a:solidFill>
                  <a:schemeClr val="bg1"/>
                </a:solidFill>
              </a:rPr>
              <a:t>Consumption</a:t>
            </a:r>
            <a:r>
              <a:rPr lang="de-DE" altLang="en-US" sz="2000" dirty="0">
                <a:solidFill>
                  <a:schemeClr val="bg1"/>
                </a:solidFill>
              </a:rPr>
              <a:t> </a:t>
            </a:r>
            <a:r>
              <a:rPr lang="de-DE" altLang="en-US" sz="2000" dirty="0" err="1">
                <a:solidFill>
                  <a:schemeClr val="bg1"/>
                </a:solidFill>
              </a:rPr>
              <a:t>by</a:t>
            </a:r>
            <a:r>
              <a:rPr lang="de-DE" altLang="en-US" sz="2000" dirty="0">
                <a:solidFill>
                  <a:schemeClr val="bg1"/>
                </a:solidFill>
              </a:rPr>
              <a:t> c*</a:t>
            </a:r>
            <a:r>
              <a:rPr lang="el-GR" altLang="en-US" sz="2000" dirty="0">
                <a:solidFill>
                  <a:schemeClr val="bg1"/>
                </a:solidFill>
                <a:cs typeface="Arial" pitchFamily="34" charset="0"/>
              </a:rPr>
              <a:t>Δ</a:t>
            </a:r>
            <a:r>
              <a:rPr lang="de-DE" altLang="en-US" sz="2000" dirty="0">
                <a:solidFill>
                  <a:schemeClr val="bg1"/>
                </a:solidFill>
                <a:cs typeface="Arial" pitchFamily="34" charset="0"/>
              </a:rPr>
              <a:t>Y = </a:t>
            </a:r>
            <a:r>
              <a:rPr lang="de-DE" altLang="en-US" sz="2000" dirty="0">
                <a:solidFill>
                  <a:schemeClr val="bg1"/>
                </a:solidFill>
              </a:rPr>
              <a:t>0,5 * 2,5  = 1,25 </a:t>
            </a:r>
          </a:p>
        </p:txBody>
      </p:sp>
      <p:sp>
        <p:nvSpPr>
          <p:cNvPr id="7539743" name="Line 31"/>
          <p:cNvSpPr>
            <a:spLocks noChangeShapeType="1"/>
          </p:cNvSpPr>
          <p:nvPr/>
        </p:nvSpPr>
        <p:spPr bwMode="auto">
          <a:xfrm rot="5400000">
            <a:off x="3398838" y="3729038"/>
            <a:ext cx="3810000" cy="25400"/>
          </a:xfrm>
          <a:prstGeom prst="line">
            <a:avLst/>
          </a:prstGeom>
          <a:noFill/>
          <a:ln w="38100">
            <a:solidFill>
              <a:srgbClr val="FFFF00"/>
            </a:solidFill>
            <a:prstDash val="dash"/>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97306" name="Line 32"/>
          <p:cNvSpPr>
            <a:spLocks noChangeShapeType="1"/>
          </p:cNvSpPr>
          <p:nvPr/>
        </p:nvSpPr>
        <p:spPr bwMode="auto">
          <a:xfrm flipV="1">
            <a:off x="4829175" y="2082800"/>
            <a:ext cx="334963" cy="317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7539745" name="Freeform 33"/>
          <p:cNvSpPr>
            <a:spLocks/>
          </p:cNvSpPr>
          <p:nvPr/>
        </p:nvSpPr>
        <p:spPr bwMode="auto">
          <a:xfrm>
            <a:off x="0" y="1930400"/>
            <a:ext cx="5308600" cy="3708400"/>
          </a:xfrm>
          <a:custGeom>
            <a:avLst/>
            <a:gdLst>
              <a:gd name="T0" fmla="*/ 2147483647 w 3005"/>
              <a:gd name="T1" fmla="*/ 0 h 2032"/>
              <a:gd name="T2" fmla="*/ 2147483647 w 3005"/>
              <a:gd name="T3" fmla="*/ 2147483647 h 2032"/>
              <a:gd name="T4" fmla="*/ 2147483647 w 3005"/>
              <a:gd name="T5" fmla="*/ 2147483647 h 2032"/>
              <a:gd name="T6" fmla="*/ 0 60000 65536"/>
              <a:gd name="T7" fmla="*/ 0 60000 65536"/>
              <a:gd name="T8" fmla="*/ 0 60000 65536"/>
              <a:gd name="T9" fmla="*/ 0 w 3005"/>
              <a:gd name="T10" fmla="*/ 0 h 2032"/>
              <a:gd name="T11" fmla="*/ 3005 w 3005"/>
              <a:gd name="T12" fmla="*/ 2032 h 2032"/>
            </a:gdLst>
            <a:ahLst/>
            <a:cxnLst>
              <a:cxn ang="T6">
                <a:pos x="T0" y="T1"/>
              </a:cxn>
              <a:cxn ang="T7">
                <a:pos x="T2" y="T3"/>
              </a:cxn>
              <a:cxn ang="T8">
                <a:pos x="T4" y="T5"/>
              </a:cxn>
            </a:cxnLst>
            <a:rect l="T9" t="T10" r="T11" b="T12"/>
            <a:pathLst>
              <a:path w="3005" h="2032">
                <a:moveTo>
                  <a:pt x="957" y="0"/>
                </a:moveTo>
                <a:cubicBezTo>
                  <a:pt x="478" y="270"/>
                  <a:pt x="0" y="541"/>
                  <a:pt x="341" y="880"/>
                </a:cubicBezTo>
                <a:cubicBezTo>
                  <a:pt x="682" y="1219"/>
                  <a:pt x="2561" y="1840"/>
                  <a:pt x="3005" y="2032"/>
                </a:cubicBezTo>
              </a:path>
            </a:pathLst>
          </a:custGeom>
          <a:noFill/>
          <a:ln w="38100">
            <a:solidFill>
              <a:srgbClr val="FFFF00"/>
            </a:solidFill>
            <a:round/>
            <a:headEnd type="none" w="lg" len="med"/>
            <a:tailEnd type="triangle" w="lg" len="med"/>
          </a:ln>
          <a:extLst>
            <a:ext uri="{909E8E84-426E-40DD-AFC4-6F175D3DCCD1}">
              <a14:hiddenFill xmlns:a14="http://schemas.microsoft.com/office/drawing/2010/main">
                <a:solidFill>
                  <a:srgbClr val="FFFFFF"/>
                </a:solidFill>
              </a14:hiddenFill>
            </a:ext>
          </a:extLst>
        </p:spPr>
        <p:txBody>
          <a:bodyPr lIns="0" tIns="0" rIns="0" bIns="0" anchor="ctr"/>
          <a:lstStyle/>
          <a:p>
            <a:endParaRPr lang="en-US"/>
          </a:p>
        </p:txBody>
      </p:sp>
      <p:sp>
        <p:nvSpPr>
          <p:cNvPr id="7539746" name="Line 34"/>
          <p:cNvSpPr>
            <a:spLocks noChangeShapeType="1"/>
          </p:cNvSpPr>
          <p:nvPr/>
        </p:nvSpPr>
        <p:spPr bwMode="auto">
          <a:xfrm flipH="1">
            <a:off x="1612900" y="1930400"/>
            <a:ext cx="3517900" cy="0"/>
          </a:xfrm>
          <a:prstGeom prst="line">
            <a:avLst/>
          </a:prstGeom>
          <a:noFill/>
          <a:ln w="38100">
            <a:solidFill>
              <a:srgbClr val="FFFF00"/>
            </a:solidFill>
            <a:prstDash val="dash"/>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97309" name="Line 35"/>
          <p:cNvSpPr>
            <a:spLocks noChangeShapeType="1"/>
          </p:cNvSpPr>
          <p:nvPr/>
        </p:nvSpPr>
        <p:spPr bwMode="auto">
          <a:xfrm rot="5400000">
            <a:off x="3271838" y="3779838"/>
            <a:ext cx="3771900" cy="38100"/>
          </a:xfrm>
          <a:prstGeom prst="line">
            <a:avLst/>
          </a:prstGeom>
          <a:noFill/>
          <a:ln w="38100">
            <a:solidFill>
              <a:srgbClr val="FFFF00"/>
            </a:solidFill>
            <a:prstDash val="dash"/>
            <a:round/>
            <a:headEnd type="none" w="lg" len="med"/>
            <a:tailEnd type="none" w="lg" len="med"/>
          </a:ln>
          <a:extLst>
            <a:ext uri="{909E8E84-426E-40DD-AFC4-6F175D3DCCD1}">
              <a14:hiddenFill xmlns:a14="http://schemas.microsoft.com/office/drawing/2010/main">
                <a:noFill/>
              </a14:hiddenFill>
            </a:ext>
          </a:extLst>
        </p:spPr>
        <p:txBody>
          <a:bodyPr lIns="0" tIns="0" rIns="0" bIns="0" anchor="ctr"/>
          <a:lstStyle/>
          <a:p>
            <a:endParaRPr lang="en-US"/>
          </a:p>
        </p:txBody>
      </p:sp>
      <p:sp>
        <p:nvSpPr>
          <p:cNvPr id="7539732" name="Line 20"/>
          <p:cNvSpPr>
            <a:spLocks noChangeShapeType="1"/>
          </p:cNvSpPr>
          <p:nvPr/>
        </p:nvSpPr>
        <p:spPr bwMode="auto">
          <a:xfrm flipV="1">
            <a:off x="5168900" y="1909763"/>
            <a:ext cx="0" cy="1619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7311" name="Text Box 6"/>
          <p:cNvSpPr txBox="1">
            <a:spLocks noChangeArrowheads="1"/>
          </p:cNvSpPr>
          <p:nvPr/>
        </p:nvSpPr>
        <p:spPr bwMode="auto">
          <a:xfrm>
            <a:off x="3741738" y="6289675"/>
            <a:ext cx="43434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dirty="0"/>
              <a:t>Supply of Goods = Income = Y</a:t>
            </a:r>
            <a:r>
              <a:rPr lang="en-US" altLang="en-US" sz="1800" b="1" dirty="0"/>
              <a:t>  </a:t>
            </a:r>
          </a:p>
        </p:txBody>
      </p:sp>
      <p:sp>
        <p:nvSpPr>
          <p:cNvPr id="97312"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97313" name="AutoShape 11"/>
          <p:cNvSpPr>
            <a:spLocks noChangeArrowheads="1"/>
          </p:cNvSpPr>
          <p:nvPr/>
        </p:nvSpPr>
        <p:spPr bwMode="auto">
          <a:xfrm>
            <a:off x="6494463" y="4619625"/>
            <a:ext cx="2503487"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What causes the multiplier effect?</a:t>
            </a:r>
          </a:p>
        </p:txBody>
      </p:sp>
      <p:sp>
        <p:nvSpPr>
          <p:cNvPr id="37" name="AutoShape 13"/>
          <p:cNvSpPr>
            <a:spLocks noChangeArrowheads="1"/>
          </p:cNvSpPr>
          <p:nvPr/>
        </p:nvSpPr>
        <p:spPr bwMode="auto">
          <a:xfrm>
            <a:off x="0" y="3525872"/>
            <a:ext cx="1311275" cy="1044506"/>
          </a:xfrm>
          <a:prstGeom prst="roundRect">
            <a:avLst>
              <a:gd name="adj" fmla="val 12495"/>
            </a:avLst>
          </a:prstGeom>
          <a:solidFill>
            <a:srgbClr val="FFFF99"/>
          </a:solidFill>
          <a:ln w="50800">
            <a:solidFill>
              <a:srgbClr val="FF0000"/>
            </a:solidFill>
            <a:round/>
            <a:headEnd/>
            <a:tailEnd/>
          </a:ln>
        </p:spPr>
        <p:txBody>
          <a:bodyPr wrap="square" lIns="0" tIns="0" r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chemeClr val="bg1"/>
                </a:solidFill>
              </a:rPr>
              <a:t>Increase in Invest-</a:t>
            </a:r>
            <a:r>
              <a:rPr lang="en-US" altLang="en-US" sz="2000" dirty="0" err="1">
                <a:solidFill>
                  <a:schemeClr val="bg1"/>
                </a:solidFill>
              </a:rPr>
              <a:t>ment</a:t>
            </a:r>
            <a:r>
              <a:rPr lang="en-US" altLang="en-US" sz="2000" dirty="0">
                <a:solidFill>
                  <a:schemeClr val="bg1"/>
                </a:solidFill>
              </a:rPr>
              <a:t> by  5 </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397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53972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53973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53974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53974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539743"/>
                                        </p:tgtEl>
                                        <p:attrNameLst>
                                          <p:attrName>style.visibility</p:attrName>
                                        </p:attrNameLst>
                                      </p:cBhvr>
                                      <p:to>
                                        <p:strVal val="visible"/>
                                      </p:to>
                                    </p:set>
                                  </p:childTnLst>
                                </p:cTn>
                              </p:par>
                              <p:par>
                                <p:cTn id="25" presetID="1" presetClass="exit" presetSubtype="0" fill="hold" grpId="0" nodeType="withEffect">
                                  <p:stCondLst>
                                    <p:cond delay="0"/>
                                  </p:stCondLst>
                                  <p:childTnLst>
                                    <p:set>
                                      <p:cBhvr>
                                        <p:cTn id="26"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39729" grpId="0" animBg="1"/>
      <p:bldP spid="7539739" grpId="0" animBg="1"/>
      <p:bldP spid="7539743" grpId="0" animBg="1"/>
      <p:bldP spid="7539745" grpId="0" animBg="1"/>
      <p:bldP spid="7539746" grpId="0" animBg="1"/>
      <p:bldP spid="7539732" grpId="0" animBg="1"/>
      <p:bldP spid="37" grpId="0" animBg="1"/>
    </p:bldLst>
  </p:timing>
</p:sld>
</file>

<file path=ppt/slides/slide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830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90FB7B7-FA56-4BF8-894E-9235AA2B60BB}" type="slidenum">
              <a:rPr lang="de-DE" altLang="en-US" sz="1600" smtClean="0"/>
              <a:pPr>
                <a:spcBef>
                  <a:spcPct val="0"/>
                </a:spcBef>
                <a:buClrTx/>
                <a:buFontTx/>
                <a:buNone/>
              </a:pPr>
              <a:t>81</a:t>
            </a:fld>
            <a:r>
              <a:rPr lang="de-DE" altLang="en-US" sz="1600"/>
              <a:t> -</a:t>
            </a:r>
          </a:p>
        </p:txBody>
      </p:sp>
      <p:sp>
        <p:nvSpPr>
          <p:cNvPr id="9830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B12DE90-C22C-4C91-BBFB-05B78ED01F7A}" type="slidenum">
              <a:rPr lang="de-DE" altLang="en-US" sz="1600" b="1"/>
              <a:pPr algn="r" eaLnBrk="1" hangingPunct="1">
                <a:spcBef>
                  <a:spcPct val="0"/>
                </a:spcBef>
                <a:buClrTx/>
                <a:buFontTx/>
                <a:buNone/>
              </a:pPr>
              <a:t>81</a:t>
            </a:fld>
            <a:r>
              <a:rPr lang="de-DE" altLang="en-US" sz="1600" b="1"/>
              <a:t> -</a:t>
            </a:r>
          </a:p>
        </p:txBody>
      </p:sp>
      <p:sp>
        <p:nvSpPr>
          <p:cNvPr id="9830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98309" name="Object 31"/>
          <p:cNvGraphicFramePr>
            <a:graphicFrameLocks/>
          </p:cNvGraphicFramePr>
          <p:nvPr/>
        </p:nvGraphicFramePr>
        <p:xfrm>
          <a:off x="1071563" y="725488"/>
          <a:ext cx="7159625" cy="5938837"/>
        </p:xfrm>
        <a:graphic>
          <a:graphicData uri="http://schemas.openxmlformats.org/presentationml/2006/ole">
            <mc:AlternateContent xmlns:mc="http://schemas.openxmlformats.org/markup-compatibility/2006">
              <mc:Choice xmlns:v="urn:schemas-microsoft-com:vml" Requires="v">
                <p:oleObj spid="_x0000_s98816" name="Diagramm" r:id="rId4" imgW="7439008" imgH="5315085" progId="MSGraph.Chart.8">
                  <p:embed followColorScheme="full"/>
                </p:oleObj>
              </mc:Choice>
              <mc:Fallback>
                <p:oleObj name="Diagramm" r:id="rId4" imgW="7439008" imgH="5315085" progId="MSGraph.Chart.8">
                  <p:embed followColorScheme="full"/>
                  <p:pic>
                    <p:nvPicPr>
                      <p:cNvPr id="0" name="Object 3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1563" y="725488"/>
                        <a:ext cx="7159625" cy="593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8310" name="Line 3"/>
          <p:cNvSpPr>
            <a:spLocks noChangeShapeType="1"/>
          </p:cNvSpPr>
          <p:nvPr/>
        </p:nvSpPr>
        <p:spPr bwMode="auto">
          <a:xfrm>
            <a:off x="7823200" y="5607050"/>
            <a:ext cx="3206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7541764" name="Rectangle 4"/>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98312" name="Line 5"/>
          <p:cNvSpPr>
            <a:spLocks noChangeShapeType="1"/>
          </p:cNvSpPr>
          <p:nvPr/>
        </p:nvSpPr>
        <p:spPr bwMode="auto">
          <a:xfrm flipV="1">
            <a:off x="1601788" y="1176338"/>
            <a:ext cx="4457700" cy="4456112"/>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13" name="Line 6"/>
          <p:cNvSpPr>
            <a:spLocks noChangeShapeType="1"/>
          </p:cNvSpPr>
          <p:nvPr/>
        </p:nvSpPr>
        <p:spPr bwMode="auto">
          <a:xfrm flipV="1">
            <a:off x="1614488" y="2551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14" name="Line 7"/>
          <p:cNvSpPr>
            <a:spLocks noChangeShapeType="1"/>
          </p:cNvSpPr>
          <p:nvPr/>
        </p:nvSpPr>
        <p:spPr bwMode="auto">
          <a:xfrm flipV="1">
            <a:off x="1627188" y="19161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15" name="Line 9"/>
          <p:cNvSpPr>
            <a:spLocks noChangeShapeType="1"/>
          </p:cNvSpPr>
          <p:nvPr/>
        </p:nvSpPr>
        <p:spPr bwMode="auto">
          <a:xfrm flipV="1">
            <a:off x="1639888" y="12684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16" name="AutoShape 10"/>
          <p:cNvSpPr>
            <a:spLocks/>
          </p:cNvSpPr>
          <p:nvPr/>
        </p:nvSpPr>
        <p:spPr bwMode="auto">
          <a:xfrm flipH="1">
            <a:off x="1443038" y="3683000"/>
            <a:ext cx="153987" cy="619125"/>
          </a:xfrm>
          <a:prstGeom prst="rightBrace">
            <a:avLst>
              <a:gd name="adj1" fmla="val 3350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8317" name="Oval 11"/>
          <p:cNvSpPr>
            <a:spLocks noChangeArrowheads="1"/>
          </p:cNvSpPr>
          <p:nvPr/>
        </p:nvSpPr>
        <p:spPr bwMode="auto">
          <a:xfrm>
            <a:off x="5378450" y="17303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8318" name="Line 13"/>
          <p:cNvSpPr>
            <a:spLocks noChangeShapeType="1"/>
          </p:cNvSpPr>
          <p:nvPr/>
        </p:nvSpPr>
        <p:spPr bwMode="auto">
          <a:xfrm flipV="1">
            <a:off x="4178300" y="2420938"/>
            <a:ext cx="0" cy="6445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19" name="Oval 14"/>
          <p:cNvSpPr>
            <a:spLocks noChangeArrowheads="1"/>
          </p:cNvSpPr>
          <p:nvPr/>
        </p:nvSpPr>
        <p:spPr bwMode="auto">
          <a:xfrm>
            <a:off x="4121150" y="2974975"/>
            <a:ext cx="128588" cy="1285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8320" name="Line 15"/>
          <p:cNvSpPr>
            <a:spLocks noChangeShapeType="1"/>
          </p:cNvSpPr>
          <p:nvPr/>
        </p:nvSpPr>
        <p:spPr bwMode="auto">
          <a:xfrm>
            <a:off x="4173538" y="2420938"/>
            <a:ext cx="642937"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21" name="Line 16"/>
          <p:cNvSpPr>
            <a:spLocks noChangeShapeType="1"/>
          </p:cNvSpPr>
          <p:nvPr/>
        </p:nvSpPr>
        <p:spPr bwMode="auto">
          <a:xfrm flipV="1">
            <a:off x="4816475" y="2085975"/>
            <a:ext cx="0" cy="334963"/>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22" name="Line 17"/>
          <p:cNvSpPr>
            <a:spLocks noChangeShapeType="1"/>
          </p:cNvSpPr>
          <p:nvPr/>
        </p:nvSpPr>
        <p:spPr bwMode="auto">
          <a:xfrm flipV="1">
            <a:off x="4816475" y="2108200"/>
            <a:ext cx="296863" cy="317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23" name="Line 18"/>
          <p:cNvSpPr>
            <a:spLocks noChangeShapeType="1"/>
          </p:cNvSpPr>
          <p:nvPr/>
        </p:nvSpPr>
        <p:spPr bwMode="auto">
          <a:xfrm flipV="1">
            <a:off x="5105400" y="1947863"/>
            <a:ext cx="0" cy="161925"/>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24" name="Line 19"/>
          <p:cNvSpPr>
            <a:spLocks noChangeShapeType="1"/>
          </p:cNvSpPr>
          <p:nvPr/>
        </p:nvSpPr>
        <p:spPr bwMode="auto">
          <a:xfrm>
            <a:off x="5105400" y="1947863"/>
            <a:ext cx="152400"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25" name="Line 20"/>
          <p:cNvSpPr>
            <a:spLocks noChangeShapeType="1"/>
          </p:cNvSpPr>
          <p:nvPr/>
        </p:nvSpPr>
        <p:spPr bwMode="auto">
          <a:xfrm flipV="1">
            <a:off x="5267325" y="1857375"/>
            <a:ext cx="0" cy="952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26" name="Line 21"/>
          <p:cNvSpPr>
            <a:spLocks noChangeShapeType="1"/>
          </p:cNvSpPr>
          <p:nvPr/>
        </p:nvSpPr>
        <p:spPr bwMode="auto">
          <a:xfrm>
            <a:off x="5267325" y="1866900"/>
            <a:ext cx="85725"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27" name="Line 22"/>
          <p:cNvSpPr>
            <a:spLocks noChangeShapeType="1"/>
          </p:cNvSpPr>
          <p:nvPr/>
        </p:nvSpPr>
        <p:spPr bwMode="auto">
          <a:xfrm flipV="1">
            <a:off x="5362575" y="1809750"/>
            <a:ext cx="0" cy="5715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28" name="Line 23"/>
          <p:cNvSpPr>
            <a:spLocks noChangeShapeType="1"/>
          </p:cNvSpPr>
          <p:nvPr/>
        </p:nvSpPr>
        <p:spPr bwMode="auto">
          <a:xfrm>
            <a:off x="5362575" y="1800225"/>
            <a:ext cx="76200"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29" name="Line 25"/>
          <p:cNvSpPr>
            <a:spLocks noChangeShapeType="1"/>
          </p:cNvSpPr>
          <p:nvPr/>
        </p:nvSpPr>
        <p:spPr bwMode="auto">
          <a:xfrm flipV="1">
            <a:off x="1614488" y="3198813"/>
            <a:ext cx="4818062" cy="2420937"/>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8330" name="Text Box 26"/>
          <p:cNvSpPr txBox="1">
            <a:spLocks noChangeArrowheads="1"/>
          </p:cNvSpPr>
          <p:nvPr/>
        </p:nvSpPr>
        <p:spPr bwMode="auto">
          <a:xfrm>
            <a:off x="6418263" y="1066800"/>
            <a:ext cx="28019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Y</a:t>
            </a:r>
            <a:r>
              <a:rPr lang="de-DE" altLang="en-US" sz="2200" baseline="-25000">
                <a:solidFill>
                  <a:srgbClr val="66FFFF"/>
                </a:solidFill>
              </a:rPr>
              <a:t>D</a:t>
            </a:r>
            <a:r>
              <a:rPr lang="de-DE" altLang="en-US" sz="2200">
                <a:solidFill>
                  <a:srgbClr val="66FFFF"/>
                </a:solidFill>
              </a:rPr>
              <a:t>= 0,5*Y+G+I+</a:t>
            </a:r>
            <a:r>
              <a:rPr lang="el-GR" altLang="en-US" sz="2200">
                <a:solidFill>
                  <a:srgbClr val="66FFFF"/>
                </a:solidFill>
                <a:cs typeface="Arial" pitchFamily="34" charset="0"/>
              </a:rPr>
              <a:t>Δ</a:t>
            </a:r>
            <a:r>
              <a:rPr lang="de-DE" altLang="en-US" sz="2200">
                <a:solidFill>
                  <a:srgbClr val="66FFFF"/>
                </a:solidFill>
              </a:rPr>
              <a:t>I</a:t>
            </a:r>
            <a:endParaRPr lang="el-GR" altLang="en-US" sz="2200">
              <a:solidFill>
                <a:srgbClr val="66FFFF"/>
              </a:solidFill>
            </a:endParaRPr>
          </a:p>
        </p:txBody>
      </p:sp>
      <p:sp>
        <p:nvSpPr>
          <p:cNvPr id="98331" name="Text Box 27"/>
          <p:cNvSpPr txBox="1">
            <a:spLocks noChangeArrowheads="1"/>
          </p:cNvSpPr>
          <p:nvPr/>
        </p:nvSpPr>
        <p:spPr bwMode="auto">
          <a:xfrm>
            <a:off x="6354763" y="1649413"/>
            <a:ext cx="247967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 Y</a:t>
            </a:r>
            <a:r>
              <a:rPr lang="de-DE" altLang="en-US" sz="2200" baseline="-25000">
                <a:solidFill>
                  <a:srgbClr val="66FFFF"/>
                </a:solidFill>
              </a:rPr>
              <a:t>D </a:t>
            </a:r>
            <a:r>
              <a:rPr lang="de-DE" altLang="en-US" sz="2200">
                <a:solidFill>
                  <a:srgbClr val="66FFFF"/>
                </a:solidFill>
              </a:rPr>
              <a:t>= 0,5*Y+G+I</a:t>
            </a:r>
            <a:endParaRPr lang="el-GR" altLang="en-US" sz="2200">
              <a:solidFill>
                <a:srgbClr val="66FFFF"/>
              </a:solidFill>
            </a:endParaRPr>
          </a:p>
        </p:txBody>
      </p:sp>
      <p:sp>
        <p:nvSpPr>
          <p:cNvPr id="98332" name="Text Box 28"/>
          <p:cNvSpPr txBox="1">
            <a:spLocks noChangeArrowheads="1"/>
          </p:cNvSpPr>
          <p:nvPr/>
        </p:nvSpPr>
        <p:spPr bwMode="auto">
          <a:xfrm>
            <a:off x="6430963" y="2946400"/>
            <a:ext cx="24542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0,5 * Y</a:t>
            </a:r>
            <a:endParaRPr lang="el-GR" altLang="en-US" sz="2200">
              <a:solidFill>
                <a:srgbClr val="66FFFF"/>
              </a:solidFill>
            </a:endParaRPr>
          </a:p>
        </p:txBody>
      </p:sp>
      <p:sp>
        <p:nvSpPr>
          <p:cNvPr id="98333" name="Text Box 29"/>
          <p:cNvSpPr txBox="1">
            <a:spLocks noChangeArrowheads="1"/>
          </p:cNvSpPr>
          <p:nvPr/>
        </p:nvSpPr>
        <p:spPr bwMode="auto">
          <a:xfrm>
            <a:off x="6430963" y="2324100"/>
            <a:ext cx="2713037"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2200">
                <a:solidFill>
                  <a:srgbClr val="66FFFF"/>
                </a:solidFill>
              </a:rPr>
              <a:t>C(Y) + G = 0,5*Y+G</a:t>
            </a:r>
            <a:endParaRPr lang="el-GR" altLang="en-US" sz="2200">
              <a:solidFill>
                <a:srgbClr val="66FFFF"/>
              </a:solidFill>
            </a:endParaRPr>
          </a:p>
        </p:txBody>
      </p:sp>
      <p:sp>
        <p:nvSpPr>
          <p:cNvPr id="98334" name="AutoShape 30"/>
          <p:cNvSpPr>
            <a:spLocks noChangeArrowheads="1"/>
          </p:cNvSpPr>
          <p:nvPr/>
        </p:nvSpPr>
        <p:spPr bwMode="auto">
          <a:xfrm>
            <a:off x="5673725" y="1790700"/>
            <a:ext cx="1330325" cy="4730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a:solidFill>
                  <a:schemeClr val="bg1"/>
                </a:solidFill>
                <a:cs typeface="Arial" pitchFamily="34" charset="0"/>
              </a:rPr>
              <a:t>etc...</a:t>
            </a:r>
          </a:p>
        </p:txBody>
      </p:sp>
      <p:sp>
        <p:nvSpPr>
          <p:cNvPr id="98335" name="Text Box 6"/>
          <p:cNvSpPr txBox="1">
            <a:spLocks noChangeArrowheads="1"/>
          </p:cNvSpPr>
          <p:nvPr/>
        </p:nvSpPr>
        <p:spPr bwMode="auto">
          <a:xfrm>
            <a:off x="3741738" y="6289675"/>
            <a:ext cx="4343400"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en-US" altLang="en-US" sz="2000" b="1" dirty="0"/>
              <a:t>Supply of Goods = Income = Y</a:t>
            </a:r>
            <a:r>
              <a:rPr lang="en-US" altLang="en-US" sz="1800" b="1" dirty="0"/>
              <a:t>  </a:t>
            </a:r>
          </a:p>
        </p:txBody>
      </p:sp>
      <p:sp>
        <p:nvSpPr>
          <p:cNvPr id="98336" name="Text Box 8"/>
          <p:cNvSpPr txBox="1">
            <a:spLocks noChangeArrowheads="1"/>
          </p:cNvSpPr>
          <p:nvPr/>
        </p:nvSpPr>
        <p:spPr bwMode="auto">
          <a:xfrm>
            <a:off x="1673225" y="1076325"/>
            <a:ext cx="1625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en-US" altLang="en-US" sz="2000" b="1"/>
              <a:t>Demand for Goods</a:t>
            </a:r>
            <a:r>
              <a:rPr lang="en-US" altLang="en-US" sz="1800" b="1"/>
              <a:t>  </a:t>
            </a:r>
          </a:p>
        </p:txBody>
      </p:sp>
      <p:sp>
        <p:nvSpPr>
          <p:cNvPr id="35" name="AutoShape 13"/>
          <p:cNvSpPr>
            <a:spLocks noChangeArrowheads="1"/>
          </p:cNvSpPr>
          <p:nvPr/>
        </p:nvSpPr>
        <p:spPr bwMode="auto">
          <a:xfrm>
            <a:off x="26126" y="3525872"/>
            <a:ext cx="1285149" cy="1044506"/>
          </a:xfrm>
          <a:prstGeom prst="roundRect">
            <a:avLst>
              <a:gd name="adj" fmla="val 12495"/>
            </a:avLst>
          </a:prstGeom>
          <a:solidFill>
            <a:srgbClr val="FFFF99"/>
          </a:solidFill>
          <a:ln w="50800">
            <a:solidFill>
              <a:srgbClr val="FF0000"/>
            </a:solidFill>
            <a:round/>
            <a:headEnd/>
            <a:tailEnd/>
          </a:ln>
        </p:spPr>
        <p:txBody>
          <a:bodyPr wrap="square" lIns="0" tIns="0" r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a:solidFill>
                  <a:schemeClr val="bg1"/>
                </a:solidFill>
              </a:rPr>
              <a:t>Increase in Invest-ment by  5 </a:t>
            </a:r>
          </a:p>
        </p:txBody>
      </p:sp>
      <p:sp>
        <p:nvSpPr>
          <p:cNvPr id="98338" name="AutoShape 30"/>
          <p:cNvSpPr>
            <a:spLocks noChangeArrowheads="1"/>
          </p:cNvSpPr>
          <p:nvPr/>
        </p:nvSpPr>
        <p:spPr bwMode="auto">
          <a:xfrm>
            <a:off x="5903913" y="3475038"/>
            <a:ext cx="3019425" cy="2327275"/>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2000" dirty="0">
                <a:solidFill>
                  <a:schemeClr val="bg1"/>
                </a:solidFill>
                <a:cs typeface="Arial" pitchFamily="34" charset="0"/>
              </a:rPr>
              <a:t>=&gt; The </a:t>
            </a:r>
            <a:r>
              <a:rPr lang="de-DE" altLang="en-US" sz="2000" dirty="0" err="1">
                <a:solidFill>
                  <a:srgbClr val="FF0000"/>
                </a:solidFill>
                <a:cs typeface="Arial" pitchFamily="34" charset="0"/>
              </a:rPr>
              <a:t>primary</a:t>
            </a:r>
            <a:r>
              <a:rPr lang="de-DE" altLang="en-US" sz="2000" dirty="0">
                <a:solidFill>
                  <a:srgbClr val="FF0000"/>
                </a:solidFill>
                <a:cs typeface="Arial" pitchFamily="34" charset="0"/>
              </a:rPr>
              <a:t> </a:t>
            </a:r>
            <a:r>
              <a:rPr lang="de-DE" altLang="en-US" sz="2000" dirty="0" err="1">
                <a:solidFill>
                  <a:srgbClr val="FF0000"/>
                </a:solidFill>
                <a:cs typeface="Arial" pitchFamily="34" charset="0"/>
              </a:rPr>
              <a:t>increase</a:t>
            </a:r>
            <a:r>
              <a:rPr lang="de-DE" altLang="en-US" sz="2000" dirty="0">
                <a:solidFill>
                  <a:schemeClr val="bg1"/>
                </a:solidFill>
                <a:cs typeface="Arial" pitchFamily="34" charset="0"/>
              </a:rPr>
              <a:t> </a:t>
            </a:r>
            <a:r>
              <a:rPr lang="de-DE" altLang="en-US" sz="2000" dirty="0">
                <a:solidFill>
                  <a:srgbClr val="FF0000"/>
                </a:solidFill>
                <a:cs typeface="Arial" pitchFamily="34" charset="0"/>
              </a:rPr>
              <a:t>in </a:t>
            </a:r>
            <a:r>
              <a:rPr lang="de-DE" altLang="en-US" sz="2000" dirty="0" err="1">
                <a:solidFill>
                  <a:srgbClr val="FF0000"/>
                </a:solidFill>
              </a:rPr>
              <a:t>investment</a:t>
            </a:r>
            <a:r>
              <a:rPr lang="de-DE" altLang="en-US" sz="2000" dirty="0">
                <a:solidFill>
                  <a:schemeClr val="bg1"/>
                </a:solidFill>
                <a:cs typeface="Arial" pitchFamily="34" charset="0"/>
              </a:rPr>
              <a:t> </a:t>
            </a:r>
            <a:r>
              <a:rPr lang="de-DE" altLang="en-US" sz="2000" dirty="0" err="1">
                <a:solidFill>
                  <a:schemeClr val="bg1"/>
                </a:solidFill>
                <a:cs typeface="Arial" pitchFamily="34" charset="0"/>
              </a:rPr>
              <a:t>demand</a:t>
            </a:r>
            <a:r>
              <a:rPr lang="de-DE" altLang="en-US" sz="2000" dirty="0">
                <a:solidFill>
                  <a:schemeClr val="bg1"/>
                </a:solidFill>
                <a:cs typeface="Arial" pitchFamily="34" charset="0"/>
              </a:rPr>
              <a:t> </a:t>
            </a:r>
            <a:r>
              <a:rPr lang="de-DE" altLang="en-US" sz="2000" dirty="0" err="1">
                <a:solidFill>
                  <a:schemeClr val="bg1"/>
                </a:solidFill>
                <a:cs typeface="Arial" pitchFamily="34" charset="0"/>
              </a:rPr>
              <a:t>by</a:t>
            </a:r>
            <a:r>
              <a:rPr lang="de-DE" altLang="en-US" sz="2000" dirty="0">
                <a:solidFill>
                  <a:schemeClr val="bg1"/>
                </a:solidFill>
                <a:cs typeface="Arial" pitchFamily="34" charset="0"/>
              </a:rPr>
              <a:t> 5 </a:t>
            </a:r>
            <a:r>
              <a:rPr lang="de-DE" altLang="en-US" sz="2000" dirty="0" err="1">
                <a:solidFill>
                  <a:schemeClr val="bg1"/>
                </a:solidFill>
                <a:cs typeface="Arial" pitchFamily="34" charset="0"/>
              </a:rPr>
              <a:t>is</a:t>
            </a:r>
            <a:r>
              <a:rPr lang="de-DE" altLang="en-US" sz="2000" dirty="0">
                <a:solidFill>
                  <a:schemeClr val="bg1"/>
                </a:solidFill>
                <a:cs typeface="Arial" pitchFamily="34" charset="0"/>
              </a:rPr>
              <a:t> multi-</a:t>
            </a:r>
            <a:r>
              <a:rPr lang="de-DE" altLang="en-US" sz="2000" dirty="0" err="1">
                <a:solidFill>
                  <a:schemeClr val="bg1"/>
                </a:solidFill>
                <a:cs typeface="Arial" pitchFamily="34" charset="0"/>
              </a:rPr>
              <a:t>plied</a:t>
            </a:r>
            <a:r>
              <a:rPr lang="de-DE" altLang="en-US" sz="2000" dirty="0">
                <a:solidFill>
                  <a:schemeClr val="bg1"/>
                </a:solidFill>
                <a:cs typeface="Arial" pitchFamily="34" charset="0"/>
              </a:rPr>
              <a:t> </a:t>
            </a:r>
            <a:r>
              <a:rPr lang="de-DE" altLang="en-US" sz="2000" dirty="0" err="1">
                <a:solidFill>
                  <a:schemeClr val="bg1"/>
                </a:solidFill>
                <a:cs typeface="Arial" pitchFamily="34" charset="0"/>
              </a:rPr>
              <a:t>by</a:t>
            </a:r>
            <a:r>
              <a:rPr lang="de-DE" altLang="en-US" sz="2000" dirty="0">
                <a:solidFill>
                  <a:schemeClr val="bg1"/>
                </a:solidFill>
                <a:cs typeface="Arial" pitchFamily="34" charset="0"/>
              </a:rPr>
              <a:t> </a:t>
            </a:r>
            <a:r>
              <a:rPr lang="de-DE" altLang="en-US" sz="2000" dirty="0" err="1">
                <a:solidFill>
                  <a:schemeClr val="bg1"/>
                </a:solidFill>
                <a:cs typeface="Arial" pitchFamily="34" charset="0"/>
              </a:rPr>
              <a:t>the</a:t>
            </a:r>
            <a:r>
              <a:rPr lang="de-DE" altLang="en-US" sz="2000" dirty="0">
                <a:solidFill>
                  <a:schemeClr val="bg1"/>
                </a:solidFill>
                <a:cs typeface="Arial" pitchFamily="34" charset="0"/>
              </a:rPr>
              <a:t> </a:t>
            </a:r>
            <a:r>
              <a:rPr lang="de-DE" altLang="en-US" sz="2000" dirty="0">
                <a:solidFill>
                  <a:srgbClr val="FF0000"/>
                </a:solidFill>
                <a:cs typeface="Arial" pitchFamily="34" charset="0"/>
              </a:rPr>
              <a:t>additional </a:t>
            </a:r>
            <a:r>
              <a:rPr lang="de-DE" altLang="en-US" sz="2000" dirty="0" err="1">
                <a:solidFill>
                  <a:srgbClr val="FF0000"/>
                </a:solidFill>
                <a:cs typeface="Arial" pitchFamily="34" charset="0"/>
              </a:rPr>
              <a:t>increase</a:t>
            </a:r>
            <a:r>
              <a:rPr lang="de-DE" altLang="en-US" sz="2000" dirty="0">
                <a:solidFill>
                  <a:srgbClr val="FF0000"/>
                </a:solidFill>
                <a:cs typeface="Arial" pitchFamily="34" charset="0"/>
              </a:rPr>
              <a:t> in </a:t>
            </a:r>
            <a:r>
              <a:rPr lang="de-DE" altLang="en-US" sz="2000" dirty="0" err="1">
                <a:solidFill>
                  <a:srgbClr val="FF0000"/>
                </a:solidFill>
                <a:cs typeface="Arial" pitchFamily="34" charset="0"/>
              </a:rPr>
              <a:t>consum-ption</a:t>
            </a:r>
            <a:r>
              <a:rPr lang="de-DE" altLang="en-US" sz="2000" dirty="0">
                <a:solidFill>
                  <a:schemeClr val="bg1"/>
                </a:solidFill>
                <a:cs typeface="Arial" pitchFamily="34" charset="0"/>
              </a:rPr>
              <a:t> </a:t>
            </a:r>
            <a:r>
              <a:rPr lang="de-DE" altLang="en-US" sz="2000" dirty="0" err="1">
                <a:solidFill>
                  <a:schemeClr val="bg1"/>
                </a:solidFill>
                <a:cs typeface="Arial" pitchFamily="34" charset="0"/>
              </a:rPr>
              <a:t>demand</a:t>
            </a:r>
            <a:r>
              <a:rPr lang="de-DE" altLang="en-US" sz="2000" dirty="0">
                <a:solidFill>
                  <a:schemeClr val="bg1"/>
                </a:solidFill>
                <a:cs typeface="Arial" pitchFamily="34" charset="0"/>
              </a:rPr>
              <a:t> </a:t>
            </a:r>
            <a:r>
              <a:rPr lang="de-DE" altLang="en-US" sz="2000" dirty="0" err="1">
                <a:solidFill>
                  <a:schemeClr val="bg1"/>
                </a:solidFill>
                <a:cs typeface="Arial" pitchFamily="34" charset="0"/>
              </a:rPr>
              <a:t>by</a:t>
            </a:r>
            <a:r>
              <a:rPr lang="de-DE" altLang="en-US" sz="2000" dirty="0">
                <a:solidFill>
                  <a:schemeClr val="bg1"/>
                </a:solidFill>
                <a:cs typeface="Arial" pitchFamily="34" charset="0"/>
              </a:rPr>
              <a:t> </a:t>
            </a:r>
            <a:r>
              <a:rPr lang="de-DE" altLang="en-US" sz="2000" dirty="0" err="1">
                <a:solidFill>
                  <a:schemeClr val="bg1"/>
                </a:solidFill>
                <a:cs typeface="Arial" pitchFamily="34" charset="0"/>
              </a:rPr>
              <a:t>factor</a:t>
            </a:r>
            <a:r>
              <a:rPr lang="de-DE" altLang="en-US" sz="2000" dirty="0">
                <a:solidFill>
                  <a:schemeClr val="bg1"/>
                </a:solidFill>
                <a:cs typeface="Arial" pitchFamily="34" charset="0"/>
              </a:rPr>
              <a:t> 2 = 1/ (1-0,5).</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xit"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Lst>
  </p:timing>
</p:sld>
</file>

<file path=ppt/slides/slide82.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00354"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55FA585-6D16-4EFB-86C4-FBA2480FBE0D}" type="slidenum">
              <a:rPr lang="de-DE" altLang="en-US" sz="1600" b="1"/>
              <a:pPr algn="r" eaLnBrk="1" hangingPunct="1">
                <a:spcBef>
                  <a:spcPct val="0"/>
                </a:spcBef>
                <a:buClrTx/>
                <a:buFontTx/>
                <a:buNone/>
              </a:pPr>
              <a:t>82</a:t>
            </a:fld>
            <a:r>
              <a:rPr lang="de-DE" altLang="en-US" sz="1600" b="1"/>
              <a:t> -</a:t>
            </a:r>
          </a:p>
        </p:txBody>
      </p:sp>
      <p:sp>
        <p:nvSpPr>
          <p:cNvPr id="100355"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308738" name="Rectangle 2"/>
          <p:cNvSpPr>
            <a:spLocks noGrp="1" noChangeArrowheads="1"/>
          </p:cNvSpPr>
          <p:nvPr>
            <p:ph type="title" idx="4294967295"/>
          </p:nvPr>
        </p:nvSpPr>
        <p:spPr>
          <a:xfrm>
            <a:off x="0" y="31750"/>
            <a:ext cx="9144000" cy="1100138"/>
          </a:xfrm>
        </p:spPr>
        <p:txBody>
          <a:bodyPr/>
          <a:lstStyle/>
          <a:p>
            <a:pPr eaLnBrk="1" hangingPunct="1">
              <a:defRPr/>
            </a:pPr>
            <a:r>
              <a:rPr lang="de-DE" sz="2700"/>
              <a:t>3. Das keynesianische Modell der Volkswirtschaft</a:t>
            </a:r>
            <a:br>
              <a:rPr lang="de-DE" sz="2700"/>
            </a:br>
            <a:r>
              <a:rPr lang="de-DE" sz="2400"/>
              <a:t>3.1. Die Struktur des keynesianischen Modells</a:t>
            </a:r>
          </a:p>
        </p:txBody>
      </p:sp>
      <p:sp>
        <p:nvSpPr>
          <p:cNvPr id="100357" name="Rectangle 3"/>
          <p:cNvSpPr>
            <a:spLocks noGrp="1" noChangeArrowheads="1"/>
          </p:cNvSpPr>
          <p:nvPr>
            <p:ph type="body" idx="4294967295"/>
          </p:nvPr>
        </p:nvSpPr>
        <p:spPr>
          <a:xfrm>
            <a:off x="0" y="0"/>
            <a:ext cx="9144000" cy="6858000"/>
          </a:xfrm>
          <a:solidFill>
            <a:srgbClr val="FFFF99"/>
          </a:solidFill>
          <a:ln w="12700">
            <a:solidFill>
              <a:srgbClr val="FF0000"/>
            </a:solidFill>
            <a:miter lim="800000"/>
            <a:headEnd/>
            <a:tailEnd/>
          </a:ln>
        </p:spPr>
        <p:txBody>
          <a:bodyPr/>
          <a:lstStyle/>
          <a:p>
            <a:pPr marL="0" indent="0" eaLnBrk="1" hangingPunct="1">
              <a:buFont typeface="Arial Unicode MS" pitchFamily="34" charset="-128"/>
              <a:buNone/>
            </a:pPr>
            <a:r>
              <a:rPr lang="en-US" altLang="en-US" sz="2000" b="1" u="sng">
                <a:solidFill>
                  <a:srgbClr val="FF0000"/>
                </a:solidFill>
              </a:rPr>
              <a:t>Digression:</a:t>
            </a:r>
            <a:r>
              <a:rPr lang="en-US" altLang="en-US" sz="2000" b="1" u="sng">
                <a:solidFill>
                  <a:srgbClr val="3333FF"/>
                </a:solidFill>
              </a:rPr>
              <a:t> Will GDP explode?</a:t>
            </a:r>
            <a:endParaRPr lang="en-US" altLang="en-US" sz="2000" b="1">
              <a:solidFill>
                <a:srgbClr val="3333FF"/>
              </a:solidFill>
            </a:endParaRPr>
          </a:p>
          <a:p>
            <a:pPr marL="0" indent="0" algn="just" eaLnBrk="1" hangingPunct="1">
              <a:lnSpc>
                <a:spcPct val="80000"/>
              </a:lnSpc>
              <a:buFont typeface="Arial Unicode MS" pitchFamily="34" charset="-128"/>
              <a:buNone/>
            </a:pPr>
            <a:r>
              <a:rPr lang="en-US" altLang="en-US" sz="2000">
                <a:solidFill>
                  <a:srgbClr val="3333FF"/>
                </a:solidFill>
              </a:rPr>
              <a:t>The graphical exposition seems to indicate that the growth of GDP will go on forever, since households increase their consumption additionally after every increase of GDP. However, it is possible to proof mathematically that this intuition is wrong. This follows from the calculation based on levels we have already made:</a:t>
            </a:r>
          </a:p>
          <a:p>
            <a:pPr marL="0" indent="0" algn="just" eaLnBrk="1" hangingPunct="1">
              <a:lnSpc>
                <a:spcPct val="80000"/>
              </a:lnSpc>
              <a:buFont typeface="Arial Unicode MS" pitchFamily="34" charset="-128"/>
              <a:buNone/>
            </a:pPr>
            <a:endParaRPr lang="en-US" altLang="en-US" sz="2000">
              <a:solidFill>
                <a:srgbClr val="3333FF"/>
              </a:solidFill>
            </a:endParaRPr>
          </a:p>
          <a:p>
            <a:pPr marL="0" indent="0" algn="just" eaLnBrk="1" hangingPunct="1">
              <a:lnSpc>
                <a:spcPct val="80000"/>
              </a:lnSpc>
              <a:buFont typeface="Arial Unicode MS" pitchFamily="34" charset="-128"/>
              <a:buNone/>
            </a:pPr>
            <a:endParaRPr lang="en-US" altLang="en-US" sz="2000">
              <a:solidFill>
                <a:srgbClr val="3333FF"/>
              </a:solidFill>
            </a:endParaRPr>
          </a:p>
          <a:p>
            <a:pPr marL="0" indent="0" algn="just" eaLnBrk="1" hangingPunct="1">
              <a:lnSpc>
                <a:spcPct val="80000"/>
              </a:lnSpc>
              <a:buFont typeface="Arial Unicode MS" pitchFamily="34" charset="-128"/>
              <a:buNone/>
            </a:pPr>
            <a:endParaRPr lang="en-US" altLang="en-US" sz="2000">
              <a:solidFill>
                <a:srgbClr val="3333FF"/>
              </a:solidFill>
            </a:endParaRPr>
          </a:p>
          <a:p>
            <a:pPr marL="0" indent="0" algn="just" eaLnBrk="1" hangingPunct="1">
              <a:lnSpc>
                <a:spcPct val="80000"/>
              </a:lnSpc>
              <a:buFont typeface="Arial Unicode MS" pitchFamily="34" charset="-128"/>
              <a:buNone/>
            </a:pPr>
            <a:endParaRPr lang="en-US" altLang="en-US" sz="2000">
              <a:solidFill>
                <a:srgbClr val="3333FF"/>
              </a:solidFill>
            </a:endParaRPr>
          </a:p>
          <a:p>
            <a:pPr marL="0" indent="0" algn="just" eaLnBrk="1" hangingPunct="1">
              <a:lnSpc>
                <a:spcPct val="80000"/>
              </a:lnSpc>
              <a:buFont typeface="Arial Unicode MS" pitchFamily="34" charset="-128"/>
              <a:buNone/>
            </a:pPr>
            <a:endParaRPr lang="en-US" altLang="en-US" sz="2000">
              <a:solidFill>
                <a:srgbClr val="3333FF"/>
              </a:solidFill>
            </a:endParaRPr>
          </a:p>
          <a:p>
            <a:pPr marL="0" indent="0" algn="just" eaLnBrk="1" hangingPunct="1">
              <a:lnSpc>
                <a:spcPct val="80000"/>
              </a:lnSpc>
              <a:buFont typeface="Arial Unicode MS" pitchFamily="34" charset="-128"/>
              <a:buNone/>
            </a:pPr>
            <a:r>
              <a:rPr lang="en-US" altLang="en-US" sz="2000">
                <a:solidFill>
                  <a:srgbClr val="3333FF"/>
                </a:solidFill>
              </a:rPr>
              <a:t>It is possible to show the same based on first differences:</a:t>
            </a:r>
          </a:p>
        </p:txBody>
      </p:sp>
      <p:graphicFrame>
        <p:nvGraphicFramePr>
          <p:cNvPr id="7486474" name="Object 10"/>
          <p:cNvGraphicFramePr>
            <a:graphicFrameLocks noChangeAspect="1"/>
          </p:cNvGraphicFramePr>
          <p:nvPr/>
        </p:nvGraphicFramePr>
        <p:xfrm>
          <a:off x="122238" y="1730375"/>
          <a:ext cx="7189787" cy="1108075"/>
        </p:xfrm>
        <a:graphic>
          <a:graphicData uri="http://schemas.openxmlformats.org/presentationml/2006/ole">
            <mc:AlternateContent xmlns:mc="http://schemas.openxmlformats.org/markup-compatibility/2006">
              <mc:Choice xmlns:v="urn:schemas-microsoft-com:vml" Requires="v">
                <p:oleObj spid="_x0000_s101310" name="Formel" r:id="rId4" imgW="4127500" imgH="635000" progId="Equation.3">
                  <p:embed/>
                </p:oleObj>
              </mc:Choice>
              <mc:Fallback>
                <p:oleObj name="Formel" r:id="rId4" imgW="4127500" imgH="635000" progId="Equation.3">
                  <p:embed/>
                  <p:pic>
                    <p:nvPicPr>
                      <p:cNvPr id="0" name="Object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2238" y="1730375"/>
                        <a:ext cx="7189787" cy="1108075"/>
                      </a:xfrm>
                      <a:prstGeom prst="rect">
                        <a:avLst/>
                      </a:prstGeom>
                      <a:solidFill>
                        <a:srgbClr val="FFFF99"/>
                      </a:solidFill>
                      <a:ln>
                        <a:noFill/>
                      </a:ln>
                      <a:effectLst/>
                      <a:extLs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0359" name="Rectangle 7"/>
          <p:cNvSpPr>
            <a:spLocks noChangeArrowheads="1"/>
          </p:cNvSpPr>
          <p:nvPr/>
        </p:nvSpPr>
        <p:spPr bwMode="auto">
          <a:xfrm>
            <a:off x="5429250" y="2047875"/>
            <a:ext cx="1943100" cy="838200"/>
          </a:xfrm>
          <a:prstGeom prst="rect">
            <a:avLst/>
          </a:prstGeom>
          <a:noFill/>
          <a:ln w="38100" algn="ctr">
            <a:solidFill>
              <a:srgbClr val="FF0000"/>
            </a:solidFill>
            <a:miter lim="800000"/>
            <a:headEnd type="none" w="lg" len="med"/>
            <a:tailEnd type="none" w="lg" len="lg"/>
          </a:ln>
          <a:extLst>
            <a:ext uri="{909E8E84-426E-40DD-AFC4-6F175D3DCCD1}">
              <a14:hiddenFill xmlns:a14="http://schemas.microsoft.com/office/drawing/2010/main">
                <a:solidFill>
                  <a:srgbClr val="FFFFFF"/>
                </a:solidFill>
              </a14:hiddenFill>
            </a:ext>
          </a:extLst>
        </p:spPr>
        <p:txBody>
          <a:bodyPr lIns="0" tIns="0" rIns="0" b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graphicFrame>
        <p:nvGraphicFramePr>
          <p:cNvPr id="2" name="Object 8"/>
          <p:cNvGraphicFramePr>
            <a:graphicFrameLocks noChangeAspect="1"/>
          </p:cNvGraphicFramePr>
          <p:nvPr/>
        </p:nvGraphicFramePr>
        <p:xfrm>
          <a:off x="184150" y="3536950"/>
          <a:ext cx="8499475" cy="3321050"/>
        </p:xfrm>
        <a:graphic>
          <a:graphicData uri="http://schemas.openxmlformats.org/presentationml/2006/ole">
            <mc:AlternateContent xmlns:mc="http://schemas.openxmlformats.org/markup-compatibility/2006">
              <mc:Choice xmlns:v="urn:schemas-microsoft-com:vml" Requires="v">
                <p:oleObj spid="_x0000_s101311" name="Formel" r:id="rId6" imgW="4775200" imgH="1905000" progId="Equation.3">
                  <p:embed/>
                </p:oleObj>
              </mc:Choice>
              <mc:Fallback>
                <p:oleObj name="Formel" r:id="rId6" imgW="4775200" imgH="1905000" progId="Equation.3">
                  <p:embed/>
                  <p:pic>
                    <p:nvPicPr>
                      <p:cNvPr id="0"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4150" y="3536950"/>
                        <a:ext cx="8499475" cy="3321050"/>
                      </a:xfrm>
                      <a:prstGeom prst="rect">
                        <a:avLst/>
                      </a:prstGeom>
                      <a:solidFill>
                        <a:srgbClr val="FFFF99"/>
                      </a:solidFill>
                      <a:ln>
                        <a:noFill/>
                      </a:ln>
                      <a:effectLst/>
                      <a:extLs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0361" name="Rectangle 9"/>
          <p:cNvSpPr>
            <a:spLocks noChangeArrowheads="1"/>
          </p:cNvSpPr>
          <p:nvPr/>
        </p:nvSpPr>
        <p:spPr bwMode="auto">
          <a:xfrm>
            <a:off x="550863" y="6010275"/>
            <a:ext cx="1943100" cy="838200"/>
          </a:xfrm>
          <a:prstGeom prst="rect">
            <a:avLst/>
          </a:prstGeom>
          <a:noFill/>
          <a:ln w="38100" algn="ctr">
            <a:solidFill>
              <a:srgbClr val="FF0000"/>
            </a:solidFill>
            <a:miter lim="800000"/>
            <a:headEnd type="none" w="lg" len="med"/>
            <a:tailEnd type="none" w="lg" len="lg"/>
          </a:ln>
          <a:extLst>
            <a:ext uri="{909E8E84-426E-40DD-AFC4-6F175D3DCCD1}">
              <a14:hiddenFill xmlns:a14="http://schemas.microsoft.com/office/drawing/2010/main">
                <a:solidFill>
                  <a:srgbClr val="FFFFFF"/>
                </a:solidFill>
              </a14:hiddenFill>
            </a:ext>
          </a:extLst>
        </p:spPr>
        <p:txBody>
          <a:bodyPr lIns="0" tIns="0" rIns="0" b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48647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933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E9936C4-8571-4DA0-84EE-919DC3F29BF7}" type="slidenum">
              <a:rPr lang="de-DE" altLang="en-US" sz="1600" smtClean="0"/>
              <a:pPr>
                <a:spcBef>
                  <a:spcPct val="0"/>
                </a:spcBef>
                <a:buClrTx/>
                <a:buFontTx/>
                <a:buNone/>
              </a:pPr>
              <a:t>83</a:t>
            </a:fld>
            <a:r>
              <a:rPr lang="de-DE" altLang="en-US" sz="1600"/>
              <a:t> -</a:t>
            </a:r>
          </a:p>
        </p:txBody>
      </p:sp>
      <p:sp>
        <p:nvSpPr>
          <p:cNvPr id="9933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990D462-241B-4EC7-A9FE-C704B79F8EEE}" type="slidenum">
              <a:rPr lang="de-DE" altLang="en-US" sz="1600" b="1"/>
              <a:pPr algn="r" eaLnBrk="1" hangingPunct="1">
                <a:spcBef>
                  <a:spcPct val="0"/>
                </a:spcBef>
                <a:buClrTx/>
                <a:buFontTx/>
                <a:buNone/>
              </a:pPr>
              <a:t>83</a:t>
            </a:fld>
            <a:r>
              <a:rPr lang="de-DE" altLang="en-US" sz="1600" b="1"/>
              <a:t> -</a:t>
            </a:r>
          </a:p>
        </p:txBody>
      </p:sp>
      <p:sp>
        <p:nvSpPr>
          <p:cNvPr id="9933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543810" name="Rectangle 2"/>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99334" name="Rectangle 3"/>
          <p:cNvSpPr>
            <a:spLocks noGrp="1" noChangeArrowheads="1"/>
          </p:cNvSpPr>
          <p:nvPr>
            <p:ph type="body" idx="4294967295"/>
          </p:nvPr>
        </p:nvSpPr>
        <p:spPr>
          <a:xfrm>
            <a:off x="457200" y="1100138"/>
            <a:ext cx="8516938" cy="5529262"/>
          </a:xfrm>
          <a:noFill/>
        </p:spPr>
        <p:txBody>
          <a:bodyPr/>
          <a:lstStyle/>
          <a:p>
            <a:pPr marL="571500" indent="-571500" eaLnBrk="1" hangingPunct="1">
              <a:lnSpc>
                <a:spcPct val="80000"/>
              </a:lnSpc>
            </a:pPr>
            <a:r>
              <a:rPr lang="en-US" altLang="en-US" sz="2200" dirty="0"/>
              <a:t>Verbal Description of the Multiplier Process:</a:t>
            </a:r>
          </a:p>
          <a:p>
            <a:pPr marL="571500" indent="-571500" eaLnBrk="1" hangingPunct="1">
              <a:lnSpc>
                <a:spcPct val="80000"/>
              </a:lnSpc>
            </a:pPr>
            <a:endParaRPr lang="en-US" altLang="en-US" sz="2200" dirty="0"/>
          </a:p>
          <a:p>
            <a:pPr marL="952500" lvl="1" indent="-495300" eaLnBrk="1" hangingPunct="1">
              <a:lnSpc>
                <a:spcPct val="10000"/>
              </a:lnSpc>
            </a:pPr>
            <a:endParaRPr lang="en-US" altLang="en-US" sz="1600" dirty="0"/>
          </a:p>
          <a:p>
            <a:pPr marL="952500" lvl="1" indent="-495300" eaLnBrk="1" hangingPunct="1">
              <a:lnSpc>
                <a:spcPct val="80000"/>
              </a:lnSpc>
            </a:pPr>
            <a:r>
              <a:rPr lang="en-US" altLang="en-US" sz="2000" dirty="0"/>
              <a:t>An increase in investment demand by 5  causes an increase in total supply (which does always adjust to total demand) by 5 .</a:t>
            </a:r>
          </a:p>
          <a:p>
            <a:pPr marL="952500" lvl="1" indent="-495300" eaLnBrk="1" hangingPunct="1">
              <a:lnSpc>
                <a:spcPct val="80000"/>
              </a:lnSpc>
            </a:pPr>
            <a:r>
              <a:rPr lang="en-US" altLang="en-US" sz="2000" dirty="0"/>
              <a:t>This causes an increase in household income by 5 .</a:t>
            </a:r>
          </a:p>
          <a:p>
            <a:pPr marL="952500" lvl="1" indent="-495300" eaLnBrk="1" hangingPunct="1">
              <a:lnSpc>
                <a:spcPct val="80000"/>
              </a:lnSpc>
            </a:pPr>
            <a:r>
              <a:rPr lang="en-US" altLang="en-US" sz="2000" dirty="0"/>
              <a:t>This increase in income by 5  and a consumption ratio of 50 % causes an increase in consumption by 0,5 * 5  = 2,5 .</a:t>
            </a:r>
          </a:p>
          <a:p>
            <a:pPr marL="952500" lvl="1" indent="-495300" eaLnBrk="1" hangingPunct="1">
              <a:lnSpc>
                <a:spcPct val="80000"/>
              </a:lnSpc>
            </a:pPr>
            <a:r>
              <a:rPr lang="en-US" altLang="en-US" sz="2000" dirty="0"/>
              <a:t>This increase in consumption demand by 2,5  causes an increase in total supply by 2,5 .</a:t>
            </a:r>
          </a:p>
          <a:p>
            <a:pPr marL="952500" lvl="1" indent="-495300" eaLnBrk="1" hangingPunct="1">
              <a:lnSpc>
                <a:spcPct val="80000"/>
              </a:lnSpc>
            </a:pPr>
            <a:r>
              <a:rPr lang="en-US" altLang="en-US" sz="2000" dirty="0"/>
              <a:t>This causes an increase in household income by 2,5 .</a:t>
            </a:r>
          </a:p>
          <a:p>
            <a:pPr marL="952500" lvl="1" indent="-495300" eaLnBrk="1" hangingPunct="1">
              <a:lnSpc>
                <a:spcPct val="80000"/>
              </a:lnSpc>
            </a:pPr>
            <a:r>
              <a:rPr lang="en-US" altLang="en-US" sz="2000" dirty="0"/>
              <a:t>This increase in income by 2,5  and a consumption ratio of 50 % causes an increase in consumption by 0,5 * 2,5  = 1,25 .</a:t>
            </a:r>
          </a:p>
          <a:p>
            <a:pPr marL="952500" lvl="1" indent="-495300" eaLnBrk="1" hangingPunct="1">
              <a:lnSpc>
                <a:spcPct val="80000"/>
              </a:lnSpc>
            </a:pPr>
            <a:r>
              <a:rPr lang="en-US" altLang="en-US" sz="2000" dirty="0"/>
              <a:t>This increase in consumption demand by 1,25  causes in increase in total supply by 1,25 .</a:t>
            </a:r>
          </a:p>
          <a:p>
            <a:pPr marL="952500" lvl="1" indent="-495300" eaLnBrk="1" hangingPunct="1">
              <a:lnSpc>
                <a:spcPct val="80000"/>
              </a:lnSpc>
            </a:pPr>
            <a:r>
              <a:rPr lang="en-US" altLang="en-US" sz="2000" dirty="0"/>
              <a:t>This causes an increase in household income by 1,25 .</a:t>
            </a:r>
          </a:p>
          <a:p>
            <a:pPr marL="952500" lvl="1" indent="-495300" eaLnBrk="1" hangingPunct="1">
              <a:lnSpc>
                <a:spcPct val="80000"/>
              </a:lnSpc>
            </a:pPr>
            <a:r>
              <a:rPr lang="en-US" altLang="en-US" sz="2000" dirty="0"/>
              <a:t>This increase in income by 1,25  and a consumption ratio of 50 % causes an increase in consumption by 0,5 * 1,25  = 0,625 ,                  and so on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9334">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9334">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9334">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9334">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9334">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99334">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99334">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99334">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0137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05D70E59-8F5F-48AB-908C-322F75349E37}" type="slidenum">
              <a:rPr lang="de-DE" altLang="en-US" sz="1600" smtClean="0"/>
              <a:pPr>
                <a:spcBef>
                  <a:spcPct val="0"/>
                </a:spcBef>
                <a:buClrTx/>
                <a:buFontTx/>
                <a:buNone/>
              </a:pPr>
              <a:t>84</a:t>
            </a:fld>
            <a:r>
              <a:rPr lang="de-DE" altLang="en-US" sz="1600"/>
              <a:t> -</a:t>
            </a:r>
          </a:p>
        </p:txBody>
      </p:sp>
      <p:sp>
        <p:nvSpPr>
          <p:cNvPr id="10137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2509729-18B0-4D5B-AD7D-8FEF4B8AEA1E}" type="slidenum">
              <a:rPr lang="de-DE" altLang="en-US" sz="1600" b="1"/>
              <a:pPr algn="r" eaLnBrk="1" hangingPunct="1">
                <a:spcBef>
                  <a:spcPct val="0"/>
                </a:spcBef>
                <a:buClrTx/>
                <a:buFontTx/>
                <a:buNone/>
              </a:pPr>
              <a:t>84</a:t>
            </a:fld>
            <a:r>
              <a:rPr lang="de-DE" altLang="en-US" sz="1600" b="1"/>
              <a:t> -</a:t>
            </a:r>
          </a:p>
        </p:txBody>
      </p:sp>
      <p:sp>
        <p:nvSpPr>
          <p:cNvPr id="10138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545858" name="Rectangle 2"/>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pic>
        <p:nvPicPr>
          <p:cNvPr id="101382" name="Picture 5" descr="Keynesian Spend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8913" y="1206500"/>
            <a:ext cx="6100762" cy="441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45862" name="Rectangle 6"/>
          <p:cNvSpPr>
            <a:spLocks noChangeArrowheads="1"/>
          </p:cNvSpPr>
          <p:nvPr/>
        </p:nvSpPr>
        <p:spPr bwMode="auto">
          <a:xfrm>
            <a:off x="1474788" y="5726113"/>
            <a:ext cx="6084887" cy="1016000"/>
          </a:xfrm>
          <a:prstGeom prst="rect">
            <a:avLst/>
          </a:prstGeom>
          <a:solidFill>
            <a:schemeClr val="tx1"/>
          </a:solidFill>
          <a:ln w="38100" algn="ctr">
            <a:noFill/>
            <a:miter lim="800000"/>
            <a:headEnd/>
            <a:tailEnd/>
          </a:ln>
          <a:effectLst/>
        </p:spPr>
        <p:txBody>
          <a:bodyPr lIns="36000" rIns="36000" anchor="ctr"/>
          <a:lstStyle/>
          <a:p>
            <a:pPr algn="ctr" eaLnBrk="1" hangingPunct="1">
              <a:defRPr/>
            </a:pPr>
            <a:r>
              <a:rPr lang="de-DE" sz="2400" b="1">
                <a:effectLst>
                  <a:outerShdw blurRad="38100" dist="38100" dir="2700000" algn="tl">
                    <a:srgbClr val="C0C0C0"/>
                  </a:outerShdw>
                </a:effectLst>
                <a:latin typeface="Times New Roman" pitchFamily="18" charset="0"/>
              </a:rPr>
              <a:t>How would Keynes argue?</a:t>
            </a:r>
          </a:p>
        </p:txBody>
      </p:sp>
    </p:spTree>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0240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343B971-3EA8-4808-85DD-F9FDD39DEE5E}" type="slidenum">
              <a:rPr lang="de-DE" altLang="en-US" sz="1600" smtClean="0"/>
              <a:pPr>
                <a:spcBef>
                  <a:spcPct val="0"/>
                </a:spcBef>
                <a:buClrTx/>
                <a:buFontTx/>
                <a:buNone/>
              </a:pPr>
              <a:t>85</a:t>
            </a:fld>
            <a:r>
              <a:rPr lang="de-DE" altLang="en-US" sz="1600"/>
              <a:t> -</a:t>
            </a:r>
          </a:p>
        </p:txBody>
      </p:sp>
      <p:sp>
        <p:nvSpPr>
          <p:cNvPr id="10240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9F2E994-3F77-4F33-85FB-5638EB54B311}" type="slidenum">
              <a:rPr lang="de-DE" altLang="en-US" sz="1600" b="1"/>
              <a:pPr algn="r" eaLnBrk="1" hangingPunct="1">
                <a:spcBef>
                  <a:spcPct val="0"/>
                </a:spcBef>
                <a:buClrTx/>
                <a:buFontTx/>
                <a:buNone/>
              </a:pPr>
              <a:t>85</a:t>
            </a:fld>
            <a:r>
              <a:rPr lang="de-DE" altLang="en-US" sz="1600" b="1"/>
              <a:t> -</a:t>
            </a:r>
          </a:p>
        </p:txBody>
      </p:sp>
      <p:sp>
        <p:nvSpPr>
          <p:cNvPr id="10240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547906" name="Rectangle 2"/>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4.1.1. The "</a:t>
            </a:r>
            <a:r>
              <a:rPr lang="de-DE" sz="2400" dirty="0" err="1"/>
              <a:t>Keynesian</a:t>
            </a:r>
            <a:r>
              <a:rPr lang="de-DE" sz="2400" dirty="0"/>
              <a:t> Cross"</a:t>
            </a:r>
          </a:p>
        </p:txBody>
      </p:sp>
      <p:sp>
        <p:nvSpPr>
          <p:cNvPr id="102406" name="Rectangle 3"/>
          <p:cNvSpPr>
            <a:spLocks noGrp="1" noChangeArrowheads="1"/>
          </p:cNvSpPr>
          <p:nvPr>
            <p:ph type="body" idx="4294967295"/>
          </p:nvPr>
        </p:nvSpPr>
        <p:spPr>
          <a:xfrm>
            <a:off x="96838" y="1100138"/>
            <a:ext cx="8955087" cy="5529262"/>
          </a:xfrm>
          <a:noFill/>
        </p:spPr>
        <p:txBody>
          <a:bodyPr/>
          <a:lstStyle/>
          <a:p>
            <a:pPr marL="571500" indent="-571500" eaLnBrk="1" hangingPunct="1">
              <a:lnSpc>
                <a:spcPct val="80000"/>
              </a:lnSpc>
            </a:pPr>
            <a:r>
              <a:rPr lang="en-US" altLang="en-US" sz="2200"/>
              <a:t>This example shows:</a:t>
            </a:r>
          </a:p>
          <a:p>
            <a:pPr marL="571500" indent="-571500" eaLnBrk="1" hangingPunct="1">
              <a:lnSpc>
                <a:spcPct val="0"/>
              </a:lnSpc>
            </a:pPr>
            <a:endParaRPr lang="en-US" altLang="en-US" sz="1800">
              <a:solidFill>
                <a:srgbClr val="00FF00"/>
              </a:solidFill>
            </a:endParaRPr>
          </a:p>
          <a:p>
            <a:pPr marL="952500" lvl="1" indent="-495300" eaLnBrk="1" hangingPunct="1">
              <a:lnSpc>
                <a:spcPct val="80000"/>
              </a:lnSpc>
            </a:pPr>
            <a:r>
              <a:rPr lang="en-US" altLang="en-US"/>
              <a:t>If it is possible to increase </a:t>
            </a:r>
            <a:r>
              <a:rPr lang="en-US" altLang="en-US">
                <a:solidFill>
                  <a:srgbClr val="FF0000"/>
                </a:solidFill>
              </a:rPr>
              <a:t>investment</a:t>
            </a:r>
            <a:r>
              <a:rPr lang="en-US" altLang="en-US"/>
              <a:t>, </a:t>
            </a:r>
            <a:r>
              <a:rPr lang="en-US" altLang="en-US">
                <a:solidFill>
                  <a:srgbClr val="00FF00"/>
                </a:solidFill>
              </a:rPr>
              <a:t>GDP will grow</a:t>
            </a:r>
            <a:r>
              <a:rPr lang="en-US" altLang="en-US"/>
              <a:t> as a result </a:t>
            </a:r>
            <a:r>
              <a:rPr lang="en-US" altLang="en-US">
                <a:solidFill>
                  <a:srgbClr val="00FF00"/>
                </a:solidFill>
              </a:rPr>
              <a:t>by</a:t>
            </a:r>
            <a:r>
              <a:rPr lang="en-US" altLang="en-US"/>
              <a:t> a magnitude that is </a:t>
            </a:r>
            <a:r>
              <a:rPr lang="en-US" altLang="en-US">
                <a:solidFill>
                  <a:srgbClr val="00FF00"/>
                </a:solidFill>
              </a:rPr>
              <a:t>1/(1-c) as high as the increase in investment</a:t>
            </a:r>
            <a:r>
              <a:rPr lang="en-US" altLang="en-US"/>
              <a:t>.</a:t>
            </a:r>
          </a:p>
          <a:p>
            <a:pPr marL="952500" lvl="1" indent="-495300" eaLnBrk="1" hangingPunct="1">
              <a:lnSpc>
                <a:spcPct val="0"/>
              </a:lnSpc>
            </a:pPr>
            <a:endParaRPr lang="en-US" altLang="en-US"/>
          </a:p>
          <a:p>
            <a:pPr marL="952500" lvl="1" indent="-495300" eaLnBrk="1" hangingPunct="1">
              <a:lnSpc>
                <a:spcPct val="80000"/>
              </a:lnSpc>
            </a:pPr>
            <a:r>
              <a:rPr lang="en-US" altLang="en-US"/>
              <a:t>The same holds, if </a:t>
            </a:r>
            <a:r>
              <a:rPr lang="en-US" altLang="en-US">
                <a:solidFill>
                  <a:srgbClr val="FF0000"/>
                </a:solidFill>
              </a:rPr>
              <a:t>government</a:t>
            </a:r>
            <a:r>
              <a:rPr lang="en-US" altLang="en-US"/>
              <a:t> </a:t>
            </a:r>
            <a:r>
              <a:rPr lang="en-US" altLang="en-US">
                <a:solidFill>
                  <a:srgbClr val="FF0000"/>
                </a:solidFill>
              </a:rPr>
              <a:t>consumption</a:t>
            </a:r>
            <a:r>
              <a:rPr lang="en-US" altLang="en-US"/>
              <a:t> grows: If govern-ment consumption (financed by credits) grows, GDP will grow as a result by a magnitude that is </a:t>
            </a:r>
            <a:r>
              <a:rPr lang="en-US" altLang="en-US">
                <a:solidFill>
                  <a:srgbClr val="00FF00"/>
                </a:solidFill>
              </a:rPr>
              <a:t>1/(1-c) as high as the increase in government consumption</a:t>
            </a:r>
            <a:r>
              <a:rPr lang="en-US" altLang="en-US"/>
              <a:t>.</a:t>
            </a:r>
          </a:p>
          <a:p>
            <a:pPr marL="952500" lvl="1" indent="-495300" eaLnBrk="1" hangingPunct="1">
              <a:lnSpc>
                <a:spcPct val="0"/>
              </a:lnSpc>
            </a:pPr>
            <a:endParaRPr lang="en-US" altLang="en-US"/>
          </a:p>
          <a:p>
            <a:pPr marL="952500" lvl="1" indent="-495300" eaLnBrk="1" hangingPunct="1">
              <a:lnSpc>
                <a:spcPct val="80000"/>
              </a:lnSpc>
            </a:pPr>
            <a:r>
              <a:rPr lang="en-US" altLang="en-US"/>
              <a:t>Consequently, if the consumption ratio equals </a:t>
            </a:r>
            <a:r>
              <a:rPr lang="en-US" altLang="en-US">
                <a:solidFill>
                  <a:srgbClr val="00FF00"/>
                </a:solidFill>
              </a:rPr>
              <a:t>c = 0,89</a:t>
            </a:r>
            <a:r>
              <a:rPr lang="en-US" altLang="en-US"/>
              <a:t> (as for Germany), the multiplier equals </a:t>
            </a:r>
            <a:r>
              <a:rPr lang="en-US" altLang="en-US">
                <a:solidFill>
                  <a:srgbClr val="00FF00"/>
                </a:solidFill>
              </a:rPr>
              <a:t>1/(1-0,89) = 9,09.</a:t>
            </a:r>
            <a:endParaRPr lang="en-US" altLang="en-US"/>
          </a:p>
          <a:p>
            <a:pPr marL="952500" lvl="1" indent="-495300" eaLnBrk="1" hangingPunct="1">
              <a:lnSpc>
                <a:spcPct val="0"/>
              </a:lnSpc>
            </a:pPr>
            <a:endParaRPr lang="en-US" altLang="en-US"/>
          </a:p>
          <a:p>
            <a:pPr marL="952500" lvl="1" indent="-495300" eaLnBrk="1" hangingPunct="1">
              <a:lnSpc>
                <a:spcPct val="80000"/>
              </a:lnSpc>
            </a:pPr>
            <a:r>
              <a:rPr lang="en-US" altLang="en-US"/>
              <a:t>Given the assumptions made, the government can arbitrarily increase GDP!</a:t>
            </a:r>
          </a:p>
          <a:p>
            <a:pPr marL="952500" lvl="1" indent="-495300" eaLnBrk="1" hangingPunct="1">
              <a:lnSpc>
                <a:spcPct val="0"/>
              </a:lnSpc>
            </a:pPr>
            <a:endParaRPr lang="en-US" altLang="en-US"/>
          </a:p>
          <a:p>
            <a:pPr marL="952500" lvl="1" indent="-495300" eaLnBrk="1" hangingPunct="1">
              <a:lnSpc>
                <a:spcPct val="80000"/>
              </a:lnSpc>
            </a:pPr>
            <a:r>
              <a:rPr lang="en-US" altLang="en-US"/>
              <a:t>Since the production of GDP needs labor input, the govern-ment is able to arbitrarily increase the demand for labor!</a:t>
            </a:r>
          </a:p>
          <a:p>
            <a:pPr marL="952500" lvl="1" indent="-495300" eaLnBrk="1" hangingPunct="1">
              <a:lnSpc>
                <a:spcPct val="0"/>
              </a:lnSpc>
            </a:pPr>
            <a:endParaRPr lang="en-US" altLang="en-US"/>
          </a:p>
          <a:p>
            <a:pPr marL="952500" lvl="1" indent="-495300" eaLnBrk="1" hangingPunct="1">
              <a:lnSpc>
                <a:spcPct val="80000"/>
              </a:lnSpc>
            </a:pPr>
            <a:r>
              <a:rPr lang="en-US" altLang="en-US"/>
              <a:t>However, this holds only as long as firms keep their prices constant and adjust their supply to demand, i.e. within a period of one year!</a:t>
            </a:r>
          </a:p>
        </p:txBody>
      </p:sp>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342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6587478-A131-4BFA-967C-C412E106B05D}" type="slidenum">
              <a:rPr lang="de-DE" altLang="en-US" sz="1600" smtClean="0"/>
              <a:pPr>
                <a:spcBef>
                  <a:spcPct val="0"/>
                </a:spcBef>
                <a:buClrTx/>
                <a:buFontTx/>
                <a:buNone/>
              </a:pPr>
              <a:t>86</a:t>
            </a:fld>
            <a:r>
              <a:rPr lang="de-DE" altLang="en-US" sz="1600"/>
              <a:t> -</a:t>
            </a:r>
          </a:p>
        </p:txBody>
      </p:sp>
      <p:sp>
        <p:nvSpPr>
          <p:cNvPr id="10342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DB42E9F0-CA70-45A3-A819-2940BDE6ADAC}" type="slidenum">
              <a:rPr lang="de-DE" altLang="en-US" sz="1600" b="1"/>
              <a:pPr algn="r" eaLnBrk="1" hangingPunct="1">
                <a:spcBef>
                  <a:spcPct val="0"/>
                </a:spcBef>
                <a:buClrTx/>
                <a:buFontTx/>
                <a:buNone/>
              </a:pPr>
              <a:t>86</a:t>
            </a:fld>
            <a:r>
              <a:rPr lang="de-DE" altLang="en-US" sz="1600" b="1"/>
              <a:t> -</a:t>
            </a:r>
          </a:p>
        </p:txBody>
      </p:sp>
      <p:sp>
        <p:nvSpPr>
          <p:cNvPr id="103428"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552002" name="Rectangle 2"/>
          <p:cNvSpPr>
            <a:spLocks noGrp="1" noChangeArrowheads="1"/>
          </p:cNvSpPr>
          <p:nvPr>
            <p:ph type="title" idx="4294967295"/>
          </p:nvPr>
        </p:nvSpPr>
        <p:spPr>
          <a:xfrm>
            <a:off x="254000" y="131763"/>
            <a:ext cx="8666163" cy="1143000"/>
          </a:xfrm>
        </p:spPr>
        <p:txBody>
          <a:bodyPr/>
          <a:lstStyle/>
          <a:p>
            <a:pPr eaLnBrk="1" hangingPunct="1">
              <a:defRPr/>
            </a:pPr>
            <a:r>
              <a:rPr lang="de-DE"/>
              <a:t>Macroeconomics</a:t>
            </a:r>
          </a:p>
        </p:txBody>
      </p:sp>
      <p:sp>
        <p:nvSpPr>
          <p:cNvPr id="103430" name="Rectangle 3"/>
          <p:cNvSpPr>
            <a:spLocks noGrp="1" noChangeArrowheads="1"/>
          </p:cNvSpPr>
          <p:nvPr>
            <p:ph type="body" idx="4294967295"/>
          </p:nvPr>
        </p:nvSpPr>
        <p:spPr>
          <a:xfrm>
            <a:off x="427038" y="1042988"/>
            <a:ext cx="8318500" cy="5213350"/>
          </a:xfrm>
        </p:spPr>
        <p:txBody>
          <a:bodyPr/>
          <a:lstStyle/>
          <a:p>
            <a:pPr marL="571500" indent="-571500" eaLnBrk="1" hangingPunct="1">
              <a:lnSpc>
                <a:spcPct val="80000"/>
              </a:lnSpc>
              <a:buFont typeface="Arial Unicode MS" pitchFamily="34" charset="-128"/>
              <a:buNone/>
            </a:pPr>
            <a:r>
              <a:rPr lang="de-DE" altLang="en-US" sz="2200" dirty="0">
                <a:solidFill>
                  <a:srgbClr val="FFFF00"/>
                </a:solidFill>
              </a:rPr>
              <a:t>4.  The </a:t>
            </a:r>
            <a:r>
              <a:rPr lang="de-DE" altLang="en-US" sz="2200" dirty="0" err="1">
                <a:solidFill>
                  <a:srgbClr val="FFFF00"/>
                </a:solidFill>
              </a:rPr>
              <a:t>Keynesian</a:t>
            </a:r>
            <a:r>
              <a:rPr lang="de-DE" altLang="en-US" sz="2200" dirty="0">
                <a:solidFill>
                  <a:srgbClr val="FFFF00"/>
                </a:solidFill>
              </a:rPr>
              <a:t> Model and </a:t>
            </a:r>
            <a:r>
              <a:rPr lang="de-DE" altLang="en-US" sz="2200" dirty="0" err="1">
                <a:solidFill>
                  <a:srgbClr val="FFFF00"/>
                </a:solidFill>
              </a:rPr>
              <a:t>its</a:t>
            </a:r>
            <a:r>
              <a:rPr lang="de-DE" altLang="en-US" sz="2200" dirty="0">
                <a:solidFill>
                  <a:srgbClr val="FFFF00"/>
                </a:solidFill>
              </a:rPr>
              <a:t> Policy </a:t>
            </a:r>
            <a:r>
              <a:rPr lang="de-DE" altLang="en-US" sz="2200" dirty="0" err="1">
                <a:solidFill>
                  <a:srgbClr val="FFFF00"/>
                </a:solidFill>
              </a:rPr>
              <a:t>Implications</a:t>
            </a:r>
            <a:endParaRPr lang="de-DE" altLang="en-US" sz="2200" dirty="0">
              <a:solidFill>
                <a:srgbClr val="FFFF00"/>
              </a:solidFill>
            </a:endParaRPr>
          </a:p>
          <a:p>
            <a:pPr marL="571500" indent="-571500" eaLnBrk="1" hangingPunct="1">
              <a:lnSpc>
                <a:spcPct val="80000"/>
              </a:lnSpc>
              <a:buFont typeface="Arial Unicode MS" pitchFamily="34" charset="-128"/>
              <a:buNone/>
            </a:pPr>
            <a:r>
              <a:rPr lang="de-DE" altLang="en-US" sz="2200" dirty="0">
                <a:solidFill>
                  <a:srgbClr val="FFFF00"/>
                </a:solidFill>
              </a:rPr>
              <a:t>	4.1. The </a:t>
            </a:r>
            <a:r>
              <a:rPr lang="de-DE" altLang="en-US" sz="2200" dirty="0" err="1">
                <a:solidFill>
                  <a:srgbClr val="FFFF00"/>
                </a:solidFill>
              </a:rPr>
              <a:t>Keynesian</a:t>
            </a:r>
            <a:r>
              <a:rPr lang="de-DE" altLang="en-US" sz="2200" dirty="0">
                <a:solidFill>
                  <a:srgbClr val="FFFF00"/>
                </a:solidFill>
              </a:rPr>
              <a:t> Theory</a:t>
            </a:r>
          </a:p>
          <a:p>
            <a:pPr marL="571500" indent="-571500" eaLnBrk="1" hangingPunct="1">
              <a:lnSpc>
                <a:spcPct val="80000"/>
              </a:lnSpc>
              <a:buFont typeface="Arial Unicode MS" pitchFamily="34" charset="-128"/>
              <a:buNone/>
            </a:pPr>
            <a:r>
              <a:rPr lang="de-DE" altLang="en-US" sz="2200" dirty="0">
                <a:solidFill>
                  <a:srgbClr val="FFFF00"/>
                </a:solidFill>
              </a:rPr>
              <a:t>		4.1.1. The "</a:t>
            </a:r>
            <a:r>
              <a:rPr lang="de-DE" altLang="en-US" sz="2200" dirty="0" err="1">
                <a:solidFill>
                  <a:srgbClr val="FFFF00"/>
                </a:solidFill>
              </a:rPr>
              <a:t>Keynesian</a:t>
            </a:r>
            <a:r>
              <a:rPr lang="de-DE" altLang="en-US" sz="2200" dirty="0">
                <a:solidFill>
                  <a:srgbClr val="FFFF00"/>
                </a:solidFill>
              </a:rPr>
              <a:t> Cross"</a:t>
            </a:r>
          </a:p>
          <a:p>
            <a:pPr marL="571500" indent="-571500" eaLnBrk="1" hangingPunct="1">
              <a:lnSpc>
                <a:spcPct val="80000"/>
              </a:lnSpc>
              <a:buFont typeface="Arial Unicode MS" pitchFamily="34" charset="-128"/>
              <a:buNone/>
            </a:pPr>
            <a:r>
              <a:rPr lang="de-DE" altLang="en-US" sz="2200" dirty="0">
                <a:solidFill>
                  <a:srgbClr val="FFFF00"/>
                </a:solidFill>
              </a:rPr>
              <a:t>		4.1.2. The </a:t>
            </a:r>
            <a:r>
              <a:rPr lang="de-DE" altLang="en-US" sz="2200" dirty="0" err="1">
                <a:solidFill>
                  <a:srgbClr val="FFFF00"/>
                </a:solidFill>
              </a:rPr>
              <a:t>Keynesian</a:t>
            </a:r>
            <a:r>
              <a:rPr lang="de-DE" altLang="en-US" sz="2200" dirty="0">
                <a:solidFill>
                  <a:srgbClr val="FFFF00"/>
                </a:solidFill>
              </a:rPr>
              <a:t> Model </a:t>
            </a:r>
            <a:r>
              <a:rPr lang="de-DE" altLang="en-US" sz="2200" dirty="0" err="1">
                <a:solidFill>
                  <a:srgbClr val="FFFF00"/>
                </a:solidFill>
              </a:rPr>
              <a:t>with</a:t>
            </a:r>
            <a:r>
              <a:rPr lang="de-DE" altLang="en-US" sz="2200" dirty="0">
                <a:solidFill>
                  <a:srgbClr val="FFFF00"/>
                </a:solidFill>
              </a:rPr>
              <a:t> Capital Market</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445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22B0D542-10B4-401F-8CA7-40FC059DC11C}" type="slidenum">
              <a:rPr lang="de-DE" altLang="en-US" sz="1600" smtClean="0"/>
              <a:pPr>
                <a:spcBef>
                  <a:spcPct val="0"/>
                </a:spcBef>
                <a:buClrTx/>
                <a:buFontTx/>
                <a:buNone/>
              </a:pPr>
              <a:t>87</a:t>
            </a:fld>
            <a:r>
              <a:rPr lang="de-DE" altLang="en-US" sz="1600"/>
              <a:t> -</a:t>
            </a:r>
          </a:p>
        </p:txBody>
      </p:sp>
      <p:sp>
        <p:nvSpPr>
          <p:cNvPr id="10445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290913A7-FBBA-4FC9-AEEF-6677508DD7E2}" type="slidenum">
              <a:rPr lang="de-DE" altLang="en-US" sz="1600" b="1"/>
              <a:pPr algn="r" eaLnBrk="1" hangingPunct="1">
                <a:spcBef>
                  <a:spcPct val="0"/>
                </a:spcBef>
                <a:buClrTx/>
                <a:buFontTx/>
                <a:buNone/>
              </a:pPr>
              <a:t>87</a:t>
            </a:fld>
            <a:r>
              <a:rPr lang="de-DE" altLang="en-US" sz="1600" b="1"/>
              <a:t> -</a:t>
            </a:r>
          </a:p>
        </p:txBody>
      </p:sp>
      <p:sp>
        <p:nvSpPr>
          <p:cNvPr id="104452"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554050"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4.1.2. The </a:t>
            </a:r>
            <a:r>
              <a:rPr lang="de-DE" sz="2400" dirty="0" err="1"/>
              <a:t>Keynesian</a:t>
            </a:r>
            <a:r>
              <a:rPr lang="de-DE" sz="2400" dirty="0"/>
              <a:t> Model </a:t>
            </a:r>
            <a:r>
              <a:rPr lang="de-DE" sz="2400" dirty="0" err="1"/>
              <a:t>with</a:t>
            </a:r>
            <a:r>
              <a:rPr lang="de-DE" sz="2400" dirty="0"/>
              <a:t> Capital Market</a:t>
            </a:r>
          </a:p>
        </p:txBody>
      </p:sp>
      <p:sp>
        <p:nvSpPr>
          <p:cNvPr id="137221" name="Rectangle 3"/>
          <p:cNvSpPr>
            <a:spLocks noGrp="1" noChangeArrowheads="1"/>
          </p:cNvSpPr>
          <p:nvPr>
            <p:ph type="body" idx="1"/>
          </p:nvPr>
        </p:nvSpPr>
        <p:spPr>
          <a:xfrm>
            <a:off x="0" y="1100138"/>
            <a:ext cx="9144000" cy="5757862"/>
          </a:xfrm>
          <a:noFill/>
        </p:spPr>
        <p:txBody>
          <a:bodyPr/>
          <a:lstStyle/>
          <a:p>
            <a:pPr marL="571500" indent="-571500" eaLnBrk="1" hangingPunct="1">
              <a:lnSpc>
                <a:spcPct val="90000"/>
              </a:lnSpc>
            </a:pPr>
            <a:r>
              <a:rPr lang="en-US" altLang="en-US" dirty="0"/>
              <a:t>The Keynesian Model with Capital Market</a:t>
            </a:r>
          </a:p>
          <a:p>
            <a:pPr marL="901700" lvl="1" indent="-444500" eaLnBrk="1" hangingPunct="1">
              <a:lnSpc>
                <a:spcPct val="90000"/>
              </a:lnSpc>
            </a:pPr>
            <a:r>
              <a:rPr lang="en-US" altLang="en-US" dirty="0"/>
              <a:t>The "Keynesian Cross" reveals the basic features of the Keynesian Theory.</a:t>
            </a:r>
          </a:p>
          <a:p>
            <a:pPr marL="901700" lvl="1" indent="-444500" eaLnBrk="1" hangingPunct="1">
              <a:lnSpc>
                <a:spcPct val="90000"/>
              </a:lnSpc>
            </a:pPr>
            <a:r>
              <a:rPr lang="en-US" altLang="en-US" dirty="0"/>
              <a:t>It suffers, however, from the </a:t>
            </a:r>
            <a:r>
              <a:rPr lang="en-US" altLang="en-US" dirty="0">
                <a:solidFill>
                  <a:srgbClr val="00FF00"/>
                </a:solidFill>
              </a:rPr>
              <a:t>shortcoming of</a:t>
            </a:r>
            <a:r>
              <a:rPr lang="en-US" altLang="en-US" dirty="0"/>
              <a:t> </a:t>
            </a:r>
            <a:r>
              <a:rPr lang="en-US" altLang="en-US" dirty="0">
                <a:solidFill>
                  <a:srgbClr val="00FF00"/>
                </a:solidFill>
              </a:rPr>
              <a:t>constant investment</a:t>
            </a:r>
            <a:r>
              <a:rPr lang="en-US" altLang="en-US" dirty="0"/>
              <a:t>.</a:t>
            </a:r>
          </a:p>
          <a:p>
            <a:pPr marL="901700" lvl="1" indent="-444500" eaLnBrk="1" hangingPunct="1">
              <a:lnSpc>
                <a:spcPct val="90000"/>
              </a:lnSpc>
            </a:pPr>
            <a:r>
              <a:rPr lang="en-US" altLang="en-US" dirty="0"/>
              <a:t>Keynes assumed that firms' investment depends on two factors:</a:t>
            </a:r>
          </a:p>
          <a:p>
            <a:pPr marL="901700" lvl="1" indent="-444500" eaLnBrk="1" hangingPunct="1">
              <a:lnSpc>
                <a:spcPts val="600"/>
              </a:lnSpc>
            </a:pPr>
            <a:endParaRPr lang="en-US" altLang="en-US" dirty="0"/>
          </a:p>
          <a:p>
            <a:pPr marL="1314450" lvl="2" indent="-457200" eaLnBrk="1" hangingPunct="1">
              <a:lnSpc>
                <a:spcPct val="90000"/>
              </a:lnSpc>
              <a:buFont typeface="Arial" pitchFamily="34" charset="0"/>
              <a:buAutoNum type="arabicPeriod"/>
            </a:pPr>
            <a:r>
              <a:rPr lang="en-US" altLang="en-US" dirty="0"/>
              <a:t>the </a:t>
            </a:r>
            <a:r>
              <a:rPr lang="en-US" altLang="en-US" dirty="0">
                <a:solidFill>
                  <a:srgbClr val="00FF00"/>
                </a:solidFill>
              </a:rPr>
              <a:t>capital market interest rate (</a:t>
            </a:r>
            <a:r>
              <a:rPr lang="en-US" altLang="en-US" dirty="0" err="1">
                <a:solidFill>
                  <a:srgbClr val="00FF00"/>
                </a:solidFill>
              </a:rPr>
              <a:t>i</a:t>
            </a:r>
            <a:r>
              <a:rPr lang="en-US" altLang="en-US" dirty="0">
                <a:solidFill>
                  <a:srgbClr val="00FF00"/>
                </a:solidFill>
              </a:rPr>
              <a:t>)</a:t>
            </a:r>
            <a:r>
              <a:rPr lang="en-US" altLang="en-US" dirty="0"/>
              <a:t>, which represents the costs of investment, and</a:t>
            </a:r>
          </a:p>
          <a:p>
            <a:pPr marL="1314450" lvl="2" indent="-457200" eaLnBrk="1" hangingPunct="1">
              <a:lnSpc>
                <a:spcPct val="90000"/>
              </a:lnSpc>
              <a:buFont typeface="Arial" pitchFamily="34" charset="0"/>
              <a:buAutoNum type="arabicPeriod"/>
            </a:pPr>
            <a:r>
              <a:rPr lang="en-US" altLang="en-US" dirty="0"/>
              <a:t>the </a:t>
            </a:r>
            <a:r>
              <a:rPr lang="en-US" altLang="en-US" dirty="0">
                <a:solidFill>
                  <a:srgbClr val="00FF00"/>
                </a:solidFill>
              </a:rPr>
              <a:t>expected</a:t>
            </a:r>
            <a:r>
              <a:rPr lang="en-US" altLang="en-US" dirty="0"/>
              <a:t> </a:t>
            </a:r>
            <a:r>
              <a:rPr lang="en-US" altLang="en-US" dirty="0">
                <a:solidFill>
                  <a:srgbClr val="00FF00"/>
                </a:solidFill>
              </a:rPr>
              <a:t>return on investment </a:t>
            </a:r>
            <a:r>
              <a:rPr lang="en-US" altLang="en-US" dirty="0">
                <a:solidFill>
                  <a:srgbClr val="FF0000"/>
                </a:solidFill>
              </a:rPr>
              <a:t>E</a:t>
            </a:r>
            <a:r>
              <a:rPr lang="en-US" altLang="en-US" dirty="0">
                <a:solidFill>
                  <a:srgbClr val="00FF00"/>
                </a:solidFill>
              </a:rPr>
              <a:t>(r)</a:t>
            </a:r>
            <a:r>
              <a:rPr lang="en-US" altLang="en-US" dirty="0"/>
              <a:t>, where the function “E(r)” symbolizes the expectation value of the return on investment “r”.</a:t>
            </a:r>
          </a:p>
          <a:p>
            <a:pPr marL="1314450" lvl="2" indent="-457200" eaLnBrk="1" hangingPunct="1">
              <a:lnSpc>
                <a:spcPts val="600"/>
              </a:lnSpc>
              <a:buFont typeface="Arial" pitchFamily="34" charset="0"/>
              <a:buAutoNum type="arabicPeriod"/>
            </a:pPr>
            <a:endParaRPr lang="en-US" altLang="en-US" dirty="0"/>
          </a:p>
          <a:p>
            <a:pPr marL="901700" lvl="1" indent="-444500" eaLnBrk="1" hangingPunct="1">
              <a:lnSpc>
                <a:spcPct val="90000"/>
              </a:lnSpc>
            </a:pPr>
            <a:r>
              <a:rPr lang="en-US" altLang="en-US" dirty="0"/>
              <a:t>Like the </a:t>
            </a:r>
            <a:r>
              <a:rPr lang="en-US" altLang="en-US" dirty="0" err="1"/>
              <a:t>Neoclassics</a:t>
            </a:r>
            <a:r>
              <a:rPr lang="en-US" altLang="en-US" dirty="0"/>
              <a:t>, Keynes assumed that a </a:t>
            </a:r>
            <a:r>
              <a:rPr lang="en-US" altLang="en-US" dirty="0">
                <a:solidFill>
                  <a:srgbClr val="00FF00"/>
                </a:solidFill>
              </a:rPr>
              <a:t>higher</a:t>
            </a:r>
            <a:r>
              <a:rPr lang="en-US" altLang="en-US" dirty="0"/>
              <a:t> (lower) </a:t>
            </a:r>
            <a:r>
              <a:rPr lang="en-US" altLang="en-US" dirty="0">
                <a:solidFill>
                  <a:srgbClr val="00FF00"/>
                </a:solidFill>
              </a:rPr>
              <a:t>interest</a:t>
            </a:r>
            <a:r>
              <a:rPr lang="en-US" altLang="en-US" dirty="0"/>
              <a:t> rate </a:t>
            </a:r>
            <a:r>
              <a:rPr lang="en-US" altLang="en-US" dirty="0">
                <a:solidFill>
                  <a:srgbClr val="00FF00"/>
                </a:solidFill>
              </a:rPr>
              <a:t>reduces</a:t>
            </a:r>
            <a:r>
              <a:rPr lang="en-US" altLang="en-US" dirty="0"/>
              <a:t> (increases) firm </a:t>
            </a:r>
            <a:r>
              <a:rPr lang="en-US" altLang="en-US" dirty="0">
                <a:solidFill>
                  <a:srgbClr val="00FF00"/>
                </a:solidFill>
              </a:rPr>
              <a:t>investment</a:t>
            </a:r>
            <a:r>
              <a:rPr lang="en-US" altLang="en-US" dirty="0"/>
              <a:t>, since it increases (lowers) investment costs.</a:t>
            </a:r>
          </a:p>
          <a:p>
            <a:pPr marL="901700" lvl="1" indent="-444500" eaLnBrk="1" hangingPunct="1">
              <a:lnSpc>
                <a:spcPct val="90000"/>
              </a:lnSpc>
            </a:pPr>
            <a:r>
              <a:rPr lang="en-US" altLang="en-US" dirty="0"/>
              <a:t>Following Keynes, an </a:t>
            </a:r>
            <a:r>
              <a:rPr lang="en-US" altLang="en-US" dirty="0">
                <a:solidFill>
                  <a:srgbClr val="00FF00"/>
                </a:solidFill>
              </a:rPr>
              <a:t>increase</a:t>
            </a:r>
            <a:r>
              <a:rPr lang="en-US" altLang="en-US" dirty="0"/>
              <a:t> (decrease) of the </a:t>
            </a:r>
            <a:r>
              <a:rPr lang="en-US" altLang="en-US" dirty="0">
                <a:solidFill>
                  <a:srgbClr val="00FF00"/>
                </a:solidFill>
              </a:rPr>
              <a:t>expected return </a:t>
            </a:r>
            <a:r>
              <a:rPr lang="en-US" altLang="en-US" dirty="0"/>
              <a:t>on investment, </a:t>
            </a:r>
            <a:r>
              <a:rPr lang="en-US" altLang="en-US" dirty="0">
                <a:solidFill>
                  <a:srgbClr val="00FF00"/>
                </a:solidFill>
              </a:rPr>
              <a:t>increases</a:t>
            </a:r>
            <a:r>
              <a:rPr lang="en-US" altLang="en-US" dirty="0"/>
              <a:t> (decreases) firm </a:t>
            </a:r>
            <a:r>
              <a:rPr lang="en-US" altLang="en-US" dirty="0">
                <a:solidFill>
                  <a:srgbClr val="00FF00"/>
                </a:solidFill>
              </a:rPr>
              <a:t>investment</a:t>
            </a:r>
            <a:r>
              <a:rPr lang="en-US" altLang="en-US" dirty="0"/>
              <a:t>, since more investment projects become profitable at a higher return.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7221">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7221">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7221">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37221">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7221">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649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6777081-A050-4D2E-B047-DFECDBB1E331}" type="slidenum">
              <a:rPr lang="de-DE" altLang="en-US" sz="1600" smtClean="0"/>
              <a:pPr>
                <a:spcBef>
                  <a:spcPct val="0"/>
                </a:spcBef>
                <a:buClrTx/>
                <a:buFontTx/>
                <a:buNone/>
              </a:pPr>
              <a:t>88</a:t>
            </a:fld>
            <a:r>
              <a:rPr lang="de-DE" altLang="en-US" sz="1600"/>
              <a:t> -</a:t>
            </a:r>
          </a:p>
        </p:txBody>
      </p:sp>
      <p:sp>
        <p:nvSpPr>
          <p:cNvPr id="10649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EFFFFCD-47FB-4EB7-B987-25BF1D8939CD}" type="slidenum">
              <a:rPr lang="de-DE" altLang="en-US" sz="1600" b="1"/>
              <a:pPr algn="r" eaLnBrk="1" hangingPunct="1">
                <a:spcBef>
                  <a:spcPct val="0"/>
                </a:spcBef>
                <a:buClrTx/>
                <a:buFontTx/>
                <a:buNone/>
              </a:pPr>
              <a:t>88</a:t>
            </a:fld>
            <a:r>
              <a:rPr lang="de-DE" altLang="en-US" sz="1600" b="1"/>
              <a:t> -</a:t>
            </a:r>
          </a:p>
        </p:txBody>
      </p:sp>
      <p:sp>
        <p:nvSpPr>
          <p:cNvPr id="106500"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560194"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4.1.2. The </a:t>
            </a:r>
            <a:r>
              <a:rPr lang="de-DE" sz="2400" dirty="0" err="1"/>
              <a:t>Keynesian</a:t>
            </a:r>
            <a:r>
              <a:rPr lang="de-DE" sz="2400" dirty="0"/>
              <a:t> Model </a:t>
            </a:r>
            <a:r>
              <a:rPr lang="de-DE" sz="2400" dirty="0" err="1"/>
              <a:t>with</a:t>
            </a:r>
            <a:r>
              <a:rPr lang="de-DE" sz="2400" dirty="0"/>
              <a:t> Capital Market </a:t>
            </a:r>
          </a:p>
        </p:txBody>
      </p:sp>
      <p:graphicFrame>
        <p:nvGraphicFramePr>
          <p:cNvPr id="106502" name="Object 3"/>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106987" name="Diagramm" r:id="rId4" imgW="7438924" imgH="5314860" progId="MSGraph.Chart.8">
                  <p:embed followColorScheme="full"/>
                </p:oleObj>
              </mc:Choice>
              <mc:Fallback>
                <p:oleObj name="Diagramm" r:id="rId4" imgW="7438924" imgH="5314860"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6503" name="Text Box 8"/>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06504" name="Text Box 9"/>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06505" name="Line 10"/>
          <p:cNvSpPr>
            <a:spLocks noChangeShapeType="1"/>
          </p:cNvSpPr>
          <p:nvPr/>
        </p:nvSpPr>
        <p:spPr bwMode="auto">
          <a:xfrm>
            <a:off x="4044950" y="39592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6506" name="Line 11"/>
          <p:cNvSpPr>
            <a:spLocks noChangeShapeType="1"/>
          </p:cNvSpPr>
          <p:nvPr/>
        </p:nvSpPr>
        <p:spPr bwMode="auto">
          <a:xfrm rot="5400000" flipH="1">
            <a:off x="7167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6507" name="Line 14"/>
          <p:cNvSpPr>
            <a:spLocks noChangeShapeType="1"/>
          </p:cNvSpPr>
          <p:nvPr/>
        </p:nvSpPr>
        <p:spPr bwMode="auto">
          <a:xfrm rot="10800000" flipH="1">
            <a:off x="671513" y="2924175"/>
            <a:ext cx="1560512" cy="1951038"/>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6508" name="AutoShape 15"/>
          <p:cNvSpPr>
            <a:spLocks noChangeArrowheads="1"/>
          </p:cNvSpPr>
          <p:nvPr/>
        </p:nvSpPr>
        <p:spPr bwMode="auto">
          <a:xfrm>
            <a:off x="287338" y="4826000"/>
            <a:ext cx="5338762" cy="803275"/>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Investment demand I(i) negatively depends on the interest rate i.</a:t>
            </a:r>
          </a:p>
        </p:txBody>
      </p:sp>
      <p:sp>
        <p:nvSpPr>
          <p:cNvPr id="106509" name="Text Box 18"/>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106510" name="Line 19"/>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5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650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650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65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7" grpId="0" animBg="1"/>
      <p:bldP spid="106508" grpId="0" animBg="1"/>
      <p:bldP spid="106509" grpId="0"/>
      <p:bldP spid="106510"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752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47742F0E-A39E-4E8E-BDDF-21274B3F7CB8}" type="slidenum">
              <a:rPr lang="de-DE" altLang="en-US" sz="1600" smtClean="0"/>
              <a:pPr>
                <a:spcBef>
                  <a:spcPct val="0"/>
                </a:spcBef>
                <a:buClrTx/>
                <a:buFontTx/>
                <a:buNone/>
              </a:pPr>
              <a:t>89</a:t>
            </a:fld>
            <a:r>
              <a:rPr lang="de-DE" altLang="en-US" sz="1600"/>
              <a:t> -</a:t>
            </a:r>
          </a:p>
        </p:txBody>
      </p:sp>
      <p:sp>
        <p:nvSpPr>
          <p:cNvPr id="10752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5DBEA4C5-7B5B-49DC-806F-43091771E0A0}" type="slidenum">
              <a:rPr lang="de-DE" altLang="en-US" sz="1600" b="1"/>
              <a:pPr algn="r" eaLnBrk="1" hangingPunct="1">
                <a:spcBef>
                  <a:spcPct val="0"/>
                </a:spcBef>
                <a:buClrTx/>
                <a:buFontTx/>
                <a:buNone/>
              </a:pPr>
              <a:t>89</a:t>
            </a:fld>
            <a:r>
              <a:rPr lang="de-DE" altLang="en-US" sz="1600" b="1"/>
              <a:t> -</a:t>
            </a:r>
          </a:p>
        </p:txBody>
      </p:sp>
      <p:sp>
        <p:nvSpPr>
          <p:cNvPr id="10752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562242" name="Rectangle 2"/>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4.1.2. The </a:t>
            </a:r>
            <a:r>
              <a:rPr lang="de-DE" sz="2400" dirty="0" err="1"/>
              <a:t>Keynesian</a:t>
            </a:r>
            <a:r>
              <a:rPr lang="de-DE" sz="2400" dirty="0"/>
              <a:t> Model </a:t>
            </a:r>
            <a:r>
              <a:rPr lang="de-DE" sz="2400" dirty="0" err="1"/>
              <a:t>with</a:t>
            </a:r>
            <a:r>
              <a:rPr lang="de-DE" sz="2400" dirty="0"/>
              <a:t> Capital Market </a:t>
            </a:r>
          </a:p>
        </p:txBody>
      </p:sp>
      <p:graphicFrame>
        <p:nvGraphicFramePr>
          <p:cNvPr id="107526" name="Object 3"/>
          <p:cNvGraphicFramePr>
            <a:graphicFrameLocks/>
          </p:cNvGraphicFramePr>
          <p:nvPr/>
        </p:nvGraphicFramePr>
        <p:xfrm>
          <a:off x="434975" y="1384300"/>
          <a:ext cx="3776663" cy="3116263"/>
        </p:xfrm>
        <a:graphic>
          <a:graphicData uri="http://schemas.openxmlformats.org/presentationml/2006/ole">
            <mc:AlternateContent xmlns:mc="http://schemas.openxmlformats.org/markup-compatibility/2006">
              <mc:Choice xmlns:v="urn:schemas-microsoft-com:vml" Requires="v">
                <p:oleObj spid="_x0000_s108016" name="Diagramm" r:id="rId4" imgW="7438924" imgH="5314860" progId="MSGraph.Chart.8">
                  <p:embed followColorScheme="full"/>
                </p:oleObj>
              </mc:Choice>
              <mc:Fallback>
                <p:oleObj name="Diagramm" r:id="rId4" imgW="7438924" imgH="5314860"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49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7527" name="Text Box 7"/>
          <p:cNvSpPr txBox="1">
            <a:spLocks noChangeArrowheads="1"/>
          </p:cNvSpPr>
          <p:nvPr/>
        </p:nvSpPr>
        <p:spPr bwMode="auto">
          <a:xfrm>
            <a:off x="21955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07528" name="Text Box 8"/>
          <p:cNvSpPr txBox="1">
            <a:spLocks noChangeArrowheads="1"/>
          </p:cNvSpPr>
          <p:nvPr/>
        </p:nvSpPr>
        <p:spPr bwMode="auto">
          <a:xfrm>
            <a:off x="8382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07529" name="Line 9"/>
          <p:cNvSpPr>
            <a:spLocks noChangeShapeType="1"/>
          </p:cNvSpPr>
          <p:nvPr/>
        </p:nvSpPr>
        <p:spPr bwMode="auto">
          <a:xfrm>
            <a:off x="40576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7530" name="Line 10"/>
          <p:cNvSpPr>
            <a:spLocks noChangeShapeType="1"/>
          </p:cNvSpPr>
          <p:nvPr/>
        </p:nvSpPr>
        <p:spPr bwMode="auto">
          <a:xfrm rot="5400000" flipH="1">
            <a:off x="7421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7531" name="AutoShape 15"/>
          <p:cNvSpPr>
            <a:spLocks noChangeArrowheads="1"/>
          </p:cNvSpPr>
          <p:nvPr/>
        </p:nvSpPr>
        <p:spPr bwMode="auto">
          <a:xfrm>
            <a:off x="263525" y="4706938"/>
            <a:ext cx="5411788" cy="14605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Investment demand of firms I(</a:t>
            </a:r>
            <a:r>
              <a:rPr lang="en-US" altLang="en-US" sz="2000" dirty="0" err="1">
                <a:solidFill>
                  <a:schemeClr val="bg1"/>
                </a:solidFill>
              </a:rPr>
              <a:t>i</a:t>
            </a:r>
            <a:r>
              <a:rPr lang="en-US" altLang="en-US" sz="2000" dirty="0">
                <a:solidFill>
                  <a:schemeClr val="bg1"/>
                </a:solidFill>
              </a:rPr>
              <a:t>) positively depends on expected return E(r): If the expected return </a:t>
            </a:r>
            <a:r>
              <a:rPr lang="en-US" altLang="en-US" sz="2000" dirty="0">
                <a:solidFill>
                  <a:srgbClr val="FF0000"/>
                </a:solidFill>
              </a:rPr>
              <a:t>in</a:t>
            </a:r>
            <a:r>
              <a:rPr lang="en-US" altLang="en-US" sz="2000" dirty="0">
                <a:solidFill>
                  <a:schemeClr val="bg1"/>
                </a:solidFill>
              </a:rPr>
              <a:t>creases, investment demand </a:t>
            </a:r>
            <a:r>
              <a:rPr lang="en-US" altLang="en-US" sz="2000" dirty="0">
                <a:solidFill>
                  <a:srgbClr val="FF0000"/>
                </a:solidFill>
              </a:rPr>
              <a:t>in</a:t>
            </a:r>
            <a:r>
              <a:rPr lang="en-US" altLang="en-US" sz="2000" dirty="0">
                <a:solidFill>
                  <a:schemeClr val="bg1"/>
                </a:solidFill>
              </a:rPr>
              <a:t>creases too.</a:t>
            </a:r>
          </a:p>
        </p:txBody>
      </p:sp>
      <p:sp>
        <p:nvSpPr>
          <p:cNvPr id="991250" name="Text Box 16"/>
          <p:cNvSpPr txBox="1">
            <a:spLocks noChangeArrowheads="1"/>
          </p:cNvSpPr>
          <p:nvPr/>
        </p:nvSpPr>
        <p:spPr bwMode="auto">
          <a:xfrm>
            <a:off x="3497263" y="2801938"/>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2</a:t>
            </a:r>
            <a:r>
              <a:rPr lang="de-DE" altLang="en-US" sz="1800">
                <a:solidFill>
                  <a:srgbClr val="66FFFF"/>
                </a:solidFill>
              </a:rPr>
              <a:t>))</a:t>
            </a:r>
            <a:endParaRPr lang="el-GR" altLang="en-US" sz="1800">
              <a:solidFill>
                <a:srgbClr val="66FFFF"/>
              </a:solidFill>
            </a:endParaRPr>
          </a:p>
        </p:txBody>
      </p:sp>
      <p:sp>
        <p:nvSpPr>
          <p:cNvPr id="107533" name="Text Box 17"/>
          <p:cNvSpPr txBox="1">
            <a:spLocks noChangeArrowheads="1"/>
          </p:cNvSpPr>
          <p:nvPr/>
        </p:nvSpPr>
        <p:spPr bwMode="auto">
          <a:xfrm>
            <a:off x="2560638" y="1582738"/>
            <a:ext cx="15113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00FF00"/>
                </a:solidFill>
              </a:rPr>
              <a:t>E(r</a:t>
            </a:r>
            <a:r>
              <a:rPr lang="de-DE" altLang="en-US" sz="1800" baseline="-25000">
                <a:solidFill>
                  <a:srgbClr val="00FF00"/>
                </a:solidFill>
              </a:rPr>
              <a:t>1</a:t>
            </a:r>
            <a:r>
              <a:rPr lang="de-DE" altLang="en-US" sz="1800">
                <a:solidFill>
                  <a:srgbClr val="00FF00"/>
                </a:solidFill>
              </a:rPr>
              <a:t>) &lt; E(r</a:t>
            </a:r>
            <a:r>
              <a:rPr lang="de-DE" altLang="en-US" sz="1800" baseline="-25000">
                <a:solidFill>
                  <a:srgbClr val="00FF00"/>
                </a:solidFill>
              </a:rPr>
              <a:t>2</a:t>
            </a:r>
            <a:r>
              <a:rPr lang="de-DE" altLang="en-US" sz="1800">
                <a:solidFill>
                  <a:srgbClr val="00FF00"/>
                </a:solidFill>
              </a:rPr>
              <a:t>)</a:t>
            </a:r>
            <a:endParaRPr lang="el-GR" altLang="en-US" sz="1800">
              <a:solidFill>
                <a:srgbClr val="00FF00"/>
              </a:solidFill>
            </a:endParaRPr>
          </a:p>
        </p:txBody>
      </p:sp>
      <p:sp>
        <p:nvSpPr>
          <p:cNvPr id="991252" name="Line 18"/>
          <p:cNvSpPr>
            <a:spLocks noChangeShapeType="1"/>
          </p:cNvSpPr>
          <p:nvPr/>
        </p:nvSpPr>
        <p:spPr bwMode="auto">
          <a:xfrm>
            <a:off x="1681163" y="2071688"/>
            <a:ext cx="360362"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91253" name="Line 19"/>
          <p:cNvSpPr>
            <a:spLocks noChangeShapeType="1"/>
          </p:cNvSpPr>
          <p:nvPr/>
        </p:nvSpPr>
        <p:spPr bwMode="auto">
          <a:xfrm>
            <a:off x="2544763" y="2755900"/>
            <a:ext cx="360362"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7536" name="Text Box 22"/>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991257" name="Line 23"/>
          <p:cNvSpPr>
            <a:spLocks noChangeShapeType="1"/>
          </p:cNvSpPr>
          <p:nvPr/>
        </p:nvSpPr>
        <p:spPr bwMode="auto">
          <a:xfrm>
            <a:off x="1230313" y="129698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7538" name="Line 24"/>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53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9125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9125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9125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912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1250" grpId="0"/>
      <p:bldP spid="107533" grpId="0"/>
      <p:bldP spid="991252" grpId="0" animBg="1"/>
      <p:bldP spid="991253" grpId="0" animBg="1"/>
      <p:bldP spid="991257" grpId="0" animBg="1"/>
    </p:bld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60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56FF25AB-73A0-4AA7-8800-81949160DAA0}" type="slidenum">
              <a:rPr lang="de-DE" altLang="en-US" sz="1600" smtClean="0"/>
              <a:pPr>
                <a:spcBef>
                  <a:spcPct val="0"/>
                </a:spcBef>
                <a:buClrTx/>
                <a:buFontTx/>
                <a:buNone/>
              </a:pPr>
              <a:t>9</a:t>
            </a:fld>
            <a:r>
              <a:rPr lang="de-DE" altLang="en-US" sz="1600"/>
              <a:t> -</a:t>
            </a:r>
          </a:p>
        </p:txBody>
      </p:sp>
      <p:sp>
        <p:nvSpPr>
          <p:cNvPr id="2560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BAC0A1A-0537-491D-9E39-95510B9F2EEE}" type="slidenum">
              <a:rPr lang="de-DE" altLang="en-US" sz="1600" b="1"/>
              <a:pPr algn="r" eaLnBrk="1" hangingPunct="1">
                <a:spcBef>
                  <a:spcPct val="0"/>
                </a:spcBef>
                <a:buClrTx/>
                <a:buFontTx/>
                <a:buNone/>
              </a:pPr>
              <a:t>9</a:t>
            </a:fld>
            <a:r>
              <a:rPr lang="de-DE" altLang="en-US" sz="1600" b="1"/>
              <a:t> -</a:t>
            </a:r>
          </a:p>
        </p:txBody>
      </p:sp>
      <p:sp>
        <p:nvSpPr>
          <p:cNvPr id="25604"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406594"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graphicFrame>
        <p:nvGraphicFramePr>
          <p:cNvPr id="25606" name="Object 3"/>
          <p:cNvGraphicFramePr>
            <a:graphicFrameLocks noChangeAspect="1"/>
          </p:cNvGraphicFramePr>
          <p:nvPr/>
        </p:nvGraphicFramePr>
        <p:xfrm>
          <a:off x="0" y="1143000"/>
          <a:ext cx="9144000" cy="5715000"/>
        </p:xfrm>
        <a:graphic>
          <a:graphicData uri="http://schemas.openxmlformats.org/presentationml/2006/ole">
            <mc:AlternateContent xmlns:mc="http://schemas.openxmlformats.org/markup-compatibility/2006">
              <mc:Choice xmlns:v="urn:schemas-microsoft-com:vml" Requires="v">
                <p:oleObj spid="_x0000_s26089" name="Arbeitsblatt" r:id="rId4" imgW="5076994" imgH="3572010" progId="Excel.Sheet.8">
                  <p:embed/>
                </p:oleObj>
              </mc:Choice>
              <mc:Fallback>
                <p:oleObj name="Arbeitsblatt" r:id="rId4" imgW="5076994" imgH="3572010" progId="Excel.Shee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143000"/>
                        <a:ext cx="9144000" cy="5715000"/>
                      </a:xfrm>
                      <a:prstGeom prst="rect">
                        <a:avLst/>
                      </a:prstGeom>
                      <a:solidFill>
                        <a:srgbClr val="FFFF99"/>
                      </a:solidFill>
                      <a:ln w="28575">
                        <a:solidFill>
                          <a:srgbClr val="FF0000"/>
                        </a:solidFill>
                        <a:miter lim="800000"/>
                        <a:headEnd type="none" w="med" len="lg"/>
                        <a:tailEnd type="none"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5607" name="Rectangle 4"/>
          <p:cNvSpPr>
            <a:spLocks noChangeArrowheads="1"/>
          </p:cNvSpPr>
          <p:nvPr/>
        </p:nvSpPr>
        <p:spPr bwMode="auto">
          <a:xfrm>
            <a:off x="944563" y="3175000"/>
            <a:ext cx="1227137" cy="1219200"/>
          </a:xfrm>
          <a:prstGeom prst="rect">
            <a:avLst/>
          </a:prstGeom>
          <a:noFill/>
          <a:ln w="38100" algn="ctr">
            <a:solidFill>
              <a:srgbClr val="FF0000"/>
            </a:solidFill>
            <a:miter lim="800000"/>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5608" name="Rectangle 5"/>
          <p:cNvSpPr>
            <a:spLocks noChangeArrowheads="1"/>
          </p:cNvSpPr>
          <p:nvPr/>
        </p:nvSpPr>
        <p:spPr bwMode="auto">
          <a:xfrm>
            <a:off x="3557588" y="3187700"/>
            <a:ext cx="1598612" cy="1219200"/>
          </a:xfrm>
          <a:prstGeom prst="rect">
            <a:avLst/>
          </a:prstGeom>
          <a:noFill/>
          <a:ln w="38100" algn="ctr">
            <a:solidFill>
              <a:srgbClr val="FF0000"/>
            </a:solidFill>
            <a:miter lim="800000"/>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5609" name="Rectangle 6"/>
          <p:cNvSpPr>
            <a:spLocks noChangeArrowheads="1"/>
          </p:cNvSpPr>
          <p:nvPr/>
        </p:nvSpPr>
        <p:spPr bwMode="auto">
          <a:xfrm>
            <a:off x="5180013" y="3162300"/>
            <a:ext cx="3963987" cy="1244600"/>
          </a:xfrm>
          <a:prstGeom prst="rect">
            <a:avLst/>
          </a:prstGeom>
          <a:noFill/>
          <a:ln w="38100" algn="ctr">
            <a:solidFill>
              <a:srgbClr val="FF0000"/>
            </a:solidFill>
            <a:miter lim="800000"/>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25610" name="AutoShape 23"/>
          <p:cNvSpPr>
            <a:spLocks noChangeArrowheads="1"/>
          </p:cNvSpPr>
          <p:nvPr/>
        </p:nvSpPr>
        <p:spPr bwMode="auto">
          <a:xfrm>
            <a:off x="566738" y="1330325"/>
            <a:ext cx="4289425" cy="4211638"/>
          </a:xfrm>
          <a:prstGeom prst="roundRect">
            <a:avLst>
              <a:gd name="adj" fmla="val 12495"/>
            </a:avLst>
          </a:prstGeom>
          <a:solidFill>
            <a:srgbClr val="FFFF99"/>
          </a:solidFill>
          <a:ln w="50800">
            <a:solidFill>
              <a:srgbClr val="FF0000"/>
            </a:solidFill>
            <a:round/>
            <a:headEnd/>
            <a:tailEnd/>
          </a:ln>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just" eaLnBrk="1" hangingPunct="1">
              <a:spcBef>
                <a:spcPct val="0"/>
              </a:spcBef>
              <a:buClrTx/>
              <a:buFontTx/>
              <a:buNone/>
            </a:pPr>
            <a:r>
              <a:rPr lang="en-US" altLang="en-US" sz="2000" dirty="0">
                <a:solidFill>
                  <a:schemeClr val="bg1"/>
                </a:solidFill>
              </a:rPr>
              <a:t>The analysis of </a:t>
            </a:r>
            <a:r>
              <a:rPr lang="en-US" altLang="en-US" sz="2000" dirty="0">
                <a:solidFill>
                  <a:srgbClr val="FF0000"/>
                </a:solidFill>
              </a:rPr>
              <a:t>demand shocks</a:t>
            </a:r>
            <a:r>
              <a:rPr lang="en-US" altLang="en-US" sz="2000" dirty="0">
                <a:solidFill>
                  <a:schemeClr val="bg1"/>
                </a:solidFill>
              </a:rPr>
              <a:t> in the neoclassical model has revealed that a </a:t>
            </a:r>
            <a:r>
              <a:rPr lang="en-US" altLang="en-US" sz="2000" dirty="0">
                <a:solidFill>
                  <a:srgbClr val="FF0000"/>
                </a:solidFill>
              </a:rPr>
              <a:t>reduction of consumption demand </a:t>
            </a:r>
            <a:r>
              <a:rPr lang="en-US" altLang="en-US" sz="2000" dirty="0">
                <a:solidFill>
                  <a:schemeClr val="bg1"/>
                </a:solidFill>
              </a:rPr>
              <a:t>should lead to an increase in savings, which should reduce the interest rate such that </a:t>
            </a:r>
            <a:r>
              <a:rPr lang="en-US" altLang="en-US" sz="2000" dirty="0">
                <a:solidFill>
                  <a:srgbClr val="FF0000"/>
                </a:solidFill>
              </a:rPr>
              <a:t>demand for investment goods grows </a:t>
            </a:r>
            <a:r>
              <a:rPr lang="en-US" altLang="en-US" sz="2000" dirty="0">
                <a:solidFill>
                  <a:schemeClr val="bg1"/>
                </a:solidFill>
              </a:rPr>
              <a:t>and replaces the reduction in consumption (and vice versa).</a:t>
            </a:r>
          </a:p>
          <a:p>
            <a:pPr algn="just" eaLnBrk="1" hangingPunct="1">
              <a:spcBef>
                <a:spcPct val="0"/>
              </a:spcBef>
              <a:buClrTx/>
              <a:buFontTx/>
              <a:buNone/>
            </a:pPr>
            <a:r>
              <a:rPr lang="en-US" altLang="en-US" sz="2000" dirty="0">
                <a:solidFill>
                  <a:schemeClr val="bg1"/>
                </a:solidFill>
              </a:rPr>
              <a:t>This </a:t>
            </a:r>
            <a:r>
              <a:rPr lang="en-US" altLang="en-US" sz="2000" dirty="0">
                <a:solidFill>
                  <a:srgbClr val="FF0000"/>
                </a:solidFill>
              </a:rPr>
              <a:t>mechanism did not work </a:t>
            </a:r>
            <a:r>
              <a:rPr lang="en-US" altLang="en-US" sz="2000" dirty="0">
                <a:solidFill>
                  <a:schemeClr val="bg1"/>
                </a:solidFill>
              </a:rPr>
              <a:t>in the world economic crisis!</a:t>
            </a:r>
          </a:p>
        </p:txBody>
      </p:sp>
      <p:sp>
        <p:nvSpPr>
          <p:cNvPr id="25611" name="Line 34"/>
          <p:cNvSpPr>
            <a:spLocks noChangeShapeType="1"/>
          </p:cNvSpPr>
          <p:nvPr/>
        </p:nvSpPr>
        <p:spPr bwMode="auto">
          <a:xfrm>
            <a:off x="4884738" y="2335213"/>
            <a:ext cx="539750" cy="8001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lIns="0" tIns="0" rIns="0" bIns="0"/>
          <a:lstStyle/>
          <a:p>
            <a:endParaRPr lang="en-US"/>
          </a:p>
        </p:txBody>
      </p:sp>
      <p:sp>
        <p:nvSpPr>
          <p:cNvPr id="12" name="Rechteck 11"/>
          <p:cNvSpPr>
            <a:spLocks noChangeArrowheads="1"/>
          </p:cNvSpPr>
          <p:nvPr/>
        </p:nvSpPr>
        <p:spPr bwMode="auto">
          <a:xfrm>
            <a:off x="5165725" y="3167063"/>
            <a:ext cx="2604254" cy="1233863"/>
          </a:xfrm>
          <a:prstGeom prst="rect">
            <a:avLst/>
          </a:prstGeom>
          <a:noFill/>
          <a:ln w="50800" algn="ctr">
            <a:solidFill>
              <a:srgbClr val="00FF00"/>
            </a:solidFill>
            <a:round/>
            <a:headEnd type="none" w="lg" len="med"/>
            <a:tailEnd type="triangle" w="lg" len="med"/>
          </a:ln>
          <a:extLst>
            <a:ext uri="{909E8E84-426E-40DD-AFC4-6F175D3DCCD1}">
              <a14:hiddenFill xmlns:a14="http://schemas.microsoft.com/office/drawing/2010/main">
                <a:solidFill>
                  <a:srgbClr val="FFFFFF"/>
                </a:solidFill>
              </a14:hiddenFill>
            </a:ext>
          </a:extLst>
        </p:spPr>
        <p:txBody>
          <a:bodyPr lIns="0" tIns="0" rIns="0" bIns="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6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56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10" grpId="0" animBg="1"/>
      <p:bldP spid="25611" grpId="0" animBg="1"/>
      <p:bldP spid="12" grpId="0" animBg="1"/>
    </p:bldLst>
  </p:timing>
</p:sld>
</file>

<file path=ppt/slides/slide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854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E4865793-2175-4540-A476-4EF7D1598F6F}" type="slidenum">
              <a:rPr lang="de-DE" altLang="en-US" sz="1600" smtClean="0"/>
              <a:pPr>
                <a:spcBef>
                  <a:spcPct val="0"/>
                </a:spcBef>
                <a:buClrTx/>
                <a:buFontTx/>
                <a:buNone/>
              </a:pPr>
              <a:t>90</a:t>
            </a:fld>
            <a:r>
              <a:rPr lang="de-DE" altLang="en-US" sz="1600"/>
              <a:t> -</a:t>
            </a:r>
          </a:p>
        </p:txBody>
      </p:sp>
      <p:sp>
        <p:nvSpPr>
          <p:cNvPr id="10854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2367F1D9-A4C1-4FA6-A86E-8ACBFAB5D66A}" type="slidenum">
              <a:rPr lang="de-DE" altLang="en-US" sz="1600" b="1"/>
              <a:pPr algn="r" eaLnBrk="1" hangingPunct="1">
                <a:spcBef>
                  <a:spcPct val="0"/>
                </a:spcBef>
                <a:buClrTx/>
                <a:buFontTx/>
                <a:buNone/>
              </a:pPr>
              <a:t>90</a:t>
            </a:fld>
            <a:r>
              <a:rPr lang="de-DE" altLang="en-US" sz="1600" b="1"/>
              <a:t> -</a:t>
            </a:r>
          </a:p>
        </p:txBody>
      </p:sp>
      <p:sp>
        <p:nvSpPr>
          <p:cNvPr id="108548"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562242"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4.1.2. The </a:t>
            </a:r>
            <a:r>
              <a:rPr lang="de-DE" sz="2400" dirty="0" err="1"/>
              <a:t>Keynesian</a:t>
            </a:r>
            <a:r>
              <a:rPr lang="de-DE" sz="2400" dirty="0"/>
              <a:t> Model </a:t>
            </a:r>
            <a:r>
              <a:rPr lang="de-DE" sz="2400" dirty="0" err="1"/>
              <a:t>with</a:t>
            </a:r>
            <a:r>
              <a:rPr lang="de-DE" sz="2400" dirty="0"/>
              <a:t> Capital Market </a:t>
            </a:r>
          </a:p>
        </p:txBody>
      </p:sp>
      <p:graphicFrame>
        <p:nvGraphicFramePr>
          <p:cNvPr id="108550" name="Object 3"/>
          <p:cNvGraphicFramePr>
            <a:graphicFrameLocks/>
          </p:cNvGraphicFramePr>
          <p:nvPr/>
        </p:nvGraphicFramePr>
        <p:xfrm>
          <a:off x="434975" y="1384300"/>
          <a:ext cx="3776663" cy="3116263"/>
        </p:xfrm>
        <a:graphic>
          <a:graphicData uri="http://schemas.openxmlformats.org/presentationml/2006/ole">
            <mc:AlternateContent xmlns:mc="http://schemas.openxmlformats.org/markup-compatibility/2006">
              <mc:Choice xmlns:v="urn:schemas-microsoft-com:vml" Requires="v">
                <p:oleObj spid="_x0000_s109039" name="Diagramm" r:id="rId4" imgW="7438924" imgH="5314860" progId="MSGraph.Chart.8">
                  <p:embed followColorScheme="full"/>
                </p:oleObj>
              </mc:Choice>
              <mc:Fallback>
                <p:oleObj name="Diagramm" r:id="rId4" imgW="7438924" imgH="5314860"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49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8551" name="Text Box 7"/>
          <p:cNvSpPr txBox="1">
            <a:spLocks noChangeArrowheads="1"/>
          </p:cNvSpPr>
          <p:nvPr/>
        </p:nvSpPr>
        <p:spPr bwMode="auto">
          <a:xfrm>
            <a:off x="21955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08552" name="Text Box 8"/>
          <p:cNvSpPr txBox="1">
            <a:spLocks noChangeArrowheads="1"/>
          </p:cNvSpPr>
          <p:nvPr/>
        </p:nvSpPr>
        <p:spPr bwMode="auto">
          <a:xfrm>
            <a:off x="8382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08553" name="Line 9"/>
          <p:cNvSpPr>
            <a:spLocks noChangeShapeType="1"/>
          </p:cNvSpPr>
          <p:nvPr/>
        </p:nvSpPr>
        <p:spPr bwMode="auto">
          <a:xfrm>
            <a:off x="40576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8554" name="Line 10"/>
          <p:cNvSpPr>
            <a:spLocks noChangeShapeType="1"/>
          </p:cNvSpPr>
          <p:nvPr/>
        </p:nvSpPr>
        <p:spPr bwMode="auto">
          <a:xfrm rot="5400000" flipH="1">
            <a:off x="7421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8555" name="AutoShape 15"/>
          <p:cNvSpPr>
            <a:spLocks noChangeArrowheads="1"/>
          </p:cNvSpPr>
          <p:nvPr/>
        </p:nvSpPr>
        <p:spPr bwMode="auto">
          <a:xfrm>
            <a:off x="263525" y="4706938"/>
            <a:ext cx="5411788" cy="14605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a:solidFill>
                  <a:schemeClr val="bg1"/>
                </a:solidFill>
              </a:rPr>
              <a:t>Investment demand of firms I(i) positively depends on expected return E(r): If the expected return </a:t>
            </a:r>
            <a:r>
              <a:rPr lang="en-US" altLang="en-US" sz="2000">
                <a:solidFill>
                  <a:srgbClr val="FF0000"/>
                </a:solidFill>
              </a:rPr>
              <a:t>de</a:t>
            </a:r>
            <a:r>
              <a:rPr lang="en-US" altLang="en-US" sz="2000">
                <a:solidFill>
                  <a:schemeClr val="bg1"/>
                </a:solidFill>
              </a:rPr>
              <a:t>creases, investment demand </a:t>
            </a:r>
            <a:r>
              <a:rPr lang="en-US" altLang="en-US" sz="2000">
                <a:solidFill>
                  <a:srgbClr val="FF0000"/>
                </a:solidFill>
              </a:rPr>
              <a:t>de</a:t>
            </a:r>
            <a:r>
              <a:rPr lang="en-US" altLang="en-US" sz="2000">
                <a:solidFill>
                  <a:schemeClr val="bg1"/>
                </a:solidFill>
              </a:rPr>
              <a:t>creases too.</a:t>
            </a:r>
          </a:p>
        </p:txBody>
      </p:sp>
      <p:sp>
        <p:nvSpPr>
          <p:cNvPr id="34834" name="Text Box 16"/>
          <p:cNvSpPr txBox="1">
            <a:spLocks noChangeArrowheads="1"/>
          </p:cNvSpPr>
          <p:nvPr/>
        </p:nvSpPr>
        <p:spPr bwMode="auto">
          <a:xfrm>
            <a:off x="3167063" y="3602038"/>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2</a:t>
            </a:r>
            <a:r>
              <a:rPr lang="de-DE" altLang="en-US" sz="1800">
                <a:solidFill>
                  <a:srgbClr val="66FFFF"/>
                </a:solidFill>
              </a:rPr>
              <a:t>))</a:t>
            </a:r>
            <a:endParaRPr lang="el-GR" altLang="en-US" sz="1800">
              <a:solidFill>
                <a:srgbClr val="66FFFF"/>
              </a:solidFill>
            </a:endParaRPr>
          </a:p>
        </p:txBody>
      </p:sp>
      <p:sp>
        <p:nvSpPr>
          <p:cNvPr id="108557" name="Text Box 17"/>
          <p:cNvSpPr txBox="1">
            <a:spLocks noChangeArrowheads="1"/>
          </p:cNvSpPr>
          <p:nvPr/>
        </p:nvSpPr>
        <p:spPr bwMode="auto">
          <a:xfrm>
            <a:off x="2560638" y="1582738"/>
            <a:ext cx="15113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a:solidFill>
                  <a:srgbClr val="00FF00"/>
                </a:solidFill>
              </a:rPr>
              <a:t>E(</a:t>
            </a:r>
            <a:r>
              <a:rPr lang="de-DE" altLang="en-US" sz="1800" dirty="0" err="1">
                <a:solidFill>
                  <a:srgbClr val="00FF00"/>
                </a:solidFill>
              </a:rPr>
              <a:t>r</a:t>
            </a:r>
            <a:r>
              <a:rPr lang="de-DE" altLang="en-US" sz="1800" baseline="-25000" dirty="0" err="1">
                <a:solidFill>
                  <a:srgbClr val="00FF00"/>
                </a:solidFill>
              </a:rPr>
              <a:t>1</a:t>
            </a:r>
            <a:r>
              <a:rPr lang="de-DE" altLang="en-US" sz="1800" dirty="0">
                <a:solidFill>
                  <a:srgbClr val="00FF00"/>
                </a:solidFill>
              </a:rPr>
              <a:t>) &gt; E(</a:t>
            </a:r>
            <a:r>
              <a:rPr lang="de-DE" altLang="en-US" sz="1800" dirty="0" err="1">
                <a:solidFill>
                  <a:srgbClr val="00FF00"/>
                </a:solidFill>
              </a:rPr>
              <a:t>r</a:t>
            </a:r>
            <a:r>
              <a:rPr lang="de-DE" altLang="en-US" sz="1800" baseline="-25000" dirty="0" err="1">
                <a:solidFill>
                  <a:srgbClr val="00FF00"/>
                </a:solidFill>
              </a:rPr>
              <a:t>2</a:t>
            </a:r>
            <a:r>
              <a:rPr lang="de-DE" altLang="en-US" sz="1800" dirty="0">
                <a:solidFill>
                  <a:srgbClr val="00FF00"/>
                </a:solidFill>
              </a:rPr>
              <a:t>)</a:t>
            </a:r>
            <a:endParaRPr lang="el-GR" altLang="en-US" sz="1800" dirty="0">
              <a:solidFill>
                <a:srgbClr val="00FF00"/>
              </a:solidFill>
            </a:endParaRPr>
          </a:p>
        </p:txBody>
      </p:sp>
      <p:sp>
        <p:nvSpPr>
          <p:cNvPr id="34836" name="Line 18"/>
          <p:cNvSpPr>
            <a:spLocks noChangeShapeType="1"/>
          </p:cNvSpPr>
          <p:nvPr/>
        </p:nvSpPr>
        <p:spPr bwMode="auto">
          <a:xfrm flipH="1">
            <a:off x="1439863" y="2427288"/>
            <a:ext cx="360362"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4837" name="Line 19"/>
          <p:cNvSpPr>
            <a:spLocks noChangeShapeType="1"/>
          </p:cNvSpPr>
          <p:nvPr/>
        </p:nvSpPr>
        <p:spPr bwMode="auto">
          <a:xfrm flipH="1">
            <a:off x="2303463" y="3111500"/>
            <a:ext cx="360362" cy="0"/>
          </a:xfrm>
          <a:prstGeom prst="line">
            <a:avLst/>
          </a:prstGeom>
          <a:noFill/>
          <a:ln w="38100">
            <a:solidFill>
              <a:srgbClr val="FF0000"/>
            </a:solidFill>
            <a:round/>
            <a:headEnd type="non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8560" name="Text Box 22"/>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34841" name="Line 23"/>
          <p:cNvSpPr>
            <a:spLocks noChangeShapeType="1"/>
          </p:cNvSpPr>
          <p:nvPr/>
        </p:nvSpPr>
        <p:spPr bwMode="auto">
          <a:xfrm>
            <a:off x="900113" y="209708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8562" name="Line 24"/>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85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83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483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484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8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34" grpId="0"/>
      <p:bldP spid="108557" grpId="0"/>
      <p:bldP spid="34836" grpId="0" animBg="1"/>
      <p:bldP spid="34837" grpId="0" animBg="1"/>
      <p:bldP spid="34841" grpId="0" animBg="1"/>
    </p:bldLst>
  </p:timing>
</p:sld>
</file>

<file path=ppt/slides/slide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957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A239503-A65D-40F2-8166-D8F56CB0ADCC}" type="slidenum">
              <a:rPr lang="de-DE" altLang="en-US" sz="1600" smtClean="0"/>
              <a:pPr>
                <a:spcBef>
                  <a:spcPct val="0"/>
                </a:spcBef>
                <a:buClrTx/>
                <a:buFontTx/>
                <a:buNone/>
              </a:pPr>
              <a:t>91</a:t>
            </a:fld>
            <a:r>
              <a:rPr lang="de-DE" altLang="en-US" sz="1600"/>
              <a:t> -</a:t>
            </a:r>
          </a:p>
        </p:txBody>
      </p:sp>
      <p:sp>
        <p:nvSpPr>
          <p:cNvPr id="109571" name="AutoShape 16"/>
          <p:cNvSpPr>
            <a:spLocks noChangeArrowheads="1"/>
          </p:cNvSpPr>
          <p:nvPr/>
        </p:nvSpPr>
        <p:spPr bwMode="auto">
          <a:xfrm>
            <a:off x="339725" y="4602163"/>
            <a:ext cx="8529638" cy="1600200"/>
          </a:xfrm>
          <a:prstGeom prst="roundRect">
            <a:avLst>
              <a:gd name="adj" fmla="val 12495"/>
            </a:avLst>
          </a:prstGeom>
          <a:solidFill>
            <a:srgbClr val="FFFF99"/>
          </a:solidFill>
          <a:ln w="50800">
            <a:solidFill>
              <a:srgbClr val="FF0000"/>
            </a:solidFill>
            <a:round/>
            <a:headEnd/>
            <a:tailEnd/>
          </a:ln>
        </p:spPr>
        <p:txBody>
          <a:bodyPr anchor="t" anchorCtr="0"/>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en-US" altLang="en-US" sz="2000" dirty="0">
                <a:solidFill>
                  <a:schemeClr val="bg2">
                    <a:lumMod val="50000"/>
                    <a:lumOff val="50000"/>
                  </a:schemeClr>
                </a:solidFill>
              </a:rPr>
              <a:t> Y           = c * Y + S</a:t>
            </a:r>
          </a:p>
          <a:p>
            <a:pPr eaLnBrk="1" hangingPunct="1">
              <a:spcBef>
                <a:spcPct val="0"/>
              </a:spcBef>
              <a:buClrTx/>
              <a:buNone/>
            </a:pPr>
            <a:r>
              <a:rPr lang="en-US" altLang="en-US" sz="2000" dirty="0">
                <a:solidFill>
                  <a:schemeClr val="bg2">
                    <a:lumMod val="50000"/>
                    <a:lumOff val="50000"/>
                  </a:schemeClr>
                </a:solidFill>
              </a:rPr>
              <a:t>Y - c * Y =             S</a:t>
            </a:r>
          </a:p>
          <a:p>
            <a:pPr eaLnBrk="1" hangingPunct="1">
              <a:spcBef>
                <a:spcPct val="0"/>
              </a:spcBef>
              <a:buClrTx/>
              <a:buNone/>
            </a:pPr>
            <a:r>
              <a:rPr lang="en-US" altLang="en-US" sz="2000" dirty="0">
                <a:solidFill>
                  <a:schemeClr val="bg2">
                    <a:lumMod val="50000"/>
                    <a:lumOff val="50000"/>
                  </a:schemeClr>
                </a:solidFill>
              </a:rPr>
              <a:t>Y * (1- c)  =           S</a:t>
            </a:r>
          </a:p>
          <a:p>
            <a:pPr eaLnBrk="1" hangingPunct="1">
              <a:spcBef>
                <a:spcPct val="0"/>
              </a:spcBef>
              <a:buClrTx/>
              <a:buNone/>
            </a:pPr>
            <a:r>
              <a:rPr lang="en-US" altLang="en-US" sz="2000" dirty="0">
                <a:solidFill>
                  <a:schemeClr val="bg2">
                    <a:lumMod val="50000"/>
                    <a:lumOff val="50000"/>
                  </a:schemeClr>
                </a:solidFill>
              </a:rPr>
              <a:t>Y * (1- c)  =           S(Y)</a:t>
            </a:r>
          </a:p>
          <a:p>
            <a:pPr eaLnBrk="1" hangingPunct="1">
              <a:spcBef>
                <a:spcPct val="0"/>
              </a:spcBef>
              <a:buClrTx/>
              <a:buNone/>
            </a:pPr>
            <a:endParaRPr lang="en-US" altLang="en-US" sz="2000" dirty="0">
              <a:solidFill>
                <a:schemeClr val="bg2">
                  <a:lumMod val="50000"/>
                  <a:lumOff val="50000"/>
                </a:schemeClr>
              </a:solidFill>
            </a:endParaRPr>
          </a:p>
          <a:p>
            <a:pPr eaLnBrk="1" hangingPunct="1">
              <a:spcBef>
                <a:spcPct val="0"/>
              </a:spcBef>
              <a:buClrTx/>
              <a:buNone/>
            </a:pPr>
            <a:endParaRPr lang="en-US" altLang="en-US" sz="2000" dirty="0">
              <a:solidFill>
                <a:schemeClr val="bg2">
                  <a:lumMod val="50000"/>
                  <a:lumOff val="50000"/>
                </a:schemeClr>
              </a:solidFill>
            </a:endParaRPr>
          </a:p>
          <a:p>
            <a:pPr eaLnBrk="1" hangingPunct="1">
              <a:spcBef>
                <a:spcPct val="0"/>
              </a:spcBef>
              <a:buClrTx/>
              <a:buFontTx/>
              <a:buNone/>
            </a:pPr>
            <a:endParaRPr lang="en-US" altLang="en-US" sz="2000" dirty="0">
              <a:solidFill>
                <a:schemeClr val="bg2">
                  <a:lumMod val="50000"/>
                  <a:lumOff val="50000"/>
                </a:schemeClr>
              </a:solidFill>
            </a:endParaRPr>
          </a:p>
        </p:txBody>
      </p:sp>
      <p:sp>
        <p:nvSpPr>
          <p:cNvPr id="109572"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86C5BFB-E828-4139-9B63-B8E1FBAF8F92}" type="slidenum">
              <a:rPr lang="de-DE" altLang="en-US" sz="1600" b="1"/>
              <a:pPr algn="r" eaLnBrk="1" hangingPunct="1">
                <a:spcBef>
                  <a:spcPct val="0"/>
                </a:spcBef>
                <a:buClrTx/>
                <a:buFontTx/>
                <a:buNone/>
              </a:pPr>
              <a:t>91</a:t>
            </a:fld>
            <a:r>
              <a:rPr lang="de-DE" altLang="en-US" sz="1600" b="1"/>
              <a:t> -</a:t>
            </a:r>
          </a:p>
        </p:txBody>
      </p:sp>
      <p:sp>
        <p:nvSpPr>
          <p:cNvPr id="109573" name="Fußzeilenplatzhalter 4"/>
          <p:cNvSpPr>
            <a:spLocks noGrp="1"/>
          </p:cNvSpPr>
          <p:nvPr>
            <p:ph type="ftr" sz="quarter" idx="11"/>
          </p:nvPr>
        </p:nvSpPr>
        <p:spPr>
          <a:xfrm>
            <a:off x="0" y="6381750"/>
            <a:ext cx="5653088"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graphicFrame>
        <p:nvGraphicFramePr>
          <p:cNvPr id="109574" name="Object 20"/>
          <p:cNvGraphicFramePr>
            <a:graphicFrameLocks/>
          </p:cNvGraphicFramePr>
          <p:nvPr/>
        </p:nvGraphicFramePr>
        <p:xfrm>
          <a:off x="4610100" y="1384300"/>
          <a:ext cx="3776663" cy="3116263"/>
        </p:xfrm>
        <a:graphic>
          <a:graphicData uri="http://schemas.openxmlformats.org/presentationml/2006/ole">
            <mc:AlternateContent xmlns:mc="http://schemas.openxmlformats.org/markup-compatibility/2006">
              <mc:Choice xmlns:v="urn:schemas-microsoft-com:vml" Requires="v">
                <p:oleObj spid="_x0000_s319412" name="Diagramm" r:id="rId4" imgW="7448702" imgH="5315102" progId="MSGraph.Chart.8">
                  <p:embed followColorScheme="full"/>
                </p:oleObj>
              </mc:Choice>
              <mc:Fallback>
                <p:oleObj name="Diagramm" r:id="rId4" imgW="7448702" imgH="5315102" progId="MSGraph.Chart.8">
                  <p:embed followColorScheme="full"/>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10100"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564290"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4.1.2. The </a:t>
            </a:r>
            <a:r>
              <a:rPr lang="de-DE" sz="2400" dirty="0" err="1"/>
              <a:t>Keynesian</a:t>
            </a:r>
            <a:r>
              <a:rPr lang="de-DE" sz="2400" dirty="0"/>
              <a:t> Model </a:t>
            </a:r>
            <a:r>
              <a:rPr lang="de-DE" sz="2400" dirty="0" err="1"/>
              <a:t>with</a:t>
            </a:r>
            <a:r>
              <a:rPr lang="de-DE" sz="2400" dirty="0"/>
              <a:t> Capital Market </a:t>
            </a:r>
          </a:p>
        </p:txBody>
      </p:sp>
      <p:graphicFrame>
        <p:nvGraphicFramePr>
          <p:cNvPr id="109576" name="Object 3"/>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319413" name="Diagramm" r:id="rId6" imgW="7438924" imgH="5314860" progId="MSGraph.Chart.8">
                  <p:embed followColorScheme="full"/>
                </p:oleObj>
              </mc:Choice>
              <mc:Fallback>
                <p:oleObj name="Diagramm" r:id="rId6" imgW="7438924" imgH="5314860" progId="MSGraph.Chart.8">
                  <p:embed followColorScheme="full"/>
                  <p:pic>
                    <p:nvPicPr>
                      <p:cNvPr id="0" nam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9577" name="Text Box 5"/>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09578" name="Line 6"/>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579" name="Text Box 7"/>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09580" name="Text Box 8"/>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09581" name="Line 9"/>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9582" name="Line 10"/>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9583" name="Line 11"/>
          <p:cNvSpPr>
            <a:spLocks noChangeShapeType="1"/>
          </p:cNvSpPr>
          <p:nvPr/>
        </p:nvSpPr>
        <p:spPr bwMode="auto">
          <a:xfrm flipV="1">
            <a:off x="4908550" y="267017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584" name="Line 12"/>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9585" name="Line 13"/>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9586" name="Text Box 15"/>
          <p:cNvSpPr txBox="1">
            <a:spLocks noChangeArrowheads="1"/>
          </p:cNvSpPr>
          <p:nvPr/>
        </p:nvSpPr>
        <p:spPr bwMode="auto">
          <a:xfrm>
            <a:off x="7410450" y="2509838"/>
            <a:ext cx="1619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0,5* Y</a:t>
            </a:r>
            <a:endParaRPr lang="el-GR" altLang="en-US" sz="1800">
              <a:solidFill>
                <a:srgbClr val="00FFFF"/>
              </a:solidFill>
            </a:endParaRPr>
          </a:p>
        </p:txBody>
      </p:sp>
      <p:sp>
        <p:nvSpPr>
          <p:cNvPr id="109588" name="Text Box 17"/>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09589" name="Text Box 18"/>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109590" name="Line 19"/>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5864" name="AutoShape 16"/>
          <p:cNvSpPr>
            <a:spLocks noChangeArrowheads="1"/>
          </p:cNvSpPr>
          <p:nvPr/>
        </p:nvSpPr>
        <p:spPr bwMode="auto">
          <a:xfrm>
            <a:off x="0" y="6321425"/>
            <a:ext cx="9144000" cy="473075"/>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Consequently, savings like consumption do not depend on the interest rate!</a:t>
            </a:r>
          </a:p>
        </p:txBody>
      </p:sp>
      <p:sp>
        <p:nvSpPr>
          <p:cNvPr id="109592" name="Line 16"/>
          <p:cNvSpPr>
            <a:spLocks noChangeShapeType="1"/>
          </p:cNvSpPr>
          <p:nvPr/>
        </p:nvSpPr>
        <p:spPr bwMode="auto">
          <a:xfrm flipV="1">
            <a:off x="4908550" y="16494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593" name="Text Box 21"/>
          <p:cNvSpPr txBox="1">
            <a:spLocks noChangeArrowheads="1"/>
          </p:cNvSpPr>
          <p:nvPr/>
        </p:nvSpPr>
        <p:spPr bwMode="auto">
          <a:xfrm>
            <a:off x="7423150" y="1497013"/>
            <a:ext cx="17716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a:t>
            </a:r>
            <a:r>
              <a:rPr lang="de-DE" altLang="en-US" sz="2000">
                <a:solidFill>
                  <a:srgbClr val="66FFFF"/>
                </a:solidFill>
              </a:rPr>
              <a:t>I(i, E(r</a:t>
            </a:r>
            <a:r>
              <a:rPr lang="de-DE" altLang="en-US" sz="2000" baseline="-25000">
                <a:solidFill>
                  <a:srgbClr val="66FFFF"/>
                </a:solidFill>
              </a:rPr>
              <a:t>1</a:t>
            </a:r>
            <a:r>
              <a:rPr lang="de-DE" altLang="en-US" sz="2000">
                <a:solidFill>
                  <a:srgbClr val="66FFFF"/>
                </a:solidFill>
              </a:rPr>
              <a:t>))</a:t>
            </a:r>
            <a:endParaRPr lang="el-GR" altLang="en-US" sz="2000">
              <a:solidFill>
                <a:srgbClr val="66FFFF"/>
              </a:solidFill>
            </a:endParaRPr>
          </a:p>
        </p:txBody>
      </p:sp>
      <p:sp>
        <p:nvSpPr>
          <p:cNvPr id="109594" name="Line 24"/>
          <p:cNvSpPr>
            <a:spLocks noChangeShapeType="1"/>
          </p:cNvSpPr>
          <p:nvPr/>
        </p:nvSpPr>
        <p:spPr bwMode="auto">
          <a:xfrm flipV="1">
            <a:off x="4895850" y="1927225"/>
            <a:ext cx="2009775" cy="2540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595" name="Line 25"/>
          <p:cNvSpPr>
            <a:spLocks noChangeShapeType="1"/>
          </p:cNvSpPr>
          <p:nvPr/>
        </p:nvSpPr>
        <p:spPr bwMode="auto">
          <a:xfrm rot="5400000" flipH="1">
            <a:off x="5885656" y="2942432"/>
            <a:ext cx="2052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596" name="Oval 17"/>
          <p:cNvSpPr>
            <a:spLocks noChangeArrowheads="1"/>
          </p:cNvSpPr>
          <p:nvPr/>
        </p:nvSpPr>
        <p:spPr bwMode="auto">
          <a:xfrm>
            <a:off x="6877050" y="18811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Tree>
    <p:extLst>
      <p:ext uri="{BB962C8B-B14F-4D97-AF65-F5344CB8AC3E}">
        <p14:creationId xmlns:p14="http://schemas.microsoft.com/office/powerpoint/2010/main" val="139148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957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957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957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9571">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8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4" grpId="0" animBg="1"/>
    </p:bldLst>
  </p:timing>
</p:sld>
</file>

<file path=ppt/slides/slide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957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DA239503-A65D-40F2-8166-D8F56CB0ADCC}" type="slidenum">
              <a:rPr lang="de-DE" altLang="en-US" sz="1600" smtClean="0"/>
              <a:pPr>
                <a:spcBef>
                  <a:spcPct val="0"/>
                </a:spcBef>
                <a:buClrTx/>
                <a:buFontTx/>
                <a:buNone/>
              </a:pPr>
              <a:t>92</a:t>
            </a:fld>
            <a:r>
              <a:rPr lang="de-DE" altLang="en-US" sz="1600"/>
              <a:t> -</a:t>
            </a:r>
          </a:p>
        </p:txBody>
      </p:sp>
      <p:sp>
        <p:nvSpPr>
          <p:cNvPr id="109572"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086C5BFB-E828-4139-9B63-B8E1FBAF8F92}" type="slidenum">
              <a:rPr lang="de-DE" altLang="en-US" sz="1600" b="1"/>
              <a:pPr algn="r" eaLnBrk="1" hangingPunct="1">
                <a:spcBef>
                  <a:spcPct val="0"/>
                </a:spcBef>
                <a:buClrTx/>
                <a:buFontTx/>
                <a:buNone/>
              </a:pPr>
              <a:t>92</a:t>
            </a:fld>
            <a:r>
              <a:rPr lang="de-DE" altLang="en-US" sz="1600" b="1"/>
              <a:t> -</a:t>
            </a:r>
          </a:p>
        </p:txBody>
      </p:sp>
      <p:sp>
        <p:nvSpPr>
          <p:cNvPr id="109573" name="Fußzeilenplatzhalter 4"/>
          <p:cNvSpPr>
            <a:spLocks noGrp="1"/>
          </p:cNvSpPr>
          <p:nvPr>
            <p:ph type="ftr" sz="quarter" idx="11"/>
          </p:nvPr>
        </p:nvSpPr>
        <p:spPr>
          <a:xfrm>
            <a:off x="0" y="6381750"/>
            <a:ext cx="5653088"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dirty="0"/>
              <a:t>Prof. Dr. Rainer Maurer</a:t>
            </a:r>
          </a:p>
        </p:txBody>
      </p:sp>
      <p:graphicFrame>
        <p:nvGraphicFramePr>
          <p:cNvPr id="109574" name="Object 20"/>
          <p:cNvGraphicFramePr>
            <a:graphicFrameLocks/>
          </p:cNvGraphicFramePr>
          <p:nvPr/>
        </p:nvGraphicFramePr>
        <p:xfrm>
          <a:off x="4610100" y="1384300"/>
          <a:ext cx="3776663" cy="3116263"/>
        </p:xfrm>
        <a:graphic>
          <a:graphicData uri="http://schemas.openxmlformats.org/presentationml/2006/ole">
            <mc:AlternateContent xmlns:mc="http://schemas.openxmlformats.org/markup-compatibility/2006">
              <mc:Choice xmlns:v="urn:schemas-microsoft-com:vml" Requires="v">
                <p:oleObj spid="_x0000_s330208" name="Diagramm" r:id="rId4" imgW="7448702" imgH="5315102" progId="MSGraph.Chart.8">
                  <p:embed followColorScheme="full"/>
                </p:oleObj>
              </mc:Choice>
              <mc:Fallback>
                <p:oleObj name="Diagramm" r:id="rId4" imgW="7448702" imgH="5315102" progId="MSGraph.Chart.8">
                  <p:embed followColorScheme="full"/>
                  <p:pic>
                    <p:nvPicPr>
                      <p:cNvPr id="109574" name="Object 2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10100"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564290"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4.1.2. The </a:t>
            </a:r>
            <a:r>
              <a:rPr lang="de-DE" sz="2400" dirty="0" err="1"/>
              <a:t>Keynesian</a:t>
            </a:r>
            <a:r>
              <a:rPr lang="de-DE" sz="2400" dirty="0"/>
              <a:t> Model </a:t>
            </a:r>
            <a:r>
              <a:rPr lang="de-DE" sz="2400" dirty="0" err="1"/>
              <a:t>with</a:t>
            </a:r>
            <a:r>
              <a:rPr lang="de-DE" sz="2400" dirty="0"/>
              <a:t> Capital Market </a:t>
            </a:r>
          </a:p>
        </p:txBody>
      </p:sp>
      <p:graphicFrame>
        <p:nvGraphicFramePr>
          <p:cNvPr id="109576" name="Object 3"/>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330209" name="Diagramm" r:id="rId6" imgW="7438924" imgH="5314860" progId="MSGraph.Chart.8">
                  <p:embed followColorScheme="full"/>
                </p:oleObj>
              </mc:Choice>
              <mc:Fallback>
                <p:oleObj name="Diagramm" r:id="rId6" imgW="7438924" imgH="5314860" progId="MSGraph.Chart.8">
                  <p:embed followColorScheme="full"/>
                  <p:pic>
                    <p:nvPicPr>
                      <p:cNvPr id="109576"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09577" name="Text Box 5"/>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09578" name="Line 6"/>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579" name="Text Box 7"/>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09580" name="Text Box 8"/>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09581" name="Line 9"/>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9582" name="Line 10"/>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9583" name="Line 11"/>
          <p:cNvSpPr>
            <a:spLocks noChangeShapeType="1"/>
          </p:cNvSpPr>
          <p:nvPr/>
        </p:nvSpPr>
        <p:spPr bwMode="auto">
          <a:xfrm flipV="1">
            <a:off x="4908550" y="267017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584" name="Line 12"/>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9585" name="Line 13"/>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09586" name="Text Box 15"/>
          <p:cNvSpPr txBox="1">
            <a:spLocks noChangeArrowheads="1"/>
          </p:cNvSpPr>
          <p:nvPr/>
        </p:nvSpPr>
        <p:spPr bwMode="auto">
          <a:xfrm>
            <a:off x="7410450" y="2509838"/>
            <a:ext cx="1619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0,5* Y</a:t>
            </a:r>
            <a:endParaRPr lang="el-GR" altLang="en-US" sz="1800">
              <a:solidFill>
                <a:srgbClr val="00FFFF"/>
              </a:solidFill>
            </a:endParaRPr>
          </a:p>
        </p:txBody>
      </p:sp>
      <p:sp>
        <p:nvSpPr>
          <p:cNvPr id="109588" name="Text Box 17"/>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09589" name="Text Box 18"/>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109590" name="Line 19"/>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592" name="Line 16"/>
          <p:cNvSpPr>
            <a:spLocks noChangeShapeType="1"/>
          </p:cNvSpPr>
          <p:nvPr/>
        </p:nvSpPr>
        <p:spPr bwMode="auto">
          <a:xfrm flipV="1">
            <a:off x="4908550" y="16494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593" name="Text Box 21"/>
          <p:cNvSpPr txBox="1">
            <a:spLocks noChangeArrowheads="1"/>
          </p:cNvSpPr>
          <p:nvPr/>
        </p:nvSpPr>
        <p:spPr bwMode="auto">
          <a:xfrm>
            <a:off x="7423150" y="1497013"/>
            <a:ext cx="17716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a:t>
            </a:r>
            <a:r>
              <a:rPr lang="de-DE" altLang="en-US" sz="2000">
                <a:solidFill>
                  <a:srgbClr val="66FFFF"/>
                </a:solidFill>
              </a:rPr>
              <a:t>I(i, E(r</a:t>
            </a:r>
            <a:r>
              <a:rPr lang="de-DE" altLang="en-US" sz="2000" baseline="-25000">
                <a:solidFill>
                  <a:srgbClr val="66FFFF"/>
                </a:solidFill>
              </a:rPr>
              <a:t>1</a:t>
            </a:r>
            <a:r>
              <a:rPr lang="de-DE" altLang="en-US" sz="2000">
                <a:solidFill>
                  <a:srgbClr val="66FFFF"/>
                </a:solidFill>
              </a:rPr>
              <a:t>))</a:t>
            </a:r>
            <a:endParaRPr lang="el-GR" altLang="en-US" sz="2000">
              <a:solidFill>
                <a:srgbClr val="66FFFF"/>
              </a:solidFill>
            </a:endParaRPr>
          </a:p>
        </p:txBody>
      </p:sp>
      <p:sp>
        <p:nvSpPr>
          <p:cNvPr id="109594" name="Line 24"/>
          <p:cNvSpPr>
            <a:spLocks noChangeShapeType="1"/>
          </p:cNvSpPr>
          <p:nvPr/>
        </p:nvSpPr>
        <p:spPr bwMode="auto">
          <a:xfrm flipV="1">
            <a:off x="4895850" y="1927225"/>
            <a:ext cx="2009775" cy="2540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595" name="Line 25"/>
          <p:cNvSpPr>
            <a:spLocks noChangeShapeType="1"/>
          </p:cNvSpPr>
          <p:nvPr/>
        </p:nvSpPr>
        <p:spPr bwMode="auto">
          <a:xfrm rot="5400000" flipH="1">
            <a:off x="5885656" y="2942432"/>
            <a:ext cx="2052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09596" name="Oval 17"/>
          <p:cNvSpPr>
            <a:spLocks noChangeArrowheads="1"/>
          </p:cNvSpPr>
          <p:nvPr/>
        </p:nvSpPr>
        <p:spPr bwMode="auto">
          <a:xfrm>
            <a:off x="6877050" y="18811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35871" name="Line 26"/>
          <p:cNvSpPr>
            <a:spLocks noChangeShapeType="1"/>
          </p:cNvSpPr>
          <p:nvPr/>
        </p:nvSpPr>
        <p:spPr bwMode="auto">
          <a:xfrm flipV="1">
            <a:off x="1771650"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35872" name="Oval 27"/>
          <p:cNvSpPr>
            <a:spLocks noChangeArrowheads="1"/>
          </p:cNvSpPr>
          <p:nvPr/>
        </p:nvSpPr>
        <p:spPr bwMode="auto">
          <a:xfrm>
            <a:off x="1733550" y="22098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35873" name="Text Box 28"/>
          <p:cNvSpPr txBox="1">
            <a:spLocks noChangeArrowheads="1"/>
          </p:cNvSpPr>
          <p:nvPr/>
        </p:nvSpPr>
        <p:spPr bwMode="auto">
          <a:xfrm>
            <a:off x="792163" y="4286250"/>
            <a:ext cx="1835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a:solidFill>
                  <a:srgbClr val="66FFFF"/>
                </a:solidFill>
              </a:rPr>
              <a:t>S= 15 = 0,5*30</a:t>
            </a:r>
            <a:endParaRPr lang="el-GR" altLang="en-US" sz="1800" dirty="0">
              <a:solidFill>
                <a:srgbClr val="66FFFF"/>
              </a:solidFill>
            </a:endParaRPr>
          </a:p>
        </p:txBody>
      </p:sp>
      <p:sp>
        <p:nvSpPr>
          <p:cNvPr id="35874" name="AutoShape 29"/>
          <p:cNvSpPr>
            <a:spLocks/>
          </p:cNvSpPr>
          <p:nvPr/>
        </p:nvSpPr>
        <p:spPr bwMode="auto">
          <a:xfrm rot="-5400000">
            <a:off x="1150938" y="3609975"/>
            <a:ext cx="254000" cy="971550"/>
          </a:xfrm>
          <a:prstGeom prst="leftBrace">
            <a:avLst>
              <a:gd name="adj1" fmla="val 3187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35875" name="Text Box 30"/>
          <p:cNvSpPr txBox="1">
            <a:spLocks noChangeArrowheads="1"/>
          </p:cNvSpPr>
          <p:nvPr/>
        </p:nvSpPr>
        <p:spPr bwMode="auto">
          <a:xfrm>
            <a:off x="1887538" y="1622425"/>
            <a:ext cx="1568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dirty="0">
                <a:solidFill>
                  <a:srgbClr val="66FFFF"/>
                </a:solidFill>
              </a:rPr>
              <a:t>S(Y) = 0,5*Y</a:t>
            </a:r>
            <a:endParaRPr lang="el-GR" altLang="en-US" sz="1800" dirty="0">
              <a:solidFill>
                <a:srgbClr val="66FFFF"/>
              </a:solidFill>
            </a:endParaRPr>
          </a:p>
        </p:txBody>
      </p:sp>
      <p:sp>
        <p:nvSpPr>
          <p:cNvPr id="35876" name="Text Box 28"/>
          <p:cNvSpPr txBox="1">
            <a:spLocks noChangeArrowheads="1"/>
          </p:cNvSpPr>
          <p:nvPr/>
        </p:nvSpPr>
        <p:spPr bwMode="auto">
          <a:xfrm>
            <a:off x="5429250" y="4224338"/>
            <a:ext cx="971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 = 30</a:t>
            </a:r>
            <a:endParaRPr lang="el-GR" altLang="en-US" sz="1800">
              <a:solidFill>
                <a:srgbClr val="66FFFF"/>
              </a:solidFill>
            </a:endParaRPr>
          </a:p>
        </p:txBody>
      </p:sp>
      <p:sp>
        <p:nvSpPr>
          <p:cNvPr id="35877" name="AutoShape 29"/>
          <p:cNvSpPr>
            <a:spLocks/>
          </p:cNvSpPr>
          <p:nvPr/>
        </p:nvSpPr>
        <p:spPr bwMode="auto">
          <a:xfrm rot="-5400000">
            <a:off x="5819775" y="3071813"/>
            <a:ext cx="177800" cy="2000250"/>
          </a:xfrm>
          <a:prstGeom prst="leftBrace">
            <a:avLst>
              <a:gd name="adj1" fmla="val 93750"/>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36" name="AutoShape 16">
            <a:extLst>
              <a:ext uri="{FF2B5EF4-FFF2-40B4-BE49-F238E27FC236}">
                <a16:creationId xmlns:a16="http://schemas.microsoft.com/office/drawing/2014/main" id="{04E158D5-FE09-4FF9-B6CB-65A70C8FCD23}"/>
              </a:ext>
            </a:extLst>
          </p:cNvPr>
          <p:cNvSpPr>
            <a:spLocks noChangeArrowheads="1"/>
          </p:cNvSpPr>
          <p:nvPr/>
        </p:nvSpPr>
        <p:spPr bwMode="auto">
          <a:xfrm>
            <a:off x="312738" y="4625975"/>
            <a:ext cx="8529637" cy="1600200"/>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If for example household income is </a:t>
            </a:r>
            <a:r>
              <a:rPr lang="en-US" altLang="en-US" sz="2000" dirty="0">
                <a:solidFill>
                  <a:srgbClr val="FF0000"/>
                </a:solidFill>
              </a:rPr>
              <a:t>Y = 30 </a:t>
            </a:r>
            <a:r>
              <a:rPr lang="en-US" altLang="en-US" sz="2000" dirty="0">
                <a:solidFill>
                  <a:schemeClr val="bg1"/>
                </a:solidFill>
              </a:rPr>
              <a:t>and the consumption ratio is  </a:t>
            </a:r>
            <a:r>
              <a:rPr lang="en-US" altLang="en-US" sz="2000" dirty="0">
                <a:solidFill>
                  <a:srgbClr val="FF0000"/>
                </a:solidFill>
              </a:rPr>
              <a:t>c = 50%</a:t>
            </a:r>
            <a:r>
              <a:rPr lang="en-US" altLang="en-US" sz="2000" dirty="0">
                <a:solidFill>
                  <a:schemeClr val="bg1"/>
                </a:solidFill>
              </a:rPr>
              <a:t> household savings equal </a:t>
            </a:r>
          </a:p>
          <a:p>
            <a:pPr algn="ctr" eaLnBrk="1" hangingPunct="1">
              <a:spcBef>
                <a:spcPct val="0"/>
              </a:spcBef>
              <a:buClrTx/>
              <a:buFontTx/>
              <a:buNone/>
            </a:pPr>
            <a:r>
              <a:rPr lang="en-US" altLang="en-US" sz="2000" dirty="0">
                <a:solidFill>
                  <a:schemeClr val="bg1"/>
                </a:solidFill>
              </a:rPr>
              <a:t> </a:t>
            </a:r>
            <a:r>
              <a:rPr lang="en-US" altLang="en-US" sz="2000" dirty="0">
                <a:solidFill>
                  <a:srgbClr val="FF0000"/>
                </a:solidFill>
              </a:rPr>
              <a:t>S(Y) = Y – C(Y)    =    30 – 0,5 * 30 = 15</a:t>
            </a:r>
          </a:p>
        </p:txBody>
      </p:sp>
    </p:spTree>
    <p:extLst>
      <p:ext uri="{BB962C8B-B14F-4D97-AF65-F5344CB8AC3E}">
        <p14:creationId xmlns:p14="http://schemas.microsoft.com/office/powerpoint/2010/main" val="8251908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87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587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587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587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587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587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58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71" grpId="0" animBg="1"/>
      <p:bldP spid="35872" grpId="0" animBg="1"/>
      <p:bldP spid="35873" grpId="0"/>
      <p:bldP spid="35874" grpId="0" animBg="1"/>
      <p:bldP spid="35875" grpId="0"/>
      <p:bldP spid="35876" grpId="0"/>
      <p:bldP spid="35877" grpId="0" animBg="1"/>
    </p:bldLst>
  </p:timing>
</p:sld>
</file>

<file path=ppt/slides/slide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059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047976C3-B22D-4B73-BC72-0121A25D2818}" type="slidenum">
              <a:rPr lang="de-DE" altLang="en-US" sz="1600" smtClean="0"/>
              <a:pPr>
                <a:spcBef>
                  <a:spcPct val="0"/>
                </a:spcBef>
                <a:buClrTx/>
                <a:buFontTx/>
                <a:buNone/>
              </a:pPr>
              <a:t>93</a:t>
            </a:fld>
            <a:r>
              <a:rPr lang="de-DE" altLang="en-US" sz="1600"/>
              <a:t> -</a:t>
            </a:r>
          </a:p>
        </p:txBody>
      </p:sp>
      <p:sp>
        <p:nvSpPr>
          <p:cNvPr id="11059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B9479C2F-1D14-4067-94B1-443A943A18C4}" type="slidenum">
              <a:rPr lang="de-DE" altLang="en-US" sz="1600" b="1"/>
              <a:pPr algn="r" eaLnBrk="1" hangingPunct="1">
                <a:spcBef>
                  <a:spcPct val="0"/>
                </a:spcBef>
                <a:buClrTx/>
                <a:buFontTx/>
                <a:buNone/>
              </a:pPr>
              <a:t>93</a:t>
            </a:fld>
            <a:r>
              <a:rPr lang="de-DE" altLang="en-US" sz="1600" b="1"/>
              <a:t> -</a:t>
            </a:r>
          </a:p>
        </p:txBody>
      </p:sp>
      <p:sp>
        <p:nvSpPr>
          <p:cNvPr id="110596" name="Fußzeilenplatzhalter 4"/>
          <p:cNvSpPr txBox="1">
            <a:spLocks noGrp="1"/>
          </p:cNvSpPr>
          <p:nvPr/>
        </p:nvSpPr>
        <p:spPr bwMode="auto">
          <a:xfrm>
            <a:off x="0" y="6381750"/>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graphicFrame>
        <p:nvGraphicFramePr>
          <p:cNvPr id="110597" name="Object 20"/>
          <p:cNvGraphicFramePr>
            <a:graphicFrameLocks/>
          </p:cNvGraphicFramePr>
          <p:nvPr/>
        </p:nvGraphicFramePr>
        <p:xfrm>
          <a:off x="4610100" y="1384300"/>
          <a:ext cx="3776663" cy="3116263"/>
        </p:xfrm>
        <a:graphic>
          <a:graphicData uri="http://schemas.openxmlformats.org/presentationml/2006/ole">
            <mc:AlternateContent xmlns:mc="http://schemas.openxmlformats.org/markup-compatibility/2006">
              <mc:Choice xmlns:v="urn:schemas-microsoft-com:vml" Requires="v">
                <p:oleObj spid="_x0000_s111579" name="Diagramm" r:id="rId4" imgW="7448702" imgH="5315102" progId="MSGraph.Chart.8">
                  <p:embed followColorScheme="full"/>
                </p:oleObj>
              </mc:Choice>
              <mc:Fallback>
                <p:oleObj name="Diagramm" r:id="rId4" imgW="7448702" imgH="5315102" progId="MSGraph.Chart.8">
                  <p:embed followColorScheme="full"/>
                  <p:pic>
                    <p:nvPicPr>
                      <p:cNvPr id="0" name="Object 2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10100"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7564290" name="Rectangle 2"/>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4.1.2. The </a:t>
            </a:r>
            <a:r>
              <a:rPr lang="de-DE" sz="2400" dirty="0" err="1"/>
              <a:t>Keynesian</a:t>
            </a:r>
            <a:r>
              <a:rPr lang="de-DE" sz="2400" dirty="0"/>
              <a:t> Model </a:t>
            </a:r>
            <a:r>
              <a:rPr lang="de-DE" sz="2400" dirty="0" err="1"/>
              <a:t>with</a:t>
            </a:r>
            <a:r>
              <a:rPr lang="de-DE" sz="2400" dirty="0"/>
              <a:t> Capital Market </a:t>
            </a:r>
          </a:p>
        </p:txBody>
      </p:sp>
      <p:graphicFrame>
        <p:nvGraphicFramePr>
          <p:cNvPr id="110599" name="Object 3"/>
          <p:cNvGraphicFramePr>
            <a:graphicFrameLocks/>
          </p:cNvGraphicFramePr>
          <p:nvPr/>
        </p:nvGraphicFramePr>
        <p:xfrm>
          <a:off x="434975" y="1384300"/>
          <a:ext cx="3776663" cy="3116263"/>
        </p:xfrm>
        <a:graphic>
          <a:graphicData uri="http://schemas.openxmlformats.org/presentationml/2006/ole">
            <mc:AlternateContent xmlns:mc="http://schemas.openxmlformats.org/markup-compatibility/2006">
              <mc:Choice xmlns:v="urn:schemas-microsoft-com:vml" Requires="v">
                <p:oleObj spid="_x0000_s111580" name="Diagramm" r:id="rId6" imgW="7438924" imgH="5314860" progId="MSGraph.Chart.8">
                  <p:embed followColorScheme="full"/>
                </p:oleObj>
              </mc:Choice>
              <mc:Fallback>
                <p:oleObj name="Diagramm" r:id="rId6" imgW="7438924" imgH="5314860" progId="MSGraph.Chart.8">
                  <p:embed followColorScheme="full"/>
                  <p:pic>
                    <p:nvPicPr>
                      <p:cNvPr id="0" name="Object 3"/>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349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0600" name="Text Box 5"/>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10601" name="Line 6"/>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0602" name="Text Box 7"/>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10603" name="Text Box 8"/>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10604" name="Line 9"/>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0605" name="Line 10"/>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0606" name="Line 11"/>
          <p:cNvSpPr>
            <a:spLocks noChangeShapeType="1"/>
          </p:cNvSpPr>
          <p:nvPr/>
        </p:nvSpPr>
        <p:spPr bwMode="auto">
          <a:xfrm flipV="1">
            <a:off x="4908550" y="267017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0607" name="Line 12"/>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0608" name="Line 13"/>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0609" name="Text Box 14"/>
          <p:cNvSpPr txBox="1">
            <a:spLocks noChangeArrowheads="1"/>
          </p:cNvSpPr>
          <p:nvPr/>
        </p:nvSpPr>
        <p:spPr bwMode="auto">
          <a:xfrm>
            <a:off x="209550" y="2078038"/>
            <a:ext cx="527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110610" name="Text Box 15"/>
          <p:cNvSpPr txBox="1">
            <a:spLocks noChangeArrowheads="1"/>
          </p:cNvSpPr>
          <p:nvPr/>
        </p:nvSpPr>
        <p:spPr bwMode="auto">
          <a:xfrm>
            <a:off x="7410450" y="2509838"/>
            <a:ext cx="1619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0,5* Y</a:t>
            </a:r>
            <a:endParaRPr lang="el-GR" altLang="en-US" sz="1800">
              <a:solidFill>
                <a:srgbClr val="00FFFF"/>
              </a:solidFill>
            </a:endParaRPr>
          </a:p>
        </p:txBody>
      </p:sp>
      <p:sp>
        <p:nvSpPr>
          <p:cNvPr id="110611" name="AutoShape 16"/>
          <p:cNvSpPr>
            <a:spLocks noChangeArrowheads="1"/>
          </p:cNvSpPr>
          <p:nvPr/>
        </p:nvSpPr>
        <p:spPr bwMode="auto">
          <a:xfrm>
            <a:off x="325438" y="4816475"/>
            <a:ext cx="8529637" cy="1600200"/>
          </a:xfrm>
          <a:prstGeom prst="roundRect">
            <a:avLst>
              <a:gd name="adj" fmla="val 12495"/>
            </a:avLst>
          </a:prstGeom>
          <a:solidFill>
            <a:srgbClr val="FFFF99"/>
          </a:solidFill>
          <a:ln w="50800">
            <a:solidFill>
              <a:srgbClr val="FF0000"/>
            </a:solidFill>
            <a:round/>
            <a:headEnd/>
            <a:tailEnd/>
          </a:ln>
        </p:spPr>
        <p:txBody>
          <a:bodyPr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As the capital market diagram now shows, at the resulting interest rate </a:t>
            </a:r>
            <a:r>
              <a:rPr lang="en-US" altLang="en-US" sz="2000" dirty="0" err="1">
                <a:solidFill>
                  <a:schemeClr val="bg1"/>
                </a:solidFill>
              </a:rPr>
              <a:t>i</a:t>
            </a:r>
            <a:r>
              <a:rPr lang="en-US" altLang="en-US" sz="2000" baseline="-25000" dirty="0" err="1">
                <a:solidFill>
                  <a:schemeClr val="bg1"/>
                </a:solidFill>
              </a:rPr>
              <a:t>1</a:t>
            </a:r>
            <a:r>
              <a:rPr lang="en-US" altLang="en-US" sz="2000" dirty="0">
                <a:solidFill>
                  <a:schemeClr val="bg1"/>
                </a:solidFill>
              </a:rPr>
              <a:t> the demand for investment goods equals </a:t>
            </a:r>
            <a:r>
              <a:rPr lang="en-US" altLang="en-US" sz="2000" dirty="0" err="1">
                <a:solidFill>
                  <a:srgbClr val="FF0000"/>
                </a:solidFill>
              </a:rPr>
              <a:t>I</a:t>
            </a:r>
            <a:r>
              <a:rPr lang="en-US" altLang="en-US" sz="2000" baseline="-25000" dirty="0" err="1">
                <a:solidFill>
                  <a:srgbClr val="FF0000"/>
                </a:solidFill>
              </a:rPr>
              <a:t>1</a:t>
            </a:r>
            <a:r>
              <a:rPr lang="en-US" altLang="en-US" sz="2000" baseline="-25000" dirty="0">
                <a:solidFill>
                  <a:srgbClr val="FF0000"/>
                </a:solidFill>
              </a:rPr>
              <a:t> </a:t>
            </a:r>
            <a:r>
              <a:rPr lang="en-US" altLang="en-US" sz="2000" dirty="0">
                <a:solidFill>
                  <a:srgbClr val="FF0000"/>
                </a:solidFill>
              </a:rPr>
              <a:t>= 15</a:t>
            </a:r>
            <a:r>
              <a:rPr lang="en-US" altLang="en-US" sz="2000" dirty="0">
                <a:solidFill>
                  <a:schemeClr val="bg1"/>
                </a:solidFill>
              </a:rPr>
              <a:t> too, so that the resulting equilibrium income is indeed equal to </a:t>
            </a:r>
            <a:r>
              <a:rPr lang="en-US" altLang="en-US" sz="2000" dirty="0">
                <a:solidFill>
                  <a:srgbClr val="FF0000"/>
                </a:solidFill>
              </a:rPr>
              <a:t>Y=30</a:t>
            </a:r>
            <a:r>
              <a:rPr lang="en-US" altLang="en-US" sz="2000" dirty="0">
                <a:solidFill>
                  <a:schemeClr val="bg1"/>
                </a:solidFill>
              </a:rPr>
              <a:t>. This somewhat astonishing result is </a:t>
            </a:r>
            <a:r>
              <a:rPr lang="en-US" altLang="en-US" sz="2000" dirty="0">
                <a:solidFill>
                  <a:srgbClr val="FF0000"/>
                </a:solidFill>
              </a:rPr>
              <a:t>not due to chance</a:t>
            </a:r>
            <a:r>
              <a:rPr lang="en-US" altLang="en-US" sz="2000" dirty="0">
                <a:solidFill>
                  <a:schemeClr val="bg1"/>
                </a:solidFill>
              </a:rPr>
              <a:t> but a consequence of a mathematical law</a:t>
            </a:r>
          </a:p>
          <a:p>
            <a:pPr algn="ctr" eaLnBrk="1" hangingPunct="1">
              <a:spcBef>
                <a:spcPct val="0"/>
              </a:spcBef>
              <a:buClrTx/>
              <a:buFontTx/>
              <a:buNone/>
            </a:pPr>
            <a:r>
              <a:rPr lang="en-US" altLang="en-US" sz="2000" dirty="0">
                <a:solidFill>
                  <a:schemeClr val="bg1"/>
                </a:solidFill>
              </a:rPr>
              <a:t>called “</a:t>
            </a:r>
            <a:r>
              <a:rPr lang="en-US" altLang="en-US" sz="2000" dirty="0">
                <a:solidFill>
                  <a:srgbClr val="FF0000"/>
                </a:solidFill>
              </a:rPr>
              <a:t>Walras’ Law</a:t>
            </a:r>
            <a:r>
              <a:rPr lang="en-US" altLang="en-US" sz="2000" dirty="0">
                <a:solidFill>
                  <a:schemeClr val="bg1"/>
                </a:solidFill>
              </a:rPr>
              <a:t>”.</a:t>
            </a:r>
            <a:endParaRPr lang="en-US" altLang="en-US" sz="2000" dirty="0">
              <a:solidFill>
                <a:srgbClr val="FF0000"/>
              </a:solidFill>
            </a:endParaRPr>
          </a:p>
        </p:txBody>
      </p:sp>
      <p:sp>
        <p:nvSpPr>
          <p:cNvPr id="110612" name="Text Box 17"/>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10613" name="Text Box 18"/>
          <p:cNvSpPr txBox="1">
            <a:spLocks noChangeArrowheads="1"/>
          </p:cNvSpPr>
          <p:nvPr/>
        </p:nvSpPr>
        <p:spPr bwMode="auto">
          <a:xfrm>
            <a:off x="3097213" y="29591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110614" name="Line 19"/>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0615" name="Line 16"/>
          <p:cNvSpPr>
            <a:spLocks noChangeShapeType="1"/>
          </p:cNvSpPr>
          <p:nvPr/>
        </p:nvSpPr>
        <p:spPr bwMode="auto">
          <a:xfrm flipV="1">
            <a:off x="4908550" y="16494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0616" name="Text Box 21"/>
          <p:cNvSpPr txBox="1">
            <a:spLocks noChangeArrowheads="1"/>
          </p:cNvSpPr>
          <p:nvPr/>
        </p:nvSpPr>
        <p:spPr bwMode="auto">
          <a:xfrm>
            <a:off x="7423150" y="1497013"/>
            <a:ext cx="17716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a:t>
            </a:r>
            <a:r>
              <a:rPr lang="de-DE" altLang="en-US" sz="2000">
                <a:solidFill>
                  <a:srgbClr val="66FFFF"/>
                </a:solidFill>
              </a:rPr>
              <a:t>I(i, E(r</a:t>
            </a:r>
            <a:r>
              <a:rPr lang="de-DE" altLang="en-US" sz="2000" baseline="-25000">
                <a:solidFill>
                  <a:srgbClr val="66FFFF"/>
                </a:solidFill>
              </a:rPr>
              <a:t>1</a:t>
            </a:r>
            <a:r>
              <a:rPr lang="de-DE" altLang="en-US" sz="2000">
                <a:solidFill>
                  <a:srgbClr val="66FFFF"/>
                </a:solidFill>
              </a:rPr>
              <a:t>))</a:t>
            </a:r>
            <a:endParaRPr lang="el-GR" altLang="en-US" sz="2000">
              <a:solidFill>
                <a:srgbClr val="66FFFF"/>
              </a:solidFill>
            </a:endParaRPr>
          </a:p>
        </p:txBody>
      </p:sp>
      <p:sp>
        <p:nvSpPr>
          <p:cNvPr id="110617" name="Line 24"/>
          <p:cNvSpPr>
            <a:spLocks noChangeShapeType="1"/>
          </p:cNvSpPr>
          <p:nvPr/>
        </p:nvSpPr>
        <p:spPr bwMode="auto">
          <a:xfrm flipV="1">
            <a:off x="4895850" y="1927225"/>
            <a:ext cx="2009775"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0618" name="Line 25"/>
          <p:cNvSpPr>
            <a:spLocks noChangeShapeType="1"/>
          </p:cNvSpPr>
          <p:nvPr/>
        </p:nvSpPr>
        <p:spPr bwMode="auto">
          <a:xfrm rot="5400000" flipH="1">
            <a:off x="5885656" y="2942432"/>
            <a:ext cx="2052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0619" name="Oval 17"/>
          <p:cNvSpPr>
            <a:spLocks noChangeArrowheads="1"/>
          </p:cNvSpPr>
          <p:nvPr/>
        </p:nvSpPr>
        <p:spPr bwMode="auto">
          <a:xfrm>
            <a:off x="6877050" y="18811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0620" name="Line 26"/>
          <p:cNvSpPr>
            <a:spLocks noChangeShapeType="1"/>
          </p:cNvSpPr>
          <p:nvPr/>
        </p:nvSpPr>
        <p:spPr bwMode="auto">
          <a:xfrm flipV="1">
            <a:off x="1771650"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0621" name="Oval 27"/>
          <p:cNvSpPr>
            <a:spLocks noChangeArrowheads="1"/>
          </p:cNvSpPr>
          <p:nvPr/>
        </p:nvSpPr>
        <p:spPr bwMode="auto">
          <a:xfrm>
            <a:off x="1733550" y="22098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0622" name="Text Box 30"/>
          <p:cNvSpPr txBox="1">
            <a:spLocks noChangeArrowheads="1"/>
          </p:cNvSpPr>
          <p:nvPr/>
        </p:nvSpPr>
        <p:spPr bwMode="auto">
          <a:xfrm>
            <a:off x="1887538" y="1622425"/>
            <a:ext cx="1568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 = 0,5*Y</a:t>
            </a:r>
            <a:endParaRPr lang="el-GR" altLang="en-US" sz="1800">
              <a:solidFill>
                <a:srgbClr val="66FFFF"/>
              </a:solidFill>
            </a:endParaRPr>
          </a:p>
        </p:txBody>
      </p:sp>
      <p:sp>
        <p:nvSpPr>
          <p:cNvPr id="110623" name="Line 30"/>
          <p:cNvSpPr>
            <a:spLocks noChangeShapeType="1"/>
          </p:cNvSpPr>
          <p:nvPr/>
        </p:nvSpPr>
        <p:spPr bwMode="auto">
          <a:xfrm flipV="1">
            <a:off x="792163" y="2263775"/>
            <a:ext cx="984250" cy="317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993314" name="Text Box 28"/>
          <p:cNvSpPr txBox="1">
            <a:spLocks noChangeArrowheads="1"/>
          </p:cNvSpPr>
          <p:nvPr/>
        </p:nvSpPr>
        <p:spPr bwMode="auto">
          <a:xfrm>
            <a:off x="842963" y="4286250"/>
            <a:ext cx="844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r>
              <a:rPr lang="de-DE" altLang="en-US" sz="1800">
                <a:solidFill>
                  <a:srgbClr val="66FFFF"/>
                </a:solidFill>
              </a:rPr>
              <a:t> = 15</a:t>
            </a:r>
            <a:endParaRPr lang="el-GR" altLang="en-US" sz="1800">
              <a:solidFill>
                <a:srgbClr val="66FFFF"/>
              </a:solidFill>
            </a:endParaRPr>
          </a:p>
        </p:txBody>
      </p:sp>
      <p:sp>
        <p:nvSpPr>
          <p:cNvPr id="993315" name="AutoShape 29"/>
          <p:cNvSpPr>
            <a:spLocks/>
          </p:cNvSpPr>
          <p:nvPr/>
        </p:nvSpPr>
        <p:spPr bwMode="auto">
          <a:xfrm rot="-5400000">
            <a:off x="1150938" y="3609975"/>
            <a:ext cx="254000" cy="971550"/>
          </a:xfrm>
          <a:prstGeom prst="leftBrace">
            <a:avLst>
              <a:gd name="adj1" fmla="val 3187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93316" name="Text Box 28"/>
          <p:cNvSpPr txBox="1">
            <a:spLocks noChangeArrowheads="1"/>
          </p:cNvSpPr>
          <p:nvPr/>
        </p:nvSpPr>
        <p:spPr bwMode="auto">
          <a:xfrm>
            <a:off x="3803650" y="3436938"/>
            <a:ext cx="806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 = 15</a:t>
            </a:r>
            <a:endParaRPr lang="el-GR" altLang="en-US" sz="1800">
              <a:solidFill>
                <a:srgbClr val="66FFFF"/>
              </a:solidFill>
            </a:endParaRPr>
          </a:p>
        </p:txBody>
      </p:sp>
      <p:sp>
        <p:nvSpPr>
          <p:cNvPr id="993317" name="AutoShape 29"/>
          <p:cNvSpPr>
            <a:spLocks/>
          </p:cNvSpPr>
          <p:nvPr/>
        </p:nvSpPr>
        <p:spPr bwMode="auto">
          <a:xfrm>
            <a:off x="4568825" y="2976563"/>
            <a:ext cx="254000" cy="971550"/>
          </a:xfrm>
          <a:prstGeom prst="leftBrace">
            <a:avLst>
              <a:gd name="adj1" fmla="val 31875"/>
              <a:gd name="adj2" fmla="val 66995"/>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993318" name="Line 24"/>
          <p:cNvSpPr>
            <a:spLocks noChangeShapeType="1"/>
          </p:cNvSpPr>
          <p:nvPr/>
        </p:nvSpPr>
        <p:spPr bwMode="auto">
          <a:xfrm flipV="1">
            <a:off x="1697038" y="3732213"/>
            <a:ext cx="2162175" cy="723900"/>
          </a:xfrm>
          <a:prstGeom prst="line">
            <a:avLst/>
          </a:prstGeom>
          <a:noFill/>
          <a:ln w="38100">
            <a:solidFill>
              <a:srgbClr val="FFFF00"/>
            </a:solidFill>
            <a:prstDash val="sysDot"/>
            <a:round/>
            <a:headEnd type="triangle" w="med" len="lg"/>
            <a:tailEnd type="triangl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06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060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062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9331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933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93318"/>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9331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9331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10611">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609" grpId="0"/>
      <p:bldP spid="110621" grpId="0" animBg="1"/>
      <p:bldP spid="110623" grpId="0" animBg="1"/>
      <p:bldP spid="993314" grpId="0"/>
      <p:bldP spid="993315" grpId="0" animBg="1"/>
      <p:bldP spid="993316" grpId="0"/>
      <p:bldP spid="993317" grpId="0" animBg="1"/>
      <p:bldP spid="993318" grpId="0" animBg="1"/>
    </p:bldLst>
  </p:timing>
</p:sld>
</file>

<file path=ppt/slides/slide9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161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B7309147-9156-4F6D-A0C0-8B8194221A31}" type="slidenum">
              <a:rPr lang="de-DE" altLang="en-US" sz="1600" smtClean="0"/>
              <a:pPr>
                <a:spcBef>
                  <a:spcPct val="0"/>
                </a:spcBef>
                <a:buClrTx/>
                <a:buFontTx/>
                <a:buNone/>
              </a:pPr>
              <a:t>94</a:t>
            </a:fld>
            <a:r>
              <a:rPr lang="de-DE" altLang="en-US" sz="1600"/>
              <a:t> -</a:t>
            </a:r>
          </a:p>
        </p:txBody>
      </p:sp>
      <p:sp>
        <p:nvSpPr>
          <p:cNvPr id="11161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F92FE668-6992-46E5-8C92-C16B89232A26}" type="slidenum">
              <a:rPr lang="de-DE" altLang="en-US" sz="1600" b="1"/>
              <a:pPr algn="r" eaLnBrk="1" hangingPunct="1">
                <a:spcBef>
                  <a:spcPct val="0"/>
                </a:spcBef>
                <a:buClrTx/>
                <a:buFontTx/>
                <a:buNone/>
              </a:pPr>
              <a:t>94</a:t>
            </a:fld>
            <a:r>
              <a:rPr lang="de-DE" altLang="en-US" sz="1600" b="1"/>
              <a:t> -</a:t>
            </a:r>
          </a:p>
        </p:txBody>
      </p:sp>
      <p:sp>
        <p:nvSpPr>
          <p:cNvPr id="111620"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8308738" name="Rectangle 2"/>
          <p:cNvSpPr>
            <a:spLocks noGrp="1" noChangeArrowheads="1"/>
          </p:cNvSpPr>
          <p:nvPr>
            <p:ph type="title" idx="4294967295"/>
          </p:nvPr>
        </p:nvSpPr>
        <p:spPr>
          <a:xfrm>
            <a:off x="0" y="31750"/>
            <a:ext cx="9144000" cy="1100138"/>
          </a:xfrm>
        </p:spPr>
        <p:txBody>
          <a:bodyPr/>
          <a:lstStyle/>
          <a:p>
            <a:pPr eaLnBrk="1" hangingPunct="1">
              <a:defRPr/>
            </a:pPr>
            <a:r>
              <a:rPr lang="de-DE" sz="2700" dirty="0"/>
              <a:t>4. The </a:t>
            </a:r>
            <a:r>
              <a:rPr lang="de-DE" sz="2700" dirty="0" err="1"/>
              <a:t>Keynesian</a:t>
            </a:r>
            <a:r>
              <a:rPr lang="de-DE" sz="2700" dirty="0"/>
              <a:t> Model </a:t>
            </a:r>
            <a:r>
              <a:rPr lang="de-DE" sz="2700" dirty="0" err="1"/>
              <a:t>and</a:t>
            </a:r>
            <a:r>
              <a:rPr lang="de-DE" sz="2700" dirty="0"/>
              <a:t> </a:t>
            </a:r>
            <a:r>
              <a:rPr lang="de-DE" sz="2700" dirty="0" err="1"/>
              <a:t>its</a:t>
            </a:r>
            <a:r>
              <a:rPr lang="de-DE" sz="2700" dirty="0"/>
              <a:t> </a:t>
            </a:r>
            <a:r>
              <a:rPr lang="de-DE" sz="2700" dirty="0" err="1"/>
              <a:t>Policy</a:t>
            </a:r>
            <a:r>
              <a:rPr lang="de-DE" sz="2700" dirty="0"/>
              <a:t> </a:t>
            </a:r>
            <a:r>
              <a:rPr lang="de-DE" sz="2700" dirty="0" err="1"/>
              <a:t>Implications</a:t>
            </a:r>
            <a:br>
              <a:rPr lang="de-DE" sz="2700" dirty="0"/>
            </a:br>
            <a:r>
              <a:rPr lang="de-DE" sz="2400" dirty="0"/>
              <a:t>4.1. The </a:t>
            </a:r>
            <a:r>
              <a:rPr lang="de-DE" sz="2400" dirty="0" err="1"/>
              <a:t>Keynesian</a:t>
            </a:r>
            <a:r>
              <a:rPr lang="de-DE" sz="2400" dirty="0"/>
              <a:t> </a:t>
            </a:r>
            <a:r>
              <a:rPr lang="de-DE" sz="2400" dirty="0" err="1"/>
              <a:t>Theory</a:t>
            </a:r>
            <a:endParaRPr lang="de-DE" sz="2400" dirty="0"/>
          </a:p>
        </p:txBody>
      </p:sp>
      <p:sp>
        <p:nvSpPr>
          <p:cNvPr id="995333" name="Rectangle 3"/>
          <p:cNvSpPr>
            <a:spLocks noGrp="1" noChangeArrowheads="1"/>
          </p:cNvSpPr>
          <p:nvPr>
            <p:ph type="body" idx="4294967295"/>
          </p:nvPr>
        </p:nvSpPr>
        <p:spPr>
          <a:xfrm>
            <a:off x="0" y="0"/>
            <a:ext cx="9144000" cy="6858000"/>
          </a:xfrm>
          <a:solidFill>
            <a:srgbClr val="FFFF99"/>
          </a:solidFill>
          <a:ln w="12700">
            <a:solidFill>
              <a:srgbClr val="FF0000"/>
            </a:solidFill>
            <a:miter lim="800000"/>
            <a:headEnd/>
            <a:tailEnd/>
          </a:ln>
        </p:spPr>
        <p:txBody>
          <a:bodyPr/>
          <a:lstStyle/>
          <a:p>
            <a:pPr marL="0" indent="0" eaLnBrk="1" hangingPunct="1">
              <a:lnSpc>
                <a:spcPct val="90000"/>
              </a:lnSpc>
              <a:buFont typeface="Arial Unicode MS" pitchFamily="34" charset="-128"/>
              <a:buNone/>
            </a:pPr>
            <a:r>
              <a:rPr lang="en-US" altLang="en-US" sz="1900" b="1" u="sng">
                <a:solidFill>
                  <a:srgbClr val="FF0000"/>
                </a:solidFill>
              </a:rPr>
              <a:t>Digression:</a:t>
            </a:r>
            <a:r>
              <a:rPr lang="en-US" altLang="en-US" sz="1900" b="1" u="sng">
                <a:solidFill>
                  <a:srgbClr val="3333FF"/>
                </a:solidFill>
              </a:rPr>
              <a:t> Walras’ Law</a:t>
            </a:r>
          </a:p>
          <a:p>
            <a:pPr marL="0" indent="0" eaLnBrk="1" hangingPunct="1">
              <a:lnSpc>
                <a:spcPct val="0"/>
              </a:lnSpc>
              <a:buFont typeface="Arial Unicode MS" pitchFamily="34" charset="-128"/>
              <a:buNone/>
            </a:pPr>
            <a:endParaRPr lang="en-US" altLang="en-US" sz="1900" b="1">
              <a:solidFill>
                <a:srgbClr val="3333FF"/>
              </a:solidFill>
            </a:endParaRPr>
          </a:p>
          <a:p>
            <a:pPr marL="0" indent="0" algn="just" eaLnBrk="1" hangingPunct="1">
              <a:lnSpc>
                <a:spcPct val="90000"/>
              </a:lnSpc>
              <a:buFont typeface="Arial Unicode MS" pitchFamily="34" charset="-128"/>
              <a:buNone/>
            </a:pPr>
            <a:r>
              <a:rPr lang="en-US" altLang="en-US" sz="1900">
                <a:solidFill>
                  <a:srgbClr val="FF0000"/>
                </a:solidFill>
              </a:rPr>
              <a:t>“Walras’ Law”</a:t>
            </a:r>
            <a:r>
              <a:rPr lang="en-US" altLang="en-US" sz="1900">
                <a:solidFill>
                  <a:srgbClr val="3333FF"/>
                </a:solidFill>
              </a:rPr>
              <a:t> was discovered by the French economist Léon Walras and </a:t>
            </a:r>
          </a:p>
          <a:p>
            <a:pPr marL="0" indent="0" algn="just" eaLnBrk="1" hangingPunct="1">
              <a:lnSpc>
                <a:spcPct val="90000"/>
              </a:lnSpc>
              <a:buFont typeface="Arial Unicode MS" pitchFamily="34" charset="-128"/>
              <a:buNone/>
            </a:pPr>
            <a:r>
              <a:rPr lang="en-US" altLang="en-US" sz="1900">
                <a:solidFill>
                  <a:srgbClr val="3333FF"/>
                </a:solidFill>
              </a:rPr>
              <a:t>1874 published in his book “Éléments d’èconomie politique pure”. Is says: </a:t>
            </a:r>
          </a:p>
          <a:p>
            <a:pPr marL="0" indent="0" algn="just" eaLnBrk="1" hangingPunct="1">
              <a:lnSpc>
                <a:spcPct val="0"/>
              </a:lnSpc>
              <a:buFont typeface="Arial Unicode MS" pitchFamily="34" charset="-128"/>
              <a:buNone/>
            </a:pPr>
            <a:endParaRPr lang="en-US" altLang="en-US" sz="1900">
              <a:solidFill>
                <a:srgbClr val="3333FF"/>
              </a:solidFill>
            </a:endParaRPr>
          </a:p>
          <a:p>
            <a:pPr marL="0" indent="0" algn="just" eaLnBrk="1" hangingPunct="1">
              <a:lnSpc>
                <a:spcPct val="90000"/>
              </a:lnSpc>
              <a:buFont typeface="Arial Unicode MS" pitchFamily="34" charset="-128"/>
              <a:buNone/>
            </a:pPr>
            <a:r>
              <a:rPr lang="en-US" altLang="en-US" sz="1900">
                <a:solidFill>
                  <a:srgbClr val="3333FF"/>
                </a:solidFill>
              </a:rPr>
              <a:t>“If the number of </a:t>
            </a:r>
            <a:r>
              <a:rPr lang="en-US" altLang="en-US" sz="1900">
                <a:solidFill>
                  <a:srgbClr val="FF0000"/>
                </a:solidFill>
              </a:rPr>
              <a:t>all markets</a:t>
            </a:r>
            <a:r>
              <a:rPr lang="en-US" altLang="en-US" sz="1900">
                <a:solidFill>
                  <a:srgbClr val="3333FF"/>
                </a:solidFill>
              </a:rPr>
              <a:t> in an economy is </a:t>
            </a:r>
            <a:r>
              <a:rPr lang="en-US" altLang="en-US" sz="1900">
                <a:solidFill>
                  <a:srgbClr val="FF0000"/>
                </a:solidFill>
              </a:rPr>
              <a:t>equal to N</a:t>
            </a:r>
            <a:r>
              <a:rPr lang="en-US" altLang="en-US" sz="1900">
                <a:solidFill>
                  <a:srgbClr val="3333FF"/>
                </a:solidFill>
              </a:rPr>
              <a:t> and </a:t>
            </a:r>
            <a:r>
              <a:rPr lang="en-US" altLang="en-US" sz="1900">
                <a:solidFill>
                  <a:srgbClr val="FF0000"/>
                </a:solidFill>
              </a:rPr>
              <a:t>N-1 markets</a:t>
            </a:r>
            <a:r>
              <a:rPr lang="en-US" altLang="en-US" sz="1900">
                <a:solidFill>
                  <a:srgbClr val="3333FF"/>
                </a:solidFill>
              </a:rPr>
              <a:t> are in </a:t>
            </a:r>
            <a:r>
              <a:rPr lang="en-US" altLang="en-US" sz="1900">
                <a:solidFill>
                  <a:srgbClr val="FF0000"/>
                </a:solidFill>
              </a:rPr>
              <a:t>equilibrium</a:t>
            </a:r>
            <a:r>
              <a:rPr lang="en-US" altLang="en-US" sz="1900">
                <a:solidFill>
                  <a:srgbClr val="3333FF"/>
                </a:solidFill>
              </a:rPr>
              <a:t> (i.e. demand equals supply on N-1 markets) and all households </a:t>
            </a:r>
            <a:r>
              <a:rPr lang="en-US" altLang="en-US" sz="1900">
                <a:solidFill>
                  <a:srgbClr val="FF0000"/>
                </a:solidFill>
              </a:rPr>
              <a:t>keep </a:t>
            </a:r>
            <a:r>
              <a:rPr lang="en-US" altLang="en-US" sz="1900">
                <a:solidFill>
                  <a:srgbClr val="3333FF"/>
                </a:solidFill>
              </a:rPr>
              <a:t>their </a:t>
            </a:r>
            <a:r>
              <a:rPr lang="en-US" altLang="en-US" sz="1900">
                <a:solidFill>
                  <a:srgbClr val="FF0000"/>
                </a:solidFill>
              </a:rPr>
              <a:t>budgets</a:t>
            </a:r>
            <a:r>
              <a:rPr lang="en-US" altLang="en-US" sz="1900">
                <a:solidFill>
                  <a:srgbClr val="3333FF"/>
                </a:solidFill>
              </a:rPr>
              <a:t> (i.e. spend not more and not less money for consumption and savings than equals their income), then </a:t>
            </a:r>
            <a:r>
              <a:rPr lang="en-US" altLang="en-US" sz="1900">
                <a:solidFill>
                  <a:srgbClr val="FF0000"/>
                </a:solidFill>
              </a:rPr>
              <a:t>the Nth market will</a:t>
            </a:r>
            <a:r>
              <a:rPr lang="en-US" altLang="en-US" sz="1900">
                <a:solidFill>
                  <a:srgbClr val="3333FF"/>
                </a:solidFill>
              </a:rPr>
              <a:t> automatically </a:t>
            </a:r>
            <a:r>
              <a:rPr lang="en-US" altLang="en-US" sz="1900">
                <a:solidFill>
                  <a:srgbClr val="FF0000"/>
                </a:solidFill>
              </a:rPr>
              <a:t>be in equilibrium too</a:t>
            </a:r>
            <a:r>
              <a:rPr lang="en-US" altLang="en-US" sz="1900">
                <a:solidFill>
                  <a:srgbClr val="3333FF"/>
                </a:solidFill>
              </a:rPr>
              <a:t> (i.e. demand equals supply on the Nth market too).”</a:t>
            </a:r>
          </a:p>
          <a:p>
            <a:pPr marL="0" indent="0" algn="just" eaLnBrk="1" hangingPunct="1">
              <a:lnSpc>
                <a:spcPct val="20000"/>
              </a:lnSpc>
              <a:buFont typeface="Arial Unicode MS" pitchFamily="34" charset="-128"/>
              <a:buNone/>
            </a:pPr>
            <a:endParaRPr lang="en-US" altLang="en-US" sz="1900">
              <a:solidFill>
                <a:srgbClr val="3333FF"/>
              </a:solidFill>
            </a:endParaRPr>
          </a:p>
          <a:p>
            <a:pPr marL="0" indent="0" algn="just" eaLnBrk="1" hangingPunct="1">
              <a:lnSpc>
                <a:spcPct val="90000"/>
              </a:lnSpc>
              <a:buFont typeface="Arial Unicode MS" pitchFamily="34" charset="-128"/>
              <a:buNone/>
            </a:pPr>
            <a:r>
              <a:rPr lang="en-US" altLang="en-US" sz="1900">
                <a:solidFill>
                  <a:srgbClr val="3333FF"/>
                </a:solidFill>
              </a:rPr>
              <a:t>In the above version of a Keynesian model only two markets exist: The </a:t>
            </a:r>
            <a:r>
              <a:rPr lang="en-US" altLang="en-US" sz="1900">
                <a:solidFill>
                  <a:srgbClr val="FF0000"/>
                </a:solidFill>
              </a:rPr>
              <a:t>goods market</a:t>
            </a:r>
            <a:r>
              <a:rPr lang="en-US" altLang="en-US" sz="1900">
                <a:solidFill>
                  <a:srgbClr val="3333FF"/>
                </a:solidFill>
              </a:rPr>
              <a:t> and the </a:t>
            </a:r>
            <a:r>
              <a:rPr lang="en-US" altLang="en-US" sz="1900">
                <a:solidFill>
                  <a:srgbClr val="FF0000"/>
                </a:solidFill>
              </a:rPr>
              <a:t>capital market</a:t>
            </a:r>
            <a:r>
              <a:rPr lang="en-US" altLang="en-US" sz="1900">
                <a:solidFill>
                  <a:srgbClr val="3333FF"/>
                </a:solidFill>
              </a:rPr>
              <a:t>. Hence </a:t>
            </a:r>
            <a:r>
              <a:rPr lang="en-US" altLang="en-US" sz="1900">
                <a:solidFill>
                  <a:srgbClr val="FF0000"/>
                </a:solidFill>
              </a:rPr>
              <a:t>N=2</a:t>
            </a:r>
            <a:r>
              <a:rPr lang="en-US" altLang="en-US" sz="1900">
                <a:solidFill>
                  <a:srgbClr val="3333FF"/>
                </a:solidFill>
              </a:rPr>
              <a:t>. Consequently, if the goods market is in equilibrium such that</a:t>
            </a:r>
          </a:p>
          <a:p>
            <a:pPr marL="0" indent="0" algn="just" eaLnBrk="1" hangingPunct="1">
              <a:lnSpc>
                <a:spcPct val="90000"/>
              </a:lnSpc>
              <a:buFont typeface="Arial Unicode MS" pitchFamily="34" charset="-128"/>
              <a:buNone/>
            </a:pPr>
            <a:r>
              <a:rPr lang="en-US" altLang="en-US" sz="1900">
                <a:solidFill>
                  <a:srgbClr val="3333FF"/>
                </a:solidFill>
              </a:rPr>
              <a:t>		</a:t>
            </a:r>
            <a:r>
              <a:rPr lang="en-US" altLang="en-US" sz="1900">
                <a:solidFill>
                  <a:srgbClr val="FF0000"/>
                </a:solidFill>
              </a:rPr>
              <a:t>Y = C(Y) + I(i, E(r))</a:t>
            </a:r>
          </a:p>
          <a:p>
            <a:pPr marL="0" indent="0" algn="just" eaLnBrk="1" hangingPunct="1">
              <a:lnSpc>
                <a:spcPct val="90000"/>
              </a:lnSpc>
              <a:buFont typeface="Arial Unicode MS" pitchFamily="34" charset="-128"/>
              <a:buNone/>
            </a:pPr>
            <a:r>
              <a:rPr lang="en-US" altLang="en-US" sz="1900">
                <a:solidFill>
                  <a:srgbClr val="3333FF"/>
                </a:solidFill>
              </a:rPr>
              <a:t>and the household keeps its budget constraint such that</a:t>
            </a:r>
          </a:p>
          <a:p>
            <a:pPr marL="0" indent="0" algn="just" eaLnBrk="1" hangingPunct="1">
              <a:lnSpc>
                <a:spcPct val="90000"/>
              </a:lnSpc>
              <a:buFont typeface="Arial Unicode MS" pitchFamily="34" charset="-128"/>
              <a:buNone/>
            </a:pPr>
            <a:r>
              <a:rPr lang="en-US" altLang="en-US" sz="1900">
                <a:solidFill>
                  <a:srgbClr val="3333FF"/>
                </a:solidFill>
              </a:rPr>
              <a:t>		</a:t>
            </a:r>
            <a:r>
              <a:rPr lang="en-US" altLang="en-US" sz="1900">
                <a:solidFill>
                  <a:srgbClr val="FF0000"/>
                </a:solidFill>
              </a:rPr>
              <a:t>Y = C(Y) + S(Y)</a:t>
            </a:r>
          </a:p>
          <a:p>
            <a:pPr marL="0" indent="0" algn="just" eaLnBrk="1" hangingPunct="1">
              <a:lnSpc>
                <a:spcPct val="90000"/>
              </a:lnSpc>
              <a:buFont typeface="Arial Unicode MS" pitchFamily="34" charset="-128"/>
              <a:buNone/>
            </a:pPr>
            <a:r>
              <a:rPr lang="en-US" altLang="en-US" sz="1900">
                <a:solidFill>
                  <a:srgbClr val="3333FF"/>
                </a:solidFill>
              </a:rPr>
              <a:t>then, the capital market must necessarily be in equilibrium too, i.e. savings supply </a:t>
            </a:r>
            <a:r>
              <a:rPr lang="en-US" altLang="en-US" sz="1900">
                <a:solidFill>
                  <a:srgbClr val="FF0000"/>
                </a:solidFill>
              </a:rPr>
              <a:t>S(Y</a:t>
            </a:r>
            <a:r>
              <a:rPr lang="en-US" altLang="en-US" sz="1900">
                <a:solidFill>
                  <a:srgbClr val="3333FF"/>
                </a:solidFill>
              </a:rPr>
              <a:t>) must be </a:t>
            </a:r>
            <a:r>
              <a:rPr lang="en-US" altLang="en-US" sz="1900">
                <a:solidFill>
                  <a:srgbClr val="FF0000"/>
                </a:solidFill>
              </a:rPr>
              <a:t>equal to</a:t>
            </a:r>
            <a:r>
              <a:rPr lang="en-US" altLang="en-US" sz="1900">
                <a:solidFill>
                  <a:srgbClr val="3333FF"/>
                </a:solidFill>
              </a:rPr>
              <a:t> investment </a:t>
            </a:r>
            <a:r>
              <a:rPr lang="en-US" altLang="en-US" sz="1900">
                <a:solidFill>
                  <a:srgbClr val="FF0000"/>
                </a:solidFill>
              </a:rPr>
              <a:t>demand I(i, E(r))</a:t>
            </a:r>
            <a:r>
              <a:rPr lang="en-US" altLang="en-US" sz="1900">
                <a:solidFill>
                  <a:srgbClr val="3333FF"/>
                </a:solidFill>
              </a:rPr>
              <a:t> such that</a:t>
            </a:r>
          </a:p>
          <a:p>
            <a:pPr marL="0" indent="0" algn="just" eaLnBrk="1" hangingPunct="1">
              <a:lnSpc>
                <a:spcPct val="90000"/>
              </a:lnSpc>
              <a:buFont typeface="Arial Unicode MS" pitchFamily="34" charset="-128"/>
              <a:buNone/>
            </a:pPr>
            <a:r>
              <a:rPr lang="en-US" altLang="en-US" sz="1900">
                <a:solidFill>
                  <a:srgbClr val="3333FF"/>
                </a:solidFill>
              </a:rPr>
              <a:t>		</a:t>
            </a:r>
            <a:r>
              <a:rPr lang="en-US" altLang="en-US" sz="1900">
                <a:solidFill>
                  <a:srgbClr val="FF0000"/>
                </a:solidFill>
              </a:rPr>
              <a:t>S(Y)= I(i, E(r))</a:t>
            </a:r>
          </a:p>
          <a:p>
            <a:pPr marL="0" indent="0" algn="just" eaLnBrk="1" hangingPunct="1">
              <a:lnSpc>
                <a:spcPct val="90000"/>
              </a:lnSpc>
              <a:buFont typeface="Arial Unicode MS" pitchFamily="34" charset="-128"/>
              <a:buNone/>
            </a:pPr>
            <a:r>
              <a:rPr lang="en-US" altLang="en-US" sz="1900">
                <a:solidFill>
                  <a:srgbClr val="3333FF"/>
                </a:solidFill>
              </a:rPr>
              <a:t>It is easy to see that this is actually true, if one subtracts the budget constraint from the goods market equilibrium equation: </a:t>
            </a:r>
          </a:p>
          <a:p>
            <a:pPr marL="0" indent="0" algn="just" eaLnBrk="1" hangingPunct="1">
              <a:lnSpc>
                <a:spcPct val="90000"/>
              </a:lnSpc>
              <a:buFont typeface="Arial Unicode MS" pitchFamily="34" charset="-128"/>
              <a:buNone/>
            </a:pPr>
            <a:r>
              <a:rPr lang="en-US" altLang="en-US" sz="1900">
                <a:solidFill>
                  <a:srgbClr val="FF0000"/>
                </a:solidFill>
              </a:rPr>
              <a:t>		Y – [Y] = C(Y) + I(i, E(r)) – [C(Y) + S(Y)]</a:t>
            </a:r>
          </a:p>
          <a:p>
            <a:pPr marL="0" indent="0" algn="just" eaLnBrk="1" hangingPunct="1">
              <a:lnSpc>
                <a:spcPct val="90000"/>
              </a:lnSpc>
              <a:buFont typeface="Arial Unicode MS" pitchFamily="34" charset="-128"/>
              <a:buNone/>
            </a:pPr>
            <a:r>
              <a:rPr lang="en-US" altLang="en-US" sz="1900">
                <a:solidFill>
                  <a:srgbClr val="FF0000"/>
                </a:solidFill>
              </a:rPr>
              <a:t>	&lt;=&gt;               0  = I(i, E(r)) – S(Y)</a:t>
            </a:r>
          </a:p>
          <a:p>
            <a:pPr marL="0" indent="0" algn="just" eaLnBrk="1" hangingPunct="1">
              <a:lnSpc>
                <a:spcPct val="90000"/>
              </a:lnSpc>
              <a:buFont typeface="Arial Unicode MS" pitchFamily="34" charset="-128"/>
              <a:buNone/>
            </a:pPr>
            <a:r>
              <a:rPr lang="en-US" altLang="en-US" sz="1900">
                <a:solidFill>
                  <a:srgbClr val="FF0000"/>
                </a:solidFill>
              </a:rPr>
              <a:t>	&lt;=&gt;          S(Y)  = I(i, E(r))</a:t>
            </a:r>
          </a:p>
        </p:txBody>
      </p:sp>
      <p:pic>
        <p:nvPicPr>
          <p:cNvPr id="111623" name="Picture 9" descr="Walras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55000" y="0"/>
            <a:ext cx="889000" cy="110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95333">
                                            <p:txEl>
                                              <p:pRg st="7" end="7"/>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95333">
                                            <p:txEl>
                                              <p:pRg st="8" end="8"/>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995333">
                                            <p:txEl>
                                              <p:pRg st="9" end="9"/>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995333">
                                            <p:txEl>
                                              <p:pRg st="10" end="1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995333">
                                            <p:txEl>
                                              <p:pRg st="11" end="1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95333">
                                            <p:txEl>
                                              <p:pRg st="12" end="12"/>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995333">
                                            <p:txEl>
                                              <p:pRg st="13" end="13"/>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995333">
                                            <p:txEl>
                                              <p:pRg st="14" end="14"/>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995333">
                                            <p:txEl>
                                              <p:pRg st="15" end="15"/>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995333">
                                            <p:txEl>
                                              <p:pRg st="16" end="1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2642"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162C89FD-ACBE-4AD1-ABB4-30D7FDA2B8CD}" type="slidenum">
              <a:rPr lang="de-DE" altLang="en-US" sz="1600" smtClean="0"/>
              <a:pPr>
                <a:spcBef>
                  <a:spcPct val="0"/>
                </a:spcBef>
                <a:buClrTx/>
                <a:buFontTx/>
                <a:buNone/>
              </a:pPr>
              <a:t>95</a:t>
            </a:fld>
            <a:r>
              <a:rPr lang="de-DE" altLang="en-US" sz="1600"/>
              <a:t> -</a:t>
            </a:r>
          </a:p>
        </p:txBody>
      </p:sp>
      <p:sp>
        <p:nvSpPr>
          <p:cNvPr id="112643"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4401E674-21F6-46D2-857A-1B501D07E1C2}" type="slidenum">
              <a:rPr lang="de-DE" altLang="en-US" sz="1600" b="1"/>
              <a:pPr algn="r" eaLnBrk="1" hangingPunct="1">
                <a:spcBef>
                  <a:spcPct val="0"/>
                </a:spcBef>
                <a:buClrTx/>
                <a:buFontTx/>
                <a:buNone/>
              </a:pPr>
              <a:t>95</a:t>
            </a:fld>
            <a:r>
              <a:rPr lang="de-DE" altLang="en-US" sz="1600" b="1"/>
              <a:t> -</a:t>
            </a:r>
          </a:p>
        </p:txBody>
      </p:sp>
      <p:sp>
        <p:nvSpPr>
          <p:cNvPr id="112644"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597058" name="Rectangle 2"/>
          <p:cNvSpPr>
            <a:spLocks noGrp="1" noChangeArrowheads="1"/>
          </p:cNvSpPr>
          <p:nvPr>
            <p:ph type="title"/>
          </p:nvPr>
        </p:nvSpPr>
        <p:spPr>
          <a:xfrm>
            <a:off x="254000" y="131763"/>
            <a:ext cx="8666163" cy="1143000"/>
          </a:xfrm>
        </p:spPr>
        <p:txBody>
          <a:bodyPr/>
          <a:lstStyle/>
          <a:p>
            <a:pPr eaLnBrk="1" hangingPunct="1">
              <a:defRPr/>
            </a:pPr>
            <a:r>
              <a:rPr lang="de-DE"/>
              <a:t>Macroeconomics</a:t>
            </a:r>
          </a:p>
        </p:txBody>
      </p:sp>
      <p:sp>
        <p:nvSpPr>
          <p:cNvPr id="112646" name="Rectangle 3"/>
          <p:cNvSpPr>
            <a:spLocks noGrp="1" noChangeArrowheads="1"/>
          </p:cNvSpPr>
          <p:nvPr>
            <p:ph type="body" idx="1"/>
          </p:nvPr>
        </p:nvSpPr>
        <p:spPr>
          <a:xfrm>
            <a:off x="427038" y="1042988"/>
            <a:ext cx="8318500" cy="5213350"/>
          </a:xfrm>
        </p:spPr>
        <p:txBody>
          <a:bodyPr/>
          <a:lstStyle/>
          <a:p>
            <a:pPr marL="571500" indent="-571500" eaLnBrk="1" hangingPunct="1">
              <a:buFont typeface="Arial Unicode MS" pitchFamily="34" charset="-128"/>
              <a:buNone/>
            </a:pPr>
            <a:r>
              <a:rPr lang="de-DE" altLang="en-US" sz="2200">
                <a:solidFill>
                  <a:srgbClr val="FFFF00"/>
                </a:solidFill>
              </a:rPr>
              <a:t>4.  The Keynesian Model and its Policy Implications</a:t>
            </a:r>
          </a:p>
          <a:p>
            <a:pPr marL="571500" indent="-571500" eaLnBrk="1" hangingPunct="1">
              <a:buFont typeface="Arial Unicode MS" pitchFamily="34" charset="-128"/>
              <a:buNone/>
            </a:pPr>
            <a:r>
              <a:rPr lang="de-DE" altLang="en-US" sz="2200">
                <a:solidFill>
                  <a:srgbClr val="FFFF00"/>
                </a:solidFill>
              </a:rPr>
              <a:t>	4.1. The Keynesian Theory</a:t>
            </a:r>
          </a:p>
          <a:p>
            <a:pPr marL="571500" indent="-571500" eaLnBrk="1" hangingPunct="1">
              <a:buFont typeface="Arial Unicode MS" pitchFamily="34" charset="-128"/>
              <a:buNone/>
            </a:pPr>
            <a:r>
              <a:rPr lang="de-DE" altLang="en-US" sz="2200">
                <a:solidFill>
                  <a:srgbClr val="FFFF00"/>
                </a:solidFill>
              </a:rPr>
              <a:t>		4.1.1. The "Keynesian Cross"</a:t>
            </a:r>
          </a:p>
          <a:p>
            <a:pPr marL="571500" indent="-571500" eaLnBrk="1" hangingPunct="1">
              <a:buFont typeface="Arial Unicode MS" pitchFamily="34" charset="-128"/>
              <a:buNone/>
            </a:pPr>
            <a:r>
              <a:rPr lang="de-DE" altLang="en-US" sz="2200">
                <a:solidFill>
                  <a:srgbClr val="FFFF00"/>
                </a:solidFill>
              </a:rPr>
              <a:t>		4.1.2. The Keynesian Model with Capital Market</a:t>
            </a:r>
          </a:p>
          <a:p>
            <a:pPr marL="571500" indent="-571500" eaLnBrk="1" hangingPunct="1">
              <a:buFont typeface="Arial Unicode MS" pitchFamily="34" charset="-128"/>
              <a:buNone/>
            </a:pPr>
            <a:r>
              <a:rPr lang="de-DE" altLang="en-US" sz="2200">
                <a:solidFill>
                  <a:srgbClr val="FFFF00"/>
                </a:solidFill>
              </a:rPr>
              <a:t>	4.2. Demand-side Shocks                         	                         	4.2.1. Reduction of the Propensity to Consume</a:t>
            </a:r>
          </a:p>
          <a:p>
            <a:pPr marL="571500" indent="-571500" eaLnBrk="1" hangingPunct="1">
              <a:buFont typeface="Arial Unicode MS" pitchFamily="34" charset="-128"/>
              <a:buNone/>
            </a:pPr>
            <a:endParaRPr lang="de-DE" altLang="en-US" sz="2200">
              <a:solidFill>
                <a:srgbClr val="FFFF00"/>
              </a:solidFill>
            </a:endParaRP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3666"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95512661-ACA2-498F-BCBC-C4C44A30A000}" type="slidenum">
              <a:rPr lang="de-DE" altLang="en-US" sz="1600" smtClean="0"/>
              <a:pPr>
                <a:spcBef>
                  <a:spcPct val="0"/>
                </a:spcBef>
                <a:buClrTx/>
                <a:buFontTx/>
                <a:buNone/>
              </a:pPr>
              <a:t>96</a:t>
            </a:fld>
            <a:r>
              <a:rPr lang="de-DE" altLang="en-US" sz="1600"/>
              <a:t> -</a:t>
            </a:r>
          </a:p>
        </p:txBody>
      </p:sp>
      <p:sp>
        <p:nvSpPr>
          <p:cNvPr id="113667"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8F0803FD-C349-4EEF-AE90-C05D73A80FE6}" type="slidenum">
              <a:rPr lang="de-DE" altLang="en-US" sz="1600" b="1"/>
              <a:pPr algn="r" eaLnBrk="1" hangingPunct="1">
                <a:spcBef>
                  <a:spcPct val="0"/>
                </a:spcBef>
                <a:buClrTx/>
                <a:buFontTx/>
                <a:buNone/>
              </a:pPr>
              <a:t>96</a:t>
            </a:fld>
            <a:r>
              <a:rPr lang="de-DE" altLang="en-US" sz="1600" b="1"/>
              <a:t> -</a:t>
            </a:r>
          </a:p>
        </p:txBody>
      </p:sp>
      <p:sp>
        <p:nvSpPr>
          <p:cNvPr id="113668"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815170"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4.2.1.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Consume</a:t>
            </a:r>
            <a:r>
              <a:rPr lang="de-DE" sz="2400" dirty="0"/>
              <a:t> </a:t>
            </a:r>
          </a:p>
        </p:txBody>
      </p:sp>
      <p:sp>
        <p:nvSpPr>
          <p:cNvPr id="141317" name="Rectangle 3"/>
          <p:cNvSpPr>
            <a:spLocks noGrp="1" noChangeArrowheads="1"/>
          </p:cNvSpPr>
          <p:nvPr>
            <p:ph type="body" idx="1"/>
          </p:nvPr>
        </p:nvSpPr>
        <p:spPr>
          <a:xfrm>
            <a:off x="96838" y="1131888"/>
            <a:ext cx="8955087" cy="5497512"/>
          </a:xfrm>
          <a:noFill/>
        </p:spPr>
        <p:txBody>
          <a:bodyPr/>
          <a:lstStyle/>
          <a:p>
            <a:pPr marL="552450" indent="-495300" eaLnBrk="1" hangingPunct="1"/>
            <a:r>
              <a:rPr lang="en-US" altLang="en-US" sz="2200" dirty="0"/>
              <a:t>What happens under Keynesian assumptions, if </a:t>
            </a:r>
            <a:r>
              <a:rPr lang="en-US" altLang="en-US" sz="2200" dirty="0">
                <a:solidFill>
                  <a:srgbClr val="00FF00"/>
                </a:solidFill>
              </a:rPr>
              <a:t>households</a:t>
            </a:r>
            <a:r>
              <a:rPr lang="en-US" altLang="en-US" sz="2200" dirty="0"/>
              <a:t> </a:t>
            </a:r>
            <a:r>
              <a:rPr lang="en-US" altLang="en-US" sz="2200" dirty="0">
                <a:solidFill>
                  <a:srgbClr val="00FF00"/>
                </a:solidFill>
              </a:rPr>
              <a:t>reduce their consumption </a:t>
            </a:r>
            <a:r>
              <a:rPr lang="en-US" altLang="en-US" sz="2200" dirty="0"/>
              <a:t>demand?</a:t>
            </a:r>
          </a:p>
          <a:p>
            <a:pPr marL="552450" indent="-495300" eaLnBrk="1" hangingPunct="1">
              <a:lnSpc>
                <a:spcPts val="400"/>
              </a:lnSpc>
            </a:pPr>
            <a:endParaRPr lang="en-US" altLang="en-US" sz="2200" dirty="0"/>
          </a:p>
          <a:p>
            <a:pPr marL="952500" lvl="1" indent="-495300" eaLnBrk="1" hangingPunct="1"/>
            <a:r>
              <a:rPr lang="en-US" altLang="en-US" sz="2000" dirty="0"/>
              <a:t>In section 3.2.3 we have already analyzed the consequences of a </a:t>
            </a:r>
            <a:r>
              <a:rPr lang="en-US" altLang="en-US" sz="2000" dirty="0">
                <a:solidFill>
                  <a:srgbClr val="00FF00"/>
                </a:solidFill>
              </a:rPr>
              <a:t>demand-side shock </a:t>
            </a:r>
            <a:r>
              <a:rPr lang="en-US" altLang="en-US" sz="2000" dirty="0"/>
              <a:t>under the assumptions of </a:t>
            </a:r>
            <a:r>
              <a:rPr lang="en-US" altLang="en-US" sz="2000" dirty="0">
                <a:solidFill>
                  <a:srgbClr val="00FF00"/>
                </a:solidFill>
              </a:rPr>
              <a:t>the neoclassical model</a:t>
            </a:r>
            <a:r>
              <a:rPr lang="en-US" altLang="en-US" sz="2000" dirty="0"/>
              <a:t>.</a:t>
            </a:r>
          </a:p>
          <a:p>
            <a:pPr marL="952500" lvl="1" indent="-495300" eaLnBrk="1" hangingPunct="1"/>
            <a:r>
              <a:rPr lang="en-US" altLang="en-US" sz="2000" dirty="0"/>
              <a:t>We found that they have </a:t>
            </a:r>
            <a:r>
              <a:rPr lang="en-US" altLang="en-US" sz="2000" dirty="0">
                <a:solidFill>
                  <a:srgbClr val="00FF00"/>
                </a:solidFill>
              </a:rPr>
              <a:t>no destabilizing consequences </a:t>
            </a:r>
            <a:r>
              <a:rPr lang="en-US" altLang="en-US" sz="2000" dirty="0"/>
              <a:t>for the economy. </a:t>
            </a:r>
          </a:p>
          <a:p>
            <a:pPr marL="952500" lvl="1" indent="-495300" eaLnBrk="1" hangingPunct="1"/>
            <a:r>
              <a:rPr lang="en-US" altLang="en-US" sz="2000" dirty="0"/>
              <a:t>The question is now, whether this is also the case </a:t>
            </a:r>
            <a:r>
              <a:rPr lang="en-US" altLang="en-US" sz="2000" dirty="0">
                <a:solidFill>
                  <a:srgbClr val="00FF00"/>
                </a:solidFill>
              </a:rPr>
              <a:t>under</a:t>
            </a:r>
            <a:r>
              <a:rPr lang="en-US" altLang="en-US" sz="2000" dirty="0"/>
              <a:t> the assumptions of the </a:t>
            </a:r>
            <a:r>
              <a:rPr lang="en-US" altLang="en-US" sz="2000" dirty="0">
                <a:solidFill>
                  <a:srgbClr val="00FF00"/>
                </a:solidFill>
              </a:rPr>
              <a:t>Keynesian theory</a:t>
            </a:r>
            <a:r>
              <a:rPr lang="en-US" altLang="en-US" sz="2000" dirty="0"/>
              <a:t>.</a:t>
            </a:r>
          </a:p>
          <a:p>
            <a:pPr marL="952500" lvl="1" indent="-495300" eaLnBrk="1" hangingPunct="1"/>
            <a:r>
              <a:rPr lang="en-US" altLang="en-US" sz="2000" dirty="0"/>
              <a:t>To remember: If households </a:t>
            </a:r>
            <a:r>
              <a:rPr lang="en-US" altLang="en-US" sz="2000" dirty="0">
                <a:solidFill>
                  <a:srgbClr val="00FF00"/>
                </a:solidFill>
              </a:rPr>
              <a:t>expect a deterioration </a:t>
            </a:r>
            <a:r>
              <a:rPr lang="en-US" altLang="en-US" sz="2000" dirty="0"/>
              <a:t>of the economic development, which causes a higher probability of getting unemployed, it seems to be rational for every household to </a:t>
            </a:r>
            <a:r>
              <a:rPr lang="en-US" altLang="en-US" sz="2000" dirty="0">
                <a:solidFill>
                  <a:srgbClr val="00FF00"/>
                </a:solidFill>
              </a:rPr>
              <a:t>reduce consumption and increase savings</a:t>
            </a:r>
            <a:r>
              <a:rPr lang="en-US" altLang="en-US" sz="2000" dirty="0"/>
              <a:t> to have a financial “</a:t>
            </a:r>
            <a:r>
              <a:rPr lang="en-US" altLang="en-US" sz="2000" dirty="0">
                <a:solidFill>
                  <a:srgbClr val="00FF00"/>
                </a:solidFill>
              </a:rPr>
              <a:t>safety cushion</a:t>
            </a:r>
            <a:r>
              <a:rPr lang="en-US" altLang="en-US" sz="2000" dirty="0"/>
              <a:t>” in the case they become unemployed.</a:t>
            </a:r>
          </a:p>
          <a:p>
            <a:pPr marL="952500" lvl="1" indent="-495300" eaLnBrk="1" hangingPunct="1"/>
            <a:r>
              <a:rPr lang="en-US" altLang="en-US" sz="2000" dirty="0">
                <a:solidFill>
                  <a:srgbClr val="00FF00"/>
                </a:solidFill>
              </a:rPr>
              <a:t>What consequences </a:t>
            </a:r>
            <a:r>
              <a:rPr lang="en-US" altLang="en-US" sz="2000" dirty="0"/>
              <a:t>has this seemingly rational behavior?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1317">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1317">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131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1317">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1317">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114690"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AFB2BF6C-F728-46C6-8791-704E0CE459E3}" type="slidenum">
              <a:rPr lang="de-DE" altLang="en-US" sz="1600" smtClean="0"/>
              <a:pPr>
                <a:spcBef>
                  <a:spcPct val="0"/>
                </a:spcBef>
                <a:buClrTx/>
                <a:buFontTx/>
                <a:buNone/>
              </a:pPr>
              <a:t>97</a:t>
            </a:fld>
            <a:r>
              <a:rPr lang="de-DE" altLang="en-US" sz="1600"/>
              <a:t> -</a:t>
            </a:r>
          </a:p>
        </p:txBody>
      </p:sp>
      <p:sp>
        <p:nvSpPr>
          <p:cNvPr id="114691"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F7325605-8BA9-4782-9B1B-0D9B4F9415BB}" type="slidenum">
              <a:rPr lang="de-DE" altLang="en-US" sz="1600" b="1"/>
              <a:pPr algn="r" eaLnBrk="1" hangingPunct="1">
                <a:spcBef>
                  <a:spcPct val="0"/>
                </a:spcBef>
                <a:buClrTx/>
                <a:buFontTx/>
                <a:buNone/>
              </a:pPr>
              <a:t>97</a:t>
            </a:fld>
            <a:r>
              <a:rPr lang="de-DE" altLang="en-US" sz="1600" b="1"/>
              <a:t> -</a:t>
            </a:r>
          </a:p>
        </p:txBody>
      </p:sp>
      <p:sp>
        <p:nvSpPr>
          <p:cNvPr id="114692" name="Fußzeilenplatzhalter 4"/>
          <p:cNvSpPr txBox="1">
            <a:spLocks noGrp="1"/>
          </p:cNvSpPr>
          <p:nvPr/>
        </p:nvSpPr>
        <p:spPr bwMode="auto">
          <a:xfrm>
            <a:off x="-19050" y="6376988"/>
            <a:ext cx="56530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0"/>
              </a:spcBef>
              <a:buClrTx/>
              <a:buFontTx/>
              <a:buNone/>
            </a:pPr>
            <a:r>
              <a:rPr lang="de-DE" altLang="en-US" sz="600"/>
              <a:t>Prof. Dr. Rainer Maurer</a:t>
            </a:r>
          </a:p>
        </p:txBody>
      </p:sp>
      <p:sp>
        <p:nvSpPr>
          <p:cNvPr id="7815170" name="Rectangle 2"/>
          <p:cNvSpPr>
            <a:spLocks noGrp="1" noChangeArrowheads="1"/>
          </p:cNvSpPr>
          <p:nvPr>
            <p:ph type="title" idx="4294967295"/>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sz="2400" dirty="0"/>
              <a:t>4.2.1.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Consume</a:t>
            </a:r>
            <a:r>
              <a:rPr lang="de-DE" sz="2400" dirty="0"/>
              <a:t> </a:t>
            </a:r>
          </a:p>
        </p:txBody>
      </p:sp>
      <p:pic>
        <p:nvPicPr>
          <p:cNvPr id="114694"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5788" y="1138238"/>
            <a:ext cx="7920037" cy="491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lg" len="med"/>
              </a14:hiddenLine>
            </a:ext>
          </a:extLst>
        </p:spPr>
      </p:pic>
      <p:sp>
        <p:nvSpPr>
          <p:cNvPr id="114695" name="Text Box 7"/>
          <p:cNvSpPr txBox="1">
            <a:spLocks noChangeArrowheads="1"/>
          </p:cNvSpPr>
          <p:nvPr/>
        </p:nvSpPr>
        <p:spPr bwMode="auto">
          <a:xfrm>
            <a:off x="0" y="6146800"/>
            <a:ext cx="91440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lg" len="med"/>
              </a14:hiddenLine>
            </a:ext>
          </a:extLst>
        </p:spPr>
        <p:txBody>
          <a:bodyPr lIns="0" tIns="0" rIns="0" bIns="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r>
              <a:rPr lang="en-US" altLang="en-US" sz="1800"/>
              <a:t>Source: </a:t>
            </a:r>
            <a:r>
              <a:rPr lang="en-US" altLang="en-US" sz="2000"/>
              <a:t>Bondt, G. J. de</a:t>
            </a:r>
            <a:r>
              <a:rPr lang="en-US" altLang="en-US" sz="2000">
                <a:solidFill>
                  <a:schemeClr val="bg2"/>
                </a:solidFill>
              </a:rPr>
              <a:t> </a:t>
            </a:r>
            <a:r>
              <a:rPr lang="en-US" altLang="en-US" sz="2000"/>
              <a:t>(2009)</a:t>
            </a:r>
            <a:r>
              <a:rPr lang="en-US" altLang="en-US" sz="1800">
                <a:latin typeface="GillSansMyriad" charset="0"/>
              </a:rPr>
              <a:t>, Euro area money demand: empirical evidence on the role of equity and labour markets”, ECB Working Paper.</a:t>
            </a:r>
          </a:p>
        </p:txBody>
      </p:sp>
      <p:sp>
        <p:nvSpPr>
          <p:cNvPr id="114696" name="Rectangle 8"/>
          <p:cNvSpPr>
            <a:spLocks noChangeArrowheads="1"/>
          </p:cNvSpPr>
          <p:nvPr/>
        </p:nvSpPr>
        <p:spPr bwMode="auto">
          <a:xfrm>
            <a:off x="5691188" y="1485900"/>
            <a:ext cx="1731962" cy="241300"/>
          </a:xfrm>
          <a:prstGeom prst="rect">
            <a:avLst/>
          </a:prstGeom>
          <a:noFill/>
          <a:ln w="38100" algn="ctr">
            <a:solidFill>
              <a:srgbClr val="FF0000"/>
            </a:solidFill>
            <a:miter lim="800000"/>
            <a:headEnd type="none" w="lg" len="med"/>
            <a:tailEnd type="none" w="lg" len="lg"/>
          </a:ln>
          <a:extLst>
            <a:ext uri="{909E8E84-426E-40DD-AFC4-6F175D3DCCD1}">
              <a14:hiddenFill xmlns:a14="http://schemas.microsoft.com/office/drawing/2010/main">
                <a:solidFill>
                  <a:srgbClr val="FFFFFF"/>
                </a:solidFill>
              </a14:hiddenFill>
            </a:ext>
          </a:extLst>
        </p:spPr>
        <p:txBody>
          <a:bodyPr lIns="0" tIns="0" rIns="0" bIns="0"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50000"/>
              </a:spcBef>
              <a:buClrTx/>
              <a:buFontTx/>
              <a:buNone/>
            </a:pPr>
            <a:endParaRPr lang="de-DE" altLang="en-US" sz="2000">
              <a:solidFill>
                <a:schemeClr val="bg2"/>
              </a:solidFill>
            </a:endParaRPr>
          </a:p>
        </p:txBody>
      </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5714"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F47EB1B7-5AEB-4D85-A4C1-C9BEBDEC6459}" type="slidenum">
              <a:rPr lang="de-DE" altLang="en-US" sz="1600" smtClean="0"/>
              <a:pPr>
                <a:spcBef>
                  <a:spcPct val="0"/>
                </a:spcBef>
                <a:buClrTx/>
                <a:buFontTx/>
                <a:buNone/>
              </a:pPr>
              <a:t>98</a:t>
            </a:fld>
            <a:r>
              <a:rPr lang="de-DE" altLang="en-US" sz="1600"/>
              <a:t> -</a:t>
            </a:r>
          </a:p>
        </p:txBody>
      </p:sp>
      <p:sp>
        <p:nvSpPr>
          <p:cNvPr id="115715"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6A8DE707-9726-419A-93D9-FD3B40959682}" type="slidenum">
              <a:rPr lang="de-DE" altLang="en-US" sz="1600" b="1"/>
              <a:pPr algn="r" eaLnBrk="1" hangingPunct="1">
                <a:spcBef>
                  <a:spcPct val="0"/>
                </a:spcBef>
                <a:buClrTx/>
                <a:buFontTx/>
                <a:buNone/>
              </a:pPr>
              <a:t>98</a:t>
            </a:fld>
            <a:r>
              <a:rPr lang="de-DE" altLang="en-US" sz="1600" b="1"/>
              <a:t> -</a:t>
            </a:r>
          </a:p>
        </p:txBody>
      </p:sp>
      <p:sp>
        <p:nvSpPr>
          <p:cNvPr id="115716"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257090" name="Rectangle 2"/>
          <p:cNvSpPr>
            <a:spLocks noGrp="1" noChangeArrowheads="1"/>
          </p:cNvSpPr>
          <p:nvPr>
            <p:ph type="title"/>
          </p:nvPr>
        </p:nvSpPr>
        <p:spPr>
          <a:xfrm>
            <a:off x="0" y="31750"/>
            <a:ext cx="9144000" cy="1100138"/>
          </a:xfrm>
        </p:spPr>
        <p:txBody>
          <a:bodyPr/>
          <a:lstStyle/>
          <a:p>
            <a:pPr eaLnBrk="1" hangingPunct="1">
              <a:defRPr/>
            </a:pPr>
            <a:r>
              <a:rPr lang="en-US" dirty="0"/>
              <a:t>4. The Keynesian Model and its Policy Implications</a:t>
            </a:r>
            <a:br>
              <a:rPr lang="en-US" dirty="0"/>
            </a:br>
            <a:r>
              <a:rPr lang="en-US" sz="2400" dirty="0"/>
              <a:t>4.2.1. Reduction of the Propensity to Consume </a:t>
            </a:r>
          </a:p>
        </p:txBody>
      </p:sp>
      <p:graphicFrame>
        <p:nvGraphicFramePr>
          <p:cNvPr id="115718" name="Object 3"/>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116704" name="Diagramm" r:id="rId4" imgW="7438924" imgH="5314860" progId="MSGraph.Chart.8">
                  <p:embed followColorScheme="full"/>
                </p:oleObj>
              </mc:Choice>
              <mc:Fallback>
                <p:oleObj name="Diagramm" r:id="rId4" imgW="7438924" imgH="5314860"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5719" name="Object 4"/>
          <p:cNvGraphicFramePr>
            <a:graphicFrameLocks/>
          </p:cNvGraphicFramePr>
          <p:nvPr/>
        </p:nvGraphicFramePr>
        <p:xfrm>
          <a:off x="4610100" y="1384300"/>
          <a:ext cx="3776663" cy="3116263"/>
        </p:xfrm>
        <a:graphic>
          <a:graphicData uri="http://schemas.openxmlformats.org/presentationml/2006/ole">
            <mc:AlternateContent xmlns:mc="http://schemas.openxmlformats.org/markup-compatibility/2006">
              <mc:Choice xmlns:v="urn:schemas-microsoft-com:vml" Requires="v">
                <p:oleObj spid="_x0000_s116705" name="Diagramm" r:id="rId6" imgW="7448702" imgH="5315102" progId="MSGraph.Chart.8">
                  <p:embed followColorScheme="full"/>
                </p:oleObj>
              </mc:Choice>
              <mc:Fallback>
                <p:oleObj name="Diagramm" r:id="rId6" imgW="7448702" imgH="5315102" progId="MSGraph.Chart.8">
                  <p:embed followColorScheme="full"/>
                  <p:pic>
                    <p:nvPicPr>
                      <p:cNvPr id="0" name="Object 4"/>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0100"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5720" name="Text Box 5"/>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15721" name="Line 6"/>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5722" name="Text Box 7"/>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15723" name="Text Box 8"/>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15724" name="Line 9"/>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5725" name="Line 10"/>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5726" name="Line 11"/>
          <p:cNvSpPr>
            <a:spLocks noChangeShapeType="1"/>
          </p:cNvSpPr>
          <p:nvPr/>
        </p:nvSpPr>
        <p:spPr bwMode="auto">
          <a:xfrm flipV="1">
            <a:off x="4908550" y="267017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5727" name="Line 12"/>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5728" name="Line 13"/>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5729" name="Text Box 14"/>
          <p:cNvSpPr txBox="1">
            <a:spLocks noChangeArrowheads="1"/>
          </p:cNvSpPr>
          <p:nvPr/>
        </p:nvSpPr>
        <p:spPr bwMode="auto">
          <a:xfrm>
            <a:off x="222250" y="20605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115730" name="Text Box 15"/>
          <p:cNvSpPr txBox="1">
            <a:spLocks noChangeArrowheads="1"/>
          </p:cNvSpPr>
          <p:nvPr/>
        </p:nvSpPr>
        <p:spPr bwMode="auto">
          <a:xfrm>
            <a:off x="7512050" y="2522538"/>
            <a:ext cx="1619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0,5* Y</a:t>
            </a:r>
            <a:endParaRPr lang="el-GR" altLang="en-US" sz="1800">
              <a:solidFill>
                <a:srgbClr val="00FFFF"/>
              </a:solidFill>
            </a:endParaRPr>
          </a:p>
        </p:txBody>
      </p:sp>
      <p:sp>
        <p:nvSpPr>
          <p:cNvPr id="115731" name="Line 16"/>
          <p:cNvSpPr>
            <a:spLocks noChangeShapeType="1"/>
          </p:cNvSpPr>
          <p:nvPr/>
        </p:nvSpPr>
        <p:spPr bwMode="auto">
          <a:xfrm flipV="1">
            <a:off x="4908550" y="16494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5732" name="Text Box 17"/>
          <p:cNvSpPr txBox="1">
            <a:spLocks noChangeArrowheads="1"/>
          </p:cNvSpPr>
          <p:nvPr/>
        </p:nvSpPr>
        <p:spPr bwMode="auto">
          <a:xfrm>
            <a:off x="7524750" y="1484313"/>
            <a:ext cx="1763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+ 15</a:t>
            </a:r>
            <a:endParaRPr lang="el-GR" altLang="en-US" sz="1800">
              <a:solidFill>
                <a:srgbClr val="66FFFF"/>
              </a:solidFill>
            </a:endParaRPr>
          </a:p>
        </p:txBody>
      </p:sp>
      <p:sp>
        <p:nvSpPr>
          <p:cNvPr id="115733" name="Text Box 18"/>
          <p:cNvSpPr txBox="1">
            <a:spLocks noChangeArrowheads="1"/>
          </p:cNvSpPr>
          <p:nvPr/>
        </p:nvSpPr>
        <p:spPr bwMode="auto">
          <a:xfrm>
            <a:off x="4067175" y="3278188"/>
            <a:ext cx="7239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r>
              <a:rPr lang="de-DE" altLang="en-US" sz="1800">
                <a:solidFill>
                  <a:srgbClr val="66FFFF"/>
                </a:solidFill>
              </a:rPr>
              <a:t>=15</a:t>
            </a:r>
            <a:endParaRPr lang="el-GR" altLang="en-US" sz="1800">
              <a:solidFill>
                <a:srgbClr val="66FFFF"/>
              </a:solidFill>
            </a:endParaRPr>
          </a:p>
        </p:txBody>
      </p:sp>
      <p:sp>
        <p:nvSpPr>
          <p:cNvPr id="115734" name="AutoShape 19"/>
          <p:cNvSpPr>
            <a:spLocks/>
          </p:cNvSpPr>
          <p:nvPr/>
        </p:nvSpPr>
        <p:spPr bwMode="auto">
          <a:xfrm>
            <a:off x="4751388" y="2960688"/>
            <a:ext cx="125412" cy="982662"/>
          </a:xfrm>
          <a:prstGeom prst="leftBrace">
            <a:avLst>
              <a:gd name="adj1" fmla="val 6529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5735" name="Text Box 20"/>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15736" name="Text Box 21"/>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115737" name="Line 22"/>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5738" name="Text Box 23"/>
          <p:cNvSpPr txBox="1">
            <a:spLocks noChangeArrowheads="1"/>
          </p:cNvSpPr>
          <p:nvPr/>
        </p:nvSpPr>
        <p:spPr bwMode="auto">
          <a:xfrm>
            <a:off x="5680075" y="43227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115739" name="AutoShape 24"/>
          <p:cNvSpPr>
            <a:spLocks/>
          </p:cNvSpPr>
          <p:nvPr/>
        </p:nvSpPr>
        <p:spPr bwMode="auto">
          <a:xfrm rot="-5400000">
            <a:off x="5807869" y="3118644"/>
            <a:ext cx="180975" cy="2027237"/>
          </a:xfrm>
          <a:prstGeom prst="leftBrace">
            <a:avLst>
              <a:gd name="adj1" fmla="val 93348"/>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5740" name="Line 26"/>
          <p:cNvSpPr>
            <a:spLocks noChangeShapeType="1"/>
          </p:cNvSpPr>
          <p:nvPr/>
        </p:nvSpPr>
        <p:spPr bwMode="auto">
          <a:xfrm rot="5400000" flipH="1">
            <a:off x="5885656" y="2942432"/>
            <a:ext cx="2052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5741" name="Oval 27"/>
          <p:cNvSpPr>
            <a:spLocks noChangeArrowheads="1"/>
          </p:cNvSpPr>
          <p:nvPr/>
        </p:nvSpPr>
        <p:spPr bwMode="auto">
          <a:xfrm>
            <a:off x="6877050" y="18811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5742" name="Line 28"/>
          <p:cNvSpPr>
            <a:spLocks noChangeShapeType="1"/>
          </p:cNvSpPr>
          <p:nvPr/>
        </p:nvSpPr>
        <p:spPr bwMode="auto">
          <a:xfrm flipV="1">
            <a:off x="1771650"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5743" name="Text Box 29"/>
          <p:cNvSpPr txBox="1">
            <a:spLocks noChangeArrowheads="1"/>
          </p:cNvSpPr>
          <p:nvPr/>
        </p:nvSpPr>
        <p:spPr bwMode="auto">
          <a:xfrm>
            <a:off x="792163" y="4286250"/>
            <a:ext cx="971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a:t>
            </a:r>
            <a:r>
              <a:rPr lang="de-DE" altLang="en-US" sz="1800" baseline="-25000">
                <a:solidFill>
                  <a:srgbClr val="66FFFF"/>
                </a:solidFill>
              </a:rPr>
              <a:t>1</a:t>
            </a:r>
            <a:r>
              <a:rPr lang="de-DE" altLang="en-US" sz="1800">
                <a:solidFill>
                  <a:srgbClr val="66FFFF"/>
                </a:solidFill>
              </a:rPr>
              <a:t>= 15</a:t>
            </a:r>
            <a:endParaRPr lang="el-GR" altLang="en-US" sz="1800">
              <a:solidFill>
                <a:srgbClr val="66FFFF"/>
              </a:solidFill>
            </a:endParaRPr>
          </a:p>
        </p:txBody>
      </p:sp>
      <p:sp>
        <p:nvSpPr>
          <p:cNvPr id="115744" name="AutoShape 30"/>
          <p:cNvSpPr>
            <a:spLocks/>
          </p:cNvSpPr>
          <p:nvPr/>
        </p:nvSpPr>
        <p:spPr bwMode="auto">
          <a:xfrm rot="-5400000">
            <a:off x="1150938" y="3609975"/>
            <a:ext cx="254000" cy="971550"/>
          </a:xfrm>
          <a:prstGeom prst="leftBrace">
            <a:avLst>
              <a:gd name="adj1" fmla="val 3187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5745" name="Line 31"/>
          <p:cNvSpPr>
            <a:spLocks noChangeShapeType="1"/>
          </p:cNvSpPr>
          <p:nvPr/>
        </p:nvSpPr>
        <p:spPr bwMode="auto">
          <a:xfrm>
            <a:off x="792163" y="2266950"/>
            <a:ext cx="971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5746" name="Oval 32"/>
          <p:cNvSpPr>
            <a:spLocks noChangeArrowheads="1"/>
          </p:cNvSpPr>
          <p:nvPr/>
        </p:nvSpPr>
        <p:spPr bwMode="auto">
          <a:xfrm>
            <a:off x="1733550" y="22098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5747" name="AutoShape 33"/>
          <p:cNvSpPr>
            <a:spLocks noChangeArrowheads="1"/>
          </p:cNvSpPr>
          <p:nvPr/>
        </p:nvSpPr>
        <p:spPr bwMode="auto">
          <a:xfrm>
            <a:off x="303213" y="4735513"/>
            <a:ext cx="8623300" cy="11303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What happens, if households expect a deterioration of the economic development and do therefore increase their savings ratio from (1-c) = 50% to (1-c) = 75%?</a:t>
            </a:r>
          </a:p>
        </p:txBody>
      </p:sp>
      <p:sp>
        <p:nvSpPr>
          <p:cNvPr id="115748" name="Text Box 34"/>
          <p:cNvSpPr txBox="1">
            <a:spLocks noChangeArrowheads="1"/>
          </p:cNvSpPr>
          <p:nvPr/>
        </p:nvSpPr>
        <p:spPr bwMode="auto">
          <a:xfrm>
            <a:off x="1887538" y="1622425"/>
            <a:ext cx="1568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 = 0,5*Y</a:t>
            </a:r>
            <a:endParaRPr lang="el-GR" altLang="en-US" sz="1800">
              <a:solidFill>
                <a:srgbClr val="66FFFF"/>
              </a:solidFill>
            </a:endParaRPr>
          </a:p>
        </p:txBody>
      </p:sp>
      <p:sp>
        <p:nvSpPr>
          <p:cNvPr id="115749" name="Line 35"/>
          <p:cNvSpPr>
            <a:spLocks noChangeShapeType="1"/>
          </p:cNvSpPr>
          <p:nvPr/>
        </p:nvSpPr>
        <p:spPr bwMode="auto">
          <a:xfrm>
            <a:off x="4895850" y="1916113"/>
            <a:ext cx="2009775" cy="1111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57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57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38" grpId="0"/>
      <p:bldP spid="115739" grpId="0" animBg="1"/>
    </p:bldLst>
  </p:timing>
</p:sld>
</file>

<file path=ppt/slides/slide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6738" name="Rectangle 3"/>
          <p:cNvSpPr>
            <a:spLocks noGrp="1" noChangeArrowheads="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1600"/>
              <a:t>- </a:t>
            </a:r>
            <a:fld id="{337CA5F7-1FA8-4BE3-9787-6A53C07678DB}" type="slidenum">
              <a:rPr lang="de-DE" altLang="en-US" sz="1600" smtClean="0"/>
              <a:pPr>
                <a:spcBef>
                  <a:spcPct val="0"/>
                </a:spcBef>
                <a:buClrTx/>
                <a:buFontTx/>
                <a:buNone/>
              </a:pPr>
              <a:t>99</a:t>
            </a:fld>
            <a:r>
              <a:rPr lang="de-DE" altLang="en-US" sz="1600"/>
              <a:t> -</a:t>
            </a:r>
          </a:p>
        </p:txBody>
      </p:sp>
      <p:sp>
        <p:nvSpPr>
          <p:cNvPr id="116739" name="Foliennummernplatzhalter 3"/>
          <p:cNvSpPr txBox="1">
            <a:spLocks noGrp="1"/>
          </p:cNvSpPr>
          <p:nvPr/>
        </p:nvSpPr>
        <p:spPr bwMode="auto">
          <a:xfrm>
            <a:off x="7038975" y="6376988"/>
            <a:ext cx="2133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0"/>
              </a:spcBef>
              <a:buClrTx/>
              <a:buFontTx/>
              <a:buNone/>
            </a:pPr>
            <a:r>
              <a:rPr lang="de-DE" altLang="en-US" sz="1600" b="1"/>
              <a:t>- </a:t>
            </a:r>
            <a:fld id="{7D652D6C-D7B7-4C1E-87AA-A8B9C394D977}" type="slidenum">
              <a:rPr lang="de-DE" altLang="en-US" sz="1600" b="1"/>
              <a:pPr algn="r" eaLnBrk="1" hangingPunct="1">
                <a:spcBef>
                  <a:spcPct val="0"/>
                </a:spcBef>
                <a:buClrTx/>
                <a:buFontTx/>
                <a:buNone/>
              </a:pPr>
              <a:t>99</a:t>
            </a:fld>
            <a:r>
              <a:rPr lang="de-DE" altLang="en-US" sz="1600" b="1"/>
              <a:t> -</a:t>
            </a:r>
          </a:p>
        </p:txBody>
      </p:sp>
      <p:sp>
        <p:nvSpPr>
          <p:cNvPr id="116740" name="Fußzeilenplatzhalter 4"/>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spcBef>
                <a:spcPct val="0"/>
              </a:spcBef>
              <a:buClrTx/>
              <a:buFontTx/>
              <a:buNone/>
            </a:pPr>
            <a:r>
              <a:rPr lang="de-DE" altLang="en-US" sz="600"/>
              <a:t>Prof. Dr. Rainer Maurer</a:t>
            </a:r>
          </a:p>
        </p:txBody>
      </p:sp>
      <p:sp>
        <p:nvSpPr>
          <p:cNvPr id="7259138" name="Rectangle 2"/>
          <p:cNvSpPr>
            <a:spLocks noGrp="1" noChangeArrowheads="1"/>
          </p:cNvSpPr>
          <p:nvPr>
            <p:ph type="title"/>
          </p:nvPr>
        </p:nvSpPr>
        <p:spPr>
          <a:xfrm>
            <a:off x="0" y="31750"/>
            <a:ext cx="9144000" cy="1100138"/>
          </a:xfrm>
        </p:spPr>
        <p:txBody>
          <a:bodyPr/>
          <a:lstStyle/>
          <a:p>
            <a:pPr eaLnBrk="1" hangingPunct="1">
              <a:defRPr/>
            </a:pPr>
            <a:r>
              <a:rPr lang="de-DE" dirty="0"/>
              <a:t>4. The </a:t>
            </a:r>
            <a:r>
              <a:rPr lang="de-DE" dirty="0" err="1"/>
              <a:t>Keynesian</a:t>
            </a:r>
            <a:r>
              <a:rPr lang="de-DE" dirty="0"/>
              <a:t> Model </a:t>
            </a:r>
            <a:r>
              <a:rPr lang="de-DE" dirty="0" err="1"/>
              <a:t>and</a:t>
            </a:r>
            <a:r>
              <a:rPr lang="de-DE" dirty="0"/>
              <a:t> </a:t>
            </a:r>
            <a:r>
              <a:rPr lang="de-DE" dirty="0" err="1"/>
              <a:t>its</a:t>
            </a:r>
            <a:r>
              <a:rPr lang="de-DE" dirty="0"/>
              <a:t> </a:t>
            </a:r>
            <a:r>
              <a:rPr lang="de-DE" dirty="0" err="1"/>
              <a:t>Policy</a:t>
            </a:r>
            <a:r>
              <a:rPr lang="de-DE" dirty="0"/>
              <a:t> </a:t>
            </a:r>
            <a:r>
              <a:rPr lang="de-DE" dirty="0" err="1"/>
              <a:t>Implications</a:t>
            </a:r>
            <a:br>
              <a:rPr lang="de-DE" dirty="0"/>
            </a:br>
            <a:r>
              <a:rPr lang="de-DE" dirty="0"/>
              <a:t> </a:t>
            </a:r>
            <a:r>
              <a:rPr lang="de-DE" sz="2400" dirty="0"/>
              <a:t>4.2.1. </a:t>
            </a:r>
            <a:r>
              <a:rPr lang="de-DE" sz="2400" dirty="0" err="1"/>
              <a:t>Reduction</a:t>
            </a:r>
            <a:r>
              <a:rPr lang="de-DE" sz="2400" dirty="0"/>
              <a:t> </a:t>
            </a:r>
            <a:r>
              <a:rPr lang="de-DE" sz="2400" dirty="0" err="1"/>
              <a:t>of</a:t>
            </a:r>
            <a:r>
              <a:rPr lang="de-DE" sz="2400" dirty="0"/>
              <a:t> </a:t>
            </a:r>
            <a:r>
              <a:rPr lang="de-DE" sz="2400" dirty="0" err="1"/>
              <a:t>the</a:t>
            </a:r>
            <a:r>
              <a:rPr lang="de-DE" sz="2400" dirty="0"/>
              <a:t> </a:t>
            </a:r>
            <a:r>
              <a:rPr lang="de-DE" sz="2400" dirty="0" err="1"/>
              <a:t>Propensity</a:t>
            </a:r>
            <a:r>
              <a:rPr lang="de-DE" sz="2400" dirty="0"/>
              <a:t> </a:t>
            </a:r>
            <a:r>
              <a:rPr lang="de-DE" sz="2400" dirty="0" err="1"/>
              <a:t>to</a:t>
            </a:r>
            <a:r>
              <a:rPr lang="de-DE" sz="2400" dirty="0"/>
              <a:t> </a:t>
            </a:r>
            <a:r>
              <a:rPr lang="de-DE" sz="2400" dirty="0" err="1"/>
              <a:t>Consume</a:t>
            </a:r>
            <a:endParaRPr lang="de-DE" sz="2400" dirty="0"/>
          </a:p>
        </p:txBody>
      </p:sp>
      <p:graphicFrame>
        <p:nvGraphicFramePr>
          <p:cNvPr id="116742" name="Object 3"/>
          <p:cNvGraphicFramePr>
            <a:graphicFrameLocks/>
          </p:cNvGraphicFramePr>
          <p:nvPr/>
        </p:nvGraphicFramePr>
        <p:xfrm>
          <a:off x="422275" y="1384300"/>
          <a:ext cx="3776663" cy="3116263"/>
        </p:xfrm>
        <a:graphic>
          <a:graphicData uri="http://schemas.openxmlformats.org/presentationml/2006/ole">
            <mc:AlternateContent xmlns:mc="http://schemas.openxmlformats.org/markup-compatibility/2006">
              <mc:Choice xmlns:v="urn:schemas-microsoft-com:vml" Requires="v">
                <p:oleObj spid="_x0000_s117727" name="Diagramm" r:id="rId4" imgW="7438924" imgH="5314860" progId="MSGraph.Chart.8">
                  <p:embed followColorScheme="full"/>
                </p:oleObj>
              </mc:Choice>
              <mc:Fallback>
                <p:oleObj name="Diagramm" r:id="rId4" imgW="7438924" imgH="5314860" progId="MSGraph.Chart.8">
                  <p:embed followColorScheme="full"/>
                  <p:pic>
                    <p:nvPicPr>
                      <p:cNvPr id="0" name="Object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16743" name="Object 4"/>
          <p:cNvGraphicFramePr>
            <a:graphicFrameLocks/>
          </p:cNvGraphicFramePr>
          <p:nvPr/>
        </p:nvGraphicFramePr>
        <p:xfrm>
          <a:off x="4610100" y="1384300"/>
          <a:ext cx="3776663" cy="3116263"/>
        </p:xfrm>
        <a:graphic>
          <a:graphicData uri="http://schemas.openxmlformats.org/presentationml/2006/ole">
            <mc:AlternateContent xmlns:mc="http://schemas.openxmlformats.org/markup-compatibility/2006">
              <mc:Choice xmlns:v="urn:schemas-microsoft-com:vml" Requires="v">
                <p:oleObj spid="_x0000_s117728" name="Diagramm" r:id="rId6" imgW="7448702" imgH="5315102" progId="MSGraph.Chart.8">
                  <p:embed followColorScheme="full"/>
                </p:oleObj>
              </mc:Choice>
              <mc:Fallback>
                <p:oleObj name="Diagramm" r:id="rId6" imgW="7448702" imgH="5315102" progId="MSGraph.Chart.8">
                  <p:embed followColorScheme="full"/>
                  <p:pic>
                    <p:nvPicPr>
                      <p:cNvPr id="0" name="Object 4"/>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0100" y="1384300"/>
                        <a:ext cx="3776663" cy="3116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6744" name="Text Box 5"/>
          <p:cNvSpPr txBox="1">
            <a:spLocks noChangeArrowheads="1"/>
          </p:cNvSpPr>
          <p:nvPr/>
        </p:nvSpPr>
        <p:spPr bwMode="auto">
          <a:xfrm>
            <a:off x="4919663" y="1239838"/>
            <a:ext cx="13223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Demand  </a:t>
            </a:r>
          </a:p>
        </p:txBody>
      </p:sp>
      <p:sp>
        <p:nvSpPr>
          <p:cNvPr id="116745" name="Line 6"/>
          <p:cNvSpPr>
            <a:spLocks noChangeShapeType="1"/>
          </p:cNvSpPr>
          <p:nvPr/>
        </p:nvSpPr>
        <p:spPr bwMode="auto">
          <a:xfrm flipV="1">
            <a:off x="4906963" y="1565275"/>
            <a:ext cx="2371725" cy="2395538"/>
          </a:xfrm>
          <a:prstGeom prst="line">
            <a:avLst/>
          </a:prstGeom>
          <a:noFill/>
          <a:ln w="38100">
            <a:solidFill>
              <a:srgbClr val="FFFF00"/>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6746" name="Text Box 7"/>
          <p:cNvSpPr txBox="1">
            <a:spLocks noChangeArrowheads="1"/>
          </p:cNvSpPr>
          <p:nvPr/>
        </p:nvSpPr>
        <p:spPr bwMode="auto">
          <a:xfrm>
            <a:off x="218281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Investment</a:t>
            </a:r>
          </a:p>
        </p:txBody>
      </p:sp>
      <p:sp>
        <p:nvSpPr>
          <p:cNvPr id="116747" name="Text Box 8"/>
          <p:cNvSpPr txBox="1">
            <a:spLocks noChangeArrowheads="1"/>
          </p:cNvSpPr>
          <p:nvPr/>
        </p:nvSpPr>
        <p:spPr bwMode="auto">
          <a:xfrm>
            <a:off x="825500" y="1233488"/>
            <a:ext cx="24018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t>Interest Rate</a:t>
            </a:r>
          </a:p>
        </p:txBody>
      </p:sp>
      <p:sp>
        <p:nvSpPr>
          <p:cNvPr id="116748" name="Line 9"/>
          <p:cNvSpPr>
            <a:spLocks noChangeShapeType="1"/>
          </p:cNvSpPr>
          <p:nvPr/>
        </p:nvSpPr>
        <p:spPr bwMode="auto">
          <a:xfrm>
            <a:off x="4044950" y="394652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6749" name="Line 10"/>
          <p:cNvSpPr>
            <a:spLocks noChangeShapeType="1"/>
          </p:cNvSpPr>
          <p:nvPr/>
        </p:nvSpPr>
        <p:spPr bwMode="auto">
          <a:xfrm rot="5400000" flipH="1">
            <a:off x="729457"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6750" name="Line 11"/>
          <p:cNvSpPr>
            <a:spLocks noChangeShapeType="1"/>
          </p:cNvSpPr>
          <p:nvPr/>
        </p:nvSpPr>
        <p:spPr bwMode="auto">
          <a:xfrm flipV="1">
            <a:off x="4908550" y="2670175"/>
            <a:ext cx="2543175" cy="1274763"/>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6751" name="Line 12"/>
          <p:cNvSpPr>
            <a:spLocks noChangeShapeType="1"/>
          </p:cNvSpPr>
          <p:nvPr/>
        </p:nvSpPr>
        <p:spPr bwMode="auto">
          <a:xfrm>
            <a:off x="8243888" y="3940175"/>
            <a:ext cx="168275"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6752" name="Line 13"/>
          <p:cNvSpPr>
            <a:spLocks noChangeShapeType="1"/>
          </p:cNvSpPr>
          <p:nvPr/>
        </p:nvSpPr>
        <p:spPr bwMode="auto">
          <a:xfrm rot="5400000" flipH="1">
            <a:off x="4834732" y="1550194"/>
            <a:ext cx="169862" cy="0"/>
          </a:xfrm>
          <a:prstGeom prst="line">
            <a:avLst/>
          </a:prstGeom>
          <a:noFill/>
          <a:ln w="9525">
            <a:solidFill>
              <a:schemeClr val="tx1"/>
            </a:solidFill>
            <a:round/>
            <a:headEnd type="none" w="med" len="lg"/>
            <a:tailEnd type="triangle" w="lg" len="lg"/>
          </a:ln>
          <a:extLst>
            <a:ext uri="{909E8E84-426E-40DD-AFC4-6F175D3DCCD1}">
              <a14:hiddenFill xmlns:a14="http://schemas.microsoft.com/office/drawing/2010/main">
                <a:noFill/>
              </a14:hiddenFill>
            </a:ext>
          </a:extLst>
        </p:spPr>
        <p:txBody>
          <a:bodyPr lIns="90000" tIns="46800" rIns="90000" bIns="46800">
            <a:spAutoFit/>
          </a:bodyPr>
          <a:lstStyle/>
          <a:p>
            <a:endParaRPr lang="en-US"/>
          </a:p>
        </p:txBody>
      </p:sp>
      <p:sp>
        <p:nvSpPr>
          <p:cNvPr id="116753" name="Text Box 14"/>
          <p:cNvSpPr txBox="1">
            <a:spLocks noChangeArrowheads="1"/>
          </p:cNvSpPr>
          <p:nvPr/>
        </p:nvSpPr>
        <p:spPr bwMode="auto">
          <a:xfrm>
            <a:off x="222250" y="2060575"/>
            <a:ext cx="527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endParaRPr lang="el-GR" altLang="en-US" sz="1800" baseline="-25000">
              <a:solidFill>
                <a:srgbClr val="66FFFF"/>
              </a:solidFill>
            </a:endParaRPr>
          </a:p>
        </p:txBody>
      </p:sp>
      <p:sp>
        <p:nvSpPr>
          <p:cNvPr id="116754" name="Text Box 15"/>
          <p:cNvSpPr txBox="1">
            <a:spLocks noChangeArrowheads="1"/>
          </p:cNvSpPr>
          <p:nvPr/>
        </p:nvSpPr>
        <p:spPr bwMode="auto">
          <a:xfrm>
            <a:off x="7512050" y="2522538"/>
            <a:ext cx="1619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a:t>
            </a:r>
            <a:r>
              <a:rPr lang="de-DE" altLang="en-US" sz="1800">
                <a:solidFill>
                  <a:srgbClr val="00FFFF"/>
                </a:solidFill>
              </a:rPr>
              <a:t>0,5* Y</a:t>
            </a:r>
            <a:endParaRPr lang="el-GR" altLang="en-US" sz="1800">
              <a:solidFill>
                <a:srgbClr val="00FFFF"/>
              </a:solidFill>
            </a:endParaRPr>
          </a:p>
        </p:txBody>
      </p:sp>
      <p:sp>
        <p:nvSpPr>
          <p:cNvPr id="116755" name="Line 16"/>
          <p:cNvSpPr>
            <a:spLocks noChangeShapeType="1"/>
          </p:cNvSpPr>
          <p:nvPr/>
        </p:nvSpPr>
        <p:spPr bwMode="auto">
          <a:xfrm flipV="1">
            <a:off x="4908550" y="1649413"/>
            <a:ext cx="2543175" cy="12747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6756" name="Text Box 17"/>
          <p:cNvSpPr txBox="1">
            <a:spLocks noChangeArrowheads="1"/>
          </p:cNvSpPr>
          <p:nvPr/>
        </p:nvSpPr>
        <p:spPr bwMode="auto">
          <a:xfrm>
            <a:off x="7524750" y="1484313"/>
            <a:ext cx="17637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C(Y) + 15</a:t>
            </a:r>
            <a:endParaRPr lang="el-GR" altLang="en-US" sz="1800">
              <a:solidFill>
                <a:srgbClr val="66FFFF"/>
              </a:solidFill>
            </a:endParaRPr>
          </a:p>
        </p:txBody>
      </p:sp>
      <p:sp>
        <p:nvSpPr>
          <p:cNvPr id="116757" name="Text Box 18"/>
          <p:cNvSpPr txBox="1">
            <a:spLocks noChangeArrowheads="1"/>
          </p:cNvSpPr>
          <p:nvPr/>
        </p:nvSpPr>
        <p:spPr bwMode="auto">
          <a:xfrm>
            <a:off x="4067175" y="3278188"/>
            <a:ext cx="7239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a:t>
            </a:r>
            <a:r>
              <a:rPr lang="de-DE" altLang="en-US" sz="1800" baseline="-25000">
                <a:solidFill>
                  <a:srgbClr val="66FFFF"/>
                </a:solidFill>
              </a:rPr>
              <a:t>1</a:t>
            </a:r>
            <a:r>
              <a:rPr lang="de-DE" altLang="en-US" sz="1800">
                <a:solidFill>
                  <a:srgbClr val="66FFFF"/>
                </a:solidFill>
              </a:rPr>
              <a:t>=15</a:t>
            </a:r>
            <a:endParaRPr lang="el-GR" altLang="en-US" sz="1800">
              <a:solidFill>
                <a:srgbClr val="66FFFF"/>
              </a:solidFill>
            </a:endParaRPr>
          </a:p>
        </p:txBody>
      </p:sp>
      <p:sp>
        <p:nvSpPr>
          <p:cNvPr id="116758" name="AutoShape 19"/>
          <p:cNvSpPr>
            <a:spLocks/>
          </p:cNvSpPr>
          <p:nvPr/>
        </p:nvSpPr>
        <p:spPr bwMode="auto">
          <a:xfrm>
            <a:off x="4751388" y="2960688"/>
            <a:ext cx="125412" cy="982662"/>
          </a:xfrm>
          <a:prstGeom prst="leftBrace">
            <a:avLst>
              <a:gd name="adj1" fmla="val 65296"/>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6759" name="Text Box 20"/>
          <p:cNvSpPr txBox="1">
            <a:spLocks noChangeArrowheads="1"/>
          </p:cNvSpPr>
          <p:nvPr/>
        </p:nvSpPr>
        <p:spPr bwMode="auto">
          <a:xfrm>
            <a:off x="6367463" y="4257675"/>
            <a:ext cx="1981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r" eaLnBrk="1" hangingPunct="1">
              <a:spcBef>
                <a:spcPct val="50000"/>
              </a:spcBef>
              <a:buClrTx/>
              <a:buFontTx/>
              <a:buNone/>
            </a:pPr>
            <a:r>
              <a:rPr lang="de-DE" altLang="en-US" sz="1800"/>
              <a:t>Income = Y</a:t>
            </a:r>
          </a:p>
        </p:txBody>
      </p:sp>
      <p:sp>
        <p:nvSpPr>
          <p:cNvPr id="116760" name="Text Box 21"/>
          <p:cNvSpPr txBox="1">
            <a:spLocks noChangeArrowheads="1"/>
          </p:cNvSpPr>
          <p:nvPr/>
        </p:nvSpPr>
        <p:spPr bwMode="auto">
          <a:xfrm>
            <a:off x="3148013" y="3162300"/>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I(i, E(r</a:t>
            </a:r>
            <a:r>
              <a:rPr lang="de-DE" altLang="en-US" sz="1800" baseline="-25000">
                <a:solidFill>
                  <a:srgbClr val="66FFFF"/>
                </a:solidFill>
              </a:rPr>
              <a:t>1</a:t>
            </a:r>
            <a:r>
              <a:rPr lang="de-DE" altLang="en-US" sz="1800">
                <a:solidFill>
                  <a:srgbClr val="66FFFF"/>
                </a:solidFill>
              </a:rPr>
              <a:t>))</a:t>
            </a:r>
            <a:endParaRPr lang="el-GR" altLang="en-US" sz="1800">
              <a:solidFill>
                <a:srgbClr val="66FFFF"/>
              </a:solidFill>
            </a:endParaRPr>
          </a:p>
        </p:txBody>
      </p:sp>
      <p:sp>
        <p:nvSpPr>
          <p:cNvPr id="116761" name="Line 22"/>
          <p:cNvSpPr>
            <a:spLocks noChangeShapeType="1"/>
          </p:cNvSpPr>
          <p:nvPr/>
        </p:nvSpPr>
        <p:spPr bwMode="auto">
          <a:xfrm>
            <a:off x="900113" y="1557338"/>
            <a:ext cx="2232025" cy="1757362"/>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6762" name="Text Box 23"/>
          <p:cNvSpPr txBox="1">
            <a:spLocks noChangeArrowheads="1"/>
          </p:cNvSpPr>
          <p:nvPr/>
        </p:nvSpPr>
        <p:spPr bwMode="auto">
          <a:xfrm>
            <a:off x="5680075" y="4322763"/>
            <a:ext cx="47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Y</a:t>
            </a:r>
            <a:r>
              <a:rPr lang="de-DE" altLang="en-US" sz="1800" baseline="-25000">
                <a:solidFill>
                  <a:srgbClr val="66FFFF"/>
                </a:solidFill>
              </a:rPr>
              <a:t>1</a:t>
            </a:r>
            <a:endParaRPr lang="el-GR" altLang="en-US" sz="1800" baseline="-25000">
              <a:solidFill>
                <a:srgbClr val="66FFFF"/>
              </a:solidFill>
            </a:endParaRPr>
          </a:p>
        </p:txBody>
      </p:sp>
      <p:sp>
        <p:nvSpPr>
          <p:cNvPr id="116763" name="AutoShape 24"/>
          <p:cNvSpPr>
            <a:spLocks/>
          </p:cNvSpPr>
          <p:nvPr/>
        </p:nvSpPr>
        <p:spPr bwMode="auto">
          <a:xfrm rot="-5400000">
            <a:off x="5807869" y="3118644"/>
            <a:ext cx="180975" cy="2027237"/>
          </a:xfrm>
          <a:prstGeom prst="leftBrace">
            <a:avLst>
              <a:gd name="adj1" fmla="val 93348"/>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6764" name="Line 26"/>
          <p:cNvSpPr>
            <a:spLocks noChangeShapeType="1"/>
          </p:cNvSpPr>
          <p:nvPr/>
        </p:nvSpPr>
        <p:spPr bwMode="auto">
          <a:xfrm rot="5400000" flipH="1">
            <a:off x="5885656" y="2942432"/>
            <a:ext cx="2052637" cy="0"/>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6765" name="Oval 27"/>
          <p:cNvSpPr>
            <a:spLocks noChangeArrowheads="1"/>
          </p:cNvSpPr>
          <p:nvPr/>
        </p:nvSpPr>
        <p:spPr bwMode="auto">
          <a:xfrm>
            <a:off x="6877050" y="1881188"/>
            <a:ext cx="101600" cy="103187"/>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6766" name="Line 28"/>
          <p:cNvSpPr>
            <a:spLocks noChangeShapeType="1"/>
          </p:cNvSpPr>
          <p:nvPr/>
        </p:nvSpPr>
        <p:spPr bwMode="auto">
          <a:xfrm flipV="1">
            <a:off x="1771650" y="1844675"/>
            <a:ext cx="12700" cy="2095500"/>
          </a:xfrm>
          <a:prstGeom prst="line">
            <a:avLst/>
          </a:prstGeom>
          <a:noFill/>
          <a:ln w="38100">
            <a:solidFill>
              <a:srgbClr val="00FFFF"/>
            </a:solidFill>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6767" name="Text Box 29"/>
          <p:cNvSpPr txBox="1">
            <a:spLocks noChangeArrowheads="1"/>
          </p:cNvSpPr>
          <p:nvPr/>
        </p:nvSpPr>
        <p:spPr bwMode="auto">
          <a:xfrm>
            <a:off x="792163" y="4286250"/>
            <a:ext cx="971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a:t>
            </a:r>
            <a:r>
              <a:rPr lang="de-DE" altLang="en-US" sz="1800" baseline="-25000">
                <a:solidFill>
                  <a:srgbClr val="66FFFF"/>
                </a:solidFill>
              </a:rPr>
              <a:t>1</a:t>
            </a:r>
            <a:r>
              <a:rPr lang="de-DE" altLang="en-US" sz="1800">
                <a:solidFill>
                  <a:srgbClr val="66FFFF"/>
                </a:solidFill>
              </a:rPr>
              <a:t>= 15</a:t>
            </a:r>
            <a:endParaRPr lang="el-GR" altLang="en-US" sz="1800">
              <a:solidFill>
                <a:srgbClr val="66FFFF"/>
              </a:solidFill>
            </a:endParaRPr>
          </a:p>
        </p:txBody>
      </p:sp>
      <p:sp>
        <p:nvSpPr>
          <p:cNvPr id="116768" name="AutoShape 30"/>
          <p:cNvSpPr>
            <a:spLocks/>
          </p:cNvSpPr>
          <p:nvPr/>
        </p:nvSpPr>
        <p:spPr bwMode="auto">
          <a:xfrm rot="-5400000">
            <a:off x="1150938" y="3609975"/>
            <a:ext cx="254000" cy="971550"/>
          </a:xfrm>
          <a:prstGeom prst="leftBrace">
            <a:avLst>
              <a:gd name="adj1" fmla="val 31875"/>
              <a:gd name="adj2" fmla="val 50000"/>
            </a:avLst>
          </a:prstGeom>
          <a:noFill/>
          <a:ln w="38100">
            <a:solidFill>
              <a:srgbClr val="FF0000"/>
            </a:solidFill>
            <a:round/>
            <a:headEnd type="none" w="med" len="lg"/>
            <a:tailEnd type="none" w="lg" len="sm"/>
          </a:ln>
          <a:extLst>
            <a:ext uri="{909E8E84-426E-40DD-AFC4-6F175D3DCCD1}">
              <a14:hiddenFill xmlns:a14="http://schemas.microsoft.com/office/drawing/2010/main">
                <a:solidFill>
                  <a:srgbClr val="FFFFFF"/>
                </a:solidFill>
              </a14:hiddenFill>
            </a:ext>
          </a:extLst>
        </p:spPr>
        <p:txBody>
          <a:bodyPr vert="eaVert"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6769" name="Line 31"/>
          <p:cNvSpPr>
            <a:spLocks noChangeShapeType="1"/>
          </p:cNvSpPr>
          <p:nvPr/>
        </p:nvSpPr>
        <p:spPr bwMode="auto">
          <a:xfrm>
            <a:off x="792163" y="2266950"/>
            <a:ext cx="971550" cy="9525"/>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
        <p:nvSpPr>
          <p:cNvPr id="116770" name="Oval 32"/>
          <p:cNvSpPr>
            <a:spLocks noChangeArrowheads="1"/>
          </p:cNvSpPr>
          <p:nvPr/>
        </p:nvSpPr>
        <p:spPr bwMode="auto">
          <a:xfrm>
            <a:off x="1733550" y="2209800"/>
            <a:ext cx="101600" cy="103188"/>
          </a:xfrm>
          <a:prstGeom prst="ellipse">
            <a:avLst/>
          </a:prstGeom>
          <a:solidFill>
            <a:srgbClr val="00FF00"/>
          </a:solidFill>
          <a:ln w="6350" algn="ctr">
            <a:solidFill>
              <a:schemeClr val="bg2"/>
            </a:solidFill>
            <a:round/>
            <a:headEnd type="none" w="med" len="lg"/>
            <a:tailEnd type="none" w="lg" len="sm"/>
          </a:ln>
        </p:spPr>
        <p:txBody>
          <a:bodyPr wrap="none" lIns="90000" tIns="46800" rIns="90000" bIns="46800" anchor="ct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endParaRPr lang="en-US" altLang="en-US" sz="2000" baseline="30000">
              <a:solidFill>
                <a:srgbClr val="66FFFF"/>
              </a:solidFill>
            </a:endParaRPr>
          </a:p>
        </p:txBody>
      </p:sp>
      <p:sp>
        <p:nvSpPr>
          <p:cNvPr id="116771" name="AutoShape 33"/>
          <p:cNvSpPr>
            <a:spLocks noChangeArrowheads="1"/>
          </p:cNvSpPr>
          <p:nvPr/>
        </p:nvSpPr>
        <p:spPr bwMode="auto">
          <a:xfrm>
            <a:off x="303213" y="4735513"/>
            <a:ext cx="8623300" cy="1130300"/>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What happens, if households expect a deterioration of economic development and do therefore increase their savings ratio from               (1-c) = 50% to (1-c) = 75%?</a:t>
            </a:r>
          </a:p>
        </p:txBody>
      </p:sp>
      <p:sp>
        <p:nvSpPr>
          <p:cNvPr id="116772" name="Text Box 34"/>
          <p:cNvSpPr txBox="1">
            <a:spLocks noChangeArrowheads="1"/>
          </p:cNvSpPr>
          <p:nvPr/>
        </p:nvSpPr>
        <p:spPr bwMode="auto">
          <a:xfrm>
            <a:off x="1887538" y="1622425"/>
            <a:ext cx="1568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type="none" w="med" len="lg"/>
                <a:tailEnd type="none" w="lg" len="lg"/>
              </a14:hiddenLine>
            </a:ext>
          </a:extLst>
        </p:spPr>
        <p:txBody>
          <a:bodyPr lIns="90000" tIns="46800" rIns="90000" bIns="46800">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eaLnBrk="1" hangingPunct="1">
              <a:spcBef>
                <a:spcPct val="50000"/>
              </a:spcBef>
              <a:buClrTx/>
              <a:buFontTx/>
              <a:buNone/>
            </a:pPr>
            <a:r>
              <a:rPr lang="de-DE" altLang="en-US" sz="1800">
                <a:solidFill>
                  <a:srgbClr val="66FFFF"/>
                </a:solidFill>
              </a:rPr>
              <a:t>S(Y) = 0,5*Y</a:t>
            </a:r>
            <a:endParaRPr lang="el-GR" altLang="en-US" sz="1800">
              <a:solidFill>
                <a:srgbClr val="66FFFF"/>
              </a:solidFill>
            </a:endParaRPr>
          </a:p>
        </p:txBody>
      </p:sp>
      <p:sp>
        <p:nvSpPr>
          <p:cNvPr id="116773" name="AutoShape 35"/>
          <p:cNvSpPr>
            <a:spLocks noChangeArrowheads="1"/>
          </p:cNvSpPr>
          <p:nvPr/>
        </p:nvSpPr>
        <p:spPr bwMode="auto">
          <a:xfrm>
            <a:off x="334963" y="5996354"/>
            <a:ext cx="8599487" cy="431066"/>
          </a:xfrm>
          <a:prstGeom prst="roundRect">
            <a:avLst>
              <a:gd name="adj" fmla="val 12495"/>
            </a:avLst>
          </a:prstGeom>
          <a:solidFill>
            <a:srgbClr val="FFFF99"/>
          </a:solidFill>
          <a:ln w="50800">
            <a:solidFill>
              <a:srgbClr val="FF0000"/>
            </a:solidFill>
            <a:round/>
            <a:headEnd/>
            <a:tailEnd/>
          </a:ln>
        </p:spPr>
        <p:txBody>
          <a:bodyPr anchor="ctr">
            <a:spAutoFit/>
          </a:bodyPr>
          <a:lstStyle>
            <a:lvl1pPr>
              <a:spcBef>
                <a:spcPct val="20000"/>
              </a:spcBef>
              <a:buClr>
                <a:srgbClr val="FF0000"/>
              </a:buClr>
              <a:buFont typeface="Arial Unicode MS" pitchFamily="34" charset="-128"/>
              <a:buChar char="➤"/>
              <a:defRPr sz="2400">
                <a:solidFill>
                  <a:schemeClr val="tx1"/>
                </a:solidFill>
                <a:latin typeface="Arial" pitchFamily="34" charset="0"/>
              </a:defRPr>
            </a:lvl1pPr>
            <a:lvl2pPr marL="742950" indent="-285750">
              <a:spcBef>
                <a:spcPct val="20000"/>
              </a:spcBef>
              <a:buClr>
                <a:srgbClr val="FF0000"/>
              </a:buClr>
              <a:buFont typeface="Arial Unicode MS" pitchFamily="34" charset="-128"/>
              <a:buChar char="■"/>
              <a:defRPr sz="2200">
                <a:solidFill>
                  <a:schemeClr val="tx1"/>
                </a:solidFill>
                <a:latin typeface="Arial" pitchFamily="34" charset="0"/>
              </a:defRPr>
            </a:lvl2pPr>
            <a:lvl3pPr marL="1143000" indent="-228600">
              <a:spcBef>
                <a:spcPct val="20000"/>
              </a:spcBef>
              <a:buClr>
                <a:srgbClr val="FF0000"/>
              </a:buClr>
              <a:buSzPct val="120000"/>
              <a:buFont typeface="Arial Unicode MS" pitchFamily="34" charset="-128"/>
              <a:buChar char="◆"/>
              <a:defRPr sz="2000">
                <a:solidFill>
                  <a:schemeClr val="tx1"/>
                </a:solidFill>
                <a:latin typeface="Arial" pitchFamily="34" charset="0"/>
              </a:defRPr>
            </a:lvl3pPr>
            <a:lvl4pPr marL="1600200" indent="-228600">
              <a:spcBef>
                <a:spcPct val="20000"/>
              </a:spcBef>
              <a:buClr>
                <a:srgbClr val="FF0000"/>
              </a:buClr>
              <a:buSzPct val="80000"/>
              <a:buFont typeface="Wingdings" pitchFamily="2" charset="2"/>
              <a:buChar char="­"/>
              <a:defRPr sz="2000">
                <a:solidFill>
                  <a:schemeClr val="tx1"/>
                </a:solidFill>
                <a:latin typeface="Arial" pitchFamily="34" charset="0"/>
              </a:defRPr>
            </a:lvl4pPr>
            <a:lvl5pPr marL="2057400" indent="-228600">
              <a:spcBef>
                <a:spcPct val="20000"/>
              </a:spcBef>
              <a:buClr>
                <a:srgbClr val="FF0000"/>
              </a:buClr>
              <a:buSzPct val="60000"/>
              <a:buFont typeface="Wingdings" pitchFamily="2" charset="2"/>
              <a:buChar char="l"/>
              <a:defRPr sz="2000">
                <a:solidFill>
                  <a:schemeClr val="tx1"/>
                </a:solidFill>
                <a:latin typeface="Arial" pitchFamily="34" charset="0"/>
              </a:defRPr>
            </a:lvl5pPr>
            <a:lvl6pPr marL="25146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6pPr>
            <a:lvl7pPr marL="29718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7pPr>
            <a:lvl8pPr marL="34290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8pPr>
            <a:lvl9pPr marL="3886200" indent="-228600" eaLnBrk="0" fontAlgn="base" hangingPunct="0">
              <a:spcBef>
                <a:spcPct val="20000"/>
              </a:spcBef>
              <a:spcAft>
                <a:spcPct val="0"/>
              </a:spcAft>
              <a:buClr>
                <a:srgbClr val="FF0000"/>
              </a:buClr>
              <a:buSzPct val="60000"/>
              <a:buFont typeface="Wingdings" pitchFamily="2" charset="2"/>
              <a:buChar char="l"/>
              <a:defRPr sz="2000">
                <a:solidFill>
                  <a:schemeClr val="tx1"/>
                </a:solidFill>
                <a:latin typeface="Arial" pitchFamily="34" charset="0"/>
              </a:defRPr>
            </a:lvl9pPr>
          </a:lstStyle>
          <a:p>
            <a:pPr algn="ctr" eaLnBrk="1" hangingPunct="1">
              <a:spcBef>
                <a:spcPct val="0"/>
              </a:spcBef>
              <a:buClrTx/>
              <a:buFontTx/>
              <a:buNone/>
            </a:pPr>
            <a:r>
              <a:rPr lang="en-US" altLang="en-US" sz="2000" dirty="0">
                <a:solidFill>
                  <a:schemeClr val="bg1"/>
                </a:solidFill>
              </a:rPr>
              <a:t>The consumption ratio decreases from c = 50% to c = (1 - 0,75) = 25%</a:t>
            </a:r>
          </a:p>
        </p:txBody>
      </p:sp>
      <p:sp>
        <p:nvSpPr>
          <p:cNvPr id="116774" name="Line 36"/>
          <p:cNvSpPr>
            <a:spLocks noChangeShapeType="1"/>
          </p:cNvSpPr>
          <p:nvPr/>
        </p:nvSpPr>
        <p:spPr bwMode="auto">
          <a:xfrm>
            <a:off x="4895850" y="1916113"/>
            <a:ext cx="2009775" cy="11112"/>
          </a:xfrm>
          <a:prstGeom prst="line">
            <a:avLst/>
          </a:prstGeom>
          <a:noFill/>
          <a:ln w="38100">
            <a:solidFill>
              <a:srgbClr val="FFFF00"/>
            </a:solidFill>
            <a:prstDash val="sysDot"/>
            <a:round/>
            <a:headEnd type="none" w="med" len="lg"/>
            <a:tailEnd type="none" w="lg" len="sm"/>
          </a:ln>
          <a:extLst>
            <a:ext uri="{909E8E84-426E-40DD-AFC4-6F175D3DCCD1}">
              <a14:hiddenFill xmlns:a14="http://schemas.microsoft.com/office/drawing/2010/main">
                <a:noFill/>
              </a14:hiddenFill>
            </a:ext>
          </a:extLst>
        </p:spPr>
        <p:txBody>
          <a:bodyPr lIns="90000" tIns="46800" rIns="90000" bIns="46800"/>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67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73" grpId="0" animBg="1"/>
    </p:bldLst>
  </p:timing>
</p:sld>
</file>

<file path=ppt/theme/theme1.xml><?xml version="1.0" encoding="utf-8"?>
<a:theme xmlns:a="http://schemas.openxmlformats.org/drawingml/2006/main" name="Vorlesung Standard">
  <a:themeElements>
    <a:clrScheme name="Vorlesung Standard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Vorlesung Standard">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rgbClr val="FF0000"/>
          </a:solidFill>
          <a:prstDash val="solid"/>
          <a:round/>
          <a:headEnd type="none" w="lg" len="med"/>
          <a:tailEnd type="triangle" w="lg" len="med"/>
        </a:ln>
        <a:effectLst/>
      </a:spPr>
      <a:bodyPr vert="horz" wrap="square" lIns="0" tIns="0" rIns="0" bIns="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GB" sz="2000" b="0" i="0" u="none" strike="noStrike" cap="none" normalizeH="0" baseline="30000" smtClean="0">
            <a:ln>
              <a:noFill/>
            </a:ln>
            <a:solidFill>
              <a:srgbClr val="66FFFF"/>
            </a:solidFill>
            <a:effectLst/>
            <a:latin typeface="Arial" charset="0"/>
          </a:defRPr>
        </a:defPPr>
      </a:lstStyle>
    </a:spDef>
    <a:lnDef>
      <a:spPr bwMode="auto">
        <a:xfrm>
          <a:off x="0" y="0"/>
          <a:ext cx="1" cy="1"/>
        </a:xfrm>
        <a:custGeom>
          <a:avLst/>
          <a:gdLst/>
          <a:ahLst/>
          <a:cxnLst/>
          <a:rect l="0" t="0" r="0" b="0"/>
          <a:pathLst/>
        </a:custGeom>
        <a:noFill/>
        <a:ln w="38100" cap="flat" cmpd="sng" algn="ctr">
          <a:solidFill>
            <a:srgbClr val="FF0000"/>
          </a:solidFill>
          <a:prstDash val="solid"/>
          <a:round/>
          <a:headEnd type="none" w="lg" len="med"/>
          <a:tailEnd type="triangle" w="lg" len="med"/>
        </a:ln>
        <a:effectLst/>
      </a:spPr>
      <a:bodyPr vert="horz" wrap="square" lIns="0" tIns="0" rIns="0" bIns="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GB" sz="2000" b="0" i="0" u="none" strike="noStrike" cap="none" normalizeH="0" baseline="30000" smtClean="0">
            <a:ln>
              <a:noFill/>
            </a:ln>
            <a:solidFill>
              <a:srgbClr val="66FFFF"/>
            </a:solidFill>
            <a:effectLst/>
            <a:latin typeface="Arial" charset="0"/>
          </a:defRPr>
        </a:defPPr>
      </a:lstStyle>
    </a:lnDef>
  </a:objectDefaults>
  <a:extraClrSchemeLst>
    <a:extraClrScheme>
      <a:clrScheme name="Vorlesung Standard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Vorlesung Standard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Vorlesung Standard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Vorlesung Standard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Vorlesung Standard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Vorlesung Standard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Vorlesung Standard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Vorlesung Standard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Vorlesung Standard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Vorlesung Standard">
  <a:themeElements>
    <a:clrScheme name="Vorlesung Standard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Vorlesung Standard">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38100" cap="flat" cmpd="sng" algn="ctr">
          <a:solidFill>
            <a:srgbClr val="FF0000"/>
          </a:solidFill>
          <a:prstDash val="solid"/>
          <a:round/>
          <a:headEnd type="none" w="lg" len="med"/>
          <a:tailEnd type="triangle" w="lg" len="med"/>
        </a:ln>
        <a:effectLst/>
      </a:spPr>
      <a:bodyPr vert="horz" wrap="square" lIns="0" tIns="0" rIns="0" bIns="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GB" sz="2000" b="0" i="0" u="none" strike="noStrike" cap="none" normalizeH="0" baseline="30000" smtClean="0">
            <a:ln>
              <a:noFill/>
            </a:ln>
            <a:solidFill>
              <a:srgbClr val="66FFFF"/>
            </a:solidFill>
            <a:effectLst/>
            <a:latin typeface="Arial" pitchFamily="34" charset="0"/>
          </a:defRPr>
        </a:defPPr>
      </a:lstStyle>
    </a:spDef>
    <a:lnDef>
      <a:spPr bwMode="auto">
        <a:xfrm>
          <a:off x="0" y="0"/>
          <a:ext cx="1" cy="1"/>
        </a:xfrm>
        <a:custGeom>
          <a:avLst/>
          <a:gdLst/>
          <a:ahLst/>
          <a:cxnLst/>
          <a:rect l="0" t="0" r="0" b="0"/>
          <a:pathLst/>
        </a:custGeom>
        <a:noFill/>
        <a:ln w="38100" cap="flat" cmpd="sng" algn="ctr">
          <a:solidFill>
            <a:srgbClr val="FF0000"/>
          </a:solidFill>
          <a:prstDash val="solid"/>
          <a:round/>
          <a:headEnd type="none" w="lg" len="med"/>
          <a:tailEnd type="triangle" w="lg" len="med"/>
        </a:ln>
        <a:effectLst/>
      </a:spPr>
      <a:bodyPr vert="horz" wrap="square" lIns="0" tIns="0" rIns="0" bIns="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GB" sz="2000" b="0" i="0" u="none" strike="noStrike" cap="none" normalizeH="0" baseline="30000" smtClean="0">
            <a:ln>
              <a:noFill/>
            </a:ln>
            <a:solidFill>
              <a:srgbClr val="66FFFF"/>
            </a:solidFill>
            <a:effectLst/>
            <a:latin typeface="Arial" pitchFamily="34" charset="0"/>
          </a:defRPr>
        </a:defPPr>
      </a:lstStyle>
    </a:lnDef>
    <a:txDef>
      <a:spPr>
        <a:solidFill>
          <a:srgbClr val="FFFFCC"/>
        </a:solidFill>
        <a:ln w="25400">
          <a:solidFill>
            <a:srgbClr val="FF0000"/>
          </a:solidFill>
        </a:ln>
      </a:spPr>
      <a:bodyPr wrap="square" rtlCol="0">
        <a:spAutoFit/>
      </a:bodyPr>
      <a:lstStyle>
        <a:defPPr>
          <a:defRPr baseline="0" dirty="0" smtClean="0">
            <a:solidFill>
              <a:schemeClr val="bg2">
                <a:lumMod val="50000"/>
                <a:lumOff val="50000"/>
              </a:schemeClr>
            </a:solidFill>
          </a:defRPr>
        </a:defPPr>
      </a:lstStyle>
    </a:txDef>
  </a:objectDefaults>
  <a:extraClrSchemeLst>
    <a:extraClrScheme>
      <a:clrScheme name="Vorlesung Standard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Vorlesung Standard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Vorlesung Standard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Vorlesung Standard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Vorlesung Standard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Vorlesung Standard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Vorlesung Standard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Vorlesung Standard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Vorlesung Standard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Larissa-Design">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Larissa-Design">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0</TotalTime>
  <Pages>7789364</Pages>
  <Words>36408</Words>
  <Application>Microsoft Office PowerPoint</Application>
  <PresentationFormat>On-screen Show (4:3)</PresentationFormat>
  <Paragraphs>4372</Paragraphs>
  <Slides>226</Slides>
  <Notes>226</Notes>
  <HiddenSlides>35</HiddenSlides>
  <MMClips>0</MMClips>
  <ScaleCrop>false</ScaleCrop>
  <HeadingPairs>
    <vt:vector size="10" baseType="variant">
      <vt:variant>
        <vt:lpstr>Fonts Used</vt:lpstr>
      </vt:variant>
      <vt:variant>
        <vt:i4>8</vt:i4>
      </vt:variant>
      <vt:variant>
        <vt:lpstr>Theme</vt:lpstr>
      </vt:variant>
      <vt:variant>
        <vt:i4>2</vt:i4>
      </vt:variant>
      <vt:variant>
        <vt:lpstr>Links</vt:lpstr>
      </vt:variant>
      <vt:variant>
        <vt:i4>8</vt:i4>
      </vt:variant>
      <vt:variant>
        <vt:lpstr>Embedded OLE Servers</vt:lpstr>
      </vt:variant>
      <vt:variant>
        <vt:i4>8</vt:i4>
      </vt:variant>
      <vt:variant>
        <vt:lpstr>Slide Titles</vt:lpstr>
      </vt:variant>
      <vt:variant>
        <vt:i4>226</vt:i4>
      </vt:variant>
    </vt:vector>
  </HeadingPairs>
  <TitlesOfParts>
    <vt:vector size="252" baseType="lpstr">
      <vt:lpstr>Arial Unicode MS</vt:lpstr>
      <vt:lpstr>Arial</vt:lpstr>
      <vt:lpstr>Cambria Math</vt:lpstr>
      <vt:lpstr>GillSansMyriad</vt:lpstr>
      <vt:lpstr>Symbol</vt:lpstr>
      <vt:lpstr>Times New Roman</vt:lpstr>
      <vt:lpstr>Univers-Bold</vt:lpstr>
      <vt:lpstr>Wingdings</vt:lpstr>
      <vt:lpstr>Vorlesung Standard</vt:lpstr>
      <vt:lpstr>1_Vorlesung Standard</vt:lpstr>
      <vt:lpstr>file:///D:\Arbeit\Archiv\Google%20Drive\0Vorlesungen\2.%20Makroökonomik\Grafik-Daten\Konsum-BIP-Zins.xls!Konsum-BIP%20(2)</vt:lpstr>
      <vt:lpstr>file:///D:\Arbeit\Archiv\Google%20Drive\0Vorlesungen\2.%20Makroökonomik\Grafik-Daten\Konsum-BIP-Zins.xls!Konsum-Zins%20(2)</vt:lpstr>
      <vt:lpstr>file:///D:\Arbeit\Archiv\Google%20Drive\0Vorlesungen\2.%20Makroökonomik\Grafik-Daten\BIP-Entwicklung%207-jahres%20Durchschnitte.xls!Diagramm%20(23)</vt:lpstr>
      <vt:lpstr>file:///D:\Arbeit\Archiv\Google%20Drive\0Vorlesungen\2.%20Makroökonomik\Grafik-Daten\BIP-Entwicklung%207-jahres%20Durchschnitte.xls!Diagramm%20(26)</vt:lpstr>
      <vt:lpstr>file:///D:\Arbeit\Archiv\Google%20Drive\0Vorlesungen\2.%20Makroökonomik\Grafik-Daten\Arbeitslosenquote%20Deutschland%201950-60.xls!Diagramm2%20(2)</vt:lpstr>
      <vt:lpstr>file:///D:\Arbeit\Archiv\Google%20Drive\0Vorlesungen\2.%20Makroökonomik\Grafik-Daten\Einfluss%20des%20Geldmarktzinses%20auf%20Kapitalmarkt.xls!Diagramm%20(en)</vt:lpstr>
      <vt:lpstr>file:///D:\Arbeit\Archiv\Google%20Drive\0Vorlesungen\2.%20Makroökonomik\Grafik-Daten\Haushaltsüberschuss%20von%20Bund,%20Ländern%20&amp;%20Gemeinden%20im%20Konjunkturzyklus.xls!Haushaltsüberschuss%20(2)</vt:lpstr>
      <vt:lpstr>file:///D:\Arbeit\Archiv\Google%20Drive\0Vorlesungen\2.%20Makroökonomik\Grafik-Daten\Staatsverschuldung%20und%20Schuldenstandsquote%201950%20-%202004.xls!Staatsverschuldung%20(3)</vt:lpstr>
      <vt:lpstr>Unknown</vt:lpstr>
      <vt:lpstr>Arbeitsblatt</vt:lpstr>
      <vt:lpstr>Diagramm</vt:lpstr>
      <vt:lpstr>Equation</vt:lpstr>
      <vt:lpstr>Formel</vt:lpstr>
      <vt:lpstr>Photo Editor-Foto</vt:lpstr>
      <vt:lpstr>Microsoft Graph-Diagramm</vt:lpstr>
      <vt:lpstr>Microsoft Excel Chart</vt:lpstr>
      <vt:lpstr>Macroeconomics   4. The Keynesian Model and its Policy Implications</vt:lpstr>
      <vt:lpstr>Macroeconomics</vt:lpstr>
      <vt:lpstr>Macroeconomics</vt:lpstr>
      <vt:lpstr>Macroeconomics</vt:lpstr>
      <vt:lpstr>4. The Keynesian Model and its Policy Implications 4.1. The Keynesian Theory</vt:lpstr>
      <vt:lpstr>4. The Keynesian Model and its Policy Implications 4.1. The Keynesian Theory</vt:lpstr>
      <vt:lpstr>4. The Keynesian Model and its Policy Implications 4.1. The Keynesian Theory</vt:lpstr>
      <vt:lpstr>4. The Keynesian Model and its Policy Implications 4.1. The Keynesian Theory</vt:lpstr>
      <vt:lpstr>4. The Keynesian Model and its Policy Implications 4.1. The Keynesian Theory</vt:lpstr>
      <vt:lpstr>4. The Keynesian Model and its Policy Implications 4.1. The Keynesian Theory</vt:lpstr>
      <vt:lpstr>4. The Keynesian Model and its Policy Implications 4.1. The Keynesian Theory</vt:lpstr>
      <vt:lpstr>4. The Keynesian Model and its Policy Implications 4.1. The Keynesian Theory</vt:lpstr>
      <vt:lpstr>4. The Keynesian Model and its Policy Implications 4.1. The Keynesian Theory</vt:lpstr>
      <vt:lpstr>4. The Keynesian Model and its Policy Implications 4.1. The Keynesian Theory</vt:lpstr>
      <vt:lpstr>PowerPoint Presentation</vt:lpstr>
      <vt:lpstr>PowerPoint Presentation</vt:lpstr>
      <vt:lpstr>4. The Keynesian Model and its Policy Implications 4.1. The Keynesian Theory</vt:lpstr>
      <vt:lpstr>4. The Keynesian Model and its Policy Implications 4.1. The Keynesian Theory</vt:lpstr>
      <vt:lpstr>4. The Keynesian Model and its Policy Implications 4.1. The Keynesian Theory</vt:lpstr>
      <vt:lpstr>4. The Keynesian Model and its Policy Implications 4.1. The Keynesian Theory</vt:lpstr>
      <vt:lpstr>4. The Keynesian Model and its Policy Implications 4.1. The Keynesian Theory</vt:lpstr>
      <vt:lpstr>4. The Keynesian Model and its Policy Implications 4.1. The Keynesian Theory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4. The Keynesian Model and its Policy Implications 4.1. The Keynesian Theory</vt:lpstr>
      <vt:lpstr>4. The Keynesian Model and its Policy Implications 4.1. The Keynesian Theory</vt:lpstr>
      <vt:lpstr>4. The Keynesian Model and its Policy Implications 4.1. The Keynesian Theory</vt:lpstr>
      <vt:lpstr>Macroeconomics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3. Das keynesianische Modell der Volkswirtschaft 3.1. Die Struktur des keynesianischen Modells</vt:lpstr>
      <vt:lpstr>4. Das keynesianische Modell der Volkswirtschaft 4.1. Die Struktur des keynesianischen Modells</vt:lpstr>
      <vt:lpstr>3. The Keynesian Model and its Policy Implications Digression: Stability Properties of the Market for Goods</vt:lpstr>
      <vt:lpstr>3. The Keynesian Model and its Policy Implications Digression: Stability Properties of the Market for Goods</vt:lpstr>
      <vt:lpstr>3. The Keynesian Model and its Policy Implications Digression: Stability Properties of the Market for Goods</vt:lpstr>
      <vt:lpstr>3. The Keynesian Model and its Policy Implications Digression: Stability Properties of the Market for Goods</vt:lpstr>
      <vt:lpstr>3. The Keynesian Model and its Policy Implications Digression: Stability Properties of the Market for Goods</vt:lpstr>
      <vt:lpstr>3. The Keynesian Model and its Policy Implications Digression: Stability Properties of the Market for Goods</vt:lpstr>
      <vt:lpstr>3. The Keynesian Model and its Policy Implications Digression: Stability Properties of the Market for Goods</vt:lpstr>
      <vt:lpstr>3. The Keynesian Model and its Policy Implications Digression: Stability Properties of the Market for Goods</vt:lpstr>
      <vt:lpstr>3. The Keynesian Model and its Policy Implications Digression: Stability Properties of the Market for Goods</vt:lpstr>
      <vt:lpstr>4. The Keynesian Model and its Policy Implications 4.1. The Keynesian Theory</vt:lpstr>
      <vt:lpstr>4. The Keynesian Model and its Policy Implications Digression: Stability Properties of the Market for Goods</vt:lpstr>
      <vt:lpstr>4. The Keynesian Model and its Policy Implications Digression: Stability Properties of the Market for Goods</vt:lpstr>
      <vt:lpstr>4. The Keynesian Model and its Policy Implications Digression: Stability Properties of the Market for Goods</vt:lpstr>
      <vt:lpstr>4. The Keynesian Model and its Policy Implications Digression: Stability Properties of the Market for Goods</vt:lpstr>
      <vt:lpstr>4. The Keynesian Model and its Policy Implications Digression: Stability Properties of the Market for Goods</vt:lpstr>
      <vt:lpstr>4. The Keynesian Model and its Policy Implications Digression: Stability Properties of the Market for Goods</vt:lpstr>
      <vt:lpstr>4. The Keynesian Model and its Policy Implications 4.1. The Keynesian Theory</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 The Keynesian Theory</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3. Das keynesianische Modell der Volkswirtschaft 3.1. Die Struktur des keynesianischen Modells</vt:lpstr>
      <vt:lpstr>4. The Keynesian Model and its Policy Implications 4.1.1. The "Keynesian Cross"</vt:lpstr>
      <vt:lpstr>4. The Keynesian Model and its Policy Implications 4.1.1. The "Keynesian Cross"</vt:lpstr>
      <vt:lpstr>4. The Keynesian Model and its Policy Implications 4.1.1. The "Keynesian Cross"</vt:lpstr>
      <vt:lpstr>Macroeconomics</vt:lpstr>
      <vt:lpstr>4. The Keynesian Model and its Policy Implications 4.1.2. The Keynesian Model with Capital Market</vt:lpstr>
      <vt:lpstr>4. The Keynesian Model and its Policy Implications 4.1.2. The Keynesian Model with Capital Market </vt:lpstr>
      <vt:lpstr>4. The Keynesian Model and its Policy Implications 4.1.2. The Keynesian Model with Capital Market </vt:lpstr>
      <vt:lpstr>4. The Keynesian Model and its Policy Implications 4.1.2. The Keynesian Model with Capital Market </vt:lpstr>
      <vt:lpstr>4. The Keynesian Model and its Policy Implications 4.1.2. The Keynesian Model with Capital Market </vt:lpstr>
      <vt:lpstr>4. The Keynesian Model and its Policy Implications 4.1.2. The Keynesian Model with Capital Market </vt:lpstr>
      <vt:lpstr>4. The Keynesian Model and its Policy Implications 4.1.2. The Keynesian Model with Capital Market </vt:lpstr>
      <vt:lpstr>4. The Keynesian Model and its Policy Implications 4.1. The Keynesian Theory</vt:lpstr>
      <vt:lpstr>Macroeconomics</vt:lpstr>
      <vt:lpstr>4. The Keynesian Model and its Policy Implications 4.2.1. Reduction of the Propensity to Consume </vt:lpstr>
      <vt:lpstr>4. The Keynesian Model and its Policy Implications 4.2.1. Reduction of the Propensity to Consume </vt:lpstr>
      <vt:lpstr>4. The Keynesian Model and its Policy Implications 4.2.1. Reduction of the Propensity to Consume </vt:lpstr>
      <vt:lpstr>4. The Keynesian Model and its Policy Implications  4.2.1. Reduction of the Propensity to Consume</vt:lpstr>
      <vt:lpstr>4. The Keynesian Model and its Policy Implications  4.2.1. Reduction of the Propensity to Consume</vt:lpstr>
      <vt:lpstr>4. The Keynesian Model and its Policy Implications  4.2.1. Reduction of the Propensity to Consume</vt:lpstr>
      <vt:lpstr>4. The Keynesian Model and its Policy Implications  4.2.1. Reduction of the Propensity to Consume</vt:lpstr>
      <vt:lpstr>4. The Keynesian Model and its Policy Implications 4.2.1. Reduction of the Propensity to Consume </vt:lpstr>
      <vt:lpstr>4. The Keynesian Model and its Policy Implications  4.2.1. Reduction of the Propensity to Consume</vt:lpstr>
      <vt:lpstr>4. The Keynesian Model and its Policy Implications  4.2.1. Reduction of the Propensity to Consume</vt:lpstr>
      <vt:lpstr>Macroeconomics</vt:lpstr>
      <vt:lpstr>4. The Keynesian Model and its Policy Implications 4.2.2. Reduction of the Propensity to Invest </vt:lpstr>
      <vt:lpstr>4. The Keynesian Model and its Policy Implications 4.2.2. Reduction of the Propensity to Invest </vt:lpstr>
      <vt:lpstr>4. The Keynesian Model and its Policy Implications 4.2.2. Reduction of the Propensity to Invest </vt:lpstr>
      <vt:lpstr>4. The Keynesian Model and its Policy Implications 4.2.2. Reduction of the Propensity to Invest </vt:lpstr>
      <vt:lpstr>4. The Keynesian Model and its Policy Implications 4.2.2. Reduction of the Propensity to Invest </vt:lpstr>
      <vt:lpstr>4. The Keynesian Model and its Policy Implications 4.2.2. Reduction of the Propensity to Invest </vt:lpstr>
      <vt:lpstr>4. The Keynesian Model and its Policy Implications 4.2.2. Reduction of the Propensity to Invest </vt:lpstr>
      <vt:lpstr>4. The Keynesian Model and its Policy Implications  4.2.1. Reduction of the Propensity to Consume</vt:lpstr>
      <vt:lpstr>Macroeconomics</vt:lpstr>
      <vt:lpstr>4. The Keynesian Model and its Policy Implications  4.2.3. Consequences for the Labor Market</vt:lpstr>
      <vt:lpstr>The Effect of the Demand for Goods on the Labor Market</vt:lpstr>
      <vt:lpstr>The Effect of the Demand for Goods on the Labor Market</vt:lpstr>
      <vt:lpstr>The Effect of the Demand for Goods on the Labor Market</vt:lpstr>
      <vt:lpstr>The Effect of the Demand for Goods on the Labor Market</vt:lpstr>
      <vt:lpstr>The Effect of the Demand for Goods on the Labor Market</vt:lpstr>
      <vt:lpstr>4. The Keynesian Model and its Policy Implications 4.2.3. Consequences for the Labor Market</vt:lpstr>
      <vt:lpstr>PowerPoint Presentation</vt:lpstr>
      <vt:lpstr>PowerPoint Presentation</vt:lpstr>
      <vt:lpstr>PowerPoint Presentation</vt:lpstr>
      <vt:lpstr>4. The Keynesian Model and its Policy Implications 4.2.3. Consequences for the Labor Market</vt:lpstr>
      <vt:lpstr>Macroeconomics</vt:lpstr>
      <vt:lpstr>4. The Keynesian Model and its Policy Implications  4.3.1. Fiscal Policy</vt:lpstr>
      <vt:lpstr>PowerPoint Presentation</vt:lpstr>
      <vt:lpstr>PowerPoint Presentation</vt:lpstr>
      <vt:lpstr>PowerPoint Presentation</vt:lpstr>
      <vt:lpstr>PowerPoint Presentation</vt:lpstr>
      <vt:lpstr>PowerPoint Presentation</vt:lpstr>
      <vt:lpstr>4.3.1. Fiscal Policy</vt:lpstr>
      <vt:lpstr>4.3.1. Fiscal Policy</vt:lpstr>
      <vt:lpstr>4. The Keynesian Model and its Policy Implications  4.3.1. Fiscal Policy</vt:lpstr>
      <vt:lpstr>4. The Keynesian Model and its Policy Implications  4.3.1. Fiscal Policy</vt:lpstr>
      <vt:lpstr>4. The Keynesian Model and its Policy Implications  4.3.1. Fiscal Policy</vt:lpstr>
      <vt:lpstr>4. The Keynesian Model and its Policy Implications  4.3.1. Fiscal Policy</vt:lpstr>
      <vt:lpstr>Macroeconomics</vt:lpstr>
      <vt:lpstr>4. The Keynesian Model and its Policy Implications  4.3.2. Monetary Policy</vt:lpstr>
      <vt:lpstr>4. The Keynesian Model and its Policy Implications  4.3.2. Monetary Policy</vt:lpstr>
      <vt:lpstr>4. The Keynesian Model and its Policy Implications  4.3.2. Monetary Policy</vt:lpstr>
      <vt:lpstr>4. The Keynesian Model and its Policy Implications  4.3.2. Monetary Policy</vt:lpstr>
      <vt:lpstr>4. The Keynesian Model and its Policy Implications  4.3.2. Monetary Policy</vt:lpstr>
      <vt:lpstr>4. The Keynesian Model and its Policy Implications  4.3.2. Monetary Policy</vt:lpstr>
      <vt:lpstr>4. The Keynesian Model and its Policy Implications  4.3.2. Monetary Policy</vt:lpstr>
      <vt:lpstr>4. The Keynesian Model and its Policy Implications  4.3.2. Monetary Policy</vt:lpstr>
      <vt:lpstr>4. The Keynesian Model and its Policy Implications  4.3.2. Monetary Policy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4. The Keynesian Model and its Policy Implications  4.3.2. Monetary Policy</vt:lpstr>
      <vt:lpstr>4. The Keynesian Model and its Policy Implications  4.3.2. Monetary Policy</vt:lpstr>
      <vt:lpstr>4. The Keynesian Model and its Policy Implications  4.3.2. Monetary Policy</vt:lpstr>
      <vt:lpstr>4. The Keynesian Model and its Policy Implications  4.3.2. Monetary Policy</vt:lpstr>
      <vt:lpstr>4. The Keynesian Model and its Policy Implications  4.3.2. Monetary Policy</vt:lpstr>
      <vt:lpstr>4. The Keynesian Model and its Policy Implications   4.3.2. Monetary Policy</vt:lpstr>
      <vt:lpstr>Macroeconomics</vt:lpstr>
      <vt:lpstr>4. The Keynesian Model and its Policy Implications 4.4. The Long-run Implications of the Keynesian Model</vt:lpstr>
      <vt:lpstr>4. The Keynesian Model and its Policy Implications 4.1. The Keynesian Theory</vt:lpstr>
      <vt:lpstr>4. The Keynesian Model and its Policy Implications 4.4. The Long-run Implications of the Keynesian Model</vt:lpstr>
      <vt:lpstr>PowerPoint Presentation</vt:lpstr>
      <vt:lpstr>PowerPoint Presentation</vt:lpstr>
      <vt:lpstr>PowerPoint Presentation</vt:lpstr>
      <vt:lpstr>PowerPoint Presentation</vt:lpstr>
      <vt:lpstr>PowerPoint Presentation</vt:lpstr>
      <vt:lpstr>4. The Keynesian Model and its Policy Implications 4.4. The Long-run Implications of the Keynesian Model</vt:lpstr>
      <vt:lpstr>4. The Keynesian Model and its Policy Implications 4.4. The Long-run Implications of the Keynesian Model</vt:lpstr>
      <vt:lpstr>4. The Keynesian Model and its Policy Implications 4.4. The Long-run Implications of the Keynesian Model</vt:lpstr>
      <vt:lpstr>4. The Keynesian Model and its Policy Implications 4.4. The Long-run Implications of the Keynesian Model</vt:lpstr>
      <vt:lpstr>4. The Keynesian Model and its Policy Implications 4.4. The Long-run Implications of the Keynesian Model</vt:lpstr>
      <vt:lpstr>Macroeconomics</vt:lpstr>
      <vt:lpstr>Macroeconomics</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4.  The Keynesian Model and its Policy Implications 4.5.1. Practical Problems of Anti-cyclical Policy</vt:lpstr>
      <vt:lpstr>PowerPoint Presentation</vt:lpstr>
      <vt:lpstr>The Empirical Effect of Monetary Policy  (USA, 1965:3 -1995:3)</vt:lpstr>
      <vt:lpstr>4.  The Keynesian Model and its Policy Implications 4.5.1. Practical Problems of Anti-cyclical Policy</vt:lpstr>
      <vt:lpstr>Macroeconomics</vt:lpstr>
      <vt:lpstr>4. The Keynesian Model and its Policy Implications  4.5.2. Case Study: Fiscal Policy in Germany</vt:lpstr>
      <vt:lpstr>The Theory of Anti-Cyclical Fiscal Policy</vt:lpstr>
      <vt:lpstr>4. The Keynesian Model and its Policy Implications  4.5.2. Case Study: Fiscal Policy in Germany</vt:lpstr>
      <vt:lpstr>4. The Keynesian Model and its Policy Implications  4.5.2. Case Study: Fiscal Policy in Germany</vt:lpstr>
      <vt:lpstr>PowerPoint Presentation</vt:lpstr>
      <vt:lpstr>4. The Keynesian Model and its Policy Implications  4.5.2. Case Study: Fiscal Policy in Germany</vt:lpstr>
      <vt:lpstr>PowerPoint Presentation</vt:lpstr>
      <vt:lpstr>4. The Keynesian Model and its Policy Implications 4.1. The Keynesian Theory</vt:lpstr>
      <vt:lpstr>4. The Keynesian Model and its Policy Implications  4.5.2. Case Study: Fiscal Policy in Germany</vt:lpstr>
      <vt:lpstr>4. The Keynesian Model and its Policy Implications  4.5.2. Case Study: Fiscal Policy in Germany</vt:lpstr>
      <vt:lpstr>Macroeconomics</vt:lpstr>
      <vt:lpstr>4.6. Questions for Review</vt:lpstr>
      <vt:lpstr>4.6. Questions for Review</vt:lpstr>
      <vt:lpstr>4.6. Questions for Review</vt:lpstr>
      <vt:lpstr>4.6. Questions for Review</vt:lpstr>
      <vt:lpstr>4.6. Questions for Review</vt:lpstr>
      <vt:lpstr>4.6. Questions for Review</vt:lpstr>
      <vt:lpstr>4.6. Questions for Review</vt:lpstr>
      <vt:lpstr>4.6. Questions for Review</vt:lpstr>
      <vt:lpstr>4.6. Questions for Review</vt:lpstr>
      <vt:lpstr>4.6. Questions for Review</vt:lpstr>
      <vt:lpstr>4.6. Questions for Review</vt:lpstr>
      <vt:lpstr>4.6. Questions for Review</vt:lpstr>
      <vt:lpstr>PowerPoint Presentation</vt:lpstr>
      <vt:lpstr>PowerPoint Presentation</vt:lpstr>
      <vt:lpstr>PowerPoint Presentation</vt:lpstr>
      <vt:lpstr>4.6. Questions for Review</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Grundzüge Mikroökonomik Arbeitsunterlage 4: Grundlagen der Angebotstheorie</dc:title>
  <dc:creator>Rainer Maurer</dc:creator>
  <cp:lastModifiedBy>Rainer Maurer</cp:lastModifiedBy>
  <cp:revision>7697781</cp:revision>
  <cp:lastPrinted>2020-06-11T14:48:32Z</cp:lastPrinted>
  <dcterms:created xsi:type="dcterms:W3CDTF">1997-10-10T18:07:54Z</dcterms:created>
  <dcterms:modified xsi:type="dcterms:W3CDTF">2021-06-14T15:53:37Z</dcterms:modified>
</cp:coreProperties>
</file>